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8"/>
  </p:notesMasterIdLst>
  <p:sldIdLst>
    <p:sldId id="257" r:id="rId2"/>
    <p:sldId id="444" r:id="rId3"/>
    <p:sldId id="378" r:id="rId4"/>
    <p:sldId id="527" r:id="rId5"/>
    <p:sldId id="534" r:id="rId6"/>
    <p:sldId id="526" r:id="rId7"/>
    <p:sldId id="533" r:id="rId8"/>
    <p:sldId id="474" r:id="rId9"/>
    <p:sldId id="530" r:id="rId10"/>
    <p:sldId id="536" r:id="rId11"/>
    <p:sldId id="535" r:id="rId12"/>
    <p:sldId id="537" r:id="rId13"/>
    <p:sldId id="538" r:id="rId14"/>
    <p:sldId id="539" r:id="rId15"/>
    <p:sldId id="564" r:id="rId16"/>
    <p:sldId id="563" r:id="rId17"/>
    <p:sldId id="545" r:id="rId18"/>
    <p:sldId id="544" r:id="rId19"/>
    <p:sldId id="546" r:id="rId20"/>
    <p:sldId id="547" r:id="rId21"/>
    <p:sldId id="548" r:id="rId22"/>
    <p:sldId id="549" r:id="rId23"/>
    <p:sldId id="550" r:id="rId24"/>
    <p:sldId id="551" r:id="rId25"/>
    <p:sldId id="552" r:id="rId26"/>
    <p:sldId id="553" r:id="rId27"/>
    <p:sldId id="554" r:id="rId28"/>
    <p:sldId id="555" r:id="rId29"/>
    <p:sldId id="556" r:id="rId30"/>
    <p:sldId id="557" r:id="rId31"/>
    <p:sldId id="558" r:id="rId32"/>
    <p:sldId id="559" r:id="rId33"/>
    <p:sldId id="560" r:id="rId34"/>
    <p:sldId id="561" r:id="rId35"/>
    <p:sldId id="479" r:id="rId36"/>
    <p:sldId id="48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9" autoAdjust="0"/>
    <p:restoredTop sz="94660"/>
  </p:normalViewPr>
  <p:slideViewPr>
    <p:cSldViewPr snapToGrid="0">
      <p:cViewPr varScale="1">
        <p:scale>
          <a:sx n="99" d="100"/>
          <a:sy n="99" d="100"/>
        </p:scale>
        <p:origin x="1552" y="6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61C3E-BF17-4048-BD31-A9A1696F413C}" type="datetimeFigureOut">
              <a:rPr lang="en-US" smtClean="0"/>
              <a:t>2/27/2024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221AB-A117-4CE8-8ED2-DF66F44B99AA}" type="slidenum">
              <a:rPr lang="en-US" smtClean="0"/>
              <a:t>‹#›</a:t>
            </a:fld>
            <a:endParaRPr lang="en-US"/>
          </a:p>
        </p:txBody>
      </p:sp>
    </p:spTree>
    <p:extLst>
      <p:ext uri="{BB962C8B-B14F-4D97-AF65-F5344CB8AC3E}">
        <p14:creationId xmlns:p14="http://schemas.microsoft.com/office/powerpoint/2010/main" val="307842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8E0246C-E44A-454F-6200-2C1F4F8BFF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382E55B2-8009-4930-89AC-AEFE2AF05EFF}" type="slidenum">
              <a:rPr lang="en-US" altLang="en-US" sz="1200" b="0" smtClean="0">
                <a:latin typeface="Arial" panose="020B0604020202020204" pitchFamily="34" charset="0"/>
              </a:rPr>
              <a:pPr/>
              <a:t>1</a:t>
            </a:fld>
            <a:endParaRPr lang="en-US" altLang="en-US" sz="1200" b="0">
              <a:latin typeface="Arial" panose="020B0604020202020204" pitchFamily="34" charset="0"/>
            </a:endParaRPr>
          </a:p>
        </p:txBody>
      </p:sp>
      <p:sp>
        <p:nvSpPr>
          <p:cNvPr id="15363" name="Rectangle 2">
            <a:extLst>
              <a:ext uri="{FF2B5EF4-FFF2-40B4-BE49-F238E27FC236}">
                <a16:creationId xmlns:a16="http://schemas.microsoft.com/office/drawing/2014/main" id="{0015BA2F-1A64-58EF-132D-25DC95AD4BDA}"/>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91C7F227-CCB2-BDC7-674C-3DE32803B2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10</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05765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11</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9253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12</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723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13</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96437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14</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5724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15</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76900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16</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51228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17</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40750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18</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67243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19</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1818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14A5595-DAB5-AD4E-C33C-42CBABF6D2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072DD4E-698D-405B-AF8F-036D9268F555}" type="slidenum">
              <a:rPr lang="en-US" altLang="en-US" sz="1200" b="0" smtClean="0">
                <a:latin typeface="Arial" panose="020B0604020202020204" pitchFamily="34" charset="0"/>
              </a:rPr>
              <a:pPr/>
              <a:t>2</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13048945-5E2F-2C51-0B57-B324CC1F539A}"/>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0F008D8-E22B-CDFA-8D47-273C265577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20</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56502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21</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12766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22</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44930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23</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20625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24</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31709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25</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74279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26</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54867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27</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12828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28</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57562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29</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2291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3</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30</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36597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31</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01321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32</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28013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33</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22130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34</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30652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35</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516469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36</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62680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4</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40018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5</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5082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6</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14053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7</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56483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8A9B66-EC25-CCC3-5C9F-9887FE9F7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11000763-74C0-4C21-AD43-CC94001EBBD4}" type="slidenum">
              <a:rPr lang="en-US" altLang="en-US" sz="1200" b="0" smtClean="0">
                <a:latin typeface="Arial" panose="020B0604020202020204" pitchFamily="34" charset="0"/>
              </a:rPr>
              <a:pPr/>
              <a:t>8</a:t>
            </a:fld>
            <a:endParaRPr lang="en-US" altLang="en-US" sz="1200" b="0">
              <a:latin typeface="Arial" panose="020B0604020202020204" pitchFamily="34" charset="0"/>
            </a:endParaRPr>
          </a:p>
        </p:txBody>
      </p:sp>
      <p:sp>
        <p:nvSpPr>
          <p:cNvPr id="48131" name="Rectangle 2">
            <a:extLst>
              <a:ext uri="{FF2B5EF4-FFF2-40B4-BE49-F238E27FC236}">
                <a16:creationId xmlns:a16="http://schemas.microsoft.com/office/drawing/2014/main" id="{47A787F9-4BFF-2D4A-F631-F940399CBC8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3B55819-2398-340C-7454-CDE313E21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8289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B43387-420C-D837-2459-9B5CBA2F5C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fld id="{AAFF2F2F-7BB9-4403-888E-632AC5697A1A}" type="slidenum">
              <a:rPr lang="en-US" altLang="en-US" sz="1200" b="0" smtClean="0">
                <a:latin typeface="Arial" panose="020B0604020202020204" pitchFamily="34" charset="0"/>
              </a:rPr>
              <a:pPr/>
              <a:t>9</a:t>
            </a:fld>
            <a:endParaRPr lang="en-US" altLang="en-US" sz="1200" b="0">
              <a:latin typeface="Arial" panose="020B0604020202020204" pitchFamily="34" charset="0"/>
            </a:endParaRPr>
          </a:p>
        </p:txBody>
      </p:sp>
      <p:sp>
        <p:nvSpPr>
          <p:cNvPr id="17411" name="Rectangle 2">
            <a:extLst>
              <a:ext uri="{FF2B5EF4-FFF2-40B4-BE49-F238E27FC236}">
                <a16:creationId xmlns:a16="http://schemas.microsoft.com/office/drawing/2014/main" id="{3541DAC5-617F-2B79-F7BB-39937CD50DB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D6A63A0-D0DC-832F-9BB4-A16B2990B7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3936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594D84-6E42-4913-8A0E-8DEA5F788C1D}"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248179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94D84-6E42-4913-8A0E-8DEA5F788C1D}"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418103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94D84-6E42-4913-8A0E-8DEA5F788C1D}"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295676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94D84-6E42-4913-8A0E-8DEA5F788C1D}"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262062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94D84-6E42-4913-8A0E-8DEA5F788C1D}"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96455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594D84-6E42-4913-8A0E-8DEA5F788C1D}"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309670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594D84-6E42-4913-8A0E-8DEA5F788C1D}"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85348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594D84-6E42-4913-8A0E-8DEA5F788C1D}" type="datetimeFigureOut">
              <a:rPr lang="en-US" smtClean="0"/>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24176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94D84-6E42-4913-8A0E-8DEA5F788C1D}" type="datetimeFigureOut">
              <a:rPr lang="en-US" smtClean="0"/>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46082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94D84-6E42-4913-8A0E-8DEA5F788C1D}"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38604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94D84-6E42-4913-8A0E-8DEA5F788C1D}"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8AC0A-BB5E-48B6-BC83-7092385B442A}" type="slidenum">
              <a:rPr lang="en-US" smtClean="0"/>
              <a:t>‹#›</a:t>
            </a:fld>
            <a:endParaRPr lang="en-US"/>
          </a:p>
        </p:txBody>
      </p:sp>
    </p:spTree>
    <p:extLst>
      <p:ext uri="{BB962C8B-B14F-4D97-AF65-F5344CB8AC3E}">
        <p14:creationId xmlns:p14="http://schemas.microsoft.com/office/powerpoint/2010/main" val="1900375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94D84-6E42-4913-8A0E-8DEA5F788C1D}" type="datetimeFigureOut">
              <a:rPr lang="en-US" smtClean="0"/>
              <a:t>2/27/2024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8AC0A-BB5E-48B6-BC83-7092385B442A}" type="slidenum">
              <a:rPr lang="en-US" smtClean="0"/>
              <a:t>‹#›</a:t>
            </a:fld>
            <a:endParaRPr lang="en-US"/>
          </a:p>
        </p:txBody>
      </p:sp>
    </p:spTree>
    <p:extLst>
      <p:ext uri="{BB962C8B-B14F-4D97-AF65-F5344CB8AC3E}">
        <p14:creationId xmlns:p14="http://schemas.microsoft.com/office/powerpoint/2010/main" val="3608528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5" Type="http://schemas.openxmlformats.org/officeDocument/2006/relationships/image" Target="../media/image18.png"/><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9.jp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0.jp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 Id="rId14" Type="http://schemas.openxmlformats.org/officeDocument/2006/relationships/image" Target="../media/image21.jp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 Id="rId14" Type="http://schemas.openxmlformats.org/officeDocument/2006/relationships/image" Target="../media/image23.jp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10.gif"/><Relationship Id="rId10" Type="http://schemas.openxmlformats.org/officeDocument/2006/relationships/image" Target="../media/image4.png"/><Relationship Id="rId4" Type="http://schemas.openxmlformats.org/officeDocument/2006/relationships/image" Target="../media/image9.gif"/><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 Id="rId1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31.png"/><Relationship Id="rId12"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4.png"/><Relationship Id="rId4" Type="http://schemas.openxmlformats.org/officeDocument/2006/relationships/image" Target="../media/image9.gif"/><Relationship Id="rId9" Type="http://schemas.openxmlformats.org/officeDocument/2006/relationships/image" Target="../media/image2.png"/><Relationship Id="rId1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10.gif"/><Relationship Id="rId10" Type="http://schemas.openxmlformats.org/officeDocument/2006/relationships/image" Target="../media/image4.png"/><Relationship Id="rId4" Type="http://schemas.openxmlformats.org/officeDocument/2006/relationships/image" Target="../media/image9.gif"/><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5" Type="http://schemas.openxmlformats.org/officeDocument/2006/relationships/image" Target="../media/image36.png"/><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1.jpe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10.gif"/><Relationship Id="rId10" Type="http://schemas.openxmlformats.org/officeDocument/2006/relationships/image" Target="../media/image3.png"/><Relationship Id="rId4" Type="http://schemas.openxmlformats.org/officeDocument/2006/relationships/image" Target="../media/image9.gif"/><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 Id="rId14" Type="http://schemas.openxmlformats.org/officeDocument/2006/relationships/image" Target="../media/image39.jpe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10.gif"/><Relationship Id="rId10" Type="http://schemas.openxmlformats.org/officeDocument/2006/relationships/image" Target="../media/image4.png"/><Relationship Id="rId4" Type="http://schemas.openxmlformats.org/officeDocument/2006/relationships/image" Target="../media/image9.gif"/><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image" Target="../media/image9.gif"/><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7" name="Rectangle 129">
            <a:extLst>
              <a:ext uri="{FF2B5EF4-FFF2-40B4-BE49-F238E27FC236}">
                <a16:creationId xmlns:a16="http://schemas.microsoft.com/office/drawing/2014/main" id="{3AF812EE-D418-DBCB-8255-B545EF037772}"/>
              </a:ext>
            </a:extLst>
          </p:cNvPr>
          <p:cNvSpPr>
            <a:spLocks noChangeArrowheads="1"/>
          </p:cNvSpPr>
          <p:nvPr/>
        </p:nvSpPr>
        <p:spPr bwMode="auto">
          <a:xfrm>
            <a:off x="343096" y="1231466"/>
            <a:ext cx="8901112" cy="32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3200" dirty="0">
                <a:solidFill>
                  <a:srgbClr val="C00000"/>
                </a:solidFill>
                <a:latin typeface="Arial" panose="020B0604020202020204" pitchFamily="34" charset="0"/>
                <a:cs typeface="Arial" panose="020B0604020202020204" pitchFamily="34" charset="0"/>
              </a:rPr>
              <a:t>BÀI 2 </a:t>
            </a:r>
          </a:p>
          <a:p>
            <a:pPr algn="ctr"/>
            <a:r>
              <a:rPr lang="en-US" altLang="en-US" sz="3200" dirty="0">
                <a:solidFill>
                  <a:srgbClr val="C00000"/>
                </a:solidFill>
                <a:latin typeface="Arial" panose="020B0604020202020204" pitchFamily="34" charset="0"/>
                <a:cs typeface="Arial" panose="020B0604020202020204" pitchFamily="34" charset="0"/>
              </a:rPr>
              <a:t>LUẬT NGHĨA VỤ QUÂN SỰ </a:t>
            </a:r>
          </a:p>
          <a:p>
            <a:pPr algn="ctr"/>
            <a:r>
              <a:rPr lang="en-US" altLang="en-US" sz="3200" dirty="0">
                <a:solidFill>
                  <a:srgbClr val="C00000"/>
                </a:solidFill>
                <a:latin typeface="Arial" panose="020B0604020202020204" pitchFamily="34" charset="0"/>
                <a:cs typeface="Arial" panose="020B0604020202020204" pitchFamily="34" charset="0"/>
              </a:rPr>
              <a:t>VÀ TRÁCH NHIỆM CỦA HỌC SINH</a:t>
            </a:r>
          </a:p>
          <a:p>
            <a:pPr algn="ctr"/>
            <a:endParaRPr lang="en-US" altLang="en-US" sz="3200" b="0" dirty="0">
              <a:solidFill>
                <a:srgbClr val="C00000"/>
              </a:solidFill>
              <a:latin typeface="Arial" panose="020B0604020202020204" pitchFamily="34" charset="0"/>
              <a:cs typeface="Arial" panose="020B0604020202020204" pitchFamily="34" charset="0"/>
            </a:endParaRPr>
          </a:p>
          <a:p>
            <a:pPr algn="ctr"/>
            <a:endParaRPr lang="en-US" altLang="en-US" sz="1600" dirty="0">
              <a:solidFill>
                <a:srgbClr val="C00000"/>
              </a:solidFill>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8F825142-1CB3-7CB5-7F61-36726A738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117" y="6324786"/>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D47C9D3E-BBA4-96B9-5916-2405DA4FA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849"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E587F0C7-4857-E7AA-02E9-98A74FE26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a:extLst>
              <a:ext uri="{FF2B5EF4-FFF2-40B4-BE49-F238E27FC236}">
                <a16:creationId xmlns:a16="http://schemas.microsoft.com/office/drawing/2014/main" id="{9BBCE9F8-C84A-8D6B-CD6C-E3FEE490A5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5611"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a:extLst>
              <a:ext uri="{FF2B5EF4-FFF2-40B4-BE49-F238E27FC236}">
                <a16:creationId xmlns:a16="http://schemas.microsoft.com/office/drawing/2014/main" id="{1D00DB7C-AEE0-590A-7540-A11F722336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483" y="6308124"/>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a:extLst>
              <a:ext uri="{FF2B5EF4-FFF2-40B4-BE49-F238E27FC236}">
                <a16:creationId xmlns:a16="http://schemas.microsoft.com/office/drawing/2014/main" id="{444D8949-66D6-BB2C-588C-A3546734E8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2621" y="6291460"/>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a:extLst>
              <a:ext uri="{FF2B5EF4-FFF2-40B4-BE49-F238E27FC236}">
                <a16:creationId xmlns:a16="http://schemas.microsoft.com/office/drawing/2014/main" id="{92CB8F08-1184-BE5C-0E32-D676A38452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9520" y="6308124"/>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297"/>
                                        </p:tgtEl>
                                        <p:attrNameLst>
                                          <p:attrName>style.visibility</p:attrName>
                                        </p:attrNameLst>
                                      </p:cBhvr>
                                      <p:to>
                                        <p:strVal val="visible"/>
                                      </p:to>
                                    </p:set>
                                    <p:anim calcmode="lin" valueType="num">
                                      <p:cBhvr additive="base">
                                        <p:cTn id="7" dur="5000" fill="hold"/>
                                        <p:tgtEl>
                                          <p:spTgt spid="7297"/>
                                        </p:tgtEl>
                                        <p:attrNameLst>
                                          <p:attrName>ppt_x</p:attrName>
                                        </p:attrNameLst>
                                      </p:cBhvr>
                                      <p:tavLst>
                                        <p:tav tm="0">
                                          <p:val>
                                            <p:strVal val="#ppt_x"/>
                                          </p:val>
                                        </p:tav>
                                        <p:tav tm="100000">
                                          <p:val>
                                            <p:strVal val="#ppt_x"/>
                                          </p:val>
                                        </p:tav>
                                      </p:tavLst>
                                    </p:anim>
                                    <p:anim calcmode="lin" valueType="num">
                                      <p:cBhvr additive="base">
                                        <p:cTn id="8" dur="5000" fill="hold"/>
                                        <p:tgtEl>
                                          <p:spTgt spid="72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11213" y="26635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a:p>
            <a:pPr algn="ctr"/>
            <a:endParaRPr lang="en-US" altLang="en-US" dirty="0">
              <a:solidFill>
                <a:srgbClr val="FFFF00"/>
              </a:solidFill>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078" y="1179096"/>
            <a:ext cx="498779" cy="53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69949" y="1079412"/>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632291"/>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3152735"/>
            <a:ext cx="8882742" cy="2677656"/>
          </a:xfrm>
          <a:prstGeom prst="rect">
            <a:avLst/>
          </a:prstGeom>
          <a:noFill/>
        </p:spPr>
        <p:txBody>
          <a:bodyPr wrap="square">
            <a:spAutoFit/>
          </a:bodyPr>
          <a:lstStyle/>
          <a:p>
            <a:pPr marR="0" lvl="0" algn="just">
              <a:spcBef>
                <a:spcPts val="0"/>
              </a:spcBef>
              <a:spcAft>
                <a:spcPts val="0"/>
              </a:spcAft>
              <a:buClr>
                <a:srgbClr val="000000"/>
              </a:buClr>
              <a:buSzPts val="1000"/>
              <a:tabLst>
                <a:tab pos="207010"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Đang bị truy c</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ứ</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u trách nhiệm h</a:t>
            </a:r>
            <a:r>
              <a:rPr lang="en-US" sz="2400" dirty="0">
                <a:latin typeface="Arial" panose="020B0604020202020204" pitchFamily="34" charset="0"/>
                <a:ea typeface="Arial" panose="020B0604020202020204" pitchFamily="34" charset="0"/>
                <a:cs typeface="Arial" panose="020B0604020202020204" pitchFamily="34" charset="0"/>
              </a:rPr>
              <a:t>ì</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sự; đang ch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ấ</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p h</a:t>
            </a:r>
            <a:r>
              <a:rPr lang="en-US" sz="2400" dirty="0">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hình phạt t</a:t>
            </a:r>
            <a:r>
              <a:rPr lang="en-US" sz="2400" dirty="0">
                <a:latin typeface="Arial" panose="020B0604020202020204" pitchFamily="34" charset="0"/>
                <a:ea typeface="Arial" panose="020B0604020202020204" pitchFamily="34" charset="0"/>
                <a:cs typeface="Arial" panose="020B0604020202020204" pitchFamily="34" charset="0"/>
              </a:rPr>
              <a:t>ù,</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cài tạo không giam giữ qu</a:t>
            </a:r>
            <a:r>
              <a:rPr lang="en-US" sz="2400" dirty="0">
                <a:latin typeface="Arial" panose="020B0604020202020204" pitchFamily="34" charset="0"/>
                <a:ea typeface="Arial" panose="020B0604020202020204" pitchFamily="34" charset="0"/>
                <a:cs typeface="Arial" panose="020B0604020202020204" pitchFamily="34" charset="0"/>
              </a:rPr>
              <a:t>ả</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ch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ế</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hoặc đã chấp h</a:t>
            </a:r>
            <a:r>
              <a:rPr lang="en-US" sz="2400" dirty="0">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xong h</a:t>
            </a:r>
            <a:r>
              <a:rPr lang="en-US" sz="2400" dirty="0">
                <a:latin typeface="Arial" panose="020B0604020202020204" pitchFamily="34" charset="0"/>
                <a:ea typeface="Arial" panose="020B0604020202020204" pitchFamily="34" charset="0"/>
                <a:cs typeface="Arial" panose="020B0604020202020204" pitchFamily="34" charset="0"/>
              </a:rPr>
              <a:t>ì</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phạt tù nhưng chưa được xo</a:t>
            </a:r>
            <a:r>
              <a:rPr lang="en-US" sz="2400" dirty="0">
                <a:latin typeface="Arial" panose="020B0604020202020204" pitchFamily="34" charset="0"/>
                <a:ea typeface="Arial" panose="020B0604020202020204" pitchFamily="34" charset="0"/>
                <a:cs typeface="Arial" panose="020B0604020202020204" pitchFamily="34" charset="0"/>
              </a:rPr>
              <a:t>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tích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a:t>
            </a:r>
          </a:p>
          <a:p>
            <a:pPr marR="0" lvl="0" algn="just">
              <a:spcBef>
                <a:spcPts val="0"/>
              </a:spcBef>
              <a:spcAft>
                <a:spcPts val="0"/>
              </a:spcAft>
              <a:buClr>
                <a:srgbClr val="000000"/>
              </a:buClr>
              <a:buSzPts val="1000"/>
              <a:tabLst>
                <a:tab pos="207010"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Đang bi </a:t>
            </a:r>
            <a:r>
              <a:rPr lang="en-US" sz="2400" dirty="0">
                <a:latin typeface="Arial" panose="020B0604020202020204" pitchFamily="34" charset="0"/>
                <a:ea typeface="Arial" panose="020B0604020202020204" pitchFamily="34" charset="0"/>
                <a:cs typeface="Arial" panose="020B0604020202020204" pitchFamily="34" charset="0"/>
              </a:rPr>
              <a:t>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p dụng biện pháp giáo dục tại xã, phường thị trấn hoặc đưa v</a:t>
            </a:r>
            <a:r>
              <a:rPr lang="en-US" sz="2400" dirty="0">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o trư</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ờ</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giáo dưỡng, cơ s</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ở</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giáo dục b</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ắ</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t buộc, cơ sở cai nghiện b</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ắ</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t buộc</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a:t>
            </a:r>
          </a:p>
          <a:p>
            <a:pPr marR="0" lvl="0" algn="just">
              <a:spcBef>
                <a:spcPts val="0"/>
              </a:spcBef>
              <a:spcAft>
                <a:spcPts val="0"/>
              </a:spcAft>
              <a:buClr>
                <a:srgbClr val="000000"/>
              </a:buClr>
              <a:buSzPts val="1000"/>
              <a:tabLst>
                <a:tab pos="207010"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Bị tước quyền phục vụ trong lực lượng vũ trang nhân d</a:t>
            </a:r>
            <a:r>
              <a:rPr lang="en-US" sz="2400" dirty="0">
                <a:latin typeface="Arial" panose="020B0604020202020204" pitchFamily="34" charset="0"/>
                <a:ea typeface="Arial" panose="020B0604020202020204" pitchFamily="34" charset="0"/>
                <a:cs typeface="Arial" panose="020B0604020202020204" pitchFamily="34" charset="0"/>
              </a:rPr>
              <a:t>â</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0" y="1959450"/>
            <a:ext cx="5179594" cy="461665"/>
          </a:xfrm>
          <a:prstGeom prst="rect">
            <a:avLst/>
          </a:prstGeom>
          <a:noFill/>
        </p:spPr>
        <p:txBody>
          <a:bodyPr wrap="square">
            <a:spAutoFit/>
          </a:bodyPr>
          <a:lstStyle/>
          <a:p>
            <a:pPr marL="0" marR="0" indent="0" algn="just">
              <a:spcBef>
                <a:spcPts val="0"/>
              </a:spcBef>
              <a:spcAft>
                <a:spcPts val="0"/>
              </a:spcAft>
            </a:pPr>
            <a:r>
              <a:rPr lang="en-US" sz="2400" dirty="0">
                <a:solidFill>
                  <a:srgbClr val="FF0000"/>
                </a:solidFill>
                <a:latin typeface="Arial" panose="020B0604020202020204" pitchFamily="34" charset="0"/>
                <a:ea typeface="Arial" panose="020B0604020202020204" pitchFamily="34" charset="0"/>
              </a:rPr>
              <a:t>2</a:t>
            </a:r>
            <a:r>
              <a:rPr lang="vi-VN" sz="2400" dirty="0">
                <a:solidFill>
                  <a:srgbClr val="FF0000"/>
                </a:solidFill>
                <a:effectLst/>
                <a:latin typeface="Arial" panose="020B0604020202020204" pitchFamily="34" charset="0"/>
                <a:ea typeface="Arial" panose="020B0604020202020204" pitchFamily="34" charset="0"/>
              </a:rPr>
              <a:t>.</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Đăng</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kí</a:t>
            </a:r>
            <a:r>
              <a:rPr lang="vi-VN" sz="2400" dirty="0">
                <a:solidFill>
                  <a:srgbClr val="FF0000"/>
                </a:solidFill>
                <a:effectLst/>
                <a:latin typeface="Arial" panose="020B0604020202020204" pitchFamily="34" charset="0"/>
                <a:ea typeface="Arial" panose="020B0604020202020204" pitchFamily="34" charset="0"/>
              </a:rPr>
              <a:t> </a:t>
            </a:r>
            <a:r>
              <a:rPr lang="en-US" sz="2400" dirty="0">
                <a:solidFill>
                  <a:srgbClr val="FF0000"/>
                </a:solidFill>
                <a:effectLst/>
                <a:latin typeface="Arial" panose="020B0604020202020204" pitchFamily="34" charset="0"/>
                <a:ea typeface="Arial" panose="020B0604020202020204" pitchFamily="34" charset="0"/>
              </a:rPr>
              <a:t>n</a:t>
            </a:r>
            <a:r>
              <a:rPr lang="vi-VN" sz="2400" dirty="0">
                <a:solidFill>
                  <a:srgbClr val="FF0000"/>
                </a:solidFill>
                <a:effectLst/>
                <a:latin typeface="Arial" panose="020B0604020202020204" pitchFamily="34" charset="0"/>
                <a:ea typeface="Arial" panose="020B0604020202020204" pitchFamily="34" charset="0"/>
              </a:rPr>
              <a:t>ghĩa vụ quân sự </a:t>
            </a:r>
            <a:endParaRPr lang="en-US" sz="2400" dirty="0">
              <a:solidFill>
                <a:srgbClr val="FF0000"/>
              </a:solidFill>
              <a:effectLst/>
              <a:latin typeface="Arial" panose="020B0604020202020204" pitchFamily="34" charset="0"/>
              <a:ea typeface="Arial" panose="020B0604020202020204" pitchFamily="34" charset="0"/>
            </a:endParaRPr>
          </a:p>
        </p:txBody>
      </p:sp>
      <p:sp>
        <p:nvSpPr>
          <p:cNvPr id="8" name="TextBox 7">
            <a:extLst>
              <a:ext uri="{FF2B5EF4-FFF2-40B4-BE49-F238E27FC236}">
                <a16:creationId xmlns:a16="http://schemas.microsoft.com/office/drawing/2014/main" id="{AC6B667D-E371-2A5F-FD17-21ED832C40C4}"/>
              </a:ext>
            </a:extLst>
          </p:cNvPr>
          <p:cNvSpPr txBox="1"/>
          <p:nvPr/>
        </p:nvSpPr>
        <p:spPr>
          <a:xfrm>
            <a:off x="0" y="2374132"/>
            <a:ext cx="9039827" cy="830997"/>
          </a:xfrm>
          <a:prstGeom prst="rect">
            <a:avLst/>
          </a:prstGeom>
          <a:noFill/>
        </p:spPr>
        <p:txBody>
          <a:bodyPr wrap="square">
            <a:spAutoFit/>
          </a:bodyPr>
          <a:lstStyle/>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Đ</a:t>
            </a:r>
            <a:r>
              <a:rPr lang="en-US" sz="2400" dirty="0">
                <a:effectLst/>
                <a:latin typeface="Arial" panose="020B0604020202020204" pitchFamily="34" charset="0"/>
                <a:ea typeface="Arial" panose="020B0604020202020204" pitchFamily="34" charset="0"/>
              </a:rPr>
              <a:t>ố</a:t>
            </a:r>
            <a:r>
              <a:rPr lang="vi-VN" sz="2400" dirty="0">
                <a:effectLst/>
                <a:latin typeface="Arial" panose="020B0604020202020204" pitchFamily="34" charset="0"/>
                <a:ea typeface="Arial" panose="020B0604020202020204" pitchFamily="34" charset="0"/>
              </a:rPr>
              <a:t>i </a:t>
            </a:r>
            <a:r>
              <a:rPr lang="vi-VN" sz="2400" i="1" dirty="0">
                <a:effectLst/>
                <a:latin typeface="Arial" panose="020B0604020202020204" pitchFamily="34" charset="0"/>
                <a:ea typeface="Arial" panose="020B0604020202020204" pitchFamily="34" charset="0"/>
              </a:rPr>
              <a:t>tư</a:t>
            </a:r>
            <a:r>
              <a:rPr lang="en-US" sz="2400" i="1" dirty="0">
                <a:effectLst/>
                <a:latin typeface="Arial" panose="020B0604020202020204" pitchFamily="34" charset="0"/>
                <a:ea typeface="Arial" panose="020B0604020202020204" pitchFamily="34" charset="0"/>
              </a:rPr>
              <a:t>ợ</a:t>
            </a:r>
            <a:r>
              <a:rPr lang="vi-VN" sz="2400" i="1" dirty="0">
                <a:effectLst/>
                <a:latin typeface="Arial" panose="020B0604020202020204" pitchFamily="34" charset="0"/>
                <a:ea typeface="Arial" panose="020B0604020202020204" pitchFamily="34" charset="0"/>
              </a:rPr>
              <a:t>ng kh</a:t>
            </a:r>
            <a:r>
              <a:rPr lang="en-US" sz="2400" i="1" dirty="0">
                <a:latin typeface="Arial" panose="020B0604020202020204" pitchFamily="34" charset="0"/>
                <a:ea typeface="Arial" panose="020B0604020202020204" pitchFamily="34" charset="0"/>
              </a:rPr>
              <a:t>ô</a:t>
            </a:r>
            <a:r>
              <a:rPr lang="vi-VN" sz="2400" i="1" dirty="0">
                <a:effectLst/>
                <a:latin typeface="Arial" panose="020B0604020202020204" pitchFamily="34" charset="0"/>
                <a:ea typeface="Arial" panose="020B0604020202020204" pitchFamily="34" charset="0"/>
              </a:rPr>
              <a:t>ng</a:t>
            </a:r>
            <a:r>
              <a:rPr lang="en-US" sz="2400" i="1" dirty="0">
                <a:effectLst/>
                <a:latin typeface="Arial" panose="020B0604020202020204" pitchFamily="34" charset="0"/>
                <a:ea typeface="Arial" panose="020B0604020202020204" pitchFamily="34" charset="0"/>
              </a:rPr>
              <a:t> </a:t>
            </a:r>
            <a:r>
              <a:rPr lang="en-US" sz="2400" i="1" dirty="0" err="1">
                <a:effectLst/>
                <a:latin typeface="Arial" panose="020B0604020202020204" pitchFamily="34" charset="0"/>
                <a:ea typeface="Arial" panose="020B0604020202020204" pitchFamily="34" charset="0"/>
              </a:rPr>
              <a:t>được</a:t>
            </a:r>
            <a:r>
              <a:rPr lang="vi-VN" sz="2400" i="1" dirty="0">
                <a:effectLst/>
                <a:latin typeface="Arial" panose="020B0604020202020204" pitchFamily="34" charset="0"/>
                <a:ea typeface="Arial" panose="020B0604020202020204" pitchFamily="34" charset="0"/>
              </a:rPr>
              <a:t> đ</a:t>
            </a:r>
            <a:r>
              <a:rPr lang="en-US" sz="2400" i="1" dirty="0">
                <a:latin typeface="Arial" panose="020B0604020202020204" pitchFamily="34" charset="0"/>
                <a:ea typeface="Arial" panose="020B0604020202020204" pitchFamily="34" charset="0"/>
              </a:rPr>
              <a:t>ă</a:t>
            </a:r>
            <a:r>
              <a:rPr lang="vi-VN" sz="2400" i="1" dirty="0">
                <a:effectLst/>
                <a:latin typeface="Arial" panose="020B0604020202020204" pitchFamily="34" charset="0"/>
                <a:ea typeface="Arial" panose="020B0604020202020204" pitchFamily="34" charset="0"/>
              </a:rPr>
              <a:t>ng kí nghĩa vu qu</a:t>
            </a:r>
            <a:r>
              <a:rPr lang="en-US" sz="2400" i="1" dirty="0">
                <a:latin typeface="Arial" panose="020B0604020202020204" pitchFamily="34" charset="0"/>
                <a:ea typeface="Arial" panose="020B0604020202020204" pitchFamily="34" charset="0"/>
              </a:rPr>
              <a:t>â</a:t>
            </a:r>
            <a:r>
              <a:rPr lang="vi-VN" sz="2400" i="1" dirty="0">
                <a:effectLst/>
                <a:latin typeface="Arial" panose="020B0604020202020204" pitchFamily="34" charset="0"/>
                <a:ea typeface="Arial" panose="020B0604020202020204" pitchFamily="34" charset="0"/>
              </a:rPr>
              <a:t>n sư:</a:t>
            </a:r>
            <a:r>
              <a:rPr lang="vi-VN" sz="2400" dirty="0">
                <a:effectLst/>
                <a:latin typeface="Arial" panose="020B0604020202020204" pitchFamily="34" charset="0"/>
                <a:ea typeface="Arial" panose="020B0604020202020204" pitchFamily="34" charset="0"/>
              </a:rPr>
              <a:t> L</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 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dân thuộc m</a:t>
            </a:r>
            <a:r>
              <a:rPr lang="en-US" sz="2400" dirty="0">
                <a:effectLst/>
                <a:latin typeface="Arial" panose="020B0604020202020204" pitchFamily="34" charset="0"/>
                <a:ea typeface="Arial" panose="020B0604020202020204" pitchFamily="34" charset="0"/>
              </a:rPr>
              <a:t>ộ</a:t>
            </a:r>
            <a:r>
              <a:rPr lang="vi-VN" sz="2400" dirty="0">
                <a:effectLst/>
                <a:latin typeface="Arial" panose="020B0604020202020204" pitchFamily="34" charset="0"/>
                <a:ea typeface="Arial" panose="020B0604020202020204" pitchFamily="34" charset="0"/>
              </a:rPr>
              <a:t>t trong c</a:t>
            </a:r>
            <a:r>
              <a:rPr lang="en-US" sz="2400" dirty="0">
                <a:latin typeface="Arial" panose="020B0604020202020204" pitchFamily="34" charset="0"/>
                <a:ea typeface="Arial" panose="020B0604020202020204" pitchFamily="34" charset="0"/>
              </a:rPr>
              <a:t>á</a:t>
            </a:r>
            <a:r>
              <a:rPr lang="vi-VN" sz="2400" dirty="0">
                <a:effectLst/>
                <a:latin typeface="Arial" panose="020B0604020202020204" pitchFamily="34" charset="0"/>
                <a:ea typeface="Arial" panose="020B0604020202020204" pitchFamily="34" charset="0"/>
              </a:rPr>
              <a:t>c trư</a:t>
            </a:r>
            <a:r>
              <a:rPr lang="en-US" sz="2400" dirty="0">
                <a:effectLst/>
                <a:latin typeface="Arial" panose="020B0604020202020204" pitchFamily="34" charset="0"/>
                <a:ea typeface="Arial" panose="020B0604020202020204" pitchFamily="34" charset="0"/>
              </a:rPr>
              <a:t>ờ</a:t>
            </a:r>
            <a:r>
              <a:rPr lang="vi-VN" sz="2400" dirty="0">
                <a:effectLst/>
                <a:latin typeface="Arial" panose="020B0604020202020204" pitchFamily="34" charset="0"/>
                <a:ea typeface="Arial" panose="020B0604020202020204" pitchFamily="34" charset="0"/>
              </a:rPr>
              <a:t>ng h</a:t>
            </a:r>
            <a:r>
              <a:rPr lang="en-US" sz="2400" dirty="0">
                <a:effectLst/>
                <a:latin typeface="Arial" panose="020B0604020202020204" pitchFamily="34" charset="0"/>
                <a:ea typeface="Arial" panose="020B0604020202020204" pitchFamily="34" charset="0"/>
              </a:rPr>
              <a:t>ợ</a:t>
            </a:r>
            <a:r>
              <a:rPr lang="vi-VN" sz="2400" dirty="0">
                <a:effectLst/>
                <a:latin typeface="Arial" panose="020B0604020202020204" pitchFamily="34" charset="0"/>
                <a:ea typeface="Arial" panose="020B0604020202020204" pitchFamily="34" charset="0"/>
              </a:rPr>
              <a:t>p sau đ</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y:</a:t>
            </a:r>
            <a:endParaRPr lang="en-US" sz="24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0650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11213" y="26635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a:p>
            <a:pPr algn="ctr"/>
            <a:endParaRPr lang="en-US" altLang="en-US" dirty="0">
              <a:solidFill>
                <a:srgbClr val="FFFF00"/>
              </a:solidFill>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078" y="1179096"/>
            <a:ext cx="498779" cy="53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69949" y="1079412"/>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632291"/>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333685"/>
            <a:ext cx="8852598" cy="3785652"/>
          </a:xfrm>
          <a:prstGeom prst="rect">
            <a:avLst/>
          </a:prstGeom>
          <a:noFill/>
        </p:spPr>
        <p:txBody>
          <a:bodyPr wrap="square">
            <a:spAutoFit/>
          </a:bodyPr>
          <a:lstStyle/>
          <a:p>
            <a:pPr marL="0" marR="0" indent="228600" algn="just">
              <a:spcBef>
                <a:spcPts val="0"/>
              </a:spcBef>
              <a:spcAft>
                <a:spcPts val="0"/>
              </a:spcAft>
            </a:pPr>
            <a:r>
              <a:rPr lang="vi-VN" sz="2400" i="1" dirty="0">
                <a:effectLst/>
                <a:latin typeface="Arial" panose="020B0604020202020204" pitchFamily="34" charset="0"/>
                <a:ea typeface="Arial" panose="020B0604020202020204" pitchFamily="34" charset="0"/>
              </a:rPr>
              <a:t>Cơ quan đăng kí nghĩa vụ qu</a:t>
            </a:r>
            <a:r>
              <a:rPr lang="en-US" sz="2400" i="1" dirty="0">
                <a:latin typeface="Arial" panose="020B0604020202020204" pitchFamily="34" charset="0"/>
                <a:ea typeface="Arial" panose="020B0604020202020204" pitchFamily="34" charset="0"/>
              </a:rPr>
              <a:t>â</a:t>
            </a:r>
            <a:r>
              <a:rPr lang="vi-VN" sz="2400" i="1" dirty="0">
                <a:effectLst/>
                <a:latin typeface="Arial" panose="020B0604020202020204" pitchFamily="34" charset="0"/>
                <a:ea typeface="Arial" panose="020B0604020202020204" pitchFamily="34" charset="0"/>
              </a:rPr>
              <a:t>n sự:</a:t>
            </a:r>
            <a:endParaRPr lang="en-US" sz="2400" dirty="0">
              <a:effectLst/>
              <a:latin typeface="Arial" panose="020B0604020202020204" pitchFamily="34" charset="0"/>
              <a:ea typeface="Arial" panose="020B0604020202020204" pitchFamily="34" charset="0"/>
            </a:endParaRPr>
          </a:p>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Ban chi huy quân sụ cấp xă thục hiện đăng ki nghĩa vu quàn sư cho cổng dân cư trú tại địa phương.</a:t>
            </a:r>
            <a:endParaRPr lang="en-US" sz="2400" dirty="0">
              <a:effectLst/>
              <a:latin typeface="Arial" panose="020B0604020202020204" pitchFamily="34" charset="0"/>
              <a:ea typeface="Arial" panose="020B0604020202020204" pitchFamily="34" charset="0"/>
            </a:endParaRPr>
          </a:p>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Tháng một hàng n</a:t>
            </a:r>
            <a:r>
              <a:rPr lang="en-US" sz="2400" dirty="0">
                <a:latin typeface="Arial" panose="020B0604020202020204" pitchFamily="34" charset="0"/>
                <a:ea typeface="Arial" panose="020B0604020202020204" pitchFamily="34" charset="0"/>
              </a:rPr>
              <a:t>ă</a:t>
            </a:r>
            <a:r>
              <a:rPr lang="vi-VN" sz="2400" dirty="0">
                <a:effectLst/>
                <a:latin typeface="Arial" panose="020B0604020202020204" pitchFamily="34" charset="0"/>
                <a:ea typeface="Arial" panose="020B0604020202020204" pitchFamily="34" charset="0"/>
              </a:rPr>
              <a:t>m</a:t>
            </a:r>
            <a:r>
              <a:rPr lang="en-US" sz="2400" dirty="0">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ch</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 tịch </a:t>
            </a:r>
            <a:r>
              <a:rPr lang="en-US" sz="2400" dirty="0" err="1">
                <a:effectLst/>
                <a:latin typeface="Arial" panose="020B0604020202020204" pitchFamily="34" charset="0"/>
                <a:ea typeface="Arial" panose="020B0604020202020204" pitchFamily="34" charset="0"/>
              </a:rPr>
              <a:t>ủy</a:t>
            </a:r>
            <a:r>
              <a:rPr lang="vi-VN" sz="2400" dirty="0">
                <a:effectLst/>
                <a:latin typeface="Arial" panose="020B0604020202020204" pitchFamily="34" charset="0"/>
                <a:ea typeface="Arial" panose="020B0604020202020204" pitchFamily="34" charset="0"/>
              </a:rPr>
              <a:t> ban nhân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c</a:t>
            </a:r>
            <a:r>
              <a:rPr lang="en-US" sz="2400" dirty="0">
                <a:effectLst/>
                <a:latin typeface="Arial" panose="020B0604020202020204" pitchFamily="34" charset="0"/>
                <a:ea typeface="Arial" panose="020B0604020202020204" pitchFamily="34" charset="0"/>
              </a:rPr>
              <a:t>ấ</a:t>
            </a:r>
            <a:r>
              <a:rPr lang="vi-VN" sz="2400" dirty="0">
                <a:effectLst/>
                <a:latin typeface="Arial" panose="020B0604020202020204" pitchFamily="34" charset="0"/>
                <a:ea typeface="Arial" panose="020B0604020202020204" pitchFamily="34" charset="0"/>
              </a:rPr>
              <a:t>p xã</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người đứng đầu hoặc người đại diện hợp pháp c</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a cơ quan tồ chức báo cáo ban chỉ huy quân s</a:t>
            </a:r>
            <a:r>
              <a:rPr lang="en-US" sz="2400" dirty="0">
                <a:effectLst/>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 cấp huyện danh sách 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dân nam đ</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 17 tu</a:t>
            </a:r>
            <a:r>
              <a:rPr lang="en-US" sz="2400" dirty="0" err="1">
                <a:effectLst/>
                <a:latin typeface="Arial" panose="020B0604020202020204" pitchFamily="34" charset="0"/>
                <a:ea typeface="Arial" panose="020B0604020202020204" pitchFamily="34" charset="0"/>
              </a:rPr>
              <a:t>ổi</a:t>
            </a:r>
            <a:r>
              <a:rPr lang="vi-VN" sz="2400" dirty="0">
                <a:effectLst/>
                <a:latin typeface="Arial" panose="020B0604020202020204" pitchFamily="34" charset="0"/>
                <a:ea typeface="Arial" panose="020B0604020202020204" pitchFamily="34" charset="0"/>
              </a:rPr>
              <a:t> trong n</a:t>
            </a:r>
            <a:r>
              <a:rPr lang="en-US" sz="2400" dirty="0">
                <a:latin typeface="Arial" panose="020B0604020202020204" pitchFamily="34" charset="0"/>
                <a:ea typeface="Arial" panose="020B0604020202020204" pitchFamily="34" charset="0"/>
              </a:rPr>
              <a:t>ă</a:t>
            </a:r>
            <a:r>
              <a:rPr lang="vi-VN" sz="2400" dirty="0">
                <a:effectLst/>
                <a:latin typeface="Arial" panose="020B0604020202020204" pitchFamily="34" charset="0"/>
                <a:ea typeface="Arial" panose="020B0604020202020204" pitchFamily="34" charset="0"/>
              </a:rPr>
              <a:t>m và 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nam trong độ tu</a:t>
            </a:r>
            <a:r>
              <a:rPr lang="en-US" sz="2400" dirty="0">
                <a:effectLst/>
                <a:latin typeface="Arial" panose="020B0604020202020204" pitchFamily="34" charset="0"/>
                <a:ea typeface="Arial" panose="020B0604020202020204" pitchFamily="34" charset="0"/>
              </a:rPr>
              <a:t>ổ</a:t>
            </a:r>
            <a:r>
              <a:rPr lang="vi-VN" sz="2400" dirty="0">
                <a:effectLst/>
                <a:latin typeface="Arial" panose="020B0604020202020204" pitchFamily="34" charset="0"/>
                <a:ea typeface="Arial" panose="020B0604020202020204" pitchFamily="34" charset="0"/>
              </a:rPr>
              <a:t>i thực hiện nghĩa vụ quân sự chưa đ</a:t>
            </a:r>
            <a:r>
              <a:rPr lang="en-US" sz="2400" dirty="0">
                <a:latin typeface="Arial" panose="020B0604020202020204" pitchFamily="34" charset="0"/>
                <a:ea typeface="Arial" panose="020B0604020202020204" pitchFamily="34" charset="0"/>
              </a:rPr>
              <a:t>ă</a:t>
            </a:r>
            <a:r>
              <a:rPr lang="vi-VN" sz="2400" dirty="0">
                <a:effectLst/>
                <a:latin typeface="Arial" panose="020B0604020202020204" pitchFamily="34" charset="0"/>
                <a:ea typeface="Arial" panose="020B0604020202020204" pitchFamily="34" charset="0"/>
              </a:rPr>
              <a:t>ng k</a:t>
            </a:r>
            <a:r>
              <a:rPr lang="en-US" sz="2400" dirty="0">
                <a:latin typeface="Arial" panose="020B0604020202020204" pitchFamily="34" charset="0"/>
                <a:ea typeface="Arial" panose="020B0604020202020204" pitchFamily="34" charset="0"/>
              </a:rPr>
              <a:t>í</a:t>
            </a:r>
            <a:r>
              <a:rPr lang="vi-VN" sz="2400" dirty="0">
                <a:effectLst/>
                <a:latin typeface="Arial" panose="020B0604020202020204" pitchFamily="34" charset="0"/>
                <a:ea typeface="Arial" panose="020B0604020202020204" pitchFamily="34" charset="0"/>
              </a:rPr>
              <a:t> nghĩa vụ quân sự</a:t>
            </a:r>
            <a:r>
              <a:rPr lang="en-US" sz="2400" dirty="0">
                <a:effectLst/>
                <a:latin typeface="Arial" panose="020B0604020202020204" pitchFamily="34" charset="0"/>
                <a:ea typeface="Arial" panose="020B0604020202020204" pitchFamily="34" charset="0"/>
              </a:rPr>
              <a:t>.</a:t>
            </a:r>
          </a:p>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Tháng tư h</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ng n</a:t>
            </a:r>
            <a:r>
              <a:rPr lang="en-US" sz="2400" dirty="0">
                <a:latin typeface="Arial" panose="020B0604020202020204" pitchFamily="34" charset="0"/>
                <a:ea typeface="Arial" panose="020B0604020202020204" pitchFamily="34" charset="0"/>
              </a:rPr>
              <a:t>ă</a:t>
            </a:r>
            <a:r>
              <a:rPr lang="vi-VN" sz="2400" dirty="0">
                <a:effectLst/>
                <a:latin typeface="Arial" panose="020B0604020202020204" pitchFamily="34" charset="0"/>
                <a:ea typeface="Arial" panose="020B0604020202020204" pitchFamily="34" charset="0"/>
              </a:rPr>
              <a:t>m, chi h</a:t>
            </a:r>
            <a:r>
              <a:rPr lang="en-US" sz="2400" dirty="0" err="1">
                <a:effectLst/>
                <a:latin typeface="Arial" panose="020B0604020202020204" pitchFamily="34" charset="0"/>
                <a:ea typeface="Arial" panose="020B0604020202020204" pitchFamily="34" charset="0"/>
              </a:rPr>
              <a:t>uy</a:t>
            </a:r>
            <a:r>
              <a:rPr lang="vi-VN" sz="2400" dirty="0">
                <a:effectLst/>
                <a:latin typeface="Arial" panose="020B0604020202020204" pitchFamily="34" charset="0"/>
                <a:ea typeface="Arial" panose="020B0604020202020204" pitchFamily="34" charset="0"/>
              </a:rPr>
              <a:t> trưởng ban ch</a:t>
            </a:r>
            <a:r>
              <a:rPr lang="en-US" sz="2400" dirty="0">
                <a:latin typeface="Arial" panose="020B0604020202020204" pitchFamily="34" charset="0"/>
                <a:ea typeface="Arial" panose="020B0604020202020204" pitchFamily="34" charset="0"/>
              </a:rPr>
              <a:t>ỉ</a:t>
            </a:r>
            <a:r>
              <a:rPr lang="vi-VN" sz="2400" dirty="0">
                <a:effectLst/>
                <a:latin typeface="Arial" panose="020B0604020202020204" pitchFamily="34" charset="0"/>
                <a:ea typeface="Arial" panose="020B0604020202020204" pitchFamily="34" charset="0"/>
              </a:rPr>
              <a:t> huy quân s</a:t>
            </a:r>
            <a:r>
              <a:rPr lang="en-US" sz="2400" dirty="0">
                <a:effectLst/>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 c</a:t>
            </a:r>
            <a:r>
              <a:rPr lang="en-US" sz="2400" dirty="0">
                <a:effectLst/>
                <a:latin typeface="Arial" panose="020B0604020202020204" pitchFamily="34" charset="0"/>
                <a:ea typeface="Arial" panose="020B0604020202020204" pitchFamily="34" charset="0"/>
              </a:rPr>
              <a:t>ấ</a:t>
            </a:r>
            <a:r>
              <a:rPr lang="vi-VN" sz="2400" dirty="0">
                <a:effectLst/>
                <a:latin typeface="Arial" panose="020B0604020202020204" pitchFamily="34" charset="0"/>
                <a:ea typeface="Arial" panose="020B0604020202020204" pitchFamily="34" charset="0"/>
              </a:rPr>
              <a:t>p huy</a:t>
            </a:r>
            <a:r>
              <a:rPr lang="en-US" sz="2400" dirty="0">
                <a:effectLst/>
                <a:latin typeface="Arial" panose="020B0604020202020204" pitchFamily="34" charset="0"/>
                <a:ea typeface="Arial" panose="020B0604020202020204" pitchFamily="34" charset="0"/>
              </a:rPr>
              <a:t>ệ</a:t>
            </a:r>
            <a:r>
              <a:rPr lang="vi-VN" sz="2400" dirty="0">
                <a:effectLst/>
                <a:latin typeface="Arial" panose="020B0604020202020204" pitchFamily="34" charset="0"/>
                <a:ea typeface="Arial" panose="020B0604020202020204" pitchFamily="34" charset="0"/>
              </a:rPr>
              <a:t>n ra lệnh g</a:t>
            </a:r>
            <a:r>
              <a:rPr lang="en-US" sz="2400" dirty="0" err="1">
                <a:latin typeface="Arial" panose="020B0604020202020204" pitchFamily="34" charset="0"/>
                <a:ea typeface="Arial" panose="020B0604020202020204" pitchFamily="34" charset="0"/>
              </a:rPr>
              <a:t>ọi</a:t>
            </a:r>
            <a:r>
              <a:rPr lang="vi-VN" sz="2400" dirty="0">
                <a:effectLst/>
                <a:latin typeface="Arial" panose="020B0604020202020204" pitchFamily="34" charset="0"/>
                <a:ea typeface="Arial" panose="020B0604020202020204" pitchFamily="34" charset="0"/>
              </a:rPr>
              <a:t> 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dân đăng kí nghĩa vụ qu</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s</a:t>
            </a:r>
            <a:r>
              <a:rPr lang="en-US" sz="2400" dirty="0">
                <a:effectLst/>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 lần đầu.</a:t>
            </a:r>
            <a:endParaRPr lang="en-US" sz="2400" dirty="0">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0" y="1959450"/>
            <a:ext cx="5179594" cy="461665"/>
          </a:xfrm>
          <a:prstGeom prst="rect">
            <a:avLst/>
          </a:prstGeom>
          <a:noFill/>
        </p:spPr>
        <p:txBody>
          <a:bodyPr wrap="square">
            <a:spAutoFit/>
          </a:bodyPr>
          <a:lstStyle/>
          <a:p>
            <a:pPr marL="0" marR="0" indent="0" algn="just">
              <a:spcBef>
                <a:spcPts val="0"/>
              </a:spcBef>
              <a:spcAft>
                <a:spcPts val="0"/>
              </a:spcAft>
            </a:pPr>
            <a:r>
              <a:rPr lang="en-US" sz="2400" dirty="0">
                <a:solidFill>
                  <a:srgbClr val="FF0000"/>
                </a:solidFill>
                <a:latin typeface="Arial" panose="020B0604020202020204" pitchFamily="34" charset="0"/>
                <a:ea typeface="Arial" panose="020B0604020202020204" pitchFamily="34" charset="0"/>
              </a:rPr>
              <a:t>2</a:t>
            </a:r>
            <a:r>
              <a:rPr lang="vi-VN" sz="2400" dirty="0">
                <a:solidFill>
                  <a:srgbClr val="FF0000"/>
                </a:solidFill>
                <a:effectLst/>
                <a:latin typeface="Arial" panose="020B0604020202020204" pitchFamily="34" charset="0"/>
                <a:ea typeface="Arial" panose="020B0604020202020204" pitchFamily="34" charset="0"/>
              </a:rPr>
              <a:t>.</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Đăng</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kí</a:t>
            </a:r>
            <a:r>
              <a:rPr lang="vi-VN" sz="2400" dirty="0">
                <a:solidFill>
                  <a:srgbClr val="FF0000"/>
                </a:solidFill>
                <a:effectLst/>
                <a:latin typeface="Arial" panose="020B0604020202020204" pitchFamily="34" charset="0"/>
                <a:ea typeface="Arial" panose="020B0604020202020204" pitchFamily="34" charset="0"/>
              </a:rPr>
              <a:t> </a:t>
            </a:r>
            <a:r>
              <a:rPr lang="en-US" sz="2400" dirty="0">
                <a:solidFill>
                  <a:srgbClr val="FF0000"/>
                </a:solidFill>
                <a:effectLst/>
                <a:latin typeface="Arial" panose="020B0604020202020204" pitchFamily="34" charset="0"/>
                <a:ea typeface="Arial" panose="020B0604020202020204" pitchFamily="34" charset="0"/>
              </a:rPr>
              <a:t>n</a:t>
            </a:r>
            <a:r>
              <a:rPr lang="vi-VN" sz="2400" dirty="0">
                <a:solidFill>
                  <a:srgbClr val="FF0000"/>
                </a:solidFill>
                <a:effectLst/>
                <a:latin typeface="Arial" panose="020B0604020202020204" pitchFamily="34" charset="0"/>
                <a:ea typeface="Arial" panose="020B0604020202020204" pitchFamily="34" charset="0"/>
              </a:rPr>
              <a:t>ghĩa vụ quân sự </a:t>
            </a:r>
            <a:endParaRPr lang="en-US" sz="2400" dirty="0">
              <a:solidFill>
                <a:srgbClr val="FF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1914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11213" y="26635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a:p>
            <a:pPr algn="ctr"/>
            <a:endParaRPr lang="en-US" altLang="en-US" dirty="0">
              <a:solidFill>
                <a:srgbClr val="FFFF00"/>
              </a:solidFill>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652" y="1121222"/>
            <a:ext cx="498779" cy="53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69949" y="1033113"/>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528119"/>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424120"/>
            <a:ext cx="8802356" cy="3816429"/>
          </a:xfrm>
          <a:prstGeom prst="rect">
            <a:avLst/>
          </a:prstGeom>
          <a:noFill/>
        </p:spPr>
        <p:txBody>
          <a:bodyPr wrap="square">
            <a:spAutoFit/>
          </a:bodyPr>
          <a:lstStyle/>
          <a:p>
            <a:pPr marL="0" marR="0" indent="228600" algn="just">
              <a:spcBef>
                <a:spcPts val="0"/>
              </a:spcBef>
              <a:spcAft>
                <a:spcPts val="0"/>
              </a:spcAft>
            </a:pPr>
            <a:r>
              <a:rPr lang="vi-VN" sz="2200" i="1" dirty="0">
                <a:effectLst/>
                <a:latin typeface="Arial" panose="020B0604020202020204" pitchFamily="34" charset="0"/>
                <a:ea typeface="Arial" panose="020B0604020202020204" pitchFamily="34" charset="0"/>
              </a:rPr>
              <a:t>Ti</a:t>
            </a:r>
            <a:r>
              <a:rPr lang="en-US" sz="2200" i="1" dirty="0">
                <a:latin typeface="Arial" panose="020B0604020202020204" pitchFamily="34" charset="0"/>
                <a:ea typeface="Arial" panose="020B0604020202020204" pitchFamily="34" charset="0"/>
              </a:rPr>
              <a:t>ê</a:t>
            </a:r>
            <a:r>
              <a:rPr lang="vi-VN" sz="2200" i="1" dirty="0">
                <a:effectLst/>
                <a:latin typeface="Arial" panose="020B0604020202020204" pitchFamily="34" charset="0"/>
                <a:ea typeface="Arial" panose="020B0604020202020204" pitchFamily="34" charset="0"/>
              </a:rPr>
              <a:t>u chu</a:t>
            </a:r>
            <a:r>
              <a:rPr lang="en-US" sz="2200" i="1" dirty="0">
                <a:effectLst/>
                <a:latin typeface="Arial" panose="020B0604020202020204" pitchFamily="34" charset="0"/>
                <a:ea typeface="Arial" panose="020B0604020202020204" pitchFamily="34" charset="0"/>
              </a:rPr>
              <a:t>ẩ</a:t>
            </a:r>
            <a:r>
              <a:rPr lang="vi-VN" sz="2200" i="1" dirty="0">
                <a:effectLst/>
                <a:latin typeface="Arial" panose="020B0604020202020204" pitchFamily="34" charset="0"/>
                <a:ea typeface="Arial" panose="020B0604020202020204" pitchFamily="34" charset="0"/>
              </a:rPr>
              <a:t>n c</a:t>
            </a:r>
            <a:r>
              <a:rPr lang="en-US" sz="2200" i="1" dirty="0">
                <a:latin typeface="Arial" panose="020B0604020202020204" pitchFamily="34" charset="0"/>
                <a:ea typeface="Arial" panose="020B0604020202020204" pitchFamily="34" charset="0"/>
              </a:rPr>
              <a:t>ô</a:t>
            </a:r>
            <a:r>
              <a:rPr lang="vi-VN" sz="2200" i="1" dirty="0">
                <a:effectLst/>
                <a:latin typeface="Arial" panose="020B0604020202020204" pitchFamily="34" charset="0"/>
                <a:ea typeface="Arial" panose="020B0604020202020204" pitchFamily="34" charset="0"/>
              </a:rPr>
              <a:t>ng d</a:t>
            </a:r>
            <a:r>
              <a:rPr lang="en-US" sz="2200" i="1" dirty="0">
                <a:latin typeface="Arial" panose="020B0604020202020204" pitchFamily="34" charset="0"/>
                <a:ea typeface="Arial" panose="020B0604020202020204" pitchFamily="34" charset="0"/>
              </a:rPr>
              <a:t>â</a:t>
            </a:r>
            <a:r>
              <a:rPr lang="vi-VN" sz="2200" i="1" dirty="0">
                <a:effectLst/>
                <a:latin typeface="Arial" panose="020B0604020202020204" pitchFamily="34" charset="0"/>
                <a:ea typeface="Arial" panose="020B0604020202020204" pitchFamily="34" charset="0"/>
              </a:rPr>
              <a:t>n đ</a:t>
            </a:r>
            <a:r>
              <a:rPr lang="en-US" sz="2200" i="1" dirty="0" err="1">
                <a:latin typeface="Arial" panose="020B0604020202020204" pitchFamily="34" charset="0"/>
                <a:ea typeface="Arial" panose="020B0604020202020204" pitchFamily="34" charset="0"/>
              </a:rPr>
              <a:t>ượ</a:t>
            </a:r>
            <a:r>
              <a:rPr lang="vi-VN" sz="2200" i="1" dirty="0">
                <a:effectLst/>
                <a:latin typeface="Arial" panose="020B0604020202020204" pitchFamily="34" charset="0"/>
                <a:ea typeface="Arial" panose="020B0604020202020204" pitchFamily="34" charset="0"/>
              </a:rPr>
              <a:t>c g</a:t>
            </a:r>
            <a:r>
              <a:rPr lang="en-US" sz="2200" i="1" dirty="0">
                <a:latin typeface="Arial" panose="020B0604020202020204" pitchFamily="34" charset="0"/>
                <a:ea typeface="Arial" panose="020B0604020202020204" pitchFamily="34" charset="0"/>
              </a:rPr>
              <a:t>ọ</a:t>
            </a:r>
            <a:r>
              <a:rPr lang="vi-VN" sz="2200" i="1" dirty="0">
                <a:effectLst/>
                <a:latin typeface="Arial" panose="020B0604020202020204" pitchFamily="34" charset="0"/>
                <a:ea typeface="Arial" panose="020B0604020202020204" pitchFamily="34" charset="0"/>
              </a:rPr>
              <a:t>i nh</a:t>
            </a:r>
            <a:r>
              <a:rPr lang="en-US" sz="2200" i="1" dirty="0">
                <a:effectLst/>
                <a:latin typeface="Arial" panose="020B0604020202020204" pitchFamily="34" charset="0"/>
                <a:ea typeface="Arial" panose="020B0604020202020204" pitchFamily="34" charset="0"/>
              </a:rPr>
              <a:t>ậ</a:t>
            </a:r>
            <a:r>
              <a:rPr lang="vi-VN" sz="2200" i="1" dirty="0">
                <a:effectLst/>
                <a:latin typeface="Arial" panose="020B0604020202020204" pitchFamily="34" charset="0"/>
                <a:ea typeface="Arial" panose="020B0604020202020204" pitchFamily="34" charset="0"/>
              </a:rPr>
              <a:t>p ngũ: </a:t>
            </a:r>
            <a:endParaRPr lang="en-US" sz="2200" i="1" dirty="0">
              <a:effectLst/>
              <a:latin typeface="Arial" panose="020B0604020202020204" pitchFamily="34" charset="0"/>
              <a:ea typeface="Arial" panose="020B0604020202020204" pitchFamily="34" charset="0"/>
            </a:endParaRPr>
          </a:p>
          <a:p>
            <a:pPr marL="0" marR="0" indent="228600" algn="just">
              <a:spcBef>
                <a:spcPts val="0"/>
              </a:spcBef>
              <a:spcAft>
                <a:spcPts val="0"/>
              </a:spcAft>
            </a:pPr>
            <a:endParaRPr lang="en-US" sz="2200" i="1" dirty="0">
              <a:latin typeface="Arial" panose="020B0604020202020204" pitchFamily="34" charset="0"/>
              <a:ea typeface="Arial" panose="020B0604020202020204" pitchFamily="34" charset="0"/>
            </a:endParaRPr>
          </a:p>
          <a:p>
            <a:pPr marL="0" marR="0" indent="228600" algn="just">
              <a:spcBef>
                <a:spcPts val="0"/>
              </a:spcBef>
              <a:spcAft>
                <a:spcPts val="0"/>
              </a:spcAft>
            </a:pPr>
            <a:r>
              <a:rPr lang="en-US" sz="2200" i="1" dirty="0" err="1">
                <a:effectLst/>
                <a:latin typeface="Arial" panose="020B0604020202020204" pitchFamily="34" charset="0"/>
                <a:ea typeface="Arial" panose="020B0604020202020204" pitchFamily="34" charset="0"/>
              </a:rPr>
              <a:t>C</a:t>
            </a:r>
            <a:r>
              <a:rPr lang="en-US" sz="2200" i="1" dirty="0" err="1">
                <a:latin typeface="Arial" panose="020B0604020202020204" pitchFamily="34" charset="0"/>
                <a:ea typeface="Arial" panose="020B0604020202020204" pitchFamily="34" charset="0"/>
              </a:rPr>
              <a:t>ô</a:t>
            </a:r>
            <a:r>
              <a:rPr lang="vi-VN" sz="2200" dirty="0">
                <a:effectLst/>
                <a:latin typeface="Arial" panose="020B0604020202020204" pitchFamily="34" charset="0"/>
                <a:ea typeface="Arial" panose="020B0604020202020204" pitchFamily="34" charset="0"/>
              </a:rPr>
              <a:t>ng d</a:t>
            </a:r>
            <a:r>
              <a:rPr lang="en-US" sz="2200" dirty="0">
                <a:latin typeface="Arial" panose="020B0604020202020204" pitchFamily="34" charset="0"/>
                <a:ea typeface="Arial" panose="020B0604020202020204" pitchFamily="34" charset="0"/>
              </a:rPr>
              <a:t>â</a:t>
            </a:r>
            <a:r>
              <a:rPr lang="vi-VN" sz="2200" dirty="0">
                <a:effectLst/>
                <a:latin typeface="Arial" panose="020B0604020202020204" pitchFamily="34" charset="0"/>
                <a:ea typeface="Arial" panose="020B0604020202020204" pitchFamily="34" charset="0"/>
              </a:rPr>
              <a:t>n đư</a:t>
            </a:r>
            <a:r>
              <a:rPr lang="en-US" sz="2200" dirty="0">
                <a:effectLst/>
                <a:latin typeface="Arial" panose="020B0604020202020204" pitchFamily="34" charset="0"/>
                <a:ea typeface="Arial" panose="020B0604020202020204" pitchFamily="34" charset="0"/>
              </a:rPr>
              <a:t>ợ</a:t>
            </a:r>
            <a:r>
              <a:rPr lang="vi-VN" sz="2200" dirty="0">
                <a:effectLst/>
                <a:latin typeface="Arial" panose="020B0604020202020204" pitchFamily="34" charset="0"/>
                <a:ea typeface="Arial" panose="020B0604020202020204" pitchFamily="34" charset="0"/>
              </a:rPr>
              <a:t>c gọi nhâp ngũ kh</a:t>
            </a:r>
            <a:r>
              <a:rPr lang="en-US" sz="2200" dirty="0" err="1">
                <a:effectLst/>
                <a:latin typeface="Arial" panose="020B0604020202020204" pitchFamily="34" charset="0"/>
                <a:ea typeface="Arial" panose="020B0604020202020204" pitchFamily="34" charset="0"/>
              </a:rPr>
              <a:t>i</a:t>
            </a:r>
            <a:r>
              <a:rPr lang="vi-VN" sz="2200" dirty="0">
                <a:effectLst/>
                <a:latin typeface="Arial" panose="020B0604020202020204" pitchFamily="34" charset="0"/>
                <a:ea typeface="Arial" panose="020B0604020202020204" pitchFamily="34" charset="0"/>
              </a:rPr>
              <a:t> có đ</a:t>
            </a:r>
            <a:r>
              <a:rPr lang="en-US" sz="2200" dirty="0">
                <a:effectLst/>
                <a:latin typeface="Arial" panose="020B0604020202020204" pitchFamily="34" charset="0"/>
                <a:ea typeface="Arial" panose="020B0604020202020204" pitchFamily="34" charset="0"/>
              </a:rPr>
              <a:t>ầ</a:t>
            </a:r>
            <a:r>
              <a:rPr lang="vi-VN" sz="2200" dirty="0">
                <a:effectLst/>
                <a:latin typeface="Arial" panose="020B0604020202020204" pitchFamily="34" charset="0"/>
                <a:ea typeface="Arial" panose="020B0604020202020204" pitchFamily="34" charset="0"/>
              </a:rPr>
              <a:t>y đ</a:t>
            </a:r>
            <a:r>
              <a:rPr lang="en-US" sz="2200" dirty="0">
                <a:latin typeface="Arial" panose="020B0604020202020204" pitchFamily="34" charset="0"/>
                <a:ea typeface="Arial" panose="020B0604020202020204" pitchFamily="34" charset="0"/>
              </a:rPr>
              <a:t>ủ</a:t>
            </a:r>
            <a:r>
              <a:rPr lang="vi-VN" sz="2200" dirty="0">
                <a:effectLst/>
                <a:latin typeface="Arial" panose="020B0604020202020204" pitchFamily="34" charset="0"/>
                <a:ea typeface="Arial" panose="020B0604020202020204" pitchFamily="34" charset="0"/>
              </a:rPr>
              <a:t> các đi</a:t>
            </a:r>
            <a:r>
              <a:rPr lang="en-US" sz="2200" dirty="0">
                <a:effectLst/>
                <a:latin typeface="Arial" panose="020B0604020202020204" pitchFamily="34" charset="0"/>
                <a:ea typeface="Arial" panose="020B0604020202020204" pitchFamily="34" charset="0"/>
              </a:rPr>
              <a:t>ề</a:t>
            </a:r>
            <a:r>
              <a:rPr lang="vi-VN" sz="2200" dirty="0">
                <a:effectLst/>
                <a:latin typeface="Arial" panose="020B0604020202020204" pitchFamily="34" charset="0"/>
                <a:ea typeface="Arial" panose="020B0604020202020204" pitchFamily="34" charset="0"/>
              </a:rPr>
              <a:t>u ki</a:t>
            </a:r>
            <a:r>
              <a:rPr lang="en-US" sz="2200" dirty="0">
                <a:effectLst/>
                <a:latin typeface="Arial" panose="020B0604020202020204" pitchFamily="34" charset="0"/>
                <a:ea typeface="Arial" panose="020B0604020202020204" pitchFamily="34" charset="0"/>
              </a:rPr>
              <a:t>ệ</a:t>
            </a:r>
            <a:r>
              <a:rPr lang="vi-VN" sz="2200" dirty="0">
                <a:effectLst/>
                <a:latin typeface="Arial" panose="020B0604020202020204" pitchFamily="34" charset="0"/>
                <a:ea typeface="Arial" panose="020B0604020202020204" pitchFamily="34" charset="0"/>
              </a:rPr>
              <a:t>n sau: C</a:t>
            </a:r>
            <a:r>
              <a:rPr lang="en-US" sz="2200" dirty="0">
                <a:latin typeface="Arial" panose="020B0604020202020204" pitchFamily="34" charset="0"/>
                <a:ea typeface="Arial" panose="020B0604020202020204" pitchFamily="34" charset="0"/>
              </a:rPr>
              <a:t>ó</a:t>
            </a:r>
            <a:r>
              <a:rPr lang="vi-VN" sz="2200" dirty="0">
                <a:effectLst/>
                <a:latin typeface="Arial" panose="020B0604020202020204" pitchFamily="34" charset="0"/>
                <a:ea typeface="Arial" panose="020B0604020202020204" pitchFamily="34" charset="0"/>
              </a:rPr>
              <a:t> lí </a:t>
            </a:r>
            <a:r>
              <a:rPr lang="en-US" sz="2200" dirty="0" err="1">
                <a:effectLst/>
                <a:latin typeface="Arial" panose="020B0604020202020204" pitchFamily="34" charset="0"/>
                <a:ea typeface="Arial" panose="020B0604020202020204" pitchFamily="34" charset="0"/>
              </a:rPr>
              <a:t>lịch</a:t>
            </a:r>
            <a:r>
              <a:rPr lang="vi-VN" sz="2200" dirty="0">
                <a:effectLst/>
                <a:latin typeface="Arial" panose="020B0604020202020204" pitchFamily="34" charset="0"/>
                <a:ea typeface="Arial" panose="020B0604020202020204" pitchFamily="34" charset="0"/>
              </a:rPr>
              <a:t> rõ ràng; ch</a:t>
            </a:r>
            <a:r>
              <a:rPr lang="en-US" sz="2200" dirty="0">
                <a:effectLst/>
                <a:latin typeface="Arial" panose="020B0604020202020204" pitchFamily="34" charset="0"/>
                <a:ea typeface="Arial" panose="020B0604020202020204" pitchFamily="34" charset="0"/>
              </a:rPr>
              <a:t>ấ</a:t>
            </a:r>
            <a:r>
              <a:rPr lang="vi-VN" sz="2200" dirty="0">
                <a:effectLst/>
                <a:latin typeface="Arial" panose="020B0604020202020204" pitchFamily="34" charset="0"/>
                <a:ea typeface="Arial" panose="020B0604020202020204" pitchFamily="34" charset="0"/>
              </a:rPr>
              <a:t>p hành nghiêm đường lối, ch</a:t>
            </a:r>
            <a:r>
              <a:rPr lang="en-US" sz="2200" dirty="0">
                <a:latin typeface="Arial" panose="020B0604020202020204" pitchFamily="34" charset="0"/>
                <a:ea typeface="Arial" panose="020B0604020202020204" pitchFamily="34" charset="0"/>
              </a:rPr>
              <a:t>ủ</a:t>
            </a:r>
            <a:r>
              <a:rPr lang="vi-VN" sz="2200" dirty="0">
                <a:effectLst/>
                <a:latin typeface="Arial" panose="020B0604020202020204" pitchFamily="34" charset="0"/>
                <a:ea typeface="Arial" panose="020B0604020202020204" pitchFamily="34" charset="0"/>
              </a:rPr>
              <a:t> trư</a:t>
            </a:r>
            <a:r>
              <a:rPr lang="en-US" sz="2200" dirty="0">
                <a:latin typeface="Arial" panose="020B0604020202020204" pitchFamily="34" charset="0"/>
                <a:ea typeface="Arial" panose="020B0604020202020204" pitchFamily="34" charset="0"/>
              </a:rPr>
              <a:t>ơ</a:t>
            </a:r>
            <a:r>
              <a:rPr lang="vi-VN" sz="2200" dirty="0">
                <a:effectLst/>
                <a:latin typeface="Arial" panose="020B0604020202020204" pitchFamily="34" charset="0"/>
                <a:ea typeface="Arial" panose="020B0604020202020204" pitchFamily="34" charset="0"/>
              </a:rPr>
              <a:t>ng c</a:t>
            </a:r>
            <a:r>
              <a:rPr lang="en-US" sz="2200" dirty="0">
                <a:latin typeface="Arial" panose="020B0604020202020204" pitchFamily="34" charset="0"/>
                <a:ea typeface="Arial" panose="020B0604020202020204" pitchFamily="34" charset="0"/>
              </a:rPr>
              <a:t>ủ</a:t>
            </a:r>
            <a:r>
              <a:rPr lang="vi-VN" sz="2200" dirty="0">
                <a:effectLst/>
                <a:latin typeface="Arial" panose="020B0604020202020204" pitchFamily="34" charset="0"/>
                <a:ea typeface="Arial" panose="020B0604020202020204" pitchFamily="34" charset="0"/>
              </a:rPr>
              <a:t>a Đ</a:t>
            </a:r>
            <a:r>
              <a:rPr lang="en-US" sz="2200" dirty="0">
                <a:latin typeface="Arial" panose="020B0604020202020204" pitchFamily="34" charset="0"/>
                <a:ea typeface="Arial" panose="020B0604020202020204" pitchFamily="34" charset="0"/>
              </a:rPr>
              <a:t>ả</a:t>
            </a:r>
            <a:r>
              <a:rPr lang="vi-VN" sz="2200" dirty="0">
                <a:effectLst/>
                <a:latin typeface="Arial" panose="020B0604020202020204" pitchFamily="34" charset="0"/>
                <a:ea typeface="Arial" panose="020B0604020202020204" pitchFamily="34" charset="0"/>
              </a:rPr>
              <a:t>ng, ch</a:t>
            </a:r>
            <a:r>
              <a:rPr lang="en-US" sz="2200" dirty="0">
                <a:latin typeface="Arial" panose="020B0604020202020204" pitchFamily="34" charset="0"/>
                <a:ea typeface="Arial" panose="020B0604020202020204" pitchFamily="34" charset="0"/>
              </a:rPr>
              <a:t>í</a:t>
            </a:r>
            <a:r>
              <a:rPr lang="vi-VN" sz="2200" dirty="0">
                <a:effectLst/>
                <a:latin typeface="Arial" panose="020B0604020202020204" pitchFamily="34" charset="0"/>
                <a:ea typeface="Arial" panose="020B0604020202020204" pitchFamily="34" charset="0"/>
              </a:rPr>
              <a:t>nh sách, pháp luật của Nh</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 nước; đ</a:t>
            </a:r>
            <a:r>
              <a:rPr lang="en-US" sz="2200" dirty="0">
                <a:latin typeface="Arial" panose="020B0604020202020204" pitchFamily="34" charset="0"/>
                <a:ea typeface="Arial" panose="020B0604020202020204" pitchFamily="34" charset="0"/>
              </a:rPr>
              <a:t>ủ</a:t>
            </a:r>
            <a:r>
              <a:rPr lang="vi-VN" sz="2200" dirty="0">
                <a:effectLst/>
                <a:latin typeface="Arial" panose="020B0604020202020204" pitchFamily="34" charset="0"/>
                <a:ea typeface="Arial" panose="020B0604020202020204" pitchFamily="34" charset="0"/>
              </a:rPr>
              <a:t> s</a:t>
            </a:r>
            <a:r>
              <a:rPr lang="en-US" sz="2200" dirty="0">
                <a:effectLst/>
                <a:latin typeface="Arial" panose="020B0604020202020204" pitchFamily="34" charset="0"/>
                <a:ea typeface="Arial" panose="020B0604020202020204" pitchFamily="34" charset="0"/>
              </a:rPr>
              <a:t>ứ</a:t>
            </a:r>
            <a:r>
              <a:rPr lang="vi-VN" sz="2200" dirty="0">
                <a:effectLst/>
                <a:latin typeface="Arial" panose="020B0604020202020204" pitchFamily="34" charset="0"/>
                <a:ea typeface="Arial" panose="020B0604020202020204" pitchFamily="34" charset="0"/>
              </a:rPr>
              <a:t>c khoẻ phục vụ tại ngũ theo quy định có tr</a:t>
            </a:r>
            <a:r>
              <a:rPr lang="en-US" sz="2200" dirty="0">
                <a:latin typeface="Arial" panose="020B0604020202020204" pitchFamily="34" charset="0"/>
                <a:ea typeface="Arial" panose="020B0604020202020204" pitchFamily="34" charset="0"/>
              </a:rPr>
              <a:t>ì</a:t>
            </a:r>
            <a:r>
              <a:rPr lang="vi-VN" sz="2200" dirty="0">
                <a:effectLst/>
                <a:latin typeface="Arial" panose="020B0604020202020204" pitchFamily="34" charset="0"/>
                <a:ea typeface="Arial" panose="020B0604020202020204" pitchFamily="34" charset="0"/>
              </a:rPr>
              <a:t>nh độ v</a:t>
            </a:r>
            <a:r>
              <a:rPr lang="en-US" sz="2200" dirty="0">
                <a:latin typeface="Arial" panose="020B0604020202020204" pitchFamily="34" charset="0"/>
                <a:ea typeface="Arial" panose="020B0604020202020204" pitchFamily="34" charset="0"/>
              </a:rPr>
              <a:t>ă</a:t>
            </a:r>
            <a:r>
              <a:rPr lang="vi-VN" sz="2200" dirty="0">
                <a:effectLst/>
                <a:latin typeface="Arial" panose="020B0604020202020204" pitchFamily="34" charset="0"/>
                <a:ea typeface="Arial" panose="020B0604020202020204" pitchFamily="34" charset="0"/>
              </a:rPr>
              <a:t>n ho</a:t>
            </a:r>
            <a:r>
              <a:rPr lang="en-US" sz="2200" dirty="0">
                <a:latin typeface="Arial" panose="020B0604020202020204" pitchFamily="34" charset="0"/>
                <a:ea typeface="Arial" panose="020B0604020202020204" pitchFamily="34" charset="0"/>
              </a:rPr>
              <a:t>á</a:t>
            </a:r>
            <a:r>
              <a:rPr lang="vi-VN" sz="2200" dirty="0">
                <a:effectLst/>
                <a:latin typeface="Arial" panose="020B0604020202020204" pitchFamily="34" charset="0"/>
                <a:ea typeface="Arial" panose="020B0604020202020204" pitchFamily="34" charset="0"/>
              </a:rPr>
              <a:t> ph</a:t>
            </a:r>
            <a:r>
              <a:rPr lang="en-US" sz="2200" dirty="0">
                <a:latin typeface="Arial" panose="020B0604020202020204" pitchFamily="34" charset="0"/>
                <a:ea typeface="Arial" panose="020B0604020202020204" pitchFamily="34" charset="0"/>
              </a:rPr>
              <a:t>ù</a:t>
            </a:r>
            <a:r>
              <a:rPr lang="vi-VN" sz="2200" dirty="0">
                <a:effectLst/>
                <a:latin typeface="Arial" panose="020B0604020202020204" pitchFamily="34" charset="0"/>
                <a:ea typeface="Arial" panose="020B0604020202020204" pitchFamily="34" charset="0"/>
              </a:rPr>
              <a:t> hợp. Ngo</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i ra</a:t>
            </a:r>
            <a:r>
              <a:rPr lang="en-US" sz="2200" dirty="0">
                <a:effectLst/>
                <a:latin typeface="Arial" panose="020B0604020202020204" pitchFamily="34" charset="0"/>
                <a:ea typeface="Arial" panose="020B0604020202020204" pitchFamily="34" charset="0"/>
              </a:rPr>
              <a:t>, </a:t>
            </a:r>
            <a:r>
              <a:rPr lang="vi-VN" sz="2200" dirty="0">
                <a:effectLst/>
                <a:latin typeface="Arial" panose="020B0604020202020204" pitchFamily="34" charset="0"/>
                <a:ea typeface="Arial" panose="020B0604020202020204" pitchFamily="34" charset="0"/>
              </a:rPr>
              <a:t>c</a:t>
            </a:r>
            <a:r>
              <a:rPr lang="en-US" sz="2200" dirty="0">
                <a:latin typeface="Arial" panose="020B0604020202020204" pitchFamily="34" charset="0"/>
                <a:ea typeface="Arial" panose="020B0604020202020204" pitchFamily="34" charset="0"/>
              </a:rPr>
              <a:t>á</a:t>
            </a:r>
            <a:r>
              <a:rPr lang="vi-VN" sz="2200" dirty="0">
                <a:effectLst/>
                <a:latin typeface="Arial" panose="020B0604020202020204" pitchFamily="34" charset="0"/>
                <a:ea typeface="Arial" panose="020B0604020202020204" pitchFamily="34" charset="0"/>
              </a:rPr>
              <a:t>c quân, binh ch</a:t>
            </a:r>
            <a:r>
              <a:rPr lang="en-US" sz="2200" dirty="0">
                <a:latin typeface="Arial" panose="020B0604020202020204" pitchFamily="34" charset="0"/>
                <a:ea typeface="Arial" panose="020B0604020202020204" pitchFamily="34" charset="0"/>
              </a:rPr>
              <a:t>ủ</a:t>
            </a:r>
            <a:r>
              <a:rPr lang="vi-VN" sz="2200" dirty="0">
                <a:effectLst/>
                <a:latin typeface="Arial" panose="020B0604020202020204" pitchFamily="34" charset="0"/>
                <a:ea typeface="Arial" panose="020B0604020202020204" pitchFamily="34" charset="0"/>
              </a:rPr>
              <a:t>ng còn c</a:t>
            </a:r>
            <a:r>
              <a:rPr lang="en-US" sz="2200" dirty="0">
                <a:latin typeface="Arial" panose="020B0604020202020204" pitchFamily="34" charset="0"/>
                <a:ea typeface="Arial" panose="020B0604020202020204" pitchFamily="34" charset="0"/>
              </a:rPr>
              <a:t>ó</a:t>
            </a:r>
            <a:r>
              <a:rPr lang="vi-VN" sz="2200" dirty="0">
                <a:effectLst/>
                <a:latin typeface="Arial" panose="020B0604020202020204" pitchFamily="34" charset="0"/>
                <a:ea typeface="Arial" panose="020B0604020202020204" pitchFamily="34" charset="0"/>
              </a:rPr>
              <a:t> c</a:t>
            </a:r>
            <a:r>
              <a:rPr lang="en-US" sz="2200" dirty="0">
                <a:latin typeface="Arial" panose="020B0604020202020204" pitchFamily="34" charset="0"/>
                <a:ea typeface="Arial" panose="020B0604020202020204" pitchFamily="34" charset="0"/>
              </a:rPr>
              <a:t>á</a:t>
            </a:r>
            <a:r>
              <a:rPr lang="vi-VN" sz="2200" dirty="0">
                <a:effectLst/>
                <a:latin typeface="Arial" panose="020B0604020202020204" pitchFamily="34" charset="0"/>
                <a:ea typeface="Arial" panose="020B0604020202020204" pitchFamily="34" charset="0"/>
              </a:rPr>
              <a:t>c tiêu chu</a:t>
            </a:r>
            <a:r>
              <a:rPr lang="en-US" sz="2200" dirty="0">
                <a:effectLst/>
                <a:latin typeface="Arial" panose="020B0604020202020204" pitchFamily="34" charset="0"/>
                <a:ea typeface="Arial" panose="020B0604020202020204" pitchFamily="34" charset="0"/>
              </a:rPr>
              <a:t>ẩ</a:t>
            </a:r>
            <a:r>
              <a:rPr lang="vi-VN" sz="2200" dirty="0">
                <a:effectLst/>
                <a:latin typeface="Arial" panose="020B0604020202020204" pitchFamily="34" charset="0"/>
                <a:ea typeface="Arial" panose="020B0604020202020204" pitchFamily="34" charset="0"/>
              </a:rPr>
              <a:t>n tuy</a:t>
            </a:r>
            <a:r>
              <a:rPr lang="en-US" sz="2200" dirty="0">
                <a:effectLst/>
                <a:latin typeface="Arial" panose="020B0604020202020204" pitchFamily="34" charset="0"/>
                <a:ea typeface="Arial" panose="020B0604020202020204" pitchFamily="34" charset="0"/>
              </a:rPr>
              <a:t>ể</a:t>
            </a:r>
            <a:r>
              <a:rPr lang="vi-VN" sz="2200" dirty="0">
                <a:effectLst/>
                <a:latin typeface="Arial" panose="020B0604020202020204" pitchFamily="34" charset="0"/>
                <a:ea typeface="Arial" panose="020B0604020202020204" pitchFamily="34" charset="0"/>
              </a:rPr>
              <a:t>n chọn ri</a:t>
            </a:r>
            <a:r>
              <a:rPr lang="en-US" sz="2200" dirty="0">
                <a:latin typeface="Arial" panose="020B0604020202020204" pitchFamily="34" charset="0"/>
                <a:ea typeface="Arial" panose="020B0604020202020204" pitchFamily="34" charset="0"/>
              </a:rPr>
              <a:t>ê</a:t>
            </a:r>
            <a:r>
              <a:rPr lang="vi-VN" sz="2200" dirty="0">
                <a:effectLst/>
                <a:latin typeface="Arial" panose="020B0604020202020204" pitchFamily="34" charset="0"/>
                <a:ea typeface="Arial" panose="020B0604020202020204" pitchFamily="34" charset="0"/>
              </a:rPr>
              <a:t>ng.</a:t>
            </a:r>
            <a:endParaRPr lang="en-US" sz="2200" dirty="0">
              <a:effectLst/>
              <a:latin typeface="Arial" panose="020B0604020202020204" pitchFamily="34" charset="0"/>
              <a:ea typeface="Arial" panose="020B0604020202020204" pitchFamily="34" charset="0"/>
            </a:endParaRPr>
          </a:p>
          <a:p>
            <a:pPr marL="0" marR="0" indent="228600" algn="just">
              <a:spcBef>
                <a:spcPts val="0"/>
              </a:spcBef>
              <a:spcAft>
                <a:spcPts val="0"/>
              </a:spcAft>
            </a:pPr>
            <a:endParaRPr lang="en-US" sz="2200" dirty="0">
              <a:effectLst/>
              <a:latin typeface="Arial" panose="020B0604020202020204" pitchFamily="34" charset="0"/>
              <a:ea typeface="Arial" panose="020B0604020202020204" pitchFamily="34" charset="0"/>
            </a:endParaRPr>
          </a:p>
          <a:p>
            <a:pPr marL="0" marR="0" indent="228600" algn="just">
              <a:spcBef>
                <a:spcPts val="0"/>
              </a:spcBef>
              <a:spcAft>
                <a:spcPts val="0"/>
              </a:spcAft>
            </a:pPr>
            <a:r>
              <a:rPr lang="vi-VN" sz="2200" i="1" dirty="0">
                <a:effectLst/>
                <a:latin typeface="Arial" panose="020B0604020202020204" pitchFamily="34" charset="0"/>
                <a:ea typeface="Arial" panose="020B0604020202020204" pitchFamily="34" charset="0"/>
              </a:rPr>
              <a:t>Đ</a:t>
            </a:r>
            <a:r>
              <a:rPr lang="en-US" sz="2200" i="1" dirty="0">
                <a:effectLst/>
                <a:latin typeface="Arial" panose="020B0604020202020204" pitchFamily="34" charset="0"/>
                <a:ea typeface="Arial" panose="020B0604020202020204" pitchFamily="34" charset="0"/>
              </a:rPr>
              <a:t>ộ</a:t>
            </a:r>
            <a:r>
              <a:rPr lang="vi-VN" sz="2200" i="1" dirty="0">
                <a:effectLst/>
                <a:latin typeface="Arial" panose="020B0604020202020204" pitchFamily="34" charset="0"/>
                <a:ea typeface="Arial" panose="020B0604020202020204" pitchFamily="34" charset="0"/>
              </a:rPr>
              <a:t> tuổi g</a:t>
            </a:r>
            <a:r>
              <a:rPr lang="en-US" sz="2200" i="1" dirty="0">
                <a:latin typeface="Arial" panose="020B0604020202020204" pitchFamily="34" charset="0"/>
                <a:ea typeface="Arial" panose="020B0604020202020204" pitchFamily="34" charset="0"/>
              </a:rPr>
              <a:t>ọ</a:t>
            </a:r>
            <a:r>
              <a:rPr lang="vi-VN" sz="2200" i="1" dirty="0">
                <a:effectLst/>
                <a:latin typeface="Arial" panose="020B0604020202020204" pitchFamily="34" charset="0"/>
                <a:ea typeface="Arial" panose="020B0604020202020204" pitchFamily="34" charset="0"/>
              </a:rPr>
              <a:t>i nh</a:t>
            </a:r>
            <a:r>
              <a:rPr lang="en-US" sz="2200" i="1" dirty="0">
                <a:effectLst/>
                <a:latin typeface="Arial" panose="020B0604020202020204" pitchFamily="34" charset="0"/>
                <a:ea typeface="Arial" panose="020B0604020202020204" pitchFamily="34" charset="0"/>
              </a:rPr>
              <a:t>ậ</a:t>
            </a:r>
            <a:r>
              <a:rPr lang="vi-VN" sz="2200" i="1" dirty="0">
                <a:effectLst/>
                <a:latin typeface="Arial" panose="020B0604020202020204" pitchFamily="34" charset="0"/>
                <a:ea typeface="Arial" panose="020B0604020202020204" pitchFamily="34" charset="0"/>
              </a:rPr>
              <a:t>p ngũ.</a:t>
            </a:r>
            <a:r>
              <a:rPr lang="vi-VN" sz="2200" dirty="0">
                <a:effectLst/>
                <a:latin typeface="Arial" panose="020B0604020202020204" pitchFamily="34" charset="0"/>
                <a:ea typeface="Arial" panose="020B0604020202020204" pitchFamily="34" charset="0"/>
              </a:rPr>
              <a:t> Công d</a:t>
            </a:r>
            <a:r>
              <a:rPr lang="en-US" sz="2200" dirty="0">
                <a:latin typeface="Arial" panose="020B0604020202020204" pitchFamily="34" charset="0"/>
                <a:ea typeface="Arial" panose="020B0604020202020204" pitchFamily="34" charset="0"/>
              </a:rPr>
              <a:t>â</a:t>
            </a:r>
            <a:r>
              <a:rPr lang="vi-VN" sz="2200" dirty="0">
                <a:effectLst/>
                <a:latin typeface="Arial" panose="020B0604020202020204" pitchFamily="34" charset="0"/>
                <a:ea typeface="Arial" panose="020B0604020202020204" pitchFamily="34" charset="0"/>
              </a:rPr>
              <a:t>n t</a:t>
            </a:r>
            <a:r>
              <a:rPr lang="en-US" sz="2200" dirty="0">
                <a:latin typeface="Arial" panose="020B0604020202020204" pitchFamily="34" charset="0"/>
                <a:ea typeface="Arial" panose="020B0604020202020204" pitchFamily="34" charset="0"/>
              </a:rPr>
              <a:t>ừ</a:t>
            </a:r>
            <a:r>
              <a:rPr lang="vi-VN" sz="2200" dirty="0">
                <a:effectLst/>
                <a:latin typeface="Arial" panose="020B0604020202020204" pitchFamily="34" charset="0"/>
                <a:ea typeface="Arial" panose="020B0604020202020204" pitchFamily="34" charset="0"/>
              </a:rPr>
              <a:t> đ</a:t>
            </a:r>
            <a:r>
              <a:rPr lang="en-US" sz="2200" dirty="0">
                <a:latin typeface="Arial" panose="020B0604020202020204" pitchFamily="34" charset="0"/>
                <a:ea typeface="Arial" panose="020B0604020202020204" pitchFamily="34" charset="0"/>
              </a:rPr>
              <a:t>ủ</a:t>
            </a:r>
            <a:r>
              <a:rPr lang="vi-VN" sz="2200" dirty="0">
                <a:effectLst/>
                <a:latin typeface="Arial" panose="020B0604020202020204" pitchFamily="34" charset="0"/>
                <a:ea typeface="Arial" panose="020B0604020202020204" pitchFamily="34" charset="0"/>
              </a:rPr>
              <a:t> 18 tu</a:t>
            </a:r>
            <a:r>
              <a:rPr lang="en-US" sz="2200" dirty="0" err="1">
                <a:effectLst/>
                <a:latin typeface="Arial" panose="020B0604020202020204" pitchFamily="34" charset="0"/>
                <a:ea typeface="Arial" panose="020B0604020202020204" pitchFamily="34" charset="0"/>
              </a:rPr>
              <a:t>ổi</a:t>
            </a:r>
            <a:r>
              <a:rPr lang="vi-VN" sz="2200" dirty="0">
                <a:effectLst/>
                <a:latin typeface="Arial" panose="020B0604020202020204" pitchFamily="34" charset="0"/>
                <a:ea typeface="Arial" panose="020B0604020202020204" pitchFamily="34" charset="0"/>
              </a:rPr>
              <a:t> đến hết 25 tuổi, công d</a:t>
            </a:r>
            <a:r>
              <a:rPr lang="en-US" sz="2200" dirty="0">
                <a:latin typeface="Arial" panose="020B0604020202020204" pitchFamily="34" charset="0"/>
                <a:ea typeface="Arial" panose="020B0604020202020204" pitchFamily="34" charset="0"/>
              </a:rPr>
              <a:t>â</a:t>
            </a:r>
            <a:r>
              <a:rPr lang="vi-VN" sz="2200" dirty="0">
                <a:effectLst/>
                <a:latin typeface="Arial" panose="020B0604020202020204" pitchFamily="34" charset="0"/>
                <a:ea typeface="Arial" panose="020B0604020202020204" pitchFamily="34" charset="0"/>
              </a:rPr>
              <a:t>n đư</a:t>
            </a:r>
            <a:r>
              <a:rPr lang="en-US" sz="2200" dirty="0">
                <a:effectLst/>
                <a:latin typeface="Arial" panose="020B0604020202020204" pitchFamily="34" charset="0"/>
                <a:ea typeface="Arial" panose="020B0604020202020204" pitchFamily="34" charset="0"/>
              </a:rPr>
              <a:t>ợ</a:t>
            </a:r>
            <a:r>
              <a:rPr lang="vi-VN" sz="2200" dirty="0">
                <a:effectLst/>
                <a:latin typeface="Arial" panose="020B0604020202020204" pitchFamily="34" charset="0"/>
                <a:ea typeface="Arial" panose="020B0604020202020204" pitchFamily="34" charset="0"/>
              </a:rPr>
              <a:t>c đ</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o tạo tr</a:t>
            </a:r>
            <a:r>
              <a:rPr lang="en-US" sz="2200" dirty="0">
                <a:latin typeface="Arial" panose="020B0604020202020204" pitchFamily="34" charset="0"/>
                <a:ea typeface="Arial" panose="020B0604020202020204" pitchFamily="34" charset="0"/>
              </a:rPr>
              <a:t>ì</a:t>
            </a:r>
            <a:r>
              <a:rPr lang="vi-VN" sz="2200" dirty="0">
                <a:effectLst/>
                <a:latin typeface="Arial" panose="020B0604020202020204" pitchFamily="34" charset="0"/>
                <a:ea typeface="Arial" panose="020B0604020202020204" pitchFamily="34" charset="0"/>
              </a:rPr>
              <a:t>nh đ</a:t>
            </a:r>
            <a:r>
              <a:rPr lang="en-US" sz="2200" dirty="0">
                <a:effectLst/>
                <a:latin typeface="Arial" panose="020B0604020202020204" pitchFamily="34" charset="0"/>
                <a:ea typeface="Arial" panose="020B0604020202020204" pitchFamily="34" charset="0"/>
              </a:rPr>
              <a:t>ộ</a:t>
            </a:r>
            <a:r>
              <a:rPr lang="vi-VN" sz="2200" dirty="0">
                <a:effectLst/>
                <a:latin typeface="Arial" panose="020B0604020202020204" pitchFamily="34" charset="0"/>
                <a:ea typeface="Arial" panose="020B0604020202020204" pitchFamily="34" charset="0"/>
              </a:rPr>
              <a:t> cao đ</a:t>
            </a:r>
            <a:r>
              <a:rPr lang="en-US" sz="2200" dirty="0">
                <a:effectLst/>
                <a:latin typeface="Arial" panose="020B0604020202020204" pitchFamily="34" charset="0"/>
                <a:ea typeface="Arial" panose="020B0604020202020204" pitchFamily="34" charset="0"/>
              </a:rPr>
              <a:t>ẳ</a:t>
            </a:r>
            <a:r>
              <a:rPr lang="vi-VN" sz="2200" dirty="0">
                <a:effectLst/>
                <a:latin typeface="Arial" panose="020B0604020202020204" pitchFamily="34" charset="0"/>
                <a:ea typeface="Arial" panose="020B0604020202020204" pitchFamily="34" charset="0"/>
              </a:rPr>
              <a:t>ng, đ</a:t>
            </a:r>
            <a:r>
              <a:rPr lang="en-US" sz="2200" dirty="0" err="1">
                <a:latin typeface="Arial" panose="020B0604020202020204" pitchFamily="34" charset="0"/>
                <a:ea typeface="Arial" panose="020B0604020202020204" pitchFamily="34" charset="0"/>
              </a:rPr>
              <a:t>ại</a:t>
            </a:r>
            <a:r>
              <a:rPr lang="vi-VN" sz="2200" dirty="0">
                <a:effectLst/>
                <a:latin typeface="Arial" panose="020B0604020202020204" pitchFamily="34" charset="0"/>
                <a:ea typeface="Arial" panose="020B0604020202020204" pitchFamily="34" charset="0"/>
              </a:rPr>
              <a:t> h</a:t>
            </a:r>
            <a:r>
              <a:rPr lang="en-US" sz="2200" dirty="0">
                <a:latin typeface="Arial" panose="020B0604020202020204" pitchFamily="34" charset="0"/>
                <a:ea typeface="Arial" panose="020B0604020202020204" pitchFamily="34" charset="0"/>
              </a:rPr>
              <a:t>ọ</a:t>
            </a:r>
            <a:r>
              <a:rPr lang="vi-VN" sz="2200" dirty="0">
                <a:effectLst/>
                <a:latin typeface="Arial" panose="020B0604020202020204" pitchFamily="34" charset="0"/>
                <a:ea typeface="Arial" panose="020B0604020202020204" pitchFamily="34" charset="0"/>
              </a:rPr>
              <a:t>c đ</a:t>
            </a:r>
            <a:r>
              <a:rPr lang="en-US" sz="2200" dirty="0">
                <a:latin typeface="Arial" panose="020B0604020202020204" pitchFamily="34" charset="0"/>
                <a:ea typeface="Arial" panose="020B0604020202020204" pitchFamily="34" charset="0"/>
              </a:rPr>
              <a:t>ã</a:t>
            </a:r>
            <a:r>
              <a:rPr lang="vi-VN" sz="2200" dirty="0">
                <a:effectLst/>
                <a:latin typeface="Arial" panose="020B0604020202020204" pitchFamily="34" charset="0"/>
                <a:ea typeface="Arial" panose="020B0604020202020204" pitchFamily="34" charset="0"/>
              </a:rPr>
              <a:t> được t</a:t>
            </a:r>
            <a:r>
              <a:rPr lang="en-US" sz="2200" dirty="0">
                <a:latin typeface="Arial" panose="020B0604020202020204" pitchFamily="34" charset="0"/>
                <a:ea typeface="Arial" panose="020B0604020202020204" pitchFamily="34" charset="0"/>
              </a:rPr>
              <a:t>ạ</a:t>
            </a:r>
            <a:r>
              <a:rPr lang="vi-VN" sz="2200" dirty="0">
                <a:effectLst/>
                <a:latin typeface="Arial" panose="020B0604020202020204" pitchFamily="34" charset="0"/>
                <a:ea typeface="Arial" panose="020B0604020202020204" pitchFamily="34" charset="0"/>
              </a:rPr>
              <a:t>m hoãn gọi nh</a:t>
            </a:r>
            <a:r>
              <a:rPr lang="en-US" sz="2200" dirty="0">
                <a:effectLst/>
                <a:latin typeface="Arial" panose="020B0604020202020204" pitchFamily="34" charset="0"/>
                <a:ea typeface="Arial" panose="020B0604020202020204" pitchFamily="34" charset="0"/>
              </a:rPr>
              <a:t>ậ</a:t>
            </a:r>
            <a:r>
              <a:rPr lang="vi-VN" sz="2200" dirty="0">
                <a:effectLst/>
                <a:latin typeface="Arial" panose="020B0604020202020204" pitchFamily="34" charset="0"/>
                <a:ea typeface="Arial" panose="020B0604020202020204" pitchFamily="34" charset="0"/>
              </a:rPr>
              <a:t>p ngũ th</a:t>
            </a:r>
            <a:r>
              <a:rPr lang="en-US" sz="2200" dirty="0">
                <a:latin typeface="Arial" panose="020B0604020202020204" pitchFamily="34" charset="0"/>
                <a:ea typeface="Arial" panose="020B0604020202020204" pitchFamily="34" charset="0"/>
              </a:rPr>
              <a:t>ì</a:t>
            </a:r>
            <a:r>
              <a:rPr lang="vi-VN" sz="2200" dirty="0">
                <a:effectLst/>
                <a:latin typeface="Arial" panose="020B0604020202020204" pitchFamily="34" charset="0"/>
                <a:ea typeface="Arial" panose="020B0604020202020204" pitchFamily="34" charset="0"/>
              </a:rPr>
              <a:t> độ tu</a:t>
            </a:r>
            <a:r>
              <a:rPr lang="en-US" sz="2200" dirty="0">
                <a:effectLst/>
                <a:latin typeface="Arial" panose="020B0604020202020204" pitchFamily="34" charset="0"/>
                <a:ea typeface="Arial" panose="020B0604020202020204" pitchFamily="34" charset="0"/>
              </a:rPr>
              <a:t>ổ</a:t>
            </a:r>
            <a:r>
              <a:rPr lang="vi-VN" sz="2200" dirty="0">
                <a:effectLst/>
                <a:latin typeface="Arial" panose="020B0604020202020204" pitchFamily="34" charset="0"/>
                <a:ea typeface="Arial" panose="020B0604020202020204" pitchFamily="34" charset="0"/>
              </a:rPr>
              <a:t>i g</a:t>
            </a:r>
            <a:r>
              <a:rPr lang="en-US" sz="2200" dirty="0">
                <a:latin typeface="Arial" panose="020B0604020202020204" pitchFamily="34" charset="0"/>
                <a:ea typeface="Arial" panose="020B0604020202020204" pitchFamily="34" charset="0"/>
              </a:rPr>
              <a:t>ọ</a:t>
            </a:r>
            <a:r>
              <a:rPr lang="vi-VN" sz="2200" dirty="0">
                <a:effectLst/>
                <a:latin typeface="Arial" panose="020B0604020202020204" pitchFamily="34" charset="0"/>
                <a:ea typeface="Arial" panose="020B0604020202020204" pitchFamily="34" charset="0"/>
              </a:rPr>
              <a:t>i nhập ngũ đến hết 27 tu</a:t>
            </a:r>
            <a:r>
              <a:rPr lang="en-US" sz="2200" dirty="0">
                <a:effectLst/>
                <a:latin typeface="Arial" panose="020B0604020202020204" pitchFamily="34" charset="0"/>
                <a:ea typeface="Arial" panose="020B0604020202020204" pitchFamily="34" charset="0"/>
              </a:rPr>
              <a:t>ổ</a:t>
            </a:r>
            <a:r>
              <a:rPr lang="vi-VN" sz="2200" dirty="0">
                <a:effectLst/>
                <a:latin typeface="Arial" panose="020B0604020202020204" pitchFamily="34" charset="0"/>
                <a:ea typeface="Arial" panose="020B0604020202020204" pitchFamily="34" charset="0"/>
              </a:rPr>
              <a:t>i.</a:t>
            </a:r>
            <a:endParaRPr lang="en-US" sz="2200" dirty="0">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101120" y="1953344"/>
            <a:ext cx="5179594" cy="461665"/>
          </a:xfrm>
          <a:prstGeom prst="rect">
            <a:avLst/>
          </a:prstGeom>
          <a:noFill/>
        </p:spPr>
        <p:txBody>
          <a:bodyPr wrap="square">
            <a:spAutoFit/>
          </a:bodyPr>
          <a:lstStyle/>
          <a:p>
            <a:pPr marL="0" marR="0" indent="0" algn="just">
              <a:spcBef>
                <a:spcPts val="0"/>
              </a:spcBef>
              <a:spcAft>
                <a:spcPts val="0"/>
              </a:spcAft>
            </a:pPr>
            <a:r>
              <a:rPr lang="en-US" sz="2400" dirty="0">
                <a:solidFill>
                  <a:srgbClr val="FF0000"/>
                </a:solidFill>
                <a:effectLst/>
                <a:latin typeface="Arial" panose="020B0604020202020204" pitchFamily="34" charset="0"/>
                <a:ea typeface="Arial" panose="020B0604020202020204" pitchFamily="34" charset="0"/>
              </a:rPr>
              <a:t>3</a:t>
            </a:r>
            <a:r>
              <a:rPr lang="vi-VN" sz="2400" dirty="0">
                <a:solidFill>
                  <a:srgbClr val="FF0000"/>
                </a:solidFill>
                <a:effectLst/>
                <a:latin typeface="Arial" panose="020B0604020202020204" pitchFamily="34" charset="0"/>
                <a:ea typeface="Arial" panose="020B0604020202020204" pitchFamily="34" charset="0"/>
              </a:rPr>
              <a:t>.</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Nhập</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ngũ</a:t>
            </a:r>
            <a:r>
              <a:rPr lang="en-US" sz="2400" dirty="0">
                <a:solidFill>
                  <a:srgbClr val="FF0000"/>
                </a:solidFill>
                <a:effectLst/>
                <a:latin typeface="Arial" panose="020B0604020202020204" pitchFamily="34" charset="0"/>
                <a:ea typeface="Arial" panose="020B0604020202020204" pitchFamily="34" charset="0"/>
              </a:rPr>
              <a:t>.</a:t>
            </a:r>
            <a:r>
              <a:rPr lang="vi-VN" sz="2400" dirty="0">
                <a:solidFill>
                  <a:srgbClr val="FF0000"/>
                </a:solidFill>
                <a:effectLst/>
                <a:latin typeface="Arial" panose="020B0604020202020204" pitchFamily="34" charset="0"/>
                <a:ea typeface="Arial" panose="020B0604020202020204" pitchFamily="34" charset="0"/>
              </a:rPr>
              <a:t> </a:t>
            </a:r>
            <a:endParaRPr lang="en-US" sz="2400" dirty="0">
              <a:solidFill>
                <a:srgbClr val="FF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47251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11213" y="26635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a:p>
            <a:pPr algn="ctr"/>
            <a:endParaRPr lang="en-US" altLang="en-US" dirty="0">
              <a:solidFill>
                <a:srgbClr val="FFFF00"/>
              </a:solidFill>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078" y="1179096"/>
            <a:ext cx="498779" cy="53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69949" y="1079412"/>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632291"/>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754756"/>
            <a:ext cx="3245618" cy="4154984"/>
          </a:xfrm>
          <a:prstGeom prst="rect">
            <a:avLst/>
          </a:prstGeom>
          <a:noFill/>
        </p:spPr>
        <p:txBody>
          <a:bodyPr wrap="square">
            <a:spAutoFit/>
          </a:bodyPr>
          <a:lstStyle/>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Trong thời binh, thời hạn phục vụ tại ngũ cùa ha sĩ quan, binh sĩ là 24 tháng. Trong t</a:t>
            </a:r>
            <a:r>
              <a:rPr lang="en-US" sz="2400" dirty="0">
                <a:latin typeface="Arial" panose="020B0604020202020204" pitchFamily="34" charset="0"/>
                <a:ea typeface="Arial" panose="020B0604020202020204" pitchFamily="34" charset="0"/>
              </a:rPr>
              <a:t>ì</a:t>
            </a:r>
            <a:r>
              <a:rPr lang="vi-VN" sz="2400" dirty="0">
                <a:effectLst/>
                <a:latin typeface="Arial" panose="020B0604020202020204" pitchFamily="34" charset="0"/>
                <a:ea typeface="Arial" panose="020B0604020202020204" pitchFamily="34" charset="0"/>
              </a:rPr>
              <a:t>nh trạng chiến tranh ho</a:t>
            </a:r>
            <a:r>
              <a:rPr lang="en-US" sz="2400" dirty="0">
                <a:effectLst/>
                <a:latin typeface="Arial" panose="020B0604020202020204" pitchFamily="34" charset="0"/>
                <a:ea typeface="Arial" panose="020B0604020202020204" pitchFamily="34" charset="0"/>
              </a:rPr>
              <a:t>ặ</a:t>
            </a:r>
            <a:r>
              <a:rPr lang="vi-VN" sz="2400" dirty="0">
                <a:effectLst/>
                <a:latin typeface="Arial" panose="020B0604020202020204" pitchFamily="34" charset="0"/>
                <a:ea typeface="Arial" panose="020B0604020202020204" pitchFamily="34" charset="0"/>
              </a:rPr>
              <a:t>c t</a:t>
            </a:r>
            <a:r>
              <a:rPr lang="en-US" sz="2400" dirty="0">
                <a:latin typeface="Arial" panose="020B0604020202020204" pitchFamily="34" charset="0"/>
                <a:ea typeface="Arial" panose="020B0604020202020204" pitchFamily="34" charset="0"/>
              </a:rPr>
              <a:t>ì</a:t>
            </a:r>
            <a:r>
              <a:rPr lang="vi-VN" sz="2400" dirty="0">
                <a:effectLst/>
                <a:latin typeface="Arial" panose="020B0604020202020204" pitchFamily="34" charset="0"/>
                <a:ea typeface="Arial" panose="020B0604020202020204" pitchFamily="34" charset="0"/>
              </a:rPr>
              <a:t>nh trạng khẩn cấp v</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 qu</a:t>
            </a:r>
            <a:r>
              <a:rPr lang="en-US" sz="2400" dirty="0">
                <a:effectLst/>
                <a:latin typeface="Arial" panose="020B0604020202020204" pitchFamily="34" charset="0"/>
                <a:ea typeface="Arial" panose="020B0604020202020204" pitchFamily="34" charset="0"/>
              </a:rPr>
              <a:t>ố</a:t>
            </a:r>
            <a:r>
              <a:rPr lang="vi-VN" sz="2400" dirty="0">
                <a:effectLst/>
                <a:latin typeface="Arial" panose="020B0604020202020204" pitchFamily="34" charset="0"/>
                <a:ea typeface="Arial" panose="020B0604020202020204" pitchFamily="34" charset="0"/>
              </a:rPr>
              <a:t>c phòng được thực hiện theo lệnh t</a:t>
            </a:r>
            <a:r>
              <a:rPr lang="en-US" sz="2400" dirty="0">
                <a:effectLst/>
                <a:latin typeface="Arial" panose="020B0604020202020204" pitchFamily="34" charset="0"/>
                <a:ea typeface="Arial" panose="020B0604020202020204" pitchFamily="34" charset="0"/>
              </a:rPr>
              <a:t>ổ</a:t>
            </a:r>
            <a:r>
              <a:rPr lang="vi-VN" sz="2400" dirty="0">
                <a:effectLst/>
                <a:latin typeface="Arial" panose="020B0604020202020204" pitchFamily="34" charset="0"/>
                <a:ea typeface="Arial" panose="020B0604020202020204" pitchFamily="34" charset="0"/>
              </a:rPr>
              <a:t>ng động viên hoặc động vi</a:t>
            </a:r>
            <a:r>
              <a:rPr lang="en-US" sz="2400" dirty="0">
                <a:latin typeface="Arial" panose="020B0604020202020204" pitchFamily="34" charset="0"/>
                <a:ea typeface="Arial" panose="020B0604020202020204" pitchFamily="34" charset="0"/>
              </a:rPr>
              <a:t>ê</a:t>
            </a:r>
            <a:r>
              <a:rPr lang="vi-VN" sz="2400" dirty="0">
                <a:effectLst/>
                <a:latin typeface="Arial" panose="020B0604020202020204" pitchFamily="34" charset="0"/>
                <a:ea typeface="Arial" panose="020B0604020202020204" pitchFamily="34" charset="0"/>
              </a:rPr>
              <a:t>n cục bộ.</a:t>
            </a:r>
            <a:endParaRPr lang="en-US" sz="2400" dirty="0">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0" y="1959450"/>
            <a:ext cx="5179594" cy="461665"/>
          </a:xfrm>
          <a:prstGeom prst="rect">
            <a:avLst/>
          </a:prstGeom>
          <a:noFill/>
        </p:spPr>
        <p:txBody>
          <a:bodyPr wrap="square">
            <a:spAutoFit/>
          </a:bodyPr>
          <a:lstStyle/>
          <a:p>
            <a:pPr marL="0" marR="0" indent="0" algn="just">
              <a:spcBef>
                <a:spcPts val="0"/>
              </a:spcBef>
              <a:spcAft>
                <a:spcPts val="0"/>
              </a:spcAft>
            </a:pPr>
            <a:r>
              <a:rPr lang="en-US" sz="2400" dirty="0">
                <a:solidFill>
                  <a:srgbClr val="FF0000"/>
                </a:solidFill>
                <a:effectLst/>
                <a:latin typeface="Arial" panose="020B0604020202020204" pitchFamily="34" charset="0"/>
                <a:ea typeface="Arial" panose="020B0604020202020204" pitchFamily="34" charset="0"/>
              </a:rPr>
              <a:t>3</a:t>
            </a:r>
            <a:r>
              <a:rPr lang="vi-VN" sz="2400" dirty="0">
                <a:solidFill>
                  <a:srgbClr val="FF0000"/>
                </a:solidFill>
                <a:effectLst/>
                <a:latin typeface="Arial" panose="020B0604020202020204" pitchFamily="34" charset="0"/>
                <a:ea typeface="Arial" panose="020B0604020202020204" pitchFamily="34" charset="0"/>
              </a:rPr>
              <a:t>.</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Nhập</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ngũ</a:t>
            </a:r>
            <a:r>
              <a:rPr lang="en-US" sz="2400" dirty="0">
                <a:solidFill>
                  <a:srgbClr val="FF0000"/>
                </a:solidFill>
                <a:effectLst/>
                <a:latin typeface="Arial" panose="020B0604020202020204" pitchFamily="34" charset="0"/>
                <a:ea typeface="Arial" panose="020B0604020202020204" pitchFamily="34" charset="0"/>
              </a:rPr>
              <a:t>.</a:t>
            </a:r>
            <a:r>
              <a:rPr lang="vi-VN" sz="2400" dirty="0">
                <a:solidFill>
                  <a:srgbClr val="FF0000"/>
                </a:solidFill>
                <a:effectLst/>
                <a:latin typeface="Arial" panose="020B0604020202020204" pitchFamily="34" charset="0"/>
                <a:ea typeface="Arial" panose="020B0604020202020204" pitchFamily="34" charset="0"/>
              </a:rPr>
              <a:t> </a:t>
            </a:r>
            <a:endParaRPr lang="en-US" sz="2400" dirty="0">
              <a:solidFill>
                <a:srgbClr val="FF0000"/>
              </a:solidFill>
              <a:effectLst/>
              <a:latin typeface="Arial" panose="020B0604020202020204" pitchFamily="34" charset="0"/>
              <a:ea typeface="Arial" panose="020B0604020202020204" pitchFamily="34" charset="0"/>
            </a:endParaRPr>
          </a:p>
        </p:txBody>
      </p:sp>
      <p:sp>
        <p:nvSpPr>
          <p:cNvPr id="8" name="TextBox 7">
            <a:extLst>
              <a:ext uri="{FF2B5EF4-FFF2-40B4-BE49-F238E27FC236}">
                <a16:creationId xmlns:a16="http://schemas.microsoft.com/office/drawing/2014/main" id="{FF64C731-12E1-5547-0F02-345573443253}"/>
              </a:ext>
            </a:extLst>
          </p:cNvPr>
          <p:cNvSpPr txBox="1"/>
          <p:nvPr/>
        </p:nvSpPr>
        <p:spPr>
          <a:xfrm>
            <a:off x="-80388" y="2317374"/>
            <a:ext cx="8531051" cy="461665"/>
          </a:xfrm>
          <a:prstGeom prst="rect">
            <a:avLst/>
          </a:prstGeom>
          <a:noFill/>
        </p:spPr>
        <p:txBody>
          <a:bodyPr wrap="square">
            <a:spAutoFit/>
          </a:bodyPr>
          <a:lstStyle/>
          <a:p>
            <a:r>
              <a:rPr lang="vi-VN" sz="2400" i="1" dirty="0">
                <a:effectLst/>
                <a:latin typeface="Arial" panose="020B0604020202020204" pitchFamily="34" charset="0"/>
                <a:ea typeface="Arial" panose="020B0604020202020204" pitchFamily="34" charset="0"/>
              </a:rPr>
              <a:t>Th</a:t>
            </a:r>
            <a:r>
              <a:rPr lang="en-US" sz="2400" i="1" dirty="0">
                <a:effectLst/>
                <a:latin typeface="Arial" panose="020B0604020202020204" pitchFamily="34" charset="0"/>
                <a:ea typeface="Arial" panose="020B0604020202020204" pitchFamily="34" charset="0"/>
              </a:rPr>
              <a:t>ờ</a:t>
            </a:r>
            <a:r>
              <a:rPr lang="vi-VN" sz="2400" i="1" dirty="0">
                <a:effectLst/>
                <a:latin typeface="Arial" panose="020B0604020202020204" pitchFamily="34" charset="0"/>
                <a:ea typeface="Arial" panose="020B0604020202020204" pitchFamily="34" charset="0"/>
              </a:rPr>
              <a:t>i hạn phục vụ tại ngũ của hạ sĩ quan, binh sĩ:</a:t>
            </a:r>
            <a:r>
              <a:rPr lang="vi-VN" sz="2400" dirty="0">
                <a:effectLst/>
                <a:latin typeface="Arial" panose="020B0604020202020204" pitchFamily="34" charset="0"/>
                <a:ea typeface="Arial" panose="020B0604020202020204" pitchFamily="34" charset="0"/>
              </a:rPr>
              <a:t> </a:t>
            </a:r>
            <a:endParaRPr lang="en-US" sz="2400" dirty="0"/>
          </a:p>
        </p:txBody>
      </p:sp>
      <p:pic>
        <p:nvPicPr>
          <p:cNvPr id="9" name="Picture 8">
            <a:extLst>
              <a:ext uri="{FF2B5EF4-FFF2-40B4-BE49-F238E27FC236}">
                <a16:creationId xmlns:a16="http://schemas.microsoft.com/office/drawing/2014/main" id="{25E7EAF1-99F6-85C1-3E86-617B371B3CC4}"/>
              </a:ext>
            </a:extLst>
          </p:cNvPr>
          <p:cNvPicPr>
            <a:picLocks noChangeAspect="1"/>
          </p:cNvPicPr>
          <p:nvPr/>
        </p:nvPicPr>
        <p:blipFill>
          <a:blip r:embed="rId13"/>
          <a:stretch>
            <a:fillRect/>
          </a:stretch>
        </p:blipFill>
        <p:spPr>
          <a:xfrm>
            <a:off x="5805121" y="2794542"/>
            <a:ext cx="3338879" cy="2189440"/>
          </a:xfrm>
          <a:prstGeom prst="rect">
            <a:avLst/>
          </a:prstGeom>
        </p:spPr>
      </p:pic>
      <p:pic>
        <p:nvPicPr>
          <p:cNvPr id="10" name="Picture 9">
            <a:extLst>
              <a:ext uri="{FF2B5EF4-FFF2-40B4-BE49-F238E27FC236}">
                <a16:creationId xmlns:a16="http://schemas.microsoft.com/office/drawing/2014/main" id="{45E529D7-0286-EFA9-1381-E4E8964DBAA0}"/>
              </a:ext>
            </a:extLst>
          </p:cNvPr>
          <p:cNvPicPr>
            <a:picLocks noChangeAspect="1"/>
          </p:cNvPicPr>
          <p:nvPr/>
        </p:nvPicPr>
        <p:blipFill>
          <a:blip r:embed="rId14"/>
          <a:stretch>
            <a:fillRect/>
          </a:stretch>
        </p:blipFill>
        <p:spPr>
          <a:xfrm>
            <a:off x="3315955" y="4200211"/>
            <a:ext cx="3165232" cy="2127319"/>
          </a:xfrm>
          <a:prstGeom prst="rect">
            <a:avLst/>
          </a:prstGeom>
        </p:spPr>
      </p:pic>
      <p:pic>
        <p:nvPicPr>
          <p:cNvPr id="14" name="Picture 13">
            <a:extLst>
              <a:ext uri="{FF2B5EF4-FFF2-40B4-BE49-F238E27FC236}">
                <a16:creationId xmlns:a16="http://schemas.microsoft.com/office/drawing/2014/main" id="{2BCD7A7E-5732-8E36-4F43-E723501D1ADF}"/>
              </a:ext>
            </a:extLst>
          </p:cNvPr>
          <p:cNvPicPr>
            <a:picLocks noChangeAspect="1"/>
          </p:cNvPicPr>
          <p:nvPr/>
        </p:nvPicPr>
        <p:blipFill>
          <a:blip r:embed="rId15"/>
          <a:stretch>
            <a:fillRect/>
          </a:stretch>
        </p:blipFill>
        <p:spPr>
          <a:xfrm>
            <a:off x="3763107" y="3029996"/>
            <a:ext cx="4882781" cy="2848289"/>
          </a:xfrm>
          <a:prstGeom prst="rect">
            <a:avLst/>
          </a:prstGeom>
        </p:spPr>
      </p:pic>
    </p:spTree>
    <p:extLst>
      <p:ext uri="{BB962C8B-B14F-4D97-AF65-F5344CB8AC3E}">
        <p14:creationId xmlns:p14="http://schemas.microsoft.com/office/powerpoint/2010/main" val="16148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456905" y="0"/>
            <a:ext cx="9531163" cy="1069572"/>
            <a:chOff x="-457301" y="-166"/>
            <a:chExt cx="9531556" cy="1144315"/>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69745" y="-166"/>
              <a:ext cx="9144000" cy="1144315"/>
              <a:chOff x="-69745" y="-166"/>
              <a:chExt cx="9144000" cy="1144315"/>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69745" y="-166"/>
                <a:ext cx="9144000" cy="1144315"/>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04084" y="121707"/>
                <a:ext cx="1093970" cy="81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5" y="-166"/>
                <a:ext cx="829192" cy="67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457301" y="363521"/>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07811" y="78293"/>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867" y="6516779"/>
            <a:ext cx="309231" cy="34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3409" y="6500784"/>
            <a:ext cx="325226" cy="3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4105" y="6495452"/>
            <a:ext cx="319894" cy="36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3740" y="6479458"/>
            <a:ext cx="346552" cy="37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8923" y="6506116"/>
            <a:ext cx="326115" cy="35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2992" y="6495453"/>
            <a:ext cx="330557" cy="36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4701" y="6506116"/>
            <a:ext cx="325226" cy="35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008" y="995007"/>
            <a:ext cx="348690" cy="33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46702" y="855064"/>
            <a:ext cx="2910254" cy="64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76519" y="1261087"/>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SỐ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100740" y="1571552"/>
            <a:ext cx="5179594" cy="461665"/>
          </a:xfrm>
          <a:prstGeom prst="rect">
            <a:avLst/>
          </a:prstGeom>
          <a:noFill/>
        </p:spPr>
        <p:txBody>
          <a:bodyPr wrap="square">
            <a:spAutoFit/>
          </a:bodyPr>
          <a:lstStyle/>
          <a:p>
            <a:pPr marL="0" marR="0" indent="0" algn="just">
              <a:spcBef>
                <a:spcPts val="0"/>
              </a:spcBef>
              <a:spcAft>
                <a:spcPts val="0"/>
              </a:spcAft>
            </a:pPr>
            <a:r>
              <a:rPr lang="en-US" sz="2400" dirty="0">
                <a:solidFill>
                  <a:srgbClr val="FF0000"/>
                </a:solidFill>
                <a:effectLst/>
                <a:latin typeface="Arial" panose="020B0604020202020204" pitchFamily="34" charset="0"/>
                <a:ea typeface="Arial" panose="020B0604020202020204" pitchFamily="34" charset="0"/>
              </a:rPr>
              <a:t>3</a:t>
            </a:r>
            <a:r>
              <a:rPr lang="vi-VN" sz="2400" dirty="0">
                <a:solidFill>
                  <a:srgbClr val="FF0000"/>
                </a:solidFill>
                <a:effectLst/>
                <a:latin typeface="Arial" panose="020B0604020202020204" pitchFamily="34" charset="0"/>
                <a:ea typeface="Arial" panose="020B0604020202020204" pitchFamily="34" charset="0"/>
              </a:rPr>
              <a:t>.</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Nhập</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ngũ</a:t>
            </a:r>
            <a:r>
              <a:rPr lang="en-US" sz="2400" dirty="0">
                <a:solidFill>
                  <a:srgbClr val="FF0000"/>
                </a:solidFill>
                <a:effectLst/>
                <a:latin typeface="Arial" panose="020B0604020202020204" pitchFamily="34" charset="0"/>
                <a:ea typeface="Arial" panose="020B0604020202020204" pitchFamily="34" charset="0"/>
              </a:rPr>
              <a:t>.</a:t>
            </a:r>
            <a:r>
              <a:rPr lang="vi-VN" sz="2400" dirty="0">
                <a:solidFill>
                  <a:srgbClr val="FF0000"/>
                </a:solidFill>
                <a:effectLst/>
                <a:latin typeface="Arial" panose="020B0604020202020204" pitchFamily="34" charset="0"/>
                <a:ea typeface="Arial" panose="020B0604020202020204" pitchFamily="34" charset="0"/>
              </a:rPr>
              <a:t> </a:t>
            </a:r>
            <a:endParaRPr lang="en-US" sz="2400" dirty="0">
              <a:solidFill>
                <a:srgbClr val="FF0000"/>
              </a:solidFill>
              <a:effectLst/>
              <a:latin typeface="Arial" panose="020B0604020202020204" pitchFamily="34" charset="0"/>
              <a:ea typeface="Arial" panose="020B0604020202020204" pitchFamily="34" charset="0"/>
            </a:endParaRPr>
          </a:p>
        </p:txBody>
      </p:sp>
      <p:sp>
        <p:nvSpPr>
          <p:cNvPr id="27" name="TextBox 26">
            <a:extLst>
              <a:ext uri="{FF2B5EF4-FFF2-40B4-BE49-F238E27FC236}">
                <a16:creationId xmlns:a16="http://schemas.microsoft.com/office/drawing/2014/main" id="{D705C157-0AF6-682B-BC08-E674ADAA8798}"/>
              </a:ext>
            </a:extLst>
          </p:cNvPr>
          <p:cNvSpPr txBox="1"/>
          <p:nvPr/>
        </p:nvSpPr>
        <p:spPr>
          <a:xfrm>
            <a:off x="790414" y="1862104"/>
            <a:ext cx="7998725" cy="461665"/>
          </a:xfrm>
          <a:prstGeom prst="rect">
            <a:avLst/>
          </a:prstGeom>
          <a:noFill/>
        </p:spPr>
        <p:txBody>
          <a:bodyPr wrap="square">
            <a:spAutoFit/>
          </a:bodyPr>
          <a:lstStyle/>
          <a:p>
            <a:pPr marL="0" marR="0" indent="228600" algn="just">
              <a:spcBef>
                <a:spcPts val="0"/>
              </a:spcBef>
              <a:spcAft>
                <a:spcPts val="0"/>
              </a:spcAft>
            </a:pPr>
            <a:r>
              <a:rPr lang="vi-VN" sz="2400" i="1" dirty="0">
                <a:effectLst/>
                <a:latin typeface="Arial" panose="020B0604020202020204" pitchFamily="34" charset="0"/>
                <a:ea typeface="Arial" panose="020B0604020202020204" pitchFamily="34" charset="0"/>
              </a:rPr>
              <a:t>C</a:t>
            </a:r>
            <a:r>
              <a:rPr lang="en-US" sz="2400" i="1" dirty="0">
                <a:latin typeface="Arial" panose="020B0604020202020204" pitchFamily="34" charset="0"/>
                <a:ea typeface="Arial" panose="020B0604020202020204" pitchFamily="34" charset="0"/>
              </a:rPr>
              <a:t>á</a:t>
            </a:r>
            <a:r>
              <a:rPr lang="vi-VN" sz="2400" i="1" dirty="0">
                <a:effectLst/>
                <a:latin typeface="Arial" panose="020B0604020202020204" pitchFamily="34" charset="0"/>
                <a:ea typeface="Arial" panose="020B0604020202020204" pitchFamily="34" charset="0"/>
              </a:rPr>
              <a:t>c trường h</a:t>
            </a:r>
            <a:r>
              <a:rPr lang="en-US" sz="2400" i="1" dirty="0">
                <a:effectLst/>
                <a:latin typeface="Arial" panose="020B0604020202020204" pitchFamily="34" charset="0"/>
                <a:ea typeface="Arial" panose="020B0604020202020204" pitchFamily="34" charset="0"/>
              </a:rPr>
              <a:t>ợ</a:t>
            </a:r>
            <a:r>
              <a:rPr lang="vi-VN" sz="2400" i="1" dirty="0">
                <a:effectLst/>
                <a:latin typeface="Arial" panose="020B0604020202020204" pitchFamily="34" charset="0"/>
                <a:ea typeface="Arial" panose="020B0604020202020204" pitchFamily="34" charset="0"/>
              </a:rPr>
              <a:t>p công d</a:t>
            </a:r>
            <a:r>
              <a:rPr lang="en-US" sz="2400" i="1" dirty="0">
                <a:latin typeface="Arial" panose="020B0604020202020204" pitchFamily="34" charset="0"/>
                <a:ea typeface="Arial" panose="020B0604020202020204" pitchFamily="34" charset="0"/>
              </a:rPr>
              <a:t>â</a:t>
            </a:r>
            <a:r>
              <a:rPr lang="vi-VN" sz="2400" i="1" dirty="0">
                <a:effectLst/>
                <a:latin typeface="Arial" panose="020B0604020202020204" pitchFamily="34" charset="0"/>
                <a:ea typeface="Arial" panose="020B0604020202020204" pitchFamily="34" charset="0"/>
              </a:rPr>
              <a:t>n đư</a:t>
            </a:r>
            <a:r>
              <a:rPr lang="en-US" sz="2400" i="1" dirty="0">
                <a:latin typeface="Arial" panose="020B0604020202020204" pitchFamily="34" charset="0"/>
                <a:ea typeface="Arial" panose="020B0604020202020204" pitchFamily="34" charset="0"/>
              </a:rPr>
              <a:t>ợ</a:t>
            </a:r>
            <a:r>
              <a:rPr lang="vi-VN" sz="2400" i="1" dirty="0">
                <a:effectLst/>
                <a:latin typeface="Arial" panose="020B0604020202020204" pitchFamily="34" charset="0"/>
                <a:ea typeface="Arial" panose="020B0604020202020204" pitchFamily="34" charset="0"/>
              </a:rPr>
              <a:t>c t</a:t>
            </a:r>
            <a:r>
              <a:rPr lang="en-US" sz="2400" i="1" dirty="0">
                <a:latin typeface="Arial" panose="020B0604020202020204" pitchFamily="34" charset="0"/>
                <a:ea typeface="Arial" panose="020B0604020202020204" pitchFamily="34" charset="0"/>
              </a:rPr>
              <a:t>ạ</a:t>
            </a:r>
            <a:r>
              <a:rPr lang="vi-VN" sz="2400" i="1" dirty="0">
                <a:effectLst/>
                <a:latin typeface="Arial" panose="020B0604020202020204" pitchFamily="34" charset="0"/>
                <a:ea typeface="Arial" panose="020B0604020202020204" pitchFamily="34" charset="0"/>
              </a:rPr>
              <a:t>m ho</a:t>
            </a:r>
            <a:r>
              <a:rPr lang="en-US" sz="2400" i="1" dirty="0">
                <a:latin typeface="Arial" panose="020B0604020202020204" pitchFamily="34" charset="0"/>
                <a:ea typeface="Arial" panose="020B0604020202020204" pitchFamily="34" charset="0"/>
              </a:rPr>
              <a:t>ã</a:t>
            </a:r>
            <a:r>
              <a:rPr lang="vi-VN" sz="2400" i="1" dirty="0">
                <a:effectLst/>
                <a:latin typeface="Arial" panose="020B0604020202020204" pitchFamily="34" charset="0"/>
                <a:ea typeface="Arial" panose="020B0604020202020204" pitchFamily="34" charset="0"/>
              </a:rPr>
              <a:t>n g</a:t>
            </a:r>
            <a:r>
              <a:rPr lang="en-US" sz="2400" i="1" dirty="0" err="1">
                <a:latin typeface="Arial" panose="020B0604020202020204" pitchFamily="34" charset="0"/>
                <a:ea typeface="Arial" panose="020B0604020202020204" pitchFamily="34" charset="0"/>
              </a:rPr>
              <a:t>ọi</a:t>
            </a:r>
            <a:r>
              <a:rPr lang="vi-VN" sz="2400" i="1" dirty="0">
                <a:effectLst/>
                <a:latin typeface="Arial" panose="020B0604020202020204" pitchFamily="34" charset="0"/>
                <a:ea typeface="Arial" panose="020B0604020202020204" pitchFamily="34" charset="0"/>
              </a:rPr>
              <a:t> nh</a:t>
            </a:r>
            <a:r>
              <a:rPr lang="en-US" sz="2400" i="1" dirty="0">
                <a:effectLst/>
                <a:latin typeface="Arial" panose="020B0604020202020204" pitchFamily="34" charset="0"/>
                <a:ea typeface="Arial" panose="020B0604020202020204" pitchFamily="34" charset="0"/>
              </a:rPr>
              <a:t>ậ</a:t>
            </a:r>
            <a:r>
              <a:rPr lang="vi-VN" sz="2400" i="1" dirty="0">
                <a:effectLst/>
                <a:latin typeface="Arial" panose="020B0604020202020204" pitchFamily="34" charset="0"/>
                <a:ea typeface="Arial" panose="020B0604020202020204" pitchFamily="34" charset="0"/>
              </a:rPr>
              <a:t>p ngũ:</a:t>
            </a:r>
            <a:endParaRPr lang="en-US" sz="2400" dirty="0">
              <a:effectLst/>
              <a:latin typeface="Arial" panose="020B0604020202020204" pitchFamily="34" charset="0"/>
              <a:ea typeface="Arial" panose="020B0604020202020204" pitchFamily="34" charset="0"/>
            </a:endParaRPr>
          </a:p>
        </p:txBody>
      </p:sp>
      <p:grpSp>
        <p:nvGrpSpPr>
          <p:cNvPr id="16385" name="Group 16384">
            <a:extLst>
              <a:ext uri="{FF2B5EF4-FFF2-40B4-BE49-F238E27FC236}">
                <a16:creationId xmlns:a16="http://schemas.microsoft.com/office/drawing/2014/main" id="{2291B63E-5030-8C3E-CE00-BB37AFA3FCF2}"/>
              </a:ext>
            </a:extLst>
          </p:cNvPr>
          <p:cNvGrpSpPr/>
          <p:nvPr/>
        </p:nvGrpSpPr>
        <p:grpSpPr>
          <a:xfrm>
            <a:off x="0" y="2510725"/>
            <a:ext cx="9144000" cy="4347275"/>
            <a:chOff x="0" y="2508911"/>
            <a:chExt cx="9144000" cy="4349089"/>
          </a:xfrm>
        </p:grpSpPr>
        <p:pic>
          <p:nvPicPr>
            <p:cNvPr id="16388" name="Picture 16387">
              <a:extLst>
                <a:ext uri="{FF2B5EF4-FFF2-40B4-BE49-F238E27FC236}">
                  <a16:creationId xmlns:a16="http://schemas.microsoft.com/office/drawing/2014/main" id="{4EF87299-2185-E9E4-3907-A576ADE4B6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508911"/>
              <a:ext cx="9144000" cy="4349089"/>
            </a:xfrm>
            <a:prstGeom prst="rect">
              <a:avLst/>
            </a:prstGeom>
          </p:spPr>
        </p:pic>
        <p:pic>
          <p:nvPicPr>
            <p:cNvPr id="16389" name="Picture 16388">
              <a:extLst>
                <a:ext uri="{FF2B5EF4-FFF2-40B4-BE49-F238E27FC236}">
                  <a16:creationId xmlns:a16="http://schemas.microsoft.com/office/drawing/2014/main" id="{90FB3F00-AFB8-AB48-D879-DDAC7BB7413A}"/>
                </a:ext>
              </a:extLst>
            </p:cNvPr>
            <p:cNvPicPr>
              <a:picLocks noChangeAspect="1"/>
            </p:cNvPicPr>
            <p:nvPr/>
          </p:nvPicPr>
          <p:blipFill rotWithShape="1">
            <a:blip r:embed="rId13">
              <a:extLst>
                <a:ext uri="{28A0092B-C50C-407E-A947-70E740481C1C}">
                  <a14:useLocalDpi xmlns:a14="http://schemas.microsoft.com/office/drawing/2010/main" val="0"/>
                </a:ext>
              </a:extLst>
            </a:blip>
            <a:srcRect l="2524" t="7084" r="80971" b="9172"/>
            <a:stretch/>
          </p:blipFill>
          <p:spPr>
            <a:xfrm>
              <a:off x="201478" y="2557220"/>
              <a:ext cx="1464590" cy="4176794"/>
            </a:xfrm>
            <a:prstGeom prst="rect">
              <a:avLst/>
            </a:prstGeom>
          </p:spPr>
        </p:pic>
      </p:grpSp>
      <p:sp>
        <p:nvSpPr>
          <p:cNvPr id="16390" name="TextBox 16389">
            <a:extLst>
              <a:ext uri="{FF2B5EF4-FFF2-40B4-BE49-F238E27FC236}">
                <a16:creationId xmlns:a16="http://schemas.microsoft.com/office/drawing/2014/main" id="{97AC03A9-11E2-0FFF-2A08-730A133B0300}"/>
              </a:ext>
            </a:extLst>
          </p:cNvPr>
          <p:cNvSpPr txBox="1"/>
          <p:nvPr/>
        </p:nvSpPr>
        <p:spPr>
          <a:xfrm>
            <a:off x="1708689" y="2591190"/>
            <a:ext cx="7210586" cy="769441"/>
          </a:xfrm>
          <a:prstGeom prst="rect">
            <a:avLst/>
          </a:prstGeom>
          <a:noFill/>
        </p:spPr>
        <p:txBody>
          <a:bodyPr wrap="square">
            <a:spAutoFit/>
          </a:bodyPr>
          <a:lstStyle/>
          <a:p>
            <a:r>
              <a:rPr lang="vi-VN" sz="2200" dirty="0">
                <a:latin typeface="Arial" panose="020B0604020202020204" pitchFamily="34" charset="0"/>
                <a:cs typeface="Arial" panose="020B0604020202020204" pitchFamily="34" charset="0"/>
              </a:rPr>
              <a:t>- Chưa đủ sức khỏe phục vụ theo kết luận của hội đồng khám sức khỏe</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sp>
        <p:nvSpPr>
          <p:cNvPr id="16391" name="TextBox 16390">
            <a:extLst>
              <a:ext uri="{FF2B5EF4-FFF2-40B4-BE49-F238E27FC236}">
                <a16:creationId xmlns:a16="http://schemas.microsoft.com/office/drawing/2014/main" id="{9B81F57F-90A1-7120-13A7-E300CBB5F415}"/>
              </a:ext>
            </a:extLst>
          </p:cNvPr>
          <p:cNvSpPr txBox="1"/>
          <p:nvPr/>
        </p:nvSpPr>
        <p:spPr>
          <a:xfrm>
            <a:off x="1706462" y="3273983"/>
            <a:ext cx="7166318" cy="1631216"/>
          </a:xfrm>
          <a:prstGeom prst="rect">
            <a:avLst/>
          </a:prstGeom>
          <a:noFill/>
        </p:spPr>
        <p:txBody>
          <a:bodyPr wrap="square">
            <a:spAutoFit/>
          </a:bodyPr>
          <a:lstStyle/>
          <a:p>
            <a:pPr algn="just"/>
            <a:r>
              <a:rPr lang="vi-VN" sz="2000" dirty="0">
                <a:latin typeface="Arial" panose="020B0604020202020204" pitchFamily="34" charset="0"/>
                <a:cs typeface="Arial" panose="020B0604020202020204" pitchFamily="34" charset="0"/>
              </a:rPr>
              <a:t>- Là lao động duy nhất phải trực tiếp nuôi dưỡng thân nhân không có khả năng lao động hoặc chưa đến tuổi lao động trong gia đình bi thiệt hại nặng về người và tài sản do tai nạn, thiên tai. dịch bệnh nguy hiểm gây ra được ủy ban nhân dân cấp xã xác nhận.</a:t>
            </a:r>
          </a:p>
        </p:txBody>
      </p:sp>
      <p:sp>
        <p:nvSpPr>
          <p:cNvPr id="16392" name="TextBox 16391">
            <a:extLst>
              <a:ext uri="{FF2B5EF4-FFF2-40B4-BE49-F238E27FC236}">
                <a16:creationId xmlns:a16="http://schemas.microsoft.com/office/drawing/2014/main" id="{530AF979-3DA9-E6D5-83B8-253F04A2205E}"/>
              </a:ext>
            </a:extLst>
          </p:cNvPr>
          <p:cNvSpPr txBox="1"/>
          <p:nvPr/>
        </p:nvSpPr>
        <p:spPr>
          <a:xfrm>
            <a:off x="1792345" y="4860276"/>
            <a:ext cx="7088183" cy="707886"/>
          </a:xfrm>
          <a:prstGeom prst="rect">
            <a:avLst/>
          </a:prstGeom>
          <a:noFill/>
        </p:spPr>
        <p:txBody>
          <a:bodyPr wrap="square">
            <a:spAutoFit/>
          </a:bodyPr>
          <a:lstStyle/>
          <a:p>
            <a:r>
              <a:rPr lang="vi-VN" sz="2000" dirty="0">
                <a:latin typeface="Arial" panose="020B0604020202020204" pitchFamily="34" charset="0"/>
                <a:cs typeface="Arial" panose="020B0604020202020204" pitchFamily="34" charset="0"/>
              </a:rPr>
              <a:t>- Môt con của bệnh binh, người nhiễm chất độc da cam suy giảm khả năng lao động từ 61% đến 80%.</a:t>
            </a:r>
          </a:p>
        </p:txBody>
      </p:sp>
      <p:sp>
        <p:nvSpPr>
          <p:cNvPr id="16393" name="TextBox 16392">
            <a:extLst>
              <a:ext uri="{FF2B5EF4-FFF2-40B4-BE49-F238E27FC236}">
                <a16:creationId xmlns:a16="http://schemas.microsoft.com/office/drawing/2014/main" id="{5F1F6092-D387-A4BE-4E43-53EEE3AF357B}"/>
              </a:ext>
            </a:extLst>
          </p:cNvPr>
          <p:cNvSpPr txBox="1"/>
          <p:nvPr/>
        </p:nvSpPr>
        <p:spPr>
          <a:xfrm>
            <a:off x="1762561" y="5625421"/>
            <a:ext cx="7048225"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ruột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an </a:t>
            </a:r>
            <a:r>
              <a:rPr lang="en-US" sz="2000" dirty="0" err="1">
                <a:latin typeface="Arial" panose="020B0604020202020204" pitchFamily="34" charset="0"/>
                <a:cs typeface="Arial" panose="020B0604020202020204" pitchFamily="34" charset="0"/>
              </a:rPr>
              <a:t>nhân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dân</a:t>
            </a:r>
            <a:r>
              <a:rPr lang="en-US" sz="2000" dirty="0">
                <a:latin typeface="Arial" panose="020B0604020202020204" pitchFamily="34" charset="0"/>
                <a:cs typeface="Arial" panose="020B0604020202020204" pitchFamily="34" charset="0"/>
              </a:rPr>
              <a:t>.</a:t>
            </a:r>
          </a:p>
        </p:txBody>
      </p:sp>
      <p:pic>
        <p:nvPicPr>
          <p:cNvPr id="16394" name="Picture 4">
            <a:extLst>
              <a:ext uri="{FF2B5EF4-FFF2-40B4-BE49-F238E27FC236}">
                <a16:creationId xmlns:a16="http://schemas.microsoft.com/office/drawing/2014/main" id="{212DE7DC-AD94-B97B-A9AD-906A509FB3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6195" y="6418699"/>
            <a:ext cx="329175" cy="36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5">
            <a:extLst>
              <a:ext uri="{FF2B5EF4-FFF2-40B4-BE49-F238E27FC236}">
                <a16:creationId xmlns:a16="http://schemas.microsoft.com/office/drawing/2014/main" id="{D8220131-9007-135F-F099-6FD857EE50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8705" y="6397745"/>
            <a:ext cx="346201" cy="38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8">
            <a:extLst>
              <a:ext uri="{FF2B5EF4-FFF2-40B4-BE49-F238E27FC236}">
                <a16:creationId xmlns:a16="http://schemas.microsoft.com/office/drawing/2014/main" id="{7E99CA34-92DA-A0D2-911C-150224A620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9745" y="6390758"/>
            <a:ext cx="340526" cy="3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6396">
            <a:extLst>
              <a:ext uri="{FF2B5EF4-FFF2-40B4-BE49-F238E27FC236}">
                <a16:creationId xmlns:a16="http://schemas.microsoft.com/office/drawing/2014/main" id="{5EFE8120-D896-2113-21A3-00104DB841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7660" y="6369803"/>
            <a:ext cx="368903" cy="40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6397">
            <a:extLst>
              <a:ext uri="{FF2B5EF4-FFF2-40B4-BE49-F238E27FC236}">
                <a16:creationId xmlns:a16="http://schemas.microsoft.com/office/drawing/2014/main" id="{4E8D8D4C-5EAC-92F6-F13E-C19E25482E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4162" y="6404729"/>
            <a:ext cx="347148" cy="37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6">
            <a:extLst>
              <a:ext uri="{FF2B5EF4-FFF2-40B4-BE49-F238E27FC236}">
                <a16:creationId xmlns:a16="http://schemas.microsoft.com/office/drawing/2014/main" id="{A06F5021-2296-5459-E85D-3A42755227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7944" y="6390759"/>
            <a:ext cx="351877" cy="3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7">
            <a:extLst>
              <a:ext uri="{FF2B5EF4-FFF2-40B4-BE49-F238E27FC236}">
                <a16:creationId xmlns:a16="http://schemas.microsoft.com/office/drawing/2014/main" id="{E80A0927-EC4D-CAA7-C404-B12152CD58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9997" y="6404729"/>
            <a:ext cx="346202" cy="37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5" name="TextBox 16404">
            <a:extLst>
              <a:ext uri="{FF2B5EF4-FFF2-40B4-BE49-F238E27FC236}">
                <a16:creationId xmlns:a16="http://schemas.microsoft.com/office/drawing/2014/main" id="{B9FBF7B9-1D89-9CF0-53C2-3B6D617975F0}"/>
              </a:ext>
            </a:extLst>
          </p:cNvPr>
          <p:cNvSpPr txBox="1"/>
          <p:nvPr/>
        </p:nvSpPr>
        <p:spPr>
          <a:xfrm>
            <a:off x="2004448" y="2200484"/>
            <a:ext cx="4884549" cy="338554"/>
          </a:xfrm>
          <a:prstGeom prst="rect">
            <a:avLst/>
          </a:prstGeom>
          <a:noFill/>
        </p:spPr>
        <p:txBody>
          <a:bodyPr wrap="square">
            <a:spAutoFit/>
          </a:bodyPr>
          <a:lstStyle/>
          <a:p>
            <a:pPr marL="0" marR="0" indent="228600" algn="just">
              <a:spcBef>
                <a:spcPts val="0"/>
              </a:spcBef>
              <a:spcAft>
                <a:spcPts val="0"/>
              </a:spcAft>
            </a:pPr>
            <a:r>
              <a:rPr lang="en-US" sz="1600" i="1" dirty="0" err="1">
                <a:effectLst/>
                <a:latin typeface="Arial" panose="020B0604020202020204" pitchFamily="34" charset="0"/>
                <a:ea typeface="Arial" panose="020B0604020202020204" pitchFamily="34" charset="0"/>
              </a:rPr>
              <a:t>Khoản</a:t>
            </a:r>
            <a:r>
              <a:rPr lang="en-US" sz="1600" i="1" dirty="0">
                <a:effectLst/>
                <a:latin typeface="Arial" panose="020B0604020202020204" pitchFamily="34" charset="0"/>
                <a:ea typeface="Arial" panose="020B0604020202020204" pitchFamily="34" charset="0"/>
              </a:rPr>
              <a:t> 2 </a:t>
            </a:r>
            <a:r>
              <a:rPr lang="en-US" sz="1600" i="1" dirty="0" err="1">
                <a:effectLst/>
                <a:latin typeface="Arial" panose="020B0604020202020204" pitchFamily="34" charset="0"/>
                <a:ea typeface="Arial" panose="020B0604020202020204" pitchFamily="34" charset="0"/>
              </a:rPr>
              <a:t>Điều</a:t>
            </a:r>
            <a:r>
              <a:rPr lang="en-US" sz="1600" i="1" dirty="0">
                <a:effectLst/>
                <a:latin typeface="Arial" panose="020B0604020202020204" pitchFamily="34" charset="0"/>
                <a:ea typeface="Arial" panose="020B0604020202020204" pitchFamily="34" charset="0"/>
              </a:rPr>
              <a:t> 41 </a:t>
            </a:r>
            <a:r>
              <a:rPr lang="en-US" sz="1600" i="1" dirty="0" err="1">
                <a:latin typeface="Arial" panose="020B0604020202020204" pitchFamily="34" charset="0"/>
                <a:ea typeface="Arial" panose="020B0604020202020204" pitchFamily="34" charset="0"/>
              </a:rPr>
              <a:t>L</a:t>
            </a:r>
            <a:r>
              <a:rPr lang="en-US" sz="1600" i="1" dirty="0" err="1">
                <a:effectLst/>
                <a:latin typeface="Arial" panose="020B0604020202020204" pitchFamily="34" charset="0"/>
                <a:ea typeface="Arial" panose="020B0604020202020204" pitchFamily="34" charset="0"/>
              </a:rPr>
              <a:t>uật</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nghĩa</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vụ</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quân</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sự</a:t>
            </a:r>
            <a:r>
              <a:rPr lang="en-US" sz="1600" i="1" dirty="0">
                <a:effectLst/>
                <a:latin typeface="Arial" panose="020B0604020202020204" pitchFamily="34" charset="0"/>
                <a:ea typeface="Arial" panose="020B0604020202020204" pitchFamily="34" charset="0"/>
              </a:rPr>
              <a:t> 2015</a:t>
            </a:r>
            <a:endParaRPr lang="en-US"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88455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405"/>
                                        </p:tgtEl>
                                        <p:attrNameLst>
                                          <p:attrName>style.visibility</p:attrName>
                                        </p:attrNameLst>
                                      </p:cBhvr>
                                      <p:to>
                                        <p:strVal val="visible"/>
                                      </p:to>
                                    </p:set>
                                    <p:anim calcmode="lin" valueType="num">
                                      <p:cBhvr additive="base">
                                        <p:cTn id="11" dur="500" fill="hold"/>
                                        <p:tgtEl>
                                          <p:spTgt spid="16405"/>
                                        </p:tgtEl>
                                        <p:attrNameLst>
                                          <p:attrName>ppt_x</p:attrName>
                                        </p:attrNameLst>
                                      </p:cBhvr>
                                      <p:tavLst>
                                        <p:tav tm="0">
                                          <p:val>
                                            <p:strVal val="#ppt_x"/>
                                          </p:val>
                                        </p:tav>
                                        <p:tav tm="100000">
                                          <p:val>
                                            <p:strVal val="#ppt_x"/>
                                          </p:val>
                                        </p:tav>
                                      </p:tavLst>
                                    </p:anim>
                                    <p:anim calcmode="lin" valueType="num">
                                      <p:cBhvr additive="base">
                                        <p:cTn id="12" dur="500" fill="hold"/>
                                        <p:tgtEl>
                                          <p:spTgt spid="1640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randombar(horizontal)">
                                      <p:cBhvr>
                                        <p:cTn id="17" dur="500"/>
                                        <p:tgtEl>
                                          <p:spTgt spid="1639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391">
                                            <p:txEl>
                                              <p:pRg st="0" end="0"/>
                                            </p:txEl>
                                          </p:spTgt>
                                        </p:tgtEl>
                                        <p:attrNameLst>
                                          <p:attrName>style.visibility</p:attrName>
                                        </p:attrNameLst>
                                      </p:cBhvr>
                                      <p:to>
                                        <p:strVal val="visible"/>
                                      </p:to>
                                    </p:set>
                                    <p:animEffect transition="in" filter="randombar(horizontal)">
                                      <p:cBhvr>
                                        <p:cTn id="22" dur="500"/>
                                        <p:tgtEl>
                                          <p:spTgt spid="1639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392">
                                            <p:txEl>
                                              <p:pRg st="0" end="0"/>
                                            </p:txEl>
                                          </p:spTgt>
                                        </p:tgtEl>
                                        <p:attrNameLst>
                                          <p:attrName>style.visibility</p:attrName>
                                        </p:attrNameLst>
                                      </p:cBhvr>
                                      <p:to>
                                        <p:strVal val="visible"/>
                                      </p:to>
                                    </p:set>
                                    <p:animEffect transition="in" filter="randombar(horizontal)">
                                      <p:cBhvr>
                                        <p:cTn id="27" dur="500"/>
                                        <p:tgtEl>
                                          <p:spTgt spid="1639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393">
                                            <p:txEl>
                                              <p:pRg st="0" end="0"/>
                                            </p:txEl>
                                          </p:spTgt>
                                        </p:tgtEl>
                                        <p:attrNameLst>
                                          <p:attrName>style.visibility</p:attrName>
                                        </p:attrNameLst>
                                      </p:cBhvr>
                                      <p:to>
                                        <p:strVal val="visible"/>
                                      </p:to>
                                    </p:set>
                                    <p:animEffect transition="in" filter="randombar(horizontal)">
                                      <p:cBhvr>
                                        <p:cTn id="32" dur="500"/>
                                        <p:tgtEl>
                                          <p:spTgt spid="163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390" grpId="0"/>
      <p:bldP spid="1640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87162" y="-7938"/>
            <a:ext cx="9531162" cy="1069572"/>
            <a:chOff x="-387554" y="-8659"/>
            <a:chExt cx="9531554" cy="1144315"/>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44315"/>
              <a:chOff x="0" y="-8659"/>
              <a:chExt cx="9144000" cy="1144315"/>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44315"/>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6823" y="171450"/>
                <a:ext cx="1000976" cy="74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1" y="109758"/>
                <a:ext cx="859943" cy="69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87554" y="396683"/>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00062" y="132537"/>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867" y="6516779"/>
            <a:ext cx="309231" cy="34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3409" y="6500784"/>
            <a:ext cx="325226" cy="3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4105" y="6495452"/>
            <a:ext cx="319894" cy="36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3740" y="6479458"/>
            <a:ext cx="346552" cy="37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8923" y="6506116"/>
            <a:ext cx="326115" cy="35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2992" y="6495453"/>
            <a:ext cx="330557" cy="36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4701" y="6506116"/>
            <a:ext cx="325226" cy="35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750" y="1007390"/>
            <a:ext cx="387436" cy="34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93935" y="831817"/>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68770" y="1230090"/>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100739" y="1525058"/>
            <a:ext cx="5179594" cy="461665"/>
          </a:xfrm>
          <a:prstGeom prst="rect">
            <a:avLst/>
          </a:prstGeom>
          <a:noFill/>
        </p:spPr>
        <p:txBody>
          <a:bodyPr wrap="square">
            <a:spAutoFit/>
          </a:bodyPr>
          <a:lstStyle/>
          <a:p>
            <a:pPr marL="0" marR="0" indent="0" algn="just">
              <a:spcBef>
                <a:spcPts val="0"/>
              </a:spcBef>
              <a:spcAft>
                <a:spcPts val="0"/>
              </a:spcAft>
            </a:pPr>
            <a:r>
              <a:rPr lang="en-US" sz="2400" dirty="0">
                <a:solidFill>
                  <a:srgbClr val="FF0000"/>
                </a:solidFill>
                <a:effectLst/>
                <a:latin typeface="Arial" panose="020B0604020202020204" pitchFamily="34" charset="0"/>
                <a:ea typeface="Arial" panose="020B0604020202020204" pitchFamily="34" charset="0"/>
              </a:rPr>
              <a:t>3</a:t>
            </a:r>
            <a:r>
              <a:rPr lang="vi-VN" sz="2400" dirty="0">
                <a:solidFill>
                  <a:srgbClr val="FF0000"/>
                </a:solidFill>
                <a:effectLst/>
                <a:latin typeface="Arial" panose="020B0604020202020204" pitchFamily="34" charset="0"/>
                <a:ea typeface="Arial" panose="020B0604020202020204" pitchFamily="34" charset="0"/>
              </a:rPr>
              <a:t>.</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Nhập</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ngũ</a:t>
            </a:r>
            <a:r>
              <a:rPr lang="en-US" sz="2400" dirty="0">
                <a:solidFill>
                  <a:srgbClr val="FF0000"/>
                </a:solidFill>
                <a:effectLst/>
                <a:latin typeface="Arial" panose="020B0604020202020204" pitchFamily="34" charset="0"/>
                <a:ea typeface="Arial" panose="020B0604020202020204" pitchFamily="34" charset="0"/>
              </a:rPr>
              <a:t>.</a:t>
            </a:r>
            <a:r>
              <a:rPr lang="vi-VN" sz="2400" dirty="0">
                <a:solidFill>
                  <a:srgbClr val="FF0000"/>
                </a:solidFill>
                <a:effectLst/>
                <a:latin typeface="Arial" panose="020B0604020202020204" pitchFamily="34" charset="0"/>
                <a:ea typeface="Arial" panose="020B0604020202020204" pitchFamily="34" charset="0"/>
              </a:rPr>
              <a:t> </a:t>
            </a:r>
            <a:endParaRPr lang="en-US" sz="2400" dirty="0">
              <a:solidFill>
                <a:srgbClr val="FF0000"/>
              </a:solidFill>
              <a:effectLst/>
              <a:latin typeface="Arial" panose="020B0604020202020204" pitchFamily="34" charset="0"/>
              <a:ea typeface="Arial" panose="020B0604020202020204" pitchFamily="34" charset="0"/>
            </a:endParaRPr>
          </a:p>
        </p:txBody>
      </p:sp>
      <p:sp>
        <p:nvSpPr>
          <p:cNvPr id="27" name="TextBox 26">
            <a:extLst>
              <a:ext uri="{FF2B5EF4-FFF2-40B4-BE49-F238E27FC236}">
                <a16:creationId xmlns:a16="http://schemas.microsoft.com/office/drawing/2014/main" id="{D705C157-0AF6-682B-BC08-E674ADAA8798}"/>
              </a:ext>
            </a:extLst>
          </p:cNvPr>
          <p:cNvSpPr txBox="1"/>
          <p:nvPr/>
        </p:nvSpPr>
        <p:spPr>
          <a:xfrm>
            <a:off x="875812" y="1792361"/>
            <a:ext cx="8006317" cy="461665"/>
          </a:xfrm>
          <a:prstGeom prst="rect">
            <a:avLst/>
          </a:prstGeom>
          <a:noFill/>
        </p:spPr>
        <p:txBody>
          <a:bodyPr wrap="square">
            <a:spAutoFit/>
          </a:bodyPr>
          <a:lstStyle/>
          <a:p>
            <a:pPr marL="0" marR="0" indent="228600" algn="just">
              <a:spcBef>
                <a:spcPts val="0"/>
              </a:spcBef>
              <a:spcAft>
                <a:spcPts val="0"/>
              </a:spcAft>
            </a:pPr>
            <a:r>
              <a:rPr lang="vi-VN" sz="2400" i="1" dirty="0">
                <a:effectLst/>
                <a:latin typeface="Arial" panose="020B0604020202020204" pitchFamily="34" charset="0"/>
                <a:ea typeface="Arial" panose="020B0604020202020204" pitchFamily="34" charset="0"/>
              </a:rPr>
              <a:t>C</a:t>
            </a:r>
            <a:r>
              <a:rPr lang="en-US" sz="2400" i="1" dirty="0">
                <a:latin typeface="Arial" panose="020B0604020202020204" pitchFamily="34" charset="0"/>
                <a:ea typeface="Arial" panose="020B0604020202020204" pitchFamily="34" charset="0"/>
              </a:rPr>
              <a:t>á</a:t>
            </a:r>
            <a:r>
              <a:rPr lang="vi-VN" sz="2400" i="1" dirty="0">
                <a:effectLst/>
                <a:latin typeface="Arial" panose="020B0604020202020204" pitchFamily="34" charset="0"/>
                <a:ea typeface="Arial" panose="020B0604020202020204" pitchFamily="34" charset="0"/>
              </a:rPr>
              <a:t>c trường h</a:t>
            </a:r>
            <a:r>
              <a:rPr lang="en-US" sz="2400" i="1" dirty="0">
                <a:effectLst/>
                <a:latin typeface="Arial" panose="020B0604020202020204" pitchFamily="34" charset="0"/>
                <a:ea typeface="Arial" panose="020B0604020202020204" pitchFamily="34" charset="0"/>
              </a:rPr>
              <a:t>ợ</a:t>
            </a:r>
            <a:r>
              <a:rPr lang="vi-VN" sz="2400" i="1" dirty="0">
                <a:effectLst/>
                <a:latin typeface="Arial" panose="020B0604020202020204" pitchFamily="34" charset="0"/>
                <a:ea typeface="Arial" panose="020B0604020202020204" pitchFamily="34" charset="0"/>
              </a:rPr>
              <a:t>p công d</a:t>
            </a:r>
            <a:r>
              <a:rPr lang="en-US" sz="2400" i="1" dirty="0">
                <a:latin typeface="Arial" panose="020B0604020202020204" pitchFamily="34" charset="0"/>
                <a:ea typeface="Arial" panose="020B0604020202020204" pitchFamily="34" charset="0"/>
              </a:rPr>
              <a:t>â</a:t>
            </a:r>
            <a:r>
              <a:rPr lang="vi-VN" sz="2400" i="1" dirty="0">
                <a:effectLst/>
                <a:latin typeface="Arial" panose="020B0604020202020204" pitchFamily="34" charset="0"/>
                <a:ea typeface="Arial" panose="020B0604020202020204" pitchFamily="34" charset="0"/>
              </a:rPr>
              <a:t>n đư</a:t>
            </a:r>
            <a:r>
              <a:rPr lang="en-US" sz="2400" i="1" dirty="0">
                <a:latin typeface="Arial" panose="020B0604020202020204" pitchFamily="34" charset="0"/>
                <a:ea typeface="Arial" panose="020B0604020202020204" pitchFamily="34" charset="0"/>
              </a:rPr>
              <a:t>ợ</a:t>
            </a:r>
            <a:r>
              <a:rPr lang="vi-VN" sz="2400" i="1" dirty="0">
                <a:effectLst/>
                <a:latin typeface="Arial" panose="020B0604020202020204" pitchFamily="34" charset="0"/>
                <a:ea typeface="Arial" panose="020B0604020202020204" pitchFamily="34" charset="0"/>
              </a:rPr>
              <a:t>c t</a:t>
            </a:r>
            <a:r>
              <a:rPr lang="en-US" sz="2400" i="1" dirty="0">
                <a:latin typeface="Arial" panose="020B0604020202020204" pitchFamily="34" charset="0"/>
                <a:ea typeface="Arial" panose="020B0604020202020204" pitchFamily="34" charset="0"/>
              </a:rPr>
              <a:t>ạ</a:t>
            </a:r>
            <a:r>
              <a:rPr lang="vi-VN" sz="2400" i="1" dirty="0">
                <a:effectLst/>
                <a:latin typeface="Arial" panose="020B0604020202020204" pitchFamily="34" charset="0"/>
                <a:ea typeface="Arial" panose="020B0604020202020204" pitchFamily="34" charset="0"/>
              </a:rPr>
              <a:t>m ho</a:t>
            </a:r>
            <a:r>
              <a:rPr lang="en-US" sz="2400" i="1" dirty="0">
                <a:latin typeface="Arial" panose="020B0604020202020204" pitchFamily="34" charset="0"/>
                <a:ea typeface="Arial" panose="020B0604020202020204" pitchFamily="34" charset="0"/>
              </a:rPr>
              <a:t>ã</a:t>
            </a:r>
            <a:r>
              <a:rPr lang="vi-VN" sz="2400" i="1" dirty="0">
                <a:effectLst/>
                <a:latin typeface="Arial" panose="020B0604020202020204" pitchFamily="34" charset="0"/>
                <a:ea typeface="Arial" panose="020B0604020202020204" pitchFamily="34" charset="0"/>
              </a:rPr>
              <a:t>n g</a:t>
            </a:r>
            <a:r>
              <a:rPr lang="en-US" sz="2400" i="1" dirty="0" err="1">
                <a:latin typeface="Arial" panose="020B0604020202020204" pitchFamily="34" charset="0"/>
                <a:ea typeface="Arial" panose="020B0604020202020204" pitchFamily="34" charset="0"/>
              </a:rPr>
              <a:t>ọi</a:t>
            </a:r>
            <a:r>
              <a:rPr lang="vi-VN" sz="2400" i="1" dirty="0">
                <a:effectLst/>
                <a:latin typeface="Arial" panose="020B0604020202020204" pitchFamily="34" charset="0"/>
                <a:ea typeface="Arial" panose="020B0604020202020204" pitchFamily="34" charset="0"/>
              </a:rPr>
              <a:t> nh</a:t>
            </a:r>
            <a:r>
              <a:rPr lang="en-US" sz="2400" i="1" dirty="0">
                <a:effectLst/>
                <a:latin typeface="Arial" panose="020B0604020202020204" pitchFamily="34" charset="0"/>
                <a:ea typeface="Arial" panose="020B0604020202020204" pitchFamily="34" charset="0"/>
              </a:rPr>
              <a:t>ậ</a:t>
            </a:r>
            <a:r>
              <a:rPr lang="vi-VN" sz="2400" i="1" dirty="0">
                <a:effectLst/>
                <a:latin typeface="Arial" panose="020B0604020202020204" pitchFamily="34" charset="0"/>
                <a:ea typeface="Arial" panose="020B0604020202020204" pitchFamily="34" charset="0"/>
              </a:rPr>
              <a:t>p ngũ:</a:t>
            </a:r>
            <a:endParaRPr lang="en-US" sz="2400" dirty="0">
              <a:effectLst/>
              <a:latin typeface="Arial" panose="020B0604020202020204" pitchFamily="34" charset="0"/>
              <a:ea typeface="Arial" panose="020B0604020202020204" pitchFamily="34" charset="0"/>
            </a:endParaRPr>
          </a:p>
        </p:txBody>
      </p:sp>
      <p:grpSp>
        <p:nvGrpSpPr>
          <p:cNvPr id="16384" name="Group 16383">
            <a:extLst>
              <a:ext uri="{FF2B5EF4-FFF2-40B4-BE49-F238E27FC236}">
                <a16:creationId xmlns:a16="http://schemas.microsoft.com/office/drawing/2014/main" id="{CB72F639-ABC3-6C39-C1A3-C8A63449B39A}"/>
              </a:ext>
            </a:extLst>
          </p:cNvPr>
          <p:cNvGrpSpPr/>
          <p:nvPr/>
        </p:nvGrpSpPr>
        <p:grpSpPr>
          <a:xfrm>
            <a:off x="0" y="2378991"/>
            <a:ext cx="9144000" cy="4479010"/>
            <a:chOff x="0" y="2495227"/>
            <a:chExt cx="9144000" cy="4362773"/>
          </a:xfrm>
        </p:grpSpPr>
        <p:pic>
          <p:nvPicPr>
            <p:cNvPr id="8" name="Picture 7">
              <a:extLst>
                <a:ext uri="{FF2B5EF4-FFF2-40B4-BE49-F238E27FC236}">
                  <a16:creationId xmlns:a16="http://schemas.microsoft.com/office/drawing/2014/main" id="{0F5B0272-7C69-E6C4-43E9-57F532EFB2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495227"/>
              <a:ext cx="9144000" cy="4362773"/>
            </a:xfrm>
            <a:prstGeom prst="rect">
              <a:avLst/>
            </a:prstGeom>
          </p:spPr>
        </p:pic>
        <p:pic>
          <p:nvPicPr>
            <p:cNvPr id="14" name="Picture 13">
              <a:extLst>
                <a:ext uri="{FF2B5EF4-FFF2-40B4-BE49-F238E27FC236}">
                  <a16:creationId xmlns:a16="http://schemas.microsoft.com/office/drawing/2014/main" id="{B0356B04-2890-3DA9-169D-6D9D3E28FBAB}"/>
                </a:ext>
              </a:extLst>
            </p:cNvPr>
            <p:cNvPicPr>
              <a:picLocks noChangeAspect="1"/>
            </p:cNvPicPr>
            <p:nvPr/>
          </p:nvPicPr>
          <p:blipFill rotWithShape="1">
            <a:blip r:embed="rId14">
              <a:extLst>
                <a:ext uri="{28A0092B-C50C-407E-A947-70E740481C1C}">
                  <a14:useLocalDpi xmlns:a14="http://schemas.microsoft.com/office/drawing/2010/main" val="0"/>
                </a:ext>
              </a:extLst>
            </a:blip>
            <a:srcRect l="2334" t="3498" r="80744" b="12199"/>
            <a:stretch/>
          </p:blipFill>
          <p:spPr>
            <a:xfrm>
              <a:off x="170481" y="2572720"/>
              <a:ext cx="945397" cy="3657599"/>
            </a:xfrm>
            <a:prstGeom prst="rect">
              <a:avLst/>
            </a:prstGeom>
          </p:spPr>
        </p:pic>
      </p:grpSp>
      <p:sp>
        <p:nvSpPr>
          <p:cNvPr id="24" name="TextBox 23">
            <a:extLst>
              <a:ext uri="{FF2B5EF4-FFF2-40B4-BE49-F238E27FC236}">
                <a16:creationId xmlns:a16="http://schemas.microsoft.com/office/drawing/2014/main" id="{AE21D3F7-5EF7-1FCE-DE54-3743CDECB2C7}"/>
              </a:ext>
            </a:extLst>
          </p:cNvPr>
          <p:cNvSpPr txBox="1"/>
          <p:nvPr/>
        </p:nvSpPr>
        <p:spPr>
          <a:xfrm>
            <a:off x="1123627" y="2471457"/>
            <a:ext cx="7679410" cy="1015663"/>
          </a:xfrm>
          <a:prstGeom prst="rect">
            <a:avLst/>
          </a:prstGeom>
          <a:noFill/>
        </p:spPr>
        <p:txBody>
          <a:bodyPr wrap="square">
            <a:spAutoFit/>
          </a:bodyPr>
          <a:lstStyle/>
          <a:p>
            <a:pPr algn="just"/>
            <a:r>
              <a:rPr lang="vi-VN" sz="2000" dirty="0">
                <a:latin typeface="Arial" panose="020B0604020202020204" pitchFamily="34" charset="0"/>
                <a:cs typeface="Arial" panose="020B0604020202020204" pitchFamily="34" charset="0"/>
              </a:rPr>
              <a:t>- Người thuộc diện di dân giãn dân trong 3 năm đầu đến các xã đặc biệt khó khăn theo dự án phát triển kt-xh; của Nhà nước do ủy ban nhân dân cấp tỉnh trở lên quyết định; </a:t>
            </a:r>
          </a:p>
        </p:txBody>
      </p:sp>
      <p:sp>
        <p:nvSpPr>
          <p:cNvPr id="26" name="TextBox 25">
            <a:extLst>
              <a:ext uri="{FF2B5EF4-FFF2-40B4-BE49-F238E27FC236}">
                <a16:creationId xmlns:a16="http://schemas.microsoft.com/office/drawing/2014/main" id="{3E0DCB27-B318-4CCB-9AAC-B1ABBF939ACD}"/>
              </a:ext>
            </a:extLst>
          </p:cNvPr>
          <p:cNvSpPr txBox="1"/>
          <p:nvPr/>
        </p:nvSpPr>
        <p:spPr>
          <a:xfrm>
            <a:off x="1098442" y="3436158"/>
            <a:ext cx="7735592" cy="1015663"/>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 C</a:t>
            </a:r>
            <a:r>
              <a:rPr lang="vi-VN" sz="2000" dirty="0">
                <a:latin typeface="Arial" panose="020B0604020202020204" pitchFamily="34" charset="0"/>
                <a:cs typeface="Arial" panose="020B0604020202020204" pitchFamily="34" charset="0"/>
              </a:rPr>
              <a:t>án bộ, công chức, viên chức, thanh niên xung phong được điều động đến công tác, làm việc ở vùng có điều kiện kt-xh đặc biệt khó khăn theo quy định của pháp luật;</a:t>
            </a:r>
            <a:endParaRPr lang="en-US" sz="2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C1E9326-01CF-B3FB-ED3A-EDE4AF9C7BA6}"/>
              </a:ext>
            </a:extLst>
          </p:cNvPr>
          <p:cNvSpPr txBox="1"/>
          <p:nvPr/>
        </p:nvSpPr>
        <p:spPr>
          <a:xfrm>
            <a:off x="1082945" y="4449327"/>
            <a:ext cx="7797584" cy="1200329"/>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 Đ</a:t>
            </a:r>
            <a:r>
              <a:rPr lang="vi-VN" dirty="0">
                <a:latin typeface="Arial" panose="020B0604020202020204" pitchFamily="34" charset="0"/>
                <a:cs typeface="Arial" panose="020B0604020202020204" pitchFamily="34" charset="0"/>
              </a:rPr>
              <a:t>ang học tại cơ sở giáo dục phổ thông</a:t>
            </a:r>
            <a:r>
              <a:rPr lang="en-US" dirty="0">
                <a:latin typeface="Arial" panose="020B0604020202020204" pitchFamily="34" charset="0"/>
                <a:cs typeface="Arial" panose="020B0604020202020204" pitchFamily="34" charset="0"/>
              </a:rPr>
              <a:t>; Đ</a:t>
            </a:r>
            <a:r>
              <a:rPr lang="vi-VN" dirty="0">
                <a:latin typeface="Arial" panose="020B0604020202020204" pitchFamily="34" charset="0"/>
                <a:cs typeface="Arial" panose="020B0604020202020204" pitchFamily="34" charset="0"/>
              </a:rPr>
              <a:t>ang được đào tạo trình độ đại học hệ chính quy thuộc cơ sở giáo dục đại học, trình độ cao đẳng hệ chính quy thuộc cơ sở giáo dục nghề nghiệp trong thời gian một khoá đào tạo của một trình độ đào tạo; dân quân thường trực.</a:t>
            </a:r>
          </a:p>
        </p:txBody>
      </p:sp>
      <p:sp>
        <p:nvSpPr>
          <p:cNvPr id="31" name="TextBox 30">
            <a:extLst>
              <a:ext uri="{FF2B5EF4-FFF2-40B4-BE49-F238E27FC236}">
                <a16:creationId xmlns:a16="http://schemas.microsoft.com/office/drawing/2014/main" id="{6471BC32-4F2F-2439-4604-25558A703010}"/>
              </a:ext>
            </a:extLst>
          </p:cNvPr>
          <p:cNvSpPr txBox="1"/>
          <p:nvPr/>
        </p:nvSpPr>
        <p:spPr>
          <a:xfrm>
            <a:off x="1067445" y="5630154"/>
            <a:ext cx="7921572"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bổ</a:t>
            </a:r>
            <a:r>
              <a:rPr lang="en-US" dirty="0">
                <a:latin typeface="Arial" panose="020B0604020202020204" pitchFamily="34" charset="0"/>
                <a:cs typeface="Arial" panose="020B0604020202020204" pitchFamily="34" charset="0"/>
              </a:rPr>
              <a:t> sung </a:t>
            </a:r>
            <a:r>
              <a:rPr lang="en-US" dirty="0" err="1">
                <a:latin typeface="Arial" panose="020B0604020202020204" pitchFamily="34" charset="0"/>
                <a:cs typeface="Arial" panose="020B0604020202020204" pitchFamily="34" charset="0"/>
              </a:rPr>
              <a:t>bởi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c </a:t>
            </a:r>
            <a:r>
              <a:rPr lang="en-US" dirty="0" err="1">
                <a:latin typeface="Arial" panose="020B0604020202020204" pitchFamily="34" charset="0"/>
                <a:cs typeface="Arial" panose="020B0604020202020204" pitchFamily="34" charset="0"/>
              </a:rPr>
              <a:t>khoản</a:t>
            </a:r>
            <a:r>
              <a:rPr lang="en-US" dirty="0">
                <a:latin typeface="Arial" panose="020B0604020202020204" pitchFamily="34" charset="0"/>
                <a:cs typeface="Arial" panose="020B0604020202020204" pitchFamily="34" charset="0"/>
              </a:rPr>
              <a:t> 1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49 </a:t>
            </a:r>
            <a:r>
              <a:rPr lang="en-US" dirty="0" err="1">
                <a:latin typeface="Arial" panose="020B0604020202020204" pitchFamily="34" charset="0"/>
                <a:cs typeface="Arial" panose="020B0604020202020204" pitchFamily="34" charset="0"/>
              </a:rPr>
              <a:t>luật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vệ</a:t>
            </a:r>
            <a:r>
              <a:rPr lang="en-US" dirty="0">
                <a:latin typeface="Arial" panose="020B0604020202020204" pitchFamily="34" charset="0"/>
                <a:cs typeface="Arial" panose="020B0604020202020204" pitchFamily="34" charset="0"/>
              </a:rPr>
              <a:t> 2019)</a:t>
            </a:r>
            <a:endParaRPr lang="vi-VN" dirty="0">
              <a:latin typeface="Arial" panose="020B0604020202020204" pitchFamily="34" charset="0"/>
              <a:cs typeface="Arial" panose="020B0604020202020204" pitchFamily="34" charset="0"/>
            </a:endParaRPr>
          </a:p>
        </p:txBody>
      </p:sp>
      <p:sp>
        <p:nvSpPr>
          <p:cNvPr id="16385" name="TextBox 16384">
            <a:extLst>
              <a:ext uri="{FF2B5EF4-FFF2-40B4-BE49-F238E27FC236}">
                <a16:creationId xmlns:a16="http://schemas.microsoft.com/office/drawing/2014/main" id="{A4EFC9D1-7B60-13C2-E9CF-1CB8FA0859FD}"/>
              </a:ext>
            </a:extLst>
          </p:cNvPr>
          <p:cNvSpPr txBox="1"/>
          <p:nvPr/>
        </p:nvSpPr>
        <p:spPr>
          <a:xfrm>
            <a:off x="2019946" y="2107495"/>
            <a:ext cx="4884549" cy="338554"/>
          </a:xfrm>
          <a:prstGeom prst="rect">
            <a:avLst/>
          </a:prstGeom>
          <a:noFill/>
        </p:spPr>
        <p:txBody>
          <a:bodyPr wrap="square">
            <a:spAutoFit/>
          </a:bodyPr>
          <a:lstStyle/>
          <a:p>
            <a:pPr marL="0" marR="0" indent="228600" algn="just">
              <a:spcBef>
                <a:spcPts val="0"/>
              </a:spcBef>
              <a:spcAft>
                <a:spcPts val="0"/>
              </a:spcAft>
            </a:pPr>
            <a:r>
              <a:rPr lang="en-US" sz="1600" i="1" dirty="0" err="1">
                <a:effectLst/>
                <a:latin typeface="Arial" panose="020B0604020202020204" pitchFamily="34" charset="0"/>
                <a:ea typeface="Arial" panose="020B0604020202020204" pitchFamily="34" charset="0"/>
              </a:rPr>
              <a:t>Khoản</a:t>
            </a:r>
            <a:r>
              <a:rPr lang="en-US" sz="1600" i="1" dirty="0">
                <a:effectLst/>
                <a:latin typeface="Arial" panose="020B0604020202020204" pitchFamily="34" charset="0"/>
                <a:ea typeface="Arial" panose="020B0604020202020204" pitchFamily="34" charset="0"/>
              </a:rPr>
              <a:t> 2 </a:t>
            </a:r>
            <a:r>
              <a:rPr lang="en-US" sz="1600" i="1" dirty="0" err="1">
                <a:effectLst/>
                <a:latin typeface="Arial" panose="020B0604020202020204" pitchFamily="34" charset="0"/>
                <a:ea typeface="Arial" panose="020B0604020202020204" pitchFamily="34" charset="0"/>
              </a:rPr>
              <a:t>Điều</a:t>
            </a:r>
            <a:r>
              <a:rPr lang="en-US" sz="1600" i="1" dirty="0">
                <a:effectLst/>
                <a:latin typeface="Arial" panose="020B0604020202020204" pitchFamily="34" charset="0"/>
                <a:ea typeface="Arial" panose="020B0604020202020204" pitchFamily="34" charset="0"/>
              </a:rPr>
              <a:t> 41 </a:t>
            </a:r>
            <a:r>
              <a:rPr lang="en-US" sz="1600" i="1" dirty="0" err="1">
                <a:latin typeface="Arial" panose="020B0604020202020204" pitchFamily="34" charset="0"/>
                <a:ea typeface="Arial" panose="020B0604020202020204" pitchFamily="34" charset="0"/>
              </a:rPr>
              <a:t>L</a:t>
            </a:r>
            <a:r>
              <a:rPr lang="en-US" sz="1600" i="1" dirty="0" err="1">
                <a:effectLst/>
                <a:latin typeface="Arial" panose="020B0604020202020204" pitchFamily="34" charset="0"/>
                <a:ea typeface="Arial" panose="020B0604020202020204" pitchFamily="34" charset="0"/>
              </a:rPr>
              <a:t>uật</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nghĩa</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vụ</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quân</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sự</a:t>
            </a:r>
            <a:r>
              <a:rPr lang="en-US" sz="1600" i="1" dirty="0">
                <a:effectLst/>
                <a:latin typeface="Arial" panose="020B0604020202020204" pitchFamily="34" charset="0"/>
                <a:ea typeface="Arial" panose="020B0604020202020204" pitchFamily="34" charset="0"/>
              </a:rPr>
              <a:t> 2015</a:t>
            </a:r>
            <a:endParaRPr lang="en-US"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968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418159" y="0"/>
            <a:ext cx="9561783" cy="1069383"/>
            <a:chOff x="-418553" y="-166"/>
            <a:chExt cx="9562177" cy="1144113"/>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376" y="-166"/>
              <a:ext cx="9144000" cy="1144113"/>
              <a:chOff x="-376" y="-166"/>
              <a:chExt cx="9144000" cy="1144113"/>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376" y="-166"/>
                <a:ext cx="9144000" cy="1144113"/>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8839" y="105124"/>
                <a:ext cx="1179215" cy="8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813446" cy="6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418553" y="429845"/>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00062" y="132537"/>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495" y="1035183"/>
            <a:ext cx="325444" cy="35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70688" y="824068"/>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53271" y="1268836"/>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92991" y="1548305"/>
            <a:ext cx="5179594" cy="461665"/>
          </a:xfrm>
          <a:prstGeom prst="rect">
            <a:avLst/>
          </a:prstGeom>
          <a:noFill/>
        </p:spPr>
        <p:txBody>
          <a:bodyPr wrap="square">
            <a:spAutoFit/>
          </a:bodyPr>
          <a:lstStyle/>
          <a:p>
            <a:pPr marL="0" marR="0" indent="0" algn="just">
              <a:spcBef>
                <a:spcPts val="0"/>
              </a:spcBef>
              <a:spcAft>
                <a:spcPts val="0"/>
              </a:spcAft>
            </a:pPr>
            <a:r>
              <a:rPr lang="en-US" sz="2400" dirty="0">
                <a:solidFill>
                  <a:srgbClr val="FF0000"/>
                </a:solidFill>
                <a:effectLst/>
                <a:latin typeface="Arial" panose="020B0604020202020204" pitchFamily="34" charset="0"/>
                <a:ea typeface="Arial" panose="020B0604020202020204" pitchFamily="34" charset="0"/>
              </a:rPr>
              <a:t>3</a:t>
            </a:r>
            <a:r>
              <a:rPr lang="vi-VN" sz="2400" dirty="0">
                <a:solidFill>
                  <a:srgbClr val="FF0000"/>
                </a:solidFill>
                <a:effectLst/>
                <a:latin typeface="Arial" panose="020B0604020202020204" pitchFamily="34" charset="0"/>
                <a:ea typeface="Arial" panose="020B0604020202020204" pitchFamily="34" charset="0"/>
              </a:rPr>
              <a:t>.</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Nhập</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ngũ</a:t>
            </a:r>
            <a:r>
              <a:rPr lang="en-US" sz="2400" dirty="0">
                <a:solidFill>
                  <a:srgbClr val="FF0000"/>
                </a:solidFill>
                <a:effectLst/>
                <a:latin typeface="Arial" panose="020B0604020202020204" pitchFamily="34" charset="0"/>
                <a:ea typeface="Arial" panose="020B0604020202020204" pitchFamily="34" charset="0"/>
              </a:rPr>
              <a:t>.</a:t>
            </a:r>
            <a:r>
              <a:rPr lang="vi-VN" sz="2400" dirty="0">
                <a:solidFill>
                  <a:srgbClr val="FF0000"/>
                </a:solidFill>
                <a:effectLst/>
                <a:latin typeface="Arial" panose="020B0604020202020204" pitchFamily="34" charset="0"/>
                <a:ea typeface="Arial" panose="020B0604020202020204" pitchFamily="34" charset="0"/>
              </a:rPr>
              <a:t> </a:t>
            </a:r>
            <a:endParaRPr lang="en-US" sz="2400" dirty="0">
              <a:solidFill>
                <a:srgbClr val="FF0000"/>
              </a:solidFill>
              <a:effectLst/>
              <a:latin typeface="Arial" panose="020B0604020202020204" pitchFamily="34" charset="0"/>
              <a:ea typeface="Arial" panose="020B0604020202020204" pitchFamily="34" charset="0"/>
            </a:endParaRPr>
          </a:p>
        </p:txBody>
      </p:sp>
      <p:sp>
        <p:nvSpPr>
          <p:cNvPr id="8" name="TextBox 7">
            <a:extLst>
              <a:ext uri="{FF2B5EF4-FFF2-40B4-BE49-F238E27FC236}">
                <a16:creationId xmlns:a16="http://schemas.microsoft.com/office/drawing/2014/main" id="{D0DEBADF-2F3D-0C45-D85E-72378F2BB981}"/>
              </a:ext>
            </a:extLst>
          </p:cNvPr>
          <p:cNvSpPr txBox="1"/>
          <p:nvPr/>
        </p:nvSpPr>
        <p:spPr>
          <a:xfrm>
            <a:off x="1216775" y="1783695"/>
            <a:ext cx="8006317" cy="461665"/>
          </a:xfrm>
          <a:prstGeom prst="rect">
            <a:avLst/>
          </a:prstGeom>
          <a:noFill/>
        </p:spPr>
        <p:txBody>
          <a:bodyPr wrap="square">
            <a:spAutoFit/>
          </a:bodyPr>
          <a:lstStyle/>
          <a:p>
            <a:pPr marL="0" marR="0" indent="228600" algn="just">
              <a:spcBef>
                <a:spcPts val="0"/>
              </a:spcBef>
              <a:spcAft>
                <a:spcPts val="0"/>
              </a:spcAft>
            </a:pPr>
            <a:r>
              <a:rPr lang="vi-VN" sz="2400" i="1" dirty="0">
                <a:effectLst/>
                <a:latin typeface="Arial" panose="020B0604020202020204" pitchFamily="34" charset="0"/>
                <a:ea typeface="Arial" panose="020B0604020202020204" pitchFamily="34" charset="0"/>
              </a:rPr>
              <a:t>C</a:t>
            </a:r>
            <a:r>
              <a:rPr lang="en-US" sz="2400" i="1" dirty="0">
                <a:latin typeface="Arial" panose="020B0604020202020204" pitchFamily="34" charset="0"/>
                <a:ea typeface="Arial" panose="020B0604020202020204" pitchFamily="34" charset="0"/>
              </a:rPr>
              <a:t>á</a:t>
            </a:r>
            <a:r>
              <a:rPr lang="vi-VN" sz="2400" i="1" dirty="0">
                <a:effectLst/>
                <a:latin typeface="Arial" panose="020B0604020202020204" pitchFamily="34" charset="0"/>
                <a:ea typeface="Arial" panose="020B0604020202020204" pitchFamily="34" charset="0"/>
              </a:rPr>
              <a:t>c trường h</a:t>
            </a:r>
            <a:r>
              <a:rPr lang="en-US" sz="2400" i="1" dirty="0">
                <a:effectLst/>
                <a:latin typeface="Arial" panose="020B0604020202020204" pitchFamily="34" charset="0"/>
                <a:ea typeface="Arial" panose="020B0604020202020204" pitchFamily="34" charset="0"/>
              </a:rPr>
              <a:t>ợ</a:t>
            </a:r>
            <a:r>
              <a:rPr lang="vi-VN" sz="2400" i="1" dirty="0">
                <a:effectLst/>
                <a:latin typeface="Arial" panose="020B0604020202020204" pitchFamily="34" charset="0"/>
                <a:ea typeface="Arial" panose="020B0604020202020204" pitchFamily="34" charset="0"/>
              </a:rPr>
              <a:t>p công d</a:t>
            </a:r>
            <a:r>
              <a:rPr lang="en-US" sz="2400" i="1" dirty="0">
                <a:latin typeface="Arial" panose="020B0604020202020204" pitchFamily="34" charset="0"/>
                <a:ea typeface="Arial" panose="020B0604020202020204" pitchFamily="34" charset="0"/>
              </a:rPr>
              <a:t>â</a:t>
            </a:r>
            <a:r>
              <a:rPr lang="vi-VN" sz="2400" i="1" dirty="0">
                <a:effectLst/>
                <a:latin typeface="Arial" panose="020B0604020202020204" pitchFamily="34" charset="0"/>
                <a:ea typeface="Arial" panose="020B0604020202020204" pitchFamily="34" charset="0"/>
              </a:rPr>
              <a:t>n đư</a:t>
            </a:r>
            <a:r>
              <a:rPr lang="en-US" sz="2400" i="1" dirty="0">
                <a:latin typeface="Arial" panose="020B0604020202020204" pitchFamily="34" charset="0"/>
                <a:ea typeface="Arial" panose="020B0604020202020204" pitchFamily="34" charset="0"/>
              </a:rPr>
              <a:t>ợ</a:t>
            </a:r>
            <a:r>
              <a:rPr lang="vi-VN" sz="2400" i="1" dirty="0">
                <a:effectLst/>
                <a:latin typeface="Arial" panose="020B0604020202020204" pitchFamily="34" charset="0"/>
                <a:ea typeface="Arial" panose="020B0604020202020204" pitchFamily="34" charset="0"/>
              </a:rPr>
              <a:t>c </a:t>
            </a:r>
            <a:r>
              <a:rPr lang="en-US" sz="2400" i="1" dirty="0" err="1">
                <a:effectLst/>
                <a:latin typeface="Arial" panose="020B0604020202020204" pitchFamily="34" charset="0"/>
                <a:ea typeface="Arial" panose="020B0604020202020204" pitchFamily="34" charset="0"/>
              </a:rPr>
              <a:t>miễn</a:t>
            </a:r>
            <a:r>
              <a:rPr lang="en-US" sz="2400" i="1" dirty="0">
                <a:effectLst/>
                <a:latin typeface="Arial" panose="020B0604020202020204" pitchFamily="34" charset="0"/>
                <a:ea typeface="Arial" panose="020B0604020202020204" pitchFamily="34" charset="0"/>
              </a:rPr>
              <a:t> </a:t>
            </a:r>
            <a:r>
              <a:rPr lang="vi-VN" sz="2400" i="1" dirty="0">
                <a:effectLst/>
                <a:latin typeface="Arial" panose="020B0604020202020204" pitchFamily="34" charset="0"/>
                <a:ea typeface="Arial" panose="020B0604020202020204" pitchFamily="34" charset="0"/>
              </a:rPr>
              <a:t>g</a:t>
            </a:r>
            <a:r>
              <a:rPr lang="en-US" sz="2400" i="1" dirty="0" err="1">
                <a:latin typeface="Arial" panose="020B0604020202020204" pitchFamily="34" charset="0"/>
                <a:ea typeface="Arial" panose="020B0604020202020204" pitchFamily="34" charset="0"/>
              </a:rPr>
              <a:t>ọi</a:t>
            </a:r>
            <a:r>
              <a:rPr lang="vi-VN" sz="2400" i="1" dirty="0">
                <a:effectLst/>
                <a:latin typeface="Arial" panose="020B0604020202020204" pitchFamily="34" charset="0"/>
                <a:ea typeface="Arial" panose="020B0604020202020204" pitchFamily="34" charset="0"/>
              </a:rPr>
              <a:t> nh</a:t>
            </a:r>
            <a:r>
              <a:rPr lang="en-US" sz="2400" i="1" dirty="0">
                <a:effectLst/>
                <a:latin typeface="Arial" panose="020B0604020202020204" pitchFamily="34" charset="0"/>
                <a:ea typeface="Arial" panose="020B0604020202020204" pitchFamily="34" charset="0"/>
              </a:rPr>
              <a:t>ậ</a:t>
            </a:r>
            <a:r>
              <a:rPr lang="vi-VN" sz="2400" i="1" dirty="0">
                <a:effectLst/>
                <a:latin typeface="Arial" panose="020B0604020202020204" pitchFamily="34" charset="0"/>
                <a:ea typeface="Arial" panose="020B0604020202020204" pitchFamily="34" charset="0"/>
              </a:rPr>
              <a:t>p ngũ:</a:t>
            </a:r>
            <a:endParaRPr lang="en-US" sz="2400" dirty="0">
              <a:effectLst/>
              <a:latin typeface="Arial" panose="020B0604020202020204" pitchFamily="34" charset="0"/>
              <a:ea typeface="Arial" panose="020B0604020202020204" pitchFamily="34" charset="0"/>
            </a:endParaRPr>
          </a:p>
        </p:txBody>
      </p:sp>
      <p:grpSp>
        <p:nvGrpSpPr>
          <p:cNvPr id="10" name="Group 9">
            <a:extLst>
              <a:ext uri="{FF2B5EF4-FFF2-40B4-BE49-F238E27FC236}">
                <a16:creationId xmlns:a16="http://schemas.microsoft.com/office/drawing/2014/main" id="{A363FDCE-2E8A-6D31-46B7-A78C7B5B0E7B}"/>
              </a:ext>
            </a:extLst>
          </p:cNvPr>
          <p:cNvGrpSpPr/>
          <p:nvPr/>
        </p:nvGrpSpPr>
        <p:grpSpPr>
          <a:xfrm>
            <a:off x="0" y="2417736"/>
            <a:ext cx="9144000" cy="4440265"/>
            <a:chOff x="0" y="2584175"/>
            <a:chExt cx="9144000" cy="4273826"/>
          </a:xfrm>
        </p:grpSpPr>
        <p:pic>
          <p:nvPicPr>
            <p:cNvPr id="7" name="Picture 6">
              <a:extLst>
                <a:ext uri="{FF2B5EF4-FFF2-40B4-BE49-F238E27FC236}">
                  <a16:creationId xmlns:a16="http://schemas.microsoft.com/office/drawing/2014/main" id="{76CFB593-355F-8DA8-21A2-96F6A1885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584175"/>
              <a:ext cx="9144000" cy="4273826"/>
            </a:xfrm>
            <a:prstGeom prst="rect">
              <a:avLst/>
            </a:prstGeom>
          </p:spPr>
        </p:pic>
        <p:pic>
          <p:nvPicPr>
            <p:cNvPr id="9" name="Picture 8">
              <a:extLst>
                <a:ext uri="{FF2B5EF4-FFF2-40B4-BE49-F238E27FC236}">
                  <a16:creationId xmlns:a16="http://schemas.microsoft.com/office/drawing/2014/main" id="{A34DF9FA-D6BA-ED8A-1EC5-29296F6E67B0}"/>
                </a:ext>
              </a:extLst>
            </p:cNvPr>
            <p:cNvPicPr>
              <a:picLocks noChangeAspect="1"/>
            </p:cNvPicPr>
            <p:nvPr/>
          </p:nvPicPr>
          <p:blipFill rotWithShape="1">
            <a:blip r:embed="rId14">
              <a:extLst>
                <a:ext uri="{28A0092B-C50C-407E-A947-70E740481C1C}">
                  <a14:useLocalDpi xmlns:a14="http://schemas.microsoft.com/office/drawing/2010/main" val="0"/>
                </a:ext>
              </a:extLst>
            </a:blip>
            <a:srcRect l="5082" t="19081" r="78141" b="16774"/>
            <a:stretch/>
          </p:blipFill>
          <p:spPr>
            <a:xfrm>
              <a:off x="224724" y="2681207"/>
              <a:ext cx="1108129" cy="4045057"/>
            </a:xfrm>
            <a:prstGeom prst="rect">
              <a:avLst/>
            </a:prstGeom>
          </p:spPr>
        </p:pic>
      </p:grpSp>
      <p:sp>
        <p:nvSpPr>
          <p:cNvPr id="15" name="TextBox 14">
            <a:extLst>
              <a:ext uri="{FF2B5EF4-FFF2-40B4-BE49-F238E27FC236}">
                <a16:creationId xmlns:a16="http://schemas.microsoft.com/office/drawing/2014/main" id="{AAB48162-1CF3-F47D-AFDC-169CB474D15C}"/>
              </a:ext>
            </a:extLst>
          </p:cNvPr>
          <p:cNvSpPr txBox="1"/>
          <p:nvPr/>
        </p:nvSpPr>
        <p:spPr>
          <a:xfrm>
            <a:off x="1340601" y="2706753"/>
            <a:ext cx="7648415" cy="400110"/>
          </a:xfrm>
          <a:prstGeom prst="rect">
            <a:avLst/>
          </a:prstGeom>
          <a:noFill/>
        </p:spPr>
        <p:txBody>
          <a:bodyPr wrap="square">
            <a:spAutoFit/>
          </a:bodyPr>
          <a:lstStyle/>
          <a:p>
            <a:pPr algn="just"/>
            <a:r>
              <a:rPr lang="vi-VN" sz="2000" dirty="0">
                <a:latin typeface="Arial" panose="020B0604020202020204" pitchFamily="34" charset="0"/>
                <a:cs typeface="Arial" panose="020B0604020202020204" pitchFamily="34" charset="0"/>
              </a:rPr>
              <a:t>- Con của liệt sĩ, con của thương binh hạng một</a:t>
            </a:r>
            <a:r>
              <a:rPr lang="en-US" sz="2000" dirty="0">
                <a:latin typeface="Arial" panose="020B0604020202020204" pitchFamily="34" charset="0"/>
                <a:cs typeface="Arial" panose="020B0604020202020204" pitchFamily="34" charset="0"/>
              </a:rPr>
              <a:t>.</a:t>
            </a:r>
            <a:r>
              <a:rPr lang="vi-VN" sz="2000" dirty="0">
                <a:latin typeface="Arial" panose="020B0604020202020204" pitchFamily="34" charset="0"/>
                <a:cs typeface="Arial" panose="020B0604020202020204" pitchFamily="34" charset="0"/>
              </a:rPr>
              <a:t> </a:t>
            </a:r>
          </a:p>
        </p:txBody>
      </p:sp>
      <p:sp>
        <p:nvSpPr>
          <p:cNvPr id="25" name="TextBox 24">
            <a:extLst>
              <a:ext uri="{FF2B5EF4-FFF2-40B4-BE49-F238E27FC236}">
                <a16:creationId xmlns:a16="http://schemas.microsoft.com/office/drawing/2014/main" id="{47624CFB-1C5E-713D-0AC4-62181D867F4B}"/>
              </a:ext>
            </a:extLst>
          </p:cNvPr>
          <p:cNvSpPr txBox="1"/>
          <p:nvPr/>
        </p:nvSpPr>
        <p:spPr>
          <a:xfrm>
            <a:off x="1348436" y="3873019"/>
            <a:ext cx="7632831" cy="1015663"/>
          </a:xfrm>
          <a:prstGeom prst="rect">
            <a:avLst/>
          </a:prstGeom>
          <a:noFill/>
        </p:spPr>
        <p:txBody>
          <a:bodyPr wrap="square">
            <a:spAutoFit/>
          </a:bodyPr>
          <a:lstStyle/>
          <a:p>
            <a:pPr algn="just"/>
            <a:r>
              <a:rPr lang="vi-VN" sz="2000" dirty="0">
                <a:latin typeface="Arial" panose="020B0604020202020204" pitchFamily="34" charset="0"/>
                <a:cs typeface="Arial" panose="020B0604020202020204" pitchFamily="34" charset="0"/>
              </a:rPr>
              <a:t>- Một con của thương binh hạng hai; một con của bệnh binh suy giảm khả năng lao động từ 81% trở lên; một con của người nhiễm chất độc da cam suy giảm khả năng lao động từ 81% trở lên.</a:t>
            </a:r>
          </a:p>
        </p:txBody>
      </p:sp>
      <p:sp>
        <p:nvSpPr>
          <p:cNvPr id="27" name="TextBox 26">
            <a:extLst>
              <a:ext uri="{FF2B5EF4-FFF2-40B4-BE49-F238E27FC236}">
                <a16:creationId xmlns:a16="http://schemas.microsoft.com/office/drawing/2014/main" id="{765ED161-D28D-96C0-19B2-7261AF20D0BD}"/>
              </a:ext>
            </a:extLst>
          </p:cNvPr>
          <p:cNvSpPr txBox="1"/>
          <p:nvPr/>
        </p:nvSpPr>
        <p:spPr>
          <a:xfrm>
            <a:off x="1356315" y="3295555"/>
            <a:ext cx="5179924"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 M</a:t>
            </a:r>
            <a:r>
              <a:rPr lang="vi-VN" sz="2000" dirty="0">
                <a:latin typeface="Arial" panose="020B0604020202020204" pitchFamily="34" charset="0"/>
                <a:cs typeface="Arial" panose="020B0604020202020204" pitchFamily="34" charset="0"/>
              </a:rPr>
              <a:t>ột anh hoặc một em trai của liệt sĩ.</a:t>
            </a:r>
            <a:endParaRPr lang="en-US" sz="2000" dirty="0"/>
          </a:p>
        </p:txBody>
      </p:sp>
      <p:sp>
        <p:nvSpPr>
          <p:cNvPr id="29" name="TextBox 28">
            <a:extLst>
              <a:ext uri="{FF2B5EF4-FFF2-40B4-BE49-F238E27FC236}">
                <a16:creationId xmlns:a16="http://schemas.microsoft.com/office/drawing/2014/main" id="{669C8131-34A1-84CF-D1E3-7752B7315C2D}"/>
              </a:ext>
            </a:extLst>
          </p:cNvPr>
          <p:cNvSpPr txBox="1"/>
          <p:nvPr/>
        </p:nvSpPr>
        <p:spPr>
          <a:xfrm>
            <a:off x="1345416" y="4880774"/>
            <a:ext cx="7498582" cy="707886"/>
          </a:xfrm>
          <a:prstGeom prst="rect">
            <a:avLst/>
          </a:prstGeom>
          <a:noFill/>
        </p:spPr>
        <p:txBody>
          <a:bodyPr wrap="square">
            <a:spAutoFit/>
          </a:bodyPr>
          <a:lstStyle/>
          <a:p>
            <a:pPr marR="0" lvl="0" algn="just">
              <a:spcBef>
                <a:spcPts val="0"/>
              </a:spcBef>
              <a:spcAft>
                <a:spcPts val="0"/>
              </a:spcAft>
              <a:buClr>
                <a:srgbClr val="000000"/>
              </a:buClr>
              <a:buSzPts val="1000"/>
              <a:tabLst>
                <a:tab pos="203835" algn="l"/>
              </a:tabLst>
            </a:pPr>
            <a:r>
              <a:rPr lang="en-US" sz="20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000" u="none" strike="noStrike" spc="0" dirty="0">
                <a:effectLst/>
                <a:latin typeface="Arial" panose="020B0604020202020204" pitchFamily="34" charset="0"/>
                <a:ea typeface="Arial" panose="020B0604020202020204" pitchFamily="34" charset="0"/>
                <a:cs typeface="Arial" panose="020B0604020202020204" pitchFamily="34" charset="0"/>
              </a:rPr>
              <a:t>Người l</a:t>
            </a:r>
            <a:r>
              <a:rPr lang="en-US" sz="2000" dirty="0">
                <a:latin typeface="Arial" panose="020B0604020202020204" pitchFamily="34" charset="0"/>
                <a:ea typeface="Arial" panose="020B0604020202020204" pitchFamily="34" charset="0"/>
                <a:cs typeface="Arial" panose="020B0604020202020204" pitchFamily="34" charset="0"/>
              </a:rPr>
              <a:t>à</a:t>
            </a:r>
            <a:r>
              <a:rPr lang="vi-VN" sz="2000" u="none" strike="noStrike" spc="0" dirty="0">
                <a:effectLst/>
                <a:latin typeface="Arial" panose="020B0604020202020204" pitchFamily="34" charset="0"/>
                <a:ea typeface="Arial" panose="020B0604020202020204" pitchFamily="34" charset="0"/>
                <a:cs typeface="Arial" panose="020B0604020202020204" pitchFamily="34" charset="0"/>
              </a:rPr>
              <a:t>m c</a:t>
            </a:r>
            <a:r>
              <a:rPr lang="en-US" sz="2000" dirty="0">
                <a:latin typeface="Arial" panose="020B0604020202020204" pitchFamily="34" charset="0"/>
                <a:ea typeface="Arial" panose="020B0604020202020204" pitchFamily="34" charset="0"/>
                <a:cs typeface="Arial" panose="020B0604020202020204" pitchFamily="34" charset="0"/>
              </a:rPr>
              <a:t>ô</a:t>
            </a:r>
            <a:r>
              <a:rPr lang="vi-VN" sz="2000" u="none" strike="noStrike" spc="0" dirty="0">
                <a:effectLst/>
                <a:latin typeface="Arial" panose="020B0604020202020204" pitchFamily="34" charset="0"/>
                <a:ea typeface="Arial" panose="020B0604020202020204" pitchFamily="34" charset="0"/>
                <a:cs typeface="Arial" panose="020B0604020202020204" pitchFamily="34" charset="0"/>
              </a:rPr>
              <a:t>ng tác cơ yếu không phải l</a:t>
            </a:r>
            <a:r>
              <a:rPr lang="en-US" sz="2000" dirty="0">
                <a:latin typeface="Arial" panose="020B0604020202020204" pitchFamily="34" charset="0"/>
                <a:ea typeface="Arial" panose="020B0604020202020204" pitchFamily="34" charset="0"/>
                <a:cs typeface="Arial" panose="020B0604020202020204" pitchFamily="34" charset="0"/>
              </a:rPr>
              <a:t>à</a:t>
            </a:r>
            <a:r>
              <a:rPr lang="vi-VN" sz="2000" u="none" strike="noStrike" spc="0" dirty="0">
                <a:effectLst/>
                <a:latin typeface="Arial" panose="020B0604020202020204" pitchFamily="34" charset="0"/>
                <a:ea typeface="Arial" panose="020B0604020202020204" pitchFamily="34" charset="0"/>
                <a:cs typeface="Arial" panose="020B0604020202020204" pitchFamily="34" charset="0"/>
              </a:rPr>
              <a:t> quân nhân</a:t>
            </a:r>
            <a:r>
              <a:rPr lang="en-US" sz="2000" u="none" strike="noStrike" spc="0" dirty="0">
                <a:effectLst/>
                <a:latin typeface="Arial" panose="020B0604020202020204" pitchFamily="34" charset="0"/>
                <a:ea typeface="Arial" panose="020B0604020202020204" pitchFamily="34" charset="0"/>
                <a:cs typeface="Arial" panose="020B0604020202020204" pitchFamily="34" charset="0"/>
              </a:rPr>
              <a:t>,</a:t>
            </a:r>
            <a:r>
              <a:rPr lang="vi-VN" sz="2000" u="none" strike="noStrike" spc="0" dirty="0">
                <a:effectLst/>
                <a:latin typeface="Arial" panose="020B0604020202020204" pitchFamily="34" charset="0"/>
                <a:ea typeface="Arial" panose="020B0604020202020204" pitchFamily="34" charset="0"/>
                <a:cs typeface="Arial" panose="020B0604020202020204" pitchFamily="34" charset="0"/>
              </a:rPr>
              <a:t> Công an nh</a:t>
            </a:r>
            <a:r>
              <a:rPr lang="en-US" sz="2000" dirty="0">
                <a:latin typeface="Arial" panose="020B0604020202020204" pitchFamily="34" charset="0"/>
                <a:ea typeface="Arial" panose="020B0604020202020204" pitchFamily="34" charset="0"/>
                <a:cs typeface="Arial" panose="020B0604020202020204" pitchFamily="34" charset="0"/>
              </a:rPr>
              <a:t>â</a:t>
            </a:r>
            <a:r>
              <a:rPr lang="vi-VN" sz="2000" u="none" strike="noStrike" spc="0" dirty="0">
                <a:effectLst/>
                <a:latin typeface="Arial" panose="020B0604020202020204" pitchFamily="34" charset="0"/>
                <a:ea typeface="Arial" panose="020B0604020202020204" pitchFamily="34" charset="0"/>
                <a:cs typeface="Arial" panose="020B0604020202020204" pitchFamily="34" charset="0"/>
              </a:rPr>
              <a:t>n d</a:t>
            </a:r>
            <a:r>
              <a:rPr lang="en-US" sz="2000" dirty="0">
                <a:latin typeface="Arial" panose="020B0604020202020204" pitchFamily="34" charset="0"/>
                <a:ea typeface="Arial" panose="020B0604020202020204" pitchFamily="34" charset="0"/>
                <a:cs typeface="Arial" panose="020B0604020202020204" pitchFamily="34" charset="0"/>
              </a:rPr>
              <a:t>â</a:t>
            </a:r>
            <a:r>
              <a:rPr lang="vi-VN" sz="2000" u="none" strike="noStrike" spc="0" dirty="0">
                <a:effectLst/>
                <a:latin typeface="Arial" panose="020B0604020202020204" pitchFamily="34" charset="0"/>
                <a:ea typeface="Arial" panose="020B0604020202020204" pitchFamily="34" charset="0"/>
                <a:cs typeface="Arial" panose="020B0604020202020204" pitchFamily="34" charset="0"/>
              </a:rPr>
              <a:t>n.</a:t>
            </a:r>
            <a:endParaRPr lang="en-US" sz="20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3A3CB00-F0B9-54AB-9CD4-ECCCDA1D3F9F}"/>
              </a:ext>
            </a:extLst>
          </p:cNvPr>
          <p:cNvSpPr txBox="1"/>
          <p:nvPr/>
        </p:nvSpPr>
        <p:spPr>
          <a:xfrm>
            <a:off x="1281973" y="5546751"/>
            <a:ext cx="7676047" cy="1015663"/>
          </a:xfrm>
          <a:prstGeom prst="rect">
            <a:avLst/>
          </a:prstGeom>
          <a:noFill/>
        </p:spPr>
        <p:txBody>
          <a:bodyPr wrap="square">
            <a:spAutoFit/>
          </a:bodyPr>
          <a:lstStyle/>
          <a:p>
            <a:pPr algn="just"/>
            <a:r>
              <a:rPr lang="vi-VN" sz="2000" dirty="0">
                <a:latin typeface="Arial" panose="020B0604020202020204" pitchFamily="34" charset="0"/>
                <a:cs typeface="Arial" panose="020B0604020202020204" pitchFamily="34" charset="0"/>
              </a:rPr>
              <a:t>- Cán bộ, công chức, viên chức, thanh niên xung phong được điều động đến công tác, làm việc ở vùg có đều kiện kinh tế - xã hội đặc biệt khó khăn theo quy định của pháp luật từ 24 tháng trở lên.</a:t>
            </a:r>
          </a:p>
        </p:txBody>
      </p:sp>
      <p:sp>
        <p:nvSpPr>
          <p:cNvPr id="16384" name="TextBox 16383">
            <a:extLst>
              <a:ext uri="{FF2B5EF4-FFF2-40B4-BE49-F238E27FC236}">
                <a16:creationId xmlns:a16="http://schemas.microsoft.com/office/drawing/2014/main" id="{08F49D00-2658-1112-BBA6-E004A66A52BA}"/>
              </a:ext>
            </a:extLst>
          </p:cNvPr>
          <p:cNvSpPr txBox="1"/>
          <p:nvPr/>
        </p:nvSpPr>
        <p:spPr>
          <a:xfrm>
            <a:off x="2097438" y="2107494"/>
            <a:ext cx="4884549" cy="338554"/>
          </a:xfrm>
          <a:prstGeom prst="rect">
            <a:avLst/>
          </a:prstGeom>
          <a:noFill/>
        </p:spPr>
        <p:txBody>
          <a:bodyPr wrap="square">
            <a:spAutoFit/>
          </a:bodyPr>
          <a:lstStyle/>
          <a:p>
            <a:pPr marL="0" marR="0" indent="228600" algn="just">
              <a:spcBef>
                <a:spcPts val="0"/>
              </a:spcBef>
              <a:spcAft>
                <a:spcPts val="0"/>
              </a:spcAft>
            </a:pPr>
            <a:r>
              <a:rPr lang="en-US" sz="1600" i="1" dirty="0" err="1">
                <a:effectLst/>
                <a:latin typeface="Arial" panose="020B0604020202020204" pitchFamily="34" charset="0"/>
                <a:ea typeface="Arial" panose="020B0604020202020204" pitchFamily="34" charset="0"/>
              </a:rPr>
              <a:t>Khoản</a:t>
            </a:r>
            <a:r>
              <a:rPr lang="en-US" sz="1600" i="1" dirty="0">
                <a:effectLst/>
                <a:latin typeface="Arial" panose="020B0604020202020204" pitchFamily="34" charset="0"/>
                <a:ea typeface="Arial" panose="020B0604020202020204" pitchFamily="34" charset="0"/>
              </a:rPr>
              <a:t> 2 </a:t>
            </a:r>
            <a:r>
              <a:rPr lang="en-US" sz="1600" i="1" dirty="0" err="1">
                <a:effectLst/>
                <a:latin typeface="Arial" panose="020B0604020202020204" pitchFamily="34" charset="0"/>
                <a:ea typeface="Arial" panose="020B0604020202020204" pitchFamily="34" charset="0"/>
              </a:rPr>
              <a:t>Điều</a:t>
            </a:r>
            <a:r>
              <a:rPr lang="en-US" sz="1600" i="1" dirty="0">
                <a:effectLst/>
                <a:latin typeface="Arial" panose="020B0604020202020204" pitchFamily="34" charset="0"/>
                <a:ea typeface="Arial" panose="020B0604020202020204" pitchFamily="34" charset="0"/>
              </a:rPr>
              <a:t> 41 </a:t>
            </a:r>
            <a:r>
              <a:rPr lang="en-US" sz="1600" i="1" dirty="0" err="1">
                <a:latin typeface="Arial" panose="020B0604020202020204" pitchFamily="34" charset="0"/>
                <a:ea typeface="Arial" panose="020B0604020202020204" pitchFamily="34" charset="0"/>
              </a:rPr>
              <a:t>L</a:t>
            </a:r>
            <a:r>
              <a:rPr lang="en-US" sz="1600" i="1" dirty="0" err="1">
                <a:effectLst/>
                <a:latin typeface="Arial" panose="020B0604020202020204" pitchFamily="34" charset="0"/>
                <a:ea typeface="Arial" panose="020B0604020202020204" pitchFamily="34" charset="0"/>
              </a:rPr>
              <a:t>uật</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nghĩa</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vụ</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quân</a:t>
            </a:r>
            <a:r>
              <a:rPr lang="en-US" sz="1600" i="1" dirty="0">
                <a:effectLst/>
                <a:latin typeface="Arial" panose="020B0604020202020204" pitchFamily="34" charset="0"/>
                <a:ea typeface="Arial" panose="020B0604020202020204" pitchFamily="34" charset="0"/>
              </a:rPr>
              <a:t> </a:t>
            </a:r>
            <a:r>
              <a:rPr lang="en-US" sz="1600" i="1" dirty="0" err="1">
                <a:effectLst/>
                <a:latin typeface="Arial" panose="020B0604020202020204" pitchFamily="34" charset="0"/>
                <a:ea typeface="Arial" panose="020B0604020202020204" pitchFamily="34" charset="0"/>
              </a:rPr>
              <a:t>sự</a:t>
            </a:r>
            <a:r>
              <a:rPr lang="en-US" sz="1600" i="1" dirty="0">
                <a:effectLst/>
                <a:latin typeface="Arial" panose="020B0604020202020204" pitchFamily="34" charset="0"/>
                <a:ea typeface="Arial" panose="020B0604020202020204" pitchFamily="34" charset="0"/>
              </a:rPr>
              <a:t> 2015</a:t>
            </a:r>
            <a:endParaRPr lang="en-US"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52139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4"/>
                                        </p:tgtEl>
                                        <p:attrNameLst>
                                          <p:attrName>style.visibility</p:attrName>
                                        </p:attrNameLst>
                                      </p:cBhvr>
                                      <p:to>
                                        <p:strVal val="visible"/>
                                      </p:to>
                                    </p:set>
                                    <p:animEffect transition="in" filter="fade">
                                      <p:cBhvr>
                                        <p:cTn id="7" dur="1000"/>
                                        <p:tgtEl>
                                          <p:spTgt spid="16384"/>
                                        </p:tgtEl>
                                      </p:cBhvr>
                                    </p:animEffect>
                                    <p:anim calcmode="lin" valueType="num">
                                      <p:cBhvr>
                                        <p:cTn id="8" dur="1000" fill="hold"/>
                                        <p:tgtEl>
                                          <p:spTgt spid="16384"/>
                                        </p:tgtEl>
                                        <p:attrNameLst>
                                          <p:attrName>ppt_x</p:attrName>
                                        </p:attrNameLst>
                                      </p:cBhvr>
                                      <p:tavLst>
                                        <p:tav tm="0">
                                          <p:val>
                                            <p:strVal val="#ppt_x"/>
                                          </p:val>
                                        </p:tav>
                                        <p:tav tm="100000">
                                          <p:val>
                                            <p:strVal val="#ppt_x"/>
                                          </p:val>
                                        </p:tav>
                                      </p:tavLst>
                                    </p:anim>
                                    <p:anim calcmode="lin" valueType="num">
                                      <p:cBhvr>
                                        <p:cTn id="9" dur="1000" fill="hold"/>
                                        <p:tgtEl>
                                          <p:spTgt spid="1638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randombar(horizont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5" grpId="0"/>
      <p:bldP spid="27" grpId="0"/>
      <p:bldP spid="31" grpId="0"/>
      <p:bldP spid="163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8">
            <a:extLst>
              <a:ext uri="{FF2B5EF4-FFF2-40B4-BE49-F238E27FC236}">
                <a16:creationId xmlns:a16="http://schemas.microsoft.com/office/drawing/2014/main" id="{43FD7B61-0BCB-FB2F-C89F-0942FE40823F}"/>
              </a:ext>
            </a:extLst>
          </p:cNvPr>
          <p:cNvGrpSpPr>
            <a:grpSpLocks/>
          </p:cNvGrpSpPr>
          <p:nvPr/>
        </p:nvGrpSpPr>
        <p:grpSpPr bwMode="auto">
          <a:xfrm>
            <a:off x="-404812" y="-48728"/>
            <a:ext cx="9525000" cy="1383258"/>
            <a:chOff x="-381000" y="-8659"/>
            <a:chExt cx="9525000" cy="1447800"/>
          </a:xfrm>
        </p:grpSpPr>
        <p:grpSp>
          <p:nvGrpSpPr>
            <p:cNvPr id="47119" name="Group 9">
              <a:extLst>
                <a:ext uri="{FF2B5EF4-FFF2-40B4-BE49-F238E27FC236}">
                  <a16:creationId xmlns:a16="http://schemas.microsoft.com/office/drawing/2014/main" id="{1D5B5C20-2724-6765-AEF5-5E290679C558}"/>
                </a:ext>
              </a:extLst>
            </p:cNvPr>
            <p:cNvGrpSpPr>
              <a:grpSpLocks/>
            </p:cNvGrpSpPr>
            <p:nvPr/>
          </p:nvGrpSpPr>
          <p:grpSpPr bwMode="auto">
            <a:xfrm>
              <a:off x="0" y="-8659"/>
              <a:ext cx="9144000" cy="1447800"/>
              <a:chOff x="0" y="-8659"/>
              <a:chExt cx="9144000" cy="1447800"/>
            </a:xfrm>
          </p:grpSpPr>
          <p:pic>
            <p:nvPicPr>
              <p:cNvPr id="12" name="Picture 2" descr="BD21318_">
                <a:extLst>
                  <a:ext uri="{FF2B5EF4-FFF2-40B4-BE49-F238E27FC236}">
                    <a16:creationId xmlns:a16="http://schemas.microsoft.com/office/drawing/2014/main" id="{BD789F81-9297-4EBC-55A7-1A53E3256A8E}"/>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447800"/>
              </a:xfrm>
              <a:prstGeom prst="rect">
                <a:avLst/>
              </a:prstGeom>
              <a:ln>
                <a:noFill/>
              </a:ln>
              <a:effectLst>
                <a:softEdge rad="112500"/>
              </a:effectLst>
            </p:spPr>
          </p:pic>
          <p:pic>
            <p:nvPicPr>
              <p:cNvPr id="47122" name="Picture 8" descr="quocky">
                <a:extLst>
                  <a:ext uri="{FF2B5EF4-FFF2-40B4-BE49-F238E27FC236}">
                    <a16:creationId xmlns:a16="http://schemas.microsoft.com/office/drawing/2014/main" id="{1BD8AEEF-86D5-6FA3-02CC-2570FF82212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 descr="ringworld2_w">
                <a:extLst>
                  <a:ext uri="{FF2B5EF4-FFF2-40B4-BE49-F238E27FC236}">
                    <a16:creationId xmlns:a16="http://schemas.microsoft.com/office/drawing/2014/main" id="{5DE5A4D6-9B75-16BC-7E01-5F5491EE2B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491" y="15709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4" name="TextBox 11">
                <a:extLst>
                  <a:ext uri="{FF2B5EF4-FFF2-40B4-BE49-F238E27FC236}">
                    <a16:creationId xmlns:a16="http://schemas.microsoft.com/office/drawing/2014/main" id="{499321A0-5D47-A276-BAB6-C30C0BC284DF}"/>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2CBBA0C1-5A0A-8A4E-BE18-77B6EF867219}"/>
                </a:ext>
              </a:extLst>
            </p:cNvPr>
            <p:cNvSpPr/>
            <p:nvPr/>
          </p:nvSpPr>
          <p:spPr>
            <a:xfrm>
              <a:off x="-381000" y="735875"/>
              <a:ext cx="2209800" cy="608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0" y="1362037"/>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Arial" panose="020B0604020202020204" pitchFamily="34" charset="0"/>
                <a:cs typeface="Arial" panose="020B0604020202020204" pitchFamily="34" charset="0"/>
              </a:rPr>
              <a:t>CÂU HỎI KIỂM TRA KIẾN THỨC</a:t>
            </a:r>
            <a:endParaRPr lang="en-US" altLang="en-US" sz="2600" i="1" dirty="0">
              <a:solidFill>
                <a:srgbClr val="C00000"/>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C77282C7-C8B9-5F05-7D27-C530F674B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289" y="6248400"/>
            <a:ext cx="552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3ACA94AC-6429-3EAE-788B-569189E09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156" y="6219825"/>
            <a:ext cx="5810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a:extLst>
              <a:ext uri="{FF2B5EF4-FFF2-40B4-BE49-F238E27FC236}">
                <a16:creationId xmlns:a16="http://schemas.microsoft.com/office/drawing/2014/main" id="{60895A56-3F4F-F406-3FB7-3222225BCA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746" y="1333400"/>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E0D49264-2011-EE75-02ED-8F1ECB7D39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8004" y="6210300"/>
            <a:ext cx="571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a:extLst>
              <a:ext uri="{FF2B5EF4-FFF2-40B4-BE49-F238E27FC236}">
                <a16:creationId xmlns:a16="http://schemas.microsoft.com/office/drawing/2014/main" id="{FAAB5806-A59D-5D7C-B1AF-6C09AB4C93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8366" y="6181725"/>
            <a:ext cx="6191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FA8BE3DF-9831-0DD4-E8B3-F055700036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6882" y="6229350"/>
            <a:ext cx="5826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7D3845E3-3667-EEFF-FC00-B1DAA6C4D6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1436" y="6210300"/>
            <a:ext cx="590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0" y="1915497"/>
            <a:ext cx="89833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vi-VN" b="0" i="1" dirty="0">
                <a:solidFill>
                  <a:srgbClr val="00B0F0"/>
                </a:solidFill>
                <a:latin typeface="Arial" panose="020B0604020202020204" pitchFamily="34" charset="0"/>
                <a:ea typeface="Arial" panose="020B0604020202020204" pitchFamily="34" charset="0"/>
              </a:rPr>
              <a:t>Gia đ</a:t>
            </a:r>
            <a:r>
              <a:rPr lang="en-US" b="0" i="1" dirty="0">
                <a:solidFill>
                  <a:srgbClr val="00B0F0"/>
                </a:solidFill>
                <a:latin typeface="Arial" panose="020B0604020202020204" pitchFamily="34" charset="0"/>
                <a:ea typeface="Arial" panose="020B0604020202020204" pitchFamily="34" charset="0"/>
              </a:rPr>
              <a:t>Ì</a:t>
            </a:r>
            <a:r>
              <a:rPr lang="vi-VN" b="0" i="1" dirty="0">
                <a:solidFill>
                  <a:srgbClr val="00B0F0"/>
                </a:solidFill>
                <a:latin typeface="Arial" panose="020B0604020202020204" pitchFamily="34" charset="0"/>
                <a:ea typeface="Arial" panose="020B0604020202020204" pitchFamily="34" charset="0"/>
              </a:rPr>
              <a:t>nh Dũng có hai me con</a:t>
            </a:r>
            <a:r>
              <a:rPr lang="en-US" b="0" i="1" dirty="0">
                <a:solidFill>
                  <a:srgbClr val="00B0F0"/>
                </a:solidFill>
                <a:latin typeface="Arial" panose="020B0604020202020204" pitchFamily="34" charset="0"/>
                <a:ea typeface="Arial" panose="020B0604020202020204" pitchFamily="34" charset="0"/>
              </a:rPr>
              <a:t>,</a:t>
            </a:r>
            <a:r>
              <a:rPr lang="vi-VN" b="0" i="1" dirty="0">
                <a:solidFill>
                  <a:srgbClr val="00B0F0"/>
                </a:solidFill>
                <a:latin typeface="Arial" panose="020B0604020202020204" pitchFamily="34" charset="0"/>
                <a:ea typeface="Arial" panose="020B0604020202020204" pitchFamily="34" charset="0"/>
              </a:rPr>
              <a:t> </a:t>
            </a:r>
            <a:r>
              <a:rPr lang="en-US" b="0" i="1" dirty="0">
                <a:solidFill>
                  <a:srgbClr val="00B0F0"/>
                </a:solidFill>
                <a:latin typeface="Arial" panose="020B0604020202020204" pitchFamily="34" charset="0"/>
                <a:ea typeface="Arial" panose="020B0604020202020204" pitchFamily="34" charset="0"/>
              </a:rPr>
              <a:t>m</a:t>
            </a:r>
            <a:r>
              <a:rPr lang="vi-VN" b="0" i="1" dirty="0">
                <a:solidFill>
                  <a:srgbClr val="00B0F0"/>
                </a:solidFill>
                <a:latin typeface="Arial" panose="020B0604020202020204" pitchFamily="34" charset="0"/>
                <a:ea typeface="Arial" panose="020B0604020202020204" pitchFamily="34" charset="0"/>
              </a:rPr>
              <a:t>ẹ Dũng mắc b</a:t>
            </a:r>
            <a:r>
              <a:rPr lang="en-US" b="0" i="1" dirty="0">
                <a:solidFill>
                  <a:srgbClr val="00B0F0"/>
                </a:solidFill>
                <a:latin typeface="Arial" panose="020B0604020202020204" pitchFamily="34" charset="0"/>
                <a:ea typeface="Arial" panose="020B0604020202020204" pitchFamily="34" charset="0"/>
              </a:rPr>
              <a:t>ệ</a:t>
            </a:r>
            <a:r>
              <a:rPr lang="vi-VN" b="0" i="1" dirty="0">
                <a:solidFill>
                  <a:srgbClr val="00B0F0"/>
                </a:solidFill>
                <a:latin typeface="Arial" panose="020B0604020202020204" pitchFamily="34" charset="0"/>
                <a:ea typeface="Arial" panose="020B0604020202020204" pitchFamily="34" charset="0"/>
              </a:rPr>
              <a:t>nh hiểm nghèo không còn kh</a:t>
            </a:r>
            <a:r>
              <a:rPr lang="en-US" b="0" i="1" dirty="0">
                <a:solidFill>
                  <a:srgbClr val="00B0F0"/>
                </a:solidFill>
                <a:latin typeface="Arial" panose="020B0604020202020204" pitchFamily="34" charset="0"/>
                <a:ea typeface="Arial" panose="020B0604020202020204" pitchFamily="34" charset="0"/>
              </a:rPr>
              <a:t>ả</a:t>
            </a:r>
            <a:r>
              <a:rPr lang="vi-VN" b="0" i="1" dirty="0">
                <a:solidFill>
                  <a:srgbClr val="00B0F0"/>
                </a:solidFill>
                <a:latin typeface="Arial" panose="020B0604020202020204" pitchFamily="34" charset="0"/>
                <a:ea typeface="Arial" panose="020B0604020202020204" pitchFamily="34" charset="0"/>
              </a:rPr>
              <a:t> n</a:t>
            </a:r>
            <a:r>
              <a:rPr lang="en-US" b="0" i="1" dirty="0">
                <a:solidFill>
                  <a:srgbClr val="00B0F0"/>
                </a:solidFill>
                <a:latin typeface="Arial" panose="020B0604020202020204" pitchFamily="34" charset="0"/>
                <a:ea typeface="Arial" panose="020B0604020202020204" pitchFamily="34" charset="0"/>
              </a:rPr>
              <a:t>ă</a:t>
            </a:r>
            <a:r>
              <a:rPr lang="vi-VN" b="0" i="1" dirty="0">
                <a:solidFill>
                  <a:srgbClr val="00B0F0"/>
                </a:solidFill>
                <a:latin typeface="Arial" panose="020B0604020202020204" pitchFamily="34" charset="0"/>
                <a:ea typeface="Arial" panose="020B0604020202020204" pitchFamily="34" charset="0"/>
              </a:rPr>
              <a:t>ng lao động Theo Luật Nghĩa vụ quân sự</a:t>
            </a:r>
            <a:r>
              <a:rPr lang="en-US" b="0" i="1" dirty="0">
                <a:solidFill>
                  <a:srgbClr val="00B0F0"/>
                </a:solidFill>
                <a:latin typeface="Arial" panose="020B0604020202020204" pitchFamily="34" charset="0"/>
                <a:ea typeface="Arial" panose="020B0604020202020204" pitchFamily="34" charset="0"/>
              </a:rPr>
              <a:t>,</a:t>
            </a:r>
            <a:r>
              <a:rPr lang="vi-VN" b="0" i="1" dirty="0">
                <a:solidFill>
                  <a:srgbClr val="00B0F0"/>
                </a:solidFill>
                <a:latin typeface="Arial" panose="020B0604020202020204" pitchFamily="34" charset="0"/>
                <a:ea typeface="Arial" panose="020B0604020202020204" pitchFamily="34" charset="0"/>
              </a:rPr>
              <a:t> Dũng có được miễn gọi nhập ngũ không? Vì sao?</a:t>
            </a:r>
            <a:endParaRPr lang="en-US" b="0" i="1" dirty="0">
              <a:solidFill>
                <a:srgbClr val="00B0F0"/>
              </a:solidFill>
              <a:latin typeface="Arial" panose="020B0604020202020204" pitchFamily="34" charset="0"/>
              <a:ea typeface="Arial" panose="020B0604020202020204" pitchFamily="34" charset="0"/>
            </a:endParaRPr>
          </a:p>
        </p:txBody>
      </p:sp>
      <p:pic>
        <p:nvPicPr>
          <p:cNvPr id="27" name="Picture 7">
            <a:extLst>
              <a:ext uri="{FF2B5EF4-FFF2-40B4-BE49-F238E27FC236}">
                <a16:creationId xmlns:a16="http://schemas.microsoft.com/office/drawing/2014/main" id="{58F86216-9B6D-67E3-9951-9B5C1B195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2975" y="6229350"/>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a:extLst>
              <a:ext uri="{FF2B5EF4-FFF2-40B4-BE49-F238E27FC236}">
                <a16:creationId xmlns:a16="http://schemas.microsoft.com/office/drawing/2014/main" id="{2583364C-B58F-8F99-70C3-2CCEA19F1336}"/>
              </a:ext>
            </a:extLst>
          </p:cNvPr>
          <p:cNvSpPr>
            <a:spLocks noChangeArrowheads="1"/>
          </p:cNvSpPr>
          <p:nvPr/>
        </p:nvSpPr>
        <p:spPr bwMode="auto">
          <a:xfrm>
            <a:off x="465223" y="0"/>
            <a:ext cx="76778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eaLnBrk="1" hangingPunct="1">
              <a:defRPr/>
            </a:pPr>
            <a:r>
              <a:rPr lang="en-US" altLang="en-US" sz="2400" u="sng" dirty="0" err="1">
                <a:solidFill>
                  <a:srgbClr val="FFFF00"/>
                </a:solidFill>
                <a:latin typeface="Times New Roman" panose="02020603050405020304" pitchFamily="18" charset="0"/>
              </a:rPr>
              <a:t>Bài</a:t>
            </a:r>
            <a:r>
              <a:rPr lang="en-US" altLang="en-US" sz="2400" u="sng" dirty="0">
                <a:solidFill>
                  <a:srgbClr val="FFFF00"/>
                </a:solidFill>
                <a:latin typeface="Times New Roman" panose="02020603050405020304" pitchFamily="18" charset="0"/>
              </a:rPr>
              <a:t> 1: </a:t>
            </a:r>
            <a:r>
              <a:rPr lang="en-US" altLang="en-US" sz="2400" dirty="0">
                <a:solidFill>
                  <a:srgbClr val="FFFF00"/>
                </a:solidFill>
                <a:latin typeface="Times New Roman" panose="02020603050405020304" pitchFamily="18" charset="0"/>
              </a:rPr>
              <a:t>BẢO VỆ CHỦ QUYỀN LÃNH THỔ, </a:t>
            </a:r>
          </a:p>
          <a:p>
            <a:pPr algn="ctr" eaLnBrk="1" hangingPunct="1">
              <a:defRPr/>
            </a:pPr>
            <a:r>
              <a:rPr lang="en-US" altLang="en-US" sz="2400" dirty="0">
                <a:solidFill>
                  <a:srgbClr val="FFFF00"/>
                </a:solidFill>
                <a:latin typeface="Times New Roman" panose="02020603050405020304" pitchFamily="18" charset="0"/>
              </a:rPr>
              <a:t>BIÊN GIỚI QUỐC GIA CỘNG HÒA </a:t>
            </a:r>
          </a:p>
          <a:p>
            <a:pPr algn="ctr" eaLnBrk="1" hangingPunct="1">
              <a:defRPr/>
            </a:pPr>
            <a:r>
              <a:rPr lang="en-US" altLang="en-US" sz="2400" dirty="0">
                <a:solidFill>
                  <a:srgbClr val="FFFF00"/>
                </a:solidFill>
                <a:latin typeface="Times New Roman" panose="02020603050405020304" pitchFamily="18" charset="0"/>
              </a:rPr>
              <a:t>XÃ HỘI CHỦ NGHĨA VIỆT NAM</a:t>
            </a:r>
          </a:p>
        </p:txBody>
      </p:sp>
    </p:spTree>
    <p:extLst>
      <p:ext uri="{BB962C8B-B14F-4D97-AF65-F5344CB8AC3E}">
        <p14:creationId xmlns:p14="http://schemas.microsoft.com/office/powerpoint/2010/main" val="14669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412867" y="-7938"/>
            <a:ext cx="9556867" cy="1156514"/>
            <a:chOff x="-413260" y="-8659"/>
            <a:chExt cx="9557260" cy="11618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61827"/>
              <a:chOff x="0" y="-8659"/>
              <a:chExt cx="9144000" cy="11618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618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0612" cy="7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413260" y="512752"/>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00061" y="100361"/>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77" y="1045281"/>
            <a:ext cx="426436" cy="46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69949" y="934447"/>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431569"/>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524623"/>
            <a:ext cx="9144000" cy="4493538"/>
          </a:xfrm>
          <a:prstGeom prst="rect">
            <a:avLst/>
          </a:prstGeom>
          <a:noFill/>
        </p:spPr>
        <p:txBody>
          <a:bodyPr wrap="square">
            <a:spAutoFit/>
          </a:bodyPr>
          <a:lstStyle/>
          <a:p>
            <a:pPr marL="0" marR="0" algn="just">
              <a:spcBef>
                <a:spcPts val="0"/>
              </a:spcBef>
              <a:spcAft>
                <a:spcPts val="0"/>
              </a:spcAft>
            </a:pPr>
            <a:r>
              <a:rPr lang="en-US" sz="2200" i="1" dirty="0">
                <a:effectLst/>
                <a:latin typeface="Arial" panose="020B0604020202020204" pitchFamily="34" charset="0"/>
                <a:ea typeface="Arial" panose="020B0604020202020204" pitchFamily="34" charset="0"/>
              </a:rPr>
              <a:t>  Đ</a:t>
            </a:r>
            <a:r>
              <a:rPr lang="vi-VN" sz="2200" i="1" dirty="0">
                <a:effectLst/>
                <a:latin typeface="Arial" panose="020B0604020202020204" pitchFamily="34" charset="0"/>
                <a:ea typeface="Arial" panose="020B0604020202020204" pitchFamily="34" charset="0"/>
              </a:rPr>
              <a:t>ối với hạ sĩ quan, binh sĩ trong thời gian phục vụ tại ng</a:t>
            </a:r>
            <a:r>
              <a:rPr lang="en-US" sz="2200" i="1" dirty="0">
                <a:latin typeface="Arial" panose="020B0604020202020204" pitchFamily="34" charset="0"/>
                <a:ea typeface="Arial" panose="020B0604020202020204" pitchFamily="34" charset="0"/>
              </a:rPr>
              <a:t>ũ;</a:t>
            </a:r>
            <a:r>
              <a:rPr lang="vi-VN" sz="2200" dirty="0">
                <a:effectLst/>
                <a:latin typeface="Arial" panose="020B0604020202020204" pitchFamily="34" charset="0"/>
                <a:ea typeface="Arial" panose="020B0604020202020204" pitchFamily="34" charset="0"/>
              </a:rPr>
              <a:t> Được b</a:t>
            </a:r>
            <a:r>
              <a:rPr lang="en-US" sz="2200" dirty="0">
                <a:latin typeface="Arial" panose="020B0604020202020204" pitchFamily="34" charset="0"/>
                <a:ea typeface="Arial" panose="020B0604020202020204" pitchFamily="34" charset="0"/>
              </a:rPr>
              <a:t>ả</a:t>
            </a:r>
            <a:r>
              <a:rPr lang="vi-VN" sz="2200" dirty="0">
                <a:effectLst/>
                <a:latin typeface="Arial" panose="020B0604020202020204" pitchFamily="34" charset="0"/>
                <a:ea typeface="Arial" panose="020B0604020202020204" pitchFamily="34" charset="0"/>
              </a:rPr>
              <a:t>o đ</a:t>
            </a:r>
            <a:r>
              <a:rPr lang="en-US" sz="2200" dirty="0">
                <a:latin typeface="Arial" panose="020B0604020202020204" pitchFamily="34" charset="0"/>
                <a:ea typeface="Arial" panose="020B0604020202020204" pitchFamily="34" charset="0"/>
              </a:rPr>
              <a:t>ả</a:t>
            </a:r>
            <a:r>
              <a:rPr lang="vi-VN" sz="2200" dirty="0">
                <a:effectLst/>
                <a:latin typeface="Arial" panose="020B0604020202020204" pitchFamily="34" charset="0"/>
                <a:ea typeface="Arial" panose="020B0604020202020204" pitchFamily="34" charset="0"/>
              </a:rPr>
              <a:t>m kịp thời</a:t>
            </a:r>
            <a:r>
              <a:rPr lang="en-US" sz="2200" dirty="0">
                <a:effectLst/>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đủ số lượng, đ</a:t>
            </a:r>
            <a:r>
              <a:rPr lang="en-US" sz="2200" dirty="0">
                <a:latin typeface="Arial" panose="020B0604020202020204" pitchFamily="34" charset="0"/>
                <a:ea typeface="Arial" panose="020B0604020202020204" pitchFamily="34" charset="0"/>
              </a:rPr>
              <a:t>ú</a:t>
            </a:r>
            <a:r>
              <a:rPr lang="vi-VN" sz="2200" dirty="0">
                <a:effectLst/>
                <a:latin typeface="Arial" panose="020B0604020202020204" pitchFamily="34" charset="0"/>
                <a:ea typeface="Arial" panose="020B0604020202020204" pitchFamily="34" charset="0"/>
              </a:rPr>
              <a:t>ng chất lượng v</a:t>
            </a:r>
            <a:r>
              <a:rPr lang="en-US" sz="2200" dirty="0">
                <a:effectLst/>
                <a:latin typeface="Arial" panose="020B0604020202020204" pitchFamily="34" charset="0"/>
                <a:ea typeface="Arial" panose="020B0604020202020204" pitchFamily="34" charset="0"/>
              </a:rPr>
              <a:t>ề</a:t>
            </a:r>
            <a:r>
              <a:rPr lang="vi-VN" sz="2200" dirty="0">
                <a:effectLst/>
                <a:latin typeface="Arial" panose="020B0604020202020204" pitchFamily="34" charset="0"/>
                <a:ea typeface="Arial" panose="020B0604020202020204" pitchFamily="34" charset="0"/>
              </a:rPr>
              <a:t> lương th</a:t>
            </a:r>
            <a:r>
              <a:rPr lang="en-US" sz="2200" dirty="0">
                <a:effectLst/>
                <a:latin typeface="Arial" panose="020B0604020202020204" pitchFamily="34" charset="0"/>
                <a:ea typeface="Arial" panose="020B0604020202020204" pitchFamily="34" charset="0"/>
              </a:rPr>
              <a:t>ự</a:t>
            </a:r>
            <a:r>
              <a:rPr lang="vi-VN" sz="2200" dirty="0">
                <a:effectLst/>
                <a:latin typeface="Arial" panose="020B0604020202020204" pitchFamily="34" charset="0"/>
                <a:ea typeface="Arial" panose="020B0604020202020204" pitchFamily="34" charset="0"/>
              </a:rPr>
              <a:t>c, th</a:t>
            </a:r>
            <a:r>
              <a:rPr lang="en-US" sz="2200" dirty="0">
                <a:effectLst/>
                <a:latin typeface="Arial" panose="020B0604020202020204" pitchFamily="34" charset="0"/>
                <a:ea typeface="Arial" panose="020B0604020202020204" pitchFamily="34" charset="0"/>
              </a:rPr>
              <a:t>ự</a:t>
            </a:r>
            <a:r>
              <a:rPr lang="vi-VN" sz="2200" dirty="0">
                <a:effectLst/>
                <a:latin typeface="Arial" panose="020B0604020202020204" pitchFamily="34" charset="0"/>
                <a:ea typeface="Arial" panose="020B0604020202020204" pitchFamily="34" charset="0"/>
              </a:rPr>
              <a:t>c ph</a:t>
            </a:r>
            <a:r>
              <a:rPr lang="en-US" sz="2200" dirty="0">
                <a:effectLst/>
                <a:latin typeface="Arial" panose="020B0604020202020204" pitchFamily="34" charset="0"/>
                <a:ea typeface="Arial" panose="020B0604020202020204" pitchFamily="34" charset="0"/>
              </a:rPr>
              <a:t>ẩ</a:t>
            </a:r>
            <a:r>
              <a:rPr lang="vi-VN" sz="2200" dirty="0">
                <a:effectLst/>
                <a:latin typeface="Arial" panose="020B0604020202020204" pitchFamily="34" charset="0"/>
                <a:ea typeface="Arial" panose="020B0604020202020204" pitchFamily="34" charset="0"/>
              </a:rPr>
              <a:t>m</a:t>
            </a:r>
            <a:r>
              <a:rPr lang="en-US" sz="2200" dirty="0">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qu</a:t>
            </a:r>
            <a:r>
              <a:rPr lang="en-US" sz="2200" dirty="0">
                <a:latin typeface="Arial" panose="020B0604020202020204" pitchFamily="34" charset="0"/>
                <a:ea typeface="Arial" panose="020B0604020202020204" pitchFamily="34" charset="0"/>
              </a:rPr>
              <a:t>â</a:t>
            </a:r>
            <a:r>
              <a:rPr lang="vi-VN" sz="2200" dirty="0">
                <a:effectLst/>
                <a:latin typeface="Arial" panose="020B0604020202020204" pitchFamily="34" charset="0"/>
                <a:ea typeface="Arial" panose="020B0604020202020204" pitchFamily="34" charset="0"/>
              </a:rPr>
              <a:t>n trang, thuốc phòng bệnh, ch</a:t>
            </a:r>
            <a:r>
              <a:rPr lang="en-US" sz="2200" dirty="0">
                <a:effectLst/>
                <a:latin typeface="Arial" panose="020B0604020202020204" pitchFamily="34" charset="0"/>
                <a:ea typeface="Arial" panose="020B0604020202020204" pitchFamily="34" charset="0"/>
              </a:rPr>
              <a:t>ữ</a:t>
            </a:r>
            <a:r>
              <a:rPr lang="vi-VN" sz="2200" dirty="0">
                <a:effectLst/>
                <a:latin typeface="Arial" panose="020B0604020202020204" pitchFamily="34" charset="0"/>
                <a:ea typeface="Arial" panose="020B0604020202020204" pitchFamily="34" charset="0"/>
              </a:rPr>
              <a:t>a bệnh; đươc b</a:t>
            </a:r>
            <a:r>
              <a:rPr lang="en-US" sz="2200" dirty="0">
                <a:latin typeface="Arial" panose="020B0604020202020204" pitchFamily="34" charset="0"/>
                <a:ea typeface="Arial" panose="020B0604020202020204" pitchFamily="34" charset="0"/>
              </a:rPr>
              <a:t>ả</a:t>
            </a:r>
            <a:r>
              <a:rPr lang="vi-VN" sz="2200" dirty="0">
                <a:effectLst/>
                <a:latin typeface="Arial" panose="020B0604020202020204" pitchFamily="34" charset="0"/>
                <a:ea typeface="Arial" panose="020B0604020202020204" pitchFamily="34" charset="0"/>
              </a:rPr>
              <a:t>o </a:t>
            </a:r>
            <a:r>
              <a:rPr lang="en-US" sz="2200" dirty="0" err="1">
                <a:latin typeface="Arial" panose="020B0604020202020204" pitchFamily="34" charset="0"/>
                <a:ea typeface="Arial" panose="020B0604020202020204" pitchFamily="34" charset="0"/>
              </a:rPr>
              <a:t>đảm</a:t>
            </a:r>
            <a:r>
              <a:rPr lang="vi-VN" sz="2200" dirty="0">
                <a:effectLst/>
                <a:latin typeface="Arial" panose="020B0604020202020204" pitchFamily="34" charset="0"/>
                <a:ea typeface="Arial" panose="020B0604020202020204" pitchFamily="34" charset="0"/>
              </a:rPr>
              <a:t> chỗ </a:t>
            </a:r>
            <a:r>
              <a:rPr lang="vi-VN" sz="2200" i="1" dirty="0">
                <a:effectLst/>
                <a:latin typeface="Arial" panose="020B0604020202020204" pitchFamily="34" charset="0"/>
                <a:ea typeface="Arial" panose="020B0604020202020204" pitchFamily="34" charset="0"/>
              </a:rPr>
              <a:t>ở</a:t>
            </a:r>
            <a:r>
              <a:rPr lang="en-US" sz="2200" i="1" dirty="0">
                <a:effectLst/>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ph</a:t>
            </a:r>
            <a:r>
              <a:rPr lang="en-US" sz="2200" dirty="0">
                <a:latin typeface="Arial" panose="020B0604020202020204" pitchFamily="34" charset="0"/>
                <a:ea typeface="Arial" panose="020B0604020202020204" pitchFamily="34" charset="0"/>
              </a:rPr>
              <a:t>ụ</a:t>
            </a:r>
            <a:r>
              <a:rPr lang="vi-VN" sz="2200" dirty="0">
                <a:effectLst/>
                <a:latin typeface="Arial" panose="020B0604020202020204" pitchFamily="34" charset="0"/>
                <a:ea typeface="Arial" panose="020B0604020202020204" pitchFamily="34" charset="0"/>
              </a:rPr>
              <a:t> cấp h</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ng tháng v</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 m</a:t>
            </a:r>
            <a:r>
              <a:rPr lang="en-US" sz="2200" dirty="0">
                <a:effectLst/>
                <a:latin typeface="Arial" panose="020B0604020202020204" pitchFamily="34" charset="0"/>
                <a:ea typeface="Arial" panose="020B0604020202020204" pitchFamily="34" charset="0"/>
              </a:rPr>
              <a:t>ộ</a:t>
            </a:r>
            <a:r>
              <a:rPr lang="vi-VN" sz="2200" dirty="0">
                <a:effectLst/>
                <a:latin typeface="Arial" panose="020B0604020202020204" pitchFamily="34" charset="0"/>
                <a:ea typeface="Arial" panose="020B0604020202020204" pitchFamily="34" charset="0"/>
              </a:rPr>
              <a:t>t số chế đ</a:t>
            </a:r>
            <a:r>
              <a:rPr lang="en-US" sz="2200" dirty="0">
                <a:effectLst/>
                <a:latin typeface="Arial" panose="020B0604020202020204" pitchFamily="34" charset="0"/>
                <a:ea typeface="Arial" panose="020B0604020202020204" pitchFamily="34" charset="0"/>
              </a:rPr>
              <a:t>ộ </a:t>
            </a:r>
            <a:r>
              <a:rPr lang="vi-VN" sz="2200" dirty="0">
                <a:effectLst/>
                <a:latin typeface="Arial" panose="020B0604020202020204" pitchFamily="34" charset="0"/>
                <a:ea typeface="Arial" panose="020B0604020202020204" pitchFamily="34" charset="0"/>
              </a:rPr>
              <a:t>đãi ngộ khác.</a:t>
            </a:r>
            <a:endParaRPr lang="en-US" sz="2200" dirty="0">
              <a:effectLst/>
              <a:latin typeface="Arial" panose="020B0604020202020204" pitchFamily="34" charset="0"/>
              <a:ea typeface="Arial" panose="020B0604020202020204" pitchFamily="34" charset="0"/>
            </a:endParaRPr>
          </a:p>
          <a:p>
            <a:pPr marL="0" marR="0" algn="just">
              <a:spcBef>
                <a:spcPts val="0"/>
              </a:spcBef>
              <a:spcAft>
                <a:spcPts val="0"/>
              </a:spcAft>
            </a:pPr>
            <a:r>
              <a:rPr lang="en-US" sz="2200" i="1" dirty="0">
                <a:effectLst/>
                <a:latin typeface="Arial" panose="020B0604020202020204" pitchFamily="34" charset="0"/>
                <a:ea typeface="Arial" panose="020B0604020202020204" pitchFamily="34" charset="0"/>
              </a:rPr>
              <a:t>  </a:t>
            </a:r>
            <a:r>
              <a:rPr lang="vi-VN" sz="2200" i="1" dirty="0">
                <a:effectLst/>
                <a:latin typeface="Arial" panose="020B0604020202020204" pitchFamily="34" charset="0"/>
                <a:ea typeface="Arial" panose="020B0604020202020204" pitchFamily="34" charset="0"/>
              </a:rPr>
              <a:t>Đ</a:t>
            </a:r>
            <a:r>
              <a:rPr lang="en-US" sz="2200" i="1" dirty="0" err="1">
                <a:latin typeface="Arial" panose="020B0604020202020204" pitchFamily="34" charset="0"/>
                <a:ea typeface="Arial" panose="020B0604020202020204" pitchFamily="34" charset="0"/>
              </a:rPr>
              <a:t>ối</a:t>
            </a:r>
            <a:r>
              <a:rPr lang="en-US" sz="2200" i="1" dirty="0">
                <a:latin typeface="Arial" panose="020B0604020202020204" pitchFamily="34" charset="0"/>
                <a:ea typeface="Arial" panose="020B0604020202020204" pitchFamily="34" charset="0"/>
              </a:rPr>
              <a:t> </a:t>
            </a:r>
            <a:r>
              <a:rPr lang="en-US" sz="2200" i="1" dirty="0" err="1">
                <a:latin typeface="Arial" panose="020B0604020202020204" pitchFamily="34" charset="0"/>
                <a:ea typeface="Arial" panose="020B0604020202020204" pitchFamily="34" charset="0"/>
              </a:rPr>
              <a:t>với</a:t>
            </a:r>
            <a:r>
              <a:rPr lang="vi-VN" sz="2200" i="1" dirty="0">
                <a:effectLst/>
                <a:latin typeface="Arial" panose="020B0604020202020204" pitchFamily="34" charset="0"/>
                <a:ea typeface="Arial" panose="020B0604020202020204" pitchFamily="34" charset="0"/>
              </a:rPr>
              <a:t> h</a:t>
            </a:r>
            <a:r>
              <a:rPr lang="en-US" sz="2200" i="1" dirty="0">
                <a:latin typeface="Arial" panose="020B0604020202020204" pitchFamily="34" charset="0"/>
                <a:ea typeface="Arial" panose="020B0604020202020204" pitchFamily="34" charset="0"/>
              </a:rPr>
              <a:t>ạ</a:t>
            </a:r>
            <a:r>
              <a:rPr lang="vi-VN" sz="2200" i="1" dirty="0">
                <a:effectLst/>
                <a:latin typeface="Arial" panose="020B0604020202020204" pitchFamily="34" charset="0"/>
                <a:ea typeface="Arial" panose="020B0604020202020204" pitchFamily="34" charset="0"/>
              </a:rPr>
              <a:t> sĩ quan, binh sĩ khi xu</a:t>
            </a:r>
            <a:r>
              <a:rPr lang="en-US" sz="2200" i="1" dirty="0">
                <a:effectLst/>
                <a:latin typeface="Arial" panose="020B0604020202020204" pitchFamily="34" charset="0"/>
                <a:ea typeface="Arial" panose="020B0604020202020204" pitchFamily="34" charset="0"/>
              </a:rPr>
              <a:t>ấ</a:t>
            </a:r>
            <a:r>
              <a:rPr lang="vi-VN" sz="2200" i="1" dirty="0">
                <a:effectLst/>
                <a:latin typeface="Arial" panose="020B0604020202020204" pitchFamily="34" charset="0"/>
                <a:ea typeface="Arial" panose="020B0604020202020204" pitchFamily="34" charset="0"/>
              </a:rPr>
              <a:t>t ngũ: Được</a:t>
            </a:r>
            <a:r>
              <a:rPr lang="vi-VN" sz="2200" dirty="0">
                <a:effectLst/>
                <a:latin typeface="Arial" panose="020B0604020202020204" pitchFamily="34" charset="0"/>
                <a:ea typeface="Arial" panose="020B0604020202020204" pitchFamily="34" charset="0"/>
              </a:rPr>
              <a:t> c</a:t>
            </a:r>
            <a:r>
              <a:rPr lang="en-US" sz="2200" dirty="0">
                <a:effectLst/>
                <a:latin typeface="Arial" panose="020B0604020202020204" pitchFamily="34" charset="0"/>
                <a:ea typeface="Arial" panose="020B0604020202020204" pitchFamily="34" charset="0"/>
              </a:rPr>
              <a:t>ấ</a:t>
            </a:r>
            <a:r>
              <a:rPr lang="vi-VN" sz="2200" dirty="0">
                <a:effectLst/>
                <a:latin typeface="Arial" panose="020B0604020202020204" pitchFamily="34" charset="0"/>
                <a:ea typeface="Arial" panose="020B0604020202020204" pitchFamily="34" charset="0"/>
              </a:rPr>
              <a:t>p ti</a:t>
            </a:r>
            <a:r>
              <a:rPr lang="en-US" sz="2200" dirty="0">
                <a:effectLst/>
                <a:latin typeface="Arial" panose="020B0604020202020204" pitchFamily="34" charset="0"/>
                <a:ea typeface="Arial" panose="020B0604020202020204" pitchFamily="34" charset="0"/>
              </a:rPr>
              <a:t>ề</a:t>
            </a:r>
            <a:r>
              <a:rPr lang="vi-VN" sz="2200" dirty="0">
                <a:effectLst/>
                <a:latin typeface="Arial" panose="020B0604020202020204" pitchFamily="34" charset="0"/>
                <a:ea typeface="Arial" panose="020B0604020202020204" pitchFamily="34" charset="0"/>
              </a:rPr>
              <a:t>n t</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u xe</a:t>
            </a:r>
            <a:r>
              <a:rPr lang="en-US" sz="2200" dirty="0">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ph</a:t>
            </a:r>
            <a:r>
              <a:rPr lang="en-US" sz="2200" dirty="0">
                <a:latin typeface="Arial" panose="020B0604020202020204" pitchFamily="34" charset="0"/>
                <a:ea typeface="Arial" panose="020B0604020202020204" pitchFamily="34" charset="0"/>
              </a:rPr>
              <a:t>ụ</a:t>
            </a:r>
            <a:r>
              <a:rPr lang="vi-VN" sz="2200" dirty="0">
                <a:effectLst/>
                <a:latin typeface="Arial" panose="020B0604020202020204" pitchFamily="34" charset="0"/>
                <a:ea typeface="Arial" panose="020B0604020202020204" pitchFamily="34" charset="0"/>
              </a:rPr>
              <a:t> cấp đi đư</a:t>
            </a:r>
            <a:r>
              <a:rPr lang="en-US" sz="2200" dirty="0">
                <a:effectLst/>
                <a:latin typeface="Arial" panose="020B0604020202020204" pitchFamily="34" charset="0"/>
                <a:ea typeface="Arial" panose="020B0604020202020204" pitchFamily="34" charset="0"/>
              </a:rPr>
              <a:t>ờ</a:t>
            </a:r>
            <a:r>
              <a:rPr lang="vi-VN" sz="2200" dirty="0">
                <a:effectLst/>
                <a:latin typeface="Arial" panose="020B0604020202020204" pitchFamily="34" charset="0"/>
                <a:ea typeface="Arial" panose="020B0604020202020204" pitchFamily="34" charset="0"/>
              </a:rPr>
              <a:t>ng, trợ cấp xuất ngũ. Trước khi nhập ngũ</a:t>
            </a:r>
            <a:r>
              <a:rPr lang="en-US" sz="2200" dirty="0">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đang học tập hoặc c</a:t>
            </a:r>
            <a:r>
              <a:rPr lang="en-US" sz="2200" dirty="0">
                <a:latin typeface="Arial" panose="020B0604020202020204" pitchFamily="34" charset="0"/>
                <a:ea typeface="Arial" panose="020B0604020202020204" pitchFamily="34" charset="0"/>
              </a:rPr>
              <a:t>ó</a:t>
            </a:r>
            <a:r>
              <a:rPr lang="vi-VN" sz="2200" dirty="0">
                <a:effectLst/>
                <a:latin typeface="Arial" panose="020B0604020202020204" pitchFamily="34" charset="0"/>
                <a:ea typeface="Arial" panose="020B0604020202020204" pitchFamily="34" charset="0"/>
              </a:rPr>
              <a:t> giấ</a:t>
            </a:r>
            <a:r>
              <a:rPr lang="en-US" sz="2200" dirty="0">
                <a:effectLst/>
                <a:latin typeface="Arial" panose="020B0604020202020204" pitchFamily="34" charset="0"/>
                <a:ea typeface="Arial" panose="020B0604020202020204" pitchFamily="34" charset="0"/>
              </a:rPr>
              <a:t>y</a:t>
            </a:r>
            <a:r>
              <a:rPr lang="vi-VN" sz="2200" dirty="0">
                <a:effectLst/>
                <a:latin typeface="Arial" panose="020B0604020202020204" pitchFamily="34" charset="0"/>
                <a:ea typeface="Arial" panose="020B0604020202020204" pitchFamily="34" charset="0"/>
              </a:rPr>
              <a:t> gọi v</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o học t</a:t>
            </a:r>
            <a:r>
              <a:rPr lang="en-US" sz="2200" dirty="0">
                <a:effectLst/>
                <a:latin typeface="Arial" panose="020B0604020202020204" pitchFamily="34" charset="0"/>
                <a:ea typeface="Arial" panose="020B0604020202020204" pitchFamily="34" charset="0"/>
              </a:rPr>
              <a:t>ậ</a:t>
            </a:r>
            <a:r>
              <a:rPr lang="vi-VN" sz="2200" dirty="0">
                <a:effectLst/>
                <a:latin typeface="Arial" panose="020B0604020202020204" pitchFamily="34" charset="0"/>
                <a:ea typeface="Arial" panose="020B0604020202020204" pitchFamily="34" charset="0"/>
              </a:rPr>
              <a:t>p tai các trư</a:t>
            </a:r>
            <a:r>
              <a:rPr lang="en-US" sz="2200" dirty="0">
                <a:effectLst/>
                <a:latin typeface="Arial" panose="020B0604020202020204" pitchFamily="34" charset="0"/>
                <a:ea typeface="Arial" panose="020B0604020202020204" pitchFamily="34" charset="0"/>
              </a:rPr>
              <a:t>ờ</a:t>
            </a:r>
            <a:r>
              <a:rPr lang="vi-VN" sz="2200" dirty="0">
                <a:effectLst/>
                <a:latin typeface="Arial" panose="020B0604020202020204" pitchFamily="34" charset="0"/>
                <a:ea typeface="Arial" panose="020B0604020202020204" pitchFamily="34" charset="0"/>
              </a:rPr>
              <a:t>ng thu</a:t>
            </a:r>
            <a:r>
              <a:rPr lang="en-US" sz="2200" dirty="0">
                <a:effectLst/>
                <a:latin typeface="Arial" panose="020B0604020202020204" pitchFamily="34" charset="0"/>
                <a:ea typeface="Arial" panose="020B0604020202020204" pitchFamily="34" charset="0"/>
              </a:rPr>
              <a:t>ộ</a:t>
            </a:r>
            <a:r>
              <a:rPr lang="vi-VN" sz="2200" dirty="0">
                <a:effectLst/>
                <a:latin typeface="Arial" panose="020B0604020202020204" pitchFamily="34" charset="0"/>
                <a:ea typeface="Arial" panose="020B0604020202020204" pitchFamily="34" charset="0"/>
              </a:rPr>
              <a:t>c cơ sở giáo dục ngh</a:t>
            </a:r>
            <a:r>
              <a:rPr lang="en-US" sz="2200" dirty="0">
                <a:effectLst/>
                <a:latin typeface="Arial" panose="020B0604020202020204" pitchFamily="34" charset="0"/>
                <a:ea typeface="Arial" panose="020B0604020202020204" pitchFamily="34" charset="0"/>
              </a:rPr>
              <a:t>ề</a:t>
            </a:r>
            <a:r>
              <a:rPr lang="vi-VN" sz="2200" dirty="0">
                <a:effectLst/>
                <a:latin typeface="Arial" panose="020B0604020202020204" pitchFamily="34" charset="0"/>
                <a:ea typeface="Arial" panose="020B0604020202020204" pitchFamily="34" charset="0"/>
              </a:rPr>
              <a:t> nghiệp, cơ s</a:t>
            </a:r>
            <a:r>
              <a:rPr lang="en-US" sz="2200" dirty="0">
                <a:effectLst/>
                <a:latin typeface="Arial" panose="020B0604020202020204" pitchFamily="34" charset="0"/>
                <a:ea typeface="Arial" panose="020B0604020202020204" pitchFamily="34" charset="0"/>
              </a:rPr>
              <a:t>ở</a:t>
            </a:r>
            <a:r>
              <a:rPr lang="vi-VN" sz="2200" dirty="0">
                <a:effectLst/>
                <a:latin typeface="Arial" panose="020B0604020202020204" pitchFamily="34" charset="0"/>
                <a:ea typeface="Arial" panose="020B0604020202020204" pitchFamily="34" charset="0"/>
              </a:rPr>
              <a:t> giáo dục đại học thi được b</a:t>
            </a:r>
            <a:r>
              <a:rPr lang="en-US" sz="2200" dirty="0">
                <a:latin typeface="Arial" panose="020B0604020202020204" pitchFamily="34" charset="0"/>
                <a:ea typeface="Arial" panose="020B0604020202020204" pitchFamily="34" charset="0"/>
              </a:rPr>
              <a:t>ả</a:t>
            </a:r>
            <a:r>
              <a:rPr lang="vi-VN" sz="2200" dirty="0">
                <a:effectLst/>
                <a:latin typeface="Arial" panose="020B0604020202020204" pitchFamily="34" charset="0"/>
                <a:ea typeface="Arial" panose="020B0604020202020204" pitchFamily="34" charset="0"/>
              </a:rPr>
              <a:t>o lưu k</a:t>
            </a:r>
            <a:r>
              <a:rPr lang="en-US" sz="2200" dirty="0">
                <a:effectLst/>
                <a:latin typeface="Arial" panose="020B0604020202020204" pitchFamily="34" charset="0"/>
                <a:ea typeface="Arial" panose="020B0604020202020204" pitchFamily="34" charset="0"/>
              </a:rPr>
              <a:t>ế</a:t>
            </a:r>
            <a:r>
              <a:rPr lang="vi-VN" sz="2200" dirty="0">
                <a:effectLst/>
                <a:latin typeface="Arial" panose="020B0604020202020204" pitchFamily="34" charset="0"/>
                <a:ea typeface="Arial" panose="020B0604020202020204" pitchFamily="34" charset="0"/>
              </a:rPr>
              <a:t>t qu</a:t>
            </a:r>
            <a:r>
              <a:rPr lang="en-US" sz="2200" dirty="0">
                <a:latin typeface="Arial" panose="020B0604020202020204" pitchFamily="34" charset="0"/>
                <a:ea typeface="Arial" panose="020B0604020202020204" pitchFamily="34" charset="0"/>
              </a:rPr>
              <a:t>ả,</a:t>
            </a:r>
            <a:r>
              <a:rPr lang="vi-VN" sz="2200" dirty="0">
                <a:effectLst/>
                <a:latin typeface="Arial" panose="020B0604020202020204" pitchFamily="34" charset="0"/>
                <a:ea typeface="Arial" panose="020B0604020202020204" pitchFamily="34" charset="0"/>
              </a:rPr>
              <a:t> được tiếp nh</a:t>
            </a:r>
            <a:r>
              <a:rPr lang="en-US" sz="2200" dirty="0">
                <a:effectLst/>
                <a:latin typeface="Arial" panose="020B0604020202020204" pitchFamily="34" charset="0"/>
                <a:ea typeface="Arial" panose="020B0604020202020204" pitchFamily="34" charset="0"/>
              </a:rPr>
              <a:t>ậ</a:t>
            </a:r>
            <a:r>
              <a:rPr lang="vi-VN" sz="2200" dirty="0">
                <a:effectLst/>
                <a:latin typeface="Arial" panose="020B0604020202020204" pitchFamily="34" charset="0"/>
                <a:ea typeface="Arial" panose="020B0604020202020204" pitchFamily="34" charset="0"/>
              </a:rPr>
              <a:t>n vào học ờ các trư</a:t>
            </a:r>
            <a:r>
              <a:rPr lang="en-US" sz="2200" dirty="0">
                <a:effectLst/>
                <a:latin typeface="Arial" panose="020B0604020202020204" pitchFamily="34" charset="0"/>
                <a:ea typeface="Arial" panose="020B0604020202020204" pitchFamily="34" charset="0"/>
              </a:rPr>
              <a:t>ờ</a:t>
            </a:r>
            <a:r>
              <a:rPr lang="vi-VN" sz="2200" dirty="0">
                <a:effectLst/>
                <a:latin typeface="Arial" panose="020B0604020202020204" pitchFamily="34" charset="0"/>
                <a:ea typeface="Arial" panose="020B0604020202020204" pitchFamily="34" charset="0"/>
              </a:rPr>
              <a:t>ng đ</a:t>
            </a:r>
            <a:r>
              <a:rPr lang="en-US" sz="2200" dirty="0">
                <a:latin typeface="Arial" panose="020B0604020202020204" pitchFamily="34" charset="0"/>
                <a:ea typeface="Arial" panose="020B0604020202020204" pitchFamily="34" charset="0"/>
              </a:rPr>
              <a:t>ó</a:t>
            </a:r>
            <a:r>
              <a:rPr lang="vi-VN" sz="2200" dirty="0">
                <a:effectLst/>
                <a:latin typeface="Arial" panose="020B0604020202020204" pitchFamily="34" charset="0"/>
                <a:ea typeface="Arial" panose="020B0604020202020204" pitchFamily="34" charset="0"/>
              </a:rPr>
              <a:t>; đ</a:t>
            </a:r>
            <a:r>
              <a:rPr lang="en-US" sz="2200" dirty="0" err="1">
                <a:latin typeface="Arial" panose="020B0604020202020204" pitchFamily="34" charset="0"/>
                <a:ea typeface="Arial" panose="020B0604020202020204" pitchFamily="34" charset="0"/>
              </a:rPr>
              <a:t>ượ</a:t>
            </a:r>
            <a:r>
              <a:rPr lang="vi-VN" sz="2200" dirty="0">
                <a:effectLst/>
                <a:latin typeface="Arial" panose="020B0604020202020204" pitchFamily="34" charset="0"/>
                <a:ea typeface="Arial" panose="020B0604020202020204" pitchFamily="34" charset="0"/>
              </a:rPr>
              <a:t>c trợ cấp tạo việc làm,...</a:t>
            </a:r>
            <a:endParaRPr lang="en-US" sz="2200" dirty="0">
              <a:effectLst/>
              <a:latin typeface="Arial" panose="020B0604020202020204" pitchFamily="34" charset="0"/>
              <a:ea typeface="Arial" panose="020B0604020202020204" pitchFamily="34" charset="0"/>
            </a:endParaRPr>
          </a:p>
          <a:p>
            <a:pPr marL="0" marR="0" algn="just">
              <a:spcBef>
                <a:spcPts val="0"/>
              </a:spcBef>
              <a:spcAft>
                <a:spcPts val="0"/>
              </a:spcAft>
            </a:pPr>
            <a:r>
              <a:rPr lang="en-US" sz="2200" i="1" dirty="0">
                <a:effectLst/>
                <a:latin typeface="Arial" panose="020B0604020202020204" pitchFamily="34" charset="0"/>
                <a:ea typeface="Arial" panose="020B0604020202020204" pitchFamily="34" charset="0"/>
              </a:rPr>
              <a:t>  </a:t>
            </a:r>
            <a:r>
              <a:rPr lang="vi-VN" sz="2200" i="1" dirty="0">
                <a:effectLst/>
                <a:latin typeface="Arial" panose="020B0604020202020204" pitchFamily="34" charset="0"/>
                <a:ea typeface="Arial" panose="020B0604020202020204" pitchFamily="34" charset="0"/>
              </a:rPr>
              <a:t>Đối với thân nh</a:t>
            </a:r>
            <a:r>
              <a:rPr lang="en-US" sz="2200" i="1" dirty="0">
                <a:latin typeface="Arial" panose="020B0604020202020204" pitchFamily="34" charset="0"/>
                <a:ea typeface="Arial" panose="020B0604020202020204" pitchFamily="34" charset="0"/>
              </a:rPr>
              <a:t>â</a:t>
            </a:r>
            <a:r>
              <a:rPr lang="vi-VN" sz="2200" i="1" dirty="0">
                <a:effectLst/>
                <a:latin typeface="Arial" panose="020B0604020202020204" pitchFamily="34" charset="0"/>
                <a:ea typeface="Arial" panose="020B0604020202020204" pitchFamily="34" charset="0"/>
              </a:rPr>
              <a:t>n hạ sĩ quan bĩnh sĩ tại ng</a:t>
            </a:r>
            <a:r>
              <a:rPr lang="en-US" sz="2200" i="1" dirty="0">
                <a:latin typeface="Arial" panose="020B0604020202020204" pitchFamily="34" charset="0"/>
                <a:ea typeface="Arial" panose="020B0604020202020204" pitchFamily="34" charset="0"/>
              </a:rPr>
              <a:t>ũ</a:t>
            </a:r>
            <a:r>
              <a:rPr lang="vi-VN" sz="2200" i="1" dirty="0">
                <a:effectLst/>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B</a:t>
            </a:r>
            <a:r>
              <a:rPr lang="en-US" sz="2200" dirty="0">
                <a:effectLst/>
                <a:latin typeface="Arial" panose="020B0604020202020204" pitchFamily="34" charset="0"/>
                <a:ea typeface="Arial" panose="020B0604020202020204" pitchFamily="34" charset="0"/>
              </a:rPr>
              <a:t>ố</a:t>
            </a:r>
            <a:r>
              <a:rPr lang="en-US" sz="2200" dirty="0">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mẹ đ</a:t>
            </a:r>
            <a:r>
              <a:rPr lang="en-US" sz="2200" dirty="0">
                <a:effectLst/>
                <a:latin typeface="Arial" panose="020B0604020202020204" pitchFamily="34" charset="0"/>
                <a:ea typeface="Arial" panose="020B0604020202020204" pitchFamily="34" charset="0"/>
              </a:rPr>
              <a:t>ẻ</a:t>
            </a:r>
            <a:r>
              <a:rPr lang="vi-VN" sz="2200" dirty="0">
                <a:effectLst/>
                <a:latin typeface="Arial" panose="020B0604020202020204" pitchFamily="34" charset="0"/>
                <a:ea typeface="Arial" panose="020B0604020202020204" pitchFamily="34" charset="0"/>
              </a:rPr>
              <a:t>; bố</a:t>
            </a:r>
            <a:r>
              <a:rPr lang="en-US" sz="2200" dirty="0">
                <a:effectLst/>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mẹ vợ hoặc b</a:t>
            </a:r>
            <a:r>
              <a:rPr lang="en-US" sz="2200" dirty="0">
                <a:effectLst/>
                <a:latin typeface="Arial" panose="020B0604020202020204" pitchFamily="34" charset="0"/>
                <a:ea typeface="Arial" panose="020B0604020202020204" pitchFamily="34" charset="0"/>
              </a:rPr>
              <a:t>ố</a:t>
            </a:r>
            <a:r>
              <a:rPr lang="en-US" sz="2200" dirty="0">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mẹ chồng; người nu</a:t>
            </a:r>
            <a:r>
              <a:rPr lang="en-US" sz="2200" dirty="0">
                <a:latin typeface="Arial" panose="020B0604020202020204" pitchFamily="34" charset="0"/>
                <a:ea typeface="Arial" panose="020B0604020202020204" pitchFamily="34" charset="0"/>
              </a:rPr>
              <a:t>ô</a:t>
            </a:r>
            <a:r>
              <a:rPr lang="vi-VN" sz="2200" dirty="0">
                <a:effectLst/>
                <a:latin typeface="Arial" panose="020B0604020202020204" pitchFamily="34" charset="0"/>
                <a:ea typeface="Arial" panose="020B0604020202020204" pitchFamily="34" charset="0"/>
              </a:rPr>
              <a:t>i dưỡng hợp pháp, vơ hoặc chồng; con đ</a:t>
            </a:r>
            <a:r>
              <a:rPr lang="en-US" sz="2200" dirty="0">
                <a:latin typeface="Arial" panose="020B0604020202020204" pitchFamily="34" charset="0"/>
                <a:ea typeface="Arial" panose="020B0604020202020204" pitchFamily="34" charset="0"/>
              </a:rPr>
              <a:t>ẻ</a:t>
            </a:r>
            <a:r>
              <a:rPr lang="vi-VN" sz="2200" dirty="0">
                <a:effectLst/>
                <a:latin typeface="Arial" panose="020B0604020202020204" pitchFamily="34" charset="0"/>
                <a:ea typeface="Arial" panose="020B0604020202020204" pitchFamily="34" charset="0"/>
              </a:rPr>
              <a:t>. con nuôi hợp pháp được hưởng chế độ b</a:t>
            </a:r>
            <a:r>
              <a:rPr lang="en-US" sz="2200" dirty="0">
                <a:latin typeface="Arial" panose="020B0604020202020204" pitchFamily="34" charset="0"/>
                <a:ea typeface="Arial" panose="020B0604020202020204" pitchFamily="34" charset="0"/>
              </a:rPr>
              <a:t>ả</a:t>
            </a:r>
            <a:r>
              <a:rPr lang="vi-VN" sz="2200" dirty="0">
                <a:effectLst/>
                <a:latin typeface="Arial" panose="020B0604020202020204" pitchFamily="34" charset="0"/>
                <a:ea typeface="Arial" panose="020B0604020202020204" pitchFamily="34" charset="0"/>
              </a:rPr>
              <a:t>o hiểm y tế</a:t>
            </a:r>
            <a:r>
              <a:rPr lang="en-US" sz="2200" dirty="0">
                <a:effectLst/>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tr</a:t>
            </a:r>
            <a:r>
              <a:rPr lang="en-US" sz="2200" dirty="0">
                <a:effectLst/>
                <a:latin typeface="Arial" panose="020B0604020202020204" pitchFamily="34" charset="0"/>
                <a:ea typeface="Arial" panose="020B0604020202020204" pitchFamily="34" charset="0"/>
              </a:rPr>
              <a:t>ợ</a:t>
            </a:r>
            <a:r>
              <a:rPr lang="vi-VN" sz="2200" dirty="0">
                <a:effectLst/>
                <a:latin typeface="Arial" panose="020B0604020202020204" pitchFamily="34" charset="0"/>
                <a:ea typeface="Arial" panose="020B0604020202020204" pitchFamily="34" charset="0"/>
              </a:rPr>
              <a:t> cấp khó khăn....</a:t>
            </a:r>
            <a:endParaRPr lang="en-US" sz="2200" dirty="0">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0" y="1792181"/>
            <a:ext cx="9065941" cy="830997"/>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4.</a:t>
            </a:r>
            <a:r>
              <a:rPr lang="en-US" sz="2400" dirty="0">
                <a:solidFill>
                  <a:srgbClr val="FF0000"/>
                </a:solidFill>
                <a:effectLst/>
                <a:latin typeface="Arial" panose="020B0604020202020204" pitchFamily="34" charset="0"/>
                <a:ea typeface="Arial" panose="020B0604020202020204" pitchFamily="34" charset="0"/>
              </a:rPr>
              <a:t>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Một s</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ố</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chế độ, ch</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nh sách đ</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ố</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i với hạ sĩ quan, binh sĩ phục vụ tại ngũ, xuất ngũ và thân nhân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247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87162" y="-7938"/>
            <a:ext cx="9531162" cy="1038575"/>
            <a:chOff x="-387554" y="-8659"/>
            <a:chExt cx="9531554" cy="1097530"/>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097530"/>
              <a:chOff x="0" y="-8659"/>
              <a:chExt cx="9144000" cy="1097530"/>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097530"/>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26590" y="81372"/>
                <a:ext cx="1155966" cy="86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357" y="109758"/>
                <a:ext cx="850063" cy="69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87554" y="467813"/>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26712" y="72622"/>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729" y="973984"/>
            <a:ext cx="397224" cy="4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55190" y="846937"/>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2121" y="1283579"/>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311427"/>
            <a:ext cx="5680129" cy="4524315"/>
          </a:xfrm>
          <a:prstGeom prst="rect">
            <a:avLst/>
          </a:prstGeom>
          <a:noFill/>
        </p:spPr>
        <p:txBody>
          <a:bodyPr wrap="square">
            <a:spAutoFit/>
          </a:bodyPr>
          <a:lstStyle/>
          <a:p>
            <a:pPr marR="0" lvl="0" algn="just">
              <a:spcBef>
                <a:spcPts val="0"/>
              </a:spcBef>
              <a:spcAft>
                <a:spcPts val="0"/>
              </a:spcAft>
              <a:buClr>
                <a:srgbClr val="000000"/>
              </a:buClr>
              <a:buSzPts val="1000"/>
              <a:tabLst>
                <a:tab pos="20002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Tr</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ố</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tr</a:t>
            </a:r>
            <a:r>
              <a:rPr lang="en-US" sz="2400" dirty="0" err="1">
                <a:latin typeface="Arial" panose="020B0604020202020204" pitchFamily="34" charset="0"/>
                <a:ea typeface="Arial" panose="020B0604020202020204" pitchFamily="34" charset="0"/>
                <a:cs typeface="Arial" panose="020B0604020202020204" pitchFamily="34" charset="0"/>
              </a:rPr>
              <a:t>án</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h thực hiện nghĩa vụ quân s</a:t>
            </a:r>
            <a:r>
              <a:rPr lang="en-US" sz="2400" dirty="0">
                <a:latin typeface="Arial" panose="020B0604020202020204" pitchFamily="34" charset="0"/>
                <a:ea typeface="Arial" panose="020B0604020202020204" pitchFamily="34" charset="0"/>
                <a:cs typeface="Arial" panose="020B0604020202020204" pitchFamily="34" charset="0"/>
              </a:rPr>
              <a:t>ự</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a:p>
            <a:pPr marR="0" lvl="0" algn="just">
              <a:spcBef>
                <a:spcPts val="0"/>
              </a:spcBef>
              <a:spcAft>
                <a:spcPts val="0"/>
              </a:spcAft>
              <a:buClr>
                <a:srgbClr val="000000"/>
              </a:buClr>
              <a:buSzPts val="1000"/>
              <a:tabLst>
                <a:tab pos="20002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Chống đ</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ối</a:t>
            </a:r>
            <a:r>
              <a:rPr lang="en-US" sz="2400" dirty="0">
                <a:latin typeface="Arial" panose="020B0604020202020204" pitchFamily="34" charset="0"/>
                <a:ea typeface="Arial" panose="020B0604020202020204" pitchFamily="34" charset="0"/>
                <a:cs typeface="Arial" panose="020B0604020202020204" pitchFamily="34" charset="0"/>
              </a:rPr>
              <a:t>,</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cản</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trở v</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iệc</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thực</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hiện nghĩa </a:t>
            </a:r>
            <a:r>
              <a:rPr lang="en-US" sz="2400" dirty="0" err="1">
                <a:latin typeface="Arial" panose="020B0604020202020204" pitchFamily="34" charset="0"/>
                <a:ea typeface="Arial" panose="020B0604020202020204" pitchFamily="34" charset="0"/>
                <a:cs typeface="Arial" panose="020B0604020202020204" pitchFamily="34" charset="0"/>
              </a:rPr>
              <a:t>vụ</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qu</a:t>
            </a:r>
            <a:r>
              <a:rPr lang="en-US" sz="2400" dirty="0" err="1">
                <a:latin typeface="Arial" panose="020B0604020202020204" pitchFamily="34" charset="0"/>
                <a:ea typeface="Arial" panose="020B0604020202020204" pitchFamily="34" charset="0"/>
                <a:cs typeface="Arial" panose="020B0604020202020204" pitchFamily="34" charset="0"/>
              </a:rPr>
              <a:t>ân</a:t>
            </a:r>
            <a:r>
              <a:rPr lang="en-US" sz="2400" dirty="0">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sự</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a:p>
            <a:pPr marR="0" lvl="0" algn="just">
              <a:spcBef>
                <a:spcPts val="0"/>
              </a:spcBef>
              <a:spcAft>
                <a:spcPts val="0"/>
              </a:spcAft>
              <a:buClr>
                <a:srgbClr val="000000"/>
              </a:buClr>
              <a:buSzPts val="1000"/>
              <a:tabLst>
                <a:tab pos="20002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Gian dối trong kh</a:t>
            </a:r>
            <a:r>
              <a:rPr lang="en-US" sz="2400" dirty="0">
                <a:latin typeface="Arial" panose="020B0604020202020204" pitchFamily="34" charset="0"/>
                <a:ea typeface="Arial" panose="020B0604020202020204" pitchFamily="34" charset="0"/>
                <a:cs typeface="Arial" panose="020B0604020202020204" pitchFamily="34" charset="0"/>
              </a:rPr>
              <a:t>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m sức kh</a:t>
            </a:r>
            <a:r>
              <a:rPr lang="en-US" sz="2400" dirty="0" err="1">
                <a:latin typeface="Arial" panose="020B0604020202020204" pitchFamily="34" charset="0"/>
                <a:ea typeface="Arial" panose="020B0604020202020204" pitchFamily="34" charset="0"/>
                <a:cs typeface="Arial" panose="020B0604020202020204" pitchFamily="34" charset="0"/>
              </a:rPr>
              <a:t>ỏe</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nghĩa vụ qu</a:t>
            </a:r>
            <a:r>
              <a:rPr lang="en-US" sz="2400" dirty="0">
                <a:latin typeface="Arial" panose="020B0604020202020204" pitchFamily="34" charset="0"/>
                <a:ea typeface="Arial" panose="020B0604020202020204" pitchFamily="34" charset="0"/>
                <a:cs typeface="Arial" panose="020B0604020202020204" pitchFamily="34" charset="0"/>
              </a:rPr>
              <a:t>â</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sự</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a:p>
            <a:pPr marR="0" lvl="0" algn="just">
              <a:spcBef>
                <a:spcPts val="0"/>
              </a:spcBef>
              <a:spcAft>
                <a:spcPts val="0"/>
              </a:spcAft>
              <a:buClr>
                <a:srgbClr val="000000"/>
              </a:buClr>
              <a:buSzPts val="1000"/>
              <a:tabLst>
                <a:tab pos="20002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L</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ợ</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i d</a:t>
            </a:r>
            <a:r>
              <a:rPr lang="en-US" sz="2400" dirty="0">
                <a:latin typeface="Arial" panose="020B0604020202020204" pitchFamily="34" charset="0"/>
                <a:ea typeface="Arial" panose="020B0604020202020204" pitchFamily="34" charset="0"/>
                <a:cs typeface="Arial" panose="020B0604020202020204" pitchFamily="34" charset="0"/>
              </a:rPr>
              <a:t>ụ</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ch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ứ</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 vụ</a:t>
            </a:r>
            <a:r>
              <a:rPr lang="en-US" sz="2400" dirty="0">
                <a:latin typeface="Arial" panose="020B0604020202020204" pitchFamily="34" charset="0"/>
                <a:ea typeface="Arial" panose="020B0604020202020204" pitchFamily="34" charset="0"/>
                <a:cs typeface="Arial" panose="020B0604020202020204" pitchFamily="34" charset="0"/>
              </a:rPr>
              <a:t>,</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quy</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ề</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h</a:t>
            </a:r>
            <a:r>
              <a:rPr lang="en-US" sz="2400" dirty="0">
                <a:latin typeface="Arial" panose="020B0604020202020204" pitchFamily="34" charset="0"/>
                <a:ea typeface="Arial" panose="020B0604020202020204" pitchFamily="34" charset="0"/>
                <a:cs typeface="Arial" panose="020B0604020202020204" pitchFamily="34" charset="0"/>
              </a:rPr>
              <a:t>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là</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m trái quy đ</a:t>
            </a:r>
            <a:r>
              <a:rPr lang="en-US" sz="2400" dirty="0">
                <a:latin typeface="Arial" panose="020B0604020202020204" pitchFamily="34" charset="0"/>
                <a:ea typeface="Arial" panose="020B0604020202020204" pitchFamily="34" charset="0"/>
                <a:cs typeface="Arial" panose="020B0604020202020204" pitchFamily="34" charset="0"/>
              </a:rPr>
              <a:t>ị</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về nghĩa v</a:t>
            </a:r>
            <a:r>
              <a:rPr lang="en-US" sz="2400" dirty="0">
                <a:latin typeface="Arial" panose="020B0604020202020204" pitchFamily="34" charset="0"/>
                <a:ea typeface="Arial" panose="020B0604020202020204" pitchFamily="34" charset="0"/>
                <a:cs typeface="Arial" panose="020B0604020202020204" pitchFamily="34" charset="0"/>
              </a:rPr>
              <a:t>ụ</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quân sư.</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a:p>
            <a:pPr marR="0" lvl="0" algn="just">
              <a:spcBef>
                <a:spcPts val="0"/>
              </a:spcBef>
              <a:spcAft>
                <a:spcPts val="0"/>
              </a:spcAft>
              <a:buClr>
                <a:srgbClr val="000000"/>
              </a:buClr>
              <a:buSzPts val="1000"/>
              <a:tabLst>
                <a:tab pos="20002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S</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dụng hạ sĩ quan, binh sĩ tr</a:t>
            </a:r>
            <a:r>
              <a:rPr lang="en-US" sz="2400" dirty="0" err="1">
                <a:latin typeface="Arial" panose="020B0604020202020204" pitchFamily="34" charset="0"/>
                <a:ea typeface="Arial" panose="020B0604020202020204" pitchFamily="34" charset="0"/>
                <a:cs typeface="Arial" panose="020B0604020202020204" pitchFamily="34" charset="0"/>
              </a:rPr>
              <a:t>ái</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quy đ</a:t>
            </a:r>
            <a:r>
              <a:rPr lang="en-US" sz="2400" dirty="0">
                <a:latin typeface="Arial" panose="020B0604020202020204" pitchFamily="34" charset="0"/>
                <a:ea typeface="Arial" panose="020B0604020202020204" pitchFamily="34" charset="0"/>
                <a:cs typeface="Arial" panose="020B0604020202020204" pitchFamily="34" charset="0"/>
              </a:rPr>
              <a:t>ị</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c</a:t>
            </a:r>
            <a:r>
              <a:rPr lang="en-US" sz="2400" dirty="0">
                <a:latin typeface="Arial" panose="020B0604020202020204" pitchFamily="34" charset="0"/>
                <a:ea typeface="Arial" panose="020B0604020202020204" pitchFamily="34" charset="0"/>
                <a:cs typeface="Arial" panose="020B0604020202020204" pitchFamily="34" charset="0"/>
              </a:rPr>
              <a:t>ủ</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a pháp lu</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t</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a:p>
            <a:pPr marR="0" lvl="0" algn="just">
              <a:spcBef>
                <a:spcPts val="0"/>
              </a:spcBef>
              <a:spcAft>
                <a:spcPts val="0"/>
              </a:spcAft>
              <a:buClr>
                <a:srgbClr val="000000"/>
              </a:buClr>
              <a:buSzPts val="1000"/>
              <a:tabLst>
                <a:tab pos="20002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Xâm ph</a:t>
            </a:r>
            <a:r>
              <a:rPr lang="en-US" sz="2400" dirty="0">
                <a:latin typeface="Arial" panose="020B0604020202020204" pitchFamily="34" charset="0"/>
                <a:ea typeface="Arial" panose="020B0604020202020204" pitchFamily="34" charset="0"/>
                <a:cs typeface="Arial" panose="020B0604020202020204" pitchFamily="34" charset="0"/>
              </a:rPr>
              <a:t>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m th</a:t>
            </a:r>
            <a:r>
              <a:rPr lang="en-US" sz="2400" dirty="0">
                <a:latin typeface="Arial" panose="020B0604020202020204" pitchFamily="34" charset="0"/>
                <a:ea typeface="Arial" panose="020B0604020202020204" pitchFamily="34" charset="0"/>
                <a:cs typeface="Arial" panose="020B0604020202020204" pitchFamily="34" charset="0"/>
              </a:rPr>
              <a:t>â</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th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sức kh</a:t>
            </a:r>
            <a:r>
              <a:rPr lang="en-US" sz="2400" dirty="0" err="1">
                <a:latin typeface="Arial" panose="020B0604020202020204" pitchFamily="34" charset="0"/>
                <a:ea typeface="Arial" panose="020B0604020202020204" pitchFamily="34" charset="0"/>
                <a:cs typeface="Arial" panose="020B0604020202020204" pitchFamily="34" charset="0"/>
              </a:rPr>
              <a:t>ỏe</a:t>
            </a:r>
            <a:r>
              <a:rPr lang="en-US" sz="2400" dirty="0">
                <a:latin typeface="Arial" panose="020B0604020202020204" pitchFamily="34" charset="0"/>
                <a:ea typeface="Arial" panose="020B0604020202020204" pitchFamily="34" charset="0"/>
                <a:cs typeface="Arial" panose="020B0604020202020204" pitchFamily="34" charset="0"/>
              </a:rPr>
              <a:t>,</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xúc phạm danh d</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en-US" sz="2400" dirty="0">
                <a:latin typeface="Arial" panose="020B0604020202020204" pitchFamily="34" charset="0"/>
                <a:ea typeface="Arial" panose="020B0604020202020204" pitchFamily="34" charset="0"/>
                <a:cs typeface="Arial" panose="020B0604020202020204" pitchFamily="34" charset="0"/>
              </a:rPr>
              <a:t>,</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nh</a:t>
            </a:r>
            <a:r>
              <a:rPr lang="en-US" sz="2400" dirty="0">
                <a:latin typeface="Arial" panose="020B0604020202020204" pitchFamily="34" charset="0"/>
                <a:ea typeface="Arial" panose="020B0604020202020204" pitchFamily="34" charset="0"/>
                <a:cs typeface="Arial" panose="020B0604020202020204" pitchFamily="34" charset="0"/>
              </a:rPr>
              <a:t>â</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ph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ẩ</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m c</a:t>
            </a:r>
            <a:r>
              <a:rPr lang="en-US" sz="2400" dirty="0">
                <a:latin typeface="Arial" panose="020B0604020202020204" pitchFamily="34" charset="0"/>
                <a:ea typeface="Arial" panose="020B0604020202020204" pitchFamily="34" charset="0"/>
                <a:cs typeface="Arial" panose="020B0604020202020204" pitchFamily="34" charset="0"/>
              </a:rPr>
              <a:t>ủ</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a h</a:t>
            </a:r>
            <a:r>
              <a:rPr lang="en-US" sz="2400" dirty="0">
                <a:latin typeface="Arial" panose="020B0604020202020204" pitchFamily="34" charset="0"/>
                <a:ea typeface="Arial" panose="020B0604020202020204" pitchFamily="34" charset="0"/>
                <a:cs typeface="Arial" panose="020B0604020202020204" pitchFamily="34" charset="0"/>
              </a:rPr>
              <a:t>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sĩ quan, binh sĩ.</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85242" y="1641735"/>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5.</a:t>
            </a:r>
            <a:r>
              <a:rPr lang="en-US" sz="2400" dirty="0">
                <a:solidFill>
                  <a:srgbClr val="FF0000"/>
                </a:solidFill>
                <a:effectLst/>
                <a:latin typeface="Arial" panose="020B0604020202020204" pitchFamily="34" charset="0"/>
                <a:ea typeface="Arial" panose="020B0604020202020204" pitchFamily="34" charset="0"/>
              </a:rPr>
              <a:t>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Các h</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nh vi bị nghiêm cấm v</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x</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ử</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l</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vi phạm hành chính</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54346D03-7C1C-1A23-5B1E-C5943A4AA17D}"/>
              </a:ext>
            </a:extLst>
          </p:cNvPr>
          <p:cNvSpPr txBox="1"/>
          <p:nvPr/>
        </p:nvSpPr>
        <p:spPr>
          <a:xfrm>
            <a:off x="-77491" y="1963172"/>
            <a:ext cx="5179740" cy="461665"/>
          </a:xfrm>
          <a:prstGeom prst="rect">
            <a:avLst/>
          </a:prstGeom>
          <a:noFill/>
        </p:spPr>
        <p:txBody>
          <a:bodyPr wrap="square">
            <a:spAutoFit/>
          </a:bodyPr>
          <a:lstStyle/>
          <a:p>
            <a:pPr marR="0" lvl="0" algn="just">
              <a:spcBef>
                <a:spcPts val="0"/>
              </a:spcBef>
              <a:spcAft>
                <a:spcPts val="0"/>
              </a:spcAft>
              <a:buClr>
                <a:srgbClr val="000000"/>
              </a:buClr>
              <a:buSzPts val="1000"/>
              <a:tabLst>
                <a:tab pos="252730" algn="l"/>
              </a:tabLst>
            </a:pP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a. </a:t>
            </a:r>
            <a:r>
              <a:rPr lang="vi-VN" sz="2400" i="1" u="none" strike="noStrike" spc="0" dirty="0">
                <a:effectLst/>
                <a:latin typeface="Arial" panose="020B0604020202020204" pitchFamily="34" charset="0"/>
                <a:ea typeface="Arial" panose="020B0604020202020204" pitchFamily="34" charset="0"/>
                <a:cs typeface="Arial" panose="020B0604020202020204" pitchFamily="34" charset="0"/>
              </a:rPr>
              <a:t>Các hành vi bị nghiêm cấm</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7" name="AutoShape 2" descr="Trốn nghĩa vụ quân sự bị phạt như thế nào?">
            <a:extLst>
              <a:ext uri="{FF2B5EF4-FFF2-40B4-BE49-F238E27FC236}">
                <a16:creationId xmlns:a16="http://schemas.microsoft.com/office/drawing/2014/main" id="{8B66D6A4-ABBA-8AE7-7014-FBE00A51AED6}"/>
              </a:ext>
            </a:extLst>
          </p:cNvPr>
          <p:cNvSpPr>
            <a:spLocks noChangeAspect="1" noChangeArrowheads="1"/>
          </p:cNvSpPr>
          <p:nvPr/>
        </p:nvSpPr>
        <p:spPr bwMode="auto">
          <a:xfrm>
            <a:off x="4419600" y="3276600"/>
            <a:ext cx="1760136" cy="17601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9498B0FA-1E8D-350F-C615-72E48BC52FF6}"/>
              </a:ext>
            </a:extLst>
          </p:cNvPr>
          <p:cNvPicPr>
            <a:picLocks noChangeAspect="1"/>
          </p:cNvPicPr>
          <p:nvPr/>
        </p:nvPicPr>
        <p:blipFill>
          <a:blip r:embed="rId13"/>
          <a:stretch>
            <a:fillRect/>
          </a:stretch>
        </p:blipFill>
        <p:spPr>
          <a:xfrm>
            <a:off x="5806261" y="2090056"/>
            <a:ext cx="3337739" cy="2357279"/>
          </a:xfrm>
          <a:prstGeom prst="rect">
            <a:avLst/>
          </a:prstGeom>
        </p:spPr>
      </p:pic>
      <p:pic>
        <p:nvPicPr>
          <p:cNvPr id="15" name="Picture 14">
            <a:extLst>
              <a:ext uri="{FF2B5EF4-FFF2-40B4-BE49-F238E27FC236}">
                <a16:creationId xmlns:a16="http://schemas.microsoft.com/office/drawing/2014/main" id="{9FB90D53-0763-88E0-26C2-F5D8651329C7}"/>
              </a:ext>
            </a:extLst>
          </p:cNvPr>
          <p:cNvPicPr>
            <a:picLocks noChangeAspect="1"/>
          </p:cNvPicPr>
          <p:nvPr/>
        </p:nvPicPr>
        <p:blipFill>
          <a:blip r:embed="rId14"/>
          <a:stretch>
            <a:fillRect/>
          </a:stretch>
        </p:blipFill>
        <p:spPr>
          <a:xfrm>
            <a:off x="5794631" y="3717890"/>
            <a:ext cx="3349369" cy="2462421"/>
          </a:xfrm>
          <a:prstGeom prst="rect">
            <a:avLst/>
          </a:prstGeom>
        </p:spPr>
      </p:pic>
    </p:spTree>
    <p:extLst>
      <p:ext uri="{BB962C8B-B14F-4D97-AF65-F5344CB8AC3E}">
        <p14:creationId xmlns:p14="http://schemas.microsoft.com/office/powerpoint/2010/main" val="183860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1000"/>
                                        <p:tgtEl>
                                          <p:spTgt spid="6">
                                            <p:txEl>
                                              <p:pRg st="2" end="2"/>
                                            </p:txEl>
                                          </p:spTgt>
                                        </p:tgtEl>
                                      </p:cBhvr>
                                    </p:animEffect>
                                    <p:anim calcmode="lin" valueType="num">
                                      <p:cBhvr>
                                        <p:cTn id="3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fade">
                                      <p:cBhvr>
                                        <p:cTn id="48" dur="1000"/>
                                        <p:tgtEl>
                                          <p:spTgt spid="6">
                                            <p:txEl>
                                              <p:pRg st="3" end="3"/>
                                            </p:txEl>
                                          </p:spTgt>
                                        </p:tgtEl>
                                      </p:cBhvr>
                                    </p:animEffect>
                                    <p:anim calcmode="lin" valueType="num">
                                      <p:cBhvr>
                                        <p:cTn id="4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1000"/>
                                        <p:tgtEl>
                                          <p:spTgt spid="6">
                                            <p:txEl>
                                              <p:pRg st="4" end="4"/>
                                            </p:txEl>
                                          </p:spTgt>
                                        </p:tgtEl>
                                      </p:cBhvr>
                                    </p:animEffect>
                                    <p:anim calcmode="lin" valueType="num">
                                      <p:cBhvr>
                                        <p:cTn id="5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Effect transition="in" filter="fade">
                                      <p:cBhvr>
                                        <p:cTn id="62" dur="1000"/>
                                        <p:tgtEl>
                                          <p:spTgt spid="6">
                                            <p:txEl>
                                              <p:pRg st="5" end="5"/>
                                            </p:txEl>
                                          </p:spTgt>
                                        </p:tgtEl>
                                      </p:cBhvr>
                                    </p:animEffect>
                                    <p:anim calcmode="lin" valueType="num">
                                      <p:cBhvr>
                                        <p:cTn id="6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D21318_">
            <a:extLst>
              <a:ext uri="{FF2B5EF4-FFF2-40B4-BE49-F238E27FC236}">
                <a16:creationId xmlns:a16="http://schemas.microsoft.com/office/drawing/2014/main" id="{D5E9D1B0-F9E5-DCC4-5702-523CC76FF569}"/>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1" y="-30051"/>
            <a:ext cx="9170633" cy="1676400"/>
          </a:xfrm>
          <a:prstGeom prst="rect">
            <a:avLst/>
          </a:prstGeom>
          <a:ln>
            <a:noFill/>
          </a:ln>
          <a:effectLst>
            <a:softEdge rad="112500"/>
          </a:effectLst>
        </p:spPr>
      </p:pic>
      <p:sp>
        <p:nvSpPr>
          <p:cNvPr id="16393" name="Rectangle 23">
            <a:extLst>
              <a:ext uri="{FF2B5EF4-FFF2-40B4-BE49-F238E27FC236}">
                <a16:creationId xmlns:a16="http://schemas.microsoft.com/office/drawing/2014/main" id="{BAE429EF-45E7-E9A7-4732-D7E4ACCF2DF0}"/>
              </a:ext>
            </a:extLst>
          </p:cNvPr>
          <p:cNvSpPr>
            <a:spLocks noChangeArrowheads="1"/>
          </p:cNvSpPr>
          <p:nvPr/>
        </p:nvSpPr>
        <p:spPr bwMode="auto">
          <a:xfrm>
            <a:off x="811213" y="26635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a:p>
            <a:pPr algn="ctr"/>
            <a:endParaRPr lang="en-US" altLang="en-US" dirty="0">
              <a:solidFill>
                <a:srgbClr val="FFFF00"/>
              </a:solidFill>
            </a:endParaRPr>
          </a:p>
        </p:txBody>
      </p:sp>
      <p:sp>
        <p:nvSpPr>
          <p:cNvPr id="3" name="TextBox 2">
            <a:extLst>
              <a:ext uri="{FF2B5EF4-FFF2-40B4-BE49-F238E27FC236}">
                <a16:creationId xmlns:a16="http://schemas.microsoft.com/office/drawing/2014/main" id="{81D3BB15-3B3E-AC1C-D99C-65C42BC7E459}"/>
              </a:ext>
            </a:extLst>
          </p:cNvPr>
          <p:cNvSpPr txBox="1"/>
          <p:nvPr/>
        </p:nvSpPr>
        <p:spPr>
          <a:xfrm>
            <a:off x="228600" y="2514600"/>
            <a:ext cx="8515066" cy="2092881"/>
          </a:xfrm>
          <a:prstGeom prst="rect">
            <a:avLst/>
          </a:prstGeom>
          <a:noFill/>
        </p:spPr>
        <p:txBody>
          <a:bodyPr wrap="square" rtlCol="0">
            <a:spAutoFit/>
          </a:bodyPr>
          <a:lstStyle/>
          <a:p>
            <a:pPr marL="342900" indent="-342900" algn="just">
              <a:buFontTx/>
              <a:buChar char="-"/>
            </a:pPr>
            <a:r>
              <a:rPr lang="en-US" altLang="en-US" sz="2800" dirty="0" err="1">
                <a:solidFill>
                  <a:schemeClr val="accent6">
                    <a:lumMod val="75000"/>
                  </a:schemeClr>
                </a:solidFill>
                <a:latin typeface="Arial" panose="020B0604020202020204" pitchFamily="34" charset="0"/>
                <a:cs typeface="Arial" panose="020B0604020202020204" pitchFamily="34" charset="0"/>
              </a:rPr>
              <a:t>Nêu</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được</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những</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nội</a:t>
            </a:r>
            <a:r>
              <a:rPr lang="en-US" altLang="en-US" sz="2800" dirty="0">
                <a:solidFill>
                  <a:schemeClr val="accent6">
                    <a:lumMod val="75000"/>
                  </a:schemeClr>
                </a:solidFill>
                <a:latin typeface="Arial" panose="020B0604020202020204" pitchFamily="34" charset="0"/>
                <a:cs typeface="Arial" panose="020B0604020202020204" pitchFamily="34" charset="0"/>
              </a:rPr>
              <a:t> dung </a:t>
            </a:r>
            <a:r>
              <a:rPr lang="en-US" altLang="en-US" sz="2800" dirty="0" err="1">
                <a:solidFill>
                  <a:schemeClr val="accent6">
                    <a:lumMod val="75000"/>
                  </a:schemeClr>
                </a:solidFill>
                <a:latin typeface="Arial" panose="020B0604020202020204" pitchFamily="34" charset="0"/>
                <a:cs typeface="Arial" panose="020B0604020202020204" pitchFamily="34" charset="0"/>
              </a:rPr>
              <a:t>chính</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của</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Luật</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Nghĩa</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vụ</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quân</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sự</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Nghị</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định</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của</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chính</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phủ</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về</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thực</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hiện</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nghĩa</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vụ</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tham</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gia</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công</a:t>
            </a:r>
            <a:r>
              <a:rPr lang="en-US" altLang="en-US" sz="2800" dirty="0">
                <a:solidFill>
                  <a:schemeClr val="accent6">
                    <a:lumMod val="75000"/>
                  </a:schemeClr>
                </a:solidFill>
                <a:latin typeface="Arial" panose="020B0604020202020204" pitchFamily="34" charset="0"/>
                <a:cs typeface="Arial" panose="020B0604020202020204" pitchFamily="34" charset="0"/>
              </a:rPr>
              <a:t> an </a:t>
            </a:r>
            <a:r>
              <a:rPr lang="en-US" altLang="en-US" sz="2800" dirty="0" err="1">
                <a:solidFill>
                  <a:schemeClr val="accent6">
                    <a:lumMod val="75000"/>
                  </a:schemeClr>
                </a:solidFill>
                <a:latin typeface="Arial" panose="020B0604020202020204" pitchFamily="34" charset="0"/>
                <a:cs typeface="Arial" panose="020B0604020202020204" pitchFamily="34" charset="0"/>
              </a:rPr>
              <a:t>nhân</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dân</a:t>
            </a:r>
            <a:r>
              <a:rPr lang="en-US" altLang="en-US" sz="2800" dirty="0">
                <a:solidFill>
                  <a:schemeClr val="accent6">
                    <a:lumMod val="75000"/>
                  </a:schemeClr>
                </a:solidFill>
                <a:latin typeface="Arial" panose="020B0604020202020204" pitchFamily="34" charset="0"/>
                <a:cs typeface="Arial" panose="020B0604020202020204" pitchFamily="34" charset="0"/>
              </a:rPr>
              <a:t>. </a:t>
            </a:r>
          </a:p>
          <a:p>
            <a:pPr algn="just"/>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Biết</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đăng</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kí</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và</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thực</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hiện</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nghĩa</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vụ</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quân</a:t>
            </a:r>
            <a:r>
              <a:rPr lang="en-US" altLang="en-US" sz="2800" dirty="0">
                <a:solidFill>
                  <a:schemeClr val="accent6">
                    <a:lumMod val="75000"/>
                  </a:schemeClr>
                </a:solidFill>
                <a:latin typeface="Arial" panose="020B0604020202020204" pitchFamily="34" charset="0"/>
                <a:cs typeface="Arial" panose="020B0604020202020204" pitchFamily="34" charset="0"/>
              </a:rPr>
              <a:t> </a:t>
            </a:r>
            <a:r>
              <a:rPr lang="en-US" altLang="en-US" sz="2800" dirty="0" err="1">
                <a:solidFill>
                  <a:schemeClr val="accent6">
                    <a:lumMod val="75000"/>
                  </a:schemeClr>
                </a:solidFill>
                <a:latin typeface="Arial" panose="020B0604020202020204" pitchFamily="34" charset="0"/>
                <a:cs typeface="Arial" panose="020B0604020202020204" pitchFamily="34" charset="0"/>
              </a:rPr>
              <a:t>sự</a:t>
            </a:r>
            <a:r>
              <a:rPr lang="en-US" altLang="en-US" sz="2800" dirty="0">
                <a:solidFill>
                  <a:schemeClr val="accent6">
                    <a:lumMod val="75000"/>
                  </a:schemeClr>
                </a:solidFill>
                <a:latin typeface="Arial" panose="020B0604020202020204" pitchFamily="34" charset="0"/>
                <a:cs typeface="Arial" panose="020B0604020202020204" pitchFamily="34" charset="0"/>
              </a:rPr>
              <a:t>.</a:t>
            </a:r>
          </a:p>
          <a:p>
            <a:pPr algn="just"/>
            <a:endParaRPr lang="en-US" altLang="en-US" dirty="0">
              <a:solidFill>
                <a:schemeClr val="accent2"/>
              </a:solidFill>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9B10FF97-4618-08D2-A07E-5C04B2306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117" y="6324786"/>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B745F683-737C-51B8-7476-01F12D03B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3849"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EFB931C1-497B-FC8C-9C9D-51F689F46D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C872F7A-346A-427F-E3A4-1B4F1109D4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5611"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6D9D896B-4C6D-57DA-4B6A-C9CC1170D7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4483" y="6308124"/>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a:extLst>
              <a:ext uri="{FF2B5EF4-FFF2-40B4-BE49-F238E27FC236}">
                <a16:creationId xmlns:a16="http://schemas.microsoft.com/office/drawing/2014/main" id="{B3E10D53-4733-FA8F-B87F-A20A52388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2621" y="6291460"/>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a:extLst>
              <a:ext uri="{FF2B5EF4-FFF2-40B4-BE49-F238E27FC236}">
                <a16:creationId xmlns:a16="http://schemas.microsoft.com/office/drawing/2014/main" id="{F584DD3F-6E05-E760-9295-975AA2020B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9520" y="6308124"/>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5">
            <a:extLst>
              <a:ext uri="{FF2B5EF4-FFF2-40B4-BE49-F238E27FC236}">
                <a16:creationId xmlns:a16="http://schemas.microsoft.com/office/drawing/2014/main" id="{6B6E8756-993B-4209-FD10-B161BF9C8ECA}"/>
              </a:ext>
            </a:extLst>
          </p:cNvPr>
          <p:cNvSpPr>
            <a:spLocks noChangeArrowheads="1"/>
          </p:cNvSpPr>
          <p:nvPr/>
        </p:nvSpPr>
        <p:spPr bwMode="auto">
          <a:xfrm>
            <a:off x="859256" y="1692466"/>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r>
              <a:rPr lang="en-US" altLang="en-US" sz="3600" dirty="0" err="1">
                <a:solidFill>
                  <a:srgbClr val="FF0000"/>
                </a:solidFill>
                <a:latin typeface="Arial" panose="020B0604020202020204" pitchFamily="34" charset="0"/>
                <a:ea typeface="Liberation Mono"/>
                <a:cs typeface="Liberation Mono"/>
              </a:rPr>
              <a:t>Yêu</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cầu</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cần</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đạt</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đối</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với</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học</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sinh</a:t>
            </a:r>
            <a:endParaRPr lang="en-US" altLang="en-US" sz="3600" dirty="0">
              <a:solidFill>
                <a:srgbClr val="FF0000"/>
              </a:solidFill>
              <a:latin typeface="Liberation Mono"/>
              <a:ea typeface="Liberation Mono"/>
              <a:cs typeface="Liberation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31565"/>
            <a:chOff x="-379805" y="-8659"/>
            <a:chExt cx="9523805" cy="1195799"/>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95799"/>
              <a:chOff x="0" y="-8659"/>
              <a:chExt cx="9144000" cy="1195799"/>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95799"/>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88585" y="171450"/>
                <a:ext cx="1179214" cy="88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2611" y="85191"/>
                <a:ext cx="914190" cy="74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9238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11213" y="9586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583" y="6508742"/>
            <a:ext cx="316515" cy="34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5749" y="6492371"/>
            <a:ext cx="332886" cy="3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6570" y="6486912"/>
            <a:ext cx="327429" cy="37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5576" y="6470542"/>
            <a:ext cx="354715" cy="3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1242" y="6497828"/>
            <a:ext cx="333796" cy="36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5206" y="6486913"/>
            <a:ext cx="338344" cy="37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37041" y="6497828"/>
            <a:ext cx="332886" cy="36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80" y="1093855"/>
            <a:ext cx="372311" cy="4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07956" y="916679"/>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368820"/>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SỐ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431340"/>
            <a:ext cx="2983424" cy="4524315"/>
          </a:xfrm>
          <a:prstGeom prst="rect">
            <a:avLst/>
          </a:prstGeom>
          <a:noFill/>
        </p:spPr>
        <p:txBody>
          <a:bodyPr wrap="square">
            <a:spAutoFit/>
          </a:bodyPr>
          <a:lstStyle/>
          <a:p>
            <a:pPr marR="0" lvl="0" algn="just">
              <a:spcBef>
                <a:spcPts val="0"/>
              </a:spcBef>
              <a:spcAft>
                <a:spcPts val="0"/>
              </a:spcAft>
              <a:buClr>
                <a:srgbClr val="000000"/>
              </a:buClr>
              <a:buSzPts val="1000"/>
              <a:tabLst>
                <a:tab pos="20002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Không đăng k</a:t>
            </a:r>
            <a:r>
              <a:rPr lang="en-US" sz="2400" dirty="0">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nghĩa v</a:t>
            </a:r>
            <a:r>
              <a:rPr lang="en-US" sz="2400" dirty="0">
                <a:latin typeface="Arial" panose="020B0604020202020204" pitchFamily="34" charset="0"/>
                <a:ea typeface="Arial" panose="020B0604020202020204" pitchFamily="34" charset="0"/>
                <a:cs typeface="Arial" panose="020B0604020202020204" pitchFamily="34" charset="0"/>
              </a:rPr>
              <a:t>ụ</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qu</a:t>
            </a:r>
            <a:r>
              <a:rPr lang="en-US" sz="2400" dirty="0">
                <a:latin typeface="Arial" panose="020B0604020202020204" pitchFamily="34" charset="0"/>
                <a:ea typeface="Arial" panose="020B0604020202020204" pitchFamily="34" charset="0"/>
                <a:cs typeface="Arial" panose="020B0604020202020204" pitchFamily="34" charset="0"/>
              </a:rPr>
              <a:t>â</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s</a:t>
            </a:r>
            <a:r>
              <a:rPr lang="en-US" sz="2400" dirty="0">
                <a:latin typeface="Arial" panose="020B0604020202020204" pitchFamily="34" charset="0"/>
                <a:ea typeface="Arial" panose="020B0604020202020204" pitchFamily="34" charset="0"/>
                <a:cs typeface="Arial" panose="020B0604020202020204" pitchFamily="34" charset="0"/>
              </a:rPr>
              <a:t>ự</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l</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ầ</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đ</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ầ</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u; không th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 hiện đ</a:t>
            </a:r>
            <a:r>
              <a:rPr lang="en-US" sz="2400" dirty="0">
                <a:latin typeface="Arial" panose="020B0604020202020204" pitchFamily="34" charset="0"/>
                <a:ea typeface="Arial" panose="020B0604020202020204" pitchFamily="34" charset="0"/>
                <a:cs typeface="Arial" panose="020B0604020202020204" pitchFamily="34" charset="0"/>
              </a:rPr>
              <a:t>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k</a:t>
            </a:r>
            <a:r>
              <a:rPr lang="en-US" sz="2400" dirty="0">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nghĩa v</a:t>
            </a:r>
            <a:r>
              <a:rPr lang="en-US" sz="2400" dirty="0">
                <a:latin typeface="Arial" panose="020B0604020202020204" pitchFamily="34" charset="0"/>
                <a:ea typeface="Arial" panose="020B0604020202020204" pitchFamily="34" charset="0"/>
                <a:cs typeface="Arial" panose="020B0604020202020204" pitchFamily="34" charset="0"/>
              </a:rPr>
              <a:t>ụ</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qu</a:t>
            </a:r>
            <a:r>
              <a:rPr lang="en-US" sz="2400" dirty="0">
                <a:latin typeface="Arial" panose="020B0604020202020204" pitchFamily="34" charset="0"/>
                <a:ea typeface="Arial" panose="020B0604020202020204" pitchFamily="34" charset="0"/>
                <a:cs typeface="Arial" panose="020B0604020202020204" pitchFamily="34" charset="0"/>
              </a:rPr>
              <a:t>â</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s</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khi thay đ</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ổ</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i nơi cư trú ho</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ặ</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 nơi l</a:t>
            </a:r>
            <a:r>
              <a:rPr lang="en-US" sz="2400" dirty="0">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m vi</a:t>
            </a:r>
            <a:r>
              <a:rPr lang="en-US" sz="2400" dirty="0">
                <a:latin typeface="Arial" panose="020B0604020202020204" pitchFamily="34" charset="0"/>
                <a:ea typeface="Arial" panose="020B0604020202020204" pitchFamily="34" charset="0"/>
                <a:cs typeface="Arial" panose="020B0604020202020204" pitchFamily="34" charset="0"/>
              </a:rPr>
              <a:t>ệ</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a:t>
            </a:r>
            <a:r>
              <a:rPr lang="en-US" sz="2400" dirty="0">
                <a:latin typeface="Arial" panose="020B0604020202020204" pitchFamily="34" charset="0"/>
                <a:ea typeface="Arial" panose="020B0604020202020204" pitchFamily="34" charset="0"/>
                <a:cs typeface="Arial" panose="020B0604020202020204" pitchFamily="34" charset="0"/>
              </a:rPr>
              <a:t>,</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học t</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p theo quy đ</a:t>
            </a:r>
            <a:r>
              <a:rPr lang="en-US" sz="2400" dirty="0">
                <a:latin typeface="Arial" panose="020B0604020202020204" pitchFamily="34" charset="0"/>
                <a:ea typeface="Arial" panose="020B0604020202020204" pitchFamily="34" charset="0"/>
                <a:cs typeface="Arial" panose="020B0604020202020204" pitchFamily="34" charset="0"/>
              </a:rPr>
              <a:t>ị</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kh</a:t>
            </a:r>
            <a:r>
              <a:rPr lang="en-US" sz="2400" dirty="0">
                <a:latin typeface="Arial" panose="020B0604020202020204" pitchFamily="34" charset="0"/>
                <a:ea typeface="Arial" panose="020B0604020202020204" pitchFamily="34" charset="0"/>
                <a:cs typeface="Arial" panose="020B0604020202020204" pitchFamily="34" charset="0"/>
              </a:rPr>
              <a:t>ô</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th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 hi</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ệ</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a:t>
            </a:r>
            <a:r>
              <a:rPr lang="en-US" sz="2400" dirty="0" err="1">
                <a:latin typeface="Arial" panose="020B0604020202020204" pitchFamily="34" charset="0"/>
                <a:ea typeface="Arial" panose="020B0604020202020204" pitchFamily="34" charset="0"/>
                <a:cs typeface="Arial" panose="020B0604020202020204" pitchFamily="34" charset="0"/>
              </a:rPr>
              <a:t>đă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k</a:t>
            </a:r>
            <a:r>
              <a:rPr lang="en-US" sz="2400" dirty="0">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nghĩa vụ quân sự tạm v</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ắ</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theo q</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u</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y định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ABB65F5B-B89F-86D3-DEAA-757058FC0E33}"/>
              </a:ext>
            </a:extLst>
          </p:cNvPr>
          <p:cNvSpPr txBox="1"/>
          <p:nvPr/>
        </p:nvSpPr>
        <p:spPr>
          <a:xfrm>
            <a:off x="-85241" y="1719227"/>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5.</a:t>
            </a:r>
            <a:r>
              <a:rPr lang="en-US" sz="2400" dirty="0">
                <a:solidFill>
                  <a:srgbClr val="FF0000"/>
                </a:solidFill>
                <a:effectLst/>
                <a:latin typeface="Arial" panose="020B0604020202020204" pitchFamily="34" charset="0"/>
                <a:ea typeface="Arial" panose="020B0604020202020204" pitchFamily="34" charset="0"/>
              </a:rPr>
              <a:t>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Các h</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nh vi bị nghiêm cấm v</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x</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ử</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l</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vi phạm hành chính</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54346D03-7C1C-1A23-5B1E-C5943A4AA17D}"/>
              </a:ext>
            </a:extLst>
          </p:cNvPr>
          <p:cNvSpPr txBox="1"/>
          <p:nvPr/>
        </p:nvSpPr>
        <p:spPr>
          <a:xfrm>
            <a:off x="-92990" y="2096229"/>
            <a:ext cx="5179740" cy="461665"/>
          </a:xfrm>
          <a:prstGeom prst="rect">
            <a:avLst/>
          </a:prstGeom>
          <a:noFill/>
        </p:spPr>
        <p:txBody>
          <a:bodyPr wrap="square">
            <a:spAutoFit/>
          </a:bodyPr>
          <a:lstStyle/>
          <a:p>
            <a:pPr marR="0" lvl="0" algn="just">
              <a:spcBef>
                <a:spcPts val="0"/>
              </a:spcBef>
              <a:spcAft>
                <a:spcPts val="0"/>
              </a:spcAft>
              <a:buClr>
                <a:srgbClr val="000000"/>
              </a:buClr>
              <a:buSzPts val="1000"/>
              <a:tabLst>
                <a:tab pos="252730" algn="l"/>
              </a:tabLst>
            </a:pPr>
            <a:r>
              <a:rPr lang="en-US" sz="2400" i="1" dirty="0">
                <a:latin typeface="Arial" panose="020B0604020202020204" pitchFamily="34" charset="0"/>
                <a:ea typeface="Arial" panose="020B0604020202020204" pitchFamily="34" charset="0"/>
                <a:cs typeface="Arial" panose="020B0604020202020204" pitchFamily="34" charset="0"/>
              </a:rPr>
              <a:t>b</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dirty="0" err="1">
                <a:latin typeface="Arial" panose="020B0604020202020204" pitchFamily="34" charset="0"/>
                <a:ea typeface="Arial" panose="020B0604020202020204" pitchFamily="34" charset="0"/>
                <a:cs typeface="Arial" panose="020B0604020202020204" pitchFamily="34" charset="0"/>
              </a:rPr>
              <a:t>Xử</a:t>
            </a:r>
            <a:r>
              <a:rPr lang="en-US" sz="2400" i="1" dirty="0">
                <a:latin typeface="Arial" panose="020B0604020202020204" pitchFamily="34" charset="0"/>
                <a:ea typeface="Arial" panose="020B0604020202020204" pitchFamily="34" charset="0"/>
                <a:cs typeface="Arial" panose="020B0604020202020204" pitchFamily="34" charset="0"/>
              </a:rPr>
              <a:t> </a:t>
            </a:r>
            <a:r>
              <a:rPr lang="en-US" sz="2400" i="1" dirty="0" err="1">
                <a:latin typeface="Arial" panose="020B0604020202020204" pitchFamily="34" charset="0"/>
                <a:ea typeface="Arial" panose="020B0604020202020204" pitchFamily="34" charset="0"/>
                <a:cs typeface="Arial" panose="020B0604020202020204" pitchFamily="34" charset="0"/>
              </a:rPr>
              <a:t>lí</a:t>
            </a:r>
            <a:r>
              <a:rPr lang="vi-VN"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vi </a:t>
            </a:r>
            <a:r>
              <a:rPr lang="en-US" sz="2400" i="1" u="none" strike="noStrike" spc="0" dirty="0" err="1">
                <a:effectLst/>
                <a:latin typeface="Arial" panose="020B0604020202020204" pitchFamily="34" charset="0"/>
                <a:ea typeface="Arial" panose="020B0604020202020204" pitchFamily="34" charset="0"/>
                <a:cs typeface="Arial" panose="020B0604020202020204" pitchFamily="34" charset="0"/>
              </a:rPr>
              <a:t>phạm</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u="none" strike="noStrike" spc="0" dirty="0" err="1">
                <a:effectLst/>
                <a:latin typeface="Arial" panose="020B0604020202020204" pitchFamily="34" charset="0"/>
                <a:ea typeface="Arial" panose="020B0604020202020204" pitchFamily="34" charset="0"/>
                <a:cs typeface="Arial" panose="020B0604020202020204" pitchFamily="34" charset="0"/>
              </a:rPr>
              <a:t>hành</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u="none" strike="noStrike" spc="0" dirty="0" err="1">
                <a:effectLst/>
                <a:latin typeface="Arial" panose="020B0604020202020204" pitchFamily="34" charset="0"/>
                <a:ea typeface="Arial" panose="020B0604020202020204" pitchFamily="34" charset="0"/>
                <a:cs typeface="Arial" panose="020B0604020202020204" pitchFamily="34" charset="0"/>
              </a:rPr>
              <a:t>chính</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9B9D79-2EAE-40B5-E724-FFF185942822}"/>
              </a:ext>
            </a:extLst>
          </p:cNvPr>
          <p:cNvSpPr txBox="1"/>
          <p:nvPr/>
        </p:nvSpPr>
        <p:spPr>
          <a:xfrm>
            <a:off x="5780868" y="2148947"/>
            <a:ext cx="3363131" cy="4401205"/>
          </a:xfrm>
          <a:prstGeom prst="rect">
            <a:avLst/>
          </a:prstGeom>
          <a:solidFill>
            <a:srgbClr val="FFC000"/>
          </a:solidFill>
        </p:spPr>
        <p:txBody>
          <a:bodyPr wrap="square">
            <a:spAutoFit/>
          </a:bodyPr>
          <a:lstStyle/>
          <a:p>
            <a:pPr algn="just"/>
            <a:r>
              <a:rPr lang="en-US" sz="2000" dirty="0" err="1">
                <a:latin typeface="Arial" panose="020B0604020202020204" pitchFamily="34" charset="0"/>
                <a:cs typeface="Arial" panose="020B0604020202020204" pitchFamily="34" charset="0"/>
              </a:rPr>
              <a:t>Điều</a:t>
            </a:r>
            <a:r>
              <a:rPr lang="en-US" sz="2000" dirty="0">
                <a:latin typeface="Arial" panose="020B0604020202020204" pitchFamily="34" charset="0"/>
                <a:cs typeface="Arial" panose="020B0604020202020204" pitchFamily="34" charset="0"/>
              </a:rPr>
              <a:t> 7. Vi </a:t>
            </a:r>
            <a:r>
              <a:rPr lang="en-US" sz="2000" dirty="0" err="1">
                <a:latin typeface="Arial" panose="020B0604020202020204" pitchFamily="34" charset="0"/>
                <a:cs typeface="Arial" panose="020B0604020202020204" pitchFamily="34" charset="0"/>
              </a:rPr>
              <a:t>phạm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ngũ</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Phạt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1.500.000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2.500.000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vi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đúng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gọi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r>
              <a:rPr lang="en-US" sz="2000" dirty="0">
                <a:latin typeface="Arial" panose="020B0604020202020204" pitchFamily="34" charset="0"/>
                <a:cs typeface="Arial" panose="020B0604020202020204" pitchFamily="34" charset="0"/>
              </a:rPr>
              <a:t> do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đáng</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2.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hậu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Buộc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gọi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vi </a:t>
            </a:r>
            <a:r>
              <a:rPr lang="en-US" sz="2000" dirty="0" err="1">
                <a:latin typeface="Arial" panose="020B0604020202020204" pitchFamily="34" charset="0"/>
                <a:cs typeface="Arial" panose="020B0604020202020204" pitchFamily="34" charset="0"/>
              </a:rPr>
              <a:t>quy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khoản</a:t>
            </a:r>
            <a:r>
              <a:rPr lang="en-US" sz="2000" dirty="0">
                <a:latin typeface="Arial" panose="020B0604020202020204" pitchFamily="34" charset="0"/>
                <a:cs typeface="Arial" panose="020B0604020202020204" pitchFamily="34" charset="0"/>
              </a:rPr>
              <a:t> 1 </a:t>
            </a:r>
            <a:r>
              <a:rPr lang="en-US" sz="2000" dirty="0" err="1">
                <a:latin typeface="Arial" panose="020B0604020202020204" pitchFamily="34" charset="0"/>
                <a:cs typeface="Arial" panose="020B0604020202020204" pitchFamily="34" charset="0"/>
              </a:rPr>
              <a:t>Điều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4146CCFC-8E29-B58B-3CAA-94214BA6340E}"/>
              </a:ext>
            </a:extLst>
          </p:cNvPr>
          <p:cNvPicPr>
            <a:picLocks noChangeAspect="1"/>
          </p:cNvPicPr>
          <p:nvPr/>
        </p:nvPicPr>
        <p:blipFill rotWithShape="1">
          <a:blip r:embed="rId13"/>
          <a:srcRect l="6049" t="1" r="27089" b="2002"/>
          <a:stretch/>
        </p:blipFill>
        <p:spPr>
          <a:xfrm>
            <a:off x="2960176" y="3223647"/>
            <a:ext cx="2774197" cy="2890434"/>
          </a:xfrm>
          <a:prstGeom prst="rect">
            <a:avLst/>
          </a:prstGeom>
        </p:spPr>
      </p:pic>
    </p:spTree>
    <p:extLst>
      <p:ext uri="{BB962C8B-B14F-4D97-AF65-F5344CB8AC3E}">
        <p14:creationId xmlns:p14="http://schemas.microsoft.com/office/powerpoint/2010/main" val="26525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25169" y="0"/>
            <a:ext cx="9469169" cy="1046136"/>
            <a:chOff x="-325559" y="-8659"/>
            <a:chExt cx="9469559" cy="1105520"/>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05520"/>
              <a:chOff x="0" y="-8659"/>
              <a:chExt cx="9144000" cy="1105520"/>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05520"/>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80835" y="97750"/>
                <a:ext cx="1109469" cy="83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0345" y="109758"/>
                <a:ext cx="695074" cy="56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25559" y="361355"/>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787966" y="95870"/>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9487" y="6527395"/>
            <a:ext cx="299611" cy="33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3527" y="6511898"/>
            <a:ext cx="315108" cy="34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4057" y="6506731"/>
            <a:ext cx="309942" cy="35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4520" y="6491235"/>
            <a:ext cx="335771" cy="36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9069" y="6517064"/>
            <a:ext cx="315969" cy="3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3276" y="6506732"/>
            <a:ext cx="320274" cy="35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54819" y="6517064"/>
            <a:ext cx="315108" cy="3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668" y="953146"/>
            <a:ext cx="313189" cy="33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70687" y="784944"/>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65368" y="1213837"/>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SỐ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106358"/>
            <a:ext cx="5406013" cy="4832092"/>
          </a:xfrm>
          <a:prstGeom prst="rect">
            <a:avLst/>
          </a:prstGeom>
          <a:noFill/>
        </p:spPr>
        <p:txBody>
          <a:bodyPr wrap="square">
            <a:spAutoFit/>
          </a:bodyPr>
          <a:lstStyle/>
          <a:p>
            <a:pPr marR="0" lvl="0" algn="just">
              <a:spcBef>
                <a:spcPts val="0"/>
              </a:spcBef>
              <a:spcAft>
                <a:spcPts val="0"/>
              </a:spcAft>
              <a:buClr>
                <a:srgbClr val="000000"/>
              </a:buClr>
              <a:buSzPts val="1000"/>
              <a:tabLst>
                <a:tab pos="200025" algn="l"/>
              </a:tabLst>
            </a:pP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Cố </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ý</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kh</a:t>
            </a:r>
            <a:r>
              <a:rPr lang="en-US" sz="2200" dirty="0">
                <a:latin typeface="Arial" panose="020B0604020202020204" pitchFamily="34" charset="0"/>
                <a:ea typeface="Arial" panose="020B0604020202020204" pitchFamily="34" charset="0"/>
                <a:cs typeface="Arial" panose="020B0604020202020204" pitchFamily="34" charset="0"/>
              </a:rPr>
              <a:t>ô</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ng nh</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ậ</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 l</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ệ</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nh g</a:t>
            </a:r>
            <a:r>
              <a:rPr lang="en-US" sz="2200" dirty="0" err="1">
                <a:latin typeface="Arial" panose="020B0604020202020204" pitchFamily="34" charset="0"/>
                <a:ea typeface="Arial" panose="020B0604020202020204" pitchFamily="34" charset="0"/>
                <a:cs typeface="Arial" panose="020B0604020202020204" pitchFamily="34" charset="0"/>
              </a:rPr>
              <a:t>ọi</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kiểm tra</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khám sức khoẻ </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NVQS</a:t>
            </a:r>
            <a:r>
              <a:rPr lang="en-US" sz="2200" dirty="0">
                <a:latin typeface="Arial" panose="020B0604020202020204" pitchFamily="34" charset="0"/>
                <a:ea typeface="Arial" panose="020B0604020202020204" pitchFamily="34" charset="0"/>
                <a:cs typeface="Arial" panose="020B0604020202020204" pitchFamily="34" charset="0"/>
              </a:rPr>
              <a:t>,</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kh</a:t>
            </a:r>
            <a:r>
              <a:rPr lang="en-US" sz="2200" dirty="0">
                <a:latin typeface="Arial" panose="020B0604020202020204" pitchFamily="34" charset="0"/>
                <a:ea typeface="Arial" panose="020B0604020202020204" pitchFamily="34" charset="0"/>
                <a:cs typeface="Arial" panose="020B0604020202020204" pitchFamily="34" charset="0"/>
              </a:rPr>
              <a:t>ô</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ng c</a:t>
            </a:r>
            <a:r>
              <a:rPr lang="en-US" sz="2200" dirty="0">
                <a:latin typeface="Arial" panose="020B0604020202020204" pitchFamily="34" charset="0"/>
                <a:ea typeface="Arial" panose="020B0604020202020204" pitchFamily="34" charset="0"/>
                <a:cs typeface="Arial" panose="020B0604020202020204" pitchFamily="34" charset="0"/>
              </a:rPr>
              <a:t>ó</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m</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ặ</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t đúng thời gia</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n</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hoặc </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địa</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điểm kiểm tra</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kh</a:t>
            </a:r>
            <a:r>
              <a:rPr lang="en-US" sz="2200" dirty="0">
                <a:latin typeface="Arial" panose="020B0604020202020204" pitchFamily="34" charset="0"/>
                <a:ea typeface="Arial" panose="020B0604020202020204" pitchFamily="34" charset="0"/>
                <a:cs typeface="Arial" panose="020B0604020202020204" pitchFamily="34" charset="0"/>
              </a:rPr>
              <a:t>á</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m sức kh</a:t>
            </a:r>
            <a:r>
              <a:rPr lang="en-US" sz="2200" dirty="0" err="1">
                <a:latin typeface="Arial" panose="020B0604020202020204" pitchFamily="34" charset="0"/>
                <a:ea typeface="Arial" panose="020B0604020202020204" pitchFamily="34" charset="0"/>
                <a:cs typeface="Arial" panose="020B0604020202020204" pitchFamily="34" charset="0"/>
              </a:rPr>
              <a:t>ỏe</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ghi trong lệnh gọi kiểm tra hoặc kh</a:t>
            </a:r>
            <a:r>
              <a:rPr lang="en-US" sz="2200" dirty="0">
                <a:latin typeface="Arial" panose="020B0604020202020204" pitchFamily="34" charset="0"/>
                <a:ea typeface="Arial" panose="020B0604020202020204" pitchFamily="34" charset="0"/>
                <a:cs typeface="Arial" panose="020B0604020202020204" pitchFamily="34" charset="0"/>
              </a:rPr>
              <a:t>á</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m sức kh</a:t>
            </a:r>
            <a:r>
              <a:rPr lang="en-US" sz="2200" dirty="0" err="1">
                <a:latin typeface="Arial" panose="020B0604020202020204" pitchFamily="34" charset="0"/>
                <a:ea typeface="Arial" panose="020B0604020202020204" pitchFamily="34" charset="0"/>
                <a:cs typeface="Arial" panose="020B0604020202020204" pitchFamily="34" charset="0"/>
              </a:rPr>
              <a:t>ỏe</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NVQS </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mà không c</a:t>
            </a:r>
            <a:r>
              <a:rPr lang="en-US" sz="2200" dirty="0">
                <a:latin typeface="Arial" panose="020B0604020202020204" pitchFamily="34" charset="0"/>
                <a:ea typeface="Arial" panose="020B0604020202020204" pitchFamily="34" charset="0"/>
                <a:cs typeface="Arial" panose="020B0604020202020204" pitchFamily="34" charset="0"/>
              </a:rPr>
              <a:t>ó</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l</a:t>
            </a:r>
            <a:r>
              <a:rPr lang="en-US" sz="2200" dirty="0">
                <a:latin typeface="Arial" panose="020B0604020202020204" pitchFamily="34" charset="0"/>
                <a:ea typeface="Arial" panose="020B0604020202020204" pitchFamily="34" charset="0"/>
                <a:cs typeface="Arial" panose="020B0604020202020204" pitchFamily="34" charset="0"/>
              </a:rPr>
              <a:t>í</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do chính đáng; gian dối</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làm sai l</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ệ</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ch kết qu</a:t>
            </a:r>
            <a:r>
              <a:rPr lang="en-US" sz="2200" dirty="0">
                <a:latin typeface="Arial" panose="020B0604020202020204" pitchFamily="34" charset="0"/>
                <a:ea typeface="Arial" panose="020B0604020202020204" pitchFamily="34" charset="0"/>
                <a:cs typeface="Arial" panose="020B0604020202020204" pitchFamily="34" charset="0"/>
              </a:rPr>
              <a:t>ả</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p</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hâ</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 lo</a:t>
            </a:r>
            <a:r>
              <a:rPr lang="en-US" sz="2200" dirty="0">
                <a:latin typeface="Arial" panose="020B0604020202020204" pitchFamily="34" charset="0"/>
                <a:ea typeface="Arial" panose="020B0604020202020204" pitchFamily="34" charset="0"/>
                <a:cs typeface="Arial" panose="020B0604020202020204" pitchFamily="34" charset="0"/>
              </a:rPr>
              <a:t>ạ</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i sức </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k</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hoẻ c</a:t>
            </a:r>
            <a:r>
              <a:rPr lang="en-US" sz="2200" dirty="0">
                <a:latin typeface="Arial" panose="020B0604020202020204" pitchFamily="34" charset="0"/>
                <a:ea typeface="Arial" panose="020B0604020202020204" pitchFamily="34" charset="0"/>
                <a:cs typeface="Arial" panose="020B0604020202020204" pitchFamily="34" charset="0"/>
              </a:rPr>
              <a:t>ủ</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a m</a:t>
            </a:r>
            <a:r>
              <a:rPr lang="en-US" sz="2200" dirty="0">
                <a:latin typeface="Arial" panose="020B0604020202020204" pitchFamily="34" charset="0"/>
                <a:ea typeface="Arial" panose="020B0604020202020204" pitchFamily="34" charset="0"/>
                <a:cs typeface="Arial" panose="020B0604020202020204" pitchFamily="34" charset="0"/>
              </a:rPr>
              <a:t>ì</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nh n</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hằ</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m </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trốn</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tránh</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ngh</a:t>
            </a:r>
            <a:r>
              <a:rPr lang="en-US" sz="2200" dirty="0">
                <a:latin typeface="Arial" panose="020B0604020202020204" pitchFamily="34" charset="0"/>
                <a:ea typeface="Arial" panose="020B0604020202020204" pitchFamily="34" charset="0"/>
                <a:cs typeface="Arial" panose="020B0604020202020204" pitchFamily="34" charset="0"/>
              </a:rPr>
              <a:t>ĩ</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a vụ qu</a:t>
            </a:r>
            <a:r>
              <a:rPr lang="en-US" sz="2200" dirty="0">
                <a:latin typeface="Arial" panose="020B0604020202020204" pitchFamily="34" charset="0"/>
                <a:ea typeface="Arial" panose="020B0604020202020204" pitchFamily="34" charset="0"/>
                <a:cs typeface="Arial" panose="020B0604020202020204" pitchFamily="34" charset="0"/>
              </a:rPr>
              <a:t>â</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 sự; </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đưa</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ti</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ề</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a:t>
            </a:r>
            <a:r>
              <a:rPr lang="en-US" sz="2200" dirty="0">
                <a:latin typeface="Arial" panose="020B0604020202020204" pitchFamily="34" charset="0"/>
                <a:ea typeface="Arial" panose="020B0604020202020204" pitchFamily="34" charset="0"/>
                <a:cs typeface="Arial" panose="020B0604020202020204" pitchFamily="34" charset="0"/>
              </a:rPr>
              <a:t>,</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t</a:t>
            </a:r>
            <a:r>
              <a:rPr lang="en-US" sz="2200" dirty="0">
                <a:latin typeface="Arial" panose="020B0604020202020204" pitchFamily="34" charset="0"/>
                <a:ea typeface="Arial" panose="020B0604020202020204" pitchFamily="34" charset="0"/>
                <a:cs typeface="Arial" panose="020B0604020202020204" pitchFamily="34" charset="0"/>
              </a:rPr>
              <a:t>à</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i s</a:t>
            </a:r>
            <a:r>
              <a:rPr lang="en-US" sz="2200" dirty="0">
                <a:latin typeface="Arial" panose="020B0604020202020204" pitchFamily="34" charset="0"/>
                <a:ea typeface="Arial" panose="020B0604020202020204" pitchFamily="34" charset="0"/>
                <a:cs typeface="Arial" panose="020B0604020202020204" pitchFamily="34" charset="0"/>
              </a:rPr>
              <a:t>ả</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hoặc</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lợi</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ích</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vật ch</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ấ</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t khác tr</a:t>
            </a:r>
            <a:r>
              <a:rPr lang="en-US" sz="2200" dirty="0">
                <a:latin typeface="Arial" panose="020B0604020202020204" pitchFamily="34" charset="0"/>
                <a:ea typeface="Arial" panose="020B0604020202020204" pitchFamily="34" charset="0"/>
                <a:cs typeface="Arial" panose="020B0604020202020204" pitchFamily="34" charset="0"/>
              </a:rPr>
              <a:t>ị</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giá dưới 2000 000 đồng cho cán bộ</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nh</a:t>
            </a:r>
            <a:r>
              <a:rPr lang="en-US" sz="2200" dirty="0">
                <a:latin typeface="Arial" panose="020B0604020202020204" pitchFamily="34" charset="0"/>
                <a:ea typeface="Arial" panose="020B0604020202020204" pitchFamily="34" charset="0"/>
                <a:cs typeface="Arial" panose="020B0604020202020204" pitchFamily="34" charset="0"/>
              </a:rPr>
              <a:t>â</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 viên y t</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ế</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hoặc người khác đ</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làm sai </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lệ</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ch kết qu</a:t>
            </a:r>
            <a:r>
              <a:rPr lang="en-US" sz="2200" dirty="0">
                <a:latin typeface="Arial" panose="020B0604020202020204" pitchFamily="34" charset="0"/>
                <a:ea typeface="Arial" panose="020B0604020202020204" pitchFamily="34" charset="0"/>
                <a:cs typeface="Arial" panose="020B0604020202020204" pitchFamily="34" charset="0"/>
              </a:rPr>
              <a:t>ả</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ph</a:t>
            </a:r>
            <a:r>
              <a:rPr lang="en-US" sz="2200" dirty="0">
                <a:latin typeface="Arial" panose="020B0604020202020204" pitchFamily="34" charset="0"/>
                <a:ea typeface="Arial" panose="020B0604020202020204" pitchFamily="34" charset="0"/>
                <a:cs typeface="Arial" panose="020B0604020202020204" pitchFamily="34" charset="0"/>
              </a:rPr>
              <a:t>â</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n loại sức kh</a:t>
            </a:r>
            <a:r>
              <a:rPr lang="en-US" sz="2200" dirty="0" err="1">
                <a:latin typeface="Arial" panose="020B0604020202020204" pitchFamily="34" charset="0"/>
                <a:ea typeface="Arial" panose="020B0604020202020204" pitchFamily="34" charset="0"/>
                <a:cs typeface="Arial" panose="020B0604020202020204" pitchFamily="34" charset="0"/>
              </a:rPr>
              <a:t>ỏe</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c</a:t>
            </a:r>
            <a:r>
              <a:rPr lang="en-US" sz="2200" dirty="0">
                <a:latin typeface="Arial" panose="020B0604020202020204" pitchFamily="34" charset="0"/>
                <a:ea typeface="Arial" panose="020B0604020202020204" pitchFamily="34" charset="0"/>
                <a:cs typeface="Arial" panose="020B0604020202020204" pitchFamily="34" charset="0"/>
              </a:rPr>
              <a:t>ủ</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a ngư</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ờ</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i được kiểm </a:t>
            </a:r>
            <a:r>
              <a:rPr lang="en-US" sz="2200" dirty="0" err="1">
                <a:latin typeface="Arial" panose="020B0604020202020204" pitchFamily="34" charset="0"/>
                <a:ea typeface="Arial" panose="020B0604020202020204" pitchFamily="34" charset="0"/>
                <a:cs typeface="Arial" panose="020B0604020202020204" pitchFamily="34" charset="0"/>
              </a:rPr>
              <a:t>tra</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hoặc ngư</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ời</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được khám s</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ứ</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c kh</a:t>
            </a:r>
            <a:r>
              <a:rPr lang="en-US" sz="2200" dirty="0" err="1">
                <a:latin typeface="Arial" panose="020B0604020202020204" pitchFamily="34" charset="0"/>
                <a:ea typeface="Arial" panose="020B0604020202020204" pitchFamily="34" charset="0"/>
                <a:cs typeface="Arial" panose="020B0604020202020204" pitchFamily="34" charset="0"/>
              </a:rPr>
              <a:t>ỏe</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NVQS</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nh</a:t>
            </a:r>
            <a:r>
              <a:rPr lang="en-US" sz="2200" u="none" strike="noStrike" spc="0" dirty="0">
                <a:effectLst/>
                <a:latin typeface="Arial" panose="020B0604020202020204" pitchFamily="34" charset="0"/>
                <a:ea typeface="Arial" panose="020B0604020202020204" pitchFamily="34" charset="0"/>
                <a:cs typeface="Arial" panose="020B0604020202020204" pitchFamily="34" charset="0"/>
              </a:rPr>
              <a:t>ằ</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m trốn tránh n</a:t>
            </a:r>
            <a:r>
              <a:rPr lang="en-US" sz="2200" u="none" strike="noStrike" spc="0" dirty="0" err="1">
                <a:effectLst/>
                <a:latin typeface="Arial" panose="020B0604020202020204" pitchFamily="34" charset="0"/>
                <a:ea typeface="Arial" panose="020B0604020202020204" pitchFamily="34" charset="0"/>
                <a:cs typeface="Arial" panose="020B0604020202020204" pitchFamily="34" charset="0"/>
              </a:rPr>
              <a:t>ghĩa</a:t>
            </a:r>
            <a:r>
              <a:rPr lang="vi-VN" sz="2200" u="none" strike="noStrike" spc="0" dirty="0">
                <a:effectLst/>
                <a:latin typeface="Arial" panose="020B0604020202020204" pitchFamily="34" charset="0"/>
                <a:ea typeface="Arial" panose="020B0604020202020204" pitchFamily="34" charset="0"/>
                <a:cs typeface="Arial" panose="020B0604020202020204" pitchFamily="34" charset="0"/>
              </a:rPr>
              <a:t> vụ quân sự.</a:t>
            </a:r>
            <a:endParaRPr lang="en-US" sz="22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54245" y="1510000"/>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5.</a:t>
            </a:r>
            <a:r>
              <a:rPr lang="en-US" sz="2400" dirty="0">
                <a:solidFill>
                  <a:srgbClr val="FF0000"/>
                </a:solidFill>
                <a:effectLst/>
                <a:latin typeface="Arial" panose="020B0604020202020204" pitchFamily="34" charset="0"/>
                <a:ea typeface="Arial" panose="020B0604020202020204" pitchFamily="34" charset="0"/>
              </a:rPr>
              <a:t>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Các h</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nh vi bị nghiêm cấm v</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x</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ử</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l</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vi phạm hành chính</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54346D03-7C1C-1A23-5B1E-C5943A4AA17D}"/>
              </a:ext>
            </a:extLst>
          </p:cNvPr>
          <p:cNvSpPr txBox="1"/>
          <p:nvPr/>
        </p:nvSpPr>
        <p:spPr>
          <a:xfrm>
            <a:off x="-85241" y="1794011"/>
            <a:ext cx="5179740" cy="461665"/>
          </a:xfrm>
          <a:prstGeom prst="rect">
            <a:avLst/>
          </a:prstGeom>
          <a:noFill/>
        </p:spPr>
        <p:txBody>
          <a:bodyPr wrap="square">
            <a:spAutoFit/>
          </a:bodyPr>
          <a:lstStyle/>
          <a:p>
            <a:pPr marR="0" lvl="0" algn="just">
              <a:spcBef>
                <a:spcPts val="0"/>
              </a:spcBef>
              <a:spcAft>
                <a:spcPts val="0"/>
              </a:spcAft>
              <a:buClr>
                <a:srgbClr val="000000"/>
              </a:buClr>
              <a:buSzPts val="1000"/>
              <a:tabLst>
                <a:tab pos="252730" algn="l"/>
              </a:tabLst>
            </a:pPr>
            <a:r>
              <a:rPr lang="en-US" sz="2400" i="1" dirty="0">
                <a:latin typeface="Arial" panose="020B0604020202020204" pitchFamily="34" charset="0"/>
                <a:ea typeface="Arial" panose="020B0604020202020204" pitchFamily="34" charset="0"/>
                <a:cs typeface="Arial" panose="020B0604020202020204" pitchFamily="34" charset="0"/>
              </a:rPr>
              <a:t>b</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dirty="0" err="1">
                <a:latin typeface="Arial" panose="020B0604020202020204" pitchFamily="34" charset="0"/>
                <a:ea typeface="Arial" panose="020B0604020202020204" pitchFamily="34" charset="0"/>
                <a:cs typeface="Arial" panose="020B0604020202020204" pitchFamily="34" charset="0"/>
              </a:rPr>
              <a:t>Xử</a:t>
            </a:r>
            <a:r>
              <a:rPr lang="en-US" sz="2400" i="1" dirty="0">
                <a:latin typeface="Arial" panose="020B0604020202020204" pitchFamily="34" charset="0"/>
                <a:ea typeface="Arial" panose="020B0604020202020204" pitchFamily="34" charset="0"/>
                <a:cs typeface="Arial" panose="020B0604020202020204" pitchFamily="34" charset="0"/>
              </a:rPr>
              <a:t> </a:t>
            </a:r>
            <a:r>
              <a:rPr lang="en-US" sz="2400" i="1" dirty="0" err="1">
                <a:latin typeface="Arial" panose="020B0604020202020204" pitchFamily="34" charset="0"/>
                <a:ea typeface="Arial" panose="020B0604020202020204" pitchFamily="34" charset="0"/>
                <a:cs typeface="Arial" panose="020B0604020202020204" pitchFamily="34" charset="0"/>
              </a:rPr>
              <a:t>lí</a:t>
            </a:r>
            <a:r>
              <a:rPr lang="vi-VN" sz="2400" i="1" u="none" strike="noStrike" spc="0" dirty="0">
                <a:effectLst/>
                <a:latin typeface="Arial" panose="020B0604020202020204" pitchFamily="34" charset="0"/>
                <a:ea typeface="Arial" panose="020B0604020202020204" pitchFamily="34" charset="0"/>
                <a:cs typeface="Arial" panose="020B0604020202020204" pitchFamily="34" charset="0"/>
              </a:rPr>
              <a:t> vi </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vi </a:t>
            </a:r>
            <a:r>
              <a:rPr lang="en-US" sz="2400" i="1" u="none" strike="noStrike" spc="0" dirty="0" err="1">
                <a:effectLst/>
                <a:latin typeface="Arial" panose="020B0604020202020204" pitchFamily="34" charset="0"/>
                <a:ea typeface="Arial" panose="020B0604020202020204" pitchFamily="34" charset="0"/>
                <a:cs typeface="Arial" panose="020B0604020202020204" pitchFamily="34" charset="0"/>
              </a:rPr>
              <a:t>phạm</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u="none" strike="noStrike" spc="0" dirty="0" err="1">
                <a:effectLst/>
                <a:latin typeface="Arial" panose="020B0604020202020204" pitchFamily="34" charset="0"/>
                <a:ea typeface="Arial" panose="020B0604020202020204" pitchFamily="34" charset="0"/>
                <a:cs typeface="Arial" panose="020B0604020202020204" pitchFamily="34" charset="0"/>
              </a:rPr>
              <a:t>hành</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u="none" strike="noStrike" spc="0" dirty="0" err="1">
                <a:effectLst/>
                <a:latin typeface="Arial" panose="020B0604020202020204" pitchFamily="34" charset="0"/>
                <a:ea typeface="Arial" panose="020B0604020202020204" pitchFamily="34" charset="0"/>
                <a:cs typeface="Arial" panose="020B0604020202020204" pitchFamily="34" charset="0"/>
              </a:rPr>
              <a:t>chính</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D13AF80-122D-A416-16B0-F255AD8FD41B}"/>
              </a:ext>
            </a:extLst>
          </p:cNvPr>
          <p:cNvPicPr>
            <a:picLocks noChangeAspect="1"/>
          </p:cNvPicPr>
          <p:nvPr/>
        </p:nvPicPr>
        <p:blipFill>
          <a:blip r:embed="rId13"/>
          <a:stretch>
            <a:fillRect/>
          </a:stretch>
        </p:blipFill>
        <p:spPr>
          <a:xfrm>
            <a:off x="5365820" y="4330839"/>
            <a:ext cx="3778180" cy="2180493"/>
          </a:xfrm>
          <a:prstGeom prst="rect">
            <a:avLst/>
          </a:prstGeom>
        </p:spPr>
      </p:pic>
      <p:pic>
        <p:nvPicPr>
          <p:cNvPr id="10" name="Picture 9">
            <a:extLst>
              <a:ext uri="{FF2B5EF4-FFF2-40B4-BE49-F238E27FC236}">
                <a16:creationId xmlns:a16="http://schemas.microsoft.com/office/drawing/2014/main" id="{F150A923-0149-DC00-0430-1F9CBEF3DAB3}"/>
              </a:ext>
            </a:extLst>
          </p:cNvPr>
          <p:cNvPicPr>
            <a:picLocks noChangeAspect="1"/>
          </p:cNvPicPr>
          <p:nvPr/>
        </p:nvPicPr>
        <p:blipFill rotWithShape="1">
          <a:blip r:embed="rId14"/>
          <a:srcRect l="3434" r="3123" b="74212"/>
          <a:stretch/>
        </p:blipFill>
        <p:spPr>
          <a:xfrm>
            <a:off x="5365821" y="1939332"/>
            <a:ext cx="3778180" cy="2522136"/>
          </a:xfrm>
          <a:prstGeom prst="rect">
            <a:avLst/>
          </a:prstGeom>
        </p:spPr>
      </p:pic>
    </p:spTree>
    <p:extLst>
      <p:ext uri="{BB962C8B-B14F-4D97-AF65-F5344CB8AC3E}">
        <p14:creationId xmlns:p14="http://schemas.microsoft.com/office/powerpoint/2010/main" val="39590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078" y="1179096"/>
            <a:ext cx="498779" cy="53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69949" y="1079412"/>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632291"/>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703043"/>
            <a:ext cx="4337824" cy="3785652"/>
          </a:xfrm>
          <a:prstGeom prst="rect">
            <a:avLst/>
          </a:prstGeom>
          <a:noFill/>
        </p:spPr>
        <p:txBody>
          <a:bodyPr wrap="square">
            <a:spAutoFit/>
          </a:bodyPr>
          <a:lstStyle/>
          <a:p>
            <a:pPr marR="0" lvl="0" algn="just">
              <a:spcBef>
                <a:spcPts val="0"/>
              </a:spcBef>
              <a:spcAft>
                <a:spcPts val="0"/>
              </a:spcAft>
              <a:buClr>
                <a:srgbClr val="000000"/>
              </a:buClr>
              <a:buSzPts val="1000"/>
              <a:tabLst>
                <a:tab pos="20002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Không c</a:t>
            </a:r>
            <a:r>
              <a:rPr lang="en-US" sz="2400" dirty="0">
                <a:latin typeface="Arial" panose="020B0604020202020204" pitchFamily="34" charset="0"/>
                <a:ea typeface="Arial" panose="020B0604020202020204" pitchFamily="34" charset="0"/>
                <a:cs typeface="Arial" panose="020B0604020202020204" pitchFamily="34" charset="0"/>
              </a:rPr>
              <a:t>ó</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m</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ặ</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t đ</a:t>
            </a:r>
            <a:r>
              <a:rPr lang="en-US" sz="2400" dirty="0">
                <a:latin typeface="Arial" panose="020B0604020202020204" pitchFamily="34" charset="0"/>
                <a:ea typeface="Arial" panose="020B0604020202020204" pitchFamily="34" charset="0"/>
                <a:cs typeface="Arial" panose="020B0604020202020204" pitchFamily="34" charset="0"/>
              </a:rPr>
              <a:t>ú</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thời gian hoăc đia đi</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m t</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p trung ghi trong lệnh gọ</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i</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nh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p ngũ mà kh</a:t>
            </a:r>
            <a:r>
              <a:rPr lang="en-US" sz="2400" dirty="0">
                <a:latin typeface="Arial" panose="020B0604020202020204" pitchFamily="34" charset="0"/>
                <a:ea typeface="Arial" panose="020B0604020202020204" pitchFamily="34" charset="0"/>
                <a:cs typeface="Arial" panose="020B0604020202020204" pitchFamily="34" charset="0"/>
              </a:rPr>
              <a:t>ô</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cố lí do ch</a:t>
            </a:r>
            <a:r>
              <a:rPr lang="en-US" sz="2400" dirty="0">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đáng; gian dối nh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ằ</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m trốn tránh th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 hiện lệnh gọi nhập ngũ sau khi đã c</a:t>
            </a:r>
            <a:r>
              <a:rPr lang="en-US" sz="2400" dirty="0">
                <a:latin typeface="Arial" panose="020B0604020202020204" pitchFamily="34" charset="0"/>
                <a:ea typeface="Arial" panose="020B0604020202020204" pitchFamily="34" charset="0"/>
                <a:cs typeface="Arial" panose="020B0604020202020204" pitchFamily="34" charset="0"/>
              </a:rPr>
              <a:t>ó</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k</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ế</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t qu</a:t>
            </a:r>
            <a:r>
              <a:rPr lang="en-US" sz="2400" dirty="0">
                <a:latin typeface="Arial" panose="020B0604020202020204" pitchFamily="34" charset="0"/>
                <a:ea typeface="Arial" panose="020B0604020202020204" pitchFamily="34" charset="0"/>
                <a:cs typeface="Arial" panose="020B0604020202020204" pitchFamily="34" charset="0"/>
              </a:rPr>
              <a:t>ả</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khám tuy</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s</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ứ</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 kh</a:t>
            </a:r>
            <a:r>
              <a:rPr lang="en-US" sz="2400" dirty="0" err="1">
                <a:latin typeface="Arial" panose="020B0604020202020204" pitchFamily="34" charset="0"/>
                <a:ea typeface="Arial" panose="020B0604020202020204" pitchFamily="34" charset="0"/>
                <a:cs typeface="Arial" panose="020B0604020202020204" pitchFamily="34" charset="0"/>
              </a:rPr>
              <a:t>ỏe</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nghĩa vụ quân sự </a:t>
            </a:r>
            <a:r>
              <a:rPr lang="en-US" sz="2400" dirty="0" err="1">
                <a:latin typeface="Arial" panose="020B0604020202020204" pitchFamily="34" charset="0"/>
                <a:ea typeface="Arial" panose="020B0604020202020204" pitchFamily="34" charset="0"/>
                <a:cs typeface="Arial" panose="020B0604020202020204" pitchFamily="34" charset="0"/>
              </a:rPr>
              <a:t>đủ</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dirty="0" err="1">
                <a:latin typeface="Arial" panose="020B0604020202020204" pitchFamily="34" charset="0"/>
                <a:ea typeface="Arial" panose="020B0604020202020204" pitchFamily="34" charset="0"/>
                <a:cs typeface="Arial" panose="020B0604020202020204" pitchFamily="34" charset="0"/>
              </a:rPr>
              <a:t>điều</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kiện nhập ngũ theo quy định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ABB65F5B-B89F-86D3-DEAA-757058FC0E33}"/>
              </a:ext>
            </a:extLst>
          </p:cNvPr>
          <p:cNvSpPr txBox="1"/>
          <p:nvPr/>
        </p:nvSpPr>
        <p:spPr>
          <a:xfrm>
            <a:off x="-1" y="1959450"/>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5.</a:t>
            </a:r>
            <a:r>
              <a:rPr lang="en-US" sz="2400" dirty="0">
                <a:solidFill>
                  <a:srgbClr val="FF0000"/>
                </a:solidFill>
                <a:effectLst/>
                <a:latin typeface="Arial" panose="020B0604020202020204" pitchFamily="34" charset="0"/>
                <a:ea typeface="Arial" panose="020B0604020202020204" pitchFamily="34" charset="0"/>
              </a:rPr>
              <a:t>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Các h</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nh vi bị nghiêm cấm v</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x</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ử</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l</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vi phạm hành chính</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54346D03-7C1C-1A23-5B1E-C5943A4AA17D}"/>
              </a:ext>
            </a:extLst>
          </p:cNvPr>
          <p:cNvSpPr txBox="1"/>
          <p:nvPr/>
        </p:nvSpPr>
        <p:spPr>
          <a:xfrm>
            <a:off x="0" y="2313206"/>
            <a:ext cx="5179740" cy="461665"/>
          </a:xfrm>
          <a:prstGeom prst="rect">
            <a:avLst/>
          </a:prstGeom>
          <a:noFill/>
        </p:spPr>
        <p:txBody>
          <a:bodyPr wrap="square">
            <a:spAutoFit/>
          </a:bodyPr>
          <a:lstStyle/>
          <a:p>
            <a:pPr marR="0" lvl="0" algn="just">
              <a:spcBef>
                <a:spcPts val="0"/>
              </a:spcBef>
              <a:spcAft>
                <a:spcPts val="0"/>
              </a:spcAft>
              <a:buClr>
                <a:srgbClr val="000000"/>
              </a:buClr>
              <a:buSzPts val="1000"/>
              <a:tabLst>
                <a:tab pos="252730" algn="l"/>
              </a:tabLst>
            </a:pPr>
            <a:r>
              <a:rPr lang="en-US" sz="2400" i="1" dirty="0">
                <a:latin typeface="Arial" panose="020B0604020202020204" pitchFamily="34" charset="0"/>
                <a:ea typeface="Arial" panose="020B0604020202020204" pitchFamily="34" charset="0"/>
                <a:cs typeface="Arial" panose="020B0604020202020204" pitchFamily="34" charset="0"/>
              </a:rPr>
              <a:t>b</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dirty="0" err="1">
                <a:latin typeface="Arial" panose="020B0604020202020204" pitchFamily="34" charset="0"/>
                <a:ea typeface="Arial" panose="020B0604020202020204" pitchFamily="34" charset="0"/>
                <a:cs typeface="Arial" panose="020B0604020202020204" pitchFamily="34" charset="0"/>
              </a:rPr>
              <a:t>Xử</a:t>
            </a:r>
            <a:r>
              <a:rPr lang="en-US" sz="2400" i="1" dirty="0">
                <a:latin typeface="Arial" panose="020B0604020202020204" pitchFamily="34" charset="0"/>
                <a:ea typeface="Arial" panose="020B0604020202020204" pitchFamily="34" charset="0"/>
                <a:cs typeface="Arial" panose="020B0604020202020204" pitchFamily="34" charset="0"/>
              </a:rPr>
              <a:t> </a:t>
            </a:r>
            <a:r>
              <a:rPr lang="en-US" sz="2400" i="1" dirty="0" err="1">
                <a:latin typeface="Arial" panose="020B0604020202020204" pitchFamily="34" charset="0"/>
                <a:ea typeface="Arial" panose="020B0604020202020204" pitchFamily="34" charset="0"/>
                <a:cs typeface="Arial" panose="020B0604020202020204" pitchFamily="34" charset="0"/>
              </a:rPr>
              <a:t>lí</a:t>
            </a:r>
            <a:r>
              <a:rPr lang="vi-VN" sz="2400" i="1" u="none" strike="noStrike" spc="0" dirty="0">
                <a:effectLst/>
                <a:latin typeface="Arial" panose="020B0604020202020204" pitchFamily="34" charset="0"/>
                <a:ea typeface="Arial" panose="020B0604020202020204" pitchFamily="34" charset="0"/>
                <a:cs typeface="Arial" panose="020B0604020202020204" pitchFamily="34" charset="0"/>
              </a:rPr>
              <a:t> vi </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vi </a:t>
            </a:r>
            <a:r>
              <a:rPr lang="en-US" sz="2400" i="1" u="none" strike="noStrike" spc="0" dirty="0" err="1">
                <a:effectLst/>
                <a:latin typeface="Arial" panose="020B0604020202020204" pitchFamily="34" charset="0"/>
                <a:ea typeface="Arial" panose="020B0604020202020204" pitchFamily="34" charset="0"/>
                <a:cs typeface="Arial" panose="020B0604020202020204" pitchFamily="34" charset="0"/>
              </a:rPr>
              <a:t>phạm</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u="none" strike="noStrike" spc="0" dirty="0" err="1">
                <a:effectLst/>
                <a:latin typeface="Arial" panose="020B0604020202020204" pitchFamily="34" charset="0"/>
                <a:ea typeface="Arial" panose="020B0604020202020204" pitchFamily="34" charset="0"/>
                <a:cs typeface="Arial" panose="020B0604020202020204" pitchFamily="34" charset="0"/>
              </a:rPr>
              <a:t>hành</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i="1" u="none" strike="noStrike" spc="0" dirty="0" err="1">
                <a:effectLst/>
                <a:latin typeface="Arial" panose="020B0604020202020204" pitchFamily="34" charset="0"/>
                <a:ea typeface="Arial" panose="020B0604020202020204" pitchFamily="34" charset="0"/>
                <a:cs typeface="Arial" panose="020B0604020202020204" pitchFamily="34" charset="0"/>
              </a:rPr>
              <a:t>chính</a:t>
            </a:r>
            <a:r>
              <a:rPr lang="en-US" sz="2400" i="1" u="none" strike="noStrike" spc="0" dirty="0">
                <a:effectLst/>
                <a:latin typeface="Arial" panose="020B0604020202020204" pitchFamily="34" charset="0"/>
                <a:ea typeface="Arial" panose="020B0604020202020204" pitchFamily="34" charset="0"/>
                <a:cs typeface="Arial" panose="020B0604020202020204" pitchFamily="34" charset="0"/>
              </a:rPr>
              <a:t>.</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898FF97-9617-909C-A57B-E739D9AB1664}"/>
              </a:ext>
            </a:extLst>
          </p:cNvPr>
          <p:cNvPicPr>
            <a:picLocks noChangeAspect="1"/>
          </p:cNvPicPr>
          <p:nvPr/>
        </p:nvPicPr>
        <p:blipFill rotWithShape="1">
          <a:blip r:embed="rId13"/>
          <a:srcRect l="10023" t="24620" r="8647" b="47549"/>
          <a:stretch/>
        </p:blipFill>
        <p:spPr>
          <a:xfrm>
            <a:off x="4330841" y="2532183"/>
            <a:ext cx="4600514" cy="3607359"/>
          </a:xfrm>
          <a:prstGeom prst="rect">
            <a:avLst/>
          </a:prstGeom>
        </p:spPr>
      </p:pic>
    </p:spTree>
    <p:extLst>
      <p:ext uri="{BB962C8B-B14F-4D97-AF65-F5344CB8AC3E}">
        <p14:creationId xmlns:p14="http://schemas.microsoft.com/office/powerpoint/2010/main" val="230138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11909"/>
            <a:chOff x="-379805" y="-8659"/>
            <a:chExt cx="9523805" cy="11750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75027"/>
              <a:chOff x="0" y="-8659"/>
              <a:chExt cx="9144000" cy="11750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750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3504" cy="7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7740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84" y="1075174"/>
            <a:ext cx="427180" cy="40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03402" y="923295"/>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390273"/>
            <a:ext cx="10359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 MỘT SỐ NỘI DUNG CƠ BẢN NGHỊ ĐỊNH CỦA CHÍNH PHỦ VỀ THỰC HIỆN 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DB5CEC5-EBB5-B780-0FF0-E5B8F25CE045}"/>
              </a:ext>
            </a:extLst>
          </p:cNvPr>
          <p:cNvSpPr txBox="1"/>
          <p:nvPr/>
        </p:nvSpPr>
        <p:spPr>
          <a:xfrm>
            <a:off x="0" y="2105920"/>
            <a:ext cx="4883499" cy="4893647"/>
          </a:xfrm>
          <a:prstGeom prst="rect">
            <a:avLst/>
          </a:prstGeom>
          <a:noFill/>
        </p:spPr>
        <p:txBody>
          <a:bodyPr wrap="square">
            <a:spAutoFit/>
          </a:bodyPr>
          <a:lstStyle/>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Nghị đính số 70/2019/NĐ-CP ng</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y 23/8/2019 của Chính ph</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 quy </a:t>
            </a:r>
            <a:r>
              <a:rPr lang="en-US" sz="2400" dirty="0" err="1">
                <a:latin typeface="Arial" panose="020B0604020202020204" pitchFamily="34" charset="0"/>
                <a:ea typeface="Arial" panose="020B0604020202020204" pitchFamily="34" charset="0"/>
              </a:rPr>
              <a:t>định</a:t>
            </a:r>
            <a:r>
              <a:rPr lang="vi-VN" sz="2400" dirty="0">
                <a:effectLst/>
                <a:latin typeface="Arial" panose="020B0604020202020204" pitchFamily="34" charset="0"/>
                <a:ea typeface="Arial" panose="020B0604020202020204" pitchFamily="34" charset="0"/>
              </a:rPr>
              <a:t> v</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 th</a:t>
            </a:r>
            <a:r>
              <a:rPr lang="en-US" sz="2400" dirty="0">
                <a:effectLst/>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c hiện nghĩa vụ tham gia 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an nh</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gồm 4 chương, 19 đi</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u </a:t>
            </a:r>
            <a:r>
              <a:rPr lang="en-US" sz="2400" dirty="0">
                <a:latin typeface="Arial" panose="020B0604020202020204" pitchFamily="34" charset="0"/>
                <a:ea typeface="Arial" panose="020B0604020202020204" pitchFamily="34" charset="0"/>
              </a:rPr>
              <a:t>n</a:t>
            </a:r>
            <a:r>
              <a:rPr lang="vi-VN" sz="2400" dirty="0">
                <a:effectLst/>
                <a:latin typeface="Arial" panose="020B0604020202020204" pitchFamily="34" charset="0"/>
                <a:ea typeface="Arial" panose="020B0604020202020204" pitchFamily="34" charset="0"/>
              </a:rPr>
              <a:t>ội dung Nghị định quy định những v</a:t>
            </a:r>
            <a:r>
              <a:rPr lang="en-US" sz="2400" dirty="0">
                <a:effectLst/>
                <a:latin typeface="Arial" panose="020B0604020202020204" pitchFamily="34" charset="0"/>
                <a:ea typeface="Arial" panose="020B0604020202020204" pitchFamily="34" charset="0"/>
              </a:rPr>
              <a:t>ấ</a:t>
            </a:r>
            <a:r>
              <a:rPr lang="vi-VN" sz="2400" dirty="0">
                <a:effectLst/>
                <a:latin typeface="Arial" panose="020B0604020202020204" pitchFamily="34" charset="0"/>
                <a:ea typeface="Arial" panose="020B0604020202020204" pitchFamily="34" charset="0"/>
              </a:rPr>
              <a:t>n đ</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 chung nhất v</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 đ</a:t>
            </a:r>
            <a:r>
              <a:rPr lang="en-US" sz="2400" dirty="0">
                <a:effectLst/>
                <a:latin typeface="Arial" panose="020B0604020202020204" pitchFamily="34" charset="0"/>
                <a:ea typeface="Arial" panose="020B0604020202020204" pitchFamily="34" charset="0"/>
              </a:rPr>
              <a:t>ố</a:t>
            </a:r>
            <a:r>
              <a:rPr lang="vi-VN" sz="2400" dirty="0">
                <a:effectLst/>
                <a:latin typeface="Arial" panose="020B0604020202020204" pitchFamily="34" charset="0"/>
                <a:ea typeface="Arial" panose="020B0604020202020204" pitchFamily="34" charset="0"/>
              </a:rPr>
              <a:t>i tượng, tiêu chuẩn, trinh tự</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thủ tục tuy</a:t>
            </a:r>
            <a:r>
              <a:rPr lang="en-US" sz="2400" dirty="0">
                <a:effectLst/>
                <a:latin typeface="Arial" panose="020B0604020202020204" pitchFamily="34" charset="0"/>
                <a:ea typeface="Arial" panose="020B0604020202020204" pitchFamily="34" charset="0"/>
              </a:rPr>
              <a:t>ể</a:t>
            </a:r>
            <a:r>
              <a:rPr lang="vi-VN" sz="2400" dirty="0">
                <a:effectLst/>
                <a:latin typeface="Arial" panose="020B0604020202020204" pitchFamily="34" charset="0"/>
                <a:ea typeface="Arial" panose="020B0604020202020204" pitchFamily="34" charset="0"/>
              </a:rPr>
              <a:t>n chọn và ch</a:t>
            </a:r>
            <a:r>
              <a:rPr lang="en-US" sz="2400" dirty="0">
                <a:effectLst/>
                <a:latin typeface="Arial" panose="020B0604020202020204" pitchFamily="34" charset="0"/>
                <a:ea typeface="Arial" panose="020B0604020202020204" pitchFamily="34" charset="0"/>
              </a:rPr>
              <a:t>ế</a:t>
            </a:r>
            <a:r>
              <a:rPr lang="vi-VN" sz="2400" dirty="0">
                <a:effectLst/>
                <a:latin typeface="Arial" panose="020B0604020202020204" pitchFamily="34" charset="0"/>
                <a:ea typeface="Arial" panose="020B0604020202020204" pitchFamily="34" charset="0"/>
              </a:rPr>
              <a:t> độ</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ch</a:t>
            </a:r>
            <a:r>
              <a:rPr lang="en-US" sz="2400" dirty="0">
                <a:latin typeface="Arial" panose="020B0604020202020204" pitchFamily="34" charset="0"/>
                <a:ea typeface="Arial" panose="020B0604020202020204" pitchFamily="34" charset="0"/>
              </a:rPr>
              <a:t>í</a:t>
            </a:r>
            <a:r>
              <a:rPr lang="vi-VN" sz="2400" dirty="0">
                <a:effectLst/>
                <a:latin typeface="Arial" panose="020B0604020202020204" pitchFamily="34" charset="0"/>
                <a:ea typeface="Arial" panose="020B0604020202020204" pitchFamily="34" charset="0"/>
              </a:rPr>
              <a:t>nh sách, tr</a:t>
            </a:r>
            <a:r>
              <a:rPr lang="en-US" sz="2400" dirty="0">
                <a:latin typeface="Arial" panose="020B0604020202020204" pitchFamily="34" charset="0"/>
                <a:ea typeface="Arial" panose="020B0604020202020204" pitchFamily="34" charset="0"/>
              </a:rPr>
              <a:t>á</a:t>
            </a:r>
            <a:r>
              <a:rPr lang="vi-VN" sz="2400" dirty="0">
                <a:effectLst/>
                <a:latin typeface="Arial" panose="020B0604020202020204" pitchFamily="34" charset="0"/>
                <a:ea typeface="Arial" panose="020B0604020202020204" pitchFamily="34" charset="0"/>
              </a:rPr>
              <a:t>ch nhiệm c</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a các cơ quan, t</a:t>
            </a:r>
            <a:r>
              <a:rPr lang="en-US" sz="2400" dirty="0">
                <a:effectLst/>
                <a:latin typeface="Arial" panose="020B0604020202020204" pitchFamily="34" charset="0"/>
                <a:ea typeface="Arial" panose="020B0604020202020204" pitchFamily="34" charset="0"/>
              </a:rPr>
              <a:t>ổ</a:t>
            </a:r>
            <a:r>
              <a:rPr lang="vi-VN" sz="2400" dirty="0">
                <a:effectLst/>
                <a:latin typeface="Arial" panose="020B0604020202020204" pitchFamily="34" charset="0"/>
                <a:ea typeface="Arial" panose="020B0604020202020204" pitchFamily="34" charset="0"/>
              </a:rPr>
              <a:t> chức, cá nhân c</a:t>
            </a:r>
            <a:r>
              <a:rPr lang="en-US" sz="2400" dirty="0">
                <a:latin typeface="Arial" panose="020B0604020202020204" pitchFamily="34" charset="0"/>
                <a:ea typeface="Arial" panose="020B0604020202020204" pitchFamily="34" charset="0"/>
              </a:rPr>
              <a:t>ó</a:t>
            </a:r>
            <a:r>
              <a:rPr lang="vi-VN"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liê</a:t>
            </a:r>
            <a:r>
              <a:rPr lang="vi-VN" sz="2400" dirty="0">
                <a:effectLst/>
                <a:latin typeface="Arial" panose="020B0604020202020204" pitchFamily="34" charset="0"/>
                <a:ea typeface="Arial" panose="020B0604020202020204" pitchFamily="34" charset="0"/>
              </a:rPr>
              <a:t>n quan trong việc tuyển chọn 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thực hiện nghĩa vụ tham gia Công an nhân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a:t>
            </a:r>
            <a:r>
              <a:rPr lang="en-US" sz="2400" dirty="0">
                <a:effectLst/>
                <a:latin typeface="Arial" panose="020B0604020202020204" pitchFamily="34" charset="0"/>
                <a:ea typeface="Arial" panose="020B0604020202020204" pitchFamily="34" charset="0"/>
              </a:rPr>
              <a:t>.</a:t>
            </a:r>
          </a:p>
        </p:txBody>
      </p:sp>
      <p:pic>
        <p:nvPicPr>
          <p:cNvPr id="7" name="Picture 6">
            <a:extLst>
              <a:ext uri="{FF2B5EF4-FFF2-40B4-BE49-F238E27FC236}">
                <a16:creationId xmlns:a16="http://schemas.microsoft.com/office/drawing/2014/main" id="{B30582DB-55D1-DD45-A7BD-9752B425A42E}"/>
              </a:ext>
            </a:extLst>
          </p:cNvPr>
          <p:cNvPicPr>
            <a:picLocks noChangeAspect="1"/>
          </p:cNvPicPr>
          <p:nvPr/>
        </p:nvPicPr>
        <p:blipFill>
          <a:blip r:embed="rId13"/>
          <a:stretch>
            <a:fillRect/>
          </a:stretch>
        </p:blipFill>
        <p:spPr>
          <a:xfrm>
            <a:off x="4893547" y="2260879"/>
            <a:ext cx="4250453" cy="4039437"/>
          </a:xfrm>
          <a:prstGeom prst="rect">
            <a:avLst/>
          </a:prstGeom>
        </p:spPr>
      </p:pic>
    </p:spTree>
    <p:extLst>
      <p:ext uri="{BB962C8B-B14F-4D97-AF65-F5344CB8AC3E}">
        <p14:creationId xmlns:p14="http://schemas.microsoft.com/office/powerpoint/2010/main" val="42419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11909"/>
            <a:chOff x="-379805" y="-8659"/>
            <a:chExt cx="9523805" cy="11750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75027"/>
              <a:chOff x="0" y="-8659"/>
              <a:chExt cx="9144000" cy="11750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750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3504" cy="7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7740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84" y="1022979"/>
            <a:ext cx="427180" cy="46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03402" y="923295"/>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420418"/>
            <a:ext cx="10359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 MỘT SỐ NỘI DUNG CƠ BẢN NGHỊ ĐỊNH CỦA CHÍNH PHỦ VỀ THỰC HIỆN 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491169"/>
            <a:ext cx="9144000" cy="4339650"/>
          </a:xfrm>
          <a:prstGeom prst="rect">
            <a:avLst/>
          </a:prstGeom>
          <a:noFill/>
        </p:spPr>
        <p:txBody>
          <a:bodyPr wrap="square">
            <a:spAutoFit/>
          </a:bodyPr>
          <a:lstStyle/>
          <a:p>
            <a:pPr marR="0" lvl="0" algn="just">
              <a:spcBef>
                <a:spcPts val="0"/>
              </a:spcBef>
              <a:spcAft>
                <a:spcPts val="0"/>
              </a:spcAft>
              <a:buClr>
                <a:srgbClr val="000000"/>
              </a:buClr>
              <a:buSzPts val="1000"/>
              <a:tabLst>
                <a:tab pos="192405" algn="l"/>
              </a:tabLst>
            </a:pP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300" dirty="0" err="1">
                <a:latin typeface="Arial" panose="020B0604020202020204" pitchFamily="34" charset="0"/>
                <a:ea typeface="Arial" panose="020B0604020202020204" pitchFamily="34" charset="0"/>
                <a:cs typeface="Arial" panose="020B0604020202020204" pitchFamily="34" charset="0"/>
              </a:rPr>
              <a:t>Cô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d</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nam trong độ tu</a:t>
            </a:r>
            <a:r>
              <a:rPr lang="en-US" sz="2300" u="none" strike="noStrike" spc="0" dirty="0" err="1">
                <a:effectLst/>
                <a:latin typeface="Arial" panose="020B0604020202020204" pitchFamily="34" charset="0"/>
                <a:ea typeface="Arial" panose="020B0604020202020204" pitchFamily="34" charset="0"/>
                <a:cs typeface="Arial" panose="020B0604020202020204" pitchFamily="34" charset="0"/>
              </a:rPr>
              <a:t>ổi</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300" u="none" strike="noStrike" spc="0" dirty="0" err="1">
                <a:effectLst/>
                <a:latin typeface="Arial" panose="020B0604020202020204" pitchFamily="34" charset="0"/>
                <a:ea typeface="Arial" panose="020B0604020202020204" pitchFamily="34" charset="0"/>
                <a:cs typeface="Arial" panose="020B0604020202020204" pitchFamily="34" charset="0"/>
              </a:rPr>
              <a:t>gọi</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nhập ngũ đã đ</a:t>
            </a:r>
            <a:r>
              <a:rPr lang="en-US" sz="2300" dirty="0">
                <a:latin typeface="Arial" panose="020B0604020202020204" pitchFamily="34" charset="0"/>
                <a:ea typeface="Arial" panose="020B0604020202020204" pitchFamily="34" charset="0"/>
                <a:cs typeface="Arial" panose="020B0604020202020204" pitchFamily="34" charset="0"/>
              </a:rPr>
              <a:t>ă</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k</a:t>
            </a:r>
            <a:r>
              <a:rPr lang="en-US" sz="2300" dirty="0">
                <a:latin typeface="Arial" panose="020B0604020202020204" pitchFamily="34" charset="0"/>
                <a:ea typeface="Arial" panose="020B0604020202020204" pitchFamily="34" charset="0"/>
                <a:cs typeface="Arial" panose="020B0604020202020204" pitchFamily="34" charset="0"/>
              </a:rPr>
              <a:t>í</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nghĩa vụ quân s</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theo quy đ</a:t>
            </a:r>
            <a:r>
              <a:rPr lang="en-US" sz="2300" dirty="0">
                <a:latin typeface="Arial" panose="020B0604020202020204" pitchFamily="34" charset="0"/>
                <a:ea typeface="Arial" panose="020B0604020202020204" pitchFamily="34" charset="0"/>
                <a:cs typeface="Arial" panose="020B0604020202020204" pitchFamily="34" charset="0"/>
              </a:rPr>
              <a:t>ị</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nh c</a:t>
            </a:r>
            <a:r>
              <a:rPr lang="en-US" sz="2300" dirty="0">
                <a:latin typeface="Arial" panose="020B0604020202020204" pitchFamily="34" charset="0"/>
                <a:ea typeface="Arial" panose="020B0604020202020204" pitchFamily="34" charset="0"/>
                <a:cs typeface="Arial" panose="020B0604020202020204" pitchFamily="34" charset="0"/>
              </a:rPr>
              <a:t>ủ</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a Luật Nghĩa vụ quân s</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a:t>
            </a:r>
            <a:r>
              <a:rPr lang="en-US" sz="2300" dirty="0">
                <a:latin typeface="Arial" panose="020B0604020202020204" pitchFamily="34" charset="0"/>
                <a:ea typeface="Arial" panose="020B0604020202020204" pitchFamily="34" charset="0"/>
                <a:cs typeface="Arial" panose="020B0604020202020204" pitchFamily="34" charset="0"/>
              </a:rPr>
              <a:t>ă</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m 2015. Công d</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nữ trong độ luồi gọi nhập ngũ đã đ</a:t>
            </a:r>
            <a:r>
              <a:rPr lang="en-US" sz="2300" dirty="0">
                <a:latin typeface="Arial" panose="020B0604020202020204" pitchFamily="34" charset="0"/>
                <a:ea typeface="Arial" panose="020B0604020202020204" pitchFamily="34" charset="0"/>
                <a:cs typeface="Arial" panose="020B0604020202020204" pitchFamily="34" charset="0"/>
              </a:rPr>
              <a:t>ă</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k</a:t>
            </a:r>
            <a:r>
              <a:rPr lang="en-US" sz="2300" dirty="0">
                <a:latin typeface="Arial" panose="020B0604020202020204" pitchFamily="34" charset="0"/>
                <a:ea typeface="Arial" panose="020B0604020202020204" pitchFamily="34" charset="0"/>
                <a:cs typeface="Arial" panose="020B0604020202020204" pitchFamily="34" charset="0"/>
              </a:rPr>
              <a:t>í</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nghĩa vụ quân s</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theo quy đ</a:t>
            </a:r>
            <a:r>
              <a:rPr lang="en-US" sz="2300" dirty="0" err="1">
                <a:latin typeface="Arial" panose="020B0604020202020204" pitchFamily="34" charset="0"/>
                <a:ea typeface="Arial" panose="020B0604020202020204" pitchFamily="34" charset="0"/>
                <a:cs typeface="Arial" panose="020B0604020202020204" pitchFamily="34" charset="0"/>
              </a:rPr>
              <a:t>ịn</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h c</a:t>
            </a:r>
            <a:r>
              <a:rPr lang="en-US" sz="2300" dirty="0">
                <a:latin typeface="Arial" panose="020B0604020202020204" pitchFamily="34" charset="0"/>
                <a:ea typeface="Arial" panose="020B0604020202020204" pitchFamily="34" charset="0"/>
                <a:cs typeface="Arial" panose="020B0604020202020204" pitchFamily="34" charset="0"/>
              </a:rPr>
              <a:t>ủ</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a Luật Nghĩa v</a:t>
            </a:r>
            <a:r>
              <a:rPr lang="en-US" sz="2300" dirty="0">
                <a:latin typeface="Arial" panose="020B0604020202020204" pitchFamily="34" charset="0"/>
                <a:ea typeface="Arial" panose="020B0604020202020204" pitchFamily="34" charset="0"/>
                <a:cs typeface="Arial" panose="020B0604020202020204" pitchFamily="34" charset="0"/>
              </a:rPr>
              <a:t>ụ</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quân sư. </a:t>
            </a:r>
            <a:r>
              <a:rPr lang="vi-VN" sz="2300" i="1" u="none" strike="noStrike" spc="0" dirty="0">
                <a:effectLst/>
                <a:latin typeface="Arial" panose="020B0604020202020204" pitchFamily="34" charset="0"/>
                <a:ea typeface="Arial" panose="020B0604020202020204" pitchFamily="34" charset="0"/>
                <a:cs typeface="Arial" panose="020B0604020202020204" pitchFamily="34" charset="0"/>
              </a:rPr>
              <a:t>có</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t</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r</a:t>
            </a:r>
            <a:r>
              <a:rPr lang="en-US" sz="2300" dirty="0">
                <a:latin typeface="Arial" panose="020B0604020202020204" pitchFamily="34" charset="0"/>
                <a:ea typeface="Arial" panose="020B0604020202020204" pitchFamily="34" charset="0"/>
                <a:cs typeface="Arial" panose="020B0604020202020204" pitchFamily="34" charset="0"/>
              </a:rPr>
              <a:t>ì</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nh đ</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ộ</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chư</a:t>
            </a:r>
            <a:r>
              <a:rPr lang="en-US" sz="2300" u="none" strike="noStrike" spc="0" dirty="0" err="1">
                <a:effectLst/>
                <a:latin typeface="Arial" panose="020B0604020202020204" pitchFamily="34" charset="0"/>
                <a:ea typeface="Arial" panose="020B0604020202020204" pitchFamily="34" charset="0"/>
                <a:cs typeface="Arial" panose="020B0604020202020204" pitchFamily="34" charset="0"/>
              </a:rPr>
              <a:t>yê</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m</a:t>
            </a:r>
            <a:r>
              <a:rPr lang="en-US" sz="2300" dirty="0">
                <a:latin typeface="Arial" panose="020B0604020202020204" pitchFamily="34" charset="0"/>
                <a:ea typeface="Arial" panose="020B0604020202020204" pitchFamily="34" charset="0"/>
                <a:cs typeface="Arial" panose="020B0604020202020204" pitchFamily="34" charset="0"/>
              </a:rPr>
              <a:t>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phù h</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ợ</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p v</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ớ</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i yêu c</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ầ</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u c</a:t>
            </a:r>
            <a:r>
              <a:rPr lang="en-US" sz="2300" dirty="0">
                <a:latin typeface="Arial" panose="020B0604020202020204" pitchFamily="34" charset="0"/>
                <a:ea typeface="Arial" panose="020B0604020202020204" pitchFamily="34" charset="0"/>
                <a:cs typeface="Arial" panose="020B0604020202020204" pitchFamily="34" charset="0"/>
              </a:rPr>
              <a:t>ủ</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a c</a:t>
            </a:r>
            <a:r>
              <a:rPr lang="en-US" sz="2300" dirty="0">
                <a:latin typeface="Arial" panose="020B0604020202020204" pitchFamily="34" charset="0"/>
                <a:ea typeface="Arial" panose="020B0604020202020204" pitchFamily="34" charset="0"/>
                <a:cs typeface="Arial" panose="020B0604020202020204" pitchFamily="34" charset="0"/>
              </a:rPr>
              <a:t>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an nh</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dân</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nếu t</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nguy</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ệ</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và C</a:t>
            </a:r>
            <a:r>
              <a:rPr lang="en-US" sz="2300" dirty="0">
                <a:latin typeface="Arial" panose="020B0604020202020204" pitchFamily="34" charset="0"/>
                <a:ea typeface="Arial" panose="020B0604020202020204" pitchFamily="34" charset="0"/>
                <a:cs typeface="Arial" panose="020B0604020202020204" pitchFamily="34" charset="0"/>
              </a:rPr>
              <a:t>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an nhân dân c</a:t>
            </a:r>
            <a:r>
              <a:rPr lang="en-US" sz="2300" dirty="0">
                <a:latin typeface="Arial" panose="020B0604020202020204" pitchFamily="34" charset="0"/>
                <a:ea typeface="Arial" panose="020B0604020202020204" pitchFamily="34" charset="0"/>
                <a:cs typeface="Arial" panose="020B0604020202020204" pitchFamily="34" charset="0"/>
              </a:rPr>
              <a:t>ó</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nhu cầu th</a:t>
            </a:r>
            <a:r>
              <a:rPr lang="en-US" sz="2300" dirty="0">
                <a:latin typeface="Arial" panose="020B0604020202020204" pitchFamily="34" charset="0"/>
                <a:ea typeface="Arial" panose="020B0604020202020204" pitchFamily="34" charset="0"/>
                <a:cs typeface="Arial" panose="020B0604020202020204" pitchFamily="34" charset="0"/>
              </a:rPr>
              <a:t>ì</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đ</a:t>
            </a:r>
            <a:r>
              <a:rPr lang="en-US" sz="2300" dirty="0" err="1">
                <a:latin typeface="Arial" panose="020B0604020202020204" pitchFamily="34" charset="0"/>
                <a:ea typeface="Arial" panose="020B0604020202020204" pitchFamily="34" charset="0"/>
                <a:cs typeface="Arial" panose="020B0604020202020204" pitchFamily="34" charset="0"/>
              </a:rPr>
              <a:t>ượ</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c xem xét</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tuyền chọn thực hiện nghĩa vụ tham gia C</a:t>
            </a:r>
            <a:r>
              <a:rPr lang="en-US" sz="2300" dirty="0">
                <a:latin typeface="Arial" panose="020B0604020202020204" pitchFamily="34" charset="0"/>
                <a:ea typeface="Arial" panose="020B0604020202020204" pitchFamily="34" charset="0"/>
                <a:cs typeface="Arial" panose="020B0604020202020204" pitchFamily="34" charset="0"/>
              </a:rPr>
              <a:t>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an nhân d</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a:t>
            </a:r>
          </a:p>
          <a:p>
            <a:pPr marR="0" lvl="0" algn="just">
              <a:spcBef>
                <a:spcPts val="0"/>
              </a:spcBef>
              <a:spcAft>
                <a:spcPts val="0"/>
              </a:spcAft>
              <a:buClr>
                <a:srgbClr val="000000"/>
              </a:buClr>
              <a:buSzPts val="1000"/>
              <a:tabLst>
                <a:tab pos="192405" algn="l"/>
              </a:tabLst>
            </a:pP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B</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ộ</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trưởng B</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ộ</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c</a:t>
            </a:r>
            <a:r>
              <a:rPr lang="en-US" sz="2300" dirty="0">
                <a:latin typeface="Arial" panose="020B0604020202020204" pitchFamily="34" charset="0"/>
                <a:ea typeface="Arial" panose="020B0604020202020204" pitchFamily="34" charset="0"/>
                <a:cs typeface="Arial" panose="020B0604020202020204" pitchFamily="34" charset="0"/>
              </a:rPr>
              <a:t>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an quy đ</a:t>
            </a:r>
            <a:r>
              <a:rPr lang="en-US" sz="2300" dirty="0">
                <a:latin typeface="Arial" panose="020B0604020202020204" pitchFamily="34" charset="0"/>
                <a:ea typeface="Arial" panose="020B0604020202020204" pitchFamily="34" charset="0"/>
                <a:cs typeface="Arial" panose="020B0604020202020204" pitchFamily="34" charset="0"/>
              </a:rPr>
              <a:t>ị</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nh c</a:t>
            </a:r>
            <a:r>
              <a:rPr lang="en-US" sz="2300" dirty="0">
                <a:latin typeface="Arial" panose="020B0604020202020204" pitchFamily="34" charset="0"/>
                <a:ea typeface="Arial" panose="020B0604020202020204" pitchFamily="34" charset="0"/>
                <a:cs typeface="Arial" panose="020B0604020202020204" pitchFamily="34" charset="0"/>
              </a:rPr>
              <a:t>ụ</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th</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độ tu</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ổ</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i tuy</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chọn c</a:t>
            </a:r>
            <a:r>
              <a:rPr lang="en-US" sz="2300" dirty="0">
                <a:latin typeface="Arial" panose="020B0604020202020204" pitchFamily="34" charset="0"/>
                <a:ea typeface="Arial" panose="020B0604020202020204" pitchFamily="34" charset="0"/>
                <a:cs typeface="Arial" panose="020B0604020202020204" pitchFamily="34" charset="0"/>
              </a:rPr>
              <a:t>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dân th</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c hi</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ệ</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nghĩa v</a:t>
            </a:r>
            <a:r>
              <a:rPr lang="en-US" sz="2300" dirty="0">
                <a:latin typeface="Arial" panose="020B0604020202020204" pitchFamily="34" charset="0"/>
                <a:ea typeface="Arial" panose="020B0604020202020204" pitchFamily="34" charset="0"/>
                <a:cs typeface="Arial" panose="020B0604020202020204" pitchFamily="34" charset="0"/>
              </a:rPr>
              <a:t>ụ</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tham gia Công an nh</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d</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ph</a:t>
            </a:r>
            <a:r>
              <a:rPr lang="en-US" sz="2300" dirty="0">
                <a:latin typeface="Arial" panose="020B0604020202020204" pitchFamily="34" charset="0"/>
                <a:ea typeface="Arial" panose="020B0604020202020204" pitchFamily="34" charset="0"/>
                <a:cs typeface="Arial" panose="020B0604020202020204" pitchFamily="34" charset="0"/>
              </a:rPr>
              <a:t>ù</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hợp v</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ớ</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i t</a:t>
            </a:r>
            <a:r>
              <a:rPr lang="en-US" sz="2300" dirty="0">
                <a:latin typeface="Arial" panose="020B0604020202020204" pitchFamily="34" charset="0"/>
                <a:ea typeface="Arial" panose="020B0604020202020204" pitchFamily="34" charset="0"/>
                <a:cs typeface="Arial" panose="020B0604020202020204" pitchFamily="34" charset="0"/>
              </a:rPr>
              <a:t>í</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nh ch</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ấ</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t đ</a:t>
            </a:r>
            <a:r>
              <a:rPr lang="en-US" sz="2300" dirty="0">
                <a:latin typeface="Arial" panose="020B0604020202020204" pitchFamily="34" charset="0"/>
                <a:ea typeface="Arial" panose="020B0604020202020204" pitchFamily="34" charset="0"/>
                <a:cs typeface="Arial" panose="020B0604020202020204" pitchFamily="34" charset="0"/>
              </a:rPr>
              <a:t>ặ</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c điểm của từng đơn vị s</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ử</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dụng v</a:t>
            </a:r>
            <a:r>
              <a:rPr lang="en-US" sz="2300" dirty="0">
                <a:latin typeface="Arial" panose="020B0604020202020204" pitchFamily="34" charset="0"/>
                <a:ea typeface="Arial" panose="020B0604020202020204" pitchFamily="34" charset="0"/>
                <a:cs typeface="Arial" panose="020B0604020202020204" pitchFamily="34" charset="0"/>
              </a:rPr>
              <a:t>à</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quy định ngành, ngh</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ề</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c</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ầ</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th</a:t>
            </a:r>
            <a:r>
              <a:rPr lang="en-US" sz="2300" u="none" strike="noStrike" spc="0" dirty="0" err="1">
                <a:effectLst/>
                <a:latin typeface="Arial" panose="020B0604020202020204" pitchFamily="34" charset="0"/>
                <a:ea typeface="Arial" panose="020B0604020202020204" pitchFamily="34" charset="0"/>
                <a:cs typeface="Arial" panose="020B0604020202020204" pitchFamily="34" charset="0"/>
              </a:rPr>
              <a:t>iế</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t đ</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tuy</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ch</a:t>
            </a:r>
            <a:r>
              <a:rPr lang="en-US" sz="2300" dirty="0" err="1">
                <a:latin typeface="Arial" panose="020B0604020202020204" pitchFamily="34" charset="0"/>
                <a:ea typeface="Arial" panose="020B0604020202020204" pitchFamily="34" charset="0"/>
                <a:cs typeface="Arial" panose="020B0604020202020204" pitchFamily="34" charset="0"/>
              </a:rPr>
              <a:t>ọn</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c</a:t>
            </a:r>
            <a:r>
              <a:rPr lang="en-US" sz="2300" dirty="0">
                <a:latin typeface="Arial" panose="020B0604020202020204" pitchFamily="34" charset="0"/>
                <a:ea typeface="Arial" panose="020B0604020202020204" pitchFamily="34" charset="0"/>
                <a:cs typeface="Arial" panose="020B0604020202020204" pitchFamily="34" charset="0"/>
              </a:rPr>
              <a:t>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d</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nữ thực hiện nghĩa vụ tham gia c</a:t>
            </a:r>
            <a:r>
              <a:rPr lang="en-US" sz="2300" dirty="0">
                <a:latin typeface="Arial" panose="020B0604020202020204" pitchFamily="34" charset="0"/>
                <a:ea typeface="Arial" panose="020B0604020202020204" pitchFamily="34" charset="0"/>
                <a:cs typeface="Arial" panose="020B0604020202020204" pitchFamily="34" charset="0"/>
              </a:rPr>
              <a:t>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an nh</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dân phù hợp với nhu c</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ầ</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u s</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ử</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d</a:t>
            </a:r>
            <a:r>
              <a:rPr lang="en-US" sz="2300" dirty="0">
                <a:latin typeface="Arial" panose="020B0604020202020204" pitchFamily="34" charset="0"/>
                <a:ea typeface="Arial" panose="020B0604020202020204" pitchFamily="34" charset="0"/>
                <a:cs typeface="Arial" panose="020B0604020202020204" pitchFamily="34" charset="0"/>
              </a:rPr>
              <a:t>ụ</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t</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rong từng thời k</a:t>
            </a:r>
            <a:r>
              <a:rPr lang="en-US" sz="2300" dirty="0">
                <a:latin typeface="Arial" panose="020B0604020202020204" pitchFamily="34" charset="0"/>
                <a:ea typeface="Arial" panose="020B0604020202020204" pitchFamily="34" charset="0"/>
                <a:cs typeface="Arial" panose="020B0604020202020204" pitchFamily="34" charset="0"/>
              </a:rPr>
              <a:t>ì</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a:t>
            </a:r>
            <a:endParaRPr lang="en-US" sz="23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89210" y="2126718"/>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1.</a:t>
            </a:r>
            <a:r>
              <a:rPr lang="en-US" sz="2400" dirty="0">
                <a:solidFill>
                  <a:srgbClr val="FF0000"/>
                </a:solidFill>
                <a:effectLst/>
                <a:latin typeface="Arial" panose="020B0604020202020204" pitchFamily="34" charset="0"/>
                <a:ea typeface="Arial" panose="020B0604020202020204" pitchFamily="34" charset="0"/>
              </a:rPr>
              <a:t>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Đ</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ố</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i tượng tuy</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 chọn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8975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0" y="1362037"/>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Arial" panose="020B0604020202020204" pitchFamily="34" charset="0"/>
                <a:cs typeface="Arial" panose="020B0604020202020204" pitchFamily="34" charset="0"/>
              </a:rPr>
              <a:t>CÂU HỎI KIỂM TRA KIẾN THỨC</a:t>
            </a:r>
            <a:endParaRPr lang="en-US" altLang="en-US" sz="2600" i="1" dirty="0">
              <a:solidFill>
                <a:srgbClr val="C00000"/>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C77282C7-C8B9-5F05-7D27-C530F674B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289" y="6248400"/>
            <a:ext cx="552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3ACA94AC-6429-3EAE-788B-569189E09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156" y="6219825"/>
            <a:ext cx="5810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a:extLst>
              <a:ext uri="{FF2B5EF4-FFF2-40B4-BE49-F238E27FC236}">
                <a16:creationId xmlns:a16="http://schemas.microsoft.com/office/drawing/2014/main" id="{60895A56-3F4F-F406-3FB7-3222225BC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746" y="1333400"/>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E0D49264-2011-EE75-02ED-8F1ECB7D39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004" y="6210300"/>
            <a:ext cx="571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a:extLst>
              <a:ext uri="{FF2B5EF4-FFF2-40B4-BE49-F238E27FC236}">
                <a16:creationId xmlns:a16="http://schemas.microsoft.com/office/drawing/2014/main" id="{FAAB5806-A59D-5D7C-B1AF-6C09AB4C93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8366" y="6181725"/>
            <a:ext cx="6191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FA8BE3DF-9831-0DD4-E8B3-F055700036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6882" y="6229350"/>
            <a:ext cx="5826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7D3845E3-3667-EEFF-FC00-B1DAA6C4D6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1436" y="6210300"/>
            <a:ext cx="590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0" y="1915497"/>
            <a:ext cx="89833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vi-VN" b="0" i="1" dirty="0">
                <a:solidFill>
                  <a:srgbClr val="00B0F0"/>
                </a:solidFill>
                <a:latin typeface="Arial" panose="020B0604020202020204" pitchFamily="34" charset="0"/>
                <a:cs typeface="Arial" panose="020B0604020202020204" pitchFamily="34" charset="0"/>
              </a:rPr>
              <a:t>Mọi công dân trong độ tuổi gọi nhập ngũ đ</a:t>
            </a:r>
            <a:r>
              <a:rPr lang="en-US" b="0" i="1" dirty="0">
                <a:solidFill>
                  <a:srgbClr val="00B0F0"/>
                </a:solidFill>
                <a:latin typeface="Arial" panose="020B0604020202020204" pitchFamily="34" charset="0"/>
                <a:cs typeface="Arial" panose="020B0604020202020204" pitchFamily="34" charset="0"/>
              </a:rPr>
              <a:t>ề</a:t>
            </a:r>
            <a:r>
              <a:rPr lang="vi-VN" b="0" i="1" dirty="0">
                <a:solidFill>
                  <a:srgbClr val="00B0F0"/>
                </a:solidFill>
                <a:latin typeface="Arial" panose="020B0604020202020204" pitchFamily="34" charset="0"/>
                <a:cs typeface="Arial" panose="020B0604020202020204" pitchFamily="34" charset="0"/>
              </a:rPr>
              <a:t>u là đ</a:t>
            </a:r>
            <a:r>
              <a:rPr lang="en-US" b="0" i="1" dirty="0">
                <a:solidFill>
                  <a:srgbClr val="00B0F0"/>
                </a:solidFill>
                <a:latin typeface="Arial" panose="020B0604020202020204" pitchFamily="34" charset="0"/>
                <a:cs typeface="Arial" panose="020B0604020202020204" pitchFamily="34" charset="0"/>
              </a:rPr>
              <a:t>ố</a:t>
            </a:r>
            <a:r>
              <a:rPr lang="vi-VN" b="0" i="1" dirty="0">
                <a:solidFill>
                  <a:srgbClr val="00B0F0"/>
                </a:solidFill>
                <a:latin typeface="Arial" panose="020B0604020202020204" pitchFamily="34" charset="0"/>
                <a:cs typeface="Arial" panose="020B0604020202020204" pitchFamily="34" charset="0"/>
              </a:rPr>
              <a:t>i tượng tuy</a:t>
            </a:r>
            <a:r>
              <a:rPr lang="en-US" b="0" i="1" dirty="0">
                <a:solidFill>
                  <a:srgbClr val="00B0F0"/>
                </a:solidFill>
                <a:latin typeface="Arial" panose="020B0604020202020204" pitchFamily="34" charset="0"/>
                <a:cs typeface="Arial" panose="020B0604020202020204" pitchFamily="34" charset="0"/>
              </a:rPr>
              <a:t>ể</a:t>
            </a:r>
            <a:r>
              <a:rPr lang="vi-VN" b="0" i="1" dirty="0">
                <a:solidFill>
                  <a:srgbClr val="00B0F0"/>
                </a:solidFill>
                <a:latin typeface="Arial" panose="020B0604020202020204" pitchFamily="34" charset="0"/>
                <a:cs typeface="Arial" panose="020B0604020202020204" pitchFamily="34" charset="0"/>
              </a:rPr>
              <a:t>n chọn thực hiện tham gia nghĩa v</a:t>
            </a:r>
            <a:r>
              <a:rPr lang="en-US" b="0" i="1" dirty="0">
                <a:solidFill>
                  <a:srgbClr val="00B0F0"/>
                </a:solidFill>
                <a:latin typeface="Arial" panose="020B0604020202020204" pitchFamily="34" charset="0"/>
                <a:cs typeface="Arial" panose="020B0604020202020204" pitchFamily="34" charset="0"/>
              </a:rPr>
              <a:t>ụ</a:t>
            </a:r>
            <a:r>
              <a:rPr lang="vi-VN" b="0" i="1" dirty="0">
                <a:solidFill>
                  <a:srgbClr val="00B0F0"/>
                </a:solidFill>
                <a:latin typeface="Arial" panose="020B0604020202020204" pitchFamily="34" charset="0"/>
                <a:cs typeface="Arial" panose="020B0604020202020204" pitchFamily="34" charset="0"/>
              </a:rPr>
              <a:t> Công an nh</a:t>
            </a:r>
            <a:r>
              <a:rPr lang="en-US" b="0" i="1" dirty="0">
                <a:solidFill>
                  <a:srgbClr val="00B0F0"/>
                </a:solidFill>
                <a:latin typeface="Arial" panose="020B0604020202020204" pitchFamily="34" charset="0"/>
                <a:cs typeface="Arial" panose="020B0604020202020204" pitchFamily="34" charset="0"/>
              </a:rPr>
              <a:t>â</a:t>
            </a:r>
            <a:r>
              <a:rPr lang="vi-VN" b="0" i="1" dirty="0">
                <a:solidFill>
                  <a:srgbClr val="00B0F0"/>
                </a:solidFill>
                <a:latin typeface="Arial" panose="020B0604020202020204" pitchFamily="34" charset="0"/>
                <a:cs typeface="Arial" panose="020B0604020202020204" pitchFamily="34" charset="0"/>
              </a:rPr>
              <a:t>n </a:t>
            </a:r>
            <a:r>
              <a:rPr lang="en-US" b="0" i="1" dirty="0" err="1">
                <a:solidFill>
                  <a:srgbClr val="00B0F0"/>
                </a:solidFill>
                <a:latin typeface="Arial" panose="020B0604020202020204" pitchFamily="34" charset="0"/>
                <a:cs typeface="Arial" panose="020B0604020202020204" pitchFamily="34" charset="0"/>
              </a:rPr>
              <a:t>dâ</a:t>
            </a:r>
            <a:r>
              <a:rPr lang="vi-VN" b="0" i="1" dirty="0">
                <a:solidFill>
                  <a:srgbClr val="00B0F0"/>
                </a:solidFill>
                <a:latin typeface="Arial" panose="020B0604020202020204" pitchFamily="34" charset="0"/>
                <a:cs typeface="Arial" panose="020B0604020202020204" pitchFamily="34" charset="0"/>
              </a:rPr>
              <a:t>n có đúng không</a:t>
            </a:r>
            <a:r>
              <a:rPr lang="vi-VN" b="0" i="1" dirty="0">
                <a:solidFill>
                  <a:srgbClr val="00B0F0"/>
                </a:solidFill>
                <a:latin typeface="Arial" panose="020B0604020202020204" pitchFamily="34" charset="0"/>
                <a:ea typeface="Arial" panose="020B0604020202020204" pitchFamily="34" charset="0"/>
                <a:cs typeface="Arial" panose="020B0604020202020204" pitchFamily="34" charset="0"/>
              </a:rPr>
              <a:t>? Vì sao?</a:t>
            </a:r>
            <a:endParaRPr lang="en-US" b="0" i="1" dirty="0">
              <a:solidFill>
                <a:srgbClr val="00B0F0"/>
              </a:solidFill>
              <a:latin typeface="Arial" panose="020B0604020202020204" pitchFamily="34" charset="0"/>
              <a:ea typeface="Arial" panose="020B0604020202020204" pitchFamily="34" charset="0"/>
              <a:cs typeface="Arial" panose="020B0604020202020204" pitchFamily="34" charset="0"/>
            </a:endParaRPr>
          </a:p>
        </p:txBody>
      </p:sp>
      <p:pic>
        <p:nvPicPr>
          <p:cNvPr id="27" name="Picture 7">
            <a:extLst>
              <a:ext uri="{FF2B5EF4-FFF2-40B4-BE49-F238E27FC236}">
                <a16:creationId xmlns:a16="http://schemas.microsoft.com/office/drawing/2014/main" id="{58F86216-9B6D-67E3-9951-9B5C1B1954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2975" y="6229350"/>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03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11909"/>
            <a:chOff x="-379805" y="-8659"/>
            <a:chExt cx="9523805" cy="11750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75027"/>
              <a:chOff x="0" y="-8659"/>
              <a:chExt cx="9144000" cy="11750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750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3504" cy="7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7740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70" y="1044932"/>
            <a:ext cx="378897" cy="40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53161" y="863005"/>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59919" y="1329983"/>
            <a:ext cx="10359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 MỘT SỐ NỘI DUNG CƠ BẢN NGHỊ ĐỊNH CỦA CHÍNH PHỦ VỀ THỰC HIỆN 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111511" y="2333685"/>
            <a:ext cx="5658202" cy="4524315"/>
          </a:xfrm>
          <a:prstGeom prst="rect">
            <a:avLst/>
          </a:prstGeom>
          <a:noFill/>
        </p:spPr>
        <p:txBody>
          <a:bodyPr wrap="square">
            <a:spAutoFit/>
          </a:bodyPr>
          <a:lstStyle/>
          <a:p>
            <a:pPr marL="228600" marR="0" indent="-228600" algn="just">
              <a:spcBef>
                <a:spcPts val="0"/>
              </a:spcBef>
              <a:spcAft>
                <a:spcPts val="0"/>
              </a:spcAft>
            </a:pPr>
            <a:r>
              <a:rPr lang="en-US" sz="2400" dirty="0">
                <a:effectLst/>
                <a:latin typeface="Arial" panose="020B0604020202020204" pitchFamily="34" charset="0"/>
                <a:ea typeface="Arial" panose="020B0604020202020204" pitchFamily="34" charset="0"/>
              </a:rPr>
              <a:t>   - </a:t>
            </a:r>
            <a:r>
              <a:rPr lang="vi-VN" sz="2400" dirty="0">
                <a:effectLst/>
                <a:latin typeface="Arial" panose="020B0604020202020204" pitchFamily="34" charset="0"/>
                <a:ea typeface="Arial" panose="020B0604020202020204" pitchFamily="34" charset="0"/>
              </a:rPr>
              <a:t>C</a:t>
            </a:r>
            <a:r>
              <a:rPr lang="en-US" sz="2400" dirty="0">
                <a:latin typeface="Arial" panose="020B0604020202020204" pitchFamily="34" charset="0"/>
                <a:ea typeface="Arial" panose="020B0604020202020204" pitchFamily="34" charset="0"/>
              </a:rPr>
              <a:t>ó</a:t>
            </a:r>
            <a:r>
              <a:rPr lang="vi-VN" sz="2400" dirty="0">
                <a:effectLst/>
                <a:latin typeface="Arial" panose="020B0604020202020204" pitchFamily="34" charset="0"/>
                <a:ea typeface="Arial" panose="020B0604020202020204" pitchFamily="34" charset="0"/>
              </a:rPr>
              <a:t> lí l</a:t>
            </a:r>
            <a:r>
              <a:rPr lang="en-US" sz="2400" dirty="0">
                <a:latin typeface="Arial" panose="020B0604020202020204" pitchFamily="34" charset="0"/>
                <a:ea typeface="Arial" panose="020B0604020202020204" pitchFamily="34" charset="0"/>
              </a:rPr>
              <a:t>ị</a:t>
            </a:r>
            <a:r>
              <a:rPr lang="vi-VN" sz="2400" dirty="0">
                <a:effectLst/>
                <a:latin typeface="Arial" panose="020B0604020202020204" pitchFamily="34" charset="0"/>
                <a:ea typeface="Arial" panose="020B0604020202020204" pitchFamily="34" charset="0"/>
              </a:rPr>
              <a:t>ch r</a:t>
            </a:r>
            <a:r>
              <a:rPr lang="en-US" sz="2400" dirty="0">
                <a:latin typeface="Arial" panose="020B0604020202020204" pitchFamily="34" charset="0"/>
                <a:ea typeface="Arial" panose="020B0604020202020204" pitchFamily="34" charset="0"/>
              </a:rPr>
              <a:t>õ</a:t>
            </a:r>
            <a:r>
              <a:rPr lang="vi-VN" sz="2400" dirty="0">
                <a:effectLst/>
                <a:latin typeface="Arial" panose="020B0604020202020204" pitchFamily="34" charset="0"/>
                <a:ea typeface="Arial" panose="020B0604020202020204" pitchFamily="34" charset="0"/>
              </a:rPr>
              <a:t> r</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ng, nghi</a:t>
            </a:r>
            <a:r>
              <a:rPr lang="en-US" sz="2400" dirty="0">
                <a:latin typeface="Arial" panose="020B0604020202020204" pitchFamily="34" charset="0"/>
                <a:ea typeface="Arial" panose="020B0604020202020204" pitchFamily="34" charset="0"/>
              </a:rPr>
              <a:t>ê</a:t>
            </a:r>
            <a:r>
              <a:rPr lang="vi-VN" sz="2400" dirty="0">
                <a:effectLst/>
                <a:latin typeface="Arial" panose="020B0604020202020204" pitchFamily="34" charset="0"/>
                <a:ea typeface="Arial" panose="020B0604020202020204" pitchFamily="34" charset="0"/>
              </a:rPr>
              <a:t>m ch</a:t>
            </a:r>
            <a:r>
              <a:rPr lang="en-US" sz="2400" dirty="0">
                <a:latin typeface="Arial" panose="020B0604020202020204" pitchFamily="34" charset="0"/>
                <a:ea typeface="Arial" panose="020B0604020202020204" pitchFamily="34" charset="0"/>
              </a:rPr>
              <a:t>ỉ</a:t>
            </a:r>
            <a:r>
              <a:rPr lang="vi-VN" sz="2400" dirty="0">
                <a:effectLst/>
                <a:latin typeface="Arial" panose="020B0604020202020204" pitchFamily="34" charset="0"/>
                <a:ea typeface="Arial" panose="020B0604020202020204" pitchFamily="34" charset="0"/>
              </a:rPr>
              <a:t>nh chấp h</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nh đư</a:t>
            </a:r>
            <a:r>
              <a:rPr lang="en-US" sz="2400" dirty="0">
                <a:effectLst/>
                <a:latin typeface="Arial" panose="020B0604020202020204" pitchFamily="34" charset="0"/>
                <a:ea typeface="Arial" panose="020B0604020202020204" pitchFamily="34" charset="0"/>
              </a:rPr>
              <a:t>ờ</a:t>
            </a:r>
            <a:r>
              <a:rPr lang="vi-VN" sz="2400" dirty="0">
                <a:effectLst/>
                <a:latin typeface="Arial" panose="020B0604020202020204" pitchFamily="34" charset="0"/>
                <a:ea typeface="Arial" panose="020B0604020202020204" pitchFamily="34" charset="0"/>
              </a:rPr>
              <a:t>ng lối</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chú trư</a:t>
            </a:r>
            <a:r>
              <a:rPr lang="en-US" sz="2400" dirty="0">
                <a:latin typeface="Arial" panose="020B0604020202020204" pitchFamily="34" charset="0"/>
                <a:ea typeface="Arial" panose="020B0604020202020204" pitchFamily="34" charset="0"/>
              </a:rPr>
              <a:t>ơ</a:t>
            </a:r>
            <a:r>
              <a:rPr lang="vi-VN" sz="2400" dirty="0">
                <a:effectLst/>
                <a:latin typeface="Arial" panose="020B0604020202020204" pitchFamily="34" charset="0"/>
                <a:ea typeface="Arial" panose="020B0604020202020204" pitchFamily="34" charset="0"/>
              </a:rPr>
              <a:t>ng c</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a </a:t>
            </a:r>
            <a:r>
              <a:rPr lang="en-US" sz="2400" dirty="0" err="1">
                <a:latin typeface="Arial" panose="020B0604020202020204" pitchFamily="34" charset="0"/>
                <a:ea typeface="Arial" panose="020B0604020202020204" pitchFamily="34" charset="0"/>
              </a:rPr>
              <a:t>Đả</a:t>
            </a:r>
            <a:r>
              <a:rPr lang="vi-VN" sz="2400" dirty="0">
                <a:effectLst/>
                <a:latin typeface="Arial" panose="020B0604020202020204" pitchFamily="34" charset="0"/>
                <a:ea typeface="Arial" panose="020B0604020202020204" pitchFamily="34" charset="0"/>
              </a:rPr>
              <a:t>ng, ch</a:t>
            </a:r>
            <a:r>
              <a:rPr lang="en-US" sz="2400" dirty="0">
                <a:latin typeface="Arial" panose="020B0604020202020204" pitchFamily="34" charset="0"/>
                <a:ea typeface="Arial" panose="020B0604020202020204" pitchFamily="34" charset="0"/>
              </a:rPr>
              <a:t>í</a:t>
            </a:r>
            <a:r>
              <a:rPr lang="vi-VN" sz="2400" dirty="0">
                <a:effectLst/>
                <a:latin typeface="Arial" panose="020B0604020202020204" pitchFamily="34" charset="0"/>
                <a:ea typeface="Arial" panose="020B0604020202020204" pitchFamily="34" charset="0"/>
              </a:rPr>
              <a:t>nh sách, pháp luật của </a:t>
            </a:r>
            <a:r>
              <a:rPr lang="en-US" sz="2400" dirty="0" err="1">
                <a:effectLst/>
                <a:latin typeface="Arial" panose="020B0604020202020204" pitchFamily="34" charset="0"/>
                <a:ea typeface="Arial" panose="020B0604020202020204" pitchFamily="34" charset="0"/>
              </a:rPr>
              <a:t>nhà</a:t>
            </a:r>
            <a:r>
              <a:rPr lang="vi-VN" sz="2400" dirty="0">
                <a:effectLst/>
                <a:latin typeface="Arial" panose="020B0604020202020204" pitchFamily="34" charset="0"/>
                <a:ea typeface="Arial" panose="020B0604020202020204" pitchFamily="34" charset="0"/>
              </a:rPr>
              <a:t> nước</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không có tiền án</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tiền s</a:t>
            </a:r>
            <a:r>
              <a:rPr lang="en-US" sz="2400" dirty="0">
                <a:effectLst/>
                <a:latin typeface="Arial" panose="020B0604020202020204" pitchFamily="34" charset="0"/>
                <a:ea typeface="Arial" panose="020B0604020202020204" pitchFamily="34" charset="0"/>
              </a:rPr>
              <a:t>ự</a:t>
            </a:r>
            <a:r>
              <a:rPr lang="en-US" sz="2400" dirty="0">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kh</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b</a:t>
            </a:r>
            <a:r>
              <a:rPr lang="en-US" sz="2400" dirty="0">
                <a:latin typeface="Arial" panose="020B0604020202020204" pitchFamily="34" charset="0"/>
                <a:ea typeface="Arial" panose="020B0604020202020204" pitchFamily="34" charset="0"/>
              </a:rPr>
              <a:t>ị</a:t>
            </a:r>
            <a:r>
              <a:rPr lang="vi-VN"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truy</a:t>
            </a:r>
            <a:r>
              <a:rPr lang="vi-VN" sz="2400" dirty="0">
                <a:effectLst/>
                <a:latin typeface="Arial" panose="020B0604020202020204" pitchFamily="34" charset="0"/>
                <a:ea typeface="Arial" panose="020B0604020202020204" pitchFamily="34" charset="0"/>
              </a:rPr>
              <a:t> c</a:t>
            </a:r>
            <a:r>
              <a:rPr lang="en-US" sz="2400" dirty="0" err="1">
                <a:effectLst/>
                <a:latin typeface="Arial" panose="020B0604020202020204" pitchFamily="34" charset="0"/>
                <a:ea typeface="Arial" panose="020B0604020202020204" pitchFamily="34" charset="0"/>
              </a:rPr>
              <a:t>ứu</a:t>
            </a:r>
            <a:r>
              <a:rPr lang="vi-VN" sz="2400" dirty="0">
                <a:effectLst/>
                <a:latin typeface="Arial" panose="020B0604020202020204" pitchFamily="34" charset="0"/>
                <a:ea typeface="Arial" panose="020B0604020202020204" pitchFamily="34" charset="0"/>
              </a:rPr>
              <a:t> tr</a:t>
            </a:r>
            <a:r>
              <a:rPr lang="en-US" sz="2400" dirty="0" err="1">
                <a:latin typeface="Arial" panose="020B0604020202020204" pitchFamily="34" charset="0"/>
                <a:ea typeface="Arial" panose="020B0604020202020204" pitchFamily="34" charset="0"/>
              </a:rPr>
              <a:t>ách</a:t>
            </a:r>
            <a:r>
              <a:rPr lang="vi-VN" sz="2400" dirty="0">
                <a:effectLst/>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n</a:t>
            </a:r>
            <a:r>
              <a:rPr lang="vi-VN" sz="2400" dirty="0">
                <a:effectLst/>
                <a:latin typeface="Arial" panose="020B0604020202020204" pitchFamily="34" charset="0"/>
                <a:ea typeface="Arial" panose="020B0604020202020204" pitchFamily="34" charset="0"/>
              </a:rPr>
              <a:t>hiệm hình s</a:t>
            </a:r>
            <a:r>
              <a:rPr lang="en-US" sz="2400" dirty="0">
                <a:effectLst/>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 qu</a:t>
            </a:r>
            <a:r>
              <a:rPr lang="en-US" sz="2400" dirty="0">
                <a:latin typeface="Arial" panose="020B0604020202020204" pitchFamily="34" charset="0"/>
                <a:ea typeface="Arial" panose="020B0604020202020204" pitchFamily="34" charset="0"/>
              </a:rPr>
              <a:t>ả</a:t>
            </a:r>
            <a:r>
              <a:rPr lang="vi-VN" sz="2400" dirty="0">
                <a:effectLst/>
                <a:latin typeface="Arial" panose="020B0604020202020204" pitchFamily="34" charset="0"/>
                <a:ea typeface="Arial" panose="020B0604020202020204" pitchFamily="34" charset="0"/>
              </a:rPr>
              <a:t>n chế</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không trong thời gian b</a:t>
            </a:r>
            <a:r>
              <a:rPr lang="en-US" sz="2400" dirty="0">
                <a:latin typeface="Arial" panose="020B0604020202020204" pitchFamily="34" charset="0"/>
                <a:ea typeface="Arial" panose="020B0604020202020204" pitchFamily="34" charset="0"/>
              </a:rPr>
              <a:t>ị</a:t>
            </a:r>
            <a:r>
              <a:rPr lang="vi-VN" sz="2400" dirty="0">
                <a:effectLst/>
                <a:latin typeface="Arial" panose="020B0604020202020204" pitchFamily="34" charset="0"/>
                <a:ea typeface="Arial" panose="020B0604020202020204" pitchFamily="34" charset="0"/>
              </a:rPr>
              <a:t> áp dụng biện pháp gi</a:t>
            </a:r>
            <a:r>
              <a:rPr lang="en-US" sz="2400" dirty="0">
                <a:latin typeface="Arial" panose="020B0604020202020204" pitchFamily="34" charset="0"/>
                <a:ea typeface="Arial" panose="020B0604020202020204" pitchFamily="34" charset="0"/>
              </a:rPr>
              <a:t>á</a:t>
            </a:r>
            <a:r>
              <a:rPr lang="vi-VN" sz="2400" dirty="0">
                <a:effectLst/>
                <a:latin typeface="Arial" panose="020B0604020202020204" pitchFamily="34" charset="0"/>
                <a:ea typeface="Arial" panose="020B0604020202020204" pitchFamily="34" charset="0"/>
              </a:rPr>
              <a:t>o dục tại xã phường thị tr</a:t>
            </a:r>
            <a:r>
              <a:rPr lang="en-US" sz="2400" dirty="0">
                <a:effectLst/>
                <a:latin typeface="Arial" panose="020B0604020202020204" pitchFamily="34" charset="0"/>
                <a:ea typeface="Arial" panose="020B0604020202020204" pitchFamily="34" charset="0"/>
              </a:rPr>
              <a:t>ấ</a:t>
            </a:r>
            <a:r>
              <a:rPr lang="vi-VN" sz="2400" dirty="0">
                <a:effectLst/>
                <a:latin typeface="Arial" panose="020B0604020202020204" pitchFamily="34" charset="0"/>
                <a:ea typeface="Arial" panose="020B0604020202020204" pitchFamily="34" charset="0"/>
              </a:rPr>
              <a:t>n ho</a:t>
            </a:r>
            <a:r>
              <a:rPr lang="en-US" sz="2400" dirty="0">
                <a:effectLst/>
                <a:latin typeface="Arial" panose="020B0604020202020204" pitchFamily="34" charset="0"/>
                <a:ea typeface="Arial" panose="020B0604020202020204" pitchFamily="34" charset="0"/>
              </a:rPr>
              <a:t>ặ</a:t>
            </a:r>
            <a:r>
              <a:rPr lang="vi-VN" sz="2400" dirty="0">
                <a:effectLst/>
                <a:latin typeface="Arial" panose="020B0604020202020204" pitchFamily="34" charset="0"/>
                <a:ea typeface="Arial" panose="020B0604020202020204" pitchFamily="34" charset="0"/>
              </a:rPr>
              <a:t>c đưa v</a:t>
            </a:r>
            <a:r>
              <a:rPr lang="en-US" sz="2400" dirty="0" err="1">
                <a:latin typeface="Arial" panose="020B0604020202020204" pitchFamily="34" charset="0"/>
                <a:ea typeface="Arial" panose="020B0604020202020204" pitchFamily="34" charset="0"/>
              </a:rPr>
              <a:t>ào</a:t>
            </a:r>
            <a:r>
              <a:rPr lang="vi-VN" sz="2400" dirty="0">
                <a:effectLst/>
                <a:latin typeface="Arial" panose="020B0604020202020204" pitchFamily="34" charset="0"/>
                <a:ea typeface="Arial" panose="020B0604020202020204" pitchFamily="34" charset="0"/>
              </a:rPr>
              <a:t> cơ s</a:t>
            </a:r>
            <a:r>
              <a:rPr lang="en-US" sz="2400" dirty="0">
                <a:effectLst/>
                <a:latin typeface="Arial" panose="020B0604020202020204" pitchFamily="34" charset="0"/>
                <a:ea typeface="Arial" panose="020B0604020202020204" pitchFamily="34" charset="0"/>
              </a:rPr>
              <a:t>ở</a:t>
            </a:r>
            <a:r>
              <a:rPr lang="vi-VN" sz="2400" dirty="0">
                <a:effectLst/>
                <a:latin typeface="Arial" panose="020B0604020202020204" pitchFamily="34" charset="0"/>
                <a:ea typeface="Arial" panose="020B0604020202020204" pitchFamily="34" charset="0"/>
              </a:rPr>
              <a:t> ch</a:t>
            </a:r>
            <a:r>
              <a:rPr lang="en-US" sz="2400" dirty="0">
                <a:effectLst/>
                <a:latin typeface="Arial" panose="020B0604020202020204" pitchFamily="34" charset="0"/>
                <a:ea typeface="Arial" panose="020B0604020202020204" pitchFamily="34" charset="0"/>
              </a:rPr>
              <a:t>ữ</a:t>
            </a:r>
            <a:r>
              <a:rPr lang="vi-VN" sz="2400" dirty="0">
                <a:effectLst/>
                <a:latin typeface="Arial" panose="020B0604020202020204" pitchFamily="34" charset="0"/>
                <a:ea typeface="Arial" panose="020B0604020202020204" pitchFamily="34" charset="0"/>
              </a:rPr>
              <a:t>a bệnh b</a:t>
            </a:r>
            <a:r>
              <a:rPr lang="en-US" sz="2400" dirty="0">
                <a:effectLst/>
                <a:latin typeface="Arial" panose="020B0604020202020204" pitchFamily="34" charset="0"/>
                <a:ea typeface="Arial" panose="020B0604020202020204" pitchFamily="34" charset="0"/>
              </a:rPr>
              <a:t>ắ</a:t>
            </a:r>
            <a:r>
              <a:rPr lang="vi-VN" sz="2400" dirty="0">
                <a:effectLst/>
                <a:latin typeface="Arial" panose="020B0604020202020204" pitchFamily="34" charset="0"/>
                <a:ea typeface="Arial" panose="020B0604020202020204" pitchFamily="34" charset="0"/>
              </a:rPr>
              <a:t>t buộc, cơ s</a:t>
            </a:r>
            <a:r>
              <a:rPr lang="en-US" sz="2400" dirty="0">
                <a:effectLst/>
                <a:latin typeface="Arial" panose="020B0604020202020204" pitchFamily="34" charset="0"/>
                <a:ea typeface="Arial" panose="020B0604020202020204" pitchFamily="34" charset="0"/>
              </a:rPr>
              <a:t>ở</a:t>
            </a:r>
            <a:r>
              <a:rPr lang="vi-VN" sz="2400" dirty="0">
                <a:effectLst/>
                <a:latin typeface="Arial" panose="020B0604020202020204" pitchFamily="34" charset="0"/>
                <a:ea typeface="Arial" panose="020B0604020202020204" pitchFamily="34" charset="0"/>
              </a:rPr>
              <a:t> giáo d</a:t>
            </a:r>
            <a:r>
              <a:rPr lang="en-US" sz="2400" dirty="0" err="1">
                <a:latin typeface="Arial" panose="020B0604020202020204" pitchFamily="34" charset="0"/>
                <a:ea typeface="Arial" panose="020B0604020202020204" pitchFamily="34" charset="0"/>
              </a:rPr>
              <a:t>ục</a:t>
            </a:r>
            <a:r>
              <a:rPr lang="vi-VN" sz="2400" dirty="0">
                <a:effectLst/>
                <a:latin typeface="Arial" panose="020B0604020202020204" pitchFamily="34" charset="0"/>
                <a:ea typeface="Arial" panose="020B0604020202020204" pitchFamily="34" charset="0"/>
              </a:rPr>
              <a:t> b</a:t>
            </a:r>
            <a:r>
              <a:rPr lang="en-US" sz="2400" dirty="0">
                <a:effectLst/>
                <a:latin typeface="Arial" panose="020B0604020202020204" pitchFamily="34" charset="0"/>
                <a:ea typeface="Arial" panose="020B0604020202020204" pitchFamily="34" charset="0"/>
              </a:rPr>
              <a:t>ắ</a:t>
            </a:r>
            <a:r>
              <a:rPr lang="vi-VN" sz="2400" dirty="0">
                <a:effectLst/>
                <a:latin typeface="Arial" panose="020B0604020202020204" pitchFamily="34" charset="0"/>
                <a:ea typeface="Arial" panose="020B0604020202020204" pitchFamily="34" charset="0"/>
              </a:rPr>
              <a:t>t bu</a:t>
            </a:r>
            <a:r>
              <a:rPr lang="en-US" sz="2400" dirty="0">
                <a:effectLst/>
                <a:latin typeface="Arial" panose="020B0604020202020204" pitchFamily="34" charset="0"/>
                <a:ea typeface="Arial" panose="020B0604020202020204" pitchFamily="34" charset="0"/>
              </a:rPr>
              <a:t>ộ</a:t>
            </a:r>
            <a:r>
              <a:rPr lang="vi-VN" sz="2400" dirty="0">
                <a:effectLst/>
                <a:latin typeface="Arial" panose="020B0604020202020204" pitchFamily="34" charset="0"/>
                <a:ea typeface="Arial" panose="020B0604020202020204" pitchFamily="34" charset="0"/>
              </a:rPr>
              <a:t>c; c</a:t>
            </a:r>
            <a:r>
              <a:rPr lang="en-US" sz="2400" dirty="0">
                <a:latin typeface="Arial" panose="020B0604020202020204" pitchFamily="34" charset="0"/>
                <a:ea typeface="Arial" panose="020B0604020202020204" pitchFamily="34" charset="0"/>
              </a:rPr>
              <a:t>ó</a:t>
            </a:r>
            <a:r>
              <a:rPr lang="vi-VN" sz="2400" dirty="0">
                <a:effectLst/>
                <a:latin typeface="Arial" panose="020B0604020202020204" pitchFamily="34" charset="0"/>
                <a:ea typeface="Arial" panose="020B0604020202020204" pitchFamily="34" charset="0"/>
              </a:rPr>
              <a:t> ph</a:t>
            </a:r>
            <a:r>
              <a:rPr lang="en-US" sz="2400" dirty="0">
                <a:effectLst/>
                <a:latin typeface="Arial" panose="020B0604020202020204" pitchFamily="34" charset="0"/>
                <a:ea typeface="Arial" panose="020B0604020202020204" pitchFamily="34" charset="0"/>
              </a:rPr>
              <a:t>ẩ</a:t>
            </a:r>
            <a:r>
              <a:rPr lang="vi-VN" sz="2400" dirty="0">
                <a:effectLst/>
                <a:latin typeface="Arial" panose="020B0604020202020204" pitchFamily="34" charset="0"/>
                <a:ea typeface="Arial" panose="020B0604020202020204" pitchFamily="34" charset="0"/>
              </a:rPr>
              <a:t>m ch</a:t>
            </a:r>
            <a:r>
              <a:rPr lang="en-US" sz="2400" dirty="0">
                <a:effectLst/>
                <a:latin typeface="Arial" panose="020B0604020202020204" pitchFamily="34" charset="0"/>
                <a:ea typeface="Arial" panose="020B0604020202020204" pitchFamily="34" charset="0"/>
              </a:rPr>
              <a:t>ấ</a:t>
            </a:r>
            <a:r>
              <a:rPr lang="vi-VN" sz="2400" dirty="0">
                <a:effectLst/>
                <a:latin typeface="Arial" panose="020B0604020202020204" pitchFamily="34" charset="0"/>
                <a:ea typeface="Arial" panose="020B0604020202020204" pitchFamily="34" charset="0"/>
              </a:rPr>
              <a:t>t</a:t>
            </a:r>
            <a:r>
              <a:rPr lang="en-US" sz="2400" dirty="0">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đạo đức tư cách t</a:t>
            </a:r>
            <a:r>
              <a:rPr lang="en-US" sz="2400" dirty="0">
                <a:effectLst/>
                <a:latin typeface="Arial" panose="020B0604020202020204" pitchFamily="34" charset="0"/>
                <a:ea typeface="Arial" panose="020B0604020202020204" pitchFamily="34" charset="0"/>
              </a:rPr>
              <a:t>ố</a:t>
            </a:r>
            <a:r>
              <a:rPr lang="vi-VN" sz="2400" dirty="0">
                <a:effectLst/>
                <a:latin typeface="Arial" panose="020B0604020202020204" pitchFamily="34" charset="0"/>
                <a:ea typeface="Arial" panose="020B0604020202020204" pitchFamily="34" charset="0"/>
              </a:rPr>
              <a:t>t</a:t>
            </a:r>
            <a:r>
              <a:rPr lang="en-US" sz="2400" dirty="0">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được quần chủng nh</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nơi cư </a:t>
            </a:r>
            <a:r>
              <a:rPr lang="en-US" sz="2400" dirty="0">
                <a:effectLst/>
                <a:latin typeface="Arial" panose="020B0604020202020204" pitchFamily="34" charset="0"/>
                <a:ea typeface="Arial" panose="020B0604020202020204" pitchFamily="34" charset="0"/>
              </a:rPr>
              <a:t>t</a:t>
            </a:r>
            <a:r>
              <a:rPr lang="vi-VN" sz="2400" dirty="0">
                <a:effectLst/>
                <a:latin typeface="Arial" panose="020B0604020202020204" pitchFamily="34" charset="0"/>
                <a:ea typeface="Arial" panose="020B0604020202020204" pitchFamily="34" charset="0"/>
              </a:rPr>
              <a:t>rú hoặc nơ</a:t>
            </a:r>
            <a:r>
              <a:rPr lang="en-US" sz="2400" dirty="0" err="1">
                <a:effectLst/>
                <a:latin typeface="Arial" panose="020B0604020202020204" pitchFamily="34" charset="0"/>
                <a:ea typeface="Arial" panose="020B0604020202020204" pitchFamily="34" charset="0"/>
              </a:rPr>
              <a:t>i</a:t>
            </a:r>
            <a:r>
              <a:rPr lang="vi-VN" sz="2400" dirty="0">
                <a:effectLst/>
                <a:latin typeface="Arial" panose="020B0604020202020204" pitchFamily="34" charset="0"/>
                <a:ea typeface="Arial" panose="020B0604020202020204" pitchFamily="34" charset="0"/>
              </a:rPr>
              <a:t> hoc tập</a:t>
            </a:r>
            <a:r>
              <a:rPr lang="en-US" sz="2400" dirty="0">
                <a:effectLst/>
                <a:latin typeface="Arial" panose="020B0604020202020204" pitchFamily="34" charset="0"/>
                <a:ea typeface="Arial" panose="020B0604020202020204" pitchFamily="34" charset="0"/>
              </a:rPr>
              <a:t>, </a:t>
            </a:r>
            <a:r>
              <a:rPr lang="vi-VN" sz="2400" dirty="0">
                <a:effectLst/>
                <a:latin typeface="Arial" panose="020B0604020202020204" pitchFamily="34" charset="0"/>
                <a:ea typeface="Arial" panose="020B0604020202020204" pitchFamily="34" charset="0"/>
              </a:rPr>
              <a:t>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tác t</a:t>
            </a:r>
            <a:r>
              <a:rPr lang="en-US" sz="2400" dirty="0">
                <a:latin typeface="Arial" panose="020B0604020202020204" pitchFamily="34" charset="0"/>
                <a:ea typeface="Arial" panose="020B0604020202020204" pitchFamily="34" charset="0"/>
              </a:rPr>
              <a:t>í</a:t>
            </a:r>
            <a:r>
              <a:rPr lang="vi-VN" sz="2400" dirty="0">
                <a:effectLst/>
                <a:latin typeface="Arial" panose="020B0604020202020204" pitchFamily="34" charset="0"/>
                <a:ea typeface="Arial" panose="020B0604020202020204" pitchFamily="34" charset="0"/>
              </a:rPr>
              <a:t>n nhiệm.</a:t>
            </a:r>
            <a:endParaRPr lang="en-US" sz="2400" dirty="0">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88107" y="2044125"/>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2.</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latin typeface="Arial" panose="020B0604020202020204" pitchFamily="34" charset="0"/>
                <a:ea typeface="Arial" panose="020B0604020202020204" pitchFamily="34" charset="0"/>
                <a:cs typeface="Arial" panose="020B0604020202020204" pitchFamily="34" charset="0"/>
              </a:rPr>
              <a:t>Tiêu</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ea typeface="Arial" panose="020B0604020202020204" pitchFamily="34" charset="0"/>
                <a:cs typeface="Arial" panose="020B0604020202020204" pitchFamily="34" charset="0"/>
              </a:rPr>
              <a:t>chuẩn</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tuy</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 chọn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
        <p:nvSpPr>
          <p:cNvPr id="7" name="Rectangle 2">
            <a:extLst>
              <a:ext uri="{FF2B5EF4-FFF2-40B4-BE49-F238E27FC236}">
                <a16:creationId xmlns:a16="http://schemas.microsoft.com/office/drawing/2014/main" id="{8C9BA5F7-CA1E-12A9-E1C4-9DF4F92323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2088" algn="l"/>
              </a:tabLst>
              <a:defRPr>
                <a:solidFill>
                  <a:schemeClr val="tx1"/>
                </a:solidFill>
                <a:latin typeface="Arial" panose="020B0604020202020204" pitchFamily="34" charset="0"/>
              </a:defRPr>
            </a:lvl1pPr>
            <a:lvl2pPr eaLnBrk="0" fontAlgn="base" hangingPunct="0">
              <a:spcBef>
                <a:spcPct val="0"/>
              </a:spcBef>
              <a:spcAft>
                <a:spcPct val="0"/>
              </a:spcAft>
              <a:tabLst>
                <a:tab pos="192088" algn="l"/>
              </a:tabLst>
              <a:defRPr>
                <a:solidFill>
                  <a:schemeClr val="tx1"/>
                </a:solidFill>
                <a:latin typeface="Arial" panose="020B0604020202020204" pitchFamily="34" charset="0"/>
              </a:defRPr>
            </a:lvl2pPr>
            <a:lvl3pPr eaLnBrk="0" fontAlgn="base" hangingPunct="0">
              <a:spcBef>
                <a:spcPct val="0"/>
              </a:spcBef>
              <a:spcAft>
                <a:spcPct val="0"/>
              </a:spcAft>
              <a:tabLst>
                <a:tab pos="192088" algn="l"/>
              </a:tabLst>
              <a:defRPr>
                <a:solidFill>
                  <a:schemeClr val="tx1"/>
                </a:solidFill>
                <a:latin typeface="Arial" panose="020B0604020202020204" pitchFamily="34" charset="0"/>
              </a:defRPr>
            </a:lvl3pPr>
            <a:lvl4pPr eaLnBrk="0" fontAlgn="base" hangingPunct="0">
              <a:spcBef>
                <a:spcPct val="0"/>
              </a:spcBef>
              <a:spcAft>
                <a:spcPct val="0"/>
              </a:spcAft>
              <a:tabLst>
                <a:tab pos="192088" algn="l"/>
              </a:tabLst>
              <a:defRPr>
                <a:solidFill>
                  <a:schemeClr val="tx1"/>
                </a:solidFill>
                <a:latin typeface="Arial" panose="020B0604020202020204" pitchFamily="34" charset="0"/>
              </a:defRPr>
            </a:lvl4pPr>
            <a:lvl5pPr eaLnBrk="0" fontAlgn="base" hangingPunct="0">
              <a:spcBef>
                <a:spcPct val="0"/>
              </a:spcBef>
              <a:spcAft>
                <a:spcPct val="0"/>
              </a:spcAft>
              <a:tabLst>
                <a:tab pos="192088" algn="l"/>
              </a:tabLst>
              <a:defRPr>
                <a:solidFill>
                  <a:schemeClr val="tx1"/>
                </a:solidFill>
                <a:latin typeface="Arial" panose="020B0604020202020204" pitchFamily="34" charset="0"/>
              </a:defRPr>
            </a:lvl5pPr>
            <a:lvl6pPr eaLnBrk="0" fontAlgn="base" hangingPunct="0">
              <a:spcBef>
                <a:spcPct val="0"/>
              </a:spcBef>
              <a:spcAft>
                <a:spcPct val="0"/>
              </a:spcAft>
              <a:tabLst>
                <a:tab pos="192088" algn="l"/>
              </a:tabLst>
              <a:defRPr>
                <a:solidFill>
                  <a:schemeClr val="tx1"/>
                </a:solidFill>
                <a:latin typeface="Arial" panose="020B0604020202020204" pitchFamily="34" charset="0"/>
              </a:defRPr>
            </a:lvl6pPr>
            <a:lvl7pPr eaLnBrk="0" fontAlgn="base" hangingPunct="0">
              <a:spcBef>
                <a:spcPct val="0"/>
              </a:spcBef>
              <a:spcAft>
                <a:spcPct val="0"/>
              </a:spcAft>
              <a:tabLst>
                <a:tab pos="192088" algn="l"/>
              </a:tabLst>
              <a:defRPr>
                <a:solidFill>
                  <a:schemeClr val="tx1"/>
                </a:solidFill>
                <a:latin typeface="Arial" panose="020B0604020202020204" pitchFamily="34" charset="0"/>
              </a:defRPr>
            </a:lvl7pPr>
            <a:lvl8pPr eaLnBrk="0" fontAlgn="base" hangingPunct="0">
              <a:spcBef>
                <a:spcPct val="0"/>
              </a:spcBef>
              <a:spcAft>
                <a:spcPct val="0"/>
              </a:spcAft>
              <a:tabLst>
                <a:tab pos="192088" algn="l"/>
              </a:tabLst>
              <a:defRPr>
                <a:solidFill>
                  <a:schemeClr val="tx1"/>
                </a:solidFill>
                <a:latin typeface="Arial" panose="020B0604020202020204" pitchFamily="34" charset="0"/>
              </a:defRPr>
            </a:lvl8pPr>
            <a:lvl9pPr eaLnBrk="0" fontAlgn="base" hangingPunct="0">
              <a:spcBef>
                <a:spcPct val="0"/>
              </a:spcBef>
              <a:spcAft>
                <a:spcPct val="0"/>
              </a:spcAft>
              <a:tabLst>
                <a:tab pos="1920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92088" algn="l"/>
              </a:tabLst>
            </a:pPr>
            <a:r>
              <a:rPr kumimoji="0" lang="vi-VN"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Tiêu chuẩn tuyển chọn</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2088"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8C29044E-063B-B4AF-5D81-7C2A4056C94B}"/>
              </a:ext>
            </a:extLst>
          </p:cNvPr>
          <p:cNvPicPr>
            <a:picLocks noChangeAspect="1"/>
          </p:cNvPicPr>
          <p:nvPr/>
        </p:nvPicPr>
        <p:blipFill>
          <a:blip r:embed="rId7"/>
          <a:stretch>
            <a:fillRect/>
          </a:stretch>
        </p:blipFill>
        <p:spPr>
          <a:xfrm>
            <a:off x="5576835" y="2163208"/>
            <a:ext cx="3567165" cy="2333077"/>
          </a:xfrm>
          <a:prstGeom prst="rect">
            <a:avLst/>
          </a:prstGeom>
        </p:spPr>
      </p:pic>
      <p:pic>
        <p:nvPicPr>
          <p:cNvPr id="10" name="Picture 4">
            <a:extLst>
              <a:ext uri="{FF2B5EF4-FFF2-40B4-BE49-F238E27FC236}">
                <a16:creationId xmlns:a16="http://schemas.microsoft.com/office/drawing/2014/main" id="{4498DF52-0BCC-C4F4-D853-9D77756258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9316" y="6372562"/>
            <a:ext cx="439928" cy="48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F70DE5E3-F96E-71B5-3FBD-55C958260B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6100" y="6349810"/>
            <a:ext cx="462680" cy="50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4E5CFE0E-405B-728F-0766-8EE9E37C71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7415" y="6319468"/>
            <a:ext cx="493022" cy="53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C6373860-9DED-9BB3-3BBD-39FD36341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238" y="6357395"/>
            <a:ext cx="463945" cy="50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CC0A0F4B-1F43-F524-F4DA-98E6536FD0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3427" y="6342223"/>
            <a:ext cx="470267" cy="51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a:extLst>
              <a:ext uri="{FF2B5EF4-FFF2-40B4-BE49-F238E27FC236}">
                <a16:creationId xmlns:a16="http://schemas.microsoft.com/office/drawing/2014/main" id="{8443F995-12D3-1449-284D-0705A9B145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8901" y="6342224"/>
            <a:ext cx="455097" cy="51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a:extLst>
              <a:ext uri="{FF2B5EF4-FFF2-40B4-BE49-F238E27FC236}">
                <a16:creationId xmlns:a16="http://schemas.microsoft.com/office/drawing/2014/main" id="{40D70B59-F85A-DDAB-C1CD-2023396FB2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07247" y="6357395"/>
            <a:ext cx="462680" cy="50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E048901C-701F-70BC-3C2A-B3FB54BECD97}"/>
              </a:ext>
            </a:extLst>
          </p:cNvPr>
          <p:cNvPicPr>
            <a:picLocks noChangeAspect="1"/>
          </p:cNvPicPr>
          <p:nvPr/>
        </p:nvPicPr>
        <p:blipFill rotWithShape="1">
          <a:blip r:embed="rId14"/>
          <a:srcRect l="4725" t="9952" r="9891" b="11687"/>
          <a:stretch/>
        </p:blipFill>
        <p:spPr>
          <a:xfrm>
            <a:off x="5566787" y="4310742"/>
            <a:ext cx="3577213" cy="2547258"/>
          </a:xfrm>
          <a:prstGeom prst="rect">
            <a:avLst/>
          </a:prstGeom>
        </p:spPr>
      </p:pic>
    </p:spTree>
    <p:extLst>
      <p:ext uri="{BB962C8B-B14F-4D97-AF65-F5344CB8AC3E}">
        <p14:creationId xmlns:p14="http://schemas.microsoft.com/office/powerpoint/2010/main" val="27457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11909"/>
            <a:chOff x="-379805" y="-8659"/>
            <a:chExt cx="9523805" cy="11750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75027"/>
              <a:chOff x="0" y="-8659"/>
              <a:chExt cx="9144000" cy="11750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750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3504" cy="7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7740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84" y="1022979"/>
            <a:ext cx="427180" cy="46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03402" y="923295"/>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420418"/>
            <a:ext cx="10359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 MỘT SỐ NỘI DUNG CƠ BẢN NGHỊ ĐỊNH CỦA CHÍNH PHỦ VỀ THỰC HIỆN 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C9BA5F7-CA1E-12A9-E1C4-9DF4F92323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2088" algn="l"/>
              </a:tabLst>
              <a:defRPr>
                <a:solidFill>
                  <a:schemeClr val="tx1"/>
                </a:solidFill>
                <a:latin typeface="Arial" panose="020B0604020202020204" pitchFamily="34" charset="0"/>
              </a:defRPr>
            </a:lvl1pPr>
            <a:lvl2pPr eaLnBrk="0" fontAlgn="base" hangingPunct="0">
              <a:spcBef>
                <a:spcPct val="0"/>
              </a:spcBef>
              <a:spcAft>
                <a:spcPct val="0"/>
              </a:spcAft>
              <a:tabLst>
                <a:tab pos="192088" algn="l"/>
              </a:tabLst>
              <a:defRPr>
                <a:solidFill>
                  <a:schemeClr val="tx1"/>
                </a:solidFill>
                <a:latin typeface="Arial" panose="020B0604020202020204" pitchFamily="34" charset="0"/>
              </a:defRPr>
            </a:lvl2pPr>
            <a:lvl3pPr eaLnBrk="0" fontAlgn="base" hangingPunct="0">
              <a:spcBef>
                <a:spcPct val="0"/>
              </a:spcBef>
              <a:spcAft>
                <a:spcPct val="0"/>
              </a:spcAft>
              <a:tabLst>
                <a:tab pos="192088" algn="l"/>
              </a:tabLst>
              <a:defRPr>
                <a:solidFill>
                  <a:schemeClr val="tx1"/>
                </a:solidFill>
                <a:latin typeface="Arial" panose="020B0604020202020204" pitchFamily="34" charset="0"/>
              </a:defRPr>
            </a:lvl3pPr>
            <a:lvl4pPr eaLnBrk="0" fontAlgn="base" hangingPunct="0">
              <a:spcBef>
                <a:spcPct val="0"/>
              </a:spcBef>
              <a:spcAft>
                <a:spcPct val="0"/>
              </a:spcAft>
              <a:tabLst>
                <a:tab pos="192088" algn="l"/>
              </a:tabLst>
              <a:defRPr>
                <a:solidFill>
                  <a:schemeClr val="tx1"/>
                </a:solidFill>
                <a:latin typeface="Arial" panose="020B0604020202020204" pitchFamily="34" charset="0"/>
              </a:defRPr>
            </a:lvl4pPr>
            <a:lvl5pPr eaLnBrk="0" fontAlgn="base" hangingPunct="0">
              <a:spcBef>
                <a:spcPct val="0"/>
              </a:spcBef>
              <a:spcAft>
                <a:spcPct val="0"/>
              </a:spcAft>
              <a:tabLst>
                <a:tab pos="192088" algn="l"/>
              </a:tabLst>
              <a:defRPr>
                <a:solidFill>
                  <a:schemeClr val="tx1"/>
                </a:solidFill>
                <a:latin typeface="Arial" panose="020B0604020202020204" pitchFamily="34" charset="0"/>
              </a:defRPr>
            </a:lvl5pPr>
            <a:lvl6pPr eaLnBrk="0" fontAlgn="base" hangingPunct="0">
              <a:spcBef>
                <a:spcPct val="0"/>
              </a:spcBef>
              <a:spcAft>
                <a:spcPct val="0"/>
              </a:spcAft>
              <a:tabLst>
                <a:tab pos="192088" algn="l"/>
              </a:tabLst>
              <a:defRPr>
                <a:solidFill>
                  <a:schemeClr val="tx1"/>
                </a:solidFill>
                <a:latin typeface="Arial" panose="020B0604020202020204" pitchFamily="34" charset="0"/>
              </a:defRPr>
            </a:lvl6pPr>
            <a:lvl7pPr eaLnBrk="0" fontAlgn="base" hangingPunct="0">
              <a:spcBef>
                <a:spcPct val="0"/>
              </a:spcBef>
              <a:spcAft>
                <a:spcPct val="0"/>
              </a:spcAft>
              <a:tabLst>
                <a:tab pos="192088" algn="l"/>
              </a:tabLst>
              <a:defRPr>
                <a:solidFill>
                  <a:schemeClr val="tx1"/>
                </a:solidFill>
                <a:latin typeface="Arial" panose="020B0604020202020204" pitchFamily="34" charset="0"/>
              </a:defRPr>
            </a:lvl7pPr>
            <a:lvl8pPr eaLnBrk="0" fontAlgn="base" hangingPunct="0">
              <a:spcBef>
                <a:spcPct val="0"/>
              </a:spcBef>
              <a:spcAft>
                <a:spcPct val="0"/>
              </a:spcAft>
              <a:tabLst>
                <a:tab pos="192088" algn="l"/>
              </a:tabLst>
              <a:defRPr>
                <a:solidFill>
                  <a:schemeClr val="tx1"/>
                </a:solidFill>
                <a:latin typeface="Arial" panose="020B0604020202020204" pitchFamily="34" charset="0"/>
              </a:defRPr>
            </a:lvl8pPr>
            <a:lvl9pPr eaLnBrk="0" fontAlgn="base" hangingPunct="0">
              <a:spcBef>
                <a:spcPct val="0"/>
              </a:spcBef>
              <a:spcAft>
                <a:spcPct val="0"/>
              </a:spcAft>
              <a:tabLst>
                <a:tab pos="1920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92088" algn="l"/>
              </a:tabLst>
            </a:pPr>
            <a:r>
              <a:rPr kumimoji="0" lang="vi-VN"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Tiêu chuẩn tuyển chọn</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2088"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Box 26">
            <a:extLst>
              <a:ext uri="{FF2B5EF4-FFF2-40B4-BE49-F238E27FC236}">
                <a16:creationId xmlns:a16="http://schemas.microsoft.com/office/drawing/2014/main" id="{85D21C2F-CA11-1A25-4AA9-A45A2D1206FE}"/>
              </a:ext>
            </a:extLst>
          </p:cNvPr>
          <p:cNvSpPr txBox="1"/>
          <p:nvPr/>
        </p:nvSpPr>
        <p:spPr>
          <a:xfrm>
            <a:off x="0" y="2116668"/>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2.</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latin typeface="Arial" panose="020B0604020202020204" pitchFamily="34" charset="0"/>
                <a:ea typeface="Arial" panose="020B0604020202020204" pitchFamily="34" charset="0"/>
                <a:cs typeface="Arial" panose="020B0604020202020204" pitchFamily="34" charset="0"/>
              </a:rPr>
              <a:t>Tiêu</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ea typeface="Arial" panose="020B0604020202020204" pitchFamily="34" charset="0"/>
                <a:cs typeface="Arial" panose="020B0604020202020204" pitchFamily="34" charset="0"/>
              </a:rPr>
              <a:t>chuẩn</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tuy</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 chọn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pic>
        <p:nvPicPr>
          <p:cNvPr id="28" name="Picture 27">
            <a:extLst>
              <a:ext uri="{FF2B5EF4-FFF2-40B4-BE49-F238E27FC236}">
                <a16:creationId xmlns:a16="http://schemas.microsoft.com/office/drawing/2014/main" id="{766FBDD4-F4A6-6127-5879-AB91D066C240}"/>
              </a:ext>
            </a:extLst>
          </p:cNvPr>
          <p:cNvPicPr>
            <a:picLocks noChangeAspect="1"/>
          </p:cNvPicPr>
          <p:nvPr/>
        </p:nvPicPr>
        <p:blipFill rotWithShape="1">
          <a:blip r:embed="rId13">
            <a:extLst>
              <a:ext uri="{28A0092B-C50C-407E-A947-70E740481C1C}">
                <a14:useLocalDpi xmlns:a14="http://schemas.microsoft.com/office/drawing/2010/main" val="0"/>
              </a:ext>
            </a:extLst>
          </a:blip>
          <a:srcRect l="5949" t="17187" r="62051"/>
          <a:stretch/>
        </p:blipFill>
        <p:spPr>
          <a:xfrm>
            <a:off x="-1" y="2555934"/>
            <a:ext cx="2080010" cy="4302066"/>
          </a:xfrm>
          <a:prstGeom prst="rect">
            <a:avLst/>
          </a:prstGeom>
        </p:spPr>
      </p:pic>
      <p:sp>
        <p:nvSpPr>
          <p:cNvPr id="30" name="TextBox 29">
            <a:extLst>
              <a:ext uri="{FF2B5EF4-FFF2-40B4-BE49-F238E27FC236}">
                <a16:creationId xmlns:a16="http://schemas.microsoft.com/office/drawing/2014/main" id="{A42CB860-4A21-F5EC-6A53-BDD4BCA206C1}"/>
              </a:ext>
            </a:extLst>
          </p:cNvPr>
          <p:cNvSpPr txBox="1"/>
          <p:nvPr/>
        </p:nvSpPr>
        <p:spPr>
          <a:xfrm>
            <a:off x="2029767" y="2567914"/>
            <a:ext cx="6983604" cy="1200329"/>
          </a:xfrm>
          <a:prstGeom prst="rect">
            <a:avLst/>
          </a:prstGeom>
          <a:noFill/>
        </p:spPr>
        <p:txBody>
          <a:bodyPr wrap="square">
            <a:spAutoFit/>
          </a:bodyPr>
          <a:lstStyle/>
          <a:p>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Bảo</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đảm</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tiêu</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chuẩn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chính</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trị</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của</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hạ</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sĩ</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quan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chiến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sĩ</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phục</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vụ</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theo</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chế</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độ</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nghĩa</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vụ</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trong</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công</a:t>
            </a:r>
            <a:r>
              <a:rPr lang="en-US" sz="2400" dirty="0">
                <a:solidFill>
                  <a:srgbClr val="0070C0"/>
                </a:solidFill>
                <a:latin typeface="Arial" panose="020B0604020202020204" pitchFamily="34" charset="0"/>
                <a:cs typeface="Arial" panose="020B0604020202020204" pitchFamily="34" charset="0"/>
              </a:rPr>
              <a:t> an </a:t>
            </a:r>
            <a:r>
              <a:rPr lang="en-US" sz="2400" dirty="0" err="1">
                <a:solidFill>
                  <a:srgbClr val="0070C0"/>
                </a:solidFill>
                <a:latin typeface="Arial" panose="020B0604020202020204" pitchFamily="34" charset="0"/>
                <a:cs typeface="Arial" panose="020B0604020202020204" pitchFamily="34" charset="0"/>
              </a:rPr>
              <a:t>nhân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dân</a:t>
            </a:r>
            <a:r>
              <a:rPr lang="en-US" sz="2400" dirty="0">
                <a:solidFill>
                  <a:srgbClr val="0070C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CCDBA1E7-4774-84F3-3ED9-6CB178DAE966}"/>
              </a:ext>
            </a:extLst>
          </p:cNvPr>
          <p:cNvSpPr txBox="1"/>
          <p:nvPr/>
        </p:nvSpPr>
        <p:spPr>
          <a:xfrm>
            <a:off x="2059912" y="3682609"/>
            <a:ext cx="6822830" cy="1938992"/>
          </a:xfrm>
          <a:prstGeom prst="rect">
            <a:avLst/>
          </a:prstGeom>
          <a:noFill/>
        </p:spPr>
        <p:txBody>
          <a:bodyPr wrap="square">
            <a:spAutoFit/>
          </a:bodyPr>
          <a:lstStyle/>
          <a:p>
            <a:pPr algn="just"/>
            <a:r>
              <a:rPr lang="vi-VN" sz="2400" dirty="0">
                <a:solidFill>
                  <a:schemeClr val="accent5">
                    <a:lumMod val="50000"/>
                  </a:schemeClr>
                </a:solidFill>
                <a:latin typeface="Arial" panose="020B0604020202020204" pitchFamily="34" charset="0"/>
                <a:cs typeface="Arial" panose="020B0604020202020204" pitchFamily="34" charset="0"/>
              </a:rPr>
              <a:t>- Có bằng tốt nghiệp Trung học phổ thông trở lên. Các xã miền núi, hải đảo, vùng đồng báo dân tộc thiểu số, vùng có điều kiện kt-xh đặc biệt khó khăn được tuyển công dân có bằng tốt nghiệp trung học cơ sở.</a:t>
            </a:r>
          </a:p>
        </p:txBody>
      </p:sp>
      <p:sp>
        <p:nvSpPr>
          <p:cNvPr id="16384" name="TextBox 16383">
            <a:extLst>
              <a:ext uri="{FF2B5EF4-FFF2-40B4-BE49-F238E27FC236}">
                <a16:creationId xmlns:a16="http://schemas.microsoft.com/office/drawing/2014/main" id="{86ADF2BE-6A39-B408-AB6F-A7C1D010685B}"/>
              </a:ext>
            </a:extLst>
          </p:cNvPr>
          <p:cNvSpPr txBox="1"/>
          <p:nvPr/>
        </p:nvSpPr>
        <p:spPr>
          <a:xfrm>
            <a:off x="2059912" y="5530558"/>
            <a:ext cx="6722347" cy="1200329"/>
          </a:xfrm>
          <a:prstGeom prst="rect">
            <a:avLst/>
          </a:prstGeom>
          <a:noFill/>
        </p:spPr>
        <p:txBody>
          <a:bodyPr wrap="square">
            <a:spAutoFit/>
          </a:bodyPr>
          <a:lstStyle/>
          <a:p>
            <a:pPr marR="0" lvl="0" algn="just">
              <a:spcBef>
                <a:spcPts val="0"/>
              </a:spcBef>
              <a:spcAft>
                <a:spcPts val="0"/>
              </a:spcAft>
              <a:buClr>
                <a:srgbClr val="000000"/>
              </a:buClr>
              <a:buSzPts val="1000"/>
              <a:tabLst>
                <a:tab pos="202565" algn="l"/>
              </a:tabLst>
            </a:pPr>
            <a:r>
              <a:rPr lang="en-US"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Th</a:t>
            </a:r>
            <a:r>
              <a:rPr lang="en-US"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 h</a:t>
            </a:r>
            <a:r>
              <a:rPr lang="en-US" sz="2400" dirty="0">
                <a:solidFill>
                  <a:srgbClr val="002060"/>
                </a:solidFill>
                <a:latin typeface="Arial" panose="020B0604020202020204" pitchFamily="34" charset="0"/>
                <a:ea typeface="Arial" panose="020B0604020202020204" pitchFamily="34" charset="0"/>
                <a:cs typeface="Arial" panose="020B0604020202020204" pitchFamily="34" charset="0"/>
              </a:rPr>
              <a:t>ì</a:t>
            </a:r>
            <a:r>
              <a:rPr lang="vi-VN"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nh cân </a:t>
            </a:r>
            <a:r>
              <a:rPr lang="en-US" sz="2400" dirty="0" err="1">
                <a:solidFill>
                  <a:srgbClr val="002060"/>
                </a:solidFill>
                <a:latin typeface="Arial" panose="020B0604020202020204" pitchFamily="34" charset="0"/>
                <a:ea typeface="Arial" panose="020B0604020202020204" pitchFamily="34" charset="0"/>
                <a:cs typeface="Arial" panose="020B0604020202020204" pitchFamily="34" charset="0"/>
              </a:rPr>
              <a:t>đố</a:t>
            </a:r>
            <a:r>
              <a:rPr lang="vi-VN"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i, không dị hình, dị dạng và đ</a:t>
            </a:r>
            <a:r>
              <a:rPr lang="en-US" sz="2400" dirty="0">
                <a:solidFill>
                  <a:srgbClr val="002060"/>
                </a:solidFill>
                <a:latin typeface="Arial" panose="020B0604020202020204" pitchFamily="34" charset="0"/>
                <a:ea typeface="Arial" panose="020B0604020202020204" pitchFamily="34" charset="0"/>
                <a:cs typeface="Arial" panose="020B0604020202020204" pitchFamily="34" charset="0"/>
              </a:rPr>
              <a:t>á</a:t>
            </a:r>
            <a:r>
              <a:rPr lang="vi-VN"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p </a:t>
            </a:r>
            <a:r>
              <a:rPr lang="en-US" sz="2400" dirty="0">
                <a:solidFill>
                  <a:srgbClr val="002060"/>
                </a:solidFill>
                <a:latin typeface="Arial" panose="020B0604020202020204" pitchFamily="34" charset="0"/>
                <a:ea typeface="Arial" panose="020B0604020202020204" pitchFamily="34" charset="0"/>
                <a:cs typeface="Arial" panose="020B0604020202020204" pitchFamily="34" charset="0"/>
              </a:rPr>
              <a:t>ứ</a:t>
            </a:r>
            <a:r>
              <a:rPr lang="vi-VN"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ng c</a:t>
            </a:r>
            <a:r>
              <a:rPr lang="en-US" sz="2400" dirty="0">
                <a:solidFill>
                  <a:srgbClr val="002060"/>
                </a:solidFill>
                <a:latin typeface="Arial" panose="020B0604020202020204" pitchFamily="34" charset="0"/>
                <a:ea typeface="Arial" panose="020B0604020202020204" pitchFamily="34" charset="0"/>
                <a:cs typeface="Arial" panose="020B0604020202020204" pitchFamily="34" charset="0"/>
              </a:rPr>
              <a:t>á</a:t>
            </a:r>
            <a:r>
              <a:rPr lang="vi-VN"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c tiêu chuẩn sức khoẻ đ</a:t>
            </a:r>
            <a:r>
              <a:rPr lang="en-US"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 thực hiện nghĩa vụ tham gia C</a:t>
            </a:r>
            <a:r>
              <a:rPr lang="en-US" sz="2400" u="none" strike="noStrike" spc="0" dirty="0">
                <a:solidFill>
                  <a:srgbClr val="002060"/>
                </a:solidFill>
                <a:effectLst/>
                <a:latin typeface="Arial" panose="020B0604020202020204" pitchFamily="34" charset="0"/>
                <a:ea typeface="Arial" panose="020B0604020202020204" pitchFamily="34" charset="0"/>
                <a:cs typeface="Arial" panose="020B0604020202020204" pitchFamily="34" charset="0"/>
              </a:rPr>
              <a:t>AND.</a:t>
            </a:r>
          </a:p>
        </p:txBody>
      </p:sp>
    </p:spTree>
    <p:extLst>
      <p:ext uri="{BB962C8B-B14F-4D97-AF65-F5344CB8AC3E}">
        <p14:creationId xmlns:p14="http://schemas.microsoft.com/office/powerpoint/2010/main" val="331338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1000"/>
                                        <p:tgtEl>
                                          <p:spTgt spid="31">
                                            <p:txEl>
                                              <p:pRg st="0" end="0"/>
                                            </p:txEl>
                                          </p:spTgt>
                                        </p:tgtEl>
                                      </p:cBhvr>
                                    </p:animEffect>
                                    <p:anim calcmode="lin" valueType="num">
                                      <p:cBhvr>
                                        <p:cTn id="20"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384"/>
                                        </p:tgtEl>
                                        <p:attrNameLst>
                                          <p:attrName>style.visibility</p:attrName>
                                        </p:attrNameLst>
                                      </p:cBhvr>
                                      <p:to>
                                        <p:strVal val="visible"/>
                                      </p:to>
                                    </p:set>
                                    <p:animEffect transition="in" filter="fade">
                                      <p:cBhvr>
                                        <p:cTn id="26" dur="1000"/>
                                        <p:tgtEl>
                                          <p:spTgt spid="16384"/>
                                        </p:tgtEl>
                                      </p:cBhvr>
                                    </p:animEffect>
                                    <p:anim calcmode="lin" valueType="num">
                                      <p:cBhvr>
                                        <p:cTn id="27" dur="1000" fill="hold"/>
                                        <p:tgtEl>
                                          <p:spTgt spid="16384"/>
                                        </p:tgtEl>
                                        <p:attrNameLst>
                                          <p:attrName>ppt_x</p:attrName>
                                        </p:attrNameLst>
                                      </p:cBhvr>
                                      <p:tavLst>
                                        <p:tav tm="0">
                                          <p:val>
                                            <p:strVal val="#ppt_x"/>
                                          </p:val>
                                        </p:tav>
                                        <p:tav tm="100000">
                                          <p:val>
                                            <p:strVal val="#ppt_x"/>
                                          </p:val>
                                        </p:tav>
                                      </p:tavLst>
                                    </p:anim>
                                    <p:anim calcmode="lin" valueType="num">
                                      <p:cBhvr>
                                        <p:cTn id="28" dur="1000" fill="hold"/>
                                        <p:tgtEl>
                                          <p:spTgt spid="163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3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8">
            <a:extLst>
              <a:ext uri="{FF2B5EF4-FFF2-40B4-BE49-F238E27FC236}">
                <a16:creationId xmlns:a16="http://schemas.microsoft.com/office/drawing/2014/main" id="{43FD7B61-0BCB-FB2F-C89F-0942FE40823F}"/>
              </a:ext>
            </a:extLst>
          </p:cNvPr>
          <p:cNvGrpSpPr>
            <a:grpSpLocks/>
          </p:cNvGrpSpPr>
          <p:nvPr/>
        </p:nvGrpSpPr>
        <p:grpSpPr bwMode="auto">
          <a:xfrm>
            <a:off x="-404812" y="-48728"/>
            <a:ext cx="9525000" cy="1383258"/>
            <a:chOff x="-381000" y="-8659"/>
            <a:chExt cx="9525000" cy="1447800"/>
          </a:xfrm>
        </p:grpSpPr>
        <p:grpSp>
          <p:nvGrpSpPr>
            <p:cNvPr id="47119" name="Group 9">
              <a:extLst>
                <a:ext uri="{FF2B5EF4-FFF2-40B4-BE49-F238E27FC236}">
                  <a16:creationId xmlns:a16="http://schemas.microsoft.com/office/drawing/2014/main" id="{1D5B5C20-2724-6765-AEF5-5E290679C558}"/>
                </a:ext>
              </a:extLst>
            </p:cNvPr>
            <p:cNvGrpSpPr>
              <a:grpSpLocks/>
            </p:cNvGrpSpPr>
            <p:nvPr/>
          </p:nvGrpSpPr>
          <p:grpSpPr bwMode="auto">
            <a:xfrm>
              <a:off x="0" y="-8659"/>
              <a:ext cx="9144000" cy="1447800"/>
              <a:chOff x="0" y="-8659"/>
              <a:chExt cx="9144000" cy="1447800"/>
            </a:xfrm>
          </p:grpSpPr>
          <p:pic>
            <p:nvPicPr>
              <p:cNvPr id="12" name="Picture 2" descr="BD21318_">
                <a:extLst>
                  <a:ext uri="{FF2B5EF4-FFF2-40B4-BE49-F238E27FC236}">
                    <a16:creationId xmlns:a16="http://schemas.microsoft.com/office/drawing/2014/main" id="{BD789F81-9297-4EBC-55A7-1A53E3256A8E}"/>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447800"/>
              </a:xfrm>
              <a:prstGeom prst="rect">
                <a:avLst/>
              </a:prstGeom>
              <a:ln>
                <a:noFill/>
              </a:ln>
              <a:effectLst>
                <a:softEdge rad="112500"/>
              </a:effectLst>
            </p:spPr>
          </p:pic>
          <p:pic>
            <p:nvPicPr>
              <p:cNvPr id="47122" name="Picture 8" descr="quocky">
                <a:extLst>
                  <a:ext uri="{FF2B5EF4-FFF2-40B4-BE49-F238E27FC236}">
                    <a16:creationId xmlns:a16="http://schemas.microsoft.com/office/drawing/2014/main" id="{1BD8AEEF-86D5-6FA3-02CC-2570FF82212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 descr="ringworld2_w">
                <a:extLst>
                  <a:ext uri="{FF2B5EF4-FFF2-40B4-BE49-F238E27FC236}">
                    <a16:creationId xmlns:a16="http://schemas.microsoft.com/office/drawing/2014/main" id="{5DE5A4D6-9B75-16BC-7E01-5F5491EE2B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491" y="15709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4" name="TextBox 11">
                <a:extLst>
                  <a:ext uri="{FF2B5EF4-FFF2-40B4-BE49-F238E27FC236}">
                    <a16:creationId xmlns:a16="http://schemas.microsoft.com/office/drawing/2014/main" id="{499321A0-5D47-A276-BAB6-C30C0BC284DF}"/>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2CBBA0C1-5A0A-8A4E-BE18-77B6EF867219}"/>
                </a:ext>
              </a:extLst>
            </p:cNvPr>
            <p:cNvSpPr/>
            <p:nvPr/>
          </p:nvSpPr>
          <p:spPr>
            <a:xfrm>
              <a:off x="-381000" y="735875"/>
              <a:ext cx="2209800" cy="608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0" y="1362037"/>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Arial" panose="020B0604020202020204" pitchFamily="34" charset="0"/>
                <a:cs typeface="Arial" panose="020B0604020202020204" pitchFamily="34" charset="0"/>
              </a:rPr>
              <a:t>CÂU HỎI KIỂM TRA KIẾN THỨC</a:t>
            </a:r>
            <a:endParaRPr lang="en-US" altLang="en-US" sz="2600" i="1" dirty="0">
              <a:solidFill>
                <a:srgbClr val="C00000"/>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C77282C7-C8B9-5F05-7D27-C530F674B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289" y="6248400"/>
            <a:ext cx="552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3ACA94AC-6429-3EAE-788B-569189E09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156" y="6219825"/>
            <a:ext cx="5810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a:extLst>
              <a:ext uri="{FF2B5EF4-FFF2-40B4-BE49-F238E27FC236}">
                <a16:creationId xmlns:a16="http://schemas.microsoft.com/office/drawing/2014/main" id="{60895A56-3F4F-F406-3FB7-3222225BCA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746" y="1333400"/>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E0D49264-2011-EE75-02ED-8F1ECB7D39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8004" y="6210300"/>
            <a:ext cx="571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a:extLst>
              <a:ext uri="{FF2B5EF4-FFF2-40B4-BE49-F238E27FC236}">
                <a16:creationId xmlns:a16="http://schemas.microsoft.com/office/drawing/2014/main" id="{FAAB5806-A59D-5D7C-B1AF-6C09AB4C93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8366" y="6181725"/>
            <a:ext cx="6191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FA8BE3DF-9831-0DD4-E8B3-F055700036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6882" y="6229350"/>
            <a:ext cx="5826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7D3845E3-3667-EEFF-FC00-B1DAA6C4D6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1436" y="6210300"/>
            <a:ext cx="590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0" y="1915497"/>
            <a:ext cx="89833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vi-VN" b="0" dirty="0">
                <a:solidFill>
                  <a:srgbClr val="00B0F0"/>
                </a:solidFill>
                <a:latin typeface="Arial" panose="020B0604020202020204" pitchFamily="34" charset="0"/>
                <a:ea typeface="Arial" panose="020B0604020202020204" pitchFamily="34" charset="0"/>
              </a:rPr>
              <a:t>Để </a:t>
            </a:r>
            <a:r>
              <a:rPr lang="vi-VN" b="0" i="1" dirty="0">
                <a:solidFill>
                  <a:srgbClr val="00B0F0"/>
                </a:solidFill>
                <a:latin typeface="Arial" panose="020B0604020202020204" pitchFamily="34" charset="0"/>
                <a:ea typeface="Arial" panose="020B0604020202020204" pitchFamily="34" charset="0"/>
              </a:rPr>
              <a:t>được th</a:t>
            </a:r>
            <a:r>
              <a:rPr lang="en-US" b="0" i="1" dirty="0">
                <a:solidFill>
                  <a:srgbClr val="00B0F0"/>
                </a:solidFill>
                <a:latin typeface="Arial" panose="020B0604020202020204" pitchFamily="34" charset="0"/>
                <a:ea typeface="Arial" panose="020B0604020202020204" pitchFamily="34" charset="0"/>
              </a:rPr>
              <a:t>ự</a:t>
            </a:r>
            <a:r>
              <a:rPr lang="vi-VN" b="0" i="1" dirty="0">
                <a:solidFill>
                  <a:srgbClr val="00B0F0"/>
                </a:solidFill>
                <a:latin typeface="Arial" panose="020B0604020202020204" pitchFamily="34" charset="0"/>
                <a:ea typeface="Arial" panose="020B0604020202020204" pitchFamily="34" charset="0"/>
              </a:rPr>
              <a:t>c hi</a:t>
            </a:r>
            <a:r>
              <a:rPr lang="en-US" b="0" i="1" dirty="0">
                <a:solidFill>
                  <a:srgbClr val="00B0F0"/>
                </a:solidFill>
                <a:latin typeface="Arial" panose="020B0604020202020204" pitchFamily="34" charset="0"/>
                <a:ea typeface="Arial" panose="020B0604020202020204" pitchFamily="34" charset="0"/>
              </a:rPr>
              <a:t>ệ</a:t>
            </a:r>
            <a:r>
              <a:rPr lang="vi-VN" b="0" i="1" dirty="0">
                <a:solidFill>
                  <a:srgbClr val="00B0F0"/>
                </a:solidFill>
                <a:latin typeface="Arial" panose="020B0604020202020204" pitchFamily="34" charset="0"/>
                <a:ea typeface="Arial" panose="020B0604020202020204" pitchFamily="34" charset="0"/>
              </a:rPr>
              <a:t>n nghĩa vụ tham gia Công an nh</a:t>
            </a:r>
            <a:r>
              <a:rPr lang="en-US" b="0" i="1" dirty="0">
                <a:solidFill>
                  <a:srgbClr val="00B0F0"/>
                </a:solidFill>
                <a:latin typeface="Arial" panose="020B0604020202020204" pitchFamily="34" charset="0"/>
                <a:ea typeface="Arial" panose="020B0604020202020204" pitchFamily="34" charset="0"/>
              </a:rPr>
              <a:t>â</a:t>
            </a:r>
            <a:r>
              <a:rPr lang="vi-VN" b="0" i="1" dirty="0">
                <a:solidFill>
                  <a:srgbClr val="00B0F0"/>
                </a:solidFill>
                <a:latin typeface="Arial" panose="020B0604020202020204" pitchFamily="34" charset="0"/>
                <a:ea typeface="Arial" panose="020B0604020202020204" pitchFamily="34" charset="0"/>
              </a:rPr>
              <a:t>n d</a:t>
            </a:r>
            <a:r>
              <a:rPr lang="en-US" b="0" i="1" dirty="0">
                <a:solidFill>
                  <a:srgbClr val="00B0F0"/>
                </a:solidFill>
                <a:latin typeface="Arial" panose="020B0604020202020204" pitchFamily="34" charset="0"/>
                <a:ea typeface="Arial" panose="020B0604020202020204" pitchFamily="34" charset="0"/>
              </a:rPr>
              <a:t>â</a:t>
            </a:r>
            <a:r>
              <a:rPr lang="vi-VN" b="0" i="1" dirty="0">
                <a:solidFill>
                  <a:srgbClr val="00B0F0"/>
                </a:solidFill>
                <a:latin typeface="Arial" panose="020B0604020202020204" pitchFamily="34" charset="0"/>
                <a:ea typeface="Arial" panose="020B0604020202020204" pitchFamily="34" charset="0"/>
              </a:rPr>
              <a:t>n</a:t>
            </a:r>
            <a:r>
              <a:rPr lang="en-US" b="0" i="1" dirty="0">
                <a:solidFill>
                  <a:srgbClr val="00B0F0"/>
                </a:solidFill>
                <a:latin typeface="Arial" panose="020B0604020202020204" pitchFamily="34" charset="0"/>
                <a:ea typeface="Arial" panose="020B0604020202020204" pitchFamily="34" charset="0"/>
              </a:rPr>
              <a:t>,</a:t>
            </a:r>
            <a:r>
              <a:rPr lang="vi-VN" b="0" i="1" dirty="0">
                <a:solidFill>
                  <a:srgbClr val="00B0F0"/>
                </a:solidFill>
                <a:latin typeface="Arial" panose="020B0604020202020204" pitchFamily="34" charset="0"/>
                <a:ea typeface="Arial" panose="020B0604020202020204" pitchFamily="34" charset="0"/>
              </a:rPr>
              <a:t> m</a:t>
            </a:r>
            <a:r>
              <a:rPr lang="en-US" b="0" i="1" dirty="0">
                <a:solidFill>
                  <a:srgbClr val="00B0F0"/>
                </a:solidFill>
                <a:latin typeface="Arial" panose="020B0604020202020204" pitchFamily="34" charset="0"/>
                <a:ea typeface="Arial" panose="020B0604020202020204" pitchFamily="34" charset="0"/>
              </a:rPr>
              <a:t>ọ</a:t>
            </a:r>
            <a:r>
              <a:rPr lang="vi-VN" b="0" i="1" dirty="0">
                <a:solidFill>
                  <a:srgbClr val="00B0F0"/>
                </a:solidFill>
                <a:latin typeface="Arial" panose="020B0604020202020204" pitchFamily="34" charset="0"/>
                <a:ea typeface="Arial" panose="020B0604020202020204" pitchFamily="34" charset="0"/>
              </a:rPr>
              <a:t>i công d</a:t>
            </a:r>
            <a:r>
              <a:rPr lang="en-US" b="0" i="1" dirty="0">
                <a:solidFill>
                  <a:srgbClr val="00B0F0"/>
                </a:solidFill>
                <a:latin typeface="Arial" panose="020B0604020202020204" pitchFamily="34" charset="0"/>
                <a:ea typeface="Arial" panose="020B0604020202020204" pitchFamily="34" charset="0"/>
              </a:rPr>
              <a:t>â</a:t>
            </a:r>
            <a:r>
              <a:rPr lang="vi-VN" b="0" i="1" dirty="0">
                <a:solidFill>
                  <a:srgbClr val="00B0F0"/>
                </a:solidFill>
                <a:latin typeface="Arial" panose="020B0604020202020204" pitchFamily="34" charset="0"/>
                <a:ea typeface="Arial" panose="020B0604020202020204" pitchFamily="34" charset="0"/>
              </a:rPr>
              <a:t> ph</a:t>
            </a:r>
            <a:r>
              <a:rPr lang="en-US" b="0" i="1" dirty="0">
                <a:solidFill>
                  <a:srgbClr val="00B0F0"/>
                </a:solidFill>
                <a:latin typeface="Arial" panose="020B0604020202020204" pitchFamily="34" charset="0"/>
                <a:ea typeface="Arial" panose="020B0604020202020204" pitchFamily="34" charset="0"/>
              </a:rPr>
              <a:t>ả</a:t>
            </a:r>
            <a:r>
              <a:rPr lang="vi-VN" b="0" i="1" dirty="0">
                <a:solidFill>
                  <a:srgbClr val="00B0F0"/>
                </a:solidFill>
                <a:latin typeface="Arial" panose="020B0604020202020204" pitchFamily="34" charset="0"/>
                <a:ea typeface="Arial" panose="020B0604020202020204" pitchFamily="34" charset="0"/>
              </a:rPr>
              <a:t>i có bằng tốt nghiệp Tr</a:t>
            </a:r>
            <a:r>
              <a:rPr lang="en-US" b="0" i="1" dirty="0">
                <a:solidFill>
                  <a:srgbClr val="00B0F0"/>
                </a:solidFill>
                <a:latin typeface="Arial" panose="020B0604020202020204" pitchFamily="34" charset="0"/>
                <a:ea typeface="Arial" panose="020B0604020202020204" pitchFamily="34" charset="0"/>
              </a:rPr>
              <a:t>u</a:t>
            </a:r>
            <a:r>
              <a:rPr lang="vi-VN" b="0" i="1" dirty="0">
                <a:solidFill>
                  <a:srgbClr val="00B0F0"/>
                </a:solidFill>
                <a:latin typeface="Arial" panose="020B0604020202020204" pitchFamily="34" charset="0"/>
                <a:ea typeface="Arial" panose="020B0604020202020204" pitchFamily="34" charset="0"/>
              </a:rPr>
              <a:t>ng học phổ thông trở lên Theo em ý kiến đó có đúng không</a:t>
            </a:r>
            <a:r>
              <a:rPr lang="en-US" b="0" i="1" baseline="30000" dirty="0">
                <a:solidFill>
                  <a:srgbClr val="00B0F0"/>
                </a:solidFill>
                <a:latin typeface="Arial" panose="020B0604020202020204" pitchFamily="34" charset="0"/>
                <a:ea typeface="Arial" panose="020B0604020202020204" pitchFamily="34" charset="0"/>
              </a:rPr>
              <a:t>?</a:t>
            </a:r>
            <a:r>
              <a:rPr lang="vi-VN" b="0" i="1" baseline="30000" dirty="0">
                <a:solidFill>
                  <a:srgbClr val="00B0F0"/>
                </a:solidFill>
                <a:latin typeface="Arial" panose="020B0604020202020204" pitchFamily="34" charset="0"/>
                <a:ea typeface="Arial" panose="020B0604020202020204" pitchFamily="34" charset="0"/>
              </a:rPr>
              <a:t> </a:t>
            </a:r>
            <a:r>
              <a:rPr lang="vi-VN" b="0" i="1" dirty="0">
                <a:solidFill>
                  <a:srgbClr val="00B0F0"/>
                </a:solidFill>
                <a:latin typeface="Arial" panose="020B0604020202020204" pitchFamily="34" charset="0"/>
                <a:ea typeface="Arial" panose="020B0604020202020204" pitchFamily="34" charset="0"/>
              </a:rPr>
              <a:t>Vì sao?</a:t>
            </a:r>
            <a:endParaRPr lang="en-US" b="0" i="1" dirty="0">
              <a:solidFill>
                <a:srgbClr val="00B0F0"/>
              </a:solidFill>
              <a:latin typeface="Arial" panose="020B0604020202020204" pitchFamily="34" charset="0"/>
              <a:ea typeface="Arial" panose="020B0604020202020204" pitchFamily="34" charset="0"/>
              <a:cs typeface="Arial" panose="020B0604020202020204" pitchFamily="34" charset="0"/>
            </a:endParaRPr>
          </a:p>
        </p:txBody>
      </p:sp>
      <p:pic>
        <p:nvPicPr>
          <p:cNvPr id="27" name="Picture 7">
            <a:extLst>
              <a:ext uri="{FF2B5EF4-FFF2-40B4-BE49-F238E27FC236}">
                <a16:creationId xmlns:a16="http://schemas.microsoft.com/office/drawing/2014/main" id="{58F86216-9B6D-67E3-9951-9B5C1B195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2975" y="6229350"/>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a:extLst>
              <a:ext uri="{FF2B5EF4-FFF2-40B4-BE49-F238E27FC236}">
                <a16:creationId xmlns:a16="http://schemas.microsoft.com/office/drawing/2014/main" id="{2583364C-B58F-8F99-70C3-2CCEA19F1336}"/>
              </a:ext>
            </a:extLst>
          </p:cNvPr>
          <p:cNvSpPr>
            <a:spLocks noChangeArrowheads="1"/>
          </p:cNvSpPr>
          <p:nvPr/>
        </p:nvSpPr>
        <p:spPr bwMode="auto">
          <a:xfrm>
            <a:off x="465223" y="0"/>
            <a:ext cx="76778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eaLnBrk="1" hangingPunct="1">
              <a:defRPr/>
            </a:pPr>
            <a:r>
              <a:rPr lang="en-US" altLang="en-US" sz="2400" u="sng" dirty="0" err="1">
                <a:solidFill>
                  <a:srgbClr val="FFFF00"/>
                </a:solidFill>
                <a:latin typeface="Times New Roman" panose="02020603050405020304" pitchFamily="18" charset="0"/>
              </a:rPr>
              <a:t>Bài</a:t>
            </a:r>
            <a:r>
              <a:rPr lang="en-US" altLang="en-US" sz="2400" u="sng" dirty="0">
                <a:solidFill>
                  <a:srgbClr val="FFFF00"/>
                </a:solidFill>
                <a:latin typeface="Times New Roman" panose="02020603050405020304" pitchFamily="18" charset="0"/>
              </a:rPr>
              <a:t> 1: </a:t>
            </a:r>
            <a:r>
              <a:rPr lang="en-US" altLang="en-US" sz="2400" dirty="0">
                <a:solidFill>
                  <a:srgbClr val="FFFF00"/>
                </a:solidFill>
                <a:latin typeface="Times New Roman" panose="02020603050405020304" pitchFamily="18" charset="0"/>
              </a:rPr>
              <a:t>BẢO VỆ CHỦ QUYỀN LÃNH THỔ, </a:t>
            </a:r>
          </a:p>
          <a:p>
            <a:pPr algn="ctr" eaLnBrk="1" hangingPunct="1">
              <a:defRPr/>
            </a:pPr>
            <a:r>
              <a:rPr lang="en-US" altLang="en-US" sz="2400" dirty="0">
                <a:solidFill>
                  <a:srgbClr val="FFFF00"/>
                </a:solidFill>
                <a:latin typeface="Times New Roman" panose="02020603050405020304" pitchFamily="18" charset="0"/>
              </a:rPr>
              <a:t>BIÊN GIỚI QUỐC GIA CỘNG HÒA </a:t>
            </a:r>
          </a:p>
          <a:p>
            <a:pPr algn="ctr" eaLnBrk="1" hangingPunct="1">
              <a:defRPr/>
            </a:pPr>
            <a:r>
              <a:rPr lang="en-US" altLang="en-US" sz="2400" dirty="0">
                <a:solidFill>
                  <a:srgbClr val="FFFF00"/>
                </a:solidFill>
                <a:latin typeface="Times New Roman" panose="02020603050405020304" pitchFamily="18" charset="0"/>
              </a:rPr>
              <a:t>XÃ HỘI CHỦ NGHĨA VIỆT NAM</a:t>
            </a:r>
          </a:p>
        </p:txBody>
      </p:sp>
    </p:spTree>
    <p:extLst>
      <p:ext uri="{BB962C8B-B14F-4D97-AF65-F5344CB8AC3E}">
        <p14:creationId xmlns:p14="http://schemas.microsoft.com/office/powerpoint/2010/main" val="258379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11909"/>
            <a:chOff x="-379805" y="-8659"/>
            <a:chExt cx="9523805" cy="11750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75027"/>
              <a:chOff x="0" y="-8659"/>
              <a:chExt cx="9144000" cy="11750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750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3504" cy="7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7740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84" y="1022979"/>
            <a:ext cx="427180" cy="46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03402" y="923295"/>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420418"/>
            <a:ext cx="10359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 MỘT SỐ NỘI DUNG CƠ BẢN NGHỊ ĐỊNH CỦA CHÍNH PHỦ VỀ THỰC HIỆN 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89210" y="2126718"/>
            <a:ext cx="9065941" cy="830997"/>
          </a:xfrm>
          <a:prstGeom prst="rect">
            <a:avLst/>
          </a:prstGeom>
          <a:noFill/>
        </p:spPr>
        <p:txBody>
          <a:bodyPr wrap="square">
            <a:spAutoFit/>
          </a:bodyPr>
          <a:lstStyle/>
          <a:p>
            <a:pPr algn="just"/>
            <a:r>
              <a:rPr lang="en-US" sz="2400" dirty="0">
                <a:solidFill>
                  <a:srgbClr val="FF0000"/>
                </a:solidFill>
                <a:effectLst/>
                <a:latin typeface="Arial" panose="020B0604020202020204" pitchFamily="34" charset="0"/>
                <a:ea typeface="Arial" panose="020B0604020202020204" pitchFamily="34" charset="0"/>
              </a:rPr>
              <a:t>3. </a:t>
            </a:r>
            <a:r>
              <a:rPr lang="en-US" sz="2400" dirty="0" err="1">
                <a:solidFill>
                  <a:srgbClr val="FF0000"/>
                </a:solidFill>
                <a:effectLst/>
                <a:latin typeface="Arial" panose="020B0604020202020204" pitchFamily="34" charset="0"/>
                <a:ea typeface="Arial" panose="020B0604020202020204" pitchFamily="34" charset="0"/>
              </a:rPr>
              <a:t>Hồ</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s</a:t>
            </a:r>
            <a:r>
              <a:rPr lang="en-US" sz="2400" dirty="0" err="1">
                <a:solidFill>
                  <a:srgbClr val="FF0000"/>
                </a:solidFill>
                <a:latin typeface="Arial" panose="020B0604020202020204" pitchFamily="34" charset="0"/>
                <a:ea typeface="Arial" panose="020B0604020202020204" pitchFamily="34" charset="0"/>
              </a:rPr>
              <a:t>ơ</a:t>
            </a:r>
            <a:r>
              <a:rPr lang="en-US" sz="2400" dirty="0">
                <a:solidFill>
                  <a:srgbClr val="FF0000"/>
                </a:solidFill>
                <a:latin typeface="Arial" panose="020B0604020202020204" pitchFamily="34" charset="0"/>
                <a:ea typeface="Arial" panose="020B0604020202020204" pitchFamily="34" charset="0"/>
              </a:rPr>
              <a:t>, </a:t>
            </a:r>
            <a:r>
              <a:rPr lang="en-US" sz="2400" dirty="0" err="1">
                <a:solidFill>
                  <a:srgbClr val="FF0000"/>
                </a:solidFill>
                <a:latin typeface="Arial" panose="020B0604020202020204" pitchFamily="34" charset="0"/>
                <a:ea typeface="Arial" panose="020B0604020202020204" pitchFamily="34" charset="0"/>
              </a:rPr>
              <a:t>thủ</a:t>
            </a:r>
            <a:r>
              <a:rPr lang="en-US" sz="2400" dirty="0">
                <a:solidFill>
                  <a:srgbClr val="FF0000"/>
                </a:solidFill>
                <a:latin typeface="Arial" panose="020B0604020202020204" pitchFamily="34" charset="0"/>
                <a:ea typeface="Arial" panose="020B0604020202020204" pitchFamily="34" charset="0"/>
              </a:rPr>
              <a:t> </a:t>
            </a:r>
            <a:r>
              <a:rPr lang="en-US" sz="2400" dirty="0" err="1">
                <a:solidFill>
                  <a:srgbClr val="FF0000"/>
                </a:solidFill>
                <a:latin typeface="Arial" panose="020B0604020202020204" pitchFamily="34" charset="0"/>
                <a:ea typeface="Arial" panose="020B0604020202020204" pitchFamily="34" charset="0"/>
              </a:rPr>
              <a:t>tục</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tuy</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 chọn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thực</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hiện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nghĩa</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vụ</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tham</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gia</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công</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an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nhân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dân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
        <p:nvSpPr>
          <p:cNvPr id="7" name="Rectangle 2">
            <a:extLst>
              <a:ext uri="{FF2B5EF4-FFF2-40B4-BE49-F238E27FC236}">
                <a16:creationId xmlns:a16="http://schemas.microsoft.com/office/drawing/2014/main" id="{8C9BA5F7-CA1E-12A9-E1C4-9DF4F92323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2088" algn="l"/>
              </a:tabLst>
              <a:defRPr>
                <a:solidFill>
                  <a:schemeClr val="tx1"/>
                </a:solidFill>
                <a:latin typeface="Arial" panose="020B0604020202020204" pitchFamily="34" charset="0"/>
              </a:defRPr>
            </a:lvl1pPr>
            <a:lvl2pPr eaLnBrk="0" fontAlgn="base" hangingPunct="0">
              <a:spcBef>
                <a:spcPct val="0"/>
              </a:spcBef>
              <a:spcAft>
                <a:spcPct val="0"/>
              </a:spcAft>
              <a:tabLst>
                <a:tab pos="192088" algn="l"/>
              </a:tabLst>
              <a:defRPr>
                <a:solidFill>
                  <a:schemeClr val="tx1"/>
                </a:solidFill>
                <a:latin typeface="Arial" panose="020B0604020202020204" pitchFamily="34" charset="0"/>
              </a:defRPr>
            </a:lvl2pPr>
            <a:lvl3pPr eaLnBrk="0" fontAlgn="base" hangingPunct="0">
              <a:spcBef>
                <a:spcPct val="0"/>
              </a:spcBef>
              <a:spcAft>
                <a:spcPct val="0"/>
              </a:spcAft>
              <a:tabLst>
                <a:tab pos="192088" algn="l"/>
              </a:tabLst>
              <a:defRPr>
                <a:solidFill>
                  <a:schemeClr val="tx1"/>
                </a:solidFill>
                <a:latin typeface="Arial" panose="020B0604020202020204" pitchFamily="34" charset="0"/>
              </a:defRPr>
            </a:lvl3pPr>
            <a:lvl4pPr eaLnBrk="0" fontAlgn="base" hangingPunct="0">
              <a:spcBef>
                <a:spcPct val="0"/>
              </a:spcBef>
              <a:spcAft>
                <a:spcPct val="0"/>
              </a:spcAft>
              <a:tabLst>
                <a:tab pos="192088" algn="l"/>
              </a:tabLst>
              <a:defRPr>
                <a:solidFill>
                  <a:schemeClr val="tx1"/>
                </a:solidFill>
                <a:latin typeface="Arial" panose="020B0604020202020204" pitchFamily="34" charset="0"/>
              </a:defRPr>
            </a:lvl4pPr>
            <a:lvl5pPr eaLnBrk="0" fontAlgn="base" hangingPunct="0">
              <a:spcBef>
                <a:spcPct val="0"/>
              </a:spcBef>
              <a:spcAft>
                <a:spcPct val="0"/>
              </a:spcAft>
              <a:tabLst>
                <a:tab pos="192088" algn="l"/>
              </a:tabLst>
              <a:defRPr>
                <a:solidFill>
                  <a:schemeClr val="tx1"/>
                </a:solidFill>
                <a:latin typeface="Arial" panose="020B0604020202020204" pitchFamily="34" charset="0"/>
              </a:defRPr>
            </a:lvl5pPr>
            <a:lvl6pPr eaLnBrk="0" fontAlgn="base" hangingPunct="0">
              <a:spcBef>
                <a:spcPct val="0"/>
              </a:spcBef>
              <a:spcAft>
                <a:spcPct val="0"/>
              </a:spcAft>
              <a:tabLst>
                <a:tab pos="192088" algn="l"/>
              </a:tabLst>
              <a:defRPr>
                <a:solidFill>
                  <a:schemeClr val="tx1"/>
                </a:solidFill>
                <a:latin typeface="Arial" panose="020B0604020202020204" pitchFamily="34" charset="0"/>
              </a:defRPr>
            </a:lvl6pPr>
            <a:lvl7pPr eaLnBrk="0" fontAlgn="base" hangingPunct="0">
              <a:spcBef>
                <a:spcPct val="0"/>
              </a:spcBef>
              <a:spcAft>
                <a:spcPct val="0"/>
              </a:spcAft>
              <a:tabLst>
                <a:tab pos="192088" algn="l"/>
              </a:tabLst>
              <a:defRPr>
                <a:solidFill>
                  <a:schemeClr val="tx1"/>
                </a:solidFill>
                <a:latin typeface="Arial" panose="020B0604020202020204" pitchFamily="34" charset="0"/>
              </a:defRPr>
            </a:lvl7pPr>
            <a:lvl8pPr eaLnBrk="0" fontAlgn="base" hangingPunct="0">
              <a:spcBef>
                <a:spcPct val="0"/>
              </a:spcBef>
              <a:spcAft>
                <a:spcPct val="0"/>
              </a:spcAft>
              <a:tabLst>
                <a:tab pos="192088" algn="l"/>
              </a:tabLst>
              <a:defRPr>
                <a:solidFill>
                  <a:schemeClr val="tx1"/>
                </a:solidFill>
                <a:latin typeface="Arial" panose="020B0604020202020204" pitchFamily="34" charset="0"/>
              </a:defRPr>
            </a:lvl8pPr>
            <a:lvl9pPr eaLnBrk="0" fontAlgn="base" hangingPunct="0">
              <a:spcBef>
                <a:spcPct val="0"/>
              </a:spcBef>
              <a:spcAft>
                <a:spcPct val="0"/>
              </a:spcAft>
              <a:tabLst>
                <a:tab pos="1920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92088" algn="l"/>
              </a:tabLst>
            </a:pPr>
            <a:r>
              <a:rPr kumimoji="0" lang="vi-VN"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Tiêu chuẩn tuyển chọn</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2088"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C6DBC25E-B872-30C0-D415-0376692BD521}"/>
              </a:ext>
            </a:extLst>
          </p:cNvPr>
          <p:cNvSpPr txBox="1"/>
          <p:nvPr/>
        </p:nvSpPr>
        <p:spPr>
          <a:xfrm>
            <a:off x="-78059" y="2865193"/>
            <a:ext cx="5179740" cy="461665"/>
          </a:xfrm>
          <a:prstGeom prst="rect">
            <a:avLst/>
          </a:prstGeom>
          <a:noFill/>
        </p:spPr>
        <p:txBody>
          <a:bodyPr wrap="square">
            <a:spAutoFit/>
          </a:bodyPr>
          <a:lstStyle/>
          <a:p>
            <a:pPr marR="0" lvl="0" algn="just">
              <a:spcBef>
                <a:spcPts val="0"/>
              </a:spcBef>
              <a:spcAft>
                <a:spcPts val="0"/>
              </a:spcAft>
              <a:buClr>
                <a:srgbClr val="000000"/>
              </a:buClr>
              <a:buSzPts val="1000"/>
              <a:tabLst>
                <a:tab pos="20256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ồ</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sơ tuy</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ch</a:t>
            </a:r>
            <a:r>
              <a:rPr lang="en-US" sz="2400" dirty="0">
                <a:latin typeface="Arial" panose="020B0604020202020204" pitchFamily="34" charset="0"/>
                <a:ea typeface="Arial" panose="020B0604020202020204" pitchFamily="34" charset="0"/>
                <a:cs typeface="Arial" panose="020B0604020202020204" pitchFamily="34" charset="0"/>
              </a:rPr>
              <a:t>ọ</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8E12BDF-39A5-ED72-E783-EEAA11A3FC14}"/>
              </a:ext>
            </a:extLst>
          </p:cNvPr>
          <p:cNvSpPr txBox="1"/>
          <p:nvPr/>
        </p:nvSpPr>
        <p:spPr>
          <a:xfrm>
            <a:off x="0" y="3234964"/>
            <a:ext cx="5325626" cy="1569660"/>
          </a:xfrm>
          <a:prstGeom prst="rect">
            <a:avLst/>
          </a:prstGeom>
          <a:noFill/>
        </p:spPr>
        <p:txBody>
          <a:bodyPr wrap="square">
            <a:spAutoFit/>
          </a:bodyPr>
          <a:lstStyle/>
          <a:p>
            <a:pPr marL="0" marR="0" indent="0" algn="just">
              <a:spcBef>
                <a:spcPts val="0"/>
              </a:spcBef>
              <a:spcAft>
                <a:spcPts val="0"/>
              </a:spcAft>
            </a:pPr>
            <a:r>
              <a:rPr lang="en-US" sz="2400" dirty="0">
                <a:latin typeface="Arial" panose="020B0604020202020204" pitchFamily="34" charset="0"/>
                <a:ea typeface="Arial" panose="020B0604020202020204" pitchFamily="34" charset="0"/>
              </a:rPr>
              <a:t>+ </a:t>
            </a:r>
            <a:r>
              <a:rPr lang="vi-VN" sz="2400" dirty="0">
                <a:effectLst/>
                <a:latin typeface="Arial" panose="020B0604020202020204" pitchFamily="34" charset="0"/>
                <a:ea typeface="Arial" panose="020B0604020202020204" pitchFamily="34" charset="0"/>
              </a:rPr>
              <a:t>T</a:t>
            </a:r>
            <a:r>
              <a:rPr lang="en-US" sz="2400" dirty="0">
                <a:effectLst/>
                <a:latin typeface="Arial" panose="020B0604020202020204" pitchFamily="34" charset="0"/>
                <a:ea typeface="Arial" panose="020B0604020202020204" pitchFamily="34" charset="0"/>
              </a:rPr>
              <a:t>ờ</a:t>
            </a:r>
            <a:r>
              <a:rPr lang="vi-VN" sz="2400" dirty="0">
                <a:effectLst/>
                <a:latin typeface="Arial" panose="020B0604020202020204" pitchFamily="34" charset="0"/>
                <a:ea typeface="Arial" panose="020B0604020202020204" pitchFamily="34" charset="0"/>
              </a:rPr>
              <a:t> khai </a:t>
            </a:r>
            <a:r>
              <a:rPr lang="en-US" sz="2400" dirty="0" err="1">
                <a:latin typeface="Arial" panose="020B0604020202020204" pitchFamily="34" charset="0"/>
                <a:ea typeface="Arial" panose="020B0604020202020204" pitchFamily="34" charset="0"/>
              </a:rPr>
              <a:t>đăng</a:t>
            </a:r>
            <a:r>
              <a:rPr lang="vi-VN" sz="2400" dirty="0">
                <a:effectLst/>
                <a:latin typeface="Arial" panose="020B0604020202020204" pitchFamily="34" charset="0"/>
                <a:ea typeface="Arial" panose="020B0604020202020204" pitchFamily="34" charset="0"/>
              </a:rPr>
              <a:t> k</a:t>
            </a:r>
            <a:r>
              <a:rPr lang="en-US" sz="2400" dirty="0">
                <a:latin typeface="Arial" panose="020B0604020202020204" pitchFamily="34" charset="0"/>
                <a:ea typeface="Arial" panose="020B0604020202020204" pitchFamily="34" charset="0"/>
              </a:rPr>
              <a:t>í</a:t>
            </a:r>
            <a:r>
              <a:rPr lang="vi-VN" sz="2400" dirty="0">
                <a:effectLst/>
                <a:latin typeface="Arial" panose="020B0604020202020204" pitchFamily="34" charset="0"/>
                <a:ea typeface="Arial" panose="020B0604020202020204" pitchFamily="34" charset="0"/>
              </a:rPr>
              <a:t>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tham</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gia</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nghĩa</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vụ</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công</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an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nhân</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dân</a:t>
            </a:r>
            <a:r>
              <a:rPr lang="vi-VN" sz="2400" dirty="0">
                <a:effectLst/>
                <a:latin typeface="Arial" panose="020B0604020202020204" pitchFamily="34"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a:p>
            <a:pPr marL="0" marR="0" indent="0" algn="just">
              <a:spcBef>
                <a:spcPts val="0"/>
              </a:spcBef>
              <a:spcAft>
                <a:spcPts val="0"/>
              </a:spcAft>
            </a:pPr>
            <a:r>
              <a:rPr lang="vi-VN" sz="2400" dirty="0">
                <a:effectLst/>
                <a:latin typeface="Arial" panose="020B0604020202020204" pitchFamily="34" charset="0"/>
                <a:ea typeface="Arial" panose="020B0604020202020204" pitchFamily="34" charset="0"/>
              </a:rPr>
              <a:t>+ Giấy chứng nh</a:t>
            </a:r>
            <a:r>
              <a:rPr lang="en-US" sz="2400" dirty="0">
                <a:effectLst/>
                <a:latin typeface="Arial" panose="020B0604020202020204" pitchFamily="34" charset="0"/>
                <a:ea typeface="Arial" panose="020B0604020202020204" pitchFamily="34" charset="0"/>
              </a:rPr>
              <a:t>ậ</a:t>
            </a:r>
            <a:r>
              <a:rPr lang="vi-VN" sz="2400" dirty="0">
                <a:effectLst/>
                <a:latin typeface="Arial" panose="020B0604020202020204" pitchFamily="34" charset="0"/>
                <a:ea typeface="Arial" panose="020B0604020202020204" pitchFamily="34" charset="0"/>
              </a:rPr>
              <a:t>n đăng kí nghĩa vụ quân sự.</a:t>
            </a:r>
            <a:endParaRPr lang="en-US" sz="2400" dirty="0">
              <a:effectLst/>
              <a:latin typeface="Arial" panose="020B0604020202020204" pitchFamily="34" charset="0"/>
              <a:ea typeface="Arial" panose="020B0604020202020204" pitchFamily="34" charset="0"/>
            </a:endParaRPr>
          </a:p>
        </p:txBody>
      </p:sp>
      <p:pic>
        <p:nvPicPr>
          <p:cNvPr id="15" name="Picture 14">
            <a:extLst>
              <a:ext uri="{FF2B5EF4-FFF2-40B4-BE49-F238E27FC236}">
                <a16:creationId xmlns:a16="http://schemas.microsoft.com/office/drawing/2014/main" id="{904D7561-078F-07D6-91C4-DCF53D3D5F7A}"/>
              </a:ext>
            </a:extLst>
          </p:cNvPr>
          <p:cNvPicPr>
            <a:picLocks noChangeAspect="1"/>
          </p:cNvPicPr>
          <p:nvPr/>
        </p:nvPicPr>
        <p:blipFill rotWithShape="1">
          <a:blip r:embed="rId13"/>
          <a:srcRect r="52051"/>
          <a:stretch/>
        </p:blipFill>
        <p:spPr>
          <a:xfrm>
            <a:off x="0" y="4903596"/>
            <a:ext cx="2253591" cy="1954404"/>
          </a:xfrm>
          <a:prstGeom prst="rect">
            <a:avLst/>
          </a:prstGeom>
        </p:spPr>
      </p:pic>
      <p:pic>
        <p:nvPicPr>
          <p:cNvPr id="16" name="Picture 15">
            <a:extLst>
              <a:ext uri="{FF2B5EF4-FFF2-40B4-BE49-F238E27FC236}">
                <a16:creationId xmlns:a16="http://schemas.microsoft.com/office/drawing/2014/main" id="{8A7D8951-4A4E-8B1E-F877-C854FDC14CB5}"/>
              </a:ext>
            </a:extLst>
          </p:cNvPr>
          <p:cNvPicPr>
            <a:picLocks noChangeAspect="1"/>
          </p:cNvPicPr>
          <p:nvPr/>
        </p:nvPicPr>
        <p:blipFill>
          <a:blip r:embed="rId14"/>
          <a:stretch>
            <a:fillRect/>
          </a:stretch>
        </p:blipFill>
        <p:spPr>
          <a:xfrm>
            <a:off x="5447399" y="2590224"/>
            <a:ext cx="3696601" cy="4267776"/>
          </a:xfrm>
          <a:prstGeom prst="rect">
            <a:avLst/>
          </a:prstGeom>
        </p:spPr>
      </p:pic>
      <p:pic>
        <p:nvPicPr>
          <p:cNvPr id="24" name="Picture 23">
            <a:extLst>
              <a:ext uri="{FF2B5EF4-FFF2-40B4-BE49-F238E27FC236}">
                <a16:creationId xmlns:a16="http://schemas.microsoft.com/office/drawing/2014/main" id="{C0815C99-F9A8-51C8-8BC7-0F158007E066}"/>
              </a:ext>
            </a:extLst>
          </p:cNvPr>
          <p:cNvPicPr>
            <a:picLocks noChangeAspect="1"/>
          </p:cNvPicPr>
          <p:nvPr/>
        </p:nvPicPr>
        <p:blipFill>
          <a:blip r:embed="rId15"/>
          <a:stretch>
            <a:fillRect/>
          </a:stretch>
        </p:blipFill>
        <p:spPr>
          <a:xfrm>
            <a:off x="2280976" y="4678650"/>
            <a:ext cx="3126894" cy="2179350"/>
          </a:xfrm>
          <a:prstGeom prst="rect">
            <a:avLst/>
          </a:prstGeom>
        </p:spPr>
      </p:pic>
    </p:spTree>
    <p:extLst>
      <p:ext uri="{BB962C8B-B14F-4D97-AF65-F5344CB8AC3E}">
        <p14:creationId xmlns:p14="http://schemas.microsoft.com/office/powerpoint/2010/main" val="280078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1000"/>
                                        <p:tgtEl>
                                          <p:spTgt spid="14">
                                            <p:txEl>
                                              <p:pRg st="0" end="0"/>
                                            </p:txEl>
                                          </p:spTgt>
                                        </p:tgtEl>
                                      </p:cBhvr>
                                    </p:animEffect>
                                    <p:anim calcmode="lin" valueType="num">
                                      <p:cBhvr>
                                        <p:cTn id="26"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fade">
                                      <p:cBhvr>
                                        <p:cTn id="42" dur="1000"/>
                                        <p:tgtEl>
                                          <p:spTgt spid="14">
                                            <p:txEl>
                                              <p:pRg st="1" end="1"/>
                                            </p:txEl>
                                          </p:spTgt>
                                        </p:tgtEl>
                                      </p:cBhvr>
                                    </p:animEffect>
                                    <p:anim calcmode="lin" valueType="num">
                                      <p:cBhvr>
                                        <p:cTn id="4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30" name="Rectangle 5">
            <a:extLst>
              <a:ext uri="{FF2B5EF4-FFF2-40B4-BE49-F238E27FC236}">
                <a16:creationId xmlns:a16="http://schemas.microsoft.com/office/drawing/2014/main" id="{8B0B60BA-83D4-C7C5-11C9-9F3CEECFD5F4}"/>
              </a:ext>
            </a:extLst>
          </p:cNvPr>
          <p:cNvSpPr>
            <a:spLocks noChangeArrowheads="1"/>
          </p:cNvSpPr>
          <p:nvPr/>
        </p:nvSpPr>
        <p:spPr bwMode="auto">
          <a:xfrm>
            <a:off x="265646" y="4552438"/>
            <a:ext cx="20023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r>
              <a:rPr lang="en-US" altLang="en-US" sz="2800" dirty="0">
                <a:solidFill>
                  <a:srgbClr val="00B050"/>
                </a:solidFill>
                <a:latin typeface="Arial" panose="020B0604020202020204" pitchFamily="34" charset="0"/>
                <a:cs typeface="Arial" panose="020B0604020202020204" pitchFamily="34" charset="0"/>
              </a:rPr>
              <a:t>CÂU TRẢ LỜI</a:t>
            </a:r>
          </a:p>
        </p:txBody>
      </p:sp>
      <p:sp>
        <p:nvSpPr>
          <p:cNvPr id="26" name="TextBox 25">
            <a:extLst>
              <a:ext uri="{FF2B5EF4-FFF2-40B4-BE49-F238E27FC236}">
                <a16:creationId xmlns:a16="http://schemas.microsoft.com/office/drawing/2014/main" id="{EDBDEAF8-FD7E-5330-4DFC-17BEECF4D062}"/>
              </a:ext>
            </a:extLst>
          </p:cNvPr>
          <p:cNvSpPr txBox="1"/>
          <p:nvPr/>
        </p:nvSpPr>
        <p:spPr>
          <a:xfrm>
            <a:off x="0" y="5064214"/>
            <a:ext cx="9144000" cy="1200329"/>
          </a:xfrm>
          <a:prstGeom prst="rect">
            <a:avLst/>
          </a:prstGeom>
          <a:noFill/>
        </p:spPr>
        <p:txBody>
          <a:bodyPr wrap="square">
            <a:spAutoFit/>
          </a:bodyPr>
          <a:lstStyle/>
          <a:p>
            <a:pPr marL="0" marR="0">
              <a:spcBef>
                <a:spcPts val="0"/>
              </a:spcBef>
              <a:spcAft>
                <a:spcPts val="0"/>
              </a:spcAft>
            </a:pPr>
            <a:r>
              <a:rPr lang="en-US" sz="2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11213" y="26635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a:p>
            <a:pPr algn="ctr"/>
            <a:endParaRPr lang="en-US" altLang="en-US" dirty="0">
              <a:solidFill>
                <a:srgbClr val="FFFF00"/>
              </a:solidFill>
            </a:endParaRPr>
          </a:p>
        </p:txBody>
      </p:sp>
      <p:sp>
        <p:nvSpPr>
          <p:cNvPr id="2" name="Rectangle 5">
            <a:extLst>
              <a:ext uri="{FF2B5EF4-FFF2-40B4-BE49-F238E27FC236}">
                <a16:creationId xmlns:a16="http://schemas.microsoft.com/office/drawing/2014/main" id="{A21CB3CE-E91E-5E9B-C10E-799667E886B3}"/>
              </a:ext>
            </a:extLst>
          </p:cNvPr>
          <p:cNvSpPr>
            <a:spLocks noChangeArrowheads="1"/>
          </p:cNvSpPr>
          <p:nvPr/>
        </p:nvSpPr>
        <p:spPr bwMode="auto">
          <a:xfrm>
            <a:off x="266700" y="1274808"/>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KHỞI ĐỘNG</a:t>
            </a:r>
          </a:p>
        </p:txBody>
      </p:sp>
      <p:pic>
        <p:nvPicPr>
          <p:cNvPr id="6" name="Picture 12">
            <a:extLst>
              <a:ext uri="{FF2B5EF4-FFF2-40B4-BE49-F238E27FC236}">
                <a16:creationId xmlns:a16="http://schemas.microsoft.com/office/drawing/2014/main" id="{4A547965-81EB-3447-97D6-9B9548B74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610" y="1293148"/>
            <a:ext cx="581025" cy="63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utre 13">
            <a:extLst>
              <a:ext uri="{FF2B5EF4-FFF2-40B4-BE49-F238E27FC236}">
                <a16:creationId xmlns:a16="http://schemas.microsoft.com/office/drawing/2014/main" id="{B905EDDB-7426-4075-F0EA-65F84435684C}"/>
              </a:ext>
            </a:extLst>
          </p:cNvPr>
          <p:cNvPicPr/>
          <p:nvPr/>
        </p:nvPicPr>
        <p:blipFill>
          <a:blip r:embed="rId7"/>
          <a:stretch/>
        </p:blipFill>
        <p:spPr>
          <a:xfrm>
            <a:off x="696059" y="2368917"/>
            <a:ext cx="7389161" cy="1938388"/>
          </a:xfrm>
          <a:prstGeom prst="rect">
            <a:avLst/>
          </a:prstGeom>
        </p:spPr>
      </p:pic>
      <p:sp>
        <p:nvSpPr>
          <p:cNvPr id="9" name="TextBox 8">
            <a:extLst>
              <a:ext uri="{FF2B5EF4-FFF2-40B4-BE49-F238E27FC236}">
                <a16:creationId xmlns:a16="http://schemas.microsoft.com/office/drawing/2014/main" id="{B8A30B60-E108-C038-94F4-3B83BE4D25DC}"/>
              </a:ext>
            </a:extLst>
          </p:cNvPr>
          <p:cNvSpPr txBox="1"/>
          <p:nvPr/>
        </p:nvSpPr>
        <p:spPr>
          <a:xfrm>
            <a:off x="303795" y="1938771"/>
            <a:ext cx="7083593" cy="461665"/>
          </a:xfrm>
          <a:prstGeom prst="rect">
            <a:avLst/>
          </a:prstGeom>
          <a:noFill/>
        </p:spPr>
        <p:txBody>
          <a:bodyPr wrap="square">
            <a:spAutoFit/>
          </a:bodyPr>
          <a:lstStyle/>
          <a:p>
            <a:pPr marL="205105" marR="0">
              <a:spcBef>
                <a:spcPts val="0"/>
              </a:spcBef>
              <a:spcAft>
                <a:spcPts val="0"/>
              </a:spcAft>
            </a:pPr>
            <a:r>
              <a:rPr lang="vi-VN" sz="2400" dirty="0">
                <a:effectLst/>
                <a:latin typeface="Arial" panose="020B0604020202020204" pitchFamily="34" charset="0"/>
                <a:ea typeface="Arial" panose="020B0604020202020204" pitchFamily="34" charset="0"/>
              </a:rPr>
              <a:t>Theo em. h</a:t>
            </a:r>
            <a:r>
              <a:rPr lang="en-US" sz="2400" dirty="0">
                <a:latin typeface="Arial" panose="020B0604020202020204" pitchFamily="34" charset="0"/>
                <a:ea typeface="Arial" panose="020B0604020202020204" pitchFamily="34" charset="0"/>
              </a:rPr>
              <a:t>ì</a:t>
            </a:r>
            <a:r>
              <a:rPr lang="vi-VN" sz="2400" dirty="0">
                <a:effectLst/>
                <a:latin typeface="Arial" panose="020B0604020202020204" pitchFamily="34" charset="0"/>
                <a:ea typeface="Arial" panose="020B0604020202020204" pitchFamily="34" charset="0"/>
              </a:rPr>
              <a:t>nh 2.1 th</a:t>
            </a:r>
            <a:r>
              <a:rPr lang="en-US" sz="2400" dirty="0">
                <a:effectLst/>
                <a:latin typeface="Arial" panose="020B0604020202020204" pitchFamily="34" charset="0"/>
                <a:ea typeface="Arial" panose="020B0604020202020204" pitchFamily="34" charset="0"/>
              </a:rPr>
              <a:t>ể</a:t>
            </a:r>
            <a:r>
              <a:rPr lang="vi-VN" sz="2400" dirty="0">
                <a:effectLst/>
                <a:latin typeface="Arial" panose="020B0604020202020204" pitchFamily="34" charset="0"/>
                <a:ea typeface="Arial" panose="020B0604020202020204" pitchFamily="34" charset="0"/>
              </a:rPr>
              <a:t> hi</a:t>
            </a:r>
            <a:r>
              <a:rPr lang="en-US" sz="2400" dirty="0">
                <a:effectLst/>
                <a:latin typeface="Arial" panose="020B0604020202020204" pitchFamily="34" charset="0"/>
                <a:ea typeface="Arial" panose="020B0604020202020204" pitchFamily="34" charset="0"/>
              </a:rPr>
              <a:t>ệ</a:t>
            </a:r>
            <a:r>
              <a:rPr lang="vi-VN" sz="2400" dirty="0">
                <a:effectLst/>
                <a:latin typeface="Arial" panose="020B0604020202020204" pitchFamily="34" charset="0"/>
                <a:ea typeface="Arial" panose="020B0604020202020204" pitchFamily="34" charset="0"/>
              </a:rPr>
              <a:t>n những ho</a:t>
            </a:r>
            <a:r>
              <a:rPr lang="en-US" sz="2400" dirty="0">
                <a:latin typeface="Arial" panose="020B0604020202020204" pitchFamily="34" charset="0"/>
                <a:ea typeface="Arial" panose="020B0604020202020204" pitchFamily="34" charset="0"/>
              </a:rPr>
              <a:t>ạ</a:t>
            </a:r>
            <a:r>
              <a:rPr lang="vi-VN" sz="2400" dirty="0">
                <a:effectLst/>
                <a:latin typeface="Arial" panose="020B0604020202020204" pitchFamily="34" charset="0"/>
                <a:ea typeface="Arial" panose="020B0604020202020204" pitchFamily="34" charset="0"/>
              </a:rPr>
              <a:t>t đ</a:t>
            </a:r>
            <a:r>
              <a:rPr lang="en-US" sz="2400" dirty="0">
                <a:effectLst/>
                <a:latin typeface="Arial" panose="020B0604020202020204" pitchFamily="34" charset="0"/>
                <a:ea typeface="Arial" panose="020B0604020202020204" pitchFamily="34" charset="0"/>
              </a:rPr>
              <a:t>ộ</a:t>
            </a:r>
            <a:r>
              <a:rPr lang="vi-VN" sz="2400" dirty="0">
                <a:effectLst/>
                <a:latin typeface="Arial" panose="020B0604020202020204" pitchFamily="34" charset="0"/>
                <a:ea typeface="Arial" panose="020B0604020202020204" pitchFamily="34" charset="0"/>
              </a:rPr>
              <a:t>ng g</a:t>
            </a:r>
            <a:r>
              <a:rPr lang="en-US" sz="2400" dirty="0">
                <a:latin typeface="Arial" panose="020B0604020202020204" pitchFamily="34" charset="0"/>
                <a:ea typeface="Arial" panose="020B0604020202020204" pitchFamily="34" charset="0"/>
              </a:rPr>
              <a:t>ì</a:t>
            </a:r>
            <a:r>
              <a:rPr lang="vi-VN" sz="2400" dirty="0">
                <a:effectLst/>
                <a:latin typeface="Arial" panose="020B0604020202020204" pitchFamily="34"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7117" y="6324786"/>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3849"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5611"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4483" y="6308124"/>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2621" y="6291460"/>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9520" y="6308124"/>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p:bldP spid="2"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11909"/>
            <a:chOff x="-379805" y="-8659"/>
            <a:chExt cx="9523805" cy="11750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75027"/>
              <a:chOff x="0" y="-8659"/>
              <a:chExt cx="9144000" cy="11750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750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3504" cy="7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7740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84" y="1022979"/>
            <a:ext cx="427180" cy="46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03402" y="923295"/>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16416" y="1353510"/>
            <a:ext cx="10359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 MỘT SỐ NỘI DUNG CƠ BẢN NGHỊ ĐỊNH CỦA CHÍNH PHỦ VỀ THỰC HIỆN 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792906"/>
            <a:ext cx="9144000" cy="4154984"/>
          </a:xfrm>
          <a:prstGeom prst="rect">
            <a:avLst/>
          </a:prstGeom>
          <a:noFill/>
        </p:spPr>
        <p:txBody>
          <a:bodyPr wrap="square">
            <a:spAutoFit/>
          </a:bodyPr>
          <a:lstStyle/>
          <a:p>
            <a:pPr marL="228600" marR="0" indent="-228600" algn="just">
              <a:spcBef>
                <a:spcPts val="0"/>
              </a:spcBef>
              <a:spcAft>
                <a:spcPts val="0"/>
              </a:spcAft>
            </a:pPr>
            <a:r>
              <a:rPr lang="en-US" sz="2200" dirty="0">
                <a:latin typeface="Arial" panose="020B0604020202020204" pitchFamily="34" charset="0"/>
                <a:ea typeface="Arial" panose="020B0604020202020204" pitchFamily="34" charset="0"/>
              </a:rPr>
              <a:t>+ </a:t>
            </a:r>
            <a:r>
              <a:rPr lang="vi-VN" sz="2200" dirty="0">
                <a:effectLst/>
                <a:latin typeface="Arial" panose="020B0604020202020204" pitchFamily="34" charset="0"/>
                <a:ea typeface="Arial" panose="020B0604020202020204" pitchFamily="34" charset="0"/>
              </a:rPr>
              <a:t>C</a:t>
            </a:r>
            <a:r>
              <a:rPr lang="en-US" sz="2200" dirty="0">
                <a:latin typeface="Arial" panose="020B0604020202020204" pitchFamily="34" charset="0"/>
                <a:ea typeface="Arial" panose="020B0604020202020204" pitchFamily="34" charset="0"/>
              </a:rPr>
              <a:t>ô</a:t>
            </a:r>
            <a:r>
              <a:rPr lang="vi-VN" sz="2200" dirty="0">
                <a:effectLst/>
                <a:latin typeface="Arial" panose="020B0604020202020204" pitchFamily="34" charset="0"/>
                <a:ea typeface="Arial" panose="020B0604020202020204" pitchFamily="34" charset="0"/>
              </a:rPr>
              <a:t>ng an x</a:t>
            </a:r>
            <a:r>
              <a:rPr lang="en-US" sz="2200" dirty="0">
                <a:latin typeface="Arial" panose="020B0604020202020204" pitchFamily="34" charset="0"/>
                <a:ea typeface="Arial" panose="020B0604020202020204" pitchFamily="34" charset="0"/>
              </a:rPr>
              <a:t>ã,</a:t>
            </a:r>
            <a:r>
              <a:rPr lang="vi-VN" sz="2200" dirty="0">
                <a:effectLst/>
                <a:latin typeface="Arial" panose="020B0604020202020204" pitchFamily="34" charset="0"/>
                <a:ea typeface="Arial" panose="020B0604020202020204" pitchFamily="34" charset="0"/>
              </a:rPr>
              <a:t> phư</a:t>
            </a:r>
            <a:r>
              <a:rPr lang="en-US" sz="2200" dirty="0">
                <a:effectLst/>
                <a:latin typeface="Arial" panose="020B0604020202020204" pitchFamily="34" charset="0"/>
                <a:ea typeface="Arial" panose="020B0604020202020204" pitchFamily="34" charset="0"/>
              </a:rPr>
              <a:t>ờ</a:t>
            </a:r>
            <a:r>
              <a:rPr lang="vi-VN" sz="2200" dirty="0">
                <a:effectLst/>
                <a:latin typeface="Arial" panose="020B0604020202020204" pitchFamily="34" charset="0"/>
                <a:ea typeface="Arial" panose="020B0604020202020204" pitchFamily="34" charset="0"/>
              </a:rPr>
              <a:t>ng</a:t>
            </a:r>
            <a:r>
              <a:rPr lang="en-US" sz="2200" dirty="0">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thị trấn c</a:t>
            </a:r>
            <a:r>
              <a:rPr lang="en-US" sz="2200" dirty="0">
                <a:latin typeface="Arial" panose="020B0604020202020204" pitchFamily="34" charset="0"/>
                <a:ea typeface="Arial" panose="020B0604020202020204" pitchFamily="34" charset="0"/>
              </a:rPr>
              <a:t>ă</a:t>
            </a:r>
            <a:r>
              <a:rPr lang="vi-VN" sz="2200" dirty="0">
                <a:effectLst/>
                <a:latin typeface="Arial" panose="020B0604020202020204" pitchFamily="34" charset="0"/>
                <a:ea typeface="Arial" panose="020B0604020202020204" pitchFamily="34" charset="0"/>
              </a:rPr>
              <a:t>n cứ số lư</a:t>
            </a:r>
            <a:r>
              <a:rPr lang="en-US" sz="2200" dirty="0">
                <a:latin typeface="Arial" panose="020B0604020202020204" pitchFamily="34" charset="0"/>
                <a:ea typeface="Arial" panose="020B0604020202020204" pitchFamily="34" charset="0"/>
              </a:rPr>
              <a:t>ợ</a:t>
            </a:r>
            <a:r>
              <a:rPr lang="vi-VN" sz="2200" dirty="0">
                <a:effectLst/>
                <a:latin typeface="Arial" panose="020B0604020202020204" pitchFamily="34" charset="0"/>
                <a:ea typeface="Arial" panose="020B0604020202020204" pitchFamily="34" charset="0"/>
              </a:rPr>
              <a:t>ng gọi công dân th</a:t>
            </a:r>
            <a:r>
              <a:rPr lang="en-US" sz="2200" dirty="0">
                <a:latin typeface="Arial" panose="020B0604020202020204" pitchFamily="34" charset="0"/>
                <a:ea typeface="Arial" panose="020B0604020202020204" pitchFamily="34" charset="0"/>
              </a:rPr>
              <a:t>ự</a:t>
            </a:r>
            <a:r>
              <a:rPr lang="vi-VN" sz="2200" dirty="0">
                <a:effectLst/>
                <a:latin typeface="Arial" panose="020B0604020202020204" pitchFamily="34" charset="0"/>
                <a:ea typeface="Arial" panose="020B0604020202020204" pitchFamily="34" charset="0"/>
              </a:rPr>
              <a:t>c hiện nghĩa v</a:t>
            </a:r>
            <a:r>
              <a:rPr lang="en-US" sz="2200" dirty="0">
                <a:latin typeface="Arial" panose="020B0604020202020204" pitchFamily="34" charset="0"/>
                <a:ea typeface="Arial" panose="020B0604020202020204" pitchFamily="34" charset="0"/>
              </a:rPr>
              <a:t>ụ</a:t>
            </a:r>
            <a:r>
              <a:rPr lang="vi-VN" sz="2200" dirty="0">
                <a:effectLst/>
                <a:latin typeface="Arial" panose="020B0604020202020204" pitchFamily="34" charset="0"/>
                <a:ea typeface="Arial" panose="020B0604020202020204" pitchFamily="34" charset="0"/>
              </a:rPr>
              <a:t> tham gia C</a:t>
            </a:r>
            <a:r>
              <a:rPr lang="en-US" sz="2200" dirty="0">
                <a:latin typeface="Arial" panose="020B0604020202020204" pitchFamily="34" charset="0"/>
                <a:ea typeface="Arial" panose="020B0604020202020204" pitchFamily="34" charset="0"/>
              </a:rPr>
              <a:t>ô</a:t>
            </a:r>
            <a:r>
              <a:rPr lang="vi-VN" sz="2200" dirty="0">
                <a:effectLst/>
                <a:latin typeface="Arial" panose="020B0604020202020204" pitchFamily="34" charset="0"/>
                <a:ea typeface="Arial" panose="020B0604020202020204" pitchFamily="34" charset="0"/>
              </a:rPr>
              <a:t>ng an nhân dân đư</a:t>
            </a:r>
            <a:r>
              <a:rPr lang="en-US" sz="2200" dirty="0">
                <a:effectLst/>
                <a:latin typeface="Arial" panose="020B0604020202020204" pitchFamily="34" charset="0"/>
                <a:ea typeface="Arial" panose="020B0604020202020204" pitchFamily="34" charset="0"/>
              </a:rPr>
              <a:t>ợ</a:t>
            </a:r>
            <a:r>
              <a:rPr lang="vi-VN" sz="2200" dirty="0">
                <a:effectLst/>
                <a:latin typeface="Arial" panose="020B0604020202020204" pitchFamily="34" charset="0"/>
                <a:ea typeface="Arial" panose="020B0604020202020204" pitchFamily="34" charset="0"/>
              </a:rPr>
              <a:t>c giao trên địa bàn xã</a:t>
            </a:r>
            <a:r>
              <a:rPr lang="en-US" sz="2200" dirty="0">
                <a:effectLst/>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tiến h</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nh tham mưu v</a:t>
            </a:r>
            <a:r>
              <a:rPr lang="en-US" sz="2200" dirty="0">
                <a:effectLst/>
                <a:latin typeface="Arial" panose="020B0604020202020204" pitchFamily="34" charset="0"/>
                <a:ea typeface="Arial" panose="020B0604020202020204" pitchFamily="34" charset="0"/>
              </a:rPr>
              <a:t>ớ</a:t>
            </a:r>
            <a:r>
              <a:rPr lang="vi-VN" sz="2200" dirty="0">
                <a:effectLst/>
                <a:latin typeface="Arial" panose="020B0604020202020204" pitchFamily="34" charset="0"/>
                <a:ea typeface="Arial" panose="020B0604020202020204" pitchFamily="34" charset="0"/>
              </a:rPr>
              <a:t>i </a:t>
            </a:r>
            <a:r>
              <a:rPr lang="en-US" sz="2200" dirty="0">
                <a:effectLst/>
                <a:latin typeface="Arial" panose="020B0604020202020204" pitchFamily="34" charset="0"/>
                <a:ea typeface="Arial" panose="020B0604020202020204" pitchFamily="34" charset="0"/>
              </a:rPr>
              <a:t>UBND</a:t>
            </a:r>
            <a:r>
              <a:rPr lang="vi-VN" sz="2200" dirty="0">
                <a:effectLst/>
                <a:latin typeface="Arial" panose="020B0604020202020204" pitchFamily="34" charset="0"/>
                <a:ea typeface="Arial" panose="020B0604020202020204" pitchFamily="34" charset="0"/>
              </a:rPr>
              <a:t> c</a:t>
            </a:r>
            <a:r>
              <a:rPr lang="en-US" sz="2200" dirty="0">
                <a:latin typeface="Arial" panose="020B0604020202020204" pitchFamily="34" charset="0"/>
                <a:ea typeface="Arial" panose="020B0604020202020204" pitchFamily="34" charset="0"/>
              </a:rPr>
              <a:t>ù</a:t>
            </a:r>
            <a:r>
              <a:rPr lang="vi-VN" sz="2200" dirty="0">
                <a:effectLst/>
                <a:latin typeface="Arial" panose="020B0604020202020204" pitchFamily="34" charset="0"/>
                <a:ea typeface="Arial" panose="020B0604020202020204" pitchFamily="34" charset="0"/>
              </a:rPr>
              <a:t>ng cấp tổ ch</a:t>
            </a:r>
            <a:r>
              <a:rPr lang="en-US" sz="2200" dirty="0">
                <a:effectLst/>
                <a:latin typeface="Arial" panose="020B0604020202020204" pitchFamily="34" charset="0"/>
                <a:ea typeface="Arial" panose="020B0604020202020204" pitchFamily="34" charset="0"/>
              </a:rPr>
              <a:t>ứ</a:t>
            </a:r>
            <a:r>
              <a:rPr lang="vi-VN" sz="2200" dirty="0">
                <a:effectLst/>
                <a:latin typeface="Arial" panose="020B0604020202020204" pitchFamily="34" charset="0"/>
                <a:ea typeface="Arial" panose="020B0604020202020204" pitchFamily="34" charset="0"/>
              </a:rPr>
              <a:t>c thô</a:t>
            </a:r>
            <a:r>
              <a:rPr lang="en-US" sz="2200" dirty="0">
                <a:effectLst/>
                <a:latin typeface="Arial" panose="020B0604020202020204" pitchFamily="34" charset="0"/>
                <a:ea typeface="Arial" panose="020B0604020202020204" pitchFamily="34" charset="0"/>
              </a:rPr>
              <a:t>n</a:t>
            </a:r>
            <a:r>
              <a:rPr lang="vi-VN" sz="2200" dirty="0">
                <a:effectLst/>
                <a:latin typeface="Arial" panose="020B0604020202020204" pitchFamily="34" charset="0"/>
                <a:ea typeface="Arial" panose="020B0604020202020204" pitchFamily="34" charset="0"/>
              </a:rPr>
              <a:t>g báo</a:t>
            </a:r>
            <a:r>
              <a:rPr lang="en-US" sz="2200" dirty="0">
                <a:effectLst/>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tuy</a:t>
            </a:r>
            <a:r>
              <a:rPr lang="en-US" sz="2200" dirty="0">
                <a:latin typeface="Arial" panose="020B0604020202020204" pitchFamily="34" charset="0"/>
                <a:ea typeface="Arial" panose="020B0604020202020204" pitchFamily="34" charset="0"/>
              </a:rPr>
              <a:t>ê</a:t>
            </a:r>
            <a:r>
              <a:rPr lang="vi-VN" sz="2200" dirty="0">
                <a:effectLst/>
                <a:latin typeface="Arial" panose="020B0604020202020204" pitchFamily="34" charset="0"/>
                <a:ea typeface="Arial" panose="020B0604020202020204" pitchFamily="34" charset="0"/>
              </a:rPr>
              <a:t>n truyền tr</a:t>
            </a:r>
            <a:r>
              <a:rPr lang="en-US" sz="2200" dirty="0">
                <a:latin typeface="Arial" panose="020B0604020202020204" pitchFamily="34" charset="0"/>
                <a:ea typeface="Arial" panose="020B0604020202020204" pitchFamily="34" charset="0"/>
              </a:rPr>
              <a:t>ê</a:t>
            </a:r>
            <a:r>
              <a:rPr lang="vi-VN" sz="2200" dirty="0">
                <a:effectLst/>
                <a:latin typeface="Arial" panose="020B0604020202020204" pitchFamily="34" charset="0"/>
                <a:ea typeface="Arial" panose="020B0604020202020204" pitchFamily="34" charset="0"/>
              </a:rPr>
              <a:t>n các phương </a:t>
            </a:r>
            <a:r>
              <a:rPr lang="en-US" sz="2200" dirty="0" err="1">
                <a:effectLst/>
                <a:latin typeface="Arial" panose="020B0604020202020204" pitchFamily="34" charset="0"/>
                <a:ea typeface="Arial" panose="020B0604020202020204" pitchFamily="34" charset="0"/>
              </a:rPr>
              <a:t>tiện</a:t>
            </a:r>
            <a:r>
              <a:rPr lang="vi-VN" sz="2200" dirty="0">
                <a:effectLst/>
                <a:latin typeface="Arial" panose="020B0604020202020204" pitchFamily="34" charset="0"/>
                <a:ea typeface="Arial" panose="020B0604020202020204" pitchFamily="34" charset="0"/>
              </a:rPr>
              <a:t> th</a:t>
            </a:r>
            <a:r>
              <a:rPr lang="en-US" sz="2200" dirty="0">
                <a:latin typeface="Arial" panose="020B0604020202020204" pitchFamily="34" charset="0"/>
                <a:ea typeface="Arial" panose="020B0604020202020204" pitchFamily="34" charset="0"/>
              </a:rPr>
              <a:t>ô</a:t>
            </a:r>
            <a:r>
              <a:rPr lang="vi-VN" sz="2200" dirty="0">
                <a:effectLst/>
                <a:latin typeface="Arial" panose="020B0604020202020204" pitchFamily="34" charset="0"/>
                <a:ea typeface="Arial" panose="020B0604020202020204" pitchFamily="34" charset="0"/>
              </a:rPr>
              <a:t>ng tin đ</a:t>
            </a:r>
            <a:r>
              <a:rPr lang="en-US" sz="2200" dirty="0">
                <a:latin typeface="Arial" panose="020B0604020202020204" pitchFamily="34" charset="0"/>
                <a:ea typeface="Arial" panose="020B0604020202020204" pitchFamily="34" charset="0"/>
              </a:rPr>
              <a:t>ạ</a:t>
            </a:r>
            <a:r>
              <a:rPr lang="vi-VN" sz="2200" dirty="0">
                <a:effectLst/>
                <a:latin typeface="Arial" panose="020B0604020202020204" pitchFamily="34" charset="0"/>
                <a:ea typeface="Arial" panose="020B0604020202020204" pitchFamily="34" charset="0"/>
              </a:rPr>
              <a:t>i chúng và n</a:t>
            </a:r>
            <a:r>
              <a:rPr lang="en-US" sz="2200" dirty="0" err="1">
                <a:effectLst/>
                <a:latin typeface="Arial" panose="020B0604020202020204" pitchFamily="34" charset="0"/>
                <a:ea typeface="Arial" panose="020B0604020202020204" pitchFamily="34" charset="0"/>
              </a:rPr>
              <a:t>iê</a:t>
            </a:r>
            <a:r>
              <a:rPr lang="vi-VN" sz="2200" dirty="0">
                <a:effectLst/>
                <a:latin typeface="Arial" panose="020B0604020202020204" pitchFamily="34" charset="0"/>
                <a:ea typeface="Arial" panose="020B0604020202020204" pitchFamily="34" charset="0"/>
              </a:rPr>
              <a:t>m </a:t>
            </a:r>
            <a:r>
              <a:rPr lang="en-US" sz="2200" dirty="0" err="1">
                <a:effectLst/>
                <a:latin typeface="Arial" panose="020B0604020202020204" pitchFamily="34" charset="0"/>
                <a:ea typeface="Arial" panose="020B0604020202020204" pitchFamily="34" charset="0"/>
              </a:rPr>
              <a:t>yết</a:t>
            </a:r>
            <a:r>
              <a:rPr lang="vi-VN" sz="2200" dirty="0">
                <a:effectLst/>
                <a:latin typeface="Arial" panose="020B0604020202020204" pitchFamily="34" charset="0"/>
                <a:ea typeface="Arial" panose="020B0604020202020204" pitchFamily="34" charset="0"/>
              </a:rPr>
              <a:t> c</a:t>
            </a:r>
            <a:r>
              <a:rPr lang="en-US" sz="2200" dirty="0">
                <a:latin typeface="Arial" panose="020B0604020202020204" pitchFamily="34" charset="0"/>
                <a:ea typeface="Arial" panose="020B0604020202020204" pitchFamily="34" charset="0"/>
              </a:rPr>
              <a:t>ô</a:t>
            </a:r>
            <a:r>
              <a:rPr lang="vi-VN" sz="2200" dirty="0">
                <a:effectLst/>
                <a:latin typeface="Arial" panose="020B0604020202020204" pitchFamily="34" charset="0"/>
                <a:ea typeface="Arial" panose="020B0604020202020204" pitchFamily="34" charset="0"/>
              </a:rPr>
              <a:t>ng khai t</a:t>
            </a:r>
            <a:r>
              <a:rPr lang="en-US" sz="2200" dirty="0" err="1">
                <a:latin typeface="Arial" panose="020B0604020202020204" pitchFamily="34" charset="0"/>
                <a:ea typeface="Arial" panose="020B0604020202020204" pitchFamily="34" charset="0"/>
              </a:rPr>
              <a:t>ại</a:t>
            </a:r>
            <a:r>
              <a:rPr lang="vi-VN" sz="2200" dirty="0">
                <a:effectLst/>
                <a:latin typeface="Arial" panose="020B0604020202020204" pitchFamily="34" charset="0"/>
                <a:ea typeface="Arial" panose="020B0604020202020204" pitchFamily="34" charset="0"/>
              </a:rPr>
              <a:t> trụ s</a:t>
            </a:r>
            <a:r>
              <a:rPr lang="en-US" sz="2200" dirty="0">
                <a:effectLst/>
                <a:latin typeface="Arial" panose="020B0604020202020204" pitchFamily="34" charset="0"/>
                <a:ea typeface="Arial" panose="020B0604020202020204" pitchFamily="34" charset="0"/>
              </a:rPr>
              <a:t>ở</a:t>
            </a:r>
            <a:r>
              <a:rPr lang="vi-VN" sz="2200" dirty="0">
                <a:effectLst/>
                <a:latin typeface="Arial" panose="020B0604020202020204" pitchFamily="34" charset="0"/>
                <a:ea typeface="Arial" panose="020B0604020202020204" pitchFamily="34" charset="0"/>
              </a:rPr>
              <a:t> c</a:t>
            </a:r>
            <a:r>
              <a:rPr lang="en-US" sz="2200" dirty="0">
                <a:latin typeface="Arial" panose="020B0604020202020204" pitchFamily="34" charset="0"/>
                <a:ea typeface="Arial" panose="020B0604020202020204" pitchFamily="34" charset="0"/>
              </a:rPr>
              <a:t>ô</a:t>
            </a:r>
            <a:r>
              <a:rPr lang="vi-VN" sz="2200" dirty="0">
                <a:effectLst/>
                <a:latin typeface="Arial" panose="020B0604020202020204" pitchFamily="34" charset="0"/>
                <a:ea typeface="Arial" panose="020B0604020202020204" pitchFamily="34" charset="0"/>
              </a:rPr>
              <a:t>ng an, </a:t>
            </a:r>
            <a:r>
              <a:rPr lang="en-US" sz="2200" dirty="0">
                <a:effectLst/>
                <a:latin typeface="Arial" panose="020B0604020202020204" pitchFamily="34" charset="0"/>
                <a:ea typeface="Arial" panose="020B0604020202020204" pitchFamily="34" charset="0"/>
              </a:rPr>
              <a:t>UBND</a:t>
            </a:r>
            <a:r>
              <a:rPr lang="vi-VN" sz="2200" dirty="0">
                <a:effectLst/>
                <a:latin typeface="Arial" panose="020B0604020202020204" pitchFamily="34" charset="0"/>
                <a:ea typeface="Arial" panose="020B0604020202020204" pitchFamily="34" charset="0"/>
              </a:rPr>
              <a:t> cấp x</a:t>
            </a:r>
            <a:r>
              <a:rPr lang="en-US" sz="2200" dirty="0">
                <a:latin typeface="Arial" panose="020B0604020202020204" pitchFamily="34" charset="0"/>
                <a:ea typeface="Arial" panose="020B0604020202020204" pitchFamily="34" charset="0"/>
              </a:rPr>
              <a:t>ã</a:t>
            </a:r>
            <a:r>
              <a:rPr lang="vi-VN" sz="2200" dirty="0">
                <a:effectLst/>
                <a:latin typeface="Arial" panose="020B0604020202020204" pitchFamily="34" charset="0"/>
                <a:ea typeface="Arial" panose="020B0604020202020204" pitchFamily="34" charset="0"/>
              </a:rPr>
              <a:t> v</a:t>
            </a:r>
            <a:r>
              <a:rPr lang="en-US" sz="2200" dirty="0">
                <a:effectLst/>
                <a:latin typeface="Arial" panose="020B0604020202020204" pitchFamily="34" charset="0"/>
                <a:ea typeface="Arial" panose="020B0604020202020204" pitchFamily="34" charset="0"/>
              </a:rPr>
              <a:t>ề</a:t>
            </a:r>
            <a:r>
              <a:rPr lang="vi-VN" sz="2200" dirty="0">
                <a:effectLst/>
                <a:latin typeface="Arial" panose="020B0604020202020204" pitchFamily="34" charset="0"/>
                <a:ea typeface="Arial" panose="020B0604020202020204" pitchFamily="34" charset="0"/>
              </a:rPr>
              <a:t> đối tư</a:t>
            </a:r>
            <a:r>
              <a:rPr lang="en-US" sz="2200" dirty="0">
                <a:effectLst/>
                <a:latin typeface="Arial" panose="020B0604020202020204" pitchFamily="34" charset="0"/>
                <a:ea typeface="Arial" panose="020B0604020202020204" pitchFamily="34" charset="0"/>
              </a:rPr>
              <a:t>ợ</a:t>
            </a:r>
            <a:r>
              <a:rPr lang="vi-VN" sz="2200" dirty="0">
                <a:effectLst/>
                <a:latin typeface="Arial" panose="020B0604020202020204" pitchFamily="34" charset="0"/>
                <a:ea typeface="Arial" panose="020B0604020202020204" pitchFamily="34" charset="0"/>
              </a:rPr>
              <a:t>ng, ti</a:t>
            </a:r>
            <a:r>
              <a:rPr lang="en-US" sz="2200" dirty="0">
                <a:latin typeface="Arial" panose="020B0604020202020204" pitchFamily="34" charset="0"/>
                <a:ea typeface="Arial" panose="020B0604020202020204" pitchFamily="34" charset="0"/>
              </a:rPr>
              <a:t>ê</a:t>
            </a:r>
            <a:r>
              <a:rPr lang="vi-VN" sz="2200" dirty="0">
                <a:effectLst/>
                <a:latin typeface="Arial" panose="020B0604020202020204" pitchFamily="34" charset="0"/>
                <a:ea typeface="Arial" panose="020B0604020202020204" pitchFamily="34" charset="0"/>
              </a:rPr>
              <a:t>u chuẩn, điều kiện, thời gian ti</a:t>
            </a:r>
            <a:r>
              <a:rPr lang="en-US" sz="2200" dirty="0">
                <a:effectLst/>
                <a:latin typeface="Arial" panose="020B0604020202020204" pitchFamily="34" charset="0"/>
                <a:ea typeface="Arial" panose="020B0604020202020204" pitchFamily="34" charset="0"/>
              </a:rPr>
              <a:t>ế</a:t>
            </a:r>
            <a:r>
              <a:rPr lang="vi-VN" sz="2200" dirty="0">
                <a:effectLst/>
                <a:latin typeface="Arial" panose="020B0604020202020204" pitchFamily="34" charset="0"/>
                <a:ea typeface="Arial" panose="020B0604020202020204" pitchFamily="34" charset="0"/>
              </a:rPr>
              <a:t>p nhận hồ sơ đ</a:t>
            </a:r>
            <a:r>
              <a:rPr lang="en-US" sz="2200" dirty="0">
                <a:latin typeface="Arial" panose="020B0604020202020204" pitchFamily="34" charset="0"/>
                <a:ea typeface="Arial" panose="020B0604020202020204" pitchFamily="34" charset="0"/>
              </a:rPr>
              <a:t>ă</a:t>
            </a:r>
            <a:r>
              <a:rPr lang="vi-VN" sz="2200" dirty="0">
                <a:effectLst/>
                <a:latin typeface="Arial" panose="020B0604020202020204" pitchFamily="34" charset="0"/>
                <a:ea typeface="Arial" panose="020B0604020202020204" pitchFamily="34" charset="0"/>
              </a:rPr>
              <a:t>ng k</a:t>
            </a:r>
            <a:r>
              <a:rPr lang="en-US" sz="2200" dirty="0">
                <a:latin typeface="Arial" panose="020B0604020202020204" pitchFamily="34" charset="0"/>
                <a:ea typeface="Arial" panose="020B0604020202020204" pitchFamily="34" charset="0"/>
              </a:rPr>
              <a:t>í</a:t>
            </a:r>
            <a:r>
              <a:rPr lang="vi-VN" sz="2200" dirty="0">
                <a:effectLst/>
                <a:latin typeface="Arial" panose="020B0604020202020204" pitchFamily="34" charset="0"/>
                <a:ea typeface="Arial" panose="020B0604020202020204" pitchFamily="34" charset="0"/>
              </a:rPr>
              <a:t> dự tuy</a:t>
            </a:r>
            <a:r>
              <a:rPr lang="en-US" sz="2200" dirty="0">
                <a:effectLst/>
                <a:latin typeface="Arial" panose="020B0604020202020204" pitchFamily="34" charset="0"/>
                <a:ea typeface="Arial" panose="020B0604020202020204" pitchFamily="34" charset="0"/>
              </a:rPr>
              <a:t>ể</a:t>
            </a:r>
            <a:r>
              <a:rPr lang="vi-VN" sz="2200" dirty="0">
                <a:effectLst/>
                <a:latin typeface="Arial" panose="020B0604020202020204" pitchFamily="34" charset="0"/>
                <a:ea typeface="Arial" panose="020B0604020202020204" pitchFamily="34" charset="0"/>
              </a:rPr>
              <a:t>n</a:t>
            </a:r>
            <a:r>
              <a:rPr lang="en-US" sz="2200" dirty="0">
                <a:effectLst/>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Thời hạn ti</a:t>
            </a:r>
            <a:r>
              <a:rPr lang="en-US" sz="2200" dirty="0">
                <a:effectLst/>
                <a:latin typeface="Arial" panose="020B0604020202020204" pitchFamily="34" charset="0"/>
                <a:ea typeface="Arial" panose="020B0604020202020204" pitchFamily="34" charset="0"/>
              </a:rPr>
              <a:t>ế</a:t>
            </a:r>
            <a:r>
              <a:rPr lang="vi-VN" sz="2200" dirty="0">
                <a:effectLst/>
                <a:latin typeface="Arial" panose="020B0604020202020204" pitchFamily="34" charset="0"/>
                <a:ea typeface="Arial" panose="020B0604020202020204" pitchFamily="34" charset="0"/>
              </a:rPr>
              <a:t>p nhận hồ sơ đ</a:t>
            </a:r>
            <a:r>
              <a:rPr lang="en-US" sz="2200" dirty="0">
                <a:latin typeface="Arial" panose="020B0604020202020204" pitchFamily="34" charset="0"/>
                <a:ea typeface="Arial" panose="020B0604020202020204" pitchFamily="34" charset="0"/>
              </a:rPr>
              <a:t>ă</a:t>
            </a:r>
            <a:r>
              <a:rPr lang="vi-VN" sz="2200" dirty="0">
                <a:effectLst/>
                <a:latin typeface="Arial" panose="020B0604020202020204" pitchFamily="34" charset="0"/>
                <a:ea typeface="Arial" panose="020B0604020202020204" pitchFamily="34" charset="0"/>
              </a:rPr>
              <a:t>ng k</a:t>
            </a:r>
            <a:r>
              <a:rPr lang="en-US" sz="2200" dirty="0">
                <a:latin typeface="Arial" panose="020B0604020202020204" pitchFamily="34" charset="0"/>
                <a:ea typeface="Arial" panose="020B0604020202020204" pitchFamily="34" charset="0"/>
              </a:rPr>
              <a:t>í</a:t>
            </a:r>
            <a:r>
              <a:rPr lang="vi-VN" sz="2200" dirty="0">
                <a:effectLst/>
                <a:latin typeface="Arial" panose="020B0604020202020204" pitchFamily="34" charset="0"/>
                <a:ea typeface="Arial" panose="020B0604020202020204" pitchFamily="34" charset="0"/>
              </a:rPr>
              <a:t> d</a:t>
            </a:r>
            <a:r>
              <a:rPr lang="en-US" sz="2200" dirty="0">
                <a:effectLst/>
                <a:latin typeface="Arial" panose="020B0604020202020204" pitchFamily="34" charset="0"/>
                <a:ea typeface="Arial" panose="020B0604020202020204" pitchFamily="34" charset="0"/>
              </a:rPr>
              <a:t>ự</a:t>
            </a:r>
            <a:r>
              <a:rPr lang="vi-VN" sz="2200" dirty="0">
                <a:effectLst/>
                <a:latin typeface="Arial" panose="020B0604020202020204" pitchFamily="34" charset="0"/>
                <a:ea typeface="Arial" panose="020B0604020202020204" pitchFamily="34" charset="0"/>
              </a:rPr>
              <a:t> tuy</a:t>
            </a:r>
            <a:r>
              <a:rPr lang="en-US" sz="2200" dirty="0">
                <a:effectLst/>
                <a:latin typeface="Arial" panose="020B0604020202020204" pitchFamily="34" charset="0"/>
                <a:ea typeface="Arial" panose="020B0604020202020204" pitchFamily="34" charset="0"/>
              </a:rPr>
              <a:t>ể</a:t>
            </a:r>
            <a:r>
              <a:rPr lang="vi-VN" sz="2200" dirty="0">
                <a:effectLst/>
                <a:latin typeface="Arial" panose="020B0604020202020204" pitchFamily="34" charset="0"/>
                <a:ea typeface="Arial" panose="020B0604020202020204" pitchFamily="34" charset="0"/>
              </a:rPr>
              <a:t>n ít nhất l</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 30 ng</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y</a:t>
            </a:r>
            <a:r>
              <a:rPr lang="en-US" sz="2200" dirty="0">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kề từ ngày thông b</a:t>
            </a:r>
            <a:r>
              <a:rPr lang="en-US" sz="2200" dirty="0">
                <a:latin typeface="Arial" panose="020B0604020202020204" pitchFamily="34" charset="0"/>
                <a:ea typeface="Arial" panose="020B0604020202020204" pitchFamily="34" charset="0"/>
              </a:rPr>
              <a:t>á</a:t>
            </a:r>
            <a:r>
              <a:rPr lang="vi-VN" sz="2200" dirty="0">
                <a:effectLst/>
                <a:latin typeface="Arial" panose="020B0604020202020204" pitchFamily="34" charset="0"/>
                <a:ea typeface="Arial" panose="020B0604020202020204" pitchFamily="34" charset="0"/>
              </a:rPr>
              <a:t>o; tiếp nh</a:t>
            </a:r>
            <a:r>
              <a:rPr lang="en-US" sz="2200" dirty="0">
                <a:effectLst/>
                <a:latin typeface="Arial" panose="020B0604020202020204" pitchFamily="34" charset="0"/>
                <a:ea typeface="Arial" panose="020B0604020202020204" pitchFamily="34" charset="0"/>
              </a:rPr>
              <a:t>ậ</a:t>
            </a:r>
            <a:r>
              <a:rPr lang="vi-VN" sz="2200" dirty="0">
                <a:effectLst/>
                <a:latin typeface="Arial" panose="020B0604020202020204" pitchFamily="34" charset="0"/>
                <a:ea typeface="Arial" panose="020B0604020202020204" pitchFamily="34" charset="0"/>
              </a:rPr>
              <a:t>n hồ sơ c</a:t>
            </a:r>
            <a:r>
              <a:rPr lang="en-US" sz="2200" dirty="0">
                <a:effectLst/>
                <a:latin typeface="Arial" panose="020B0604020202020204" pitchFamily="34" charset="0"/>
                <a:ea typeface="Arial" panose="020B0604020202020204" pitchFamily="34" charset="0"/>
              </a:rPr>
              <a:t>ủ</a:t>
            </a:r>
            <a:r>
              <a:rPr lang="vi-VN" sz="2200" dirty="0">
                <a:effectLst/>
                <a:latin typeface="Arial" panose="020B0604020202020204" pitchFamily="34" charset="0"/>
                <a:ea typeface="Arial" panose="020B0604020202020204" pitchFamily="34" charset="0"/>
              </a:rPr>
              <a:t>a công d</a:t>
            </a:r>
            <a:r>
              <a:rPr lang="en-US" sz="2200" dirty="0">
                <a:latin typeface="Arial" panose="020B0604020202020204" pitchFamily="34" charset="0"/>
                <a:ea typeface="Arial" panose="020B0604020202020204" pitchFamily="34" charset="0"/>
              </a:rPr>
              <a:t>â</a:t>
            </a:r>
            <a:r>
              <a:rPr lang="vi-VN" sz="2200" dirty="0">
                <a:effectLst/>
                <a:latin typeface="Arial" panose="020B0604020202020204" pitchFamily="34" charset="0"/>
                <a:ea typeface="Arial" panose="020B0604020202020204" pitchFamily="34" charset="0"/>
              </a:rPr>
              <a:t>n đăng kí d</a:t>
            </a:r>
            <a:r>
              <a:rPr lang="en-US" sz="2200" dirty="0">
                <a:effectLst/>
                <a:latin typeface="Arial" panose="020B0604020202020204" pitchFamily="34" charset="0"/>
                <a:ea typeface="Arial" panose="020B0604020202020204" pitchFamily="34" charset="0"/>
              </a:rPr>
              <a:t>ự</a:t>
            </a:r>
            <a:r>
              <a:rPr lang="vi-VN" sz="2200" dirty="0">
                <a:effectLst/>
                <a:latin typeface="Arial" panose="020B0604020202020204" pitchFamily="34" charset="0"/>
                <a:ea typeface="Arial" panose="020B0604020202020204" pitchFamily="34" charset="0"/>
              </a:rPr>
              <a:t> tuyển và tổ chức s</a:t>
            </a:r>
            <a:r>
              <a:rPr lang="en-US" sz="2200" dirty="0">
                <a:latin typeface="Arial" panose="020B0604020202020204" pitchFamily="34" charset="0"/>
                <a:ea typeface="Arial" panose="020B0604020202020204" pitchFamily="34" charset="0"/>
              </a:rPr>
              <a:t>ơ</a:t>
            </a:r>
            <a:r>
              <a:rPr lang="vi-VN" sz="2200" dirty="0">
                <a:effectLst/>
                <a:latin typeface="Arial" panose="020B0604020202020204" pitchFamily="34" charset="0"/>
                <a:ea typeface="Arial" panose="020B0604020202020204" pitchFamily="34" charset="0"/>
              </a:rPr>
              <a:t> tuy</a:t>
            </a:r>
            <a:r>
              <a:rPr lang="en-US" sz="2200" dirty="0">
                <a:effectLst/>
                <a:latin typeface="Arial" panose="020B0604020202020204" pitchFamily="34" charset="0"/>
                <a:ea typeface="Arial" panose="020B0604020202020204" pitchFamily="34" charset="0"/>
              </a:rPr>
              <a:t>ể</a:t>
            </a:r>
            <a:r>
              <a:rPr lang="vi-VN" sz="2200" dirty="0">
                <a:effectLst/>
                <a:latin typeface="Arial" panose="020B0604020202020204" pitchFamily="34" charset="0"/>
                <a:ea typeface="Arial" panose="020B0604020202020204" pitchFamily="34" charset="0"/>
              </a:rPr>
              <a:t>n (chi</a:t>
            </a:r>
            <a:r>
              <a:rPr lang="en-US" sz="2200" dirty="0">
                <a:effectLst/>
                <a:latin typeface="Arial" panose="020B0604020202020204" pitchFamily="34" charset="0"/>
                <a:ea typeface="Arial" panose="020B0604020202020204" pitchFamily="34" charset="0"/>
              </a:rPr>
              <a:t>ề</a:t>
            </a:r>
            <a:r>
              <a:rPr lang="vi-VN" sz="2200" dirty="0">
                <a:effectLst/>
                <a:latin typeface="Arial" panose="020B0604020202020204" pitchFamily="34" charset="0"/>
                <a:ea typeface="Arial" panose="020B0604020202020204" pitchFamily="34" charset="0"/>
              </a:rPr>
              <a:t>u cao</a:t>
            </a:r>
            <a:r>
              <a:rPr lang="en-US" sz="2200" dirty="0">
                <a:effectLst/>
                <a:latin typeface="Arial" panose="020B0604020202020204" pitchFamily="34" charset="0"/>
                <a:ea typeface="Arial" panose="020B0604020202020204" pitchFamily="34" charset="0"/>
              </a:rPr>
              <a:t>,</a:t>
            </a:r>
            <a:r>
              <a:rPr lang="vi-VN" sz="2200" dirty="0">
                <a:effectLst/>
                <a:latin typeface="Arial" panose="020B0604020202020204" pitchFamily="34" charset="0"/>
                <a:ea typeface="Arial" panose="020B0604020202020204" pitchFamily="34" charset="0"/>
              </a:rPr>
              <a:t> cân nặng, hình th</a:t>
            </a:r>
            <a:r>
              <a:rPr lang="en-US" sz="2200" dirty="0">
                <a:effectLst/>
                <a:latin typeface="Arial" panose="020B0604020202020204" pitchFamily="34" charset="0"/>
                <a:ea typeface="Arial" panose="020B0604020202020204" pitchFamily="34" charset="0"/>
              </a:rPr>
              <a:t>ể</a:t>
            </a:r>
            <a:r>
              <a:rPr lang="vi-VN" sz="2200" dirty="0">
                <a:effectLst/>
                <a:latin typeface="Arial" panose="020B0604020202020204" pitchFamily="34" charset="0"/>
                <a:ea typeface="Arial" panose="020B0604020202020204" pitchFamily="34" charset="0"/>
              </a:rPr>
              <a:t>); báo cáo kết quả (k</a:t>
            </a:r>
            <a:r>
              <a:rPr lang="en-US" sz="2200" dirty="0">
                <a:latin typeface="Arial" panose="020B0604020202020204" pitchFamily="34" charset="0"/>
                <a:ea typeface="Arial" panose="020B0604020202020204" pitchFamily="34" charset="0"/>
              </a:rPr>
              <a:t>è</a:t>
            </a:r>
            <a:r>
              <a:rPr lang="vi-VN" sz="2200" dirty="0">
                <a:effectLst/>
                <a:latin typeface="Arial" panose="020B0604020202020204" pitchFamily="34" charset="0"/>
                <a:ea typeface="Arial" panose="020B0604020202020204" pitchFamily="34" charset="0"/>
              </a:rPr>
              <a:t>m theo hồ sơ) của nh</a:t>
            </a:r>
            <a:r>
              <a:rPr lang="en-US" sz="2200" dirty="0">
                <a:effectLst/>
                <a:latin typeface="Arial" panose="020B0604020202020204" pitchFamily="34" charset="0"/>
                <a:ea typeface="Arial" panose="020B0604020202020204" pitchFamily="34" charset="0"/>
              </a:rPr>
              <a:t>ữ</a:t>
            </a:r>
            <a:r>
              <a:rPr lang="vi-VN" sz="2200" dirty="0">
                <a:effectLst/>
                <a:latin typeface="Arial" panose="020B0604020202020204" pitchFamily="34" charset="0"/>
                <a:ea typeface="Arial" panose="020B0604020202020204" pitchFamily="34" charset="0"/>
              </a:rPr>
              <a:t>ng trư</a:t>
            </a:r>
            <a:r>
              <a:rPr lang="en-US" sz="2200" dirty="0">
                <a:effectLst/>
                <a:latin typeface="Arial" panose="020B0604020202020204" pitchFamily="34" charset="0"/>
                <a:ea typeface="Arial" panose="020B0604020202020204" pitchFamily="34" charset="0"/>
              </a:rPr>
              <a:t>ờ</a:t>
            </a:r>
            <a:r>
              <a:rPr lang="vi-VN" sz="2200" dirty="0">
                <a:effectLst/>
                <a:latin typeface="Arial" panose="020B0604020202020204" pitchFamily="34" charset="0"/>
                <a:ea typeface="Arial" panose="020B0604020202020204" pitchFamily="34" charset="0"/>
              </a:rPr>
              <a:t>ng </a:t>
            </a:r>
            <a:r>
              <a:rPr lang="en-US" sz="2200" dirty="0" err="1">
                <a:effectLst/>
                <a:latin typeface="Arial" panose="020B0604020202020204" pitchFamily="34" charset="0"/>
                <a:ea typeface="Arial" panose="020B0604020202020204" pitchFamily="34" charset="0"/>
              </a:rPr>
              <a:t>hợ</a:t>
            </a:r>
            <a:r>
              <a:rPr lang="vi-VN" sz="2200" dirty="0">
                <a:effectLst/>
                <a:latin typeface="Arial" panose="020B0604020202020204" pitchFamily="34" charset="0"/>
                <a:ea typeface="Arial" panose="020B0604020202020204" pitchFamily="34" charset="0"/>
              </a:rPr>
              <a:t>p đạt y</a:t>
            </a:r>
            <a:r>
              <a:rPr lang="en-US" sz="2200" dirty="0">
                <a:latin typeface="Arial" panose="020B0604020202020204" pitchFamily="34" charset="0"/>
                <a:ea typeface="Arial" panose="020B0604020202020204" pitchFamily="34" charset="0"/>
              </a:rPr>
              <a:t>ê</a:t>
            </a:r>
            <a:r>
              <a:rPr lang="vi-VN" sz="2200" dirty="0">
                <a:effectLst/>
                <a:latin typeface="Arial" panose="020B0604020202020204" pitchFamily="34" charset="0"/>
                <a:ea typeface="Arial" panose="020B0604020202020204" pitchFamily="34" charset="0"/>
              </a:rPr>
              <a:t>u cầu qua sơ tuyển v</a:t>
            </a:r>
            <a:r>
              <a:rPr lang="en-US" sz="2200" dirty="0">
                <a:effectLst/>
                <a:latin typeface="Arial" panose="020B0604020202020204" pitchFamily="34" charset="0"/>
                <a:ea typeface="Arial" panose="020B0604020202020204" pitchFamily="34" charset="0"/>
              </a:rPr>
              <a:t>ề</a:t>
            </a:r>
            <a:r>
              <a:rPr lang="vi-VN" sz="2200" dirty="0">
                <a:effectLst/>
                <a:latin typeface="Arial" panose="020B0604020202020204" pitchFamily="34" charset="0"/>
                <a:ea typeface="Arial" panose="020B0604020202020204" pitchFamily="34" charset="0"/>
              </a:rPr>
              <a:t> c</a:t>
            </a:r>
            <a:r>
              <a:rPr lang="en-US" sz="2200" dirty="0">
                <a:latin typeface="Arial" panose="020B0604020202020204" pitchFamily="34" charset="0"/>
                <a:ea typeface="Arial" panose="020B0604020202020204" pitchFamily="34" charset="0"/>
              </a:rPr>
              <a:t>ô</a:t>
            </a:r>
            <a:r>
              <a:rPr lang="vi-VN" sz="2200" dirty="0">
                <a:effectLst/>
                <a:latin typeface="Arial" panose="020B0604020202020204" pitchFamily="34" charset="0"/>
                <a:ea typeface="Arial" panose="020B0604020202020204" pitchFamily="34" charset="0"/>
              </a:rPr>
              <a:t>ng an c</a:t>
            </a:r>
            <a:r>
              <a:rPr lang="en-US" sz="2200" dirty="0">
                <a:effectLst/>
                <a:latin typeface="Arial" panose="020B0604020202020204" pitchFamily="34" charset="0"/>
                <a:ea typeface="Arial" panose="020B0604020202020204" pitchFamily="34" charset="0"/>
              </a:rPr>
              <a:t>ấ</a:t>
            </a:r>
            <a:r>
              <a:rPr lang="vi-VN" sz="2200" dirty="0">
                <a:effectLst/>
                <a:latin typeface="Arial" panose="020B0604020202020204" pitchFamily="34" charset="0"/>
                <a:ea typeface="Arial" panose="020B0604020202020204" pitchFamily="34" charset="0"/>
              </a:rPr>
              <a:t>p huyện.</a:t>
            </a:r>
            <a:endParaRPr lang="en-US" sz="2200" dirty="0">
              <a:effectLst/>
              <a:latin typeface="Arial" panose="020B0604020202020204" pitchFamily="34" charset="0"/>
              <a:ea typeface="Arial" panose="020B0604020202020204" pitchFamily="34" charset="0"/>
            </a:endParaRPr>
          </a:p>
          <a:p>
            <a:pPr marL="228600" marR="0" indent="-228600" algn="just">
              <a:spcBef>
                <a:spcPts val="0"/>
              </a:spcBef>
              <a:spcAft>
                <a:spcPts val="0"/>
              </a:spcAft>
            </a:pPr>
            <a:r>
              <a:rPr lang="vi-VN" sz="2200" dirty="0">
                <a:effectLst/>
                <a:latin typeface="Arial" panose="020B0604020202020204" pitchFamily="34" charset="0"/>
                <a:ea typeface="Arial" panose="020B0604020202020204" pitchFamily="34" charset="0"/>
              </a:rPr>
              <a:t>+ </a:t>
            </a:r>
            <a:r>
              <a:rPr lang="en-US" sz="2200" dirty="0" err="1">
                <a:effectLst/>
                <a:latin typeface="Arial" panose="020B0604020202020204" pitchFamily="34" charset="0"/>
                <a:ea typeface="Arial" panose="020B0604020202020204" pitchFamily="34" charset="0"/>
              </a:rPr>
              <a:t>Cô</a:t>
            </a:r>
            <a:r>
              <a:rPr lang="vi-VN" sz="2200" dirty="0">
                <a:effectLst/>
                <a:latin typeface="Arial" panose="020B0604020202020204" pitchFamily="34" charset="0"/>
                <a:ea typeface="Arial" panose="020B0604020202020204" pitchFamily="34" charset="0"/>
              </a:rPr>
              <a:t>ng an cấp huy</a:t>
            </a:r>
            <a:r>
              <a:rPr lang="en-US" sz="2200" dirty="0">
                <a:effectLst/>
                <a:latin typeface="Arial" panose="020B0604020202020204" pitchFamily="34" charset="0"/>
                <a:ea typeface="Arial" panose="020B0604020202020204" pitchFamily="34" charset="0"/>
              </a:rPr>
              <a:t>ệ</a:t>
            </a:r>
            <a:r>
              <a:rPr lang="vi-VN" sz="2200" dirty="0">
                <a:effectLst/>
                <a:latin typeface="Arial" panose="020B0604020202020204" pitchFamily="34" charset="0"/>
                <a:ea typeface="Arial" panose="020B0604020202020204" pitchFamily="34" charset="0"/>
              </a:rPr>
              <a:t>n ti</a:t>
            </a:r>
            <a:r>
              <a:rPr lang="en-US" sz="2200" dirty="0">
                <a:effectLst/>
                <a:latin typeface="Arial" panose="020B0604020202020204" pitchFamily="34" charset="0"/>
                <a:ea typeface="Arial" panose="020B0604020202020204" pitchFamily="34" charset="0"/>
              </a:rPr>
              <a:t>ế</a:t>
            </a:r>
            <a:r>
              <a:rPr lang="vi-VN" sz="2200" dirty="0">
                <a:effectLst/>
                <a:latin typeface="Arial" panose="020B0604020202020204" pitchFamily="34" charset="0"/>
                <a:ea typeface="Arial" panose="020B0604020202020204" pitchFamily="34" charset="0"/>
              </a:rPr>
              <a:t>n hành tuy</a:t>
            </a:r>
            <a:r>
              <a:rPr lang="en-US" sz="2200" dirty="0">
                <a:effectLst/>
                <a:latin typeface="Arial" panose="020B0604020202020204" pitchFamily="34" charset="0"/>
                <a:ea typeface="Arial" panose="020B0604020202020204" pitchFamily="34" charset="0"/>
              </a:rPr>
              <a:t>ể</a:t>
            </a:r>
            <a:r>
              <a:rPr lang="vi-VN" sz="2200" dirty="0">
                <a:effectLst/>
                <a:latin typeface="Arial" panose="020B0604020202020204" pitchFamily="34" charset="0"/>
                <a:ea typeface="Arial" panose="020B0604020202020204" pitchFamily="34" charset="0"/>
              </a:rPr>
              <a:t>n ch</a:t>
            </a:r>
            <a:r>
              <a:rPr lang="en-US" sz="2200" dirty="0">
                <a:latin typeface="Arial" panose="020B0604020202020204" pitchFamily="34" charset="0"/>
                <a:ea typeface="Arial" panose="020B0604020202020204" pitchFamily="34" charset="0"/>
              </a:rPr>
              <a:t>ọ</a:t>
            </a:r>
            <a:r>
              <a:rPr lang="vi-VN" sz="2200" dirty="0">
                <a:effectLst/>
                <a:latin typeface="Arial" panose="020B0604020202020204" pitchFamily="34" charset="0"/>
                <a:ea typeface="Arial" panose="020B0604020202020204" pitchFamily="34" charset="0"/>
              </a:rPr>
              <a:t>n v</a:t>
            </a:r>
            <a:r>
              <a:rPr lang="en-US" sz="2200" dirty="0">
                <a:latin typeface="Arial" panose="020B0604020202020204" pitchFamily="34" charset="0"/>
                <a:ea typeface="Arial" panose="020B0604020202020204" pitchFamily="34" charset="0"/>
              </a:rPr>
              <a:t>à</a:t>
            </a:r>
            <a:r>
              <a:rPr lang="vi-VN" sz="2200" dirty="0">
                <a:effectLst/>
                <a:latin typeface="Arial" panose="020B0604020202020204" pitchFamily="34" charset="0"/>
                <a:ea typeface="Arial" panose="020B0604020202020204" pitchFamily="34" charset="0"/>
              </a:rPr>
              <a:t> gọ</a:t>
            </a:r>
            <a:r>
              <a:rPr lang="en-US" sz="2200" dirty="0" err="1">
                <a:effectLst/>
                <a:latin typeface="Arial" panose="020B0604020202020204" pitchFamily="34" charset="0"/>
                <a:ea typeface="Arial" panose="020B0604020202020204" pitchFamily="34" charset="0"/>
              </a:rPr>
              <a:t>i</a:t>
            </a:r>
            <a:r>
              <a:rPr lang="vi-VN" sz="2200" dirty="0">
                <a:effectLst/>
                <a:latin typeface="Arial" panose="020B0604020202020204" pitchFamily="34" charset="0"/>
                <a:ea typeface="Arial" panose="020B0604020202020204" pitchFamily="34" charset="0"/>
              </a:rPr>
              <a:t> </a:t>
            </a:r>
            <a:r>
              <a:rPr lang="en-US" sz="2200" dirty="0" err="1">
                <a:effectLst/>
                <a:latin typeface="Arial" panose="020B0604020202020204" pitchFamily="34" charset="0"/>
                <a:ea typeface="Arial" panose="020B0604020202020204" pitchFamily="34" charset="0"/>
              </a:rPr>
              <a:t>cô</a:t>
            </a:r>
            <a:r>
              <a:rPr lang="vi-VN" sz="2200" dirty="0">
                <a:effectLst/>
                <a:latin typeface="Arial" panose="020B0604020202020204" pitchFamily="34" charset="0"/>
                <a:ea typeface="Arial" panose="020B0604020202020204" pitchFamily="34" charset="0"/>
              </a:rPr>
              <a:t>ng </a:t>
            </a:r>
            <a:r>
              <a:rPr lang="en-US" sz="2200" dirty="0" err="1">
                <a:effectLst/>
                <a:latin typeface="Arial" panose="020B0604020202020204" pitchFamily="34" charset="0"/>
                <a:ea typeface="Arial" panose="020B0604020202020204" pitchFamily="34" charset="0"/>
              </a:rPr>
              <a:t>dâ</a:t>
            </a:r>
            <a:r>
              <a:rPr lang="vi-VN" sz="2200" dirty="0">
                <a:effectLst/>
                <a:latin typeface="Arial" panose="020B0604020202020204" pitchFamily="34" charset="0"/>
                <a:ea typeface="Arial" panose="020B0604020202020204" pitchFamily="34" charset="0"/>
              </a:rPr>
              <a:t>n th</a:t>
            </a:r>
            <a:r>
              <a:rPr lang="en-US" sz="2200" dirty="0">
                <a:effectLst/>
                <a:latin typeface="Arial" panose="020B0604020202020204" pitchFamily="34" charset="0"/>
                <a:ea typeface="Arial" panose="020B0604020202020204" pitchFamily="34" charset="0"/>
              </a:rPr>
              <a:t>ự</a:t>
            </a:r>
            <a:r>
              <a:rPr lang="vi-VN" sz="2200" dirty="0">
                <a:effectLst/>
                <a:latin typeface="Arial" panose="020B0604020202020204" pitchFamily="34" charset="0"/>
                <a:ea typeface="Arial" panose="020B0604020202020204" pitchFamily="34" charset="0"/>
              </a:rPr>
              <a:t>c hi</a:t>
            </a:r>
            <a:r>
              <a:rPr lang="en-US" sz="2200" dirty="0">
                <a:effectLst/>
                <a:latin typeface="Arial" panose="020B0604020202020204" pitchFamily="34" charset="0"/>
                <a:ea typeface="Arial" panose="020B0604020202020204" pitchFamily="34" charset="0"/>
              </a:rPr>
              <a:t>ệ</a:t>
            </a:r>
            <a:r>
              <a:rPr lang="vi-VN" sz="2200" dirty="0">
                <a:effectLst/>
                <a:latin typeface="Arial" panose="020B0604020202020204" pitchFamily="34" charset="0"/>
                <a:ea typeface="Arial" panose="020B0604020202020204" pitchFamily="34" charset="0"/>
              </a:rPr>
              <a:t>n nghĩa vụ tham gia C</a:t>
            </a:r>
            <a:r>
              <a:rPr lang="en-US" sz="2200" dirty="0">
                <a:latin typeface="Arial" panose="020B0604020202020204" pitchFamily="34" charset="0"/>
                <a:ea typeface="Arial" panose="020B0604020202020204" pitchFamily="34" charset="0"/>
              </a:rPr>
              <a:t>ô</a:t>
            </a:r>
            <a:r>
              <a:rPr lang="vi-VN" sz="2200" dirty="0">
                <a:effectLst/>
                <a:latin typeface="Arial" panose="020B0604020202020204" pitchFamily="34" charset="0"/>
                <a:ea typeface="Arial" panose="020B0604020202020204" pitchFamily="34" charset="0"/>
              </a:rPr>
              <a:t>ng an nh</a:t>
            </a:r>
            <a:r>
              <a:rPr lang="en-US" sz="2200" dirty="0">
                <a:latin typeface="Arial" panose="020B0604020202020204" pitchFamily="34" charset="0"/>
                <a:ea typeface="Arial" panose="020B0604020202020204" pitchFamily="34" charset="0"/>
              </a:rPr>
              <a:t>â</a:t>
            </a:r>
            <a:r>
              <a:rPr lang="vi-VN" sz="2200" dirty="0">
                <a:effectLst/>
                <a:latin typeface="Arial" panose="020B0604020202020204" pitchFamily="34" charset="0"/>
                <a:ea typeface="Arial" panose="020B0604020202020204" pitchFamily="34" charset="0"/>
              </a:rPr>
              <a:t>n dân theo quy đ</a:t>
            </a:r>
            <a:r>
              <a:rPr lang="en-US" sz="2200" dirty="0">
                <a:latin typeface="Arial" panose="020B0604020202020204" pitchFamily="34" charset="0"/>
                <a:ea typeface="Arial" panose="020B0604020202020204" pitchFamily="34" charset="0"/>
              </a:rPr>
              <a:t>ị</a:t>
            </a:r>
            <a:r>
              <a:rPr lang="vi-VN" sz="2200" dirty="0">
                <a:effectLst/>
                <a:latin typeface="Arial" panose="020B0604020202020204" pitchFamily="34" charset="0"/>
                <a:ea typeface="Arial" panose="020B0604020202020204" pitchFamily="34" charset="0"/>
              </a:rPr>
              <a:t>nh.</a:t>
            </a:r>
            <a:endParaRPr lang="en-US" sz="2200" dirty="0">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0" y="2037508"/>
            <a:ext cx="9065941" cy="461665"/>
          </a:xfrm>
          <a:prstGeom prst="rect">
            <a:avLst/>
          </a:prstGeom>
          <a:noFill/>
        </p:spPr>
        <p:txBody>
          <a:bodyPr wrap="square">
            <a:spAutoFit/>
          </a:bodyPr>
          <a:lstStyle/>
          <a:p>
            <a:pPr algn="just"/>
            <a:r>
              <a:rPr lang="en-US" sz="2400" dirty="0">
                <a:solidFill>
                  <a:srgbClr val="FF0000"/>
                </a:solidFill>
                <a:effectLst/>
                <a:latin typeface="Arial" panose="020B0604020202020204" pitchFamily="34" charset="0"/>
                <a:ea typeface="Arial" panose="020B0604020202020204" pitchFamily="34" charset="0"/>
              </a:rPr>
              <a:t>3. </a:t>
            </a:r>
            <a:r>
              <a:rPr lang="en-US" sz="2400" dirty="0" err="1">
                <a:solidFill>
                  <a:srgbClr val="FF0000"/>
                </a:solidFill>
                <a:effectLst/>
                <a:latin typeface="Arial" panose="020B0604020202020204" pitchFamily="34" charset="0"/>
                <a:ea typeface="Arial" panose="020B0604020202020204" pitchFamily="34" charset="0"/>
              </a:rPr>
              <a:t>Hồ</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s</a:t>
            </a:r>
            <a:r>
              <a:rPr lang="en-US" sz="2400" dirty="0" err="1">
                <a:solidFill>
                  <a:srgbClr val="FF0000"/>
                </a:solidFill>
                <a:latin typeface="Arial" panose="020B0604020202020204" pitchFamily="34" charset="0"/>
                <a:ea typeface="Arial" panose="020B0604020202020204" pitchFamily="34" charset="0"/>
              </a:rPr>
              <a:t>ơ</a:t>
            </a:r>
            <a:r>
              <a:rPr lang="en-US" sz="2400" dirty="0">
                <a:solidFill>
                  <a:srgbClr val="FF0000"/>
                </a:solidFill>
                <a:latin typeface="Arial" panose="020B0604020202020204" pitchFamily="34" charset="0"/>
                <a:ea typeface="Arial" panose="020B0604020202020204" pitchFamily="34" charset="0"/>
              </a:rPr>
              <a:t>, </a:t>
            </a:r>
            <a:r>
              <a:rPr lang="en-US" sz="2400" dirty="0" err="1">
                <a:solidFill>
                  <a:srgbClr val="FF0000"/>
                </a:solidFill>
                <a:latin typeface="Arial" panose="020B0604020202020204" pitchFamily="34" charset="0"/>
                <a:ea typeface="Arial" panose="020B0604020202020204" pitchFamily="34" charset="0"/>
              </a:rPr>
              <a:t>thủ</a:t>
            </a:r>
            <a:r>
              <a:rPr lang="en-US" sz="2400" dirty="0">
                <a:solidFill>
                  <a:srgbClr val="FF0000"/>
                </a:solidFill>
                <a:latin typeface="Arial" panose="020B0604020202020204" pitchFamily="34" charset="0"/>
                <a:ea typeface="Arial" panose="020B0604020202020204" pitchFamily="34" charset="0"/>
              </a:rPr>
              <a:t> </a:t>
            </a:r>
            <a:r>
              <a:rPr lang="en-US" sz="2400" dirty="0" err="1">
                <a:solidFill>
                  <a:srgbClr val="FF0000"/>
                </a:solidFill>
                <a:latin typeface="Arial" panose="020B0604020202020204" pitchFamily="34" charset="0"/>
                <a:ea typeface="Arial" panose="020B0604020202020204" pitchFamily="34" charset="0"/>
              </a:rPr>
              <a:t>tục</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tuy</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n chọn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thực</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hiện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nghĩa</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vụ</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tham</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gia</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 CAND.</a:t>
            </a:r>
          </a:p>
        </p:txBody>
      </p:sp>
      <p:sp>
        <p:nvSpPr>
          <p:cNvPr id="7" name="Rectangle 2">
            <a:extLst>
              <a:ext uri="{FF2B5EF4-FFF2-40B4-BE49-F238E27FC236}">
                <a16:creationId xmlns:a16="http://schemas.microsoft.com/office/drawing/2014/main" id="{8C9BA5F7-CA1E-12A9-E1C4-9DF4F92323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2088" algn="l"/>
              </a:tabLst>
              <a:defRPr>
                <a:solidFill>
                  <a:schemeClr val="tx1"/>
                </a:solidFill>
                <a:latin typeface="Arial" panose="020B0604020202020204" pitchFamily="34" charset="0"/>
              </a:defRPr>
            </a:lvl1pPr>
            <a:lvl2pPr eaLnBrk="0" fontAlgn="base" hangingPunct="0">
              <a:spcBef>
                <a:spcPct val="0"/>
              </a:spcBef>
              <a:spcAft>
                <a:spcPct val="0"/>
              </a:spcAft>
              <a:tabLst>
                <a:tab pos="192088" algn="l"/>
              </a:tabLst>
              <a:defRPr>
                <a:solidFill>
                  <a:schemeClr val="tx1"/>
                </a:solidFill>
                <a:latin typeface="Arial" panose="020B0604020202020204" pitchFamily="34" charset="0"/>
              </a:defRPr>
            </a:lvl2pPr>
            <a:lvl3pPr eaLnBrk="0" fontAlgn="base" hangingPunct="0">
              <a:spcBef>
                <a:spcPct val="0"/>
              </a:spcBef>
              <a:spcAft>
                <a:spcPct val="0"/>
              </a:spcAft>
              <a:tabLst>
                <a:tab pos="192088" algn="l"/>
              </a:tabLst>
              <a:defRPr>
                <a:solidFill>
                  <a:schemeClr val="tx1"/>
                </a:solidFill>
                <a:latin typeface="Arial" panose="020B0604020202020204" pitchFamily="34" charset="0"/>
              </a:defRPr>
            </a:lvl3pPr>
            <a:lvl4pPr eaLnBrk="0" fontAlgn="base" hangingPunct="0">
              <a:spcBef>
                <a:spcPct val="0"/>
              </a:spcBef>
              <a:spcAft>
                <a:spcPct val="0"/>
              </a:spcAft>
              <a:tabLst>
                <a:tab pos="192088" algn="l"/>
              </a:tabLst>
              <a:defRPr>
                <a:solidFill>
                  <a:schemeClr val="tx1"/>
                </a:solidFill>
                <a:latin typeface="Arial" panose="020B0604020202020204" pitchFamily="34" charset="0"/>
              </a:defRPr>
            </a:lvl4pPr>
            <a:lvl5pPr eaLnBrk="0" fontAlgn="base" hangingPunct="0">
              <a:spcBef>
                <a:spcPct val="0"/>
              </a:spcBef>
              <a:spcAft>
                <a:spcPct val="0"/>
              </a:spcAft>
              <a:tabLst>
                <a:tab pos="192088" algn="l"/>
              </a:tabLst>
              <a:defRPr>
                <a:solidFill>
                  <a:schemeClr val="tx1"/>
                </a:solidFill>
                <a:latin typeface="Arial" panose="020B0604020202020204" pitchFamily="34" charset="0"/>
              </a:defRPr>
            </a:lvl5pPr>
            <a:lvl6pPr eaLnBrk="0" fontAlgn="base" hangingPunct="0">
              <a:spcBef>
                <a:spcPct val="0"/>
              </a:spcBef>
              <a:spcAft>
                <a:spcPct val="0"/>
              </a:spcAft>
              <a:tabLst>
                <a:tab pos="192088" algn="l"/>
              </a:tabLst>
              <a:defRPr>
                <a:solidFill>
                  <a:schemeClr val="tx1"/>
                </a:solidFill>
                <a:latin typeface="Arial" panose="020B0604020202020204" pitchFamily="34" charset="0"/>
              </a:defRPr>
            </a:lvl6pPr>
            <a:lvl7pPr eaLnBrk="0" fontAlgn="base" hangingPunct="0">
              <a:spcBef>
                <a:spcPct val="0"/>
              </a:spcBef>
              <a:spcAft>
                <a:spcPct val="0"/>
              </a:spcAft>
              <a:tabLst>
                <a:tab pos="192088" algn="l"/>
              </a:tabLst>
              <a:defRPr>
                <a:solidFill>
                  <a:schemeClr val="tx1"/>
                </a:solidFill>
                <a:latin typeface="Arial" panose="020B0604020202020204" pitchFamily="34" charset="0"/>
              </a:defRPr>
            </a:lvl7pPr>
            <a:lvl8pPr eaLnBrk="0" fontAlgn="base" hangingPunct="0">
              <a:spcBef>
                <a:spcPct val="0"/>
              </a:spcBef>
              <a:spcAft>
                <a:spcPct val="0"/>
              </a:spcAft>
              <a:tabLst>
                <a:tab pos="192088" algn="l"/>
              </a:tabLst>
              <a:defRPr>
                <a:solidFill>
                  <a:schemeClr val="tx1"/>
                </a:solidFill>
                <a:latin typeface="Arial" panose="020B0604020202020204" pitchFamily="34" charset="0"/>
              </a:defRPr>
            </a:lvl8pPr>
            <a:lvl9pPr eaLnBrk="0" fontAlgn="base" hangingPunct="0">
              <a:spcBef>
                <a:spcPct val="0"/>
              </a:spcBef>
              <a:spcAft>
                <a:spcPct val="0"/>
              </a:spcAft>
              <a:tabLst>
                <a:tab pos="1920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92088" algn="l"/>
              </a:tabLst>
            </a:pPr>
            <a:r>
              <a:rPr kumimoji="0" lang="vi-VN"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Tiêu chuẩn tuyển chọn</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2088"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D44B99-1467-7DFB-1ECD-761445BFB51E}"/>
              </a:ext>
            </a:extLst>
          </p:cNvPr>
          <p:cNvSpPr txBox="1"/>
          <p:nvPr/>
        </p:nvSpPr>
        <p:spPr>
          <a:xfrm>
            <a:off x="0" y="2435871"/>
            <a:ext cx="5179740" cy="461665"/>
          </a:xfrm>
          <a:prstGeom prst="rect">
            <a:avLst/>
          </a:prstGeom>
          <a:noFill/>
        </p:spPr>
        <p:txBody>
          <a:bodyPr wrap="square">
            <a:spAutoFit/>
          </a:bodyPr>
          <a:lstStyle/>
          <a:p>
            <a:pPr marR="0" lvl="0" algn="just">
              <a:spcBef>
                <a:spcPts val="0"/>
              </a:spcBef>
              <a:spcAft>
                <a:spcPts val="0"/>
              </a:spcAft>
              <a:buClr>
                <a:srgbClr val="000000"/>
              </a:buClr>
              <a:buSzPts val="1000"/>
              <a:tabLst>
                <a:tab pos="202565"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Thủ tục tuy</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chọn</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34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11909"/>
            <a:chOff x="-379805" y="-8659"/>
            <a:chExt cx="9523805" cy="11750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75027"/>
              <a:chOff x="0" y="-8659"/>
              <a:chExt cx="9144000" cy="11750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750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3504" cy="7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7740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84" y="1022979"/>
            <a:ext cx="427180" cy="46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03402" y="923295"/>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16416" y="1353510"/>
            <a:ext cx="92363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III. TRÁCH NHIỆM THỰC HIỆN NGHĨA VỤ QUÂN SỰ VÀ </a:t>
            </a:r>
          </a:p>
          <a:p>
            <a:pPr algn="ctr">
              <a:spcBef>
                <a:spcPct val="0"/>
              </a:spcBef>
              <a:buClrTx/>
              <a:buSzTx/>
              <a:buFontTx/>
              <a:buNone/>
            </a:pPr>
            <a:r>
              <a:rPr lang="en-US" altLang="en-US" dirty="0">
                <a:solidFill>
                  <a:srgbClr val="C00000"/>
                </a:solidFill>
                <a:latin typeface="Arial" panose="020B0604020202020204" pitchFamily="34" charset="0"/>
                <a:cs typeface="Arial" panose="020B0604020202020204" pitchFamily="34" charset="0"/>
              </a:rPr>
              <a:t>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0" y="2037508"/>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1</a:t>
            </a:r>
            <a:r>
              <a:rPr lang="en-US" sz="2400" dirty="0">
                <a:solidFill>
                  <a:srgbClr val="FF0000"/>
                </a:solidFill>
                <a:effectLst/>
                <a:latin typeface="Arial" panose="020B0604020202020204" pitchFamily="34" charset="0"/>
                <a:ea typeface="Arial" panose="020B0604020202020204" pitchFamily="34" charset="0"/>
              </a:rPr>
              <a:t>.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Trách nhiệm </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c</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ủa công dân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
        <p:nvSpPr>
          <p:cNvPr id="7" name="Rectangle 2">
            <a:extLst>
              <a:ext uri="{FF2B5EF4-FFF2-40B4-BE49-F238E27FC236}">
                <a16:creationId xmlns:a16="http://schemas.microsoft.com/office/drawing/2014/main" id="{8C9BA5F7-CA1E-12A9-E1C4-9DF4F92323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2088" algn="l"/>
              </a:tabLst>
              <a:defRPr>
                <a:solidFill>
                  <a:schemeClr val="tx1"/>
                </a:solidFill>
                <a:latin typeface="Arial" panose="020B0604020202020204" pitchFamily="34" charset="0"/>
              </a:defRPr>
            </a:lvl1pPr>
            <a:lvl2pPr eaLnBrk="0" fontAlgn="base" hangingPunct="0">
              <a:spcBef>
                <a:spcPct val="0"/>
              </a:spcBef>
              <a:spcAft>
                <a:spcPct val="0"/>
              </a:spcAft>
              <a:tabLst>
                <a:tab pos="192088" algn="l"/>
              </a:tabLst>
              <a:defRPr>
                <a:solidFill>
                  <a:schemeClr val="tx1"/>
                </a:solidFill>
                <a:latin typeface="Arial" panose="020B0604020202020204" pitchFamily="34" charset="0"/>
              </a:defRPr>
            </a:lvl2pPr>
            <a:lvl3pPr eaLnBrk="0" fontAlgn="base" hangingPunct="0">
              <a:spcBef>
                <a:spcPct val="0"/>
              </a:spcBef>
              <a:spcAft>
                <a:spcPct val="0"/>
              </a:spcAft>
              <a:tabLst>
                <a:tab pos="192088" algn="l"/>
              </a:tabLst>
              <a:defRPr>
                <a:solidFill>
                  <a:schemeClr val="tx1"/>
                </a:solidFill>
                <a:latin typeface="Arial" panose="020B0604020202020204" pitchFamily="34" charset="0"/>
              </a:defRPr>
            </a:lvl3pPr>
            <a:lvl4pPr eaLnBrk="0" fontAlgn="base" hangingPunct="0">
              <a:spcBef>
                <a:spcPct val="0"/>
              </a:spcBef>
              <a:spcAft>
                <a:spcPct val="0"/>
              </a:spcAft>
              <a:tabLst>
                <a:tab pos="192088" algn="l"/>
              </a:tabLst>
              <a:defRPr>
                <a:solidFill>
                  <a:schemeClr val="tx1"/>
                </a:solidFill>
                <a:latin typeface="Arial" panose="020B0604020202020204" pitchFamily="34" charset="0"/>
              </a:defRPr>
            </a:lvl4pPr>
            <a:lvl5pPr eaLnBrk="0" fontAlgn="base" hangingPunct="0">
              <a:spcBef>
                <a:spcPct val="0"/>
              </a:spcBef>
              <a:spcAft>
                <a:spcPct val="0"/>
              </a:spcAft>
              <a:tabLst>
                <a:tab pos="192088" algn="l"/>
              </a:tabLst>
              <a:defRPr>
                <a:solidFill>
                  <a:schemeClr val="tx1"/>
                </a:solidFill>
                <a:latin typeface="Arial" panose="020B0604020202020204" pitchFamily="34" charset="0"/>
              </a:defRPr>
            </a:lvl5pPr>
            <a:lvl6pPr eaLnBrk="0" fontAlgn="base" hangingPunct="0">
              <a:spcBef>
                <a:spcPct val="0"/>
              </a:spcBef>
              <a:spcAft>
                <a:spcPct val="0"/>
              </a:spcAft>
              <a:tabLst>
                <a:tab pos="192088" algn="l"/>
              </a:tabLst>
              <a:defRPr>
                <a:solidFill>
                  <a:schemeClr val="tx1"/>
                </a:solidFill>
                <a:latin typeface="Arial" panose="020B0604020202020204" pitchFamily="34" charset="0"/>
              </a:defRPr>
            </a:lvl6pPr>
            <a:lvl7pPr eaLnBrk="0" fontAlgn="base" hangingPunct="0">
              <a:spcBef>
                <a:spcPct val="0"/>
              </a:spcBef>
              <a:spcAft>
                <a:spcPct val="0"/>
              </a:spcAft>
              <a:tabLst>
                <a:tab pos="192088" algn="l"/>
              </a:tabLst>
              <a:defRPr>
                <a:solidFill>
                  <a:schemeClr val="tx1"/>
                </a:solidFill>
                <a:latin typeface="Arial" panose="020B0604020202020204" pitchFamily="34" charset="0"/>
              </a:defRPr>
            </a:lvl7pPr>
            <a:lvl8pPr eaLnBrk="0" fontAlgn="base" hangingPunct="0">
              <a:spcBef>
                <a:spcPct val="0"/>
              </a:spcBef>
              <a:spcAft>
                <a:spcPct val="0"/>
              </a:spcAft>
              <a:tabLst>
                <a:tab pos="192088" algn="l"/>
              </a:tabLst>
              <a:defRPr>
                <a:solidFill>
                  <a:schemeClr val="tx1"/>
                </a:solidFill>
                <a:latin typeface="Arial" panose="020B0604020202020204" pitchFamily="34" charset="0"/>
              </a:defRPr>
            </a:lvl8pPr>
            <a:lvl9pPr eaLnBrk="0" fontAlgn="base" hangingPunct="0">
              <a:spcBef>
                <a:spcPct val="0"/>
              </a:spcBef>
              <a:spcAft>
                <a:spcPct val="0"/>
              </a:spcAft>
              <a:tabLst>
                <a:tab pos="1920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92088" algn="l"/>
              </a:tabLst>
            </a:pPr>
            <a:r>
              <a:rPr kumimoji="0" lang="vi-VN"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Tiêu chuẩn tuyển chọn</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2088"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DFC92B1-2283-4DAF-9288-5C806915C02E}"/>
              </a:ext>
            </a:extLst>
          </p:cNvPr>
          <p:cNvSpPr txBox="1"/>
          <p:nvPr/>
        </p:nvSpPr>
        <p:spPr>
          <a:xfrm>
            <a:off x="0" y="2393046"/>
            <a:ext cx="4572000" cy="1508105"/>
          </a:xfrm>
          <a:prstGeom prst="rect">
            <a:avLst/>
          </a:prstGeom>
          <a:noFill/>
        </p:spPr>
        <p:txBody>
          <a:bodyPr wrap="square">
            <a:spAutoFit/>
          </a:bodyPr>
          <a:lstStyle/>
          <a:p>
            <a:pPr marL="228600" marR="0" indent="-228600" algn="just">
              <a:spcBef>
                <a:spcPts val="0"/>
              </a:spcBef>
              <a:spcAft>
                <a:spcPts val="0"/>
              </a:spcAft>
            </a:pPr>
            <a:r>
              <a:rPr lang="vi-VN" sz="2300" dirty="0">
                <a:effectLst/>
                <a:latin typeface="Arial" panose="020B0604020202020204" pitchFamily="34" charset="0"/>
                <a:ea typeface="Arial" panose="020B0604020202020204" pitchFamily="34" charset="0"/>
              </a:rPr>
              <a:t>- Ch</a:t>
            </a:r>
            <a:r>
              <a:rPr lang="en-US" sz="2300" dirty="0">
                <a:effectLst/>
                <a:latin typeface="Arial" panose="020B0604020202020204" pitchFamily="34" charset="0"/>
                <a:ea typeface="Arial" panose="020B0604020202020204" pitchFamily="34" charset="0"/>
              </a:rPr>
              <a:t>ấ</a:t>
            </a:r>
            <a:r>
              <a:rPr lang="vi-VN" sz="2300" dirty="0">
                <a:effectLst/>
                <a:latin typeface="Arial" panose="020B0604020202020204" pitchFamily="34" charset="0"/>
                <a:ea typeface="Arial" panose="020B0604020202020204" pitchFamily="34" charset="0"/>
              </a:rPr>
              <a:t>p hành các quy đ</a:t>
            </a:r>
            <a:r>
              <a:rPr lang="en-US" sz="2300" dirty="0">
                <a:latin typeface="Arial" panose="020B0604020202020204" pitchFamily="34" charset="0"/>
                <a:ea typeface="Arial" panose="020B0604020202020204" pitchFamily="34" charset="0"/>
              </a:rPr>
              <a:t>ị</a:t>
            </a:r>
            <a:r>
              <a:rPr lang="vi-VN" sz="2300" dirty="0">
                <a:effectLst/>
                <a:latin typeface="Arial" panose="020B0604020202020204" pitchFamily="34" charset="0"/>
                <a:ea typeface="Arial" panose="020B0604020202020204" pitchFamily="34" charset="0"/>
              </a:rPr>
              <a:t>nh c</a:t>
            </a:r>
            <a:r>
              <a:rPr lang="en-US" sz="2300" dirty="0">
                <a:latin typeface="Arial" panose="020B0604020202020204" pitchFamily="34" charset="0"/>
                <a:ea typeface="Arial" panose="020B0604020202020204" pitchFamily="34" charset="0"/>
              </a:rPr>
              <a:t>ủ</a:t>
            </a:r>
            <a:r>
              <a:rPr lang="vi-VN" sz="2300" dirty="0">
                <a:effectLst/>
                <a:latin typeface="Arial" panose="020B0604020202020204" pitchFamily="34" charset="0"/>
                <a:ea typeface="Arial" panose="020B0604020202020204" pitchFamily="34" charset="0"/>
              </a:rPr>
              <a:t>a pháp lu</a:t>
            </a:r>
            <a:r>
              <a:rPr lang="en-US" sz="2300" dirty="0">
                <a:effectLst/>
                <a:latin typeface="Arial" panose="020B0604020202020204" pitchFamily="34" charset="0"/>
                <a:ea typeface="Arial" panose="020B0604020202020204" pitchFamily="34" charset="0"/>
              </a:rPr>
              <a:t>ậ</a:t>
            </a:r>
            <a:r>
              <a:rPr lang="vi-VN" sz="2300" dirty="0">
                <a:effectLst/>
                <a:latin typeface="Arial" panose="020B0604020202020204" pitchFamily="34" charset="0"/>
                <a:ea typeface="Arial" panose="020B0604020202020204" pitchFamily="34" charset="0"/>
              </a:rPr>
              <a:t>t v</a:t>
            </a:r>
            <a:r>
              <a:rPr lang="en-US" sz="2300" dirty="0">
                <a:effectLst/>
                <a:latin typeface="Arial" panose="020B0604020202020204" pitchFamily="34" charset="0"/>
                <a:ea typeface="Arial" panose="020B0604020202020204" pitchFamily="34" charset="0"/>
              </a:rPr>
              <a:t>ề</a:t>
            </a:r>
            <a:r>
              <a:rPr lang="vi-VN" sz="2300" dirty="0">
                <a:effectLst/>
                <a:latin typeface="Arial" panose="020B0604020202020204" pitchFamily="34" charset="0"/>
                <a:ea typeface="Arial" panose="020B0604020202020204" pitchFamily="34" charset="0"/>
              </a:rPr>
              <a:t> th</a:t>
            </a:r>
            <a:r>
              <a:rPr lang="en-US" sz="2300" dirty="0">
                <a:effectLst/>
                <a:latin typeface="Arial" panose="020B0604020202020204" pitchFamily="34" charset="0"/>
                <a:ea typeface="Arial" panose="020B0604020202020204" pitchFamily="34" charset="0"/>
              </a:rPr>
              <a:t>ự</a:t>
            </a:r>
            <a:r>
              <a:rPr lang="vi-VN" sz="2300" dirty="0">
                <a:effectLst/>
                <a:latin typeface="Arial" panose="020B0604020202020204" pitchFamily="34" charset="0"/>
                <a:ea typeface="Arial" panose="020B0604020202020204" pitchFamily="34" charset="0"/>
              </a:rPr>
              <a:t>c hiện nghĩa vụ quân sự</a:t>
            </a:r>
            <a:r>
              <a:rPr lang="en-US" sz="2300" dirty="0">
                <a:effectLst/>
                <a:latin typeface="Arial" panose="020B0604020202020204" pitchFamily="34" charset="0"/>
                <a:ea typeface="Arial" panose="020B0604020202020204" pitchFamily="34" charset="0"/>
              </a:rPr>
              <a:t>,</a:t>
            </a:r>
            <a:r>
              <a:rPr lang="vi-VN" sz="2300" dirty="0">
                <a:effectLst/>
                <a:latin typeface="Arial" panose="020B0604020202020204" pitchFamily="34" charset="0"/>
                <a:ea typeface="Arial" panose="020B0604020202020204" pitchFamily="34" charset="0"/>
              </a:rPr>
              <a:t> nghĩa vụ tham g</a:t>
            </a:r>
            <a:r>
              <a:rPr lang="en-US" sz="2300" dirty="0" err="1">
                <a:effectLst/>
                <a:latin typeface="Arial" panose="020B0604020202020204" pitchFamily="34" charset="0"/>
                <a:ea typeface="Arial" panose="020B0604020202020204" pitchFamily="34" charset="0"/>
              </a:rPr>
              <a:t>i</a:t>
            </a:r>
            <a:r>
              <a:rPr lang="vi-VN" sz="2300" dirty="0">
                <a:effectLst/>
                <a:latin typeface="Arial" panose="020B0604020202020204" pitchFamily="34" charset="0"/>
                <a:ea typeface="Arial" panose="020B0604020202020204" pitchFamily="34" charset="0"/>
              </a:rPr>
              <a:t>a C</a:t>
            </a:r>
            <a:r>
              <a:rPr lang="en-US" sz="2300" dirty="0">
                <a:latin typeface="Arial" panose="020B0604020202020204" pitchFamily="34" charset="0"/>
                <a:ea typeface="Arial" panose="020B0604020202020204" pitchFamily="34" charset="0"/>
              </a:rPr>
              <a:t>ô</a:t>
            </a:r>
            <a:r>
              <a:rPr lang="vi-VN" sz="2300" dirty="0">
                <a:effectLst/>
                <a:latin typeface="Arial" panose="020B0604020202020204" pitchFamily="34" charset="0"/>
                <a:ea typeface="Arial" panose="020B0604020202020204" pitchFamily="34" charset="0"/>
              </a:rPr>
              <a:t>ng an nh</a:t>
            </a:r>
            <a:r>
              <a:rPr lang="en-US" sz="2300" dirty="0">
                <a:latin typeface="Arial" panose="020B0604020202020204" pitchFamily="34" charset="0"/>
                <a:ea typeface="Arial" panose="020B0604020202020204" pitchFamily="34" charset="0"/>
              </a:rPr>
              <a:t>â</a:t>
            </a:r>
            <a:r>
              <a:rPr lang="vi-VN" sz="2300" dirty="0">
                <a:effectLst/>
                <a:latin typeface="Arial" panose="020B0604020202020204" pitchFamily="34" charset="0"/>
                <a:ea typeface="Arial" panose="020B0604020202020204" pitchFamily="34" charset="0"/>
              </a:rPr>
              <a:t>n dân.</a:t>
            </a:r>
            <a:endParaRPr lang="en-US" sz="2300" dirty="0">
              <a:effectLst/>
              <a:latin typeface="Arial" panose="020B0604020202020204" pitchFamily="34" charset="0"/>
              <a:ea typeface="Arial" panose="020B0604020202020204" pitchFamily="34" charset="0"/>
            </a:endParaRPr>
          </a:p>
        </p:txBody>
      </p:sp>
      <p:sp>
        <p:nvSpPr>
          <p:cNvPr id="14" name="TextBox 13">
            <a:extLst>
              <a:ext uri="{FF2B5EF4-FFF2-40B4-BE49-F238E27FC236}">
                <a16:creationId xmlns:a16="http://schemas.microsoft.com/office/drawing/2014/main" id="{E630DFC6-9BAD-9D77-F62B-F2D40DD177E8}"/>
              </a:ext>
            </a:extLst>
          </p:cNvPr>
          <p:cNvSpPr txBox="1"/>
          <p:nvPr/>
        </p:nvSpPr>
        <p:spPr>
          <a:xfrm>
            <a:off x="4705815" y="2025908"/>
            <a:ext cx="4438185" cy="4832092"/>
          </a:xfrm>
          <a:prstGeom prst="rect">
            <a:avLst/>
          </a:prstGeom>
          <a:solidFill>
            <a:srgbClr val="FFFF00">
              <a:alpha val="72000"/>
            </a:srgbClr>
          </a:solidFill>
        </p:spPr>
        <p:txBody>
          <a:bodyPr wrap="square">
            <a:spAutoFit/>
          </a:bodyPr>
          <a:lstStyle/>
          <a:p>
            <a:pPr algn="just"/>
            <a:r>
              <a:rPr lang="vi-VN" sz="2200" dirty="0">
                <a:solidFill>
                  <a:srgbClr val="00B0F0"/>
                </a:solidFill>
                <a:latin typeface="Arial" panose="020B0604020202020204" pitchFamily="34" charset="0"/>
                <a:cs typeface="Arial" panose="020B0604020202020204" pitchFamily="34" charset="0"/>
              </a:rPr>
              <a:t>Em có biết?</a:t>
            </a:r>
          </a:p>
          <a:p>
            <a:pPr algn="just"/>
            <a:r>
              <a:rPr lang="vi-VN" sz="2200" dirty="0">
                <a:latin typeface="Arial" panose="020B0604020202020204" pitchFamily="34" charset="0"/>
                <a:cs typeface="Arial" panose="020B0604020202020204" pitchFamily="34" charset="0"/>
              </a:rPr>
              <a:t>Trong th</a:t>
            </a:r>
            <a:r>
              <a:rPr lang="en-US" sz="2200" dirty="0">
                <a:latin typeface="Arial" panose="020B0604020202020204" pitchFamily="34" charset="0"/>
                <a:cs typeface="Arial" panose="020B0604020202020204" pitchFamily="34" charset="0"/>
              </a:rPr>
              <a:t>ờ</a:t>
            </a:r>
            <a:r>
              <a:rPr lang="vi-VN" sz="2200" dirty="0">
                <a:latin typeface="Arial" panose="020B0604020202020204" pitchFamily="34" charset="0"/>
                <a:cs typeface="Arial" panose="020B0604020202020204" pitchFamily="34" charset="0"/>
              </a:rPr>
              <a:t>i gian p</a:t>
            </a:r>
            <a:r>
              <a:rPr lang="en-US" sz="2200" dirty="0" err="1">
                <a:latin typeface="Arial" panose="020B0604020202020204" pitchFamily="34" charset="0"/>
                <a:cs typeface="Arial" panose="020B0604020202020204" pitchFamily="34" charset="0"/>
              </a:rPr>
              <a:t>hục</a:t>
            </a:r>
            <a:r>
              <a:rPr lang="vi-VN" sz="2200" dirty="0">
                <a:latin typeface="Arial" panose="020B0604020202020204" pitchFamily="34" charset="0"/>
                <a:cs typeface="Arial" panose="020B0604020202020204" pitchFamily="34" charset="0"/>
              </a:rPr>
              <a:t> v</a:t>
            </a:r>
            <a:r>
              <a:rPr lang="en-US" sz="2200" dirty="0">
                <a:latin typeface="Arial" panose="020B0604020202020204" pitchFamily="34" charset="0"/>
                <a:cs typeface="Arial" panose="020B0604020202020204" pitchFamily="34" charset="0"/>
              </a:rPr>
              <a:t>ụ</a:t>
            </a:r>
            <a:r>
              <a:rPr lang="vi-VN" sz="2200" dirty="0">
                <a:latin typeface="Arial" panose="020B0604020202020204" pitchFamily="34" charset="0"/>
                <a:cs typeface="Arial" panose="020B0604020202020204" pitchFamily="34" charset="0"/>
              </a:rPr>
              <a:t> t</a:t>
            </a:r>
            <a:r>
              <a:rPr lang="en-US" sz="2200" dirty="0">
                <a:latin typeface="Arial" panose="020B0604020202020204" pitchFamily="34" charset="0"/>
                <a:cs typeface="Arial" panose="020B0604020202020204" pitchFamily="34" charset="0"/>
              </a:rPr>
              <a:t>ạ</a:t>
            </a:r>
            <a:r>
              <a:rPr lang="vi-VN" sz="2200" dirty="0">
                <a:latin typeface="Arial" panose="020B0604020202020204" pitchFamily="34" charset="0"/>
                <a:cs typeface="Arial" panose="020B0604020202020204" pitchFamily="34" charset="0"/>
              </a:rPr>
              <a:t>i ngũ v</a:t>
            </a:r>
            <a:r>
              <a:rPr lang="en-US" sz="2200" dirty="0">
                <a:latin typeface="Arial" panose="020B0604020202020204" pitchFamily="34" charset="0"/>
                <a:cs typeface="Arial" panose="020B0604020202020204" pitchFamily="34" charset="0"/>
              </a:rPr>
              <a:t>à</a:t>
            </a:r>
            <a:r>
              <a:rPr lang="vi-VN" sz="2200" dirty="0">
                <a:latin typeface="Arial" panose="020B0604020202020204" pitchFamily="34" charset="0"/>
                <a:cs typeface="Arial" panose="020B0604020202020204" pitchFamily="34" charset="0"/>
              </a:rPr>
              <a:t> khi xuất ngũ, hạ sĩ quan, chiến sĩ ngh</a:t>
            </a:r>
            <a:r>
              <a:rPr lang="en-US" sz="2200" dirty="0">
                <a:latin typeface="Arial" panose="020B0604020202020204" pitchFamily="34" charset="0"/>
                <a:cs typeface="Arial" panose="020B0604020202020204" pitchFamily="34" charset="0"/>
              </a:rPr>
              <a:t>ĩ</a:t>
            </a:r>
            <a:r>
              <a:rPr lang="vi-VN" sz="2200" dirty="0">
                <a:latin typeface="Arial" panose="020B0604020202020204" pitchFamily="34" charset="0"/>
                <a:cs typeface="Arial" panose="020B0604020202020204" pitchFamily="34" charset="0"/>
              </a:rPr>
              <a:t>a vụ được hưởng các ch</a:t>
            </a:r>
            <a:r>
              <a:rPr lang="en-US" sz="2200" dirty="0">
                <a:latin typeface="Arial" panose="020B0604020202020204" pitchFamily="34" charset="0"/>
                <a:cs typeface="Arial" panose="020B0604020202020204" pitchFamily="34" charset="0"/>
              </a:rPr>
              <a:t>ế</a:t>
            </a:r>
            <a:r>
              <a:rPr lang="vi-VN" sz="2200" dirty="0">
                <a:latin typeface="Arial" panose="020B0604020202020204" pitchFamily="34" charset="0"/>
                <a:cs typeface="Arial" panose="020B0604020202020204" pitchFamily="34" charset="0"/>
              </a:rPr>
              <a:t> đ</a:t>
            </a:r>
            <a:r>
              <a:rPr lang="en-US" sz="2200" dirty="0">
                <a:latin typeface="Arial" panose="020B0604020202020204" pitchFamily="34" charset="0"/>
                <a:cs typeface="Arial" panose="020B0604020202020204" pitchFamily="34" charset="0"/>
              </a:rPr>
              <a:t>ộ</a:t>
            </a:r>
            <a:r>
              <a:rPr lang="vi-VN" sz="2200" dirty="0">
                <a:latin typeface="Arial" panose="020B0604020202020204" pitchFamily="34" charset="0"/>
                <a:cs typeface="Arial" panose="020B0604020202020204" pitchFamily="34" charset="0"/>
              </a:rPr>
              <a:t>, ch</a:t>
            </a:r>
            <a:r>
              <a:rPr lang="en-US" sz="2200" dirty="0">
                <a:latin typeface="Arial" panose="020B0604020202020204" pitchFamily="34" charset="0"/>
                <a:cs typeface="Arial" panose="020B0604020202020204" pitchFamily="34" charset="0"/>
              </a:rPr>
              <a:t>í</a:t>
            </a:r>
            <a:r>
              <a:rPr lang="vi-VN" sz="2200" dirty="0">
                <a:latin typeface="Arial" panose="020B0604020202020204" pitchFamily="34" charset="0"/>
                <a:cs typeface="Arial" panose="020B0604020202020204" pitchFamily="34" charset="0"/>
              </a:rPr>
              <a:t>nh sách quy định nh</a:t>
            </a:r>
            <a:r>
              <a:rPr lang="en-US" sz="2200" dirty="0">
                <a:latin typeface="Arial" panose="020B0604020202020204" pitchFamily="34" charset="0"/>
                <a:cs typeface="Arial" panose="020B0604020202020204" pitchFamily="34" charset="0"/>
              </a:rPr>
              <a:t>ư</a:t>
            </a:r>
            <a:r>
              <a:rPr lang="vi-VN" sz="2200" dirty="0">
                <a:latin typeface="Arial" panose="020B0604020202020204" pitchFamily="34" charset="0"/>
                <a:cs typeface="Arial" panose="020B0604020202020204" pitchFamily="34" charset="0"/>
              </a:rPr>
              <a:t> đối với hạ sĩ quan, binh sì phục vu trong Quân dội nh</a:t>
            </a:r>
            <a:r>
              <a:rPr lang="en-US" sz="2200" dirty="0">
                <a:latin typeface="Arial" panose="020B0604020202020204" pitchFamily="34" charset="0"/>
                <a:cs typeface="Arial" panose="020B0604020202020204" pitchFamily="34" charset="0"/>
              </a:rPr>
              <a:t>â</a:t>
            </a:r>
            <a:r>
              <a:rPr lang="vi-VN" sz="2200" dirty="0">
                <a:latin typeface="Arial" panose="020B0604020202020204" pitchFamily="34" charset="0"/>
                <a:cs typeface="Arial" panose="020B0604020202020204" pitchFamily="34" charset="0"/>
              </a:rPr>
              <a:t>n d</a:t>
            </a:r>
            <a:r>
              <a:rPr lang="en-US" sz="2200" dirty="0">
                <a:latin typeface="Arial" panose="020B0604020202020204" pitchFamily="34" charset="0"/>
                <a:cs typeface="Arial" panose="020B0604020202020204" pitchFamily="34" charset="0"/>
              </a:rPr>
              <a:t>â</a:t>
            </a:r>
            <a:r>
              <a:rPr lang="vi-VN" sz="2200" dirty="0">
                <a:latin typeface="Arial" panose="020B0604020202020204" pitchFamily="34" charset="0"/>
                <a:cs typeface="Arial" panose="020B0604020202020204" pitchFamily="34" charset="0"/>
              </a:rPr>
              <a:t>n.</a:t>
            </a:r>
          </a:p>
          <a:p>
            <a:pPr algn="just"/>
            <a:r>
              <a:rPr lang="vi-VN" sz="2200" dirty="0">
                <a:latin typeface="Arial" panose="020B0604020202020204" pitchFamily="34" charset="0"/>
                <a:cs typeface="Arial" panose="020B0604020202020204" pitchFamily="34" charset="0"/>
              </a:rPr>
              <a:t>Khi hết thời hạn phục vụ t</a:t>
            </a:r>
            <a:r>
              <a:rPr lang="en-US" sz="2200" dirty="0">
                <a:latin typeface="Arial" panose="020B0604020202020204" pitchFamily="34" charset="0"/>
                <a:cs typeface="Arial" panose="020B0604020202020204" pitchFamily="34" charset="0"/>
              </a:rPr>
              <a:t>ạ</a:t>
            </a:r>
            <a:r>
              <a:rPr lang="vi-VN" sz="2200" dirty="0">
                <a:latin typeface="Arial" panose="020B0604020202020204" pitchFamily="34" charset="0"/>
                <a:cs typeface="Arial" panose="020B0604020202020204" pitchFamily="34" charset="0"/>
              </a:rPr>
              <a:t>i ngủ có </a:t>
            </a:r>
            <a:r>
              <a:rPr lang="en-US" sz="2200" dirty="0" err="1">
                <a:latin typeface="Arial" panose="020B0604020202020204" pitchFamily="34" charset="0"/>
                <a:cs typeface="Arial" panose="020B0604020202020204" pitchFamily="34" charset="0"/>
              </a:rPr>
              <a:t>đủ</a:t>
            </a:r>
            <a:r>
              <a:rPr lang="vi-VN" sz="2200" dirty="0">
                <a:latin typeface="Arial" panose="020B0604020202020204" pitchFamily="34" charset="0"/>
                <a:cs typeface="Arial" panose="020B0604020202020204" pitchFamily="34" charset="0"/>
              </a:rPr>
              <a:t> tiêu chuẩn đáp ứng yêu cầu sử d</a:t>
            </a:r>
            <a:r>
              <a:rPr lang="en-US" sz="2200" dirty="0">
                <a:latin typeface="Arial" panose="020B0604020202020204" pitchFamily="34" charset="0"/>
                <a:cs typeface="Arial" panose="020B0604020202020204" pitchFamily="34" charset="0"/>
              </a:rPr>
              <a:t>ụ</a:t>
            </a:r>
            <a:r>
              <a:rPr lang="vi-VN" sz="2200" dirty="0">
                <a:latin typeface="Arial" panose="020B0604020202020204" pitchFamily="34" charset="0"/>
                <a:cs typeface="Arial" panose="020B0604020202020204" pitchFamily="34" charset="0"/>
              </a:rPr>
              <a:t>ng c</a:t>
            </a:r>
            <a:r>
              <a:rPr lang="en-US" sz="2200" dirty="0">
                <a:latin typeface="Arial" panose="020B0604020202020204" pitchFamily="34" charset="0"/>
                <a:cs typeface="Arial" panose="020B0604020202020204" pitchFamily="34" charset="0"/>
              </a:rPr>
              <a:t>ủ</a:t>
            </a:r>
            <a:r>
              <a:rPr lang="vi-VN" sz="2200" dirty="0">
                <a:latin typeface="Arial" panose="020B0604020202020204" pitchFamily="34" charset="0"/>
                <a:cs typeface="Arial" panose="020B0604020202020204" pitchFamily="34" charset="0"/>
              </a:rPr>
              <a:t>a c</a:t>
            </a:r>
            <a:r>
              <a:rPr lang="en-US" sz="2200" dirty="0">
                <a:latin typeface="Arial" panose="020B0604020202020204" pitchFamily="34" charset="0"/>
                <a:cs typeface="Arial" panose="020B0604020202020204" pitchFamily="34" charset="0"/>
              </a:rPr>
              <a:t>ô</a:t>
            </a:r>
            <a:r>
              <a:rPr lang="vi-VN" sz="2200" dirty="0">
                <a:latin typeface="Arial" panose="020B0604020202020204" pitchFamily="34" charset="0"/>
                <a:cs typeface="Arial" panose="020B0604020202020204" pitchFamily="34" charset="0"/>
              </a:rPr>
              <a:t>ng an nh</a:t>
            </a:r>
            <a:r>
              <a:rPr lang="en-US" sz="2200" dirty="0">
                <a:latin typeface="Arial" panose="020B0604020202020204" pitchFamily="34" charset="0"/>
                <a:cs typeface="Arial" panose="020B0604020202020204" pitchFamily="34" charset="0"/>
              </a:rPr>
              <a:t>â</a:t>
            </a:r>
            <a:r>
              <a:rPr lang="vi-VN" sz="2200" dirty="0">
                <a:latin typeface="Arial" panose="020B0604020202020204" pitchFamily="34" charset="0"/>
                <a:cs typeface="Arial" panose="020B0604020202020204" pitchFamily="34" charset="0"/>
              </a:rPr>
              <a:t>n d</a:t>
            </a:r>
            <a:r>
              <a:rPr lang="en-US" sz="2200" dirty="0">
                <a:latin typeface="Arial" panose="020B0604020202020204" pitchFamily="34" charset="0"/>
                <a:cs typeface="Arial" panose="020B0604020202020204" pitchFamily="34" charset="0"/>
              </a:rPr>
              <a:t>â</a:t>
            </a:r>
            <a:r>
              <a:rPr lang="vi-VN" sz="2200" dirty="0">
                <a:latin typeface="Arial" panose="020B0604020202020204" pitchFamily="34" charset="0"/>
                <a:cs typeface="Arial" panose="020B0604020202020204" pitchFamily="34" charset="0"/>
              </a:rPr>
              <a:t>n, n</a:t>
            </a:r>
            <a:r>
              <a:rPr lang="en-US" sz="2200" dirty="0">
                <a:latin typeface="Arial" panose="020B0604020202020204" pitchFamily="34" charset="0"/>
                <a:cs typeface="Arial" panose="020B0604020202020204" pitchFamily="34" charset="0"/>
              </a:rPr>
              <a:t>ế</a:t>
            </a:r>
            <a:r>
              <a:rPr lang="vi-VN" sz="2200" dirty="0">
                <a:latin typeface="Arial" panose="020B0604020202020204" pitchFamily="34" charset="0"/>
                <a:cs typeface="Arial" panose="020B0604020202020204" pitchFamily="34" charset="0"/>
              </a:rPr>
              <a:t>u tự nguy</a:t>
            </a:r>
            <a:r>
              <a:rPr lang="en-US" sz="2200" dirty="0">
                <a:latin typeface="Arial" panose="020B0604020202020204" pitchFamily="34" charset="0"/>
                <a:cs typeface="Arial" panose="020B0604020202020204" pitchFamily="34" charset="0"/>
              </a:rPr>
              <a:t>ệ</a:t>
            </a:r>
            <a:r>
              <a:rPr lang="vi-VN" sz="2200" dirty="0">
                <a:latin typeface="Arial" panose="020B0604020202020204" pitchFamily="34" charset="0"/>
                <a:cs typeface="Arial" panose="020B0604020202020204" pitchFamily="34" charset="0"/>
              </a:rPr>
              <a:t>n v</a:t>
            </a:r>
            <a:r>
              <a:rPr lang="en-US" sz="2200" dirty="0">
                <a:latin typeface="Arial" panose="020B0604020202020204" pitchFamily="34" charset="0"/>
                <a:cs typeface="Arial" panose="020B0604020202020204" pitchFamily="34" charset="0"/>
              </a:rPr>
              <a:t>à</a:t>
            </a:r>
            <a:r>
              <a:rPr lang="vi-VN" sz="2200" dirty="0">
                <a:latin typeface="Arial" panose="020B0604020202020204" pitchFamily="34" charset="0"/>
                <a:cs typeface="Arial" panose="020B0604020202020204" pitchFamily="34" charset="0"/>
              </a:rPr>
              <a:t> C</a:t>
            </a:r>
            <a:r>
              <a:rPr lang="en-US" sz="2200" dirty="0">
                <a:latin typeface="Arial" panose="020B0604020202020204" pitchFamily="34" charset="0"/>
                <a:cs typeface="Arial" panose="020B0604020202020204" pitchFamily="34" charset="0"/>
              </a:rPr>
              <a:t>ô</a:t>
            </a:r>
            <a:r>
              <a:rPr lang="vi-VN" sz="2200" dirty="0">
                <a:latin typeface="Arial" panose="020B0604020202020204" pitchFamily="34" charset="0"/>
                <a:cs typeface="Arial" panose="020B0604020202020204" pitchFamily="34" charset="0"/>
              </a:rPr>
              <a:t>ng an nhân d</a:t>
            </a:r>
            <a:r>
              <a:rPr lang="en-US" sz="2200" dirty="0">
                <a:latin typeface="Arial" panose="020B0604020202020204" pitchFamily="34" charset="0"/>
                <a:cs typeface="Arial" panose="020B0604020202020204" pitchFamily="34" charset="0"/>
              </a:rPr>
              <a:t>â</a:t>
            </a:r>
            <a:r>
              <a:rPr lang="vi-VN" sz="2200" dirty="0">
                <a:latin typeface="Arial" panose="020B0604020202020204" pitchFamily="34" charset="0"/>
                <a:cs typeface="Arial" panose="020B0604020202020204" pitchFamily="34" charset="0"/>
              </a:rPr>
              <a:t>n có nhu c</a:t>
            </a:r>
            <a:r>
              <a:rPr lang="en-US" sz="2200" dirty="0">
                <a:latin typeface="Arial" panose="020B0604020202020204" pitchFamily="34" charset="0"/>
                <a:cs typeface="Arial" panose="020B0604020202020204" pitchFamily="34" charset="0"/>
              </a:rPr>
              <a:t>ầ</a:t>
            </a:r>
            <a:r>
              <a:rPr lang="vi-VN" sz="2200" dirty="0">
                <a:latin typeface="Arial" panose="020B0604020202020204" pitchFamily="34" charset="0"/>
                <a:cs typeface="Arial" panose="020B0604020202020204" pitchFamily="34" charset="0"/>
              </a:rPr>
              <a:t>u th</a:t>
            </a:r>
            <a:r>
              <a:rPr lang="en-US" sz="2200" dirty="0">
                <a:latin typeface="Arial" panose="020B0604020202020204" pitchFamily="34" charset="0"/>
                <a:cs typeface="Arial" panose="020B0604020202020204" pitchFamily="34" charset="0"/>
              </a:rPr>
              <a:t>ì</a:t>
            </a:r>
            <a:r>
              <a:rPr lang="vi-VN" sz="2200" dirty="0">
                <a:latin typeface="Arial" panose="020B0604020202020204" pitchFamily="34" charset="0"/>
                <a:cs typeface="Arial" panose="020B0604020202020204" pitchFamily="34" charset="0"/>
              </a:rPr>
              <a:t> đư</a:t>
            </a:r>
            <a:r>
              <a:rPr lang="en-US" sz="2200" dirty="0">
                <a:latin typeface="Arial" panose="020B0604020202020204" pitchFamily="34" charset="0"/>
                <a:cs typeface="Arial" panose="020B0604020202020204" pitchFamily="34" charset="0"/>
              </a:rPr>
              <a:t>ợ</a:t>
            </a:r>
            <a:r>
              <a:rPr lang="vi-VN" sz="2200" dirty="0">
                <a:latin typeface="Arial" panose="020B0604020202020204" pitchFamily="34" charset="0"/>
                <a:cs typeface="Arial" panose="020B0604020202020204" pitchFamily="34" charset="0"/>
              </a:rPr>
              <a:t>c x</a:t>
            </a:r>
            <a:r>
              <a:rPr lang="en-US" sz="2200" dirty="0">
                <a:latin typeface="Arial" panose="020B0604020202020204" pitchFamily="34" charset="0"/>
                <a:cs typeface="Arial" panose="020B0604020202020204" pitchFamily="34" charset="0"/>
              </a:rPr>
              <a:t>é</a:t>
            </a:r>
            <a:r>
              <a:rPr lang="vi-VN" sz="2200" dirty="0">
                <a:latin typeface="Arial" panose="020B0604020202020204" pitchFamily="34" charset="0"/>
                <a:cs typeface="Arial" panose="020B0604020202020204" pitchFamily="34" charset="0"/>
              </a:rPr>
              <a:t>t chuy</a:t>
            </a:r>
            <a:r>
              <a:rPr lang="en-US" sz="2200" dirty="0">
                <a:latin typeface="Arial" panose="020B0604020202020204" pitchFamily="34" charset="0"/>
                <a:cs typeface="Arial" panose="020B0604020202020204" pitchFamily="34" charset="0"/>
              </a:rPr>
              <a:t>ể</a:t>
            </a:r>
            <a:r>
              <a:rPr lang="vi-VN" sz="2200" dirty="0">
                <a:latin typeface="Arial" panose="020B0604020202020204" pitchFamily="34" charset="0"/>
                <a:cs typeface="Arial" panose="020B0604020202020204" pitchFamily="34" charset="0"/>
              </a:rPr>
              <a:t>n sang ch</a:t>
            </a:r>
            <a:r>
              <a:rPr lang="en-US" sz="2200" dirty="0">
                <a:latin typeface="Arial" panose="020B0604020202020204" pitchFamily="34" charset="0"/>
                <a:cs typeface="Arial" panose="020B0604020202020204" pitchFamily="34" charset="0"/>
              </a:rPr>
              <a:t>ế</a:t>
            </a:r>
            <a:r>
              <a:rPr lang="vi-VN"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đ</a:t>
            </a:r>
            <a:r>
              <a:rPr lang="vi-VN" sz="2200" dirty="0">
                <a:latin typeface="Arial" panose="020B0604020202020204" pitchFamily="34" charset="0"/>
                <a:cs typeface="Arial" panose="020B0604020202020204" pitchFamily="34" charset="0"/>
              </a:rPr>
              <a:t>ộ phục vụ chuyên nghiệp</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EC13D81-EEA9-DA78-B8FB-6847C3E3B1E7}"/>
              </a:ext>
            </a:extLst>
          </p:cNvPr>
          <p:cNvSpPr txBox="1"/>
          <p:nvPr/>
        </p:nvSpPr>
        <p:spPr>
          <a:xfrm>
            <a:off x="-89210" y="3811012"/>
            <a:ext cx="4750420" cy="2923877"/>
          </a:xfrm>
          <a:prstGeom prst="rect">
            <a:avLst/>
          </a:prstGeom>
          <a:noFill/>
        </p:spPr>
        <p:txBody>
          <a:bodyPr wrap="square">
            <a:spAutoFit/>
          </a:bodyPr>
          <a:lstStyle/>
          <a:p>
            <a:pPr marL="228600" marR="0" indent="-228600" algn="just">
              <a:spcBef>
                <a:spcPts val="0"/>
              </a:spcBef>
              <a:spcAft>
                <a:spcPts val="0"/>
              </a:spcAft>
            </a:pPr>
            <a:r>
              <a:rPr lang="vi-VN" sz="2300" dirty="0">
                <a:effectLst/>
                <a:latin typeface="Arial" panose="020B0604020202020204" pitchFamily="34" charset="0"/>
                <a:ea typeface="Arial" panose="020B0604020202020204" pitchFamily="34" charset="0"/>
              </a:rPr>
              <a:t>+ Khi có l</a:t>
            </a:r>
            <a:r>
              <a:rPr lang="en-US" sz="2300" dirty="0">
                <a:effectLst/>
                <a:latin typeface="Arial" panose="020B0604020202020204" pitchFamily="34" charset="0"/>
                <a:ea typeface="Arial" panose="020B0604020202020204" pitchFamily="34" charset="0"/>
              </a:rPr>
              <a:t>ệ</a:t>
            </a:r>
            <a:r>
              <a:rPr lang="vi-VN" sz="2300" dirty="0">
                <a:effectLst/>
                <a:latin typeface="Arial" panose="020B0604020202020204" pitchFamily="34" charset="0"/>
                <a:ea typeface="Arial" panose="020B0604020202020204" pitchFamily="34" charset="0"/>
              </a:rPr>
              <a:t>nh g</a:t>
            </a:r>
            <a:r>
              <a:rPr lang="en-US" sz="2300" dirty="0">
                <a:latin typeface="Arial" panose="020B0604020202020204" pitchFamily="34" charset="0"/>
                <a:ea typeface="Arial" panose="020B0604020202020204" pitchFamily="34" charset="0"/>
              </a:rPr>
              <a:t>ọ</a:t>
            </a:r>
            <a:r>
              <a:rPr lang="vi-VN" sz="2300" dirty="0">
                <a:effectLst/>
                <a:latin typeface="Arial" panose="020B0604020202020204" pitchFamily="34" charset="0"/>
                <a:ea typeface="Arial" panose="020B0604020202020204" pitchFamily="34" charset="0"/>
              </a:rPr>
              <a:t>i đăng kí nghĩa vụ qu</a:t>
            </a:r>
            <a:r>
              <a:rPr lang="en-US" sz="2300" dirty="0">
                <a:latin typeface="Arial" panose="020B0604020202020204" pitchFamily="34" charset="0"/>
                <a:ea typeface="Arial" panose="020B0604020202020204" pitchFamily="34" charset="0"/>
              </a:rPr>
              <a:t>â</a:t>
            </a:r>
            <a:r>
              <a:rPr lang="vi-VN" sz="2300" dirty="0">
                <a:effectLst/>
                <a:latin typeface="Arial" panose="020B0604020202020204" pitchFamily="34" charset="0"/>
                <a:ea typeface="Arial" panose="020B0604020202020204" pitchFamily="34" charset="0"/>
              </a:rPr>
              <a:t>n s</a:t>
            </a:r>
            <a:r>
              <a:rPr lang="en-US" sz="2300" dirty="0">
                <a:effectLst/>
                <a:latin typeface="Arial" panose="020B0604020202020204" pitchFamily="34" charset="0"/>
                <a:ea typeface="Arial" panose="020B0604020202020204" pitchFamily="34" charset="0"/>
              </a:rPr>
              <a:t>ự</a:t>
            </a:r>
            <a:r>
              <a:rPr lang="vi-VN" sz="2300" dirty="0">
                <a:effectLst/>
                <a:latin typeface="Arial" panose="020B0604020202020204" pitchFamily="34" charset="0"/>
                <a:ea typeface="Arial" panose="020B0604020202020204" pitchFamily="34" charset="0"/>
              </a:rPr>
              <a:t> ph</a:t>
            </a:r>
            <a:r>
              <a:rPr lang="en-US" sz="2300" dirty="0" err="1">
                <a:latin typeface="Arial" panose="020B0604020202020204" pitchFamily="34" charset="0"/>
                <a:ea typeface="Arial" panose="020B0604020202020204" pitchFamily="34" charset="0"/>
              </a:rPr>
              <a:t>ải</a:t>
            </a:r>
            <a:r>
              <a:rPr lang="vi-VN" sz="2300" dirty="0">
                <a:effectLst/>
                <a:latin typeface="Arial" panose="020B0604020202020204" pitchFamily="34" charset="0"/>
                <a:ea typeface="Arial" panose="020B0604020202020204" pitchFamily="34" charset="0"/>
              </a:rPr>
              <a:t> đến đúng th</a:t>
            </a:r>
            <a:r>
              <a:rPr lang="en-US" sz="2300" dirty="0" err="1">
                <a:effectLst/>
                <a:latin typeface="Arial" panose="020B0604020202020204" pitchFamily="34" charset="0"/>
                <a:ea typeface="Arial" panose="020B0604020202020204" pitchFamily="34" charset="0"/>
              </a:rPr>
              <a:t>ời</a:t>
            </a:r>
            <a:r>
              <a:rPr lang="vi-VN" sz="2300" dirty="0">
                <a:effectLst/>
                <a:latin typeface="Arial" panose="020B0604020202020204" pitchFamily="34" charset="0"/>
                <a:ea typeface="Arial" panose="020B0604020202020204" pitchFamily="34" charset="0"/>
              </a:rPr>
              <a:t> gian, đ</a:t>
            </a:r>
            <a:r>
              <a:rPr lang="en-US" sz="2300" dirty="0">
                <a:latin typeface="Arial" panose="020B0604020202020204" pitchFamily="34" charset="0"/>
                <a:ea typeface="Arial" panose="020B0604020202020204" pitchFamily="34" charset="0"/>
              </a:rPr>
              <a:t>ị</a:t>
            </a:r>
            <a:r>
              <a:rPr lang="vi-VN" sz="2300" dirty="0">
                <a:effectLst/>
                <a:latin typeface="Arial" panose="020B0604020202020204" pitchFamily="34" charset="0"/>
                <a:ea typeface="Arial" panose="020B0604020202020204" pitchFamily="34" charset="0"/>
              </a:rPr>
              <a:t>a điểm v</a:t>
            </a:r>
            <a:r>
              <a:rPr lang="en-US" sz="2300" dirty="0">
                <a:latin typeface="Arial" panose="020B0604020202020204" pitchFamily="34" charset="0"/>
                <a:ea typeface="Arial" panose="020B0604020202020204" pitchFamily="34" charset="0"/>
              </a:rPr>
              <a:t>à</a:t>
            </a:r>
            <a:r>
              <a:rPr lang="vi-VN" sz="2300" dirty="0">
                <a:effectLst/>
                <a:latin typeface="Arial" panose="020B0604020202020204" pitchFamily="34" charset="0"/>
                <a:ea typeface="Arial" panose="020B0604020202020204" pitchFamily="34" charset="0"/>
              </a:rPr>
              <a:t> th</a:t>
            </a:r>
            <a:r>
              <a:rPr lang="en-US" sz="2300" dirty="0">
                <a:effectLst/>
                <a:latin typeface="Arial" panose="020B0604020202020204" pitchFamily="34" charset="0"/>
                <a:ea typeface="Arial" panose="020B0604020202020204" pitchFamily="34" charset="0"/>
              </a:rPr>
              <a:t>ự</a:t>
            </a:r>
            <a:r>
              <a:rPr lang="vi-VN" sz="2300" dirty="0">
                <a:effectLst/>
                <a:latin typeface="Arial" panose="020B0604020202020204" pitchFamily="34" charset="0"/>
                <a:ea typeface="Arial" panose="020B0604020202020204" pitchFamily="34" charset="0"/>
              </a:rPr>
              <a:t>c hiện đ</a:t>
            </a:r>
            <a:r>
              <a:rPr lang="en-US" sz="2300" dirty="0">
                <a:latin typeface="Arial" panose="020B0604020202020204" pitchFamily="34" charset="0"/>
                <a:ea typeface="Arial" panose="020B0604020202020204" pitchFamily="34" charset="0"/>
              </a:rPr>
              <a:t>ă</a:t>
            </a:r>
            <a:r>
              <a:rPr lang="vi-VN" sz="2300" dirty="0">
                <a:effectLst/>
                <a:latin typeface="Arial" panose="020B0604020202020204" pitchFamily="34" charset="0"/>
                <a:ea typeface="Arial" panose="020B0604020202020204" pitchFamily="34" charset="0"/>
              </a:rPr>
              <a:t>ng k</a:t>
            </a:r>
            <a:r>
              <a:rPr lang="en-US" sz="2300" dirty="0">
                <a:latin typeface="Arial" panose="020B0604020202020204" pitchFamily="34" charset="0"/>
                <a:ea typeface="Arial" panose="020B0604020202020204" pitchFamily="34" charset="0"/>
              </a:rPr>
              <a:t>í</a:t>
            </a:r>
            <a:r>
              <a:rPr lang="vi-VN" sz="2300" dirty="0">
                <a:effectLst/>
                <a:latin typeface="Arial" panose="020B0604020202020204" pitchFamily="34" charset="0"/>
                <a:ea typeface="Arial" panose="020B0604020202020204" pitchFamily="34" charset="0"/>
              </a:rPr>
              <a:t> nghĩa v</a:t>
            </a:r>
            <a:r>
              <a:rPr lang="en-US" sz="2300" dirty="0">
                <a:latin typeface="Arial" panose="020B0604020202020204" pitchFamily="34" charset="0"/>
                <a:ea typeface="Arial" panose="020B0604020202020204" pitchFamily="34" charset="0"/>
              </a:rPr>
              <a:t>ụ</a:t>
            </a:r>
            <a:r>
              <a:rPr lang="vi-VN" sz="2300" dirty="0">
                <a:effectLst/>
                <a:latin typeface="Arial" panose="020B0604020202020204" pitchFamily="34" charset="0"/>
                <a:ea typeface="Arial" panose="020B0604020202020204" pitchFamily="34" charset="0"/>
              </a:rPr>
              <a:t> quân sự</a:t>
            </a:r>
            <a:r>
              <a:rPr lang="en-US" sz="2300" dirty="0">
                <a:effectLst/>
                <a:latin typeface="Arial" panose="020B0604020202020204" pitchFamily="34" charset="0"/>
                <a:ea typeface="Arial" panose="020B0604020202020204" pitchFamily="34" charset="0"/>
              </a:rPr>
              <a:t>.</a:t>
            </a:r>
            <a:r>
              <a:rPr lang="vi-VN" sz="2300" dirty="0">
                <a:effectLst/>
                <a:latin typeface="Arial" panose="020B0604020202020204" pitchFamily="34" charset="0"/>
                <a:ea typeface="Arial" panose="020B0604020202020204" pitchFamily="34" charset="0"/>
              </a:rPr>
              <a:t> </a:t>
            </a:r>
            <a:r>
              <a:rPr lang="en-US" sz="2300" dirty="0">
                <a:latin typeface="Arial" panose="020B0604020202020204" pitchFamily="34" charset="0"/>
                <a:ea typeface="Arial" panose="020B0604020202020204" pitchFamily="34" charset="0"/>
              </a:rPr>
              <a:t>K</a:t>
            </a:r>
            <a:r>
              <a:rPr lang="vi-VN" sz="2300" dirty="0">
                <a:effectLst/>
                <a:latin typeface="Arial" panose="020B0604020202020204" pitchFamily="34" charset="0"/>
                <a:ea typeface="Arial" panose="020B0604020202020204" pitchFamily="34" charset="0"/>
              </a:rPr>
              <a:t>hi thay đ</a:t>
            </a:r>
            <a:r>
              <a:rPr lang="en-US" sz="2300" dirty="0">
                <a:effectLst/>
                <a:latin typeface="Arial" panose="020B0604020202020204" pitchFamily="34" charset="0"/>
                <a:ea typeface="Arial" panose="020B0604020202020204" pitchFamily="34" charset="0"/>
              </a:rPr>
              <a:t>ổ</a:t>
            </a:r>
            <a:r>
              <a:rPr lang="vi-VN" sz="2300" dirty="0">
                <a:effectLst/>
                <a:latin typeface="Arial" panose="020B0604020202020204" pitchFamily="34" charset="0"/>
                <a:ea typeface="Arial" panose="020B0604020202020204" pitchFamily="34" charset="0"/>
              </a:rPr>
              <a:t>i hoặc r</a:t>
            </a:r>
            <a:r>
              <a:rPr lang="en-US" sz="2300" dirty="0">
                <a:effectLst/>
                <a:latin typeface="Arial" panose="020B0604020202020204" pitchFamily="34" charset="0"/>
                <a:ea typeface="Arial" panose="020B0604020202020204" pitchFamily="34" charset="0"/>
              </a:rPr>
              <a:t>ờ</a:t>
            </a:r>
            <a:r>
              <a:rPr lang="vi-VN" sz="2300" dirty="0">
                <a:effectLst/>
                <a:latin typeface="Arial" panose="020B0604020202020204" pitchFamily="34" charset="0"/>
                <a:ea typeface="Arial" panose="020B0604020202020204" pitchFamily="34" charset="0"/>
              </a:rPr>
              <a:t>i khỏi nơi </a:t>
            </a:r>
            <a:r>
              <a:rPr lang="en-US" sz="2300" dirty="0" err="1">
                <a:latin typeface="Arial" panose="020B0604020202020204" pitchFamily="34" charset="0"/>
                <a:ea typeface="Arial" panose="020B0604020202020204" pitchFamily="34" charset="0"/>
              </a:rPr>
              <a:t>cư</a:t>
            </a:r>
            <a:r>
              <a:rPr lang="vi-VN" sz="2300" dirty="0">
                <a:effectLst/>
                <a:latin typeface="Arial" panose="020B0604020202020204" pitchFamily="34" charset="0"/>
                <a:ea typeface="Arial" panose="020B0604020202020204" pitchFamily="34" charset="0"/>
              </a:rPr>
              <a:t> trú hoặc nơi làm vi</a:t>
            </a:r>
            <a:r>
              <a:rPr lang="en-US" sz="2300" dirty="0">
                <a:effectLst/>
                <a:latin typeface="Arial" panose="020B0604020202020204" pitchFamily="34" charset="0"/>
                <a:ea typeface="Arial" panose="020B0604020202020204" pitchFamily="34" charset="0"/>
              </a:rPr>
              <a:t>ệ</a:t>
            </a:r>
            <a:r>
              <a:rPr lang="vi-VN" sz="2300" dirty="0">
                <a:effectLst/>
                <a:latin typeface="Arial" panose="020B0604020202020204" pitchFamily="34" charset="0"/>
                <a:ea typeface="Arial" panose="020B0604020202020204" pitchFamily="34" charset="0"/>
              </a:rPr>
              <a:t>c</a:t>
            </a:r>
            <a:r>
              <a:rPr lang="en-US" sz="2300" dirty="0">
                <a:latin typeface="Arial" panose="020B0604020202020204" pitchFamily="34" charset="0"/>
                <a:ea typeface="Arial" panose="020B0604020202020204" pitchFamily="34" charset="0"/>
              </a:rPr>
              <a:t>,</a:t>
            </a:r>
            <a:r>
              <a:rPr lang="vi-VN" sz="2300" dirty="0">
                <a:effectLst/>
                <a:latin typeface="Arial" panose="020B0604020202020204" pitchFamily="34" charset="0"/>
                <a:ea typeface="Arial" panose="020B0604020202020204" pitchFamily="34" charset="0"/>
              </a:rPr>
              <a:t> học t</a:t>
            </a:r>
            <a:r>
              <a:rPr lang="en-US" sz="2300" dirty="0">
                <a:effectLst/>
                <a:latin typeface="Arial" panose="020B0604020202020204" pitchFamily="34" charset="0"/>
                <a:ea typeface="Arial" panose="020B0604020202020204" pitchFamily="34" charset="0"/>
              </a:rPr>
              <a:t>ậ</a:t>
            </a:r>
            <a:r>
              <a:rPr lang="vi-VN" sz="2300" dirty="0">
                <a:effectLst/>
                <a:latin typeface="Arial" panose="020B0604020202020204" pitchFamily="34" charset="0"/>
                <a:ea typeface="Arial" panose="020B0604020202020204" pitchFamily="34" charset="0"/>
              </a:rPr>
              <a:t>p ph</a:t>
            </a:r>
            <a:r>
              <a:rPr lang="en-US" sz="2300" dirty="0">
                <a:latin typeface="Arial" panose="020B0604020202020204" pitchFamily="34" charset="0"/>
                <a:ea typeface="Arial" panose="020B0604020202020204" pitchFamily="34" charset="0"/>
              </a:rPr>
              <a:t>ả</a:t>
            </a:r>
            <a:r>
              <a:rPr lang="vi-VN" sz="2300" dirty="0">
                <a:effectLst/>
                <a:latin typeface="Arial" panose="020B0604020202020204" pitchFamily="34" charset="0"/>
                <a:ea typeface="Arial" panose="020B0604020202020204" pitchFamily="34" charset="0"/>
              </a:rPr>
              <a:t>i đến cơ quan đ</a:t>
            </a:r>
            <a:r>
              <a:rPr lang="en-US" sz="2300" dirty="0">
                <a:latin typeface="Arial" panose="020B0604020202020204" pitchFamily="34" charset="0"/>
                <a:ea typeface="Arial" panose="020B0604020202020204" pitchFamily="34" charset="0"/>
              </a:rPr>
              <a:t>ă</a:t>
            </a:r>
            <a:r>
              <a:rPr lang="vi-VN" sz="2300" dirty="0">
                <a:effectLst/>
                <a:latin typeface="Arial" panose="020B0604020202020204" pitchFamily="34" charset="0"/>
                <a:ea typeface="Arial" panose="020B0604020202020204" pitchFamily="34" charset="0"/>
              </a:rPr>
              <a:t>ng kí nghĩa v</a:t>
            </a:r>
            <a:r>
              <a:rPr lang="en-US" sz="2300" dirty="0">
                <a:latin typeface="Arial" panose="020B0604020202020204" pitchFamily="34" charset="0"/>
                <a:ea typeface="Arial" panose="020B0604020202020204" pitchFamily="34" charset="0"/>
              </a:rPr>
              <a:t>ụ</a:t>
            </a:r>
            <a:r>
              <a:rPr lang="vi-VN" sz="2300" dirty="0">
                <a:effectLst/>
                <a:latin typeface="Arial" panose="020B0604020202020204" pitchFamily="34" charset="0"/>
                <a:ea typeface="Arial" panose="020B0604020202020204" pitchFamily="34" charset="0"/>
              </a:rPr>
              <a:t> qu</a:t>
            </a:r>
            <a:r>
              <a:rPr lang="en-US" sz="2300" dirty="0">
                <a:latin typeface="Arial" panose="020B0604020202020204" pitchFamily="34" charset="0"/>
                <a:ea typeface="Arial" panose="020B0604020202020204" pitchFamily="34" charset="0"/>
              </a:rPr>
              <a:t>â</a:t>
            </a:r>
            <a:r>
              <a:rPr lang="vi-VN" sz="2300" dirty="0">
                <a:effectLst/>
                <a:latin typeface="Arial" panose="020B0604020202020204" pitchFamily="34" charset="0"/>
                <a:ea typeface="Arial" panose="020B0604020202020204" pitchFamily="34" charset="0"/>
              </a:rPr>
              <a:t>n s</a:t>
            </a:r>
            <a:r>
              <a:rPr lang="en-US" sz="2300" dirty="0">
                <a:latin typeface="Arial" panose="020B0604020202020204" pitchFamily="34" charset="0"/>
                <a:ea typeface="Arial" panose="020B0604020202020204" pitchFamily="34" charset="0"/>
              </a:rPr>
              <a:t>ự</a:t>
            </a:r>
            <a:r>
              <a:rPr lang="vi-VN" sz="2300" dirty="0">
                <a:effectLst/>
                <a:latin typeface="Arial" panose="020B0604020202020204" pitchFamily="34" charset="0"/>
                <a:ea typeface="Arial" panose="020B0604020202020204" pitchFamily="34" charset="0"/>
              </a:rPr>
              <a:t> l</a:t>
            </a:r>
            <a:r>
              <a:rPr lang="en-US" sz="2300" dirty="0">
                <a:latin typeface="Arial" panose="020B0604020202020204" pitchFamily="34" charset="0"/>
                <a:ea typeface="Arial" panose="020B0604020202020204" pitchFamily="34" charset="0"/>
              </a:rPr>
              <a:t>à</a:t>
            </a:r>
            <a:r>
              <a:rPr lang="vi-VN" sz="2300" dirty="0">
                <a:effectLst/>
                <a:latin typeface="Arial" panose="020B0604020202020204" pitchFamily="34" charset="0"/>
                <a:ea typeface="Arial" panose="020B0604020202020204" pitchFamily="34" charset="0"/>
              </a:rPr>
              <a:t>m các thủ t</a:t>
            </a:r>
            <a:r>
              <a:rPr lang="en-US" sz="2300" dirty="0">
                <a:latin typeface="Arial" panose="020B0604020202020204" pitchFamily="34" charset="0"/>
                <a:ea typeface="Arial" panose="020B0604020202020204" pitchFamily="34" charset="0"/>
              </a:rPr>
              <a:t>ụ</a:t>
            </a:r>
            <a:r>
              <a:rPr lang="vi-VN" sz="2300" dirty="0">
                <a:effectLst/>
                <a:latin typeface="Arial" panose="020B0604020202020204" pitchFamily="34" charset="0"/>
                <a:ea typeface="Arial" panose="020B0604020202020204" pitchFamily="34" charset="0"/>
              </a:rPr>
              <a:t>c theo quy đ</a:t>
            </a:r>
            <a:r>
              <a:rPr lang="en-US" sz="2300" dirty="0">
                <a:latin typeface="Arial" panose="020B0604020202020204" pitchFamily="34" charset="0"/>
                <a:ea typeface="Arial" panose="020B0604020202020204" pitchFamily="34" charset="0"/>
              </a:rPr>
              <a:t>ị</a:t>
            </a:r>
            <a:r>
              <a:rPr lang="vi-VN" sz="2300" dirty="0">
                <a:effectLst/>
                <a:latin typeface="Arial" panose="020B0604020202020204" pitchFamily="34" charset="0"/>
                <a:ea typeface="Arial" panose="020B0604020202020204" pitchFamily="34" charset="0"/>
              </a:rPr>
              <a:t>nh.</a:t>
            </a:r>
            <a:endParaRPr lang="en-US" sz="23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9396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9" grpId="0"/>
      <p:bldP spid="14" grpId="0" animBg="1"/>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11909"/>
            <a:chOff x="-379805" y="-8659"/>
            <a:chExt cx="9523805" cy="11750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75027"/>
              <a:chOff x="0" y="-8659"/>
              <a:chExt cx="9144000" cy="11750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750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3504" cy="7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7740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84" y="1065125"/>
            <a:ext cx="427180" cy="40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03402" y="923295"/>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16416" y="1353510"/>
            <a:ext cx="92363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III. TRÁCH NHIỆM THỰC HIỆN NGHĨA VỤ QUÂN SỰ VÀ </a:t>
            </a:r>
          </a:p>
          <a:p>
            <a:pPr algn="ctr">
              <a:spcBef>
                <a:spcPct val="0"/>
              </a:spcBef>
              <a:buClrTx/>
              <a:buSzTx/>
              <a:buFontTx/>
              <a:buNone/>
            </a:pPr>
            <a:r>
              <a:rPr lang="en-US" altLang="en-US" dirty="0">
                <a:solidFill>
                  <a:srgbClr val="C00000"/>
                </a:solidFill>
                <a:latin typeface="Arial" panose="020B0604020202020204" pitchFamily="34" charset="0"/>
                <a:cs typeface="Arial" panose="020B0604020202020204" pitchFamily="34" charset="0"/>
              </a:rPr>
              <a:t>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3233853"/>
            <a:ext cx="4139921" cy="3416320"/>
          </a:xfrm>
          <a:prstGeom prst="rect">
            <a:avLst/>
          </a:prstGeom>
          <a:noFill/>
        </p:spPr>
        <p:txBody>
          <a:bodyPr wrap="square">
            <a:spAutoFit/>
          </a:bodyPr>
          <a:lstStyle/>
          <a:p>
            <a:pPr marL="22860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 Ch</a:t>
            </a:r>
            <a:r>
              <a:rPr lang="en-US" sz="2400" dirty="0">
                <a:effectLst/>
                <a:latin typeface="Arial" panose="020B0604020202020204" pitchFamily="34" charset="0"/>
                <a:ea typeface="Arial" panose="020B0604020202020204" pitchFamily="34" charset="0"/>
              </a:rPr>
              <a:t>ấ</a:t>
            </a:r>
            <a:r>
              <a:rPr lang="vi-VN" sz="2400" dirty="0">
                <a:effectLst/>
                <a:latin typeface="Arial" panose="020B0604020202020204" pitchFamily="34" charset="0"/>
                <a:ea typeface="Arial" panose="020B0604020202020204" pitchFamily="34" charset="0"/>
              </a:rPr>
              <a:t>p h</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nh nghiêm lệnh kh</a:t>
            </a:r>
            <a:r>
              <a:rPr lang="en-US" sz="2400" dirty="0">
                <a:latin typeface="Arial" panose="020B0604020202020204" pitchFamily="34" charset="0"/>
                <a:ea typeface="Arial" panose="020B0604020202020204" pitchFamily="34" charset="0"/>
              </a:rPr>
              <a:t>á</a:t>
            </a:r>
            <a:r>
              <a:rPr lang="vi-VN" sz="2400" dirty="0">
                <a:effectLst/>
                <a:latin typeface="Arial" panose="020B0604020202020204" pitchFamily="34" charset="0"/>
                <a:ea typeface="Arial" panose="020B0604020202020204" pitchFamily="34" charset="0"/>
              </a:rPr>
              <a:t>m tuy</a:t>
            </a:r>
            <a:r>
              <a:rPr lang="en-US" sz="2400" dirty="0">
                <a:effectLst/>
                <a:latin typeface="Arial" panose="020B0604020202020204" pitchFamily="34" charset="0"/>
                <a:ea typeface="Arial" panose="020B0604020202020204" pitchFamily="34" charset="0"/>
              </a:rPr>
              <a:t>ể</a:t>
            </a:r>
            <a:r>
              <a:rPr lang="vi-VN" sz="2400" dirty="0">
                <a:effectLst/>
                <a:latin typeface="Arial" panose="020B0604020202020204" pitchFamily="34" charset="0"/>
                <a:ea typeface="Arial" panose="020B0604020202020204" pitchFamily="34" charset="0"/>
              </a:rPr>
              <a:t>n; có m</a:t>
            </a:r>
            <a:r>
              <a:rPr lang="en-US" sz="2400" dirty="0">
                <a:effectLst/>
                <a:latin typeface="Arial" panose="020B0604020202020204" pitchFamily="34" charset="0"/>
                <a:ea typeface="Arial" panose="020B0604020202020204" pitchFamily="34" charset="0"/>
              </a:rPr>
              <a:t>ặ</a:t>
            </a:r>
            <a:r>
              <a:rPr lang="vi-VN" sz="2400" dirty="0">
                <a:effectLst/>
                <a:latin typeface="Arial" panose="020B0604020202020204" pitchFamily="34" charset="0"/>
                <a:ea typeface="Arial" panose="020B0604020202020204" pitchFamily="34" charset="0"/>
              </a:rPr>
              <a:t>t đ</a:t>
            </a:r>
            <a:r>
              <a:rPr lang="en-US" sz="2400" dirty="0">
                <a:latin typeface="Arial" panose="020B0604020202020204" pitchFamily="34" charset="0"/>
                <a:ea typeface="Arial" panose="020B0604020202020204" pitchFamily="34" charset="0"/>
              </a:rPr>
              <a:t>ú</a:t>
            </a:r>
            <a:r>
              <a:rPr lang="vi-VN" sz="2400" dirty="0">
                <a:effectLst/>
                <a:latin typeface="Arial" panose="020B0604020202020204" pitchFamily="34" charset="0"/>
                <a:ea typeface="Arial" panose="020B0604020202020204" pitchFamily="34" charset="0"/>
              </a:rPr>
              <a:t>ng thời gian, đ</a:t>
            </a:r>
            <a:r>
              <a:rPr lang="en-US" sz="2400" dirty="0">
                <a:latin typeface="Arial" panose="020B0604020202020204" pitchFamily="34" charset="0"/>
                <a:ea typeface="Arial" panose="020B0604020202020204" pitchFamily="34" charset="0"/>
              </a:rPr>
              <a:t>ị</a:t>
            </a:r>
            <a:r>
              <a:rPr lang="vi-VN" sz="2400" dirty="0">
                <a:effectLst/>
                <a:latin typeface="Arial" panose="020B0604020202020204" pitchFamily="34" charset="0"/>
                <a:ea typeface="Arial" panose="020B0604020202020204" pitchFamily="34" charset="0"/>
              </a:rPr>
              <a:t>a điểm ghi trong l</a:t>
            </a:r>
            <a:r>
              <a:rPr lang="en-US" sz="2400" dirty="0">
                <a:effectLst/>
                <a:latin typeface="Arial" panose="020B0604020202020204" pitchFamily="34" charset="0"/>
                <a:ea typeface="Arial" panose="020B0604020202020204" pitchFamily="34" charset="0"/>
              </a:rPr>
              <a:t>ệ</a:t>
            </a:r>
            <a:r>
              <a:rPr lang="vi-VN" sz="2400" dirty="0">
                <a:effectLst/>
                <a:latin typeface="Arial" panose="020B0604020202020204" pitchFamily="34" charset="0"/>
                <a:ea typeface="Arial" panose="020B0604020202020204" pitchFamily="34" charset="0"/>
              </a:rPr>
              <a:t>nh g</a:t>
            </a:r>
            <a:r>
              <a:rPr lang="en-US" sz="2400" dirty="0" err="1">
                <a:latin typeface="Arial" panose="020B0604020202020204" pitchFamily="34" charset="0"/>
                <a:ea typeface="Arial" panose="020B0604020202020204" pitchFamily="34" charset="0"/>
              </a:rPr>
              <a:t>ọi</a:t>
            </a:r>
            <a:r>
              <a:rPr lang="vi-VN" sz="2400" dirty="0">
                <a:effectLst/>
                <a:latin typeface="Arial" panose="020B0604020202020204" pitchFamily="34" charset="0"/>
                <a:ea typeface="Arial" panose="020B0604020202020204" pitchFamily="34" charset="0"/>
              </a:rPr>
              <a:t> nh</a:t>
            </a:r>
            <a:r>
              <a:rPr lang="en-US" sz="2400" dirty="0">
                <a:effectLst/>
                <a:latin typeface="Arial" panose="020B0604020202020204" pitchFamily="34" charset="0"/>
                <a:ea typeface="Arial" panose="020B0604020202020204" pitchFamily="34" charset="0"/>
              </a:rPr>
              <a:t>ậ</a:t>
            </a:r>
            <a:r>
              <a:rPr lang="vi-VN" sz="2400" dirty="0">
                <a:effectLst/>
                <a:latin typeface="Arial" panose="020B0604020202020204" pitchFamily="34" charset="0"/>
                <a:ea typeface="Arial" panose="020B0604020202020204" pitchFamily="34" charset="0"/>
              </a:rPr>
              <a:t>p ngũ. Trư</a:t>
            </a:r>
            <a:r>
              <a:rPr lang="en-US" sz="2400" dirty="0">
                <a:effectLst/>
                <a:latin typeface="Arial" panose="020B0604020202020204" pitchFamily="34" charset="0"/>
                <a:ea typeface="Arial" panose="020B0604020202020204" pitchFamily="34" charset="0"/>
              </a:rPr>
              <a:t>ờ</a:t>
            </a:r>
            <a:r>
              <a:rPr lang="vi-VN" sz="2400" dirty="0">
                <a:effectLst/>
                <a:latin typeface="Arial" panose="020B0604020202020204" pitchFamily="34" charset="0"/>
                <a:ea typeface="Arial" panose="020B0604020202020204" pitchFamily="34" charset="0"/>
              </a:rPr>
              <a:t>ng h</a:t>
            </a:r>
            <a:r>
              <a:rPr lang="en-US" sz="2400" dirty="0">
                <a:effectLst/>
                <a:latin typeface="Arial" panose="020B0604020202020204" pitchFamily="34" charset="0"/>
                <a:ea typeface="Arial" panose="020B0604020202020204" pitchFamily="34" charset="0"/>
              </a:rPr>
              <a:t>ợ</a:t>
            </a:r>
            <a:r>
              <a:rPr lang="vi-VN" sz="2400" dirty="0">
                <a:effectLst/>
                <a:latin typeface="Arial" panose="020B0604020202020204" pitchFamily="34" charset="0"/>
                <a:ea typeface="Arial" panose="020B0604020202020204" pitchFamily="34" charset="0"/>
              </a:rPr>
              <a:t>p không đến đúng thời gian, phải có giấy chứng nhận cùa uỷ ban nh</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dân c</a:t>
            </a:r>
            <a:r>
              <a:rPr lang="en-US" sz="2400" dirty="0">
                <a:effectLst/>
                <a:latin typeface="Arial" panose="020B0604020202020204" pitchFamily="34" charset="0"/>
                <a:ea typeface="Arial" panose="020B0604020202020204" pitchFamily="34" charset="0"/>
              </a:rPr>
              <a:t>ấ</a:t>
            </a:r>
            <a:r>
              <a:rPr lang="vi-VN" sz="2400" dirty="0">
                <a:effectLst/>
                <a:latin typeface="Arial" panose="020B0604020202020204" pitchFamily="34" charset="0"/>
                <a:ea typeface="Arial" panose="020B0604020202020204" pitchFamily="34" charset="0"/>
              </a:rPr>
              <a:t>p xã nơi </a:t>
            </a:r>
            <a:r>
              <a:rPr lang="en-US" sz="2400" dirty="0" err="1">
                <a:latin typeface="Arial" panose="020B0604020202020204" pitchFamily="34" charset="0"/>
                <a:ea typeface="Arial" panose="020B0604020202020204" pitchFamily="34" charset="0"/>
              </a:rPr>
              <a:t>cư</a:t>
            </a:r>
            <a:r>
              <a:rPr lang="vi-VN" sz="2400" dirty="0">
                <a:effectLst/>
                <a:latin typeface="Arial" panose="020B0604020202020204" pitchFamily="34" charset="0"/>
                <a:ea typeface="Arial" panose="020B0604020202020204" pitchFamily="34" charset="0"/>
              </a:rPr>
              <a:t> trú.</a:t>
            </a:r>
            <a:endParaRPr lang="en-US" sz="2400" dirty="0">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0" y="2037508"/>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1</a:t>
            </a:r>
            <a:r>
              <a:rPr lang="en-US" sz="2400" dirty="0">
                <a:solidFill>
                  <a:srgbClr val="FF0000"/>
                </a:solidFill>
                <a:effectLst/>
                <a:latin typeface="Arial" panose="020B0604020202020204" pitchFamily="34" charset="0"/>
                <a:ea typeface="Arial" panose="020B0604020202020204" pitchFamily="34" charset="0"/>
              </a:rPr>
              <a:t>.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Trách nhiệm </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c</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ủa công dân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9DFC92B1-2283-4DAF-9288-5C806915C02E}"/>
              </a:ext>
            </a:extLst>
          </p:cNvPr>
          <p:cNvSpPr txBox="1"/>
          <p:nvPr/>
        </p:nvSpPr>
        <p:spPr>
          <a:xfrm>
            <a:off x="0" y="2393046"/>
            <a:ext cx="9144000" cy="830997"/>
          </a:xfrm>
          <a:prstGeom prst="rect">
            <a:avLst/>
          </a:prstGeom>
          <a:noFill/>
        </p:spPr>
        <p:txBody>
          <a:bodyPr wrap="square">
            <a:spAutoFit/>
          </a:bodyPr>
          <a:lstStyle/>
          <a:p>
            <a:pPr marL="22860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 Ch</a:t>
            </a:r>
            <a:r>
              <a:rPr lang="en-US" sz="2400" dirty="0">
                <a:effectLst/>
                <a:latin typeface="Arial" panose="020B0604020202020204" pitchFamily="34" charset="0"/>
                <a:ea typeface="Arial" panose="020B0604020202020204" pitchFamily="34" charset="0"/>
              </a:rPr>
              <a:t>ấ</a:t>
            </a:r>
            <a:r>
              <a:rPr lang="vi-VN" sz="2400" dirty="0">
                <a:effectLst/>
                <a:latin typeface="Arial" panose="020B0604020202020204" pitchFamily="34" charset="0"/>
                <a:ea typeface="Arial" panose="020B0604020202020204" pitchFamily="34" charset="0"/>
              </a:rPr>
              <a:t>p hành các quy đ</a:t>
            </a:r>
            <a:r>
              <a:rPr lang="en-US" sz="2400" dirty="0">
                <a:latin typeface="Arial" panose="020B0604020202020204" pitchFamily="34" charset="0"/>
                <a:ea typeface="Arial" panose="020B0604020202020204" pitchFamily="34" charset="0"/>
              </a:rPr>
              <a:t>ị</a:t>
            </a:r>
            <a:r>
              <a:rPr lang="vi-VN" sz="2400" dirty="0">
                <a:effectLst/>
                <a:latin typeface="Arial" panose="020B0604020202020204" pitchFamily="34" charset="0"/>
                <a:ea typeface="Arial" panose="020B0604020202020204" pitchFamily="34" charset="0"/>
              </a:rPr>
              <a:t>nh c</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a pháp lu</a:t>
            </a:r>
            <a:r>
              <a:rPr lang="en-US" sz="2400" dirty="0">
                <a:effectLst/>
                <a:latin typeface="Arial" panose="020B0604020202020204" pitchFamily="34" charset="0"/>
                <a:ea typeface="Arial" panose="020B0604020202020204" pitchFamily="34" charset="0"/>
              </a:rPr>
              <a:t>ậ</a:t>
            </a:r>
            <a:r>
              <a:rPr lang="vi-VN" sz="2400" dirty="0">
                <a:effectLst/>
                <a:latin typeface="Arial" panose="020B0604020202020204" pitchFamily="34" charset="0"/>
                <a:ea typeface="Arial" panose="020B0604020202020204" pitchFamily="34" charset="0"/>
              </a:rPr>
              <a:t>t v</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 th</a:t>
            </a:r>
            <a:r>
              <a:rPr lang="en-US" sz="2400" dirty="0">
                <a:effectLst/>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c hiện nghĩa vụ quân sự</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nghĩa vụ tham g</a:t>
            </a:r>
            <a:r>
              <a:rPr lang="en-US" sz="2400" dirty="0" err="1">
                <a:effectLst/>
                <a:latin typeface="Arial" panose="020B0604020202020204" pitchFamily="34" charset="0"/>
                <a:ea typeface="Arial" panose="020B0604020202020204" pitchFamily="34" charset="0"/>
              </a:rPr>
              <a:t>i</a:t>
            </a:r>
            <a:r>
              <a:rPr lang="vi-VN" sz="2400" dirty="0">
                <a:effectLst/>
                <a:latin typeface="Arial" panose="020B0604020202020204" pitchFamily="34" charset="0"/>
                <a:ea typeface="Arial" panose="020B0604020202020204" pitchFamily="34" charset="0"/>
              </a:rPr>
              <a:t>a 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an nh</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dân.</a:t>
            </a:r>
            <a:endParaRPr lang="en-US" sz="2400" dirty="0">
              <a:effectLst/>
              <a:latin typeface="Arial" panose="020B0604020202020204" pitchFamily="34" charset="0"/>
              <a:ea typeface="Arial" panose="020B0604020202020204" pitchFamily="34" charset="0"/>
            </a:endParaRPr>
          </a:p>
        </p:txBody>
      </p:sp>
      <p:pic>
        <p:nvPicPr>
          <p:cNvPr id="2050" name="Picture 2" descr="Nghĩa vụ công an có được làm công an không theo QĐ?">
            <a:extLst>
              <a:ext uri="{FF2B5EF4-FFF2-40B4-BE49-F238E27FC236}">
                <a16:creationId xmlns:a16="http://schemas.microsoft.com/office/drawing/2014/main" id="{439457C8-3EE8-6C98-8B39-B38CE2FEB4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4994" y="3215974"/>
            <a:ext cx="4748474" cy="311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1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111909"/>
            <a:chOff x="-379805" y="-8659"/>
            <a:chExt cx="9523805" cy="1175027"/>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175027"/>
              <a:chOff x="0" y="-8659"/>
              <a:chExt cx="9144000" cy="1175027"/>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175027"/>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18356"/>
                <a:ext cx="1257300" cy="81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953504" cy="7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47740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2029" y="6463992"/>
            <a:ext cx="357070" cy="39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3095" y="6445523"/>
            <a:ext cx="375539" cy="41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4616" y="6439365"/>
            <a:ext cx="369383" cy="41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0128" y="6420897"/>
            <a:ext cx="400164" cy="43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7656" y="6451679"/>
            <a:ext cx="374256" cy="40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1854" y="6439366"/>
            <a:ext cx="381696" cy="41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4387" y="6451679"/>
            <a:ext cx="375539" cy="40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056" y="1075174"/>
            <a:ext cx="378807" cy="40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03402" y="923295"/>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16416" y="1353510"/>
            <a:ext cx="92363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III. TRÁCH NHIỆM THỰC HIỆN NGHĨA VỤ QUÂN SỰ VÀ </a:t>
            </a:r>
          </a:p>
          <a:p>
            <a:pPr algn="ctr">
              <a:spcBef>
                <a:spcPct val="0"/>
              </a:spcBef>
              <a:buClrTx/>
              <a:buSzTx/>
              <a:buFontTx/>
              <a:buNone/>
            </a:pPr>
            <a:r>
              <a:rPr lang="en-US" altLang="en-US" dirty="0">
                <a:solidFill>
                  <a:srgbClr val="C00000"/>
                </a:solidFill>
                <a:latin typeface="Arial" panose="020B0604020202020204" pitchFamily="34" charset="0"/>
                <a:cs typeface="Arial" panose="020B0604020202020204" pitchFamily="34" charset="0"/>
              </a:rPr>
              <a:t>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411849"/>
            <a:ext cx="6280219" cy="4524315"/>
          </a:xfrm>
          <a:prstGeom prst="rect">
            <a:avLst/>
          </a:prstGeom>
          <a:noFill/>
        </p:spPr>
        <p:txBody>
          <a:bodyPr wrap="square">
            <a:spAutoFit/>
          </a:bodyPr>
          <a:lstStyle/>
          <a:p>
            <a:pPr marR="0" lvl="0" algn="just">
              <a:spcBef>
                <a:spcPts val="0"/>
              </a:spcBef>
              <a:spcAft>
                <a:spcPts val="0"/>
              </a:spcAft>
              <a:buClr>
                <a:srgbClr val="000000"/>
              </a:buClr>
              <a:buSzPts val="1000"/>
              <a:tabLst>
                <a:tab pos="190500"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Tích cực tham gia tuy</a:t>
            </a:r>
            <a:r>
              <a:rPr lang="en-US" sz="2400" dirty="0">
                <a:latin typeface="Arial" panose="020B0604020202020204" pitchFamily="34" charset="0"/>
                <a:ea typeface="Arial" panose="020B0604020202020204" pitchFamily="34" charset="0"/>
                <a:cs typeface="Arial" panose="020B0604020202020204" pitchFamily="34" charset="0"/>
              </a:rPr>
              <a:t>ê</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truyền, vận động người thân, gia đ</a:t>
            </a:r>
            <a:r>
              <a:rPr lang="en-US" sz="2400" dirty="0">
                <a:latin typeface="Arial" panose="020B0604020202020204" pitchFamily="34" charset="0"/>
                <a:ea typeface="Arial" panose="020B0604020202020204" pitchFamily="34" charset="0"/>
                <a:cs typeface="Arial" panose="020B0604020202020204" pitchFamily="34" charset="0"/>
              </a:rPr>
              <a:t>ì</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bạn b</a:t>
            </a:r>
            <a:r>
              <a:rPr lang="en-US" sz="2400" dirty="0">
                <a:latin typeface="Arial" panose="020B0604020202020204" pitchFamily="34" charset="0"/>
                <a:ea typeface="Arial" panose="020B0604020202020204" pitchFamily="34" charset="0"/>
                <a:cs typeface="Arial" panose="020B0604020202020204" pitchFamily="34" charset="0"/>
              </a:rPr>
              <a:t>è</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v</a:t>
            </a:r>
            <a:r>
              <a:rPr lang="en-US" sz="2400" dirty="0">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những người xung quanh chấp hành ngh</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iê</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m các quy đ</a:t>
            </a:r>
            <a:r>
              <a:rPr lang="en-US" sz="2400" dirty="0">
                <a:latin typeface="Arial" panose="020B0604020202020204" pitchFamily="34" charset="0"/>
                <a:ea typeface="Arial" panose="020B0604020202020204" pitchFamily="34" charset="0"/>
                <a:cs typeface="Arial" panose="020B0604020202020204" pitchFamily="34" charset="0"/>
              </a:rPr>
              <a:t>ị</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v</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ề</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d</a:t>
            </a:r>
            <a:r>
              <a:rPr lang="en-US" sz="2400" dirty="0">
                <a:latin typeface="Arial" panose="020B0604020202020204" pitchFamily="34" charset="0"/>
                <a:ea typeface="Arial" panose="020B0604020202020204" pitchFamily="34" charset="0"/>
                <a:cs typeface="Arial" panose="020B0604020202020204" pitchFamily="34" charset="0"/>
              </a:rPr>
              <a:t>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k</a:t>
            </a:r>
            <a:r>
              <a:rPr lang="en-US" sz="2400" dirty="0">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v</a:t>
            </a:r>
            <a:r>
              <a:rPr lang="en-US" sz="2400" dirty="0">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th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 hiện </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NVQS;</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thực hiện nghĩa vụ tham gia C</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AND.</a:t>
            </a:r>
          </a:p>
          <a:p>
            <a:pPr marR="0" lvl="0" algn="just">
              <a:spcBef>
                <a:spcPts val="0"/>
              </a:spcBef>
              <a:spcAft>
                <a:spcPts val="0"/>
              </a:spcAft>
              <a:buClr>
                <a:srgbClr val="000000"/>
              </a:buClr>
              <a:buSzPts val="1000"/>
              <a:tabLst>
                <a:tab pos="190500" algn="l"/>
              </a:tabLst>
            </a:pP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K</a:t>
            </a:r>
            <a:r>
              <a:rPr lang="en-US" sz="2400" dirty="0">
                <a:latin typeface="Arial" panose="020B0604020202020204" pitchFamily="34" charset="0"/>
                <a:ea typeface="Arial" panose="020B0604020202020204" pitchFamily="34" charset="0"/>
                <a:cs typeface="Arial" panose="020B0604020202020204" pitchFamily="34" charset="0"/>
              </a:rPr>
              <a:t>ị</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p th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ờ</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i phát hi</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ệ</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ng</a:t>
            </a:r>
            <a:r>
              <a:rPr lang="en-US" sz="2400" dirty="0">
                <a:latin typeface="Arial" panose="020B0604020202020204" pitchFamily="34" charset="0"/>
                <a:ea typeface="Arial" panose="020B0604020202020204" pitchFamily="34" charset="0"/>
                <a:cs typeface="Arial" panose="020B0604020202020204" pitchFamily="34" charset="0"/>
              </a:rPr>
              <a:t>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chặn, đấu tranh </a:t>
            </a:r>
            <a:r>
              <a:rPr lang="en-US" sz="2400" dirty="0" err="1">
                <a:latin typeface="Arial" panose="020B0604020202020204" pitchFamily="34" charset="0"/>
                <a:ea typeface="Arial" panose="020B0604020202020204" pitchFamily="34" charset="0"/>
                <a:cs typeface="Arial" panose="020B0604020202020204" pitchFamily="34" charset="0"/>
              </a:rPr>
              <a:t>với</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các b</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iể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u hiện ng</a:t>
            </a:r>
            <a:r>
              <a:rPr lang="en-US" sz="2400" dirty="0">
                <a:latin typeface="Arial" panose="020B0604020202020204" pitchFamily="34" charset="0"/>
                <a:ea typeface="Arial" panose="020B0604020202020204" pitchFamily="34" charset="0"/>
                <a:cs typeface="Arial" panose="020B0604020202020204" pitchFamily="34" charset="0"/>
              </a:rPr>
              <a:t>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i kh</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ổ</a:t>
            </a:r>
            <a:r>
              <a:rPr lang="en-US" sz="2400" dirty="0">
                <a:latin typeface="Arial" panose="020B0604020202020204" pitchFamily="34" charset="0"/>
                <a:ea typeface="Arial" panose="020B0604020202020204" pitchFamily="34" charset="0"/>
                <a:cs typeface="Arial" panose="020B0604020202020204" pitchFamily="34" charset="0"/>
              </a:rPr>
              <a:t>,</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ng</a:t>
            </a:r>
            <a:r>
              <a:rPr lang="en-US" sz="2400" dirty="0">
                <a:latin typeface="Arial" panose="020B0604020202020204" pitchFamily="34" charset="0"/>
                <a:ea typeface="Arial" panose="020B0604020202020204" pitchFamily="34" charset="0"/>
                <a:cs typeface="Arial" panose="020B0604020202020204" pitchFamily="34" charset="0"/>
              </a:rPr>
              <a:t>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i kh</a:t>
            </a:r>
            <a:r>
              <a:rPr lang="en-US" sz="2400" dirty="0">
                <a:latin typeface="Arial" panose="020B0604020202020204" pitchFamily="34" charset="0"/>
                <a:ea typeface="Arial" panose="020B0604020202020204" pitchFamily="34" charset="0"/>
                <a:cs typeface="Arial" panose="020B0604020202020204" pitchFamily="34" charset="0"/>
              </a:rPr>
              <a:t>ó,</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các thông tin sa</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i</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lệch v</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ề</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u="none" strike="noStrike" spc="0" dirty="0" err="1">
                <a:effectLst/>
                <a:latin typeface="Arial" panose="020B0604020202020204" pitchFamily="34" charset="0"/>
                <a:ea typeface="Arial" panose="020B0604020202020204" pitchFamily="34" charset="0"/>
                <a:cs typeface="Arial" panose="020B0604020202020204" pitchFamily="34" charset="0"/>
              </a:rPr>
              <a:t>thự</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c hi</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ệ</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nghĩa vụ quân s</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và thưc hiện nghĩa v</a:t>
            </a:r>
            <a:r>
              <a:rPr lang="en-US" sz="2400" dirty="0">
                <a:latin typeface="Arial" panose="020B0604020202020204" pitchFamily="34" charset="0"/>
                <a:ea typeface="Arial" panose="020B0604020202020204" pitchFamily="34" charset="0"/>
                <a:cs typeface="Arial" panose="020B0604020202020204" pitchFamily="34" charset="0"/>
              </a:rPr>
              <a:t>ụ</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tham gia </a:t>
            </a:r>
            <a:r>
              <a:rPr lang="en-US" sz="2400" dirty="0">
                <a:latin typeface="Arial" panose="020B0604020202020204" pitchFamily="34" charset="0"/>
                <a:ea typeface="Arial" panose="020B0604020202020204" pitchFamily="34" charset="0"/>
                <a:cs typeface="Arial" panose="020B0604020202020204" pitchFamily="34" charset="0"/>
              </a:rPr>
              <a:t>CAND</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các h</a:t>
            </a:r>
            <a:r>
              <a:rPr lang="en-US" sz="2400" dirty="0">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nh vi vi phạm quy định về đ</a:t>
            </a:r>
            <a:r>
              <a:rPr lang="en-US" sz="2400" dirty="0">
                <a:latin typeface="Arial" panose="020B0604020202020204" pitchFamily="34" charset="0"/>
                <a:ea typeface="Arial" panose="020B0604020202020204" pitchFamily="34" charset="0"/>
                <a:cs typeface="Arial" panose="020B0604020202020204" pitchFamily="34" charset="0"/>
              </a:rPr>
              <a:t>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ng k</a:t>
            </a:r>
            <a:r>
              <a:rPr lang="en-US" sz="2400" dirty="0">
                <a:latin typeface="Arial" panose="020B0604020202020204" pitchFamily="34" charset="0"/>
                <a:ea typeface="Arial" panose="020B0604020202020204" pitchFamily="34" charset="0"/>
                <a:cs typeface="Arial" panose="020B0604020202020204" pitchFamily="34" charset="0"/>
              </a:rPr>
              <a:t>í</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kh</a:t>
            </a:r>
            <a:r>
              <a:rPr lang="en-US" sz="2400" dirty="0">
                <a:latin typeface="Arial" panose="020B0604020202020204" pitchFamily="34" charset="0"/>
                <a:ea typeface="Arial" panose="020B0604020202020204" pitchFamily="34" charset="0"/>
                <a:cs typeface="Arial" panose="020B0604020202020204" pitchFamily="34" charset="0"/>
              </a:rPr>
              <a:t>á</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m tuy</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ể</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n v</a:t>
            </a:r>
            <a:r>
              <a:rPr lang="en-US" sz="2400" dirty="0">
                <a:latin typeface="Arial" panose="020B0604020202020204" pitchFamily="34" charset="0"/>
                <a:ea typeface="Arial" panose="020B0604020202020204" pitchFamily="34" charset="0"/>
                <a:cs typeface="Arial" panose="020B0604020202020204" pitchFamily="34" charset="0"/>
              </a:rPr>
              <a:t>à</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thực hiện nghĩa vụ quân sự</a:t>
            </a:r>
            <a:r>
              <a:rPr lang="en-US" sz="2400" u="none" strike="noStrike" spc="0" dirty="0">
                <a:effectLst/>
                <a:latin typeface="Arial" panose="020B0604020202020204" pitchFamily="34" charset="0"/>
                <a:ea typeface="Arial" panose="020B0604020202020204" pitchFamily="34" charset="0"/>
                <a:cs typeface="Arial" panose="020B0604020202020204" pitchFamily="34" charset="0"/>
              </a:rPr>
              <a:t>,</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tham gia nghĩa v</a:t>
            </a:r>
            <a:r>
              <a:rPr lang="en-US" sz="2400" dirty="0">
                <a:latin typeface="Arial" panose="020B0604020202020204" pitchFamily="34" charset="0"/>
                <a:ea typeface="Arial" panose="020B0604020202020204" pitchFamily="34" charset="0"/>
                <a:cs typeface="Arial" panose="020B0604020202020204" pitchFamily="34" charset="0"/>
              </a:rPr>
              <a:t>ụ</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en-US" sz="2400" dirty="0">
                <a:latin typeface="Arial" panose="020B0604020202020204" pitchFamily="34" charset="0"/>
                <a:ea typeface="Arial" panose="020B0604020202020204" pitchFamily="34" charset="0"/>
                <a:cs typeface="Arial" panose="020B0604020202020204" pitchFamily="34" charset="0"/>
              </a:rPr>
              <a:t>CAND</a:t>
            </a:r>
            <a:r>
              <a:rPr lang="vi-VN" sz="2400" u="none" strike="noStrike" spc="0" dirty="0">
                <a:effectLst/>
                <a:latin typeface="Arial" panose="020B0604020202020204" pitchFamily="34" charset="0"/>
                <a:ea typeface="Arial" panose="020B0604020202020204" pitchFamily="34" charset="0"/>
                <a:cs typeface="Arial" panose="020B0604020202020204" pitchFamily="34" charset="0"/>
              </a:rPr>
              <a:t>.</a:t>
            </a:r>
            <a:endParaRPr lang="en-US" sz="24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0" y="2037508"/>
            <a:ext cx="9065941" cy="461665"/>
          </a:xfrm>
          <a:prstGeom prst="rect">
            <a:avLst/>
          </a:prstGeom>
          <a:noFill/>
        </p:spPr>
        <p:txBody>
          <a:bodyPr wrap="square">
            <a:spAutoFit/>
          </a:bodyPr>
          <a:lstStyle/>
          <a:p>
            <a:pPr algn="just"/>
            <a:r>
              <a:rPr lang="en-US" sz="2400" dirty="0">
                <a:solidFill>
                  <a:srgbClr val="FF0000"/>
                </a:solidFill>
                <a:latin typeface="Arial" panose="020B0604020202020204" pitchFamily="34" charset="0"/>
                <a:ea typeface="Arial" panose="020B0604020202020204" pitchFamily="34" charset="0"/>
              </a:rPr>
              <a:t>1</a:t>
            </a:r>
            <a:r>
              <a:rPr lang="en-US" sz="2400" dirty="0">
                <a:solidFill>
                  <a:srgbClr val="FF0000"/>
                </a:solidFill>
                <a:effectLst/>
                <a:latin typeface="Arial" panose="020B0604020202020204" pitchFamily="34" charset="0"/>
                <a:ea typeface="Arial" panose="020B0604020202020204" pitchFamily="34" charset="0"/>
              </a:rPr>
              <a:t>.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Trách nhiệm </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c</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ủa công dân</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0707B194-1E87-E4EB-A1F6-AF9FE8EEB9D1}"/>
              </a:ext>
            </a:extLst>
          </p:cNvPr>
          <p:cNvPicPr>
            <a:picLocks noChangeAspect="1"/>
          </p:cNvPicPr>
          <p:nvPr/>
        </p:nvPicPr>
        <p:blipFill rotWithShape="1">
          <a:blip r:embed="rId13"/>
          <a:srcRect l="53406" t="11147" r="3077"/>
          <a:stretch/>
        </p:blipFill>
        <p:spPr>
          <a:xfrm>
            <a:off x="6280167" y="2301072"/>
            <a:ext cx="2863833" cy="2170444"/>
          </a:xfrm>
          <a:prstGeom prst="rect">
            <a:avLst/>
          </a:prstGeom>
        </p:spPr>
      </p:pic>
      <p:pic>
        <p:nvPicPr>
          <p:cNvPr id="3074" name="Picture 2">
            <a:extLst>
              <a:ext uri="{FF2B5EF4-FFF2-40B4-BE49-F238E27FC236}">
                <a16:creationId xmlns:a16="http://schemas.microsoft.com/office/drawing/2014/main" id="{6FD34578-6A10-58C8-150B-9723A54EF758}"/>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49799"/>
          <a:stretch/>
        </p:blipFill>
        <p:spPr bwMode="auto">
          <a:xfrm>
            <a:off x="6281894" y="4257892"/>
            <a:ext cx="2862106" cy="221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1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000"/>
                                        <p:tgtEl>
                                          <p:spTgt spid="6">
                                            <p:txEl>
                                              <p:pRg st="1" end="1"/>
                                            </p:txEl>
                                          </p:spTgt>
                                        </p:tgtEl>
                                      </p:cBhvr>
                                    </p:animEffect>
                                    <p:anim calcmode="lin" valueType="num">
                                      <p:cBhvr>
                                        <p:cTn id="2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randombar(horizont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69365" y="-7937"/>
            <a:ext cx="9513365" cy="1042918"/>
            <a:chOff x="-369757" y="-8658"/>
            <a:chExt cx="9513757" cy="1102120"/>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8"/>
              <a:ext cx="9144000" cy="1102120"/>
              <a:chOff x="0" y="-8658"/>
              <a:chExt cx="9144000" cy="1102120"/>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8"/>
                <a:ext cx="9144000" cy="1102120"/>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18356"/>
                <a:ext cx="1257300" cy="81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896" y="109758"/>
                <a:ext cx="843228" cy="68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69757" y="392450"/>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63661" y="74452"/>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201" y="954594"/>
            <a:ext cx="378807" cy="40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23498" y="802714"/>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576222" y="1242977"/>
            <a:ext cx="92363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III. TRÁCH NHIỆM THỰC HIỆN NGHĨA VỤ QUÂN SỰ VÀ </a:t>
            </a:r>
          </a:p>
          <a:p>
            <a:pPr algn="ctr">
              <a:spcBef>
                <a:spcPct val="0"/>
              </a:spcBef>
              <a:buClrTx/>
              <a:buSzTx/>
              <a:buFontTx/>
              <a:buNone/>
            </a:pPr>
            <a:r>
              <a:rPr lang="en-US" altLang="en-US" dirty="0">
                <a:solidFill>
                  <a:srgbClr val="C00000"/>
                </a:solidFill>
                <a:latin typeface="Arial" panose="020B0604020202020204" pitchFamily="34" charset="0"/>
                <a:cs typeface="Arial" panose="020B0604020202020204" pitchFamily="34" charset="0"/>
              </a:rPr>
              <a:t>NGHĨA VỤ THAM GIA CÔNG AN NHÂN DÂN</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0" y="2200834"/>
            <a:ext cx="4963886" cy="2923877"/>
          </a:xfrm>
          <a:prstGeom prst="rect">
            <a:avLst/>
          </a:prstGeom>
          <a:noFill/>
        </p:spPr>
        <p:txBody>
          <a:bodyPr wrap="square">
            <a:spAutoFit/>
          </a:bodyPr>
          <a:lstStyle/>
          <a:p>
            <a:pPr marR="0" lvl="0" algn="just">
              <a:spcBef>
                <a:spcPts val="0"/>
              </a:spcBef>
              <a:spcAft>
                <a:spcPts val="0"/>
              </a:spcAft>
              <a:buClr>
                <a:srgbClr val="000000"/>
              </a:buClr>
              <a:buSzPts val="1000"/>
              <a:tabLst>
                <a:tab pos="190500" algn="l"/>
              </a:tabLst>
            </a:pP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Chấp h</a:t>
            </a:r>
            <a:r>
              <a:rPr lang="en-US" sz="2300" dirty="0">
                <a:latin typeface="Arial" panose="020B0604020202020204" pitchFamily="34" charset="0"/>
                <a:ea typeface="Arial" panose="020B0604020202020204" pitchFamily="34" charset="0"/>
                <a:cs typeface="Arial" panose="020B0604020202020204" pitchFamily="34" charset="0"/>
              </a:rPr>
              <a:t>à</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nh nghiêm trách nhiệm của một c</a:t>
            </a:r>
            <a:r>
              <a:rPr lang="en-US" sz="2300" dirty="0">
                <a:latin typeface="Arial" panose="020B0604020202020204" pitchFamily="34" charset="0"/>
                <a:ea typeface="Arial" panose="020B0604020202020204" pitchFamily="34" charset="0"/>
                <a:cs typeface="Arial" panose="020B0604020202020204" pitchFamily="34" charset="0"/>
              </a:rPr>
              <a:t>ô</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dân đ</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ố</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i v</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ớ</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i các nội dung ph</a:t>
            </a:r>
            <a:r>
              <a:rPr lang="en-US" sz="2300" dirty="0">
                <a:latin typeface="Arial" panose="020B0604020202020204" pitchFamily="34" charset="0"/>
                <a:ea typeface="Arial" panose="020B0604020202020204" pitchFamily="34" charset="0"/>
                <a:cs typeface="Arial" panose="020B0604020202020204" pitchFamily="34" charset="0"/>
              </a:rPr>
              <a:t>ù</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hợp với lứa tu</a:t>
            </a:r>
            <a:r>
              <a:rPr lang="en-US" sz="2300" dirty="0" err="1">
                <a:latin typeface="Arial" panose="020B0604020202020204" pitchFamily="34" charset="0"/>
                <a:ea typeface="Arial" panose="020B0604020202020204" pitchFamily="34" charset="0"/>
                <a:cs typeface="Arial" panose="020B0604020202020204" pitchFamily="34" charset="0"/>
              </a:rPr>
              <a:t>ổi</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học sinh trong th</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c hi</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ệ</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nghĩa v</a:t>
            </a:r>
            <a:r>
              <a:rPr lang="en-US" sz="2300" dirty="0">
                <a:latin typeface="Arial" panose="020B0604020202020204" pitchFamily="34" charset="0"/>
                <a:ea typeface="Arial" panose="020B0604020202020204" pitchFamily="34" charset="0"/>
                <a:cs typeface="Arial" panose="020B0604020202020204" pitchFamily="34" charset="0"/>
              </a:rPr>
              <a:t>ụ</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quân s</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v</a:t>
            </a:r>
            <a:r>
              <a:rPr lang="en-US" sz="2300" dirty="0">
                <a:latin typeface="Arial" panose="020B0604020202020204" pitchFamily="34" charset="0"/>
                <a:ea typeface="Arial" panose="020B0604020202020204" pitchFamily="34" charset="0"/>
                <a:cs typeface="Arial" panose="020B0604020202020204" pitchFamily="34" charset="0"/>
              </a:rPr>
              <a:t>à</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nghĩa v</a:t>
            </a:r>
            <a:r>
              <a:rPr lang="en-US" sz="2300" dirty="0">
                <a:latin typeface="Arial" panose="020B0604020202020204" pitchFamily="34" charset="0"/>
                <a:ea typeface="Arial" panose="020B0604020202020204" pitchFamily="34" charset="0"/>
                <a:cs typeface="Arial" panose="020B0604020202020204" pitchFamily="34" charset="0"/>
              </a:rPr>
              <a:t>ụ</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tham gia </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CAND</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tích c</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c h</a:t>
            </a:r>
            <a:r>
              <a:rPr lang="en-US" sz="2300" dirty="0">
                <a:latin typeface="Arial" panose="020B0604020202020204" pitchFamily="34" charset="0"/>
                <a:ea typeface="Arial" panose="020B0604020202020204" pitchFamily="34" charset="0"/>
                <a:cs typeface="Arial" panose="020B0604020202020204" pitchFamily="34" charset="0"/>
              </a:rPr>
              <a:t>ọ</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c tập các nội dung ch</a:t>
            </a:r>
            <a:r>
              <a:rPr lang="en-US" sz="2300" dirty="0">
                <a:latin typeface="Arial" panose="020B0604020202020204" pitchFamily="34" charset="0"/>
                <a:ea typeface="Arial" panose="020B0604020202020204" pitchFamily="34" charset="0"/>
                <a:cs typeface="Arial" panose="020B0604020202020204" pitchFamily="34" charset="0"/>
              </a:rPr>
              <a:t>í</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nh tr</a:t>
            </a:r>
            <a:r>
              <a:rPr lang="en-US" sz="2300" dirty="0">
                <a:latin typeface="Arial" panose="020B0604020202020204" pitchFamily="34" charset="0"/>
                <a:ea typeface="Arial" panose="020B0604020202020204" pitchFamily="34" charset="0"/>
                <a:cs typeface="Arial" panose="020B0604020202020204" pitchFamily="34" charset="0"/>
              </a:rPr>
              <a:t>ị,</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qu</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s</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trong ch</a:t>
            </a:r>
            <a:r>
              <a:rPr lang="en-US" sz="2300" dirty="0" err="1">
                <a:latin typeface="Arial" panose="020B0604020202020204" pitchFamily="34" charset="0"/>
                <a:ea typeface="Arial" panose="020B0604020202020204" pitchFamily="34" charset="0"/>
                <a:cs typeface="Arial" panose="020B0604020202020204" pitchFamily="34" charset="0"/>
              </a:rPr>
              <a:t>ươ</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tr</a:t>
            </a:r>
            <a:r>
              <a:rPr lang="en-US" sz="2300" dirty="0">
                <a:latin typeface="Arial" panose="020B0604020202020204" pitchFamily="34" charset="0"/>
                <a:ea typeface="Arial" panose="020B0604020202020204" pitchFamily="34" charset="0"/>
                <a:cs typeface="Arial" panose="020B0604020202020204" pitchFamily="34" charset="0"/>
              </a:rPr>
              <a:t>ì</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nh </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GDQP&amp;AN ở</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các nh</a:t>
            </a:r>
            <a:r>
              <a:rPr lang="en-US" sz="2300" dirty="0">
                <a:latin typeface="Arial" panose="020B0604020202020204" pitchFamily="34" charset="0"/>
                <a:ea typeface="Arial" panose="020B0604020202020204" pitchFamily="34" charset="0"/>
                <a:cs typeface="Arial" panose="020B0604020202020204" pitchFamily="34" charset="0"/>
              </a:rPr>
              <a:t>à</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trư</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ờ</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theo quy định.</a:t>
            </a:r>
            <a:endParaRPr lang="en-US" sz="23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B65F5B-B89F-86D3-DEAA-757058FC0E33}"/>
              </a:ext>
            </a:extLst>
          </p:cNvPr>
          <p:cNvSpPr txBox="1"/>
          <p:nvPr/>
        </p:nvSpPr>
        <p:spPr>
          <a:xfrm>
            <a:off x="0" y="1906880"/>
            <a:ext cx="9065941" cy="461665"/>
          </a:xfrm>
          <a:prstGeom prst="rect">
            <a:avLst/>
          </a:prstGeom>
          <a:noFill/>
        </p:spPr>
        <p:txBody>
          <a:bodyPr wrap="square">
            <a:spAutoFit/>
          </a:bodyPr>
          <a:lstStyle/>
          <a:p>
            <a:pPr algn="just"/>
            <a:r>
              <a:rPr lang="en-US" sz="2400" dirty="0">
                <a:solidFill>
                  <a:srgbClr val="FF0000"/>
                </a:solidFill>
                <a:effectLst/>
                <a:latin typeface="Arial" panose="020B0604020202020204" pitchFamily="34" charset="0"/>
                <a:ea typeface="Arial" panose="020B0604020202020204" pitchFamily="34" charset="0"/>
              </a:rPr>
              <a:t>2. </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Trách nhiệm </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c</a:t>
            </a:r>
            <a:r>
              <a:rPr lang="vi-VN"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ủa </a:t>
            </a:r>
            <a:r>
              <a:rPr lang="en-US" sz="2400" dirty="0" err="1">
                <a:solidFill>
                  <a:srgbClr val="FF0000"/>
                </a:solidFill>
                <a:latin typeface="Arial" panose="020B0604020202020204" pitchFamily="34" charset="0"/>
                <a:ea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ea typeface="Arial" panose="020B0604020202020204" pitchFamily="34" charset="0"/>
                <a:cs typeface="Arial" panose="020B0604020202020204" pitchFamily="34" charset="0"/>
              </a:rPr>
              <a:t>sinh</a:t>
            </a:r>
            <a:r>
              <a:rPr lang="en-US" sz="24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2548B818-FE49-DE80-3B54-FA16EDD34B82}"/>
              </a:ext>
            </a:extLst>
          </p:cNvPr>
          <p:cNvSpPr txBox="1"/>
          <p:nvPr/>
        </p:nvSpPr>
        <p:spPr>
          <a:xfrm>
            <a:off x="0" y="4995952"/>
            <a:ext cx="9144000" cy="1862048"/>
          </a:xfrm>
          <a:prstGeom prst="rect">
            <a:avLst/>
          </a:prstGeom>
          <a:noFill/>
        </p:spPr>
        <p:txBody>
          <a:bodyPr wrap="square">
            <a:spAutoFit/>
          </a:bodyPr>
          <a:lstStyle/>
          <a:p>
            <a:pPr marR="0" lvl="0" algn="just">
              <a:spcBef>
                <a:spcPts val="0"/>
              </a:spcBef>
              <a:spcAft>
                <a:spcPts val="0"/>
              </a:spcAft>
              <a:buClr>
                <a:srgbClr val="000000"/>
              </a:buClr>
              <a:buSzPts val="1000"/>
              <a:tabLst>
                <a:tab pos="190500" algn="l"/>
              </a:tabLst>
            </a:pP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Tích </a:t>
            </a:r>
            <a:r>
              <a:rPr lang="en-US" sz="2300" dirty="0" err="1">
                <a:latin typeface="Arial" panose="020B0604020202020204" pitchFamily="34" charset="0"/>
                <a:ea typeface="Arial" panose="020B0604020202020204" pitchFamily="34" charset="0"/>
                <a:cs typeface="Arial" panose="020B0604020202020204" pitchFamily="34" charset="0"/>
              </a:rPr>
              <a:t>cực</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tham gia các ho</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ạ</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t đ</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ộ</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trong nhà tr</a:t>
            </a:r>
            <a:r>
              <a:rPr lang="en-US" sz="2300" dirty="0" err="1">
                <a:latin typeface="Arial" panose="020B0604020202020204" pitchFamily="34" charset="0"/>
                <a:ea typeface="Arial" panose="020B0604020202020204" pitchFamily="34" charset="0"/>
                <a:cs typeface="Arial" panose="020B0604020202020204" pitchFamily="34" charset="0"/>
              </a:rPr>
              <a:t>ườ</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và </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ở</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đ</a:t>
            </a:r>
            <a:r>
              <a:rPr lang="en-US" sz="2300" dirty="0">
                <a:latin typeface="Arial" panose="020B0604020202020204" pitchFamily="34" charset="0"/>
                <a:ea typeface="Arial" panose="020B0604020202020204" pitchFamily="34" charset="0"/>
                <a:cs typeface="Arial" panose="020B0604020202020204" pitchFamily="34" charset="0"/>
              </a:rPr>
              <a:t>ị</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a ph</a:t>
            </a:r>
            <a:r>
              <a:rPr lang="en-US" sz="2300" dirty="0" err="1">
                <a:latin typeface="Arial" panose="020B0604020202020204" pitchFamily="34" charset="0"/>
                <a:ea typeface="Arial" panose="020B0604020202020204" pitchFamily="34" charset="0"/>
                <a:cs typeface="Arial" panose="020B0604020202020204" pitchFamily="34" charset="0"/>
              </a:rPr>
              <a:t>ươ</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ng nh</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m tuyên truy</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ề</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về thực hiện nghĩa vụ quân sự v</a:t>
            </a:r>
            <a:r>
              <a:rPr lang="en-US" sz="2300" dirty="0">
                <a:latin typeface="Arial" panose="020B0604020202020204" pitchFamily="34" charset="0"/>
                <a:ea typeface="Arial" panose="020B0604020202020204" pitchFamily="34" charset="0"/>
                <a:cs typeface="Arial" panose="020B0604020202020204" pitchFamily="34" charset="0"/>
              </a:rPr>
              <a:t>à</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nghĩa vụ tham gia C</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AND</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a:t>
            </a:r>
            <a:endParaRPr lang="en-US" sz="2300" u="none" strike="noStrike" spc="0" dirty="0">
              <a:effectLst/>
              <a:latin typeface="Arial" panose="020B0604020202020204" pitchFamily="34" charset="0"/>
              <a:ea typeface="Arial" panose="020B0604020202020204" pitchFamily="34" charset="0"/>
              <a:cs typeface="Arial" panose="020B0604020202020204" pitchFamily="34" charset="0"/>
            </a:endParaRPr>
          </a:p>
          <a:p>
            <a:pPr marR="0" lvl="0" algn="just">
              <a:spcBef>
                <a:spcPts val="0"/>
              </a:spcBef>
              <a:spcAft>
                <a:spcPts val="0"/>
              </a:spcAft>
              <a:buClr>
                <a:srgbClr val="000000"/>
              </a:buClr>
              <a:buSzPts val="1000"/>
              <a:tabLst>
                <a:tab pos="190500" algn="l"/>
              </a:tabLst>
            </a:pP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 </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Đấu </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tr</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anh với những b</a:t>
            </a:r>
            <a:r>
              <a:rPr lang="en-US" sz="2300" u="none" strike="noStrike" spc="0" dirty="0" err="1">
                <a:effectLst/>
                <a:latin typeface="Arial" panose="020B0604020202020204" pitchFamily="34" charset="0"/>
                <a:ea typeface="Arial" panose="020B0604020202020204" pitchFamily="34" charset="0"/>
                <a:cs typeface="Arial" panose="020B0604020202020204" pitchFamily="34" charset="0"/>
              </a:rPr>
              <a:t>iể</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u hi</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ệ</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và hành vi không đúng v</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ề</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th</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ự</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c hiện nghĩa v</a:t>
            </a:r>
            <a:r>
              <a:rPr lang="en-US" sz="2300" dirty="0">
                <a:latin typeface="Arial" panose="020B0604020202020204" pitchFamily="34" charset="0"/>
                <a:ea typeface="Arial" panose="020B0604020202020204" pitchFamily="34" charset="0"/>
                <a:cs typeface="Arial" panose="020B0604020202020204" pitchFamily="34" charset="0"/>
              </a:rPr>
              <a:t>ụ</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qu</a:t>
            </a:r>
            <a:r>
              <a:rPr lang="en-US" sz="2300" dirty="0">
                <a:latin typeface="Arial" panose="020B0604020202020204" pitchFamily="34" charset="0"/>
                <a:ea typeface="Arial" panose="020B0604020202020204" pitchFamily="34" charset="0"/>
                <a:cs typeface="Arial" panose="020B0604020202020204" pitchFamily="34" charset="0"/>
              </a:rPr>
              <a:t>â</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n sư v</a:t>
            </a:r>
            <a:r>
              <a:rPr lang="en-US" sz="2300" dirty="0">
                <a:latin typeface="Arial" panose="020B0604020202020204" pitchFamily="34" charset="0"/>
                <a:ea typeface="Arial" panose="020B0604020202020204" pitchFamily="34" charset="0"/>
                <a:cs typeface="Arial" panose="020B0604020202020204" pitchFamily="34" charset="0"/>
              </a:rPr>
              <a:t>à</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 nghĩa vụ tham gia </a:t>
            </a:r>
            <a:r>
              <a:rPr lang="en-US" sz="2300" u="none" strike="noStrike" spc="0" dirty="0">
                <a:effectLst/>
                <a:latin typeface="Arial" panose="020B0604020202020204" pitchFamily="34" charset="0"/>
                <a:ea typeface="Arial" panose="020B0604020202020204" pitchFamily="34" charset="0"/>
                <a:cs typeface="Arial" panose="020B0604020202020204" pitchFamily="34" charset="0"/>
              </a:rPr>
              <a:t>CAND</a:t>
            </a:r>
            <a:r>
              <a:rPr lang="vi-VN" sz="2300" u="none" strike="noStrike" spc="0" dirty="0">
                <a:effectLst/>
                <a:latin typeface="Arial" panose="020B0604020202020204" pitchFamily="34" charset="0"/>
                <a:ea typeface="Arial" panose="020B0604020202020204" pitchFamily="34" charset="0"/>
                <a:cs typeface="Arial" panose="020B0604020202020204" pitchFamily="34" charset="0"/>
              </a:rPr>
              <a:t>.</a:t>
            </a:r>
            <a:endParaRPr lang="en-US" sz="2300" u="none" strike="noStrike" spc="0" dirty="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70A1E4B-A5D6-4421-7ACA-C69695817CC7}"/>
              </a:ext>
            </a:extLst>
          </p:cNvPr>
          <p:cNvPicPr>
            <a:picLocks noChangeAspect="1"/>
          </p:cNvPicPr>
          <p:nvPr/>
        </p:nvPicPr>
        <p:blipFill>
          <a:blip r:embed="rId13"/>
          <a:stretch>
            <a:fillRect/>
          </a:stretch>
        </p:blipFill>
        <p:spPr>
          <a:xfrm>
            <a:off x="5004080" y="2216497"/>
            <a:ext cx="4139920" cy="2797629"/>
          </a:xfrm>
          <a:prstGeom prst="rect">
            <a:avLst/>
          </a:prstGeom>
        </p:spPr>
      </p:pic>
    </p:spTree>
    <p:extLst>
      <p:ext uri="{BB962C8B-B14F-4D97-AF65-F5344CB8AC3E}">
        <p14:creationId xmlns:p14="http://schemas.microsoft.com/office/powerpoint/2010/main" val="4483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1000"/>
                                        <p:tgtEl>
                                          <p:spTgt spid="6">
                                            <p:txEl>
                                              <p:pRg st="0" end="0"/>
                                            </p:txEl>
                                          </p:spTgt>
                                        </p:tgtEl>
                                      </p:cBhvr>
                                    </p:animEffect>
                                    <p:anim calcmode="lin" valueType="num">
                                      <p:cBhvr>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1000"/>
                                        <p:tgtEl>
                                          <p:spTgt spid="8">
                                            <p:txEl>
                                              <p:pRg st="0" end="0"/>
                                            </p:txEl>
                                          </p:spTgt>
                                        </p:tgtEl>
                                      </p:cBhvr>
                                    </p:animEffect>
                                    <p:anim calcmode="lin" valueType="num">
                                      <p:cBhvr>
                                        <p:cTn id="2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1000"/>
                                        <p:tgtEl>
                                          <p:spTgt spid="8">
                                            <p:txEl>
                                              <p:pRg st="1" end="1"/>
                                            </p:txEl>
                                          </p:spTgt>
                                        </p:tgtEl>
                                      </p:cBhvr>
                                    </p:animEffect>
                                    <p:anim calcmode="lin" valueType="num">
                                      <p:cBhvr>
                                        <p:cTn id="3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8">
            <a:extLst>
              <a:ext uri="{FF2B5EF4-FFF2-40B4-BE49-F238E27FC236}">
                <a16:creationId xmlns:a16="http://schemas.microsoft.com/office/drawing/2014/main" id="{43FD7B61-0BCB-FB2F-C89F-0942FE40823F}"/>
              </a:ext>
            </a:extLst>
          </p:cNvPr>
          <p:cNvGrpSpPr>
            <a:grpSpLocks/>
          </p:cNvGrpSpPr>
          <p:nvPr/>
        </p:nvGrpSpPr>
        <p:grpSpPr bwMode="auto">
          <a:xfrm>
            <a:off x="-360850" y="-48727"/>
            <a:ext cx="9481038" cy="1214336"/>
            <a:chOff x="-337038" y="-8659"/>
            <a:chExt cx="9481038" cy="1400234"/>
          </a:xfrm>
        </p:grpSpPr>
        <p:grpSp>
          <p:nvGrpSpPr>
            <p:cNvPr id="47119" name="Group 9">
              <a:extLst>
                <a:ext uri="{FF2B5EF4-FFF2-40B4-BE49-F238E27FC236}">
                  <a16:creationId xmlns:a16="http://schemas.microsoft.com/office/drawing/2014/main" id="{1D5B5C20-2724-6765-AEF5-5E290679C558}"/>
                </a:ext>
              </a:extLst>
            </p:cNvPr>
            <p:cNvGrpSpPr>
              <a:grpSpLocks/>
            </p:cNvGrpSpPr>
            <p:nvPr/>
          </p:nvGrpSpPr>
          <p:grpSpPr bwMode="auto">
            <a:xfrm>
              <a:off x="0" y="-8659"/>
              <a:ext cx="9144000" cy="1400234"/>
              <a:chOff x="0" y="-8659"/>
              <a:chExt cx="9144000" cy="1400234"/>
            </a:xfrm>
          </p:grpSpPr>
          <p:pic>
            <p:nvPicPr>
              <p:cNvPr id="12" name="Picture 2" descr="BD21318_">
                <a:extLst>
                  <a:ext uri="{FF2B5EF4-FFF2-40B4-BE49-F238E27FC236}">
                    <a16:creationId xmlns:a16="http://schemas.microsoft.com/office/drawing/2014/main" id="{BD789F81-9297-4EBC-55A7-1A53E3256A8E}"/>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400234"/>
              </a:xfrm>
              <a:prstGeom prst="rect">
                <a:avLst/>
              </a:prstGeom>
              <a:ln>
                <a:noFill/>
              </a:ln>
              <a:effectLst>
                <a:softEdge rad="112500"/>
              </a:effectLst>
            </p:spPr>
          </p:pic>
          <p:pic>
            <p:nvPicPr>
              <p:cNvPr id="47122" name="Picture 8" descr="quocky">
                <a:extLst>
                  <a:ext uri="{FF2B5EF4-FFF2-40B4-BE49-F238E27FC236}">
                    <a16:creationId xmlns:a16="http://schemas.microsoft.com/office/drawing/2014/main" id="{1BD8AEEF-86D5-6FA3-02CC-2570FF82212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 descr="ringworld2_w">
                <a:extLst>
                  <a:ext uri="{FF2B5EF4-FFF2-40B4-BE49-F238E27FC236}">
                    <a16:creationId xmlns:a16="http://schemas.microsoft.com/office/drawing/2014/main" id="{5DE5A4D6-9B75-16BC-7E01-5F5491EE2B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126" y="42737"/>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4" name="TextBox 11">
                <a:extLst>
                  <a:ext uri="{FF2B5EF4-FFF2-40B4-BE49-F238E27FC236}">
                    <a16:creationId xmlns:a16="http://schemas.microsoft.com/office/drawing/2014/main" id="{499321A0-5D47-A276-BAB6-C30C0BC284DF}"/>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2CBBA0C1-5A0A-8A4E-BE18-77B6EF867219}"/>
                </a:ext>
              </a:extLst>
            </p:cNvPr>
            <p:cNvSpPr/>
            <p:nvPr/>
          </p:nvSpPr>
          <p:spPr>
            <a:xfrm>
              <a:off x="-337038" y="552878"/>
              <a:ext cx="2209800" cy="608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844008" y="1022241"/>
            <a:ext cx="6445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Arial" panose="020B0604020202020204" pitchFamily="34" charset="0"/>
                <a:cs typeface="Arial" panose="020B0604020202020204" pitchFamily="34" charset="0"/>
              </a:rPr>
              <a:t>LUYỆN TẬP</a:t>
            </a:r>
            <a:endParaRPr lang="en-US" altLang="en-US" sz="2600" i="1" dirty="0">
              <a:solidFill>
                <a:srgbClr val="C00000"/>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C77282C7-C8B9-5F05-7D27-C530F674B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3713" y="6229789"/>
            <a:ext cx="552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3ACA94AC-6429-3EAE-788B-569189E09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718" y="6211177"/>
            <a:ext cx="5810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E0D49264-2011-EE75-02ED-8F1ECB7D39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5347" y="6210300"/>
            <a:ext cx="571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a:extLst>
              <a:ext uri="{FF2B5EF4-FFF2-40B4-BE49-F238E27FC236}">
                <a16:creationId xmlns:a16="http://schemas.microsoft.com/office/drawing/2014/main" id="{FAAB5806-A59D-5D7C-B1AF-6C09AB4C93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3787" y="6161172"/>
            <a:ext cx="6191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FA8BE3DF-9831-0DD4-E8B3-F055700036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3159" y="6220702"/>
            <a:ext cx="5826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7D3845E3-3667-EEFF-FC00-B1DAA6C4D6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58649" y="6175459"/>
            <a:ext cx="590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23812" y="1558047"/>
            <a:ext cx="912018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vi-VN" sz="2200" b="0" i="1" dirty="0">
                <a:latin typeface="Arial" panose="020B0604020202020204" pitchFamily="34" charset="0"/>
                <a:cs typeface="Arial" panose="020B0604020202020204" pitchFamily="34" charset="0"/>
              </a:rPr>
              <a:t>Em h</a:t>
            </a:r>
            <a:r>
              <a:rPr lang="en-US" sz="2200" b="0" i="1" dirty="0">
                <a:latin typeface="Arial" panose="020B0604020202020204" pitchFamily="34" charset="0"/>
                <a:cs typeface="Arial" panose="020B0604020202020204" pitchFamily="34" charset="0"/>
              </a:rPr>
              <a:t>ã</a:t>
            </a:r>
            <a:r>
              <a:rPr lang="vi-VN" sz="2200" b="0" i="1" dirty="0">
                <a:latin typeface="Arial" panose="020B0604020202020204" pitchFamily="34" charset="0"/>
                <a:cs typeface="Arial" panose="020B0604020202020204" pitchFamily="34" charset="0"/>
              </a:rPr>
              <a:t>y đ</a:t>
            </a:r>
            <a:r>
              <a:rPr lang="en-US" sz="2200" b="0" i="1" dirty="0">
                <a:latin typeface="Arial" panose="020B0604020202020204" pitchFamily="34" charset="0"/>
                <a:cs typeface="Arial" panose="020B0604020202020204" pitchFamily="34" charset="0"/>
              </a:rPr>
              <a:t>ọ</a:t>
            </a:r>
            <a:r>
              <a:rPr lang="vi-VN" sz="2200" b="0" i="1" dirty="0">
                <a:latin typeface="Arial" panose="020B0604020202020204" pitchFamily="34" charset="0"/>
                <a:cs typeface="Arial" panose="020B0604020202020204" pitchFamily="34" charset="0"/>
              </a:rPr>
              <a:t>c thông tin dưới đ</a:t>
            </a:r>
            <a:r>
              <a:rPr lang="en-US" sz="2200" b="0" i="1" dirty="0">
                <a:latin typeface="Arial" panose="020B0604020202020204" pitchFamily="34" charset="0"/>
                <a:cs typeface="Arial" panose="020B0604020202020204" pitchFamily="34" charset="0"/>
              </a:rPr>
              <a:t>â</a:t>
            </a:r>
            <a:r>
              <a:rPr lang="vi-VN" sz="2200" b="0" i="1" dirty="0">
                <a:latin typeface="Arial" panose="020B0604020202020204" pitchFamily="34" charset="0"/>
                <a:cs typeface="Arial" panose="020B0604020202020204" pitchFamily="34" charset="0"/>
              </a:rPr>
              <a:t>y, sau đó đ</a:t>
            </a:r>
            <a:r>
              <a:rPr lang="en-US" sz="2200" b="0" i="1" dirty="0">
                <a:latin typeface="Arial" panose="020B0604020202020204" pitchFamily="34" charset="0"/>
                <a:cs typeface="Arial" panose="020B0604020202020204" pitchFamily="34" charset="0"/>
              </a:rPr>
              <a:t>ư</a:t>
            </a:r>
            <a:r>
              <a:rPr lang="vi-VN" sz="2200" b="0" i="1" dirty="0">
                <a:latin typeface="Arial" panose="020B0604020202020204" pitchFamily="34" charset="0"/>
                <a:cs typeface="Arial" panose="020B0604020202020204" pitchFamily="34" charset="0"/>
              </a:rPr>
              <a:t>a ra suy nghĩ c</a:t>
            </a:r>
            <a:r>
              <a:rPr lang="en-US" sz="2200" b="0" i="1" dirty="0">
                <a:latin typeface="Arial" panose="020B0604020202020204" pitchFamily="34" charset="0"/>
                <a:cs typeface="Arial" panose="020B0604020202020204" pitchFamily="34" charset="0"/>
              </a:rPr>
              <a:t>ủ</a:t>
            </a:r>
            <a:r>
              <a:rPr lang="vi-VN" sz="2200" b="0" i="1" dirty="0">
                <a:latin typeface="Arial" panose="020B0604020202020204" pitchFamily="34" charset="0"/>
                <a:cs typeface="Arial" panose="020B0604020202020204" pitchFamily="34" charset="0"/>
              </a:rPr>
              <a:t>a mình v</a:t>
            </a:r>
            <a:r>
              <a:rPr lang="en-US" sz="2200" b="0" i="1" dirty="0">
                <a:latin typeface="Arial" panose="020B0604020202020204" pitchFamily="34" charset="0"/>
                <a:cs typeface="Arial" panose="020B0604020202020204" pitchFamily="34" charset="0"/>
              </a:rPr>
              <a:t>ề</a:t>
            </a:r>
            <a:r>
              <a:rPr lang="vi-VN" sz="2200" b="0" i="1" dirty="0">
                <a:latin typeface="Arial" panose="020B0604020202020204" pitchFamily="34" charset="0"/>
                <a:cs typeface="Arial" panose="020B0604020202020204" pitchFamily="34" charset="0"/>
              </a:rPr>
              <a:t> Hùng và mẹ c</a:t>
            </a:r>
            <a:r>
              <a:rPr lang="en-US" sz="2200" b="0" i="1" dirty="0">
                <a:latin typeface="Arial" panose="020B0604020202020204" pitchFamily="34" charset="0"/>
                <a:cs typeface="Arial" panose="020B0604020202020204" pitchFamily="34" charset="0"/>
              </a:rPr>
              <a:t>ủ</a:t>
            </a:r>
            <a:r>
              <a:rPr lang="vi-VN" sz="2200" b="0" i="1" dirty="0">
                <a:latin typeface="Arial" panose="020B0604020202020204" pitchFamily="34" charset="0"/>
                <a:cs typeface="Arial" panose="020B0604020202020204" pitchFamily="34" charset="0"/>
              </a:rPr>
              <a:t>a Hùng.</a:t>
            </a:r>
            <a:endParaRPr lang="en-US" sz="2200" b="0" i="1" dirty="0">
              <a:latin typeface="Arial" panose="020B0604020202020204" pitchFamily="34" charset="0"/>
              <a:cs typeface="Arial" panose="020B0604020202020204" pitchFamily="34" charset="0"/>
            </a:endParaRPr>
          </a:p>
          <a:p>
            <a:pPr algn="just"/>
            <a:r>
              <a:rPr lang="en-US" sz="2200" b="0" i="1" dirty="0">
                <a:latin typeface="Arial" panose="020B0604020202020204" pitchFamily="34" charset="0"/>
                <a:cs typeface="Arial" panose="020B0604020202020204" pitchFamily="34" charset="0"/>
              </a:rPr>
              <a:t>    </a:t>
            </a:r>
            <a:r>
              <a:rPr lang="vi-VN" sz="2200" b="0" i="1" dirty="0">
                <a:latin typeface="Arial" panose="020B0604020202020204" pitchFamily="34" charset="0"/>
                <a:cs typeface="Arial" panose="020B0604020202020204" pitchFamily="34" charset="0"/>
              </a:rPr>
              <a:t>G</a:t>
            </a:r>
            <a:r>
              <a:rPr lang="en-US" sz="2200" b="0" i="1" dirty="0" err="1">
                <a:latin typeface="Arial" panose="020B0604020202020204" pitchFamily="34" charset="0"/>
                <a:cs typeface="Arial" panose="020B0604020202020204" pitchFamily="34" charset="0"/>
              </a:rPr>
              <a:t>i</a:t>
            </a:r>
            <a:r>
              <a:rPr lang="vi-VN" sz="2200" b="0" i="1" dirty="0">
                <a:latin typeface="Arial" panose="020B0604020202020204" pitchFamily="34" charset="0"/>
                <a:cs typeface="Arial" panose="020B0604020202020204" pitchFamily="34" charset="0"/>
              </a:rPr>
              <a:t>a đ</a:t>
            </a:r>
            <a:r>
              <a:rPr lang="en-US" sz="2200" b="0" i="1" dirty="0">
                <a:latin typeface="Arial" panose="020B0604020202020204" pitchFamily="34" charset="0"/>
                <a:cs typeface="Arial" panose="020B0604020202020204" pitchFamily="34" charset="0"/>
              </a:rPr>
              <a:t>ì</a:t>
            </a:r>
            <a:r>
              <a:rPr lang="vi-VN" sz="2200" b="0" i="1" dirty="0">
                <a:latin typeface="Arial" panose="020B0604020202020204" pitchFamily="34" charset="0"/>
                <a:cs typeface="Arial" panose="020B0604020202020204" pitchFamily="34" charset="0"/>
              </a:rPr>
              <a:t>nh Hùng c</a:t>
            </a:r>
            <a:r>
              <a:rPr lang="en-US" sz="2200" b="0" i="1" dirty="0">
                <a:latin typeface="Arial" panose="020B0604020202020204" pitchFamily="34" charset="0"/>
                <a:cs typeface="Arial" panose="020B0604020202020204" pitchFamily="34" charset="0"/>
              </a:rPr>
              <a:t>ó</a:t>
            </a:r>
            <a:r>
              <a:rPr lang="vi-VN" sz="2200" b="0" i="1" dirty="0">
                <a:latin typeface="Arial" panose="020B0604020202020204" pitchFamily="34" charset="0"/>
                <a:cs typeface="Arial" panose="020B0604020202020204" pitchFamily="34" charset="0"/>
              </a:rPr>
              <a:t> hai mẹ con. bố Hùng là hệt sĩ</a:t>
            </a:r>
            <a:r>
              <a:rPr lang="en-US" sz="2200" b="0" i="1" dirty="0">
                <a:latin typeface="Arial" panose="020B0604020202020204" pitchFamily="34" charset="0"/>
                <a:cs typeface="Arial" panose="020B0604020202020204" pitchFamily="34" charset="0"/>
              </a:rPr>
              <a:t>.</a:t>
            </a:r>
            <a:r>
              <a:rPr lang="vi-VN" sz="2200" b="0" i="1" dirty="0">
                <a:latin typeface="Arial" panose="020B0604020202020204" pitchFamily="34" charset="0"/>
                <a:cs typeface="Arial" panose="020B0604020202020204" pitchFamily="34" charset="0"/>
              </a:rPr>
              <a:t> Sau kh</a:t>
            </a:r>
            <a:r>
              <a:rPr lang="en-US" sz="2200" b="0" i="1" dirty="0" err="1">
                <a:latin typeface="Arial" panose="020B0604020202020204" pitchFamily="34" charset="0"/>
                <a:cs typeface="Arial" panose="020B0604020202020204" pitchFamily="34" charset="0"/>
              </a:rPr>
              <a:t>i</a:t>
            </a:r>
            <a:r>
              <a:rPr lang="vi-VN" sz="2200" b="0" i="1" dirty="0">
                <a:latin typeface="Arial" panose="020B0604020202020204" pitchFamily="34" charset="0"/>
                <a:cs typeface="Arial" panose="020B0604020202020204" pitchFamily="34" charset="0"/>
              </a:rPr>
              <a:t> tốt nghiệp Trung hoc ph</a:t>
            </a:r>
            <a:r>
              <a:rPr lang="en-US" sz="2200" b="0" i="1" dirty="0">
                <a:latin typeface="Arial" panose="020B0604020202020204" pitchFamily="34" charset="0"/>
                <a:cs typeface="Arial" panose="020B0604020202020204" pitchFamily="34" charset="0"/>
              </a:rPr>
              <a:t>ổ</a:t>
            </a:r>
            <a:r>
              <a:rPr lang="vi-VN" sz="2200" b="0" i="1" dirty="0">
                <a:latin typeface="Arial" panose="020B0604020202020204" pitchFamily="34" charset="0"/>
                <a:cs typeface="Arial" panose="020B0604020202020204" pitchFamily="34" charset="0"/>
              </a:rPr>
              <a:t> th</a:t>
            </a:r>
            <a:r>
              <a:rPr lang="en-US" sz="2200" b="0" i="1" dirty="0">
                <a:latin typeface="Arial" panose="020B0604020202020204" pitchFamily="34" charset="0"/>
                <a:cs typeface="Arial" panose="020B0604020202020204" pitchFamily="34" charset="0"/>
              </a:rPr>
              <a:t>ô</a:t>
            </a:r>
            <a:r>
              <a:rPr lang="vi-VN" sz="2200" b="0" i="1" dirty="0">
                <a:latin typeface="Arial" panose="020B0604020202020204" pitchFamily="34" charset="0"/>
                <a:cs typeface="Arial" panose="020B0604020202020204" pitchFamily="34" charset="0"/>
              </a:rPr>
              <a:t>ng</a:t>
            </a:r>
            <a:r>
              <a:rPr lang="en-US" sz="2200" b="0" i="1" dirty="0">
                <a:latin typeface="Arial" panose="020B0604020202020204" pitchFamily="34" charset="0"/>
                <a:cs typeface="Arial" panose="020B0604020202020204" pitchFamily="34" charset="0"/>
              </a:rPr>
              <a:t>,</a:t>
            </a:r>
            <a:r>
              <a:rPr lang="vi-VN" sz="2200" b="0" i="1" dirty="0">
                <a:latin typeface="Arial" panose="020B0604020202020204" pitchFamily="34" charset="0"/>
                <a:cs typeface="Arial" panose="020B0604020202020204" pitchFamily="34" charset="0"/>
              </a:rPr>
              <a:t> Hùng xin phép mẹ viết đơn t</a:t>
            </a:r>
            <a:r>
              <a:rPr lang="en-US" sz="2200" b="0" i="1" dirty="0">
                <a:latin typeface="Arial" panose="020B0604020202020204" pitchFamily="34" charset="0"/>
                <a:cs typeface="Arial" panose="020B0604020202020204" pitchFamily="34" charset="0"/>
              </a:rPr>
              <a:t>ì</a:t>
            </a:r>
            <a:r>
              <a:rPr lang="vi-VN" sz="2200" b="0" i="1" dirty="0">
                <a:latin typeface="Arial" panose="020B0604020202020204" pitchFamily="34" charset="0"/>
                <a:cs typeface="Arial" panose="020B0604020202020204" pitchFamily="34" charset="0"/>
              </a:rPr>
              <a:t>nh nguy</a:t>
            </a:r>
            <a:r>
              <a:rPr lang="en-US" sz="2200" b="0" i="1" dirty="0" err="1">
                <a:latin typeface="Arial" panose="020B0604020202020204" pitchFamily="34" charset="0"/>
                <a:cs typeface="Arial" panose="020B0604020202020204" pitchFamily="34" charset="0"/>
              </a:rPr>
              <a:t>ện</a:t>
            </a:r>
            <a:r>
              <a:rPr lang="en-US" sz="2200" b="0" i="1" dirty="0">
                <a:latin typeface="Arial" panose="020B0604020202020204" pitchFamily="34" charset="0"/>
                <a:cs typeface="Arial" panose="020B0604020202020204" pitchFamily="34" charset="0"/>
              </a:rPr>
              <a:t> </a:t>
            </a:r>
            <a:r>
              <a:rPr lang="vi-VN" sz="2200" b="0" i="1" dirty="0">
                <a:latin typeface="Arial" panose="020B0604020202020204" pitchFamily="34" charset="0"/>
                <a:cs typeface="Arial" panose="020B0604020202020204" pitchFamily="34" charset="0"/>
              </a:rPr>
              <a:t>nhập ngũ </a:t>
            </a:r>
            <a:r>
              <a:rPr lang="en-US" sz="2200" b="0" i="1" dirty="0" err="1">
                <a:latin typeface="Arial" panose="020B0604020202020204" pitchFamily="34" charset="0"/>
                <a:cs typeface="Arial" panose="020B0604020202020204" pitchFamily="34" charset="0"/>
              </a:rPr>
              <a:t>với</a:t>
            </a:r>
            <a:r>
              <a:rPr lang="vi-VN" sz="2200" b="0" i="1" dirty="0">
                <a:latin typeface="Arial" panose="020B0604020202020204" pitchFamily="34" charset="0"/>
                <a:cs typeface="Arial" panose="020B0604020202020204" pitchFamily="34" charset="0"/>
              </a:rPr>
              <a:t> mong muốn được tham gia vào quân đội</a:t>
            </a:r>
            <a:r>
              <a:rPr lang="en-US" sz="2200" b="0" i="1" dirty="0">
                <a:latin typeface="Arial" panose="020B0604020202020204" pitchFamily="34" charset="0"/>
                <a:cs typeface="Arial" panose="020B0604020202020204" pitchFamily="34" charset="0"/>
              </a:rPr>
              <a:t>,</a:t>
            </a:r>
            <a:r>
              <a:rPr lang="vi-VN" sz="2200" b="0" i="1" dirty="0">
                <a:latin typeface="Arial" panose="020B0604020202020204" pitchFamily="34" charset="0"/>
                <a:cs typeface="Arial" panose="020B0604020202020204" pitchFamily="34" charset="0"/>
              </a:rPr>
              <a:t> không ch</a:t>
            </a:r>
            <a:r>
              <a:rPr lang="en-US" sz="2200" b="0" i="1" dirty="0">
                <a:latin typeface="Arial" panose="020B0604020202020204" pitchFamily="34" charset="0"/>
                <a:cs typeface="Arial" panose="020B0604020202020204" pitchFamily="34" charset="0"/>
              </a:rPr>
              <a:t>ỉ</a:t>
            </a:r>
            <a:r>
              <a:rPr lang="vi-VN" sz="2200" b="0" i="1" dirty="0">
                <a:latin typeface="Arial" panose="020B0604020202020204" pitchFamily="34" charset="0"/>
                <a:cs typeface="Arial" panose="020B0604020202020204" pitchFamily="34" charset="0"/>
              </a:rPr>
              <a:t> đ</a:t>
            </a:r>
            <a:r>
              <a:rPr lang="en-US" sz="2200" b="0" i="1" dirty="0">
                <a:latin typeface="Arial" panose="020B0604020202020204" pitchFamily="34" charset="0"/>
                <a:cs typeface="Arial" panose="020B0604020202020204" pitchFamily="34" charset="0"/>
              </a:rPr>
              <a:t>ể</a:t>
            </a:r>
            <a:r>
              <a:rPr lang="vi-VN" sz="2200" b="0" i="1" dirty="0">
                <a:latin typeface="Arial" panose="020B0604020202020204" pitchFamily="34" charset="0"/>
                <a:cs typeface="Arial" panose="020B0604020202020204" pitchFamily="34" charset="0"/>
              </a:rPr>
              <a:t> tiếp tục ước mơ theo con đường binh nghiệp c</a:t>
            </a:r>
            <a:r>
              <a:rPr lang="en-US" sz="2200" b="0" i="1" dirty="0">
                <a:latin typeface="Arial" panose="020B0604020202020204" pitchFamily="34" charset="0"/>
                <a:cs typeface="Arial" panose="020B0604020202020204" pitchFamily="34" charset="0"/>
              </a:rPr>
              <a:t>ủ</a:t>
            </a:r>
            <a:r>
              <a:rPr lang="vi-VN" sz="2200" b="0" i="1" dirty="0">
                <a:latin typeface="Arial" panose="020B0604020202020204" pitchFamily="34" charset="0"/>
                <a:cs typeface="Arial" panose="020B0604020202020204" pitchFamily="34" charset="0"/>
              </a:rPr>
              <a:t>a bố</a:t>
            </a:r>
            <a:r>
              <a:rPr lang="en-US" sz="2200" b="0" i="1" dirty="0">
                <a:latin typeface="Arial" panose="020B0604020202020204" pitchFamily="34" charset="0"/>
                <a:cs typeface="Arial" panose="020B0604020202020204" pitchFamily="34" charset="0"/>
              </a:rPr>
              <a:t>,</a:t>
            </a:r>
            <a:r>
              <a:rPr lang="vi-VN" sz="2200" b="0" i="1" dirty="0">
                <a:latin typeface="Arial" panose="020B0604020202020204" pitchFamily="34" charset="0"/>
                <a:cs typeface="Arial" panose="020B0604020202020204" pitchFamily="34" charset="0"/>
              </a:rPr>
              <a:t> m</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 </a:t>
            </a:r>
            <a:r>
              <a:rPr lang="en-US" sz="2200" b="0" i="1" dirty="0" err="1">
                <a:latin typeface="Arial" panose="020B0604020202020204" pitchFamily="34" charset="0"/>
                <a:cs typeface="Arial" panose="020B0604020202020204" pitchFamily="34" charset="0"/>
              </a:rPr>
              <a:t>còn</a:t>
            </a:r>
            <a:r>
              <a:rPr lang="vi-VN" sz="2200" b="0" i="1" dirty="0">
                <a:latin typeface="Arial" panose="020B0604020202020204" pitchFamily="34" charset="0"/>
                <a:cs typeface="Arial" panose="020B0604020202020204" pitchFamily="34" charset="0"/>
              </a:rPr>
              <a:t> l</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 nghĩa v</a:t>
            </a:r>
            <a:r>
              <a:rPr lang="en-US" sz="2200" b="0" i="1" dirty="0">
                <a:latin typeface="Arial" panose="020B0604020202020204" pitchFamily="34" charset="0"/>
                <a:cs typeface="Arial" panose="020B0604020202020204" pitchFamily="34" charset="0"/>
              </a:rPr>
              <a:t>ụ</a:t>
            </a:r>
            <a:r>
              <a:rPr lang="vi-VN" sz="2200" b="0" i="1" dirty="0">
                <a:latin typeface="Arial" panose="020B0604020202020204" pitchFamily="34" charset="0"/>
                <a:cs typeface="Arial" panose="020B0604020202020204" pitchFamily="34" charset="0"/>
              </a:rPr>
              <a:t> của c</a:t>
            </a:r>
            <a:r>
              <a:rPr lang="en-US" sz="2200" b="0" i="1" dirty="0">
                <a:latin typeface="Arial" panose="020B0604020202020204" pitchFamily="34" charset="0"/>
                <a:cs typeface="Arial" panose="020B0604020202020204" pitchFamily="34" charset="0"/>
              </a:rPr>
              <a:t>ô</a:t>
            </a:r>
            <a:r>
              <a:rPr lang="vi-VN" sz="2200" b="0" i="1" dirty="0">
                <a:latin typeface="Arial" panose="020B0604020202020204" pitchFamily="34" charset="0"/>
                <a:cs typeface="Arial" panose="020B0604020202020204" pitchFamily="34" charset="0"/>
              </a:rPr>
              <a:t>ng d</a:t>
            </a:r>
            <a:r>
              <a:rPr lang="en-US" sz="2200" b="0" i="1" dirty="0">
                <a:latin typeface="Arial" panose="020B0604020202020204" pitchFamily="34" charset="0"/>
                <a:cs typeface="Arial" panose="020B0604020202020204" pitchFamily="34" charset="0"/>
              </a:rPr>
              <a:t>â</a:t>
            </a:r>
            <a:r>
              <a:rPr lang="vi-VN" sz="2200" b="0" i="1" dirty="0">
                <a:latin typeface="Arial" panose="020B0604020202020204" pitchFamily="34" charset="0"/>
                <a:cs typeface="Arial" panose="020B0604020202020204" pitchFamily="34" charset="0"/>
              </a:rPr>
              <a:t>n. l</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 ni</a:t>
            </a:r>
            <a:r>
              <a:rPr lang="en-US" sz="2200" b="0" i="1" dirty="0">
                <a:latin typeface="Arial" panose="020B0604020202020204" pitchFamily="34" charset="0"/>
                <a:cs typeface="Arial" panose="020B0604020202020204" pitchFamily="34" charset="0"/>
              </a:rPr>
              <a:t>ề</a:t>
            </a:r>
            <a:r>
              <a:rPr lang="vi-VN" sz="2200" b="0" i="1" dirty="0">
                <a:latin typeface="Arial" panose="020B0604020202020204" pitchFamily="34" charset="0"/>
                <a:cs typeface="Arial" panose="020B0604020202020204" pitchFamily="34" charset="0"/>
              </a:rPr>
              <a:t>m vinh d</a:t>
            </a:r>
            <a:r>
              <a:rPr lang="en-US" sz="2200" b="0" i="1" dirty="0">
                <a:latin typeface="Arial" panose="020B0604020202020204" pitchFamily="34" charset="0"/>
                <a:cs typeface="Arial" panose="020B0604020202020204" pitchFamily="34" charset="0"/>
              </a:rPr>
              <a:t>ự</a:t>
            </a:r>
            <a:r>
              <a:rPr lang="vi-VN" sz="2200" b="0" i="1" dirty="0">
                <a:latin typeface="Arial" panose="020B0604020202020204" pitchFamily="34" charset="0"/>
                <a:cs typeface="Arial" panose="020B0604020202020204" pitchFamily="34" charset="0"/>
              </a:rPr>
              <a:t>, tự h</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o c</a:t>
            </a:r>
            <a:r>
              <a:rPr lang="en-US" sz="2200" b="0" i="1" dirty="0">
                <a:latin typeface="Arial" panose="020B0604020202020204" pitchFamily="34" charset="0"/>
                <a:cs typeface="Arial" panose="020B0604020202020204" pitchFamily="34" charset="0"/>
              </a:rPr>
              <a:t>ủ</a:t>
            </a:r>
            <a:r>
              <a:rPr lang="vi-VN" sz="2200" b="0" i="1" dirty="0">
                <a:latin typeface="Arial" panose="020B0604020202020204" pitchFamily="34" charset="0"/>
                <a:cs typeface="Arial" panose="020B0604020202020204" pitchFamily="34" charset="0"/>
              </a:rPr>
              <a:t>a mỗi người thanh niên khi góp một phần c</a:t>
            </a:r>
            <a:r>
              <a:rPr lang="en-US" sz="2200" b="0" i="1" dirty="0">
                <a:latin typeface="Arial" panose="020B0604020202020204" pitchFamily="34" charset="0"/>
                <a:cs typeface="Arial" panose="020B0604020202020204" pitchFamily="34" charset="0"/>
              </a:rPr>
              <a:t>ô</a:t>
            </a:r>
            <a:r>
              <a:rPr lang="vi-VN" sz="2200" b="0" i="1" dirty="0">
                <a:latin typeface="Arial" panose="020B0604020202020204" pitchFamily="34" charset="0"/>
                <a:cs typeface="Arial" panose="020B0604020202020204" pitchFamily="34" charset="0"/>
              </a:rPr>
              <a:t>ng s</a:t>
            </a:r>
            <a:r>
              <a:rPr lang="en-US" sz="2200" b="0" i="1" dirty="0">
                <a:latin typeface="Arial" panose="020B0604020202020204" pitchFamily="34" charset="0"/>
                <a:cs typeface="Arial" panose="020B0604020202020204" pitchFamily="34" charset="0"/>
              </a:rPr>
              <a:t>ứ</a:t>
            </a:r>
            <a:r>
              <a:rPr lang="vi-VN" sz="2200" b="0" i="1" dirty="0">
                <a:latin typeface="Arial" panose="020B0604020202020204" pitchFamily="34" charset="0"/>
                <a:cs typeface="Arial" panose="020B0604020202020204" pitchFamily="34" charset="0"/>
              </a:rPr>
              <a:t>c của m</a:t>
            </a:r>
            <a:r>
              <a:rPr lang="en-US" sz="2200" b="0" i="1" dirty="0">
                <a:latin typeface="Arial" panose="020B0604020202020204" pitchFamily="34" charset="0"/>
                <a:cs typeface="Arial" panose="020B0604020202020204" pitchFamily="34" charset="0"/>
              </a:rPr>
              <a:t>ì</a:t>
            </a:r>
            <a:r>
              <a:rPr lang="vi-VN" sz="2200" b="0" i="1" dirty="0">
                <a:latin typeface="Arial" panose="020B0604020202020204" pitchFamily="34" charset="0"/>
                <a:cs typeface="Arial" panose="020B0604020202020204" pitchFamily="34" charset="0"/>
              </a:rPr>
              <a:t>nh v</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o sự nghiệp xây dưng v</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 b</a:t>
            </a:r>
            <a:r>
              <a:rPr lang="en-US" sz="2200" b="0" i="1" dirty="0">
                <a:latin typeface="Arial" panose="020B0604020202020204" pitchFamily="34" charset="0"/>
                <a:cs typeface="Arial" panose="020B0604020202020204" pitchFamily="34" charset="0"/>
              </a:rPr>
              <a:t>ả</a:t>
            </a:r>
            <a:r>
              <a:rPr lang="vi-VN" sz="2200" b="0" i="1" dirty="0">
                <a:latin typeface="Arial" panose="020B0604020202020204" pitchFamily="34" charset="0"/>
                <a:cs typeface="Arial" panose="020B0604020202020204" pitchFamily="34" charset="0"/>
              </a:rPr>
              <a:t>o vệ T</a:t>
            </a:r>
            <a:r>
              <a:rPr lang="en-US" sz="2200" b="0" i="1" dirty="0">
                <a:latin typeface="Arial" panose="020B0604020202020204" pitchFamily="34" charset="0"/>
                <a:cs typeface="Arial" panose="020B0604020202020204" pitchFamily="34" charset="0"/>
              </a:rPr>
              <a:t>ổ</a:t>
            </a:r>
            <a:r>
              <a:rPr lang="vi-VN" sz="2200" b="0" i="1" dirty="0">
                <a:latin typeface="Arial" panose="020B0604020202020204" pitchFamily="34" charset="0"/>
                <a:cs typeface="Arial" panose="020B0604020202020204" pitchFamily="34" charset="0"/>
              </a:rPr>
              <a:t> quốc. Khi Hùng b</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y tỏ ý muốn tham gia nghĩa vụ qu</a:t>
            </a:r>
            <a:r>
              <a:rPr lang="en-US" sz="2200" b="0" i="1" dirty="0">
                <a:latin typeface="Arial" panose="020B0604020202020204" pitchFamily="34" charset="0"/>
                <a:cs typeface="Arial" panose="020B0604020202020204" pitchFamily="34" charset="0"/>
              </a:rPr>
              <a:t>â</a:t>
            </a:r>
            <a:r>
              <a:rPr lang="vi-VN" sz="2200" b="0" i="1" dirty="0">
                <a:latin typeface="Arial" panose="020B0604020202020204" pitchFamily="34" charset="0"/>
                <a:cs typeface="Arial" panose="020B0604020202020204" pitchFamily="34" charset="0"/>
              </a:rPr>
              <a:t>n sự</a:t>
            </a:r>
            <a:r>
              <a:rPr lang="en-US" sz="2200" b="0" i="1" dirty="0">
                <a:latin typeface="Arial" panose="020B0604020202020204" pitchFamily="34" charset="0"/>
                <a:cs typeface="Arial" panose="020B0604020202020204" pitchFamily="34" charset="0"/>
              </a:rPr>
              <a:t>,</a:t>
            </a:r>
            <a:r>
              <a:rPr lang="vi-VN" sz="2200" b="0" i="1" dirty="0">
                <a:latin typeface="Arial" panose="020B0604020202020204" pitchFamily="34" charset="0"/>
                <a:cs typeface="Arial" panose="020B0604020202020204" pitchFamily="34" charset="0"/>
              </a:rPr>
              <a:t> mặc d</a:t>
            </a:r>
            <a:r>
              <a:rPr lang="en-US" sz="2200" b="0" i="1" dirty="0">
                <a:latin typeface="Arial" panose="020B0604020202020204" pitchFamily="34" charset="0"/>
                <a:cs typeface="Arial" panose="020B0604020202020204" pitchFamily="34" charset="0"/>
              </a:rPr>
              <a:t>ù</a:t>
            </a:r>
            <a:r>
              <a:rPr lang="vi-VN" sz="2200" b="0" i="1" dirty="0">
                <a:latin typeface="Arial" panose="020B0604020202020204" pitchFamily="34" charset="0"/>
                <a:cs typeface="Arial" panose="020B0604020202020204" pitchFamily="34" charset="0"/>
              </a:rPr>
              <a:t> gia đ</a:t>
            </a:r>
            <a:r>
              <a:rPr lang="en-US" sz="2200" b="0" i="1" dirty="0">
                <a:latin typeface="Arial" panose="020B0604020202020204" pitchFamily="34" charset="0"/>
                <a:cs typeface="Arial" panose="020B0604020202020204" pitchFamily="34" charset="0"/>
              </a:rPr>
              <a:t>ì</a:t>
            </a:r>
            <a:r>
              <a:rPr lang="vi-VN" sz="2200" b="0" i="1" dirty="0">
                <a:latin typeface="Arial" panose="020B0604020202020204" pitchFamily="34" charset="0"/>
                <a:cs typeface="Arial" panose="020B0604020202020204" pitchFamily="34" charset="0"/>
              </a:rPr>
              <a:t>nh neo người, ho</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n c</a:t>
            </a:r>
            <a:r>
              <a:rPr lang="en-US" sz="2200" b="0" i="1" dirty="0">
                <a:latin typeface="Arial" panose="020B0604020202020204" pitchFamily="34" charset="0"/>
                <a:cs typeface="Arial" panose="020B0604020202020204" pitchFamily="34" charset="0"/>
              </a:rPr>
              <a:t>ả</a:t>
            </a:r>
            <a:r>
              <a:rPr lang="vi-VN" sz="2200" b="0" i="1" dirty="0">
                <a:latin typeface="Arial" panose="020B0604020202020204" pitchFamily="34" charset="0"/>
                <a:cs typeface="Arial" panose="020B0604020202020204" pitchFamily="34" charset="0"/>
              </a:rPr>
              <a:t>nh c</a:t>
            </a:r>
            <a:r>
              <a:rPr lang="en-US" sz="2200" b="0" i="1" dirty="0">
                <a:latin typeface="Arial" panose="020B0604020202020204" pitchFamily="34" charset="0"/>
                <a:cs typeface="Arial" panose="020B0604020202020204" pitchFamily="34" charset="0"/>
              </a:rPr>
              <a:t>ò</a:t>
            </a:r>
            <a:r>
              <a:rPr lang="vi-VN" sz="2200" b="0" i="1" dirty="0">
                <a:latin typeface="Arial" panose="020B0604020202020204" pitchFamily="34" charset="0"/>
                <a:cs typeface="Arial" panose="020B0604020202020204" pitchFamily="34" charset="0"/>
              </a:rPr>
              <a:t>n nhiều khó kh</a:t>
            </a:r>
            <a:r>
              <a:rPr lang="en-US" sz="2200" b="0" i="1" dirty="0">
                <a:latin typeface="Arial" panose="020B0604020202020204" pitchFamily="34" charset="0"/>
                <a:cs typeface="Arial" panose="020B0604020202020204" pitchFamily="34" charset="0"/>
              </a:rPr>
              <a:t>ă</a:t>
            </a:r>
            <a:r>
              <a:rPr lang="vi-VN" sz="2200" b="0" i="1" dirty="0">
                <a:latin typeface="Arial" panose="020B0604020202020204" pitchFamily="34" charset="0"/>
                <a:cs typeface="Arial" panose="020B0604020202020204" pitchFamily="34" charset="0"/>
              </a:rPr>
              <a:t>n, v</a:t>
            </a:r>
            <a:r>
              <a:rPr lang="en-US" sz="2200" b="0" i="1" dirty="0">
                <a:latin typeface="Arial" panose="020B0604020202020204" pitchFamily="34" charset="0"/>
                <a:cs typeface="Arial" panose="020B0604020202020204" pitchFamily="34" charset="0"/>
              </a:rPr>
              <a:t>ấ</a:t>
            </a:r>
            <a:r>
              <a:rPr lang="vi-VN" sz="2200" b="0" i="1" dirty="0">
                <a:latin typeface="Arial" panose="020B0604020202020204" pitchFamily="34" charset="0"/>
                <a:cs typeface="Arial" panose="020B0604020202020204" pitchFamily="34" charset="0"/>
              </a:rPr>
              <a:t>t v</a:t>
            </a:r>
            <a:r>
              <a:rPr lang="en-US" sz="2200" b="0" i="1" dirty="0">
                <a:latin typeface="Arial" panose="020B0604020202020204" pitchFamily="34" charset="0"/>
                <a:cs typeface="Arial" panose="020B0604020202020204" pitchFamily="34" charset="0"/>
              </a:rPr>
              <a:t>ã</a:t>
            </a:r>
            <a:r>
              <a:rPr lang="vi-VN" sz="2200" b="0" i="1" dirty="0">
                <a:latin typeface="Arial" panose="020B0604020202020204" pitchFamily="34" charset="0"/>
                <a:cs typeface="Arial" panose="020B0604020202020204" pitchFamily="34" charset="0"/>
              </a:rPr>
              <a:t> nhưng mẹ Hùng r</a:t>
            </a:r>
            <a:r>
              <a:rPr lang="en-US" sz="2200" b="0" i="1" dirty="0">
                <a:latin typeface="Arial" panose="020B0604020202020204" pitchFamily="34" charset="0"/>
                <a:cs typeface="Arial" panose="020B0604020202020204" pitchFamily="34" charset="0"/>
              </a:rPr>
              <a:t>ấ</a:t>
            </a:r>
            <a:r>
              <a:rPr lang="vi-VN" sz="2200" b="0" i="1" dirty="0">
                <a:latin typeface="Arial" panose="020B0604020202020204" pitchFamily="34" charset="0"/>
                <a:cs typeface="Arial" panose="020B0604020202020204" pitchFamily="34" charset="0"/>
              </a:rPr>
              <a:t>t vui và tự h</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o v</a:t>
            </a:r>
            <a:r>
              <a:rPr lang="en-US" sz="2200" b="0" i="1" dirty="0">
                <a:latin typeface="Arial" panose="020B0604020202020204" pitchFamily="34" charset="0"/>
                <a:cs typeface="Arial" panose="020B0604020202020204" pitchFamily="34" charset="0"/>
              </a:rPr>
              <a:t>ì</a:t>
            </a:r>
            <a:r>
              <a:rPr lang="vi-VN" sz="2200" b="0" i="1" dirty="0">
                <a:latin typeface="Arial" panose="020B0604020202020204" pitchFamily="34" charset="0"/>
                <a:cs typeface="Arial" panose="020B0604020202020204" pitchFamily="34" charset="0"/>
              </a:rPr>
              <a:t> Hùng đã thực sự khôn lớn</a:t>
            </a:r>
            <a:r>
              <a:rPr lang="en-US" sz="2200" b="0" i="1" dirty="0">
                <a:latin typeface="Arial" panose="020B0604020202020204" pitchFamily="34" charset="0"/>
                <a:cs typeface="Arial" panose="020B0604020202020204" pitchFamily="34" charset="0"/>
              </a:rPr>
              <a:t>,</a:t>
            </a:r>
            <a:r>
              <a:rPr lang="vi-VN" sz="2200" b="0" i="1" dirty="0">
                <a:latin typeface="Arial" panose="020B0604020202020204" pitchFamily="34" charset="0"/>
                <a:cs typeface="Arial" panose="020B0604020202020204" pitchFamily="34" charset="0"/>
              </a:rPr>
              <a:t> trưởng th</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nh</a:t>
            </a:r>
            <a:r>
              <a:rPr lang="en-US" sz="2200" b="0" i="1" dirty="0">
                <a:latin typeface="Arial" panose="020B0604020202020204" pitchFamily="34" charset="0"/>
                <a:cs typeface="Arial" panose="020B0604020202020204" pitchFamily="34" charset="0"/>
              </a:rPr>
              <a:t>.</a:t>
            </a:r>
            <a:r>
              <a:rPr lang="vi-VN" sz="2200" b="0" i="1" dirty="0">
                <a:latin typeface="Arial" panose="020B0604020202020204" pitchFamily="34" charset="0"/>
                <a:cs typeface="Arial" panose="020B0604020202020204" pitchFamily="34" charset="0"/>
              </a:rPr>
              <a:t> Mẹ động vi</a:t>
            </a:r>
            <a:r>
              <a:rPr lang="en-US" sz="2200" b="0" i="1" dirty="0">
                <a:latin typeface="Arial" panose="020B0604020202020204" pitchFamily="34" charset="0"/>
                <a:cs typeface="Arial" panose="020B0604020202020204" pitchFamily="34" charset="0"/>
              </a:rPr>
              <a:t>ê</a:t>
            </a:r>
            <a:r>
              <a:rPr lang="vi-VN" sz="2200" b="0" i="1" dirty="0">
                <a:latin typeface="Arial" panose="020B0604020202020204" pitchFamily="34" charset="0"/>
                <a:cs typeface="Arial" panose="020B0604020202020204" pitchFamily="34" charset="0"/>
              </a:rPr>
              <a:t>n Hùng phát huy truyền thống qu</a:t>
            </a:r>
            <a:r>
              <a:rPr lang="en-US" sz="2200" b="0" i="1" dirty="0">
                <a:latin typeface="Arial" panose="020B0604020202020204" pitchFamily="34" charset="0"/>
                <a:cs typeface="Arial" panose="020B0604020202020204" pitchFamily="34" charset="0"/>
              </a:rPr>
              <a:t>ê</a:t>
            </a:r>
            <a:r>
              <a:rPr lang="vi-VN" sz="2200" b="0" i="1" dirty="0">
                <a:latin typeface="Arial" panose="020B0604020202020204" pitchFamily="34" charset="0"/>
                <a:cs typeface="Arial" panose="020B0604020202020204" pitchFamily="34" charset="0"/>
              </a:rPr>
              <a:t> hương, gia đ</a:t>
            </a:r>
            <a:r>
              <a:rPr lang="en-US" sz="2200" b="0" i="1" dirty="0">
                <a:latin typeface="Arial" panose="020B0604020202020204" pitchFamily="34" charset="0"/>
                <a:cs typeface="Arial" panose="020B0604020202020204" pitchFamily="34" charset="0"/>
              </a:rPr>
              <a:t>ì</a:t>
            </a:r>
            <a:r>
              <a:rPr lang="vi-VN" sz="2200" b="0" i="1" dirty="0">
                <a:latin typeface="Arial" panose="020B0604020202020204" pitchFamily="34" charset="0"/>
                <a:cs typeface="Arial" panose="020B0604020202020204" pitchFamily="34" charset="0"/>
              </a:rPr>
              <a:t>nh đ</a:t>
            </a:r>
            <a:r>
              <a:rPr lang="en-US" sz="2200" b="0" i="1" dirty="0">
                <a:latin typeface="Arial" panose="020B0604020202020204" pitchFamily="34" charset="0"/>
                <a:cs typeface="Arial" panose="020B0604020202020204" pitchFamily="34" charset="0"/>
              </a:rPr>
              <a:t>ể</a:t>
            </a:r>
            <a:r>
              <a:rPr lang="vi-VN" sz="2200" b="0" i="1" dirty="0">
                <a:latin typeface="Arial" panose="020B0604020202020204" pitchFamily="34" charset="0"/>
                <a:cs typeface="Arial" panose="020B0604020202020204" pitchFamily="34" charset="0"/>
              </a:rPr>
              <a:t> y</a:t>
            </a:r>
            <a:r>
              <a:rPr lang="en-US" sz="2200" b="0" i="1" dirty="0">
                <a:latin typeface="Arial" panose="020B0604020202020204" pitchFamily="34" charset="0"/>
                <a:cs typeface="Arial" panose="020B0604020202020204" pitchFamily="34" charset="0"/>
              </a:rPr>
              <a:t>ê</a:t>
            </a:r>
            <a:r>
              <a:rPr lang="vi-VN" sz="2200" b="0" i="1" dirty="0">
                <a:latin typeface="Arial" panose="020B0604020202020204" pitchFamily="34" charset="0"/>
                <a:cs typeface="Arial" panose="020B0604020202020204" pitchFamily="34" charset="0"/>
              </a:rPr>
              <a:t>n tâm l</a:t>
            </a:r>
            <a:r>
              <a:rPr lang="en-US" sz="2200" b="0" i="1" dirty="0">
                <a:latin typeface="Arial" panose="020B0604020202020204" pitchFamily="34" charset="0"/>
                <a:cs typeface="Arial" panose="020B0604020202020204" pitchFamily="34" charset="0"/>
              </a:rPr>
              <a:t>ê</a:t>
            </a:r>
            <a:r>
              <a:rPr lang="vi-VN" sz="2200" b="0" i="1" dirty="0">
                <a:latin typeface="Arial" panose="020B0604020202020204" pitchFamily="34" charset="0"/>
                <a:cs typeface="Arial" panose="020B0604020202020204" pitchFamily="34" charset="0"/>
              </a:rPr>
              <a:t>n đường nhập ngũ ho</a:t>
            </a:r>
            <a:r>
              <a:rPr lang="en-US" sz="2200" b="0" i="1" dirty="0">
                <a:latin typeface="Arial" panose="020B0604020202020204" pitchFamily="34" charset="0"/>
                <a:cs typeface="Arial" panose="020B0604020202020204" pitchFamily="34" charset="0"/>
              </a:rPr>
              <a:t>à</a:t>
            </a:r>
            <a:r>
              <a:rPr lang="vi-VN" sz="2200" b="0" i="1" dirty="0">
                <a:latin typeface="Arial" panose="020B0604020202020204" pitchFamily="34" charset="0"/>
                <a:cs typeface="Arial" panose="020B0604020202020204" pitchFamily="34" charset="0"/>
              </a:rPr>
              <a:t>n thành nghĩa v</a:t>
            </a:r>
            <a:r>
              <a:rPr lang="en-US" sz="2200" b="0" i="1" dirty="0">
                <a:latin typeface="Arial" panose="020B0604020202020204" pitchFamily="34" charset="0"/>
                <a:cs typeface="Arial" panose="020B0604020202020204" pitchFamily="34" charset="0"/>
              </a:rPr>
              <a:t>ụ</a:t>
            </a:r>
            <a:r>
              <a:rPr lang="vi-VN" sz="2200" b="0" i="1" dirty="0">
                <a:latin typeface="Arial" panose="020B0604020202020204" pitchFamily="34" charset="0"/>
                <a:cs typeface="Arial" panose="020B0604020202020204" pitchFamily="34" charset="0"/>
              </a:rPr>
              <a:t> thi</a:t>
            </a:r>
            <a:r>
              <a:rPr lang="en-US" sz="2200" b="0" i="1" dirty="0">
                <a:latin typeface="Arial" panose="020B0604020202020204" pitchFamily="34" charset="0"/>
                <a:cs typeface="Arial" panose="020B0604020202020204" pitchFamily="34" charset="0"/>
              </a:rPr>
              <a:t>ê</a:t>
            </a:r>
            <a:r>
              <a:rPr lang="vi-VN" sz="2200" b="0" i="1" dirty="0">
                <a:latin typeface="Arial" panose="020B0604020202020204" pitchFamily="34" charset="0"/>
                <a:cs typeface="Arial" panose="020B0604020202020204" pitchFamily="34" charset="0"/>
              </a:rPr>
              <a:t>ng liêng c</a:t>
            </a:r>
            <a:r>
              <a:rPr lang="en-US" sz="2200" b="0" i="1" dirty="0">
                <a:latin typeface="Arial" panose="020B0604020202020204" pitchFamily="34" charset="0"/>
                <a:cs typeface="Arial" panose="020B0604020202020204" pitchFamily="34" charset="0"/>
              </a:rPr>
              <a:t>ủ</a:t>
            </a:r>
            <a:r>
              <a:rPr lang="vi-VN" sz="2200" b="0" i="1" dirty="0">
                <a:latin typeface="Arial" panose="020B0604020202020204" pitchFamily="34" charset="0"/>
                <a:cs typeface="Arial" panose="020B0604020202020204" pitchFamily="34" charset="0"/>
              </a:rPr>
              <a:t>a m</a:t>
            </a:r>
            <a:r>
              <a:rPr lang="en-US" sz="2200" b="0" i="1" dirty="0">
                <a:latin typeface="Arial" panose="020B0604020202020204" pitchFamily="34" charset="0"/>
                <a:cs typeface="Arial" panose="020B0604020202020204" pitchFamily="34" charset="0"/>
              </a:rPr>
              <a:t>ì</a:t>
            </a:r>
            <a:r>
              <a:rPr lang="vi-VN" sz="2200" b="0" i="1" dirty="0">
                <a:latin typeface="Arial" panose="020B0604020202020204" pitchFamily="34" charset="0"/>
                <a:cs typeface="Arial" panose="020B0604020202020204" pitchFamily="34" charset="0"/>
              </a:rPr>
              <a:t>nh với Tổ quốc.</a:t>
            </a:r>
            <a:endParaRPr lang="en-US" sz="2200" b="0" i="1" dirty="0">
              <a:latin typeface="Arial" panose="020B0604020202020204" pitchFamily="34" charset="0"/>
              <a:cs typeface="Arial" panose="020B0604020202020204" pitchFamily="34" charset="0"/>
            </a:endParaRPr>
          </a:p>
        </p:txBody>
      </p:sp>
      <p:pic>
        <p:nvPicPr>
          <p:cNvPr id="22" name="Picture 7">
            <a:extLst>
              <a:ext uri="{FF2B5EF4-FFF2-40B4-BE49-F238E27FC236}">
                <a16:creationId xmlns:a16="http://schemas.microsoft.com/office/drawing/2014/main" id="{321EB30B-F322-4F55-AF1C-1E061280F4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8524" y="6229350"/>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a:extLst>
              <a:ext uri="{FF2B5EF4-FFF2-40B4-BE49-F238E27FC236}">
                <a16:creationId xmlns:a16="http://schemas.microsoft.com/office/drawing/2014/main" id="{4AFC8EB9-9476-DB1E-CA6D-C3D73C6931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875" y="1082531"/>
            <a:ext cx="439542" cy="48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6">
            <a:extLst>
              <a:ext uri="{FF2B5EF4-FFF2-40B4-BE49-F238E27FC236}">
                <a16:creationId xmlns:a16="http://schemas.microsoft.com/office/drawing/2014/main" id="{96CD2705-84E2-4329-E64B-57E3BEE085BB}"/>
              </a:ext>
            </a:extLst>
          </p:cNvPr>
          <p:cNvSpPr txBox="1">
            <a:spLocks noChangeArrowheads="1"/>
          </p:cNvSpPr>
          <p:nvPr/>
        </p:nvSpPr>
        <p:spPr bwMode="auto">
          <a:xfrm>
            <a:off x="-782416" y="5975388"/>
            <a:ext cx="3578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i="1" dirty="0" err="1">
                <a:solidFill>
                  <a:schemeClr val="accent6">
                    <a:lumMod val="75000"/>
                  </a:schemeClr>
                </a:solidFill>
                <a:latin typeface="Arial" panose="020B0604020202020204" pitchFamily="34" charset="0"/>
                <a:cs typeface="Arial" panose="020B0604020202020204" pitchFamily="34" charset="0"/>
              </a:rPr>
              <a:t>Câu</a:t>
            </a:r>
            <a:r>
              <a:rPr lang="en-US" altLang="en-US" sz="2800" i="1" dirty="0">
                <a:solidFill>
                  <a:schemeClr val="accent6">
                    <a:lumMod val="75000"/>
                  </a:schemeClr>
                </a:solidFill>
                <a:latin typeface="Arial" panose="020B0604020202020204" pitchFamily="34" charset="0"/>
                <a:cs typeface="Arial" panose="020B0604020202020204" pitchFamily="34" charset="0"/>
              </a:rPr>
              <a:t> </a:t>
            </a:r>
            <a:r>
              <a:rPr lang="en-US" altLang="en-US" sz="2800" i="1" dirty="0" err="1">
                <a:solidFill>
                  <a:schemeClr val="accent6">
                    <a:lumMod val="75000"/>
                  </a:schemeClr>
                </a:solidFill>
                <a:latin typeface="Arial" panose="020B0604020202020204" pitchFamily="34" charset="0"/>
                <a:cs typeface="Arial" panose="020B0604020202020204" pitchFamily="34" charset="0"/>
              </a:rPr>
              <a:t>trả</a:t>
            </a:r>
            <a:r>
              <a:rPr lang="en-US" altLang="en-US" sz="2800" i="1" dirty="0">
                <a:solidFill>
                  <a:schemeClr val="accent6">
                    <a:lumMod val="75000"/>
                  </a:schemeClr>
                </a:solidFill>
                <a:latin typeface="Arial" panose="020B0604020202020204" pitchFamily="34" charset="0"/>
                <a:cs typeface="Arial" panose="020B0604020202020204" pitchFamily="34" charset="0"/>
              </a:rPr>
              <a:t> </a:t>
            </a:r>
            <a:r>
              <a:rPr lang="en-US" altLang="en-US" sz="2800" i="1" dirty="0" err="1">
                <a:solidFill>
                  <a:schemeClr val="accent6">
                    <a:lumMod val="75000"/>
                  </a:schemeClr>
                </a:solidFill>
                <a:latin typeface="Arial" panose="020B0604020202020204" pitchFamily="34" charset="0"/>
                <a:cs typeface="Arial" panose="020B0604020202020204" pitchFamily="34" charset="0"/>
              </a:rPr>
              <a:t>lời</a:t>
            </a:r>
            <a:r>
              <a:rPr lang="en-US" altLang="en-US" sz="2800" i="1" dirty="0">
                <a:solidFill>
                  <a:schemeClr val="accent6">
                    <a:lumMod val="75000"/>
                  </a:schemeClr>
                </a:solidFill>
                <a:latin typeface="Arial" panose="020B0604020202020204" pitchFamily="34" charset="0"/>
                <a:cs typeface="Arial" panose="020B0604020202020204" pitchFamily="34" charset="0"/>
              </a:rPr>
              <a:t>:</a:t>
            </a:r>
            <a:endParaRPr lang="en-US" altLang="en-US" sz="2600" i="1" dirty="0">
              <a:solidFill>
                <a:schemeClr val="accent6">
                  <a:lumMod val="75000"/>
                </a:schemeClr>
              </a:solidFill>
              <a:latin typeface="Arial" panose="020B0604020202020204" pitchFamily="34" charset="0"/>
              <a:cs typeface="Arial" panose="020B0604020202020204" pitchFamily="34" charset="0"/>
            </a:endParaRPr>
          </a:p>
        </p:txBody>
      </p:sp>
      <p:sp>
        <p:nvSpPr>
          <p:cNvPr id="3" name="Rectangle 23">
            <a:extLst>
              <a:ext uri="{FF2B5EF4-FFF2-40B4-BE49-F238E27FC236}">
                <a16:creationId xmlns:a16="http://schemas.microsoft.com/office/drawing/2014/main" id="{5E3FC88F-AF23-B35B-7927-2212D98A147B}"/>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spTree>
    <p:extLst>
      <p:ext uri="{BB962C8B-B14F-4D97-AF65-F5344CB8AC3E}">
        <p14:creationId xmlns:p14="http://schemas.microsoft.com/office/powerpoint/2010/main" val="33638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8">
            <a:extLst>
              <a:ext uri="{FF2B5EF4-FFF2-40B4-BE49-F238E27FC236}">
                <a16:creationId xmlns:a16="http://schemas.microsoft.com/office/drawing/2014/main" id="{43FD7B61-0BCB-FB2F-C89F-0942FE40823F}"/>
              </a:ext>
            </a:extLst>
          </p:cNvPr>
          <p:cNvGrpSpPr>
            <a:grpSpLocks/>
          </p:cNvGrpSpPr>
          <p:nvPr/>
        </p:nvGrpSpPr>
        <p:grpSpPr bwMode="auto">
          <a:xfrm>
            <a:off x="-435097" y="-48727"/>
            <a:ext cx="9555285" cy="1254530"/>
            <a:chOff x="-411285" y="-8659"/>
            <a:chExt cx="9555285" cy="1447800"/>
          </a:xfrm>
        </p:grpSpPr>
        <p:grpSp>
          <p:nvGrpSpPr>
            <p:cNvPr id="47119" name="Group 9">
              <a:extLst>
                <a:ext uri="{FF2B5EF4-FFF2-40B4-BE49-F238E27FC236}">
                  <a16:creationId xmlns:a16="http://schemas.microsoft.com/office/drawing/2014/main" id="{1D5B5C20-2724-6765-AEF5-5E290679C558}"/>
                </a:ext>
              </a:extLst>
            </p:cNvPr>
            <p:cNvGrpSpPr>
              <a:grpSpLocks/>
            </p:cNvGrpSpPr>
            <p:nvPr/>
          </p:nvGrpSpPr>
          <p:grpSpPr bwMode="auto">
            <a:xfrm>
              <a:off x="0" y="-8659"/>
              <a:ext cx="9144000" cy="1447800"/>
              <a:chOff x="0" y="-8659"/>
              <a:chExt cx="9144000" cy="1447800"/>
            </a:xfrm>
          </p:grpSpPr>
          <p:pic>
            <p:nvPicPr>
              <p:cNvPr id="12" name="Picture 2" descr="BD21318_">
                <a:extLst>
                  <a:ext uri="{FF2B5EF4-FFF2-40B4-BE49-F238E27FC236}">
                    <a16:creationId xmlns:a16="http://schemas.microsoft.com/office/drawing/2014/main" id="{BD789F81-9297-4EBC-55A7-1A53E3256A8E}"/>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447800"/>
              </a:xfrm>
              <a:prstGeom prst="rect">
                <a:avLst/>
              </a:prstGeom>
              <a:ln>
                <a:noFill/>
              </a:ln>
              <a:effectLst>
                <a:softEdge rad="112500"/>
              </a:effectLst>
            </p:spPr>
          </p:pic>
          <p:pic>
            <p:nvPicPr>
              <p:cNvPr id="47122" name="Picture 8" descr="quocky">
                <a:extLst>
                  <a:ext uri="{FF2B5EF4-FFF2-40B4-BE49-F238E27FC236}">
                    <a16:creationId xmlns:a16="http://schemas.microsoft.com/office/drawing/2014/main" id="{1BD8AEEF-86D5-6FA3-02CC-2570FF82212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 descr="ringworld2_w">
                <a:extLst>
                  <a:ext uri="{FF2B5EF4-FFF2-40B4-BE49-F238E27FC236}">
                    <a16:creationId xmlns:a16="http://schemas.microsoft.com/office/drawing/2014/main" id="{5DE5A4D6-9B75-16BC-7E01-5F5491EE2B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441" y="78047"/>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4" name="TextBox 11">
                <a:extLst>
                  <a:ext uri="{FF2B5EF4-FFF2-40B4-BE49-F238E27FC236}">
                    <a16:creationId xmlns:a16="http://schemas.microsoft.com/office/drawing/2014/main" id="{499321A0-5D47-A276-BAB6-C30C0BC284DF}"/>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2CBBA0C1-5A0A-8A4E-BE18-77B6EF867219}"/>
                </a:ext>
              </a:extLst>
            </p:cNvPr>
            <p:cNvSpPr/>
            <p:nvPr/>
          </p:nvSpPr>
          <p:spPr>
            <a:xfrm>
              <a:off x="-411285" y="581735"/>
              <a:ext cx="2209800" cy="608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10</a:t>
              </a:r>
            </a:p>
          </p:txBody>
        </p:sp>
      </p:grpSp>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475778" y="1060267"/>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Arial" panose="020B0604020202020204" pitchFamily="34" charset="0"/>
                <a:cs typeface="Arial" panose="020B0604020202020204" pitchFamily="34" charset="0"/>
              </a:rPr>
              <a:t>VẬN DỤNG</a:t>
            </a:r>
            <a:endParaRPr lang="en-US" altLang="en-US" sz="2600" i="1" dirty="0">
              <a:solidFill>
                <a:srgbClr val="C00000"/>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C77282C7-C8B9-5F05-7D27-C530F674B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3301" y="6392295"/>
            <a:ext cx="422045" cy="46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3ACA94AC-6429-3EAE-788B-569189E09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1665" y="6370467"/>
            <a:ext cx="443874" cy="48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E0D49264-2011-EE75-02ED-8F1ECB7D39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02" y="6363189"/>
            <a:ext cx="436598" cy="49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a:extLst>
              <a:ext uri="{FF2B5EF4-FFF2-40B4-BE49-F238E27FC236}">
                <a16:creationId xmlns:a16="http://schemas.microsoft.com/office/drawing/2014/main" id="{FAAB5806-A59D-5D7C-B1AF-6C09AB4C93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0275" y="6329455"/>
            <a:ext cx="472981" cy="51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FA8BE3DF-9831-0DD4-E8B3-F055700036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0303" y="6377743"/>
            <a:ext cx="445088" cy="48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7D3845E3-3667-EEFF-FC00-B1DAA6C4D6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35974" y="6363189"/>
            <a:ext cx="451151" cy="49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23812" y="1668595"/>
            <a:ext cx="912018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lvl="0" algn="just"/>
            <a:r>
              <a:rPr lang="en-US" altLang="en-US" sz="2000" dirty="0" err="1">
                <a:solidFill>
                  <a:srgbClr val="00B0F0"/>
                </a:solidFill>
                <a:latin typeface="Arial" panose="020B0604020202020204" pitchFamily="34" charset="0"/>
                <a:cs typeface="Arial" panose="020B0604020202020204" pitchFamily="34" charset="0"/>
              </a:rPr>
              <a:t>Câu</a:t>
            </a:r>
            <a:r>
              <a:rPr lang="en-US" altLang="en-US" sz="2000" dirty="0">
                <a:solidFill>
                  <a:srgbClr val="00B0F0"/>
                </a:solidFill>
                <a:latin typeface="Arial" panose="020B0604020202020204" pitchFamily="34" charset="0"/>
                <a:cs typeface="Arial" panose="020B0604020202020204" pitchFamily="34" charset="0"/>
              </a:rPr>
              <a:t> 1: </a:t>
            </a:r>
            <a:r>
              <a:rPr lang="vi-VN" sz="2200" b="0" i="1" dirty="0">
                <a:solidFill>
                  <a:srgbClr val="00B0F0"/>
                </a:solidFill>
                <a:latin typeface="Arial" panose="020B0604020202020204" pitchFamily="34" charset="0"/>
                <a:cs typeface="Arial" panose="020B0604020202020204" pitchFamily="34" charset="0"/>
              </a:rPr>
              <a:t>Em th</a:t>
            </a:r>
            <a:r>
              <a:rPr lang="en-US" sz="2200" b="0" i="1" dirty="0">
                <a:solidFill>
                  <a:srgbClr val="00B0F0"/>
                </a:solidFill>
                <a:latin typeface="Arial" panose="020B0604020202020204" pitchFamily="34" charset="0"/>
                <a:cs typeface="Arial" panose="020B0604020202020204" pitchFamily="34" charset="0"/>
              </a:rPr>
              <a:t>ấ</a:t>
            </a:r>
            <a:r>
              <a:rPr lang="vi-VN" sz="2200" b="0" i="1" dirty="0">
                <a:solidFill>
                  <a:srgbClr val="00B0F0"/>
                </a:solidFill>
                <a:latin typeface="Arial" panose="020B0604020202020204" pitchFamily="34" charset="0"/>
                <a:cs typeface="Arial" panose="020B0604020202020204" pitchFamily="34" charset="0"/>
              </a:rPr>
              <a:t>y m</a:t>
            </a:r>
            <a:r>
              <a:rPr lang="en-US" sz="2200" b="0" i="1" dirty="0">
                <a:solidFill>
                  <a:srgbClr val="00B0F0"/>
                </a:solidFill>
                <a:latin typeface="Arial" panose="020B0604020202020204" pitchFamily="34" charset="0"/>
                <a:cs typeface="Arial" panose="020B0604020202020204" pitchFamily="34" charset="0"/>
              </a:rPr>
              <a:t>ì</a:t>
            </a:r>
            <a:r>
              <a:rPr lang="vi-VN" sz="2200" b="0" i="1" dirty="0">
                <a:solidFill>
                  <a:srgbClr val="00B0F0"/>
                </a:solidFill>
                <a:latin typeface="Arial" panose="020B0604020202020204" pitchFamily="34" charset="0"/>
                <a:cs typeface="Arial" panose="020B0604020202020204" pitchFamily="34" charset="0"/>
              </a:rPr>
              <a:t>nh đã đạt được những tiêu chi n</a:t>
            </a:r>
            <a:r>
              <a:rPr lang="en-US" sz="2200" b="0" i="1" dirty="0">
                <a:solidFill>
                  <a:srgbClr val="00B0F0"/>
                </a:solidFill>
                <a:latin typeface="Arial" panose="020B0604020202020204" pitchFamily="34" charset="0"/>
                <a:cs typeface="Arial" panose="020B0604020202020204" pitchFamily="34" charset="0"/>
              </a:rPr>
              <a:t>à</a:t>
            </a:r>
            <a:r>
              <a:rPr lang="vi-VN" sz="2200" b="0" i="1" dirty="0">
                <a:solidFill>
                  <a:srgbClr val="00B0F0"/>
                </a:solidFill>
                <a:latin typeface="Arial" panose="020B0604020202020204" pitchFamily="34" charset="0"/>
                <a:cs typeface="Arial" panose="020B0604020202020204" pitchFamily="34" charset="0"/>
              </a:rPr>
              <a:t>o đ</a:t>
            </a:r>
            <a:r>
              <a:rPr lang="en-US" sz="2200" b="0" i="1" dirty="0">
                <a:solidFill>
                  <a:srgbClr val="00B0F0"/>
                </a:solidFill>
                <a:latin typeface="Arial" panose="020B0604020202020204" pitchFamily="34" charset="0"/>
                <a:cs typeface="Arial" panose="020B0604020202020204" pitchFamily="34" charset="0"/>
              </a:rPr>
              <a:t>ể</a:t>
            </a:r>
            <a:r>
              <a:rPr lang="vi-VN" sz="2200" b="0" i="1" dirty="0">
                <a:solidFill>
                  <a:srgbClr val="00B0F0"/>
                </a:solidFill>
                <a:latin typeface="Arial" panose="020B0604020202020204" pitchFamily="34" charset="0"/>
                <a:cs typeface="Arial" panose="020B0604020202020204" pitchFamily="34" charset="0"/>
              </a:rPr>
              <a:t> tham gia nghĩa vụ quân sự (nghĩa vụ c</a:t>
            </a:r>
            <a:r>
              <a:rPr lang="en-US" sz="2200" b="0" i="1" dirty="0">
                <a:solidFill>
                  <a:srgbClr val="00B0F0"/>
                </a:solidFill>
                <a:latin typeface="Arial" panose="020B0604020202020204" pitchFamily="34" charset="0"/>
                <a:cs typeface="Arial" panose="020B0604020202020204" pitchFamily="34" charset="0"/>
              </a:rPr>
              <a:t>ô</a:t>
            </a:r>
            <a:r>
              <a:rPr lang="vi-VN" sz="2200" b="0" i="1" dirty="0">
                <a:solidFill>
                  <a:srgbClr val="00B0F0"/>
                </a:solidFill>
                <a:latin typeface="Arial" panose="020B0604020202020204" pitchFamily="34" charset="0"/>
                <a:cs typeface="Arial" panose="020B0604020202020204" pitchFamily="34" charset="0"/>
              </a:rPr>
              <a:t>ng an nhân dân)? N</a:t>
            </a:r>
            <a:r>
              <a:rPr lang="en-US" sz="2200" b="0" i="1" dirty="0">
                <a:solidFill>
                  <a:srgbClr val="00B0F0"/>
                </a:solidFill>
                <a:latin typeface="Arial" panose="020B0604020202020204" pitchFamily="34" charset="0"/>
                <a:cs typeface="Arial" panose="020B0604020202020204" pitchFamily="34" charset="0"/>
              </a:rPr>
              <a:t>ế</a:t>
            </a:r>
            <a:r>
              <a:rPr lang="vi-VN" sz="2200" b="0" i="1" dirty="0">
                <a:solidFill>
                  <a:srgbClr val="00B0F0"/>
                </a:solidFill>
                <a:latin typeface="Arial" panose="020B0604020202020204" pitchFamily="34" charset="0"/>
                <a:cs typeface="Arial" panose="020B0604020202020204" pitchFamily="34" charset="0"/>
              </a:rPr>
              <a:t>u muốn trở thành người chiến sĩ trong Qu</a:t>
            </a:r>
            <a:r>
              <a:rPr lang="en-US" sz="2200" b="0" i="1" dirty="0">
                <a:solidFill>
                  <a:srgbClr val="00B0F0"/>
                </a:solidFill>
                <a:latin typeface="Arial" panose="020B0604020202020204" pitchFamily="34" charset="0"/>
                <a:cs typeface="Arial" panose="020B0604020202020204" pitchFamily="34" charset="0"/>
              </a:rPr>
              <a:t>â</a:t>
            </a:r>
            <a:r>
              <a:rPr lang="vi-VN" sz="2200" b="0" i="1" dirty="0">
                <a:solidFill>
                  <a:srgbClr val="00B0F0"/>
                </a:solidFill>
                <a:latin typeface="Arial" panose="020B0604020202020204" pitchFamily="34" charset="0"/>
                <a:cs typeface="Arial" panose="020B0604020202020204" pitchFamily="34" charset="0"/>
              </a:rPr>
              <a:t>n đội nhân dân ho</a:t>
            </a:r>
            <a:r>
              <a:rPr lang="en-US" sz="2200" b="0" i="1" dirty="0">
                <a:solidFill>
                  <a:srgbClr val="00B0F0"/>
                </a:solidFill>
                <a:latin typeface="Arial" panose="020B0604020202020204" pitchFamily="34" charset="0"/>
                <a:cs typeface="Arial" panose="020B0604020202020204" pitchFamily="34" charset="0"/>
              </a:rPr>
              <a:t>ặ</a:t>
            </a:r>
            <a:r>
              <a:rPr lang="vi-VN" sz="2200" b="0" i="1" dirty="0">
                <a:solidFill>
                  <a:srgbClr val="00B0F0"/>
                </a:solidFill>
                <a:latin typeface="Arial" panose="020B0604020202020204" pitchFamily="34" charset="0"/>
                <a:cs typeface="Arial" panose="020B0604020202020204" pitchFamily="34" charset="0"/>
              </a:rPr>
              <a:t>c c</a:t>
            </a:r>
            <a:r>
              <a:rPr lang="en-US" sz="2200" b="0" i="1" dirty="0">
                <a:solidFill>
                  <a:srgbClr val="00B0F0"/>
                </a:solidFill>
                <a:latin typeface="Arial" panose="020B0604020202020204" pitchFamily="34" charset="0"/>
                <a:cs typeface="Arial" panose="020B0604020202020204" pitchFamily="34" charset="0"/>
              </a:rPr>
              <a:t>ô</a:t>
            </a:r>
            <a:r>
              <a:rPr lang="vi-VN" sz="2200" b="0" i="1" dirty="0">
                <a:solidFill>
                  <a:srgbClr val="00B0F0"/>
                </a:solidFill>
                <a:latin typeface="Arial" panose="020B0604020202020204" pitchFamily="34" charset="0"/>
                <a:cs typeface="Arial" panose="020B0604020202020204" pitchFamily="34" charset="0"/>
              </a:rPr>
              <a:t>ng an nhân dân em ph</a:t>
            </a:r>
            <a:r>
              <a:rPr lang="en-US" sz="2200" b="0" i="1" dirty="0">
                <a:solidFill>
                  <a:srgbClr val="00B0F0"/>
                </a:solidFill>
                <a:latin typeface="Arial" panose="020B0604020202020204" pitchFamily="34" charset="0"/>
                <a:cs typeface="Arial" panose="020B0604020202020204" pitchFamily="34" charset="0"/>
              </a:rPr>
              <a:t>ả</a:t>
            </a:r>
            <a:r>
              <a:rPr lang="vi-VN" sz="2200" b="0" i="1" dirty="0">
                <a:solidFill>
                  <a:srgbClr val="00B0F0"/>
                </a:solidFill>
                <a:latin typeface="Arial" panose="020B0604020202020204" pitchFamily="34" charset="0"/>
                <a:cs typeface="Arial" panose="020B0604020202020204" pitchFamily="34" charset="0"/>
              </a:rPr>
              <a:t>i làm g</a:t>
            </a:r>
            <a:r>
              <a:rPr lang="en-US" sz="2200" b="0" i="1" dirty="0">
                <a:solidFill>
                  <a:srgbClr val="00B0F0"/>
                </a:solidFill>
                <a:latin typeface="Arial" panose="020B0604020202020204" pitchFamily="34" charset="0"/>
                <a:cs typeface="Arial" panose="020B0604020202020204" pitchFamily="34" charset="0"/>
              </a:rPr>
              <a:t>ì</a:t>
            </a:r>
            <a:r>
              <a:rPr lang="vi-VN" sz="2200" b="0" i="1" dirty="0">
                <a:solidFill>
                  <a:srgbClr val="00B0F0"/>
                </a:solidFill>
                <a:latin typeface="Arial" panose="020B0604020202020204" pitchFamily="34" charset="0"/>
                <a:cs typeface="Arial" panose="020B0604020202020204" pitchFamily="34" charset="0"/>
              </a:rPr>
              <a:t>?</a:t>
            </a:r>
            <a:endParaRPr lang="en-US" sz="2200" b="0" i="1" dirty="0">
              <a:solidFill>
                <a:srgbClr val="00B0F0"/>
              </a:solidFill>
              <a:latin typeface="Arial" panose="020B0604020202020204" pitchFamily="34" charset="0"/>
              <a:cs typeface="Arial" panose="020B0604020202020204" pitchFamily="34" charset="0"/>
            </a:endParaRPr>
          </a:p>
          <a:p>
            <a:pPr algn="just"/>
            <a:r>
              <a:rPr lang="en-US" sz="2200" i="1" dirty="0" err="1">
                <a:solidFill>
                  <a:srgbClr val="00B0F0"/>
                </a:solidFill>
                <a:latin typeface="Arial" panose="020B0604020202020204" pitchFamily="34" charset="0"/>
                <a:cs typeface="Arial" panose="020B0604020202020204" pitchFamily="34" charset="0"/>
              </a:rPr>
              <a:t>Câu</a:t>
            </a:r>
            <a:r>
              <a:rPr lang="en-US" sz="2200" i="1" dirty="0">
                <a:solidFill>
                  <a:srgbClr val="00B0F0"/>
                </a:solidFill>
                <a:latin typeface="Arial" panose="020B0604020202020204" pitchFamily="34" charset="0"/>
                <a:cs typeface="Arial" panose="020B0604020202020204" pitchFamily="34" charset="0"/>
              </a:rPr>
              <a:t> </a:t>
            </a:r>
            <a:r>
              <a:rPr lang="vi-VN" sz="2200" i="1" dirty="0">
                <a:solidFill>
                  <a:srgbClr val="00B0F0"/>
                </a:solidFill>
                <a:latin typeface="Arial" panose="020B0604020202020204" pitchFamily="34" charset="0"/>
                <a:cs typeface="Arial" panose="020B0604020202020204" pitchFamily="34" charset="0"/>
              </a:rPr>
              <a:t>2</a:t>
            </a:r>
            <a:r>
              <a:rPr lang="en-US" sz="2200" i="1" dirty="0">
                <a:solidFill>
                  <a:srgbClr val="00B0F0"/>
                </a:solidFill>
                <a:latin typeface="Arial" panose="020B0604020202020204" pitchFamily="34" charset="0"/>
                <a:cs typeface="Arial" panose="020B0604020202020204" pitchFamily="34" charset="0"/>
              </a:rPr>
              <a:t>:</a:t>
            </a:r>
            <a:r>
              <a:rPr lang="vi-VN" sz="2200" i="1" dirty="0">
                <a:solidFill>
                  <a:srgbClr val="00B0F0"/>
                </a:solidFill>
                <a:latin typeface="Arial" panose="020B0604020202020204" pitchFamily="34" charset="0"/>
                <a:cs typeface="Arial" panose="020B0604020202020204" pitchFamily="34" charset="0"/>
              </a:rPr>
              <a:t> </a:t>
            </a:r>
            <a:r>
              <a:rPr lang="vi-VN" sz="2200" b="0" i="1" dirty="0">
                <a:solidFill>
                  <a:srgbClr val="00B0F0"/>
                </a:solidFill>
                <a:latin typeface="Arial" panose="020B0604020202020204" pitchFamily="34" charset="0"/>
                <a:cs typeface="Arial" panose="020B0604020202020204" pitchFamily="34" charset="0"/>
              </a:rPr>
              <a:t>Em h</a:t>
            </a:r>
            <a:r>
              <a:rPr lang="en-US" sz="2200" b="0" i="1" dirty="0">
                <a:solidFill>
                  <a:srgbClr val="00B0F0"/>
                </a:solidFill>
                <a:latin typeface="Arial" panose="020B0604020202020204" pitchFamily="34" charset="0"/>
                <a:cs typeface="Arial" panose="020B0604020202020204" pitchFamily="34" charset="0"/>
              </a:rPr>
              <a:t>ã</a:t>
            </a:r>
            <a:r>
              <a:rPr lang="vi-VN" sz="2200" b="0" i="1" dirty="0">
                <a:solidFill>
                  <a:srgbClr val="00B0F0"/>
                </a:solidFill>
                <a:latin typeface="Arial" panose="020B0604020202020204" pitchFamily="34" charset="0"/>
                <a:cs typeface="Arial" panose="020B0604020202020204" pitchFamily="34" charset="0"/>
              </a:rPr>
              <a:t>y chuẩn b</a:t>
            </a:r>
            <a:r>
              <a:rPr lang="en-US" sz="2200" b="0" i="1" dirty="0">
                <a:solidFill>
                  <a:srgbClr val="00B0F0"/>
                </a:solidFill>
                <a:latin typeface="Arial" panose="020B0604020202020204" pitchFamily="34" charset="0"/>
                <a:cs typeface="Arial" panose="020B0604020202020204" pitchFamily="34" charset="0"/>
              </a:rPr>
              <a:t>ị</a:t>
            </a:r>
            <a:r>
              <a:rPr lang="vi-VN" sz="2200" b="0" i="1" dirty="0">
                <a:solidFill>
                  <a:srgbClr val="00B0F0"/>
                </a:solidFill>
                <a:latin typeface="Arial" panose="020B0604020202020204" pitchFamily="34" charset="0"/>
                <a:cs typeface="Arial" panose="020B0604020202020204" pitchFamily="34" charset="0"/>
              </a:rPr>
              <a:t> n</a:t>
            </a:r>
            <a:r>
              <a:rPr lang="en-US" sz="2200" b="0" i="1" dirty="0">
                <a:solidFill>
                  <a:srgbClr val="00B0F0"/>
                </a:solidFill>
                <a:latin typeface="Arial" panose="020B0604020202020204" pitchFamily="34" charset="0"/>
                <a:cs typeface="Arial" panose="020B0604020202020204" pitchFamily="34" charset="0"/>
              </a:rPr>
              <a:t>ộ</a:t>
            </a:r>
            <a:r>
              <a:rPr lang="vi-VN" sz="2200" b="0" i="1" dirty="0">
                <a:solidFill>
                  <a:srgbClr val="00B0F0"/>
                </a:solidFill>
                <a:latin typeface="Arial" panose="020B0604020202020204" pitchFamily="34" charset="0"/>
                <a:cs typeface="Arial" panose="020B0604020202020204" pitchFamily="34" charset="0"/>
              </a:rPr>
              <a:t>i dung và thuyết tr</a:t>
            </a:r>
            <a:r>
              <a:rPr lang="en-US" sz="2200" b="0" i="1" dirty="0">
                <a:solidFill>
                  <a:srgbClr val="00B0F0"/>
                </a:solidFill>
                <a:latin typeface="Arial" panose="020B0604020202020204" pitchFamily="34" charset="0"/>
                <a:cs typeface="Arial" panose="020B0604020202020204" pitchFamily="34" charset="0"/>
              </a:rPr>
              <a:t>ì</a:t>
            </a:r>
            <a:r>
              <a:rPr lang="vi-VN" sz="2200" b="0" i="1" dirty="0">
                <a:solidFill>
                  <a:srgbClr val="00B0F0"/>
                </a:solidFill>
                <a:latin typeface="Arial" panose="020B0604020202020204" pitchFamily="34" charset="0"/>
                <a:cs typeface="Arial" panose="020B0604020202020204" pitchFamily="34" charset="0"/>
              </a:rPr>
              <a:t>nh trước lớp v</a:t>
            </a:r>
            <a:r>
              <a:rPr lang="en-US" sz="2200" b="0" i="1" dirty="0">
                <a:solidFill>
                  <a:srgbClr val="00B0F0"/>
                </a:solidFill>
                <a:latin typeface="Arial" panose="020B0604020202020204" pitchFamily="34" charset="0"/>
                <a:cs typeface="Arial" panose="020B0604020202020204" pitchFamily="34" charset="0"/>
              </a:rPr>
              <a:t>ề</a:t>
            </a:r>
            <a:r>
              <a:rPr lang="vi-VN" sz="2200" b="0" i="1" dirty="0">
                <a:solidFill>
                  <a:srgbClr val="00B0F0"/>
                </a:solidFill>
                <a:latin typeface="Arial" panose="020B0604020202020204" pitchFamily="34" charset="0"/>
                <a:cs typeface="Arial" panose="020B0604020202020204" pitchFamily="34" charset="0"/>
              </a:rPr>
              <a:t> đối tượng, độ tu</a:t>
            </a:r>
            <a:r>
              <a:rPr lang="en-US" sz="2200" b="0" i="1" dirty="0">
                <a:solidFill>
                  <a:srgbClr val="00B0F0"/>
                </a:solidFill>
                <a:latin typeface="Arial" panose="020B0604020202020204" pitchFamily="34" charset="0"/>
                <a:cs typeface="Arial" panose="020B0604020202020204" pitchFamily="34" charset="0"/>
              </a:rPr>
              <a:t>ổ</a:t>
            </a:r>
            <a:r>
              <a:rPr lang="vi-VN" sz="2200" b="0" i="1" dirty="0">
                <a:solidFill>
                  <a:srgbClr val="00B0F0"/>
                </a:solidFill>
                <a:latin typeface="Arial" panose="020B0604020202020204" pitchFamily="34" charset="0"/>
                <a:cs typeface="Arial" panose="020B0604020202020204" pitchFamily="34" charset="0"/>
              </a:rPr>
              <a:t>i đ</a:t>
            </a:r>
            <a:r>
              <a:rPr lang="en-US" sz="2200" b="0" i="1" dirty="0">
                <a:solidFill>
                  <a:srgbClr val="00B0F0"/>
                </a:solidFill>
                <a:latin typeface="Arial" panose="020B0604020202020204" pitchFamily="34" charset="0"/>
                <a:cs typeface="Arial" panose="020B0604020202020204" pitchFamily="34" charset="0"/>
              </a:rPr>
              <a:t>ă</a:t>
            </a:r>
            <a:r>
              <a:rPr lang="vi-VN" sz="2200" b="0" i="1" dirty="0">
                <a:solidFill>
                  <a:srgbClr val="00B0F0"/>
                </a:solidFill>
                <a:latin typeface="Arial" panose="020B0604020202020204" pitchFamily="34" charset="0"/>
                <a:cs typeface="Arial" panose="020B0604020202020204" pitchFamily="34" charset="0"/>
              </a:rPr>
              <a:t>ng k</a:t>
            </a:r>
            <a:r>
              <a:rPr lang="en-US" sz="2200" b="0" i="1" dirty="0">
                <a:solidFill>
                  <a:srgbClr val="00B0F0"/>
                </a:solidFill>
                <a:latin typeface="Arial" panose="020B0604020202020204" pitchFamily="34" charset="0"/>
                <a:cs typeface="Arial" panose="020B0604020202020204" pitchFamily="34" charset="0"/>
              </a:rPr>
              <a:t>í</a:t>
            </a:r>
            <a:r>
              <a:rPr lang="vi-VN" sz="2200" b="0" i="1" dirty="0">
                <a:solidFill>
                  <a:srgbClr val="00B0F0"/>
                </a:solidFill>
                <a:latin typeface="Arial" panose="020B0604020202020204" pitchFamily="34" charset="0"/>
                <a:cs typeface="Arial" panose="020B0604020202020204" pitchFamily="34" charset="0"/>
              </a:rPr>
              <a:t> nghĩa v</a:t>
            </a:r>
            <a:r>
              <a:rPr lang="en-US" sz="2200" b="0" i="1" dirty="0">
                <a:solidFill>
                  <a:srgbClr val="00B0F0"/>
                </a:solidFill>
                <a:latin typeface="Arial" panose="020B0604020202020204" pitchFamily="34" charset="0"/>
                <a:cs typeface="Arial" panose="020B0604020202020204" pitchFamily="34" charset="0"/>
              </a:rPr>
              <a:t>ụ</a:t>
            </a:r>
            <a:r>
              <a:rPr lang="vi-VN" sz="2200" b="0" i="1" dirty="0">
                <a:solidFill>
                  <a:srgbClr val="00B0F0"/>
                </a:solidFill>
                <a:latin typeface="Arial" panose="020B0604020202020204" pitchFamily="34" charset="0"/>
                <a:cs typeface="Arial" panose="020B0604020202020204" pitchFamily="34" charset="0"/>
              </a:rPr>
              <a:t> qu</a:t>
            </a:r>
            <a:r>
              <a:rPr lang="en-US" sz="2200" b="0" i="1" dirty="0">
                <a:solidFill>
                  <a:srgbClr val="00B0F0"/>
                </a:solidFill>
                <a:latin typeface="Arial" panose="020B0604020202020204" pitchFamily="34" charset="0"/>
                <a:cs typeface="Arial" panose="020B0604020202020204" pitchFamily="34" charset="0"/>
              </a:rPr>
              <a:t>â</a:t>
            </a:r>
            <a:r>
              <a:rPr lang="vi-VN" sz="2200" b="0" i="1" dirty="0">
                <a:solidFill>
                  <a:srgbClr val="00B0F0"/>
                </a:solidFill>
                <a:latin typeface="Arial" panose="020B0604020202020204" pitchFamily="34" charset="0"/>
                <a:cs typeface="Arial" panose="020B0604020202020204" pitchFamily="34" charset="0"/>
              </a:rPr>
              <a:t>n sự.</a:t>
            </a:r>
            <a:endParaRPr lang="en-US" sz="2200" b="0" i="1" dirty="0">
              <a:solidFill>
                <a:srgbClr val="00B0F0"/>
              </a:solidFill>
              <a:latin typeface="Arial" panose="020B0604020202020204" pitchFamily="34" charset="0"/>
              <a:cs typeface="Arial" panose="020B0604020202020204" pitchFamily="34" charset="0"/>
            </a:endParaRPr>
          </a:p>
        </p:txBody>
      </p:sp>
      <p:pic>
        <p:nvPicPr>
          <p:cNvPr id="22" name="Picture 7">
            <a:extLst>
              <a:ext uri="{FF2B5EF4-FFF2-40B4-BE49-F238E27FC236}">
                <a16:creationId xmlns:a16="http://schemas.microsoft.com/office/drawing/2014/main" id="{321EB30B-F322-4F55-AF1C-1E061280F4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33409" y="6377743"/>
            <a:ext cx="443874" cy="48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a:extLst>
              <a:ext uri="{FF2B5EF4-FFF2-40B4-BE49-F238E27FC236}">
                <a16:creationId xmlns:a16="http://schemas.microsoft.com/office/drawing/2014/main" id="{D718E55E-72CE-28AE-3CF8-935D290767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586" y="1175656"/>
            <a:ext cx="407733" cy="4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3">
            <a:extLst>
              <a:ext uri="{FF2B5EF4-FFF2-40B4-BE49-F238E27FC236}">
                <a16:creationId xmlns:a16="http://schemas.microsoft.com/office/drawing/2014/main" id="{67165DAB-E578-0A46-87BC-B10468812A43}"/>
              </a:ext>
            </a:extLst>
          </p:cNvPr>
          <p:cNvSpPr>
            <a:spLocks noChangeArrowheads="1"/>
          </p:cNvSpPr>
          <p:nvPr/>
        </p:nvSpPr>
        <p:spPr bwMode="auto">
          <a:xfrm>
            <a:off x="833516" y="154839"/>
            <a:ext cx="739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p:txBody>
      </p:sp>
    </p:spTree>
    <p:extLst>
      <p:ext uri="{BB962C8B-B14F-4D97-AF65-F5344CB8AC3E}">
        <p14:creationId xmlns:p14="http://schemas.microsoft.com/office/powerpoint/2010/main" val="24431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1" end="1"/>
                                            </p:txEl>
                                          </p:spTgt>
                                        </p:tgtEl>
                                        <p:attrNameLst>
                                          <p:attrName>style.visibility</p:attrName>
                                        </p:attrNameLst>
                                      </p:cBhvr>
                                      <p:to>
                                        <p:strVal val="visible"/>
                                      </p:to>
                                    </p:set>
                                    <p:anim calcmode="lin" valueType="num">
                                      <p:cBhvr additive="base">
                                        <p:cTn id="13"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11213" y="26635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a:p>
            <a:pPr algn="ctr"/>
            <a:endParaRPr lang="en-US" altLang="en-US" dirty="0">
              <a:solidFill>
                <a:srgbClr val="FFFF00"/>
              </a:solidFill>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7" y="1167064"/>
            <a:ext cx="5826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827754" y="1173024"/>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Tree>
    <p:extLst>
      <p:ext uri="{BB962C8B-B14F-4D97-AF65-F5344CB8AC3E}">
        <p14:creationId xmlns:p14="http://schemas.microsoft.com/office/powerpoint/2010/main" val="2315368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264694" y="121972"/>
            <a:ext cx="84432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VÀ </a:t>
            </a:r>
          </a:p>
          <a:p>
            <a:pPr algn="ctr"/>
            <a:r>
              <a:rPr lang="en-US" altLang="en-US" sz="2400" dirty="0">
                <a:solidFill>
                  <a:srgbClr val="FFFF00"/>
                </a:solidFill>
                <a:latin typeface="Arial" panose="020B0604020202020204" pitchFamily="34" charset="0"/>
                <a:cs typeface="Arial" panose="020B0604020202020204" pitchFamily="34" charset="0"/>
              </a:rPr>
              <a:t>TRÁCH NHIỆM CỦA HỌC SINH</a:t>
            </a:r>
          </a:p>
          <a:p>
            <a:pPr algn="ctr"/>
            <a:endParaRPr lang="en-US" altLang="en-US" dirty="0">
              <a:solidFill>
                <a:srgbClr val="FFFF00"/>
              </a:solidFill>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65" y="1155033"/>
            <a:ext cx="512921" cy="55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40965" y="1064740"/>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0" name="TextBox 9">
            <a:extLst>
              <a:ext uri="{FF2B5EF4-FFF2-40B4-BE49-F238E27FC236}">
                <a16:creationId xmlns:a16="http://schemas.microsoft.com/office/drawing/2014/main" id="{42C46E08-211B-954F-E775-471A332AC412}"/>
              </a:ext>
            </a:extLst>
          </p:cNvPr>
          <p:cNvSpPr txBox="1"/>
          <p:nvPr/>
        </p:nvSpPr>
        <p:spPr>
          <a:xfrm>
            <a:off x="0" y="2139977"/>
            <a:ext cx="3637503" cy="4154984"/>
          </a:xfrm>
          <a:prstGeom prst="rect">
            <a:avLst/>
          </a:prstGeom>
          <a:noFill/>
        </p:spPr>
        <p:txBody>
          <a:bodyPr wrap="square">
            <a:spAutoFit/>
          </a:bodyPr>
          <a:lstStyle/>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Luật Nghĩa vụ qu</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sự n</a:t>
            </a:r>
            <a:r>
              <a:rPr lang="en-US" sz="2400" dirty="0">
                <a:latin typeface="Arial" panose="020B0604020202020204" pitchFamily="34" charset="0"/>
                <a:ea typeface="Arial" panose="020B0604020202020204" pitchFamily="34" charset="0"/>
              </a:rPr>
              <a:t>ă</a:t>
            </a:r>
            <a:r>
              <a:rPr lang="vi-VN" sz="2400" dirty="0">
                <a:effectLst/>
                <a:latin typeface="Arial" panose="020B0604020202020204" pitchFamily="34" charset="0"/>
                <a:ea typeface="Arial" panose="020B0604020202020204" pitchFamily="34" charset="0"/>
              </a:rPr>
              <a:t>m 2015 gồm 9 ch</a:t>
            </a:r>
            <a:r>
              <a:rPr lang="en-US" sz="2400" dirty="0" err="1">
                <a:latin typeface="Arial" panose="020B0604020202020204" pitchFamily="34" charset="0"/>
                <a:ea typeface="Arial" panose="020B0604020202020204" pitchFamily="34" charset="0"/>
              </a:rPr>
              <a:t>ươ</a:t>
            </a:r>
            <a:r>
              <a:rPr lang="vi-VN" sz="2400" dirty="0">
                <a:effectLst/>
                <a:latin typeface="Arial" panose="020B0604020202020204" pitchFamily="34" charset="0"/>
                <a:ea typeface="Arial" panose="020B0604020202020204" pitchFamily="34" charset="0"/>
              </a:rPr>
              <a:t>ng, 62</a:t>
            </a:r>
            <a:r>
              <a:rPr lang="en-US" sz="2400" dirty="0">
                <a:effectLst/>
                <a:latin typeface="Arial" panose="020B0604020202020204" pitchFamily="34" charset="0"/>
                <a:ea typeface="Arial" panose="020B0604020202020204" pitchFamily="34" charset="0"/>
              </a:rPr>
              <a:t> </a:t>
            </a:r>
            <a:r>
              <a:rPr lang="vi-VN" sz="2400" dirty="0">
                <a:effectLst/>
                <a:latin typeface="Arial" panose="020B0604020202020204" pitchFamily="34" charset="0"/>
                <a:ea typeface="Arial" panose="020B0604020202020204" pitchFamily="34" charset="0"/>
              </a:rPr>
              <a:t>đi</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u. Nội dung của Luật quy định nh</a:t>
            </a:r>
            <a:r>
              <a:rPr lang="en-US" sz="2400" dirty="0">
                <a:effectLst/>
                <a:latin typeface="Arial" panose="020B0604020202020204" pitchFamily="34" charset="0"/>
                <a:ea typeface="Arial" panose="020B0604020202020204" pitchFamily="34" charset="0"/>
              </a:rPr>
              <a:t>ữ</a:t>
            </a:r>
            <a:r>
              <a:rPr lang="vi-VN" sz="2400" dirty="0">
                <a:effectLst/>
                <a:latin typeface="Arial" panose="020B0604020202020204" pitchFamily="34" charset="0"/>
                <a:ea typeface="Arial" panose="020B0604020202020204" pitchFamily="34" charset="0"/>
              </a:rPr>
              <a:t>ng vấn đ</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 chung nhất v</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 nghĩa v</a:t>
            </a:r>
            <a:r>
              <a:rPr lang="en-US" sz="2400" dirty="0">
                <a:latin typeface="Arial" panose="020B0604020202020204" pitchFamily="34" charset="0"/>
                <a:ea typeface="Arial" panose="020B0604020202020204" pitchFamily="34" charset="0"/>
              </a:rPr>
              <a:t>ụ</a:t>
            </a:r>
            <a:r>
              <a:rPr lang="vi-VN" sz="2400" dirty="0">
                <a:effectLst/>
                <a:latin typeface="Arial" panose="020B0604020202020204" pitchFamily="34" charset="0"/>
                <a:ea typeface="Arial" panose="020B0604020202020204" pitchFamily="34" charset="0"/>
              </a:rPr>
              <a:t> quân sự</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nhi</a:t>
            </a:r>
            <a:r>
              <a:rPr lang="en-US" sz="2400" dirty="0">
                <a:effectLst/>
                <a:latin typeface="Arial" panose="020B0604020202020204" pitchFamily="34" charset="0"/>
                <a:ea typeface="Arial" panose="020B0604020202020204" pitchFamily="34" charset="0"/>
              </a:rPr>
              <a:t>ệ</a:t>
            </a:r>
            <a:r>
              <a:rPr lang="vi-VN" sz="2400" dirty="0">
                <a:effectLst/>
                <a:latin typeface="Arial" panose="020B0604020202020204" pitchFamily="34" charset="0"/>
                <a:ea typeface="Arial" panose="020B0604020202020204" pitchFamily="34" charset="0"/>
              </a:rPr>
              <a:t>m v</a:t>
            </a:r>
            <a:r>
              <a:rPr lang="en-US" sz="2400" dirty="0">
                <a:latin typeface="Arial" panose="020B0604020202020204" pitchFamily="34" charset="0"/>
                <a:ea typeface="Arial" panose="020B0604020202020204" pitchFamily="34" charset="0"/>
              </a:rPr>
              <a:t>ụ</a:t>
            </a:r>
            <a:r>
              <a:rPr lang="vi-VN" sz="2400" dirty="0">
                <a:effectLst/>
                <a:latin typeface="Arial" panose="020B0604020202020204" pitchFamily="34" charset="0"/>
                <a:ea typeface="Arial" panose="020B0604020202020204" pitchFamily="34" charset="0"/>
              </a:rPr>
              <a:t> quy</a:t>
            </a:r>
            <a:r>
              <a:rPr lang="en-US" sz="2400" dirty="0">
                <a:effectLst/>
                <a:latin typeface="Arial" panose="020B0604020202020204" pitchFamily="34" charset="0"/>
                <a:ea typeface="Arial" panose="020B0604020202020204" pitchFamily="34" charset="0"/>
              </a:rPr>
              <a:t>ề</a:t>
            </a:r>
            <a:r>
              <a:rPr lang="vi-VN" sz="2400" dirty="0">
                <a:effectLst/>
                <a:latin typeface="Arial" panose="020B0604020202020204" pitchFamily="34" charset="0"/>
                <a:ea typeface="Arial" panose="020B0604020202020204" pitchFamily="34" charset="0"/>
              </a:rPr>
              <a:t>n h</a:t>
            </a:r>
            <a:r>
              <a:rPr lang="en-US" sz="2400" dirty="0">
                <a:latin typeface="Arial" panose="020B0604020202020204" pitchFamily="34" charset="0"/>
                <a:ea typeface="Arial" panose="020B0604020202020204" pitchFamily="34" charset="0"/>
              </a:rPr>
              <a:t>ạ</a:t>
            </a:r>
            <a:r>
              <a:rPr lang="vi-VN" sz="2400" dirty="0">
                <a:effectLst/>
                <a:latin typeface="Arial" panose="020B0604020202020204" pitchFamily="34" charset="0"/>
                <a:ea typeface="Arial" panose="020B0604020202020204" pitchFamily="34" charset="0"/>
              </a:rPr>
              <a:t>n c</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a c</a:t>
            </a:r>
            <a:r>
              <a:rPr lang="en-US" sz="2400" dirty="0">
                <a:latin typeface="Arial" panose="020B0604020202020204" pitchFamily="34" charset="0"/>
                <a:ea typeface="Arial" panose="020B0604020202020204" pitchFamily="34" charset="0"/>
              </a:rPr>
              <a:t>ơ</a:t>
            </a:r>
            <a:r>
              <a:rPr lang="vi-VN" sz="2400" dirty="0">
                <a:effectLst/>
                <a:latin typeface="Arial" panose="020B0604020202020204" pitchFamily="34" charset="0"/>
                <a:ea typeface="Arial" panose="020B0604020202020204" pitchFamily="34" charset="0"/>
              </a:rPr>
              <a:t> quan, tồ chức, c</a:t>
            </a:r>
            <a:r>
              <a:rPr lang="en-US" sz="2400" dirty="0">
                <a:latin typeface="Arial" panose="020B0604020202020204" pitchFamily="34" charset="0"/>
                <a:ea typeface="Arial" panose="020B0604020202020204" pitchFamily="34" charset="0"/>
              </a:rPr>
              <a:t>á</a:t>
            </a:r>
            <a:r>
              <a:rPr lang="vi-VN" sz="2400" dirty="0">
                <a:effectLst/>
                <a:latin typeface="Arial" panose="020B0604020202020204" pitchFamily="34" charset="0"/>
                <a:ea typeface="Arial" panose="020B0604020202020204" pitchFamily="34" charset="0"/>
              </a:rPr>
              <a:t> nh</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v</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 chế độ</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ch</a:t>
            </a:r>
            <a:r>
              <a:rPr lang="en-US" sz="2400" dirty="0">
                <a:latin typeface="Arial" panose="020B0604020202020204" pitchFamily="34" charset="0"/>
                <a:ea typeface="Arial" panose="020B0604020202020204" pitchFamily="34" charset="0"/>
              </a:rPr>
              <a:t>í</a:t>
            </a:r>
            <a:r>
              <a:rPr lang="vi-VN" sz="2400" dirty="0">
                <a:effectLst/>
                <a:latin typeface="Arial" panose="020B0604020202020204" pitchFamily="34" charset="0"/>
                <a:ea typeface="Arial" panose="020B0604020202020204" pitchFamily="34" charset="0"/>
              </a:rPr>
              <a:t>nh sách </a:t>
            </a:r>
            <a:r>
              <a:rPr lang="en-US" sz="2400" dirty="0">
                <a:effectLst/>
                <a:latin typeface="Arial" panose="020B0604020202020204" pitchFamily="34" charset="0"/>
                <a:ea typeface="Arial" panose="020B0604020202020204" pitchFamily="34" charset="0"/>
              </a:rPr>
              <a:t>t</a:t>
            </a:r>
            <a:r>
              <a:rPr lang="vi-VN" sz="2400" dirty="0">
                <a:effectLst/>
                <a:latin typeface="Arial" panose="020B0604020202020204" pitchFamily="34" charset="0"/>
                <a:ea typeface="Arial" panose="020B0604020202020204" pitchFamily="34" charset="0"/>
              </a:rPr>
              <a:t>rong việc t</a:t>
            </a:r>
            <a:r>
              <a:rPr lang="en-US" sz="2400" dirty="0" err="1">
                <a:effectLst/>
                <a:latin typeface="Arial" panose="020B0604020202020204" pitchFamily="34" charset="0"/>
                <a:ea typeface="Arial" panose="020B0604020202020204" pitchFamily="34" charset="0"/>
              </a:rPr>
              <a:t>hực</a:t>
            </a:r>
            <a:r>
              <a:rPr lang="vi-VN" sz="2400" dirty="0">
                <a:effectLst/>
                <a:latin typeface="Arial" panose="020B0604020202020204" pitchFamily="34" charset="0"/>
                <a:ea typeface="Arial" panose="020B0604020202020204" pitchFamily="34" charset="0"/>
              </a:rPr>
              <a:t> hiện nghĩa vụ quân sự.</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01744" y="1649312"/>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pic>
        <p:nvPicPr>
          <p:cNvPr id="1026" name="Picture 2" descr="Bài Tuyên truyền Luật Nghĩa vụ quân sự">
            <a:extLst>
              <a:ext uri="{FF2B5EF4-FFF2-40B4-BE49-F238E27FC236}">
                <a16:creationId xmlns:a16="http://schemas.microsoft.com/office/drawing/2014/main" id="{905EB000-2053-0D0C-8662-FC936AB2F6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01" t="1189" r="2649" b="2816"/>
          <a:stretch/>
        </p:blipFill>
        <p:spPr bwMode="auto">
          <a:xfrm>
            <a:off x="6059156" y="2100105"/>
            <a:ext cx="2934119" cy="36676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19563E-1DEF-CCBE-09B5-304A99F56E92}"/>
              </a:ext>
            </a:extLst>
          </p:cNvPr>
          <p:cNvPicPr>
            <a:picLocks noChangeAspect="1"/>
          </p:cNvPicPr>
          <p:nvPr/>
        </p:nvPicPr>
        <p:blipFill>
          <a:blip r:embed="rId14"/>
          <a:stretch>
            <a:fillRect/>
          </a:stretch>
        </p:blipFill>
        <p:spPr>
          <a:xfrm>
            <a:off x="3956271" y="2642717"/>
            <a:ext cx="2846464" cy="3687745"/>
          </a:xfrm>
          <a:prstGeom prst="rect">
            <a:avLst/>
          </a:prstGeom>
        </p:spPr>
      </p:pic>
    </p:spTree>
    <p:extLst>
      <p:ext uri="{BB962C8B-B14F-4D97-AF65-F5344CB8AC3E}">
        <p14:creationId xmlns:p14="http://schemas.microsoft.com/office/powerpoint/2010/main" val="418947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264694" y="121972"/>
            <a:ext cx="84432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VÀ </a:t>
            </a:r>
          </a:p>
          <a:p>
            <a:pPr algn="ctr"/>
            <a:r>
              <a:rPr lang="en-US" altLang="en-US" sz="2400" dirty="0">
                <a:solidFill>
                  <a:srgbClr val="FFFF00"/>
                </a:solidFill>
                <a:latin typeface="Arial" panose="020B0604020202020204" pitchFamily="34" charset="0"/>
                <a:cs typeface="Arial" panose="020B0604020202020204" pitchFamily="34" charset="0"/>
              </a:rPr>
              <a:t>TRÁCH NHIỆM CỦA HỌC SINH</a:t>
            </a:r>
          </a:p>
          <a:p>
            <a:pPr algn="ctr"/>
            <a:endParaRPr lang="en-US" altLang="en-US" dirty="0">
              <a:solidFill>
                <a:srgbClr val="FFFF00"/>
              </a:solidFill>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65" y="1155033"/>
            <a:ext cx="512921" cy="55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40965" y="1064740"/>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01744" y="1565091"/>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EA3669E-485F-8476-F7F7-5C1EAE45D4F4}"/>
              </a:ext>
            </a:extLst>
          </p:cNvPr>
          <p:cNvSpPr txBox="1"/>
          <p:nvPr/>
        </p:nvSpPr>
        <p:spPr>
          <a:xfrm>
            <a:off x="0" y="1902814"/>
            <a:ext cx="5179594" cy="461665"/>
          </a:xfrm>
          <a:prstGeom prst="rect">
            <a:avLst/>
          </a:prstGeom>
          <a:noFill/>
        </p:spPr>
        <p:txBody>
          <a:bodyPr wrap="square">
            <a:spAutoFit/>
          </a:bodyPr>
          <a:lstStyle/>
          <a:p>
            <a:pPr marL="0" marR="0" indent="0" algn="just">
              <a:spcBef>
                <a:spcPts val="0"/>
              </a:spcBef>
              <a:spcAft>
                <a:spcPts val="0"/>
              </a:spcAft>
            </a:pPr>
            <a:r>
              <a:rPr lang="vi-VN" sz="2400" dirty="0">
                <a:solidFill>
                  <a:srgbClr val="FF0000"/>
                </a:solidFill>
                <a:effectLst/>
                <a:latin typeface="Arial" panose="020B0604020202020204" pitchFamily="34" charset="0"/>
                <a:ea typeface="Arial" panose="020B0604020202020204" pitchFamily="34" charset="0"/>
              </a:rPr>
              <a:t>1. Nghĩa vụ quân sự </a:t>
            </a:r>
            <a:r>
              <a:rPr lang="en-US" sz="2400" dirty="0" err="1">
                <a:solidFill>
                  <a:srgbClr val="FF0000"/>
                </a:solidFill>
                <a:latin typeface="Arial" panose="020B0604020202020204" pitchFamily="34" charset="0"/>
                <a:ea typeface="Arial" panose="020B0604020202020204" pitchFamily="34" charset="0"/>
              </a:rPr>
              <a:t>củ</a:t>
            </a:r>
            <a:r>
              <a:rPr lang="vi-VN" sz="2400" dirty="0">
                <a:solidFill>
                  <a:srgbClr val="FF0000"/>
                </a:solidFill>
                <a:effectLst/>
                <a:latin typeface="Arial" panose="020B0604020202020204" pitchFamily="34" charset="0"/>
                <a:ea typeface="Arial" panose="020B0604020202020204" pitchFamily="34" charset="0"/>
              </a:rPr>
              <a:t>a công dân</a:t>
            </a:r>
            <a:endParaRPr lang="en-US" sz="2400" dirty="0">
              <a:solidFill>
                <a:srgbClr val="FF0000"/>
              </a:solidFill>
              <a:effectLst/>
              <a:latin typeface="Arial" panose="020B0604020202020204" pitchFamily="34" charset="0"/>
              <a:ea typeface="Arial" panose="020B0604020202020204" pitchFamily="34" charset="0"/>
            </a:endParaRPr>
          </a:p>
        </p:txBody>
      </p:sp>
      <p:sp>
        <p:nvSpPr>
          <p:cNvPr id="24" name="TextBox 23">
            <a:extLst>
              <a:ext uri="{FF2B5EF4-FFF2-40B4-BE49-F238E27FC236}">
                <a16:creationId xmlns:a16="http://schemas.microsoft.com/office/drawing/2014/main" id="{F612F9D9-CC6F-D4DE-BBB7-90E7207DED5B}"/>
              </a:ext>
            </a:extLst>
          </p:cNvPr>
          <p:cNvSpPr txBox="1"/>
          <p:nvPr/>
        </p:nvSpPr>
        <p:spPr>
          <a:xfrm>
            <a:off x="1" y="2239152"/>
            <a:ext cx="4893546" cy="2308324"/>
          </a:xfrm>
          <a:prstGeom prst="rect">
            <a:avLst/>
          </a:prstGeom>
          <a:noFill/>
        </p:spPr>
        <p:txBody>
          <a:bodyPr wrap="square">
            <a:spAutoFit/>
          </a:bodyPr>
          <a:lstStyle/>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Nghĩa vụ quân sự l</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 nghĩa </a:t>
            </a:r>
            <a:r>
              <a:rPr lang="en-US" sz="2400" dirty="0">
                <a:effectLst/>
                <a:latin typeface="Arial" panose="020B0604020202020204" pitchFamily="34" charset="0"/>
                <a:ea typeface="Arial" panose="020B0604020202020204" pitchFamily="34" charset="0"/>
              </a:rPr>
              <a:t>v</a:t>
            </a:r>
            <a:r>
              <a:rPr lang="vi-VN" sz="2400" dirty="0">
                <a:effectLst/>
                <a:latin typeface="Arial" panose="020B0604020202020204" pitchFamily="34" charset="0"/>
                <a:ea typeface="Arial" panose="020B0604020202020204" pitchFamily="34" charset="0"/>
              </a:rPr>
              <a:t>ụ v</a:t>
            </a:r>
            <a:r>
              <a:rPr lang="en-US" sz="2400" dirty="0">
                <a:latin typeface="Arial" panose="020B0604020202020204" pitchFamily="34" charset="0"/>
                <a:ea typeface="Arial" panose="020B0604020202020204" pitchFamily="34" charset="0"/>
              </a:rPr>
              <a:t>ẻ</a:t>
            </a:r>
            <a:r>
              <a:rPr lang="vi-VN" sz="2400" dirty="0">
                <a:effectLst/>
                <a:latin typeface="Arial" panose="020B0604020202020204" pitchFamily="34" charset="0"/>
                <a:ea typeface="Arial" panose="020B0604020202020204" pitchFamily="34" charset="0"/>
              </a:rPr>
              <a:t> vang c</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a công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phục vụ trong Quân đội nhân dân</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Thực hiện nghĩa vụ qu</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s</a:t>
            </a:r>
            <a:r>
              <a:rPr lang="en-US" sz="2400" dirty="0">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 bao g</a:t>
            </a:r>
            <a:r>
              <a:rPr lang="en-US" sz="2400" dirty="0">
                <a:effectLst/>
                <a:latin typeface="Arial" panose="020B0604020202020204" pitchFamily="34" charset="0"/>
                <a:ea typeface="Arial" panose="020B0604020202020204" pitchFamily="34" charset="0"/>
              </a:rPr>
              <a:t>ồ</a:t>
            </a:r>
            <a:r>
              <a:rPr lang="vi-VN" sz="2400" dirty="0">
                <a:effectLst/>
                <a:latin typeface="Arial" panose="020B0604020202020204" pitchFamily="34" charset="0"/>
                <a:ea typeface="Arial" panose="020B0604020202020204" pitchFamily="34" charset="0"/>
              </a:rPr>
              <a:t>m phục vụ tại ngũ v</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 phục vụ trong ngạch dự bị của Qu</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đội nh</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a:t>
            </a:r>
            <a:endParaRPr lang="en-US" sz="2400" dirty="0">
              <a:effectLst/>
              <a:latin typeface="Arial" panose="020B0604020202020204" pitchFamily="34" charset="0"/>
              <a:ea typeface="Arial" panose="020B0604020202020204" pitchFamily="34" charset="0"/>
            </a:endParaRPr>
          </a:p>
        </p:txBody>
      </p:sp>
      <p:sp>
        <p:nvSpPr>
          <p:cNvPr id="25" name="TextBox 24">
            <a:extLst>
              <a:ext uri="{FF2B5EF4-FFF2-40B4-BE49-F238E27FC236}">
                <a16:creationId xmlns:a16="http://schemas.microsoft.com/office/drawing/2014/main" id="{18A1F869-A8C0-BBFE-9C25-51891D244B35}"/>
              </a:ext>
            </a:extLst>
          </p:cNvPr>
          <p:cNvSpPr txBox="1"/>
          <p:nvPr/>
        </p:nvSpPr>
        <p:spPr>
          <a:xfrm>
            <a:off x="0" y="4549676"/>
            <a:ext cx="9144000" cy="2308324"/>
          </a:xfrm>
          <a:prstGeom prst="rect">
            <a:avLst/>
          </a:prstGeom>
          <a:noFill/>
        </p:spPr>
        <p:txBody>
          <a:bodyPr wrap="square">
            <a:spAutoFit/>
          </a:bodyPr>
          <a:lstStyle/>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trong độ tuổi thực hiện nghĩa vụ quân sự. không phân biệt dân tộc thành phần x</a:t>
            </a:r>
            <a:r>
              <a:rPr lang="en-US" sz="2400" dirty="0">
                <a:latin typeface="Arial" panose="020B0604020202020204" pitchFamily="34" charset="0"/>
                <a:ea typeface="Arial" panose="020B0604020202020204" pitchFamily="34" charset="0"/>
              </a:rPr>
              <a:t>ã</a:t>
            </a:r>
            <a:r>
              <a:rPr lang="vi-VN" sz="2400" dirty="0">
                <a:effectLst/>
                <a:latin typeface="Arial" panose="020B0604020202020204" pitchFamily="34" charset="0"/>
                <a:ea typeface="Arial" panose="020B0604020202020204" pitchFamily="34" charset="0"/>
              </a:rPr>
              <a:t> hộ</a:t>
            </a:r>
            <a:r>
              <a:rPr lang="en-US" sz="2400" dirty="0" err="1">
                <a:effectLst/>
                <a:latin typeface="Arial" panose="020B0604020202020204" pitchFamily="34" charset="0"/>
                <a:ea typeface="Arial" panose="020B0604020202020204" pitchFamily="34" charset="0"/>
              </a:rPr>
              <a:t>i</a:t>
            </a:r>
            <a:r>
              <a:rPr lang="en-US" sz="2400" dirty="0">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tin ngưởng, tôn giáo, tr</a:t>
            </a:r>
            <a:r>
              <a:rPr lang="en-US" sz="2400" dirty="0">
                <a:latin typeface="Arial" panose="020B0604020202020204" pitchFamily="34" charset="0"/>
                <a:ea typeface="Arial" panose="020B0604020202020204" pitchFamily="34" charset="0"/>
              </a:rPr>
              <a:t>ì</a:t>
            </a:r>
            <a:r>
              <a:rPr lang="vi-VN" sz="2400" dirty="0">
                <a:effectLst/>
                <a:latin typeface="Arial" panose="020B0604020202020204" pitchFamily="34" charset="0"/>
                <a:ea typeface="Arial" panose="020B0604020202020204" pitchFamily="34" charset="0"/>
              </a:rPr>
              <a:t>nh đ</a:t>
            </a:r>
            <a:r>
              <a:rPr lang="en-US" sz="2400" dirty="0">
                <a:latin typeface="Arial" panose="020B0604020202020204" pitchFamily="34" charset="0"/>
                <a:ea typeface="Arial" panose="020B0604020202020204" pitchFamily="34" charset="0"/>
              </a:rPr>
              <a:t>ộ</a:t>
            </a:r>
            <a:r>
              <a:rPr lang="vi-VN" sz="2400" dirty="0">
                <a:effectLst/>
                <a:latin typeface="Arial" panose="020B0604020202020204" pitchFamily="34" charset="0"/>
                <a:ea typeface="Arial" panose="020B0604020202020204" pitchFamily="34" charset="0"/>
              </a:rPr>
              <a:t> h</a:t>
            </a:r>
            <a:r>
              <a:rPr lang="en-US" sz="2400" dirty="0">
                <a:latin typeface="Arial" panose="020B0604020202020204" pitchFamily="34" charset="0"/>
                <a:ea typeface="Arial" panose="020B0604020202020204" pitchFamily="34" charset="0"/>
              </a:rPr>
              <a:t>ọ</a:t>
            </a:r>
            <a:r>
              <a:rPr lang="vi-VN" sz="2400" dirty="0">
                <a:effectLst/>
                <a:latin typeface="Arial" panose="020B0604020202020204" pitchFamily="34" charset="0"/>
                <a:ea typeface="Arial" panose="020B0604020202020204" pitchFamily="34" charset="0"/>
              </a:rPr>
              <a:t>c v</a:t>
            </a:r>
            <a:r>
              <a:rPr lang="en-US" sz="2400" dirty="0">
                <a:latin typeface="Arial" panose="020B0604020202020204" pitchFamily="34" charset="0"/>
                <a:ea typeface="Arial" panose="020B0604020202020204" pitchFamily="34" charset="0"/>
              </a:rPr>
              <a:t>ấ</a:t>
            </a:r>
            <a:r>
              <a:rPr lang="vi-VN" sz="2400" dirty="0">
                <a:effectLst/>
                <a:latin typeface="Arial" panose="020B0604020202020204" pitchFamily="34" charset="0"/>
                <a:ea typeface="Arial" panose="020B0604020202020204" pitchFamily="34" charset="0"/>
              </a:rPr>
              <a:t>n</a:t>
            </a:r>
            <a:r>
              <a:rPr lang="en-US" sz="2400" dirty="0">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nghề nghiệp, n</a:t>
            </a:r>
            <a:r>
              <a:rPr lang="en-US" sz="2400" dirty="0">
                <a:latin typeface="Arial" panose="020B0604020202020204" pitchFamily="34" charset="0"/>
                <a:ea typeface="Arial" panose="020B0604020202020204" pitchFamily="34" charset="0"/>
              </a:rPr>
              <a:t>ỏ</a:t>
            </a:r>
            <a:r>
              <a:rPr lang="vi-VN" sz="2400" dirty="0">
                <a:effectLst/>
                <a:latin typeface="Arial" panose="020B0604020202020204" pitchFamily="34" charset="0"/>
                <a:ea typeface="Arial" panose="020B0604020202020204" pitchFamily="34" charset="0"/>
              </a:rPr>
              <a:t>i c</a:t>
            </a:r>
            <a:r>
              <a:rPr lang="en-US" sz="2400" dirty="0">
                <a:latin typeface="Arial" panose="020B0604020202020204" pitchFamily="34" charset="0"/>
                <a:ea typeface="Arial" panose="020B0604020202020204" pitchFamily="34" charset="0"/>
              </a:rPr>
              <a:t>ư</a:t>
            </a:r>
            <a:r>
              <a:rPr lang="vi-VN" sz="2400" dirty="0">
                <a:effectLst/>
                <a:latin typeface="Arial" panose="020B0604020202020204" pitchFamily="34" charset="0"/>
                <a:ea typeface="Arial" panose="020B0604020202020204" pitchFamily="34" charset="0"/>
              </a:rPr>
              <a:t> trú ph</a:t>
            </a:r>
            <a:r>
              <a:rPr lang="en-US" sz="2400" dirty="0">
                <a:latin typeface="Arial" panose="020B0604020202020204" pitchFamily="34" charset="0"/>
                <a:ea typeface="Arial" panose="020B0604020202020204" pitchFamily="34" charset="0"/>
              </a:rPr>
              <a:t>ả</a:t>
            </a:r>
            <a:r>
              <a:rPr lang="vi-VN" sz="2400" dirty="0">
                <a:effectLst/>
                <a:latin typeface="Arial" panose="020B0604020202020204" pitchFamily="34" charset="0"/>
                <a:ea typeface="Arial" panose="020B0604020202020204" pitchFamily="34" charset="0"/>
              </a:rPr>
              <a:t>i th</a:t>
            </a:r>
            <a:r>
              <a:rPr lang="en-US" sz="2400" dirty="0">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c hi</a:t>
            </a:r>
            <a:r>
              <a:rPr lang="en-US" sz="2400" dirty="0">
                <a:latin typeface="Arial" panose="020B0604020202020204" pitchFamily="34" charset="0"/>
                <a:ea typeface="Arial" panose="020B0604020202020204" pitchFamily="34" charset="0"/>
              </a:rPr>
              <a:t>ệ</a:t>
            </a:r>
            <a:r>
              <a:rPr lang="vi-VN" sz="2400" dirty="0">
                <a:effectLst/>
                <a:latin typeface="Arial" panose="020B0604020202020204" pitchFamily="34" charset="0"/>
                <a:ea typeface="Arial" panose="020B0604020202020204" pitchFamily="34" charset="0"/>
              </a:rPr>
              <a:t>n nghĩa v</a:t>
            </a:r>
            <a:r>
              <a:rPr lang="en-US" sz="2400" dirty="0">
                <a:latin typeface="Arial" panose="020B0604020202020204" pitchFamily="34" charset="0"/>
                <a:ea typeface="Arial" panose="020B0604020202020204" pitchFamily="34" charset="0"/>
              </a:rPr>
              <a:t>ụ</a:t>
            </a:r>
            <a:r>
              <a:rPr lang="vi-VN" sz="2400" dirty="0">
                <a:effectLst/>
                <a:latin typeface="Arial" panose="020B0604020202020204" pitchFamily="34" charset="0"/>
                <a:ea typeface="Arial" panose="020B0604020202020204" pitchFamily="34" charset="0"/>
              </a:rPr>
              <a:t> quân sự</a:t>
            </a:r>
            <a:endParaRPr lang="en-US" sz="2400" dirty="0">
              <a:effectLst/>
              <a:latin typeface="Arial" panose="020B0604020202020204" pitchFamily="34" charset="0"/>
              <a:ea typeface="Arial" panose="020B0604020202020204" pitchFamily="34" charset="0"/>
            </a:endParaRPr>
          </a:p>
          <a:p>
            <a:pPr marL="0" marR="0" indent="228600" algn="just">
              <a:spcBef>
                <a:spcPts val="0"/>
              </a:spcBef>
              <a:spcAft>
                <a:spcPts val="0"/>
              </a:spcAft>
            </a:pPr>
            <a:r>
              <a:rPr lang="vi-VN" sz="2400" dirty="0">
                <a:effectLst/>
                <a:latin typeface="Arial" panose="020B0604020202020204" pitchFamily="34" charset="0"/>
                <a:ea typeface="Arial" panose="020B0604020202020204" pitchFamily="34" charset="0"/>
              </a:rPr>
              <a:t>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phục vụ trong lực lượng c</a:t>
            </a:r>
            <a:r>
              <a:rPr lang="en-US" sz="2400" dirty="0">
                <a:latin typeface="Arial" panose="020B0604020202020204" pitchFamily="34" charset="0"/>
                <a:ea typeface="Arial" panose="020B0604020202020204" pitchFamily="34" charset="0"/>
              </a:rPr>
              <a:t>ả</a:t>
            </a:r>
            <a:r>
              <a:rPr lang="vi-VN" sz="2400" dirty="0">
                <a:effectLst/>
                <a:latin typeface="Arial" panose="020B0604020202020204" pitchFamily="34" charset="0"/>
                <a:ea typeface="Arial" panose="020B0604020202020204" pitchFamily="34" charset="0"/>
              </a:rPr>
              <a:t>nh s</a:t>
            </a:r>
            <a:r>
              <a:rPr lang="en-US" sz="2400" dirty="0">
                <a:latin typeface="Arial" panose="020B0604020202020204" pitchFamily="34" charset="0"/>
                <a:ea typeface="Arial" panose="020B0604020202020204" pitchFamily="34" charset="0"/>
              </a:rPr>
              <a:t>á</a:t>
            </a:r>
            <a:r>
              <a:rPr lang="vi-VN" sz="2400" dirty="0">
                <a:effectLst/>
                <a:latin typeface="Arial" panose="020B0604020202020204" pitchFamily="34" charset="0"/>
                <a:ea typeface="Arial" panose="020B0604020202020204" pitchFamily="34" charset="0"/>
              </a:rPr>
              <a:t>t biển v</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 thực hiện nghĩa vụ tham gia C</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ng an nh</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dân được coi là thực hiện nghĩa vụ quân sự tại ngũ</a:t>
            </a:r>
            <a:r>
              <a:rPr lang="en-US" sz="2400" dirty="0">
                <a:effectLst/>
                <a:latin typeface="Arial" panose="020B0604020202020204" pitchFamily="34" charset="0"/>
                <a:ea typeface="Arial" panose="020B0604020202020204" pitchFamily="34" charset="0"/>
              </a:rPr>
              <a:t>.</a:t>
            </a:r>
          </a:p>
        </p:txBody>
      </p:sp>
      <p:pic>
        <p:nvPicPr>
          <p:cNvPr id="2" name="Picture 1">
            <a:extLst>
              <a:ext uri="{FF2B5EF4-FFF2-40B4-BE49-F238E27FC236}">
                <a16:creationId xmlns:a16="http://schemas.microsoft.com/office/drawing/2014/main" id="{C1C0125C-EC11-0D6B-86CC-7FA1888E787E}"/>
              </a:ext>
            </a:extLst>
          </p:cNvPr>
          <p:cNvPicPr>
            <a:picLocks noChangeAspect="1"/>
          </p:cNvPicPr>
          <p:nvPr/>
        </p:nvPicPr>
        <p:blipFill>
          <a:blip r:embed="rId13"/>
          <a:stretch>
            <a:fillRect/>
          </a:stretch>
        </p:blipFill>
        <p:spPr>
          <a:xfrm>
            <a:off x="4923901" y="2045501"/>
            <a:ext cx="4079421" cy="2436064"/>
          </a:xfrm>
          <a:prstGeom prst="rect">
            <a:avLst/>
          </a:prstGeom>
        </p:spPr>
      </p:pic>
    </p:spTree>
    <p:extLst>
      <p:ext uri="{BB962C8B-B14F-4D97-AF65-F5344CB8AC3E}">
        <p14:creationId xmlns:p14="http://schemas.microsoft.com/office/powerpoint/2010/main" val="160804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264694" y="121972"/>
            <a:ext cx="84432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VÀ </a:t>
            </a:r>
          </a:p>
          <a:p>
            <a:pPr algn="ctr"/>
            <a:r>
              <a:rPr lang="en-US" altLang="en-US" sz="2400" dirty="0">
                <a:solidFill>
                  <a:srgbClr val="FFFF00"/>
                </a:solidFill>
                <a:latin typeface="Arial" panose="020B0604020202020204" pitchFamily="34" charset="0"/>
                <a:cs typeface="Arial" panose="020B0604020202020204" pitchFamily="34" charset="0"/>
              </a:rPr>
              <a:t>TRÁCH NHIỆM CỦA HỌC SINH</a:t>
            </a:r>
          </a:p>
          <a:p>
            <a:pPr algn="ctr"/>
            <a:endParaRPr lang="en-US" altLang="en-US" dirty="0">
              <a:solidFill>
                <a:srgbClr val="FFFF00"/>
              </a:solidFill>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65" y="1155033"/>
            <a:ext cx="512921" cy="55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240965" y="1064740"/>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01744" y="1601186"/>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EA3669E-485F-8476-F7F7-5C1EAE45D4F4}"/>
              </a:ext>
            </a:extLst>
          </p:cNvPr>
          <p:cNvSpPr txBox="1"/>
          <p:nvPr/>
        </p:nvSpPr>
        <p:spPr>
          <a:xfrm>
            <a:off x="0" y="1914845"/>
            <a:ext cx="5179594" cy="461665"/>
          </a:xfrm>
          <a:prstGeom prst="rect">
            <a:avLst/>
          </a:prstGeom>
          <a:noFill/>
        </p:spPr>
        <p:txBody>
          <a:bodyPr wrap="square">
            <a:spAutoFit/>
          </a:bodyPr>
          <a:lstStyle/>
          <a:p>
            <a:pPr marL="0" marR="0" indent="0" algn="just">
              <a:spcBef>
                <a:spcPts val="0"/>
              </a:spcBef>
              <a:spcAft>
                <a:spcPts val="0"/>
              </a:spcAft>
            </a:pPr>
            <a:r>
              <a:rPr lang="vi-VN" sz="2400" dirty="0">
                <a:solidFill>
                  <a:srgbClr val="FF0000"/>
                </a:solidFill>
                <a:effectLst/>
                <a:latin typeface="Arial" panose="020B0604020202020204" pitchFamily="34" charset="0"/>
                <a:ea typeface="Arial" panose="020B0604020202020204" pitchFamily="34" charset="0"/>
              </a:rPr>
              <a:t>1. Nghĩa vụ quân sự c</a:t>
            </a:r>
            <a:r>
              <a:rPr lang="en-US" sz="2400" dirty="0">
                <a:solidFill>
                  <a:srgbClr val="FF0000"/>
                </a:solidFill>
                <a:latin typeface="Arial" panose="020B0604020202020204" pitchFamily="34" charset="0"/>
                <a:ea typeface="Arial" panose="020B0604020202020204" pitchFamily="34" charset="0"/>
              </a:rPr>
              <a:t>ủ</a:t>
            </a:r>
            <a:r>
              <a:rPr lang="vi-VN" sz="2400" dirty="0">
                <a:solidFill>
                  <a:srgbClr val="FF0000"/>
                </a:solidFill>
                <a:effectLst/>
                <a:latin typeface="Arial" panose="020B0604020202020204" pitchFamily="34" charset="0"/>
                <a:ea typeface="Arial" panose="020B0604020202020204" pitchFamily="34" charset="0"/>
              </a:rPr>
              <a:t>a công dân</a:t>
            </a:r>
            <a:endParaRPr lang="en-US" sz="2400" dirty="0">
              <a:solidFill>
                <a:srgbClr val="FF0000"/>
              </a:solidFill>
              <a:effectLst/>
              <a:latin typeface="Arial" panose="020B0604020202020204" pitchFamily="34" charset="0"/>
              <a:ea typeface="Arial" panose="020B0604020202020204" pitchFamily="34" charset="0"/>
            </a:endParaRPr>
          </a:p>
        </p:txBody>
      </p:sp>
      <p:sp>
        <p:nvSpPr>
          <p:cNvPr id="24" name="TextBox 23">
            <a:extLst>
              <a:ext uri="{FF2B5EF4-FFF2-40B4-BE49-F238E27FC236}">
                <a16:creationId xmlns:a16="http://schemas.microsoft.com/office/drawing/2014/main" id="{F612F9D9-CC6F-D4DE-BBB7-90E7207DED5B}"/>
              </a:ext>
            </a:extLst>
          </p:cNvPr>
          <p:cNvSpPr txBox="1"/>
          <p:nvPr/>
        </p:nvSpPr>
        <p:spPr>
          <a:xfrm>
            <a:off x="0" y="2287278"/>
            <a:ext cx="9011653" cy="3785652"/>
          </a:xfrm>
          <a:prstGeom prst="rect">
            <a:avLst/>
          </a:prstGeom>
          <a:noFill/>
        </p:spPr>
        <p:txBody>
          <a:bodyPr wrap="square">
            <a:spAutoFit/>
          </a:bodyPr>
          <a:lstStyle/>
          <a:p>
            <a:pPr marL="0" marR="0" indent="228600" algn="just">
              <a:spcBef>
                <a:spcPts val="0"/>
              </a:spcBef>
              <a:spcAft>
                <a:spcPts val="0"/>
              </a:spcAft>
            </a:pPr>
            <a:r>
              <a:rPr lang="en-US" sz="2400" dirty="0" err="1">
                <a:latin typeface="Arial" panose="020B0604020202020204" pitchFamily="34" charset="0"/>
                <a:ea typeface="Arial" panose="020B0604020202020204" pitchFamily="34" charset="0"/>
              </a:rPr>
              <a:t>Cô</a:t>
            </a:r>
            <a:r>
              <a:rPr lang="vi-VN" sz="2400" dirty="0">
                <a:effectLst/>
                <a:latin typeface="Arial" panose="020B0604020202020204" pitchFamily="34" charset="0"/>
                <a:ea typeface="Arial" panose="020B0604020202020204" pitchFamily="34" charset="0"/>
              </a:rPr>
              <a:t>ng dân thu</a:t>
            </a:r>
            <a:r>
              <a:rPr lang="en-US" sz="2400" dirty="0">
                <a:effectLst/>
                <a:latin typeface="Arial" panose="020B0604020202020204" pitchFamily="34" charset="0"/>
                <a:ea typeface="Arial" panose="020B0604020202020204" pitchFamily="34" charset="0"/>
              </a:rPr>
              <a:t>ộ</a:t>
            </a:r>
            <a:r>
              <a:rPr lang="vi-VN" sz="2400" dirty="0">
                <a:effectLst/>
                <a:latin typeface="Arial" panose="020B0604020202020204" pitchFamily="34" charset="0"/>
                <a:ea typeface="Arial" panose="020B0604020202020204" pitchFamily="34" charset="0"/>
              </a:rPr>
              <a:t>c m</a:t>
            </a:r>
            <a:r>
              <a:rPr lang="en-US" sz="2400" dirty="0">
                <a:effectLst/>
                <a:latin typeface="Arial" panose="020B0604020202020204" pitchFamily="34" charset="0"/>
                <a:ea typeface="Arial" panose="020B0604020202020204" pitchFamily="34" charset="0"/>
              </a:rPr>
              <a:t>ộ</a:t>
            </a:r>
            <a:r>
              <a:rPr lang="vi-VN" sz="2400" dirty="0">
                <a:effectLst/>
                <a:latin typeface="Arial" panose="020B0604020202020204" pitchFamily="34" charset="0"/>
                <a:ea typeface="Arial" panose="020B0604020202020204" pitchFamily="34" charset="0"/>
              </a:rPr>
              <a:t>t trong các tr</a:t>
            </a:r>
            <a:r>
              <a:rPr lang="en-US" sz="2400" dirty="0" err="1">
                <a:latin typeface="Arial" panose="020B0604020202020204" pitchFamily="34" charset="0"/>
                <a:ea typeface="Arial" panose="020B0604020202020204" pitchFamily="34" charset="0"/>
              </a:rPr>
              <a:t>ườ</a:t>
            </a:r>
            <a:r>
              <a:rPr lang="vi-VN" sz="2400" dirty="0">
                <a:effectLst/>
                <a:latin typeface="Arial" panose="020B0604020202020204" pitchFamily="34" charset="0"/>
                <a:ea typeface="Arial" panose="020B0604020202020204" pitchFamily="34" charset="0"/>
              </a:rPr>
              <a:t>ng hợp s</a:t>
            </a:r>
            <a:r>
              <a:rPr lang="en-US" sz="2400" dirty="0">
                <a:effectLst/>
                <a:latin typeface="Arial" panose="020B0604020202020204" pitchFamily="34" charset="0"/>
                <a:ea typeface="Arial" panose="020B0604020202020204" pitchFamily="34" charset="0"/>
              </a:rPr>
              <a:t>a</a:t>
            </a:r>
            <a:r>
              <a:rPr lang="vi-VN" sz="2400" dirty="0">
                <a:effectLst/>
                <a:latin typeface="Arial" panose="020B0604020202020204" pitchFamily="34" charset="0"/>
                <a:ea typeface="Arial" panose="020B0604020202020204" pitchFamily="34" charset="0"/>
              </a:rPr>
              <a:t>u đ</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y đư</a:t>
            </a:r>
            <a:r>
              <a:rPr lang="en-US" sz="2400" dirty="0">
                <a:effectLst/>
                <a:latin typeface="Arial" panose="020B0604020202020204" pitchFamily="34" charset="0"/>
                <a:ea typeface="Arial" panose="020B0604020202020204" pitchFamily="34" charset="0"/>
              </a:rPr>
              <a:t>ợ</a:t>
            </a:r>
            <a:r>
              <a:rPr lang="vi-VN" sz="2400" dirty="0">
                <a:effectLst/>
                <a:latin typeface="Arial" panose="020B0604020202020204" pitchFamily="34" charset="0"/>
                <a:ea typeface="Arial" panose="020B0604020202020204" pitchFamily="34" charset="0"/>
              </a:rPr>
              <a:t>c công nh</a:t>
            </a:r>
            <a:r>
              <a:rPr lang="en-US" sz="2400" dirty="0">
                <a:effectLst/>
                <a:latin typeface="Arial" panose="020B0604020202020204" pitchFamily="34" charset="0"/>
                <a:ea typeface="Arial" panose="020B0604020202020204" pitchFamily="34" charset="0"/>
              </a:rPr>
              <a:t>ậ</a:t>
            </a:r>
            <a:r>
              <a:rPr lang="vi-VN" sz="2400" dirty="0">
                <a:effectLst/>
                <a:latin typeface="Arial" panose="020B0604020202020204" pitchFamily="34" charset="0"/>
                <a:ea typeface="Arial" panose="020B0604020202020204" pitchFamily="34" charset="0"/>
              </a:rPr>
              <a:t>n ho</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n thành nghĩa v</a:t>
            </a:r>
            <a:r>
              <a:rPr lang="en-US" sz="2400" dirty="0">
                <a:latin typeface="Arial" panose="020B0604020202020204" pitchFamily="34" charset="0"/>
                <a:ea typeface="Arial" panose="020B0604020202020204" pitchFamily="34" charset="0"/>
              </a:rPr>
              <a:t>ụ</a:t>
            </a:r>
            <a:r>
              <a:rPr lang="vi-VN" sz="2400" dirty="0">
                <a:effectLst/>
                <a:latin typeface="Arial" panose="020B0604020202020204" pitchFamily="34" charset="0"/>
                <a:ea typeface="Arial" panose="020B0604020202020204" pitchFamily="34" charset="0"/>
              </a:rPr>
              <a:t> qu</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s</a:t>
            </a:r>
            <a:r>
              <a:rPr lang="en-US" sz="2400" dirty="0">
                <a:effectLst/>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 tại ngũ </a:t>
            </a:r>
            <a:r>
              <a:rPr lang="en-US" sz="2400" dirty="0">
                <a:effectLst/>
                <a:latin typeface="Arial" panose="020B0604020202020204" pitchFamily="34" charset="0"/>
                <a:ea typeface="Arial" panose="020B0604020202020204" pitchFamily="34" charset="0"/>
              </a:rPr>
              <a:t>tr</a:t>
            </a:r>
            <a:r>
              <a:rPr lang="vi-VN" sz="2400" dirty="0">
                <a:effectLst/>
                <a:latin typeface="Arial" panose="020B0604020202020204" pitchFamily="34" charset="0"/>
                <a:ea typeface="Arial" panose="020B0604020202020204" pitchFamily="34" charset="0"/>
              </a:rPr>
              <a:t>ong th</a:t>
            </a:r>
            <a:r>
              <a:rPr lang="en-US" sz="2400" dirty="0">
                <a:effectLst/>
                <a:latin typeface="Arial" panose="020B0604020202020204" pitchFamily="34" charset="0"/>
                <a:ea typeface="Arial" panose="020B0604020202020204" pitchFamily="34" charset="0"/>
              </a:rPr>
              <a:t>ờ</a:t>
            </a:r>
            <a:r>
              <a:rPr lang="vi-VN" sz="2400" dirty="0">
                <a:effectLst/>
                <a:latin typeface="Arial" panose="020B0604020202020204" pitchFamily="34" charset="0"/>
                <a:ea typeface="Arial" panose="020B0604020202020204" pitchFamily="34" charset="0"/>
              </a:rPr>
              <a:t>i b</a:t>
            </a:r>
            <a:r>
              <a:rPr lang="en-US" sz="2400" dirty="0">
                <a:latin typeface="Arial" panose="020B0604020202020204" pitchFamily="34" charset="0"/>
                <a:ea typeface="Arial" panose="020B0604020202020204" pitchFamily="34" charset="0"/>
              </a:rPr>
              <a:t>ì</a:t>
            </a:r>
            <a:r>
              <a:rPr lang="vi-VN" sz="2400" dirty="0">
                <a:effectLst/>
                <a:latin typeface="Arial" panose="020B0604020202020204" pitchFamily="34" charset="0"/>
                <a:ea typeface="Arial" panose="020B0604020202020204" pitchFamily="34" charset="0"/>
              </a:rPr>
              <a:t>nh. Dân quân thưòng trưc cố ít nhất 24 tháng phục vu trù đươc công nhân hoàn thánh thục hiên nghĩa vu quân sư tại ngũ tong thòi binh: hoàn thành nhiệm vu tham gia công an xâ llẻn tục tù đú 36 tháng trờ lên. cán bộ, công chức, viên chức, sinh vlẻn tốt nghiệp đai hoc trờ lên. đã </a:t>
            </a:r>
            <a:r>
              <a:rPr lang="en-US" sz="2400" i="1" dirty="0" err="1">
                <a:effectLst/>
                <a:latin typeface="Arial" panose="020B0604020202020204" pitchFamily="34" charset="0"/>
                <a:ea typeface="Arial" panose="020B0604020202020204" pitchFamily="34" charset="0"/>
              </a:rPr>
              <a:t>được</a:t>
            </a:r>
            <a:r>
              <a:rPr lang="vi-VN" sz="2400" dirty="0">
                <a:effectLst/>
                <a:latin typeface="Arial" panose="020B0604020202020204" pitchFamily="34" charset="0"/>
                <a:ea typeface="Arial" panose="020B0604020202020204" pitchFamily="34" charset="0"/>
              </a:rPr>
              <a:t> đào tạo v</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 phong quân hàm sĩ quan d</a:t>
            </a:r>
            <a:r>
              <a:rPr lang="en-US" sz="2400" dirty="0">
                <a:effectLst/>
                <a:latin typeface="Arial" panose="020B0604020202020204" pitchFamily="34" charset="0"/>
                <a:ea typeface="Arial" panose="020B0604020202020204" pitchFamily="34" charset="0"/>
              </a:rPr>
              <a:t>ự</a:t>
            </a:r>
            <a:r>
              <a:rPr lang="vi-VN" sz="2400" dirty="0">
                <a:effectLst/>
                <a:latin typeface="Arial" panose="020B0604020202020204" pitchFamily="34" charset="0"/>
                <a:ea typeface="Arial" panose="020B0604020202020204" pitchFamily="34" charset="0"/>
              </a:rPr>
              <a:t> bi. thanh niên đã tốt nghiệp đại học. cao đãng, trung cấp tinh nguyện phuc vu tại đoán kinh tế - quốc phóng tù đú 24 tháng trờ lén; công dân phục vụ trên tau kiểm ngư tử đù 24 tháng trờ lên.</a:t>
            </a:r>
            <a:endParaRPr lang="en-US" sz="24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0158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8">
            <a:extLst>
              <a:ext uri="{FF2B5EF4-FFF2-40B4-BE49-F238E27FC236}">
                <a16:creationId xmlns:a16="http://schemas.microsoft.com/office/drawing/2014/main" id="{43FD7B61-0BCB-FB2F-C89F-0942FE40823F}"/>
              </a:ext>
            </a:extLst>
          </p:cNvPr>
          <p:cNvGrpSpPr>
            <a:grpSpLocks/>
          </p:cNvGrpSpPr>
          <p:nvPr/>
        </p:nvGrpSpPr>
        <p:grpSpPr bwMode="auto">
          <a:xfrm>
            <a:off x="-404812" y="-48728"/>
            <a:ext cx="9525000" cy="1383258"/>
            <a:chOff x="-381000" y="-8659"/>
            <a:chExt cx="9525000" cy="1447800"/>
          </a:xfrm>
        </p:grpSpPr>
        <p:grpSp>
          <p:nvGrpSpPr>
            <p:cNvPr id="47119" name="Group 9">
              <a:extLst>
                <a:ext uri="{FF2B5EF4-FFF2-40B4-BE49-F238E27FC236}">
                  <a16:creationId xmlns:a16="http://schemas.microsoft.com/office/drawing/2014/main" id="{1D5B5C20-2724-6765-AEF5-5E290679C558}"/>
                </a:ext>
              </a:extLst>
            </p:cNvPr>
            <p:cNvGrpSpPr>
              <a:grpSpLocks/>
            </p:cNvGrpSpPr>
            <p:nvPr/>
          </p:nvGrpSpPr>
          <p:grpSpPr bwMode="auto">
            <a:xfrm>
              <a:off x="0" y="-8659"/>
              <a:ext cx="9144000" cy="1447800"/>
              <a:chOff x="0" y="-8659"/>
              <a:chExt cx="9144000" cy="1447800"/>
            </a:xfrm>
          </p:grpSpPr>
          <p:pic>
            <p:nvPicPr>
              <p:cNvPr id="12" name="Picture 2" descr="BD21318_">
                <a:extLst>
                  <a:ext uri="{FF2B5EF4-FFF2-40B4-BE49-F238E27FC236}">
                    <a16:creationId xmlns:a16="http://schemas.microsoft.com/office/drawing/2014/main" id="{BD789F81-9297-4EBC-55A7-1A53E3256A8E}"/>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447800"/>
              </a:xfrm>
              <a:prstGeom prst="rect">
                <a:avLst/>
              </a:prstGeom>
              <a:ln>
                <a:noFill/>
              </a:ln>
              <a:effectLst>
                <a:softEdge rad="112500"/>
              </a:effectLst>
            </p:spPr>
          </p:pic>
          <p:pic>
            <p:nvPicPr>
              <p:cNvPr id="47122" name="Picture 8" descr="quocky">
                <a:extLst>
                  <a:ext uri="{FF2B5EF4-FFF2-40B4-BE49-F238E27FC236}">
                    <a16:creationId xmlns:a16="http://schemas.microsoft.com/office/drawing/2014/main" id="{1BD8AEEF-86D5-6FA3-02CC-2570FF82212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 descr="ringworld2_w">
                <a:extLst>
                  <a:ext uri="{FF2B5EF4-FFF2-40B4-BE49-F238E27FC236}">
                    <a16:creationId xmlns:a16="http://schemas.microsoft.com/office/drawing/2014/main" id="{5DE5A4D6-9B75-16BC-7E01-5F5491EE2B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491" y="15709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4" name="TextBox 11">
                <a:extLst>
                  <a:ext uri="{FF2B5EF4-FFF2-40B4-BE49-F238E27FC236}">
                    <a16:creationId xmlns:a16="http://schemas.microsoft.com/office/drawing/2014/main" id="{499321A0-5D47-A276-BAB6-C30C0BC284DF}"/>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2CBBA0C1-5A0A-8A4E-BE18-77B6EF867219}"/>
                </a:ext>
              </a:extLst>
            </p:cNvPr>
            <p:cNvSpPr/>
            <p:nvPr/>
          </p:nvSpPr>
          <p:spPr>
            <a:xfrm>
              <a:off x="-381000" y="735875"/>
              <a:ext cx="2209800" cy="608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47109" name="TextBox 16">
            <a:extLst>
              <a:ext uri="{FF2B5EF4-FFF2-40B4-BE49-F238E27FC236}">
                <a16:creationId xmlns:a16="http://schemas.microsoft.com/office/drawing/2014/main" id="{2E3FE7CB-9F2B-AFAB-06B7-67870B7DE7FA}"/>
              </a:ext>
            </a:extLst>
          </p:cNvPr>
          <p:cNvSpPr txBox="1">
            <a:spLocks noChangeArrowheads="1"/>
          </p:cNvSpPr>
          <p:nvPr/>
        </p:nvSpPr>
        <p:spPr bwMode="auto">
          <a:xfrm>
            <a:off x="0" y="1362037"/>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Arial" panose="020B0604020202020204" pitchFamily="34" charset="0"/>
                <a:cs typeface="Arial" panose="020B0604020202020204" pitchFamily="34" charset="0"/>
              </a:rPr>
              <a:t>CÂU HỎI KIỂM TRA KIẾN THỨC</a:t>
            </a:r>
            <a:endParaRPr lang="en-US" altLang="en-US" sz="2600" i="1" dirty="0">
              <a:solidFill>
                <a:srgbClr val="C00000"/>
              </a:solidFill>
              <a:latin typeface="Arial" panose="020B060402020202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C77282C7-C8B9-5F05-7D27-C530F674B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289" y="6248400"/>
            <a:ext cx="552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3ACA94AC-6429-3EAE-788B-569189E09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156" y="6219825"/>
            <a:ext cx="5810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a:extLst>
              <a:ext uri="{FF2B5EF4-FFF2-40B4-BE49-F238E27FC236}">
                <a16:creationId xmlns:a16="http://schemas.microsoft.com/office/drawing/2014/main" id="{60895A56-3F4F-F406-3FB7-3222225BCA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746" y="1333400"/>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E0D49264-2011-EE75-02ED-8F1ECB7D39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8004" y="6210300"/>
            <a:ext cx="571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a:extLst>
              <a:ext uri="{FF2B5EF4-FFF2-40B4-BE49-F238E27FC236}">
                <a16:creationId xmlns:a16="http://schemas.microsoft.com/office/drawing/2014/main" id="{FAAB5806-A59D-5D7C-B1AF-6C09AB4C93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8366" y="6181725"/>
            <a:ext cx="6191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FA8BE3DF-9831-0DD4-E8B3-F055700036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6882" y="6229350"/>
            <a:ext cx="5826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a:extLst>
              <a:ext uri="{FF2B5EF4-FFF2-40B4-BE49-F238E27FC236}">
                <a16:creationId xmlns:a16="http://schemas.microsoft.com/office/drawing/2014/main" id="{7D3845E3-3667-EEFF-FC00-B1DAA6C4D6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1436" y="6210300"/>
            <a:ext cx="590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6">
            <a:extLst>
              <a:ext uri="{FF2B5EF4-FFF2-40B4-BE49-F238E27FC236}">
                <a16:creationId xmlns:a16="http://schemas.microsoft.com/office/drawing/2014/main" id="{FEA10588-443C-7A20-3DAF-D8D7D1747FB9}"/>
              </a:ext>
            </a:extLst>
          </p:cNvPr>
          <p:cNvSpPr txBox="1">
            <a:spLocks noChangeArrowheads="1"/>
          </p:cNvSpPr>
          <p:nvPr/>
        </p:nvSpPr>
        <p:spPr bwMode="auto">
          <a:xfrm>
            <a:off x="0" y="1915497"/>
            <a:ext cx="89833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vi-VN" i="1" dirty="0">
                <a:solidFill>
                  <a:srgbClr val="00B0F0"/>
                </a:solidFill>
              </a:rPr>
              <a:t>Nghĩa vụ qu</a:t>
            </a:r>
            <a:r>
              <a:rPr lang="en-US" i="1" dirty="0">
                <a:solidFill>
                  <a:srgbClr val="00B0F0"/>
                </a:solidFill>
              </a:rPr>
              <a:t>â</a:t>
            </a:r>
            <a:r>
              <a:rPr lang="vi-VN" i="1" dirty="0">
                <a:solidFill>
                  <a:srgbClr val="00B0F0"/>
                </a:solidFill>
              </a:rPr>
              <a:t>n sự là gì? Công d</a:t>
            </a:r>
            <a:r>
              <a:rPr lang="en-US" i="1" dirty="0">
                <a:solidFill>
                  <a:srgbClr val="00B0F0"/>
                </a:solidFill>
              </a:rPr>
              <a:t>â</a:t>
            </a:r>
            <a:r>
              <a:rPr lang="vi-VN" i="1" dirty="0">
                <a:solidFill>
                  <a:srgbClr val="00B0F0"/>
                </a:solidFill>
              </a:rPr>
              <a:t>n phục vụ trong lực lượng d</a:t>
            </a:r>
            <a:r>
              <a:rPr lang="en-US" i="1" dirty="0">
                <a:solidFill>
                  <a:srgbClr val="00B0F0"/>
                </a:solidFill>
              </a:rPr>
              <a:t>â</a:t>
            </a:r>
            <a:r>
              <a:rPr lang="vi-VN" i="1" dirty="0">
                <a:solidFill>
                  <a:srgbClr val="00B0F0"/>
                </a:solidFill>
              </a:rPr>
              <a:t>n qu</a:t>
            </a:r>
            <a:r>
              <a:rPr lang="en-US" i="1" dirty="0">
                <a:solidFill>
                  <a:srgbClr val="00B0F0"/>
                </a:solidFill>
              </a:rPr>
              <a:t>â</a:t>
            </a:r>
            <a:r>
              <a:rPr lang="vi-VN" i="1" dirty="0">
                <a:solidFill>
                  <a:srgbClr val="00B0F0"/>
                </a:solidFill>
              </a:rPr>
              <a:t>n tự vệ có được coi là thực hiện nghĩa vụ qu</a:t>
            </a:r>
            <a:r>
              <a:rPr lang="en-US" i="1" dirty="0">
                <a:solidFill>
                  <a:srgbClr val="00B0F0"/>
                </a:solidFill>
              </a:rPr>
              <a:t>â</a:t>
            </a:r>
            <a:r>
              <a:rPr lang="vi-VN" i="1" dirty="0">
                <a:solidFill>
                  <a:srgbClr val="00B0F0"/>
                </a:solidFill>
              </a:rPr>
              <a:t>n sự không? Tại sao?</a:t>
            </a:r>
            <a:endParaRPr lang="en-US" b="0" dirty="0">
              <a:solidFill>
                <a:srgbClr val="00B0F0"/>
              </a:solidFill>
              <a:latin typeface="Arial" panose="020B0604020202020204" pitchFamily="34" charset="0"/>
              <a:cs typeface="Arial" panose="020B0604020202020204" pitchFamily="34" charset="0"/>
            </a:endParaRPr>
          </a:p>
        </p:txBody>
      </p:sp>
      <p:pic>
        <p:nvPicPr>
          <p:cNvPr id="27" name="Picture 7">
            <a:extLst>
              <a:ext uri="{FF2B5EF4-FFF2-40B4-BE49-F238E27FC236}">
                <a16:creationId xmlns:a16="http://schemas.microsoft.com/office/drawing/2014/main" id="{58F86216-9B6D-67E3-9951-9B5C1B1954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2975" y="6229350"/>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a:extLst>
              <a:ext uri="{FF2B5EF4-FFF2-40B4-BE49-F238E27FC236}">
                <a16:creationId xmlns:a16="http://schemas.microsoft.com/office/drawing/2014/main" id="{2583364C-B58F-8F99-70C3-2CCEA19F1336}"/>
              </a:ext>
            </a:extLst>
          </p:cNvPr>
          <p:cNvSpPr>
            <a:spLocks noChangeArrowheads="1"/>
          </p:cNvSpPr>
          <p:nvPr/>
        </p:nvSpPr>
        <p:spPr bwMode="auto">
          <a:xfrm>
            <a:off x="465223" y="0"/>
            <a:ext cx="76778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eaLnBrk="1" hangingPunct="1">
              <a:defRPr/>
            </a:pPr>
            <a:r>
              <a:rPr lang="en-US" altLang="en-US" sz="2400" u="sng" dirty="0" err="1">
                <a:solidFill>
                  <a:srgbClr val="FFFF00"/>
                </a:solidFill>
                <a:latin typeface="Times New Roman" panose="02020603050405020304" pitchFamily="18" charset="0"/>
              </a:rPr>
              <a:t>Bài</a:t>
            </a:r>
            <a:r>
              <a:rPr lang="en-US" altLang="en-US" sz="2400" u="sng" dirty="0">
                <a:solidFill>
                  <a:srgbClr val="FFFF00"/>
                </a:solidFill>
                <a:latin typeface="Times New Roman" panose="02020603050405020304" pitchFamily="18" charset="0"/>
              </a:rPr>
              <a:t> 1: </a:t>
            </a:r>
            <a:r>
              <a:rPr lang="en-US" altLang="en-US" sz="2400" dirty="0">
                <a:solidFill>
                  <a:srgbClr val="FFFF00"/>
                </a:solidFill>
                <a:latin typeface="Times New Roman" panose="02020603050405020304" pitchFamily="18" charset="0"/>
              </a:rPr>
              <a:t>BẢO VỆ CHỦ QUYỀN LÃNH THỔ, </a:t>
            </a:r>
          </a:p>
          <a:p>
            <a:pPr algn="ctr" eaLnBrk="1" hangingPunct="1">
              <a:defRPr/>
            </a:pPr>
            <a:r>
              <a:rPr lang="en-US" altLang="en-US" sz="2400" dirty="0">
                <a:solidFill>
                  <a:srgbClr val="FFFF00"/>
                </a:solidFill>
                <a:latin typeface="Times New Roman" panose="02020603050405020304" pitchFamily="18" charset="0"/>
              </a:rPr>
              <a:t>BIÊN GIỚI QUỐC GIA CỘNG HÒA </a:t>
            </a:r>
          </a:p>
          <a:p>
            <a:pPr algn="ctr" eaLnBrk="1" hangingPunct="1">
              <a:defRPr/>
            </a:pPr>
            <a:r>
              <a:rPr lang="en-US" altLang="en-US" sz="2400" dirty="0">
                <a:solidFill>
                  <a:srgbClr val="FFFF00"/>
                </a:solidFill>
                <a:latin typeface="Times New Roman" panose="02020603050405020304" pitchFamily="18" charset="0"/>
              </a:rPr>
              <a:t>XÃ HỘI CHỦ NGHĨA VIỆT NAM</a:t>
            </a:r>
          </a:p>
        </p:txBody>
      </p:sp>
    </p:spTree>
    <p:extLst>
      <p:ext uri="{BB962C8B-B14F-4D97-AF65-F5344CB8AC3E}">
        <p14:creationId xmlns:p14="http://schemas.microsoft.com/office/powerpoint/2010/main" val="14435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AD638E72-7CBE-1E5E-3757-90E7690271D9}"/>
              </a:ext>
            </a:extLst>
          </p:cNvPr>
          <p:cNvSpPr>
            <a:spLocks noChangeArrowheads="1"/>
          </p:cNvSpPr>
          <p:nvPr/>
        </p:nvSpPr>
        <p:spPr bwMode="auto">
          <a:xfrm>
            <a:off x="457200" y="10668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 </a:t>
            </a:r>
          </a:p>
        </p:txBody>
      </p:sp>
      <p:grpSp>
        <p:nvGrpSpPr>
          <p:cNvPr id="16387" name="Group 8">
            <a:extLst>
              <a:ext uri="{FF2B5EF4-FFF2-40B4-BE49-F238E27FC236}">
                <a16:creationId xmlns:a16="http://schemas.microsoft.com/office/drawing/2014/main" id="{88BB3268-E255-CF04-D97E-183327A9C65C}"/>
              </a:ext>
            </a:extLst>
          </p:cNvPr>
          <p:cNvGrpSpPr>
            <a:grpSpLocks/>
          </p:cNvGrpSpPr>
          <p:nvPr/>
        </p:nvGrpSpPr>
        <p:grpSpPr bwMode="auto">
          <a:xfrm>
            <a:off x="-379413" y="-7938"/>
            <a:ext cx="9523413" cy="1216026"/>
            <a:chOff x="-379805" y="-8659"/>
            <a:chExt cx="9523805" cy="1285054"/>
          </a:xfrm>
        </p:grpSpPr>
        <p:grpSp>
          <p:nvGrpSpPr>
            <p:cNvPr id="16399" name="Group 9">
              <a:extLst>
                <a:ext uri="{FF2B5EF4-FFF2-40B4-BE49-F238E27FC236}">
                  <a16:creationId xmlns:a16="http://schemas.microsoft.com/office/drawing/2014/main" id="{97439E8A-4156-E98A-EB13-CC2B6C82CB2A}"/>
                </a:ext>
              </a:extLst>
            </p:cNvPr>
            <p:cNvGrpSpPr>
              <a:grpSpLocks/>
            </p:cNvGrpSpPr>
            <p:nvPr/>
          </p:nvGrpSpPr>
          <p:grpSpPr bwMode="auto">
            <a:xfrm>
              <a:off x="0" y="-8659"/>
              <a:ext cx="9144000" cy="1285054"/>
              <a:chOff x="0" y="-8659"/>
              <a:chExt cx="9144000" cy="1285054"/>
            </a:xfrm>
          </p:grpSpPr>
          <p:pic>
            <p:nvPicPr>
              <p:cNvPr id="12" name="Picture 2" descr="BD21318_">
                <a:extLst>
                  <a:ext uri="{FF2B5EF4-FFF2-40B4-BE49-F238E27FC236}">
                    <a16:creationId xmlns:a16="http://schemas.microsoft.com/office/drawing/2014/main" id="{C7947E04-2A4B-411E-D168-377029A94B8B}"/>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8659"/>
                <a:ext cx="9144000" cy="1285054"/>
              </a:xfrm>
              <a:prstGeom prst="rect">
                <a:avLst/>
              </a:prstGeom>
              <a:ln>
                <a:noFill/>
              </a:ln>
              <a:effectLst>
                <a:softEdge rad="112500"/>
              </a:effectLst>
            </p:spPr>
          </p:pic>
          <p:pic>
            <p:nvPicPr>
              <p:cNvPr id="16402" name="Picture 8" descr="quocky">
                <a:extLst>
                  <a:ext uri="{FF2B5EF4-FFF2-40B4-BE49-F238E27FC236}">
                    <a16:creationId xmlns:a16="http://schemas.microsoft.com/office/drawing/2014/main" id="{7DC01D49-5B83-6F86-AA82-CF9CB8BC2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450"/>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 descr="ringworld2_w">
                <a:extLst>
                  <a:ext uri="{FF2B5EF4-FFF2-40B4-BE49-F238E27FC236}">
                    <a16:creationId xmlns:a16="http://schemas.microsoft.com/office/drawing/2014/main" id="{1CD1CEC5-CA34-C0B7-4EE3-50B9FF51F6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20" y="109758"/>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1">
                <a:extLst>
                  <a:ext uri="{FF2B5EF4-FFF2-40B4-BE49-F238E27FC236}">
                    <a16:creationId xmlns:a16="http://schemas.microsoft.com/office/drawing/2014/main" id="{961FD194-04AF-DE3E-F6A0-4D64417060CB}"/>
                  </a:ext>
                </a:extLst>
              </p:cNvPr>
              <p:cNvSpPr txBox="1">
                <a:spLocks noChangeArrowheads="1"/>
              </p:cNvSpPr>
              <p:nvPr/>
            </p:nvSpPr>
            <p:spPr bwMode="auto">
              <a:xfrm>
                <a:off x="876300" y="24172"/>
                <a:ext cx="723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endParaRPr lang="en-US" altLang="en-US" sz="2800">
                  <a:solidFill>
                    <a:srgbClr val="FFFF00"/>
                  </a:solidFill>
                  <a:latin typeface="Times New Roman" panose="02020603050405020304" pitchFamily="18" charset="0"/>
                  <a:cs typeface="Times New Roman" panose="02020603050405020304" pitchFamily="18" charset="0"/>
                </a:endParaRPr>
              </a:p>
              <a:p>
                <a:pPr algn="ctr"/>
                <a:endParaRPr lang="en-US" altLang="en-US" sz="3200">
                  <a:solidFill>
                    <a:srgbClr val="FFFF0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30BC67E0-56A0-FFA3-3FBA-3F7A547F70DE}"/>
                </a:ext>
              </a:extLst>
            </p:cNvPr>
            <p:cNvSpPr/>
            <p:nvPr/>
          </p:nvSpPr>
          <p:spPr>
            <a:xfrm>
              <a:off x="-379805" y="607026"/>
              <a:ext cx="2209892" cy="610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00"/>
                </a:solidFill>
                <a:latin typeface="Times New Roman" pitchFamily="18" charset="0"/>
                <a:cs typeface="Times New Roman" pitchFamily="18" charset="0"/>
              </a:endParaRPr>
            </a:p>
            <a:p>
              <a:pPr>
                <a:defRPr/>
              </a:pPr>
              <a:r>
                <a:rPr lang="en-US" sz="1200" dirty="0">
                  <a:solidFill>
                    <a:srgbClr val="FFFF00"/>
                  </a:solidFill>
                  <a:latin typeface="Times New Roman" pitchFamily="18" charset="0"/>
                  <a:cs typeface="Times New Roman" pitchFamily="18" charset="0"/>
                </a:rPr>
                <a:t>           GDQP KHỐI 11</a:t>
              </a:r>
            </a:p>
          </p:txBody>
        </p:sp>
      </p:grpSp>
      <p:sp>
        <p:nvSpPr>
          <p:cNvPr id="5" name="Rectangle 23">
            <a:extLst>
              <a:ext uri="{FF2B5EF4-FFF2-40B4-BE49-F238E27FC236}">
                <a16:creationId xmlns:a16="http://schemas.microsoft.com/office/drawing/2014/main" id="{030043E0-8666-4E7D-E5EC-18873B5D6865}"/>
              </a:ext>
            </a:extLst>
          </p:cNvPr>
          <p:cNvSpPr>
            <a:spLocks noChangeArrowheads="1"/>
          </p:cNvSpPr>
          <p:nvPr/>
        </p:nvSpPr>
        <p:spPr bwMode="auto">
          <a:xfrm>
            <a:off x="811213" y="26635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400" dirty="0">
                <a:solidFill>
                  <a:srgbClr val="FFFF00"/>
                </a:solidFill>
                <a:latin typeface="Arial" panose="020B0604020202020204" pitchFamily="34" charset="0"/>
                <a:cs typeface="Arial" panose="020B0604020202020204" pitchFamily="34" charset="0"/>
              </a:rPr>
              <a:t>BÀI 2. LUẬT NGHĨA VỤ QUÂN SỰ </a:t>
            </a:r>
          </a:p>
          <a:p>
            <a:pPr algn="ctr"/>
            <a:r>
              <a:rPr lang="en-US" altLang="en-US" sz="2400" dirty="0">
                <a:solidFill>
                  <a:srgbClr val="FFFF00"/>
                </a:solidFill>
                <a:latin typeface="Arial" panose="020B0604020202020204" pitchFamily="34" charset="0"/>
                <a:cs typeface="Arial" panose="020B0604020202020204" pitchFamily="34" charset="0"/>
              </a:rPr>
              <a:t>VÀ TRÁCH NHIỆM CỦA HỌC SINH</a:t>
            </a:r>
          </a:p>
          <a:p>
            <a:pPr algn="ctr"/>
            <a:endParaRPr lang="en-US" altLang="en-US" dirty="0">
              <a:solidFill>
                <a:srgbClr val="FFFF00"/>
              </a:solidFill>
            </a:endParaRPr>
          </a:p>
        </p:txBody>
      </p:sp>
      <p:pic>
        <p:nvPicPr>
          <p:cNvPr id="17" name="Picture 4">
            <a:extLst>
              <a:ext uri="{FF2B5EF4-FFF2-40B4-BE49-F238E27FC236}">
                <a16:creationId xmlns:a16="http://schemas.microsoft.com/office/drawing/2014/main" id="{F32729AA-4F33-8F3B-063D-68BD9B985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875" y="6324787"/>
            <a:ext cx="483224" cy="53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7F684B29-3C48-279B-A901-FA09912B8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0417" y="6299793"/>
            <a:ext cx="508218" cy="55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3A3906C9-3803-2AAE-F45F-C56CA2AAFE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112" y="6291460"/>
            <a:ext cx="499887"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BDA39AA-2C58-522E-2F4A-160F9577D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748" y="6266467"/>
            <a:ext cx="541544" cy="5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61B2C3A-B767-2192-C945-FBDFEBBDE4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431" y="6308125"/>
            <a:ext cx="509607"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E0BE4138-7110-3A7A-5D3C-3A511385AD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7000" y="6291461"/>
            <a:ext cx="516550" cy="5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10CDE181-8385-CFB0-1545-D3AFF331B8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1709" y="6308125"/>
            <a:ext cx="508218" cy="5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CA1A91-4EB4-0C96-2042-7D84955329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078" y="1179096"/>
            <a:ext cx="498779" cy="53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764C2704-CD84-8C6E-478F-EA3D6AF93349}"/>
              </a:ext>
            </a:extLst>
          </p:cNvPr>
          <p:cNvSpPr>
            <a:spLocks noChangeArrowheads="1"/>
          </p:cNvSpPr>
          <p:nvPr/>
        </p:nvSpPr>
        <p:spPr bwMode="auto">
          <a:xfrm>
            <a:off x="169949" y="1079412"/>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Arial" panose="020B0604020202020204" pitchFamily="34" charset="0"/>
                <a:cs typeface="Arial" panose="020B0604020202020204" pitchFamily="34" charset="0"/>
              </a:rPr>
              <a:t>KHÁM PHÁ</a:t>
            </a:r>
          </a:p>
        </p:txBody>
      </p:sp>
      <p:sp>
        <p:nvSpPr>
          <p:cNvPr id="13" name="TextBox 16">
            <a:extLst>
              <a:ext uri="{FF2B5EF4-FFF2-40B4-BE49-F238E27FC236}">
                <a16:creationId xmlns:a16="http://schemas.microsoft.com/office/drawing/2014/main" id="{DCAABDC4-CF3C-934F-0EFC-1895005487C1}"/>
              </a:ext>
            </a:extLst>
          </p:cNvPr>
          <p:cNvSpPr txBox="1">
            <a:spLocks noChangeArrowheads="1"/>
          </p:cNvSpPr>
          <p:nvPr/>
        </p:nvSpPr>
        <p:spPr bwMode="auto">
          <a:xfrm>
            <a:off x="-649870" y="1632291"/>
            <a:ext cx="10359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dirty="0">
                <a:solidFill>
                  <a:schemeClr val="bg1"/>
                </a:solidFill>
                <a:latin typeface="Arial" panose="020B0604020202020204" pitchFamily="34" charset="0"/>
                <a:cs typeface="Arial" panose="020B0604020202020204" pitchFamily="34" charset="0"/>
              </a:rPr>
              <a:t> </a:t>
            </a:r>
            <a:r>
              <a:rPr lang="en-US" altLang="en-US" dirty="0">
                <a:solidFill>
                  <a:srgbClr val="C00000"/>
                </a:solidFill>
                <a:latin typeface="Arial" panose="020B0604020202020204" pitchFamily="34" charset="0"/>
                <a:cs typeface="Arial" panose="020B0604020202020204" pitchFamily="34" charset="0"/>
              </a:rPr>
              <a:t>I. MỘT SÔ NỘI DUNG CƠ BẢN CỦA LUẬT NGHĨA VỤ QUÂN SỰ</a:t>
            </a:r>
            <a:endParaRPr lang="en-US" altLang="en-US" i="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56BF3A-2AE5-4068-BDA3-AE8BED97ABCE}"/>
              </a:ext>
            </a:extLst>
          </p:cNvPr>
          <p:cNvSpPr txBox="1"/>
          <p:nvPr/>
        </p:nvSpPr>
        <p:spPr>
          <a:xfrm>
            <a:off x="148856" y="2389020"/>
            <a:ext cx="3970968" cy="2677656"/>
          </a:xfrm>
          <a:prstGeom prst="rect">
            <a:avLst/>
          </a:prstGeom>
          <a:noFill/>
        </p:spPr>
        <p:txBody>
          <a:bodyPr wrap="square">
            <a:spAutoFit/>
          </a:bodyPr>
          <a:lstStyle/>
          <a:p>
            <a:pPr marL="0" marR="0" indent="228600" algn="just">
              <a:spcBef>
                <a:spcPts val="0"/>
              </a:spcBef>
              <a:spcAft>
                <a:spcPts val="0"/>
              </a:spcAft>
            </a:pPr>
            <a:r>
              <a:rPr lang="vi-VN" sz="2400" i="1" dirty="0">
                <a:effectLst/>
                <a:latin typeface="Arial" panose="020B0604020202020204" pitchFamily="34" charset="0"/>
                <a:ea typeface="Arial" panose="020B0604020202020204" pitchFamily="34" charset="0"/>
              </a:rPr>
              <a:t>Đối tư</a:t>
            </a:r>
            <a:r>
              <a:rPr lang="en-US" sz="2400" i="1" dirty="0">
                <a:effectLst/>
                <a:latin typeface="Arial" panose="020B0604020202020204" pitchFamily="34" charset="0"/>
                <a:ea typeface="Arial" panose="020B0604020202020204" pitchFamily="34" charset="0"/>
              </a:rPr>
              <a:t>ợ</a:t>
            </a:r>
            <a:r>
              <a:rPr lang="vi-VN" sz="2400" i="1" dirty="0">
                <a:effectLst/>
                <a:latin typeface="Arial" panose="020B0604020202020204" pitchFamily="34" charset="0"/>
                <a:ea typeface="Arial" panose="020B0604020202020204" pitchFamily="34" charset="0"/>
              </a:rPr>
              <a:t>ng đ</a:t>
            </a:r>
            <a:r>
              <a:rPr lang="en-US" sz="2400" i="1" dirty="0">
                <a:latin typeface="Arial" panose="020B0604020202020204" pitchFamily="34" charset="0"/>
                <a:ea typeface="Arial" panose="020B0604020202020204" pitchFamily="34" charset="0"/>
              </a:rPr>
              <a:t>ă</a:t>
            </a:r>
            <a:r>
              <a:rPr lang="vi-VN" sz="2400" i="1" dirty="0">
                <a:effectLst/>
                <a:latin typeface="Arial" panose="020B0604020202020204" pitchFamily="34" charset="0"/>
                <a:ea typeface="Arial" panose="020B0604020202020204" pitchFamily="34" charset="0"/>
              </a:rPr>
              <a:t>ng kí nghĩa vụ qu</a:t>
            </a:r>
            <a:r>
              <a:rPr lang="en-US" sz="2400" i="1" dirty="0">
                <a:latin typeface="Arial" panose="020B0604020202020204" pitchFamily="34" charset="0"/>
                <a:ea typeface="Arial" panose="020B0604020202020204" pitchFamily="34" charset="0"/>
              </a:rPr>
              <a:t>â</a:t>
            </a:r>
            <a:r>
              <a:rPr lang="vi-VN" sz="2400" i="1" dirty="0">
                <a:effectLst/>
                <a:latin typeface="Arial" panose="020B0604020202020204" pitchFamily="34" charset="0"/>
                <a:ea typeface="Arial" panose="020B0604020202020204" pitchFamily="34" charset="0"/>
              </a:rPr>
              <a:t>n </a:t>
            </a:r>
            <a:r>
              <a:rPr lang="en-US" sz="2400" i="1" dirty="0" err="1">
                <a:latin typeface="Arial" panose="020B0604020202020204" pitchFamily="34" charset="0"/>
                <a:ea typeface="Arial" panose="020B0604020202020204" pitchFamily="34" charset="0"/>
              </a:rPr>
              <a:t>sự</a:t>
            </a:r>
            <a:r>
              <a:rPr lang="vi-VN" sz="2400" i="1"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c</a:t>
            </a:r>
            <a:r>
              <a:rPr lang="en-US" sz="2400" dirty="0">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ng d</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nam đ</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 17 tuổi tr</a:t>
            </a:r>
            <a:r>
              <a:rPr lang="en-US" sz="2400" dirty="0">
                <a:effectLst/>
                <a:latin typeface="Arial" panose="020B0604020202020204" pitchFamily="34" charset="0"/>
                <a:ea typeface="Arial" panose="020B0604020202020204" pitchFamily="34" charset="0"/>
              </a:rPr>
              <a:t>ở</a:t>
            </a:r>
            <a:r>
              <a:rPr lang="vi-VN" sz="2400" dirty="0">
                <a:effectLst/>
                <a:latin typeface="Arial" panose="020B0604020202020204" pitchFamily="34" charset="0"/>
                <a:ea typeface="Arial" panose="020B0604020202020204" pitchFamily="34" charset="0"/>
              </a:rPr>
              <a:t> lên. Công dân n</a:t>
            </a:r>
            <a:r>
              <a:rPr lang="en-US" sz="2400" dirty="0">
                <a:effectLst/>
                <a:latin typeface="Arial" panose="020B0604020202020204" pitchFamily="34" charset="0"/>
                <a:ea typeface="Arial" panose="020B0604020202020204" pitchFamily="34" charset="0"/>
              </a:rPr>
              <a:t>ữ</a:t>
            </a:r>
            <a:r>
              <a:rPr lang="vi-VN" sz="2400" dirty="0">
                <a:effectLst/>
                <a:latin typeface="Arial" panose="020B0604020202020204" pitchFamily="34" charset="0"/>
                <a:ea typeface="Arial" panose="020B0604020202020204" pitchFamily="34" charset="0"/>
              </a:rPr>
              <a:t> đ</a:t>
            </a:r>
            <a:r>
              <a:rPr lang="en-US" sz="2400" dirty="0">
                <a:latin typeface="Arial" panose="020B0604020202020204" pitchFamily="34" charset="0"/>
                <a:ea typeface="Arial" panose="020B0604020202020204" pitchFamily="34" charset="0"/>
              </a:rPr>
              <a:t>ủ</a:t>
            </a:r>
            <a:r>
              <a:rPr lang="vi-VN" sz="2400" dirty="0">
                <a:effectLst/>
                <a:latin typeface="Arial" panose="020B0604020202020204" pitchFamily="34" charset="0"/>
                <a:ea typeface="Arial" panose="020B0604020202020204" pitchFamily="34" charset="0"/>
              </a:rPr>
              <a:t> 18 tu</a:t>
            </a:r>
            <a:r>
              <a:rPr lang="en-US" sz="2400" dirty="0">
                <a:effectLst/>
                <a:latin typeface="Arial" panose="020B0604020202020204" pitchFamily="34" charset="0"/>
                <a:ea typeface="Arial" panose="020B0604020202020204" pitchFamily="34" charset="0"/>
              </a:rPr>
              <a:t>ổ</a:t>
            </a:r>
            <a:r>
              <a:rPr lang="vi-VN" sz="2400" dirty="0">
                <a:effectLst/>
                <a:latin typeface="Arial" panose="020B0604020202020204" pitchFamily="34" charset="0"/>
                <a:ea typeface="Arial" panose="020B0604020202020204" pitchFamily="34" charset="0"/>
              </a:rPr>
              <a:t>i trở l</a:t>
            </a:r>
            <a:r>
              <a:rPr lang="en-US" sz="2400" dirty="0">
                <a:latin typeface="Arial" panose="020B0604020202020204" pitchFamily="34" charset="0"/>
                <a:ea typeface="Arial" panose="020B0604020202020204" pitchFamily="34" charset="0"/>
              </a:rPr>
              <a:t>ê</a:t>
            </a:r>
            <a:r>
              <a:rPr lang="vi-VN" sz="2400" dirty="0">
                <a:effectLst/>
                <a:latin typeface="Arial" panose="020B0604020202020204" pitchFamily="34" charset="0"/>
                <a:ea typeface="Arial" panose="020B0604020202020204" pitchFamily="34" charset="0"/>
              </a:rPr>
              <a:t>n (có ng</a:t>
            </a:r>
            <a:r>
              <a:rPr lang="en-US" sz="2400" dirty="0">
                <a:latin typeface="Arial" panose="020B0604020202020204" pitchFamily="34" charset="0"/>
                <a:ea typeface="Arial" panose="020B0604020202020204" pitchFamily="34" charset="0"/>
              </a:rPr>
              <a:t>à</a:t>
            </a:r>
            <a:r>
              <a:rPr lang="vi-VN" sz="2400" dirty="0">
                <a:effectLst/>
                <a:latin typeface="Arial" panose="020B0604020202020204" pitchFamily="34" charset="0"/>
                <a:ea typeface="Arial" panose="020B0604020202020204" pitchFamily="34" charset="0"/>
              </a:rPr>
              <a:t>nh, nghề chuyên m</a:t>
            </a:r>
            <a:r>
              <a:rPr lang="en-US" sz="2400" dirty="0">
                <a:effectLst/>
                <a:latin typeface="Arial" panose="020B0604020202020204" pitchFamily="34" charset="0"/>
                <a:ea typeface="Arial" panose="020B0604020202020204" pitchFamily="34" charset="0"/>
              </a:rPr>
              <a:t>ô</a:t>
            </a:r>
            <a:r>
              <a:rPr lang="vi-VN" sz="2400" dirty="0">
                <a:effectLst/>
                <a:latin typeface="Arial" panose="020B0604020202020204" pitchFamily="34" charset="0"/>
                <a:ea typeface="Arial" panose="020B0604020202020204" pitchFamily="34" charset="0"/>
              </a:rPr>
              <a:t>n phù h</a:t>
            </a:r>
            <a:r>
              <a:rPr lang="en-US" sz="2400" dirty="0">
                <a:effectLst/>
                <a:latin typeface="Arial" panose="020B0604020202020204" pitchFamily="34" charset="0"/>
                <a:ea typeface="Arial" panose="020B0604020202020204" pitchFamily="34" charset="0"/>
              </a:rPr>
              <a:t>ợ</a:t>
            </a:r>
            <a:r>
              <a:rPr lang="vi-VN" sz="2400" dirty="0">
                <a:effectLst/>
                <a:latin typeface="Arial" panose="020B0604020202020204" pitchFamily="34" charset="0"/>
                <a:ea typeface="Arial" panose="020B0604020202020204" pitchFamily="34" charset="0"/>
              </a:rPr>
              <a:t>p y</a:t>
            </a:r>
            <a:r>
              <a:rPr lang="en-US" sz="2400" dirty="0">
                <a:latin typeface="Arial" panose="020B0604020202020204" pitchFamily="34" charset="0"/>
                <a:ea typeface="Arial" panose="020B0604020202020204" pitchFamily="34" charset="0"/>
              </a:rPr>
              <a:t>ê</a:t>
            </a:r>
            <a:r>
              <a:rPr lang="vi-VN" sz="2400" dirty="0">
                <a:effectLst/>
                <a:latin typeface="Arial" panose="020B0604020202020204" pitchFamily="34" charset="0"/>
                <a:ea typeface="Arial" panose="020B0604020202020204" pitchFamily="34" charset="0"/>
              </a:rPr>
              <a:t>u c</a:t>
            </a:r>
            <a:r>
              <a:rPr lang="en-US" sz="2400" dirty="0">
                <a:effectLst/>
                <a:latin typeface="Arial" panose="020B0604020202020204" pitchFamily="34" charset="0"/>
                <a:ea typeface="Arial" panose="020B0604020202020204" pitchFamily="34" charset="0"/>
              </a:rPr>
              <a:t>ầ</a:t>
            </a:r>
            <a:r>
              <a:rPr lang="vi-VN" sz="2400" dirty="0">
                <a:effectLst/>
                <a:latin typeface="Arial" panose="020B0604020202020204" pitchFamily="34" charset="0"/>
                <a:ea typeface="Arial" panose="020B0604020202020204" pitchFamily="34" charset="0"/>
              </a:rPr>
              <a:t>u của Qu</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đội nh</a:t>
            </a:r>
            <a:r>
              <a:rPr lang="en-US" sz="2400" dirty="0">
                <a:latin typeface="Arial" panose="020B0604020202020204" pitchFamily="34" charset="0"/>
                <a:ea typeface="Arial" panose="020B0604020202020204" pitchFamily="34" charset="0"/>
              </a:rPr>
              <a:t>â</a:t>
            </a:r>
            <a:r>
              <a:rPr lang="vi-VN" sz="2400" dirty="0">
                <a:effectLst/>
                <a:latin typeface="Arial" panose="020B0604020202020204" pitchFamily="34" charset="0"/>
                <a:ea typeface="Arial" panose="020B0604020202020204" pitchFamily="34" charset="0"/>
              </a:rPr>
              <a:t>n dân).</a:t>
            </a:r>
            <a:endParaRPr lang="en-US" sz="2400" dirty="0">
              <a:latin typeface="Arial" panose="020B0604020202020204" pitchFamily="34" charset="0"/>
              <a:ea typeface="Arial" panose="020B0604020202020204" pitchFamily="34" charset="0"/>
            </a:endParaRPr>
          </a:p>
        </p:txBody>
      </p:sp>
      <p:sp>
        <p:nvSpPr>
          <p:cNvPr id="7" name="TextBox 6">
            <a:extLst>
              <a:ext uri="{FF2B5EF4-FFF2-40B4-BE49-F238E27FC236}">
                <a16:creationId xmlns:a16="http://schemas.microsoft.com/office/drawing/2014/main" id="{445BB8DD-9664-D0B8-AA88-E91B2A4CE246}"/>
              </a:ext>
            </a:extLst>
          </p:cNvPr>
          <p:cNvSpPr txBox="1"/>
          <p:nvPr/>
        </p:nvSpPr>
        <p:spPr>
          <a:xfrm>
            <a:off x="0" y="1959450"/>
            <a:ext cx="5179594" cy="461665"/>
          </a:xfrm>
          <a:prstGeom prst="rect">
            <a:avLst/>
          </a:prstGeom>
          <a:noFill/>
        </p:spPr>
        <p:txBody>
          <a:bodyPr wrap="square">
            <a:spAutoFit/>
          </a:bodyPr>
          <a:lstStyle/>
          <a:p>
            <a:pPr marL="0" marR="0" indent="0" algn="just">
              <a:spcBef>
                <a:spcPts val="0"/>
              </a:spcBef>
              <a:spcAft>
                <a:spcPts val="0"/>
              </a:spcAft>
            </a:pPr>
            <a:r>
              <a:rPr lang="en-US" sz="2400" dirty="0">
                <a:solidFill>
                  <a:srgbClr val="FF0000"/>
                </a:solidFill>
                <a:latin typeface="Arial" panose="020B0604020202020204" pitchFamily="34" charset="0"/>
                <a:ea typeface="Arial" panose="020B0604020202020204" pitchFamily="34" charset="0"/>
              </a:rPr>
              <a:t>2</a:t>
            </a:r>
            <a:r>
              <a:rPr lang="vi-VN" sz="2400" dirty="0">
                <a:solidFill>
                  <a:srgbClr val="FF0000"/>
                </a:solidFill>
                <a:effectLst/>
                <a:latin typeface="Arial" panose="020B0604020202020204" pitchFamily="34" charset="0"/>
                <a:ea typeface="Arial" panose="020B0604020202020204" pitchFamily="34" charset="0"/>
              </a:rPr>
              <a:t>.</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Đăng</a:t>
            </a:r>
            <a:r>
              <a:rPr lang="en-US" sz="2400" dirty="0">
                <a:solidFill>
                  <a:srgbClr val="FF0000"/>
                </a:solidFill>
                <a:effectLst/>
                <a:latin typeface="Arial" panose="020B0604020202020204" pitchFamily="34" charset="0"/>
                <a:ea typeface="Arial" panose="020B0604020202020204" pitchFamily="34" charset="0"/>
              </a:rPr>
              <a:t> </a:t>
            </a:r>
            <a:r>
              <a:rPr lang="en-US" sz="2400" dirty="0" err="1">
                <a:solidFill>
                  <a:srgbClr val="FF0000"/>
                </a:solidFill>
                <a:effectLst/>
                <a:latin typeface="Arial" panose="020B0604020202020204" pitchFamily="34" charset="0"/>
                <a:ea typeface="Arial" panose="020B0604020202020204" pitchFamily="34" charset="0"/>
              </a:rPr>
              <a:t>kí</a:t>
            </a:r>
            <a:r>
              <a:rPr lang="vi-VN" sz="2400" dirty="0">
                <a:solidFill>
                  <a:srgbClr val="FF0000"/>
                </a:solidFill>
                <a:effectLst/>
                <a:latin typeface="Arial" panose="020B0604020202020204" pitchFamily="34" charset="0"/>
                <a:ea typeface="Arial" panose="020B0604020202020204" pitchFamily="34" charset="0"/>
              </a:rPr>
              <a:t> </a:t>
            </a:r>
            <a:r>
              <a:rPr lang="en-US" sz="2400" dirty="0">
                <a:solidFill>
                  <a:srgbClr val="FF0000"/>
                </a:solidFill>
                <a:effectLst/>
                <a:latin typeface="Arial" panose="020B0604020202020204" pitchFamily="34" charset="0"/>
                <a:ea typeface="Arial" panose="020B0604020202020204" pitchFamily="34" charset="0"/>
              </a:rPr>
              <a:t>n</a:t>
            </a:r>
            <a:r>
              <a:rPr lang="vi-VN" sz="2400" dirty="0">
                <a:solidFill>
                  <a:srgbClr val="FF0000"/>
                </a:solidFill>
                <a:effectLst/>
                <a:latin typeface="Arial" panose="020B0604020202020204" pitchFamily="34" charset="0"/>
                <a:ea typeface="Arial" panose="020B0604020202020204" pitchFamily="34" charset="0"/>
              </a:rPr>
              <a:t>ghĩa vụ quân sự </a:t>
            </a:r>
            <a:endParaRPr lang="en-US" sz="2400" dirty="0">
              <a:solidFill>
                <a:srgbClr val="FF0000"/>
              </a:solidFill>
              <a:effectLst/>
              <a:latin typeface="Arial" panose="020B0604020202020204" pitchFamily="34" charset="0"/>
              <a:ea typeface="Arial" panose="020B0604020202020204" pitchFamily="34" charset="0"/>
            </a:endParaRPr>
          </a:p>
        </p:txBody>
      </p:sp>
      <p:pic>
        <p:nvPicPr>
          <p:cNvPr id="2" name="Picture 1">
            <a:extLst>
              <a:ext uri="{FF2B5EF4-FFF2-40B4-BE49-F238E27FC236}">
                <a16:creationId xmlns:a16="http://schemas.microsoft.com/office/drawing/2014/main" id="{C200B365-BEB3-3063-692C-BCB48F79E161}"/>
              </a:ext>
            </a:extLst>
          </p:cNvPr>
          <p:cNvPicPr>
            <a:picLocks noChangeAspect="1"/>
          </p:cNvPicPr>
          <p:nvPr/>
        </p:nvPicPr>
        <p:blipFill>
          <a:blip r:embed="rId13"/>
          <a:stretch>
            <a:fillRect/>
          </a:stretch>
        </p:blipFill>
        <p:spPr>
          <a:xfrm>
            <a:off x="4220938" y="2461846"/>
            <a:ext cx="4459583" cy="2642717"/>
          </a:xfrm>
          <a:prstGeom prst="rect">
            <a:avLst/>
          </a:prstGeom>
        </p:spPr>
      </p:pic>
      <p:sp>
        <p:nvSpPr>
          <p:cNvPr id="9" name="TextBox 8">
            <a:extLst>
              <a:ext uri="{FF2B5EF4-FFF2-40B4-BE49-F238E27FC236}">
                <a16:creationId xmlns:a16="http://schemas.microsoft.com/office/drawing/2014/main" id="{6D7F62DD-02EF-CF1F-33E1-CFA086193307}"/>
              </a:ext>
            </a:extLst>
          </p:cNvPr>
          <p:cNvSpPr txBox="1"/>
          <p:nvPr/>
        </p:nvSpPr>
        <p:spPr>
          <a:xfrm>
            <a:off x="0" y="5368558"/>
            <a:ext cx="8835013" cy="1200329"/>
          </a:xfrm>
          <a:prstGeom prst="rect">
            <a:avLst/>
          </a:prstGeom>
          <a:noFill/>
        </p:spPr>
        <p:txBody>
          <a:bodyPr wrap="square">
            <a:spAutoFit/>
          </a:bodyPr>
          <a:lstStyle/>
          <a:p>
            <a:pPr marL="0" marR="0" indent="228600" algn="just">
              <a:spcBef>
                <a:spcPts val="0"/>
              </a:spcBef>
              <a:spcAft>
                <a:spcPts val="0"/>
              </a:spcAft>
            </a:pPr>
            <a:r>
              <a:rPr lang="en-US" sz="2400" i="1" dirty="0" err="1">
                <a:latin typeface="Arial" panose="020B0604020202020204" pitchFamily="34" charset="0"/>
                <a:ea typeface="Arial" panose="020B0604020202020204" pitchFamily="34" charset="0"/>
              </a:rPr>
              <a:t>Đối</a:t>
            </a:r>
            <a:r>
              <a:rPr lang="vi-VN" sz="2400" i="1" dirty="0">
                <a:effectLst/>
                <a:latin typeface="Arial" panose="020B0604020202020204" pitchFamily="34" charset="0"/>
                <a:ea typeface="Arial" panose="020B0604020202020204" pitchFamily="34" charset="0"/>
              </a:rPr>
              <a:t> tượng miễn </a:t>
            </a:r>
            <a:r>
              <a:rPr lang="en-US" sz="2400" i="1" dirty="0" err="1">
                <a:effectLst/>
                <a:latin typeface="Arial" panose="020B0604020202020204" pitchFamily="34" charset="0"/>
                <a:ea typeface="Arial" panose="020B0604020202020204" pitchFamily="34" charset="0"/>
              </a:rPr>
              <a:t>đă</a:t>
            </a:r>
            <a:r>
              <a:rPr lang="vi-VN" sz="2400" i="1" dirty="0">
                <a:effectLst/>
                <a:latin typeface="Arial" panose="020B0604020202020204" pitchFamily="34" charset="0"/>
                <a:ea typeface="Arial" panose="020B0604020202020204" pitchFamily="34" charset="0"/>
              </a:rPr>
              <a:t>ng kí nghĩa vụ qu</a:t>
            </a:r>
            <a:r>
              <a:rPr lang="en-US" sz="2400" i="1" dirty="0">
                <a:latin typeface="Arial" panose="020B0604020202020204" pitchFamily="34" charset="0"/>
                <a:ea typeface="Arial" panose="020B0604020202020204" pitchFamily="34" charset="0"/>
              </a:rPr>
              <a:t>â</a:t>
            </a:r>
            <a:r>
              <a:rPr lang="vi-VN" sz="2400" i="1" dirty="0">
                <a:effectLst/>
                <a:latin typeface="Arial" panose="020B0604020202020204" pitchFamily="34" charset="0"/>
                <a:ea typeface="Arial" panose="020B0604020202020204" pitchFamily="34" charset="0"/>
              </a:rPr>
              <a:t>n sự:</a:t>
            </a:r>
            <a:r>
              <a:rPr lang="vi-VN" sz="2400" dirty="0">
                <a:effectLst/>
                <a:latin typeface="Arial" panose="020B0604020202020204" pitchFamily="34" charset="0"/>
                <a:ea typeface="Arial" panose="020B0604020202020204" pitchFamily="34" charset="0"/>
              </a:rPr>
              <a:t> Người khuyểt tật</a:t>
            </a:r>
            <a:r>
              <a:rPr lang="en-US" sz="2400" dirty="0">
                <a:effectLst/>
                <a:latin typeface="Arial" panose="020B0604020202020204" pitchFamily="34" charset="0"/>
                <a:ea typeface="Arial" panose="020B0604020202020204" pitchFamily="34" charset="0"/>
              </a:rPr>
              <a:t>,</a:t>
            </a:r>
            <a:r>
              <a:rPr lang="vi-VN" sz="2400" dirty="0">
                <a:effectLst/>
                <a:latin typeface="Arial" panose="020B0604020202020204" pitchFamily="34" charset="0"/>
                <a:ea typeface="Arial" panose="020B0604020202020204" pitchFamily="34" charset="0"/>
              </a:rPr>
              <a:t> người m</a:t>
            </a:r>
            <a:r>
              <a:rPr lang="en-US" sz="2400" dirty="0">
                <a:effectLst/>
                <a:latin typeface="Arial" panose="020B0604020202020204" pitchFamily="34" charset="0"/>
                <a:ea typeface="Arial" panose="020B0604020202020204" pitchFamily="34" charset="0"/>
              </a:rPr>
              <a:t>ắ</a:t>
            </a:r>
            <a:r>
              <a:rPr lang="vi-VN" sz="2400" dirty="0">
                <a:effectLst/>
                <a:latin typeface="Arial" panose="020B0604020202020204" pitchFamily="34" charset="0"/>
                <a:ea typeface="Arial" panose="020B0604020202020204" pitchFamily="34" charset="0"/>
              </a:rPr>
              <a:t>c bệnh hi</a:t>
            </a:r>
            <a:r>
              <a:rPr lang="en-US" sz="2400" dirty="0">
                <a:effectLst/>
                <a:latin typeface="Arial" panose="020B0604020202020204" pitchFamily="34" charset="0"/>
                <a:ea typeface="Arial" panose="020B0604020202020204" pitchFamily="34" charset="0"/>
              </a:rPr>
              <a:t>ể</a:t>
            </a:r>
            <a:r>
              <a:rPr lang="vi-VN" sz="2400" dirty="0">
                <a:effectLst/>
                <a:latin typeface="Arial" panose="020B0604020202020204" pitchFamily="34" charset="0"/>
                <a:ea typeface="Arial" panose="020B0604020202020204" pitchFamily="34" charset="0"/>
              </a:rPr>
              <a:t>m ngh</a:t>
            </a:r>
            <a:r>
              <a:rPr lang="en-US" sz="2400" dirty="0">
                <a:latin typeface="Arial" panose="020B0604020202020204" pitchFamily="34" charset="0"/>
                <a:ea typeface="Arial" panose="020B0604020202020204" pitchFamily="34" charset="0"/>
              </a:rPr>
              <a:t>è</a:t>
            </a:r>
            <a:r>
              <a:rPr lang="vi-VN" sz="2400" dirty="0">
                <a:effectLst/>
                <a:latin typeface="Arial" panose="020B0604020202020204" pitchFamily="34" charset="0"/>
                <a:ea typeface="Arial" panose="020B0604020202020204" pitchFamily="34" charset="0"/>
              </a:rPr>
              <a:t>o, bệnh tâm th</a:t>
            </a:r>
            <a:r>
              <a:rPr lang="en-US" sz="2400" dirty="0">
                <a:effectLst/>
                <a:latin typeface="Arial" panose="020B0604020202020204" pitchFamily="34" charset="0"/>
                <a:ea typeface="Arial" panose="020B0604020202020204" pitchFamily="34" charset="0"/>
              </a:rPr>
              <a:t>ầ</a:t>
            </a:r>
            <a:r>
              <a:rPr lang="vi-VN" sz="2400" dirty="0">
                <a:effectLst/>
                <a:latin typeface="Arial" panose="020B0604020202020204" pitchFamily="34" charset="0"/>
                <a:ea typeface="Arial" panose="020B0604020202020204" pitchFamily="34" charset="0"/>
              </a:rPr>
              <a:t>n ho</a:t>
            </a:r>
            <a:r>
              <a:rPr lang="en-US" sz="2400" dirty="0">
                <a:effectLst/>
                <a:latin typeface="Arial" panose="020B0604020202020204" pitchFamily="34" charset="0"/>
                <a:ea typeface="Arial" panose="020B0604020202020204" pitchFamily="34" charset="0"/>
              </a:rPr>
              <a:t>ặ</a:t>
            </a:r>
            <a:r>
              <a:rPr lang="vi-VN" sz="2400" dirty="0">
                <a:effectLst/>
                <a:latin typeface="Arial" panose="020B0604020202020204" pitchFamily="34" charset="0"/>
                <a:ea typeface="Arial" panose="020B0604020202020204" pitchFamily="34" charset="0"/>
              </a:rPr>
              <a:t>c bệnh m</a:t>
            </a:r>
            <a:r>
              <a:rPr lang="en-US" sz="2400" dirty="0">
                <a:latin typeface="Arial" panose="020B0604020202020204" pitchFamily="34" charset="0"/>
                <a:ea typeface="Arial" panose="020B0604020202020204" pitchFamily="34" charset="0"/>
              </a:rPr>
              <a:t>ã</a:t>
            </a:r>
            <a:r>
              <a:rPr lang="vi-VN" sz="2400" dirty="0">
                <a:effectLst/>
                <a:latin typeface="Arial" panose="020B0604020202020204" pitchFamily="34" charset="0"/>
                <a:ea typeface="Arial" panose="020B0604020202020204" pitchFamily="34" charset="0"/>
              </a:rPr>
              <a:t>n t</a:t>
            </a:r>
            <a:r>
              <a:rPr lang="en-US" sz="2400" dirty="0">
                <a:latin typeface="Arial" panose="020B0604020202020204" pitchFamily="34" charset="0"/>
                <a:ea typeface="Arial" panose="020B0604020202020204" pitchFamily="34" charset="0"/>
              </a:rPr>
              <a:t>í</a:t>
            </a:r>
            <a:r>
              <a:rPr lang="vi-VN" sz="2400" dirty="0">
                <a:effectLst/>
                <a:latin typeface="Arial" panose="020B0604020202020204" pitchFamily="34" charset="0"/>
                <a:ea typeface="Arial" panose="020B0604020202020204" pitchFamily="34" charset="0"/>
              </a:rPr>
              <a:t>nh theo quy đ</a:t>
            </a:r>
            <a:r>
              <a:rPr lang="en-US" sz="2400" dirty="0">
                <a:latin typeface="Arial" panose="020B0604020202020204" pitchFamily="34" charset="0"/>
                <a:ea typeface="Arial" panose="020B0604020202020204" pitchFamily="34" charset="0"/>
              </a:rPr>
              <a:t>ị</a:t>
            </a:r>
            <a:r>
              <a:rPr lang="vi-VN" sz="2400" dirty="0">
                <a:effectLst/>
                <a:latin typeface="Arial" panose="020B0604020202020204" pitchFamily="34" charset="0"/>
                <a:ea typeface="Arial" panose="020B0604020202020204" pitchFamily="34" charset="0"/>
              </a:rPr>
              <a:t>nh của pháp luật</a:t>
            </a:r>
            <a:r>
              <a:rPr lang="en-US" sz="2400" dirty="0">
                <a:effectLst/>
                <a:latin typeface="Arial" panose="020B0604020202020204" pitchFamily="34" charset="0"/>
                <a:ea typeface="Arial" panose="020B0604020202020204" pitchFamily="34" charset="0"/>
              </a:rPr>
              <a:t>.</a:t>
            </a:r>
          </a:p>
        </p:txBody>
      </p:sp>
    </p:spTree>
    <p:extLst>
      <p:ext uri="{BB962C8B-B14F-4D97-AF65-F5344CB8AC3E}">
        <p14:creationId xmlns:p14="http://schemas.microsoft.com/office/powerpoint/2010/main" val="96107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1869</TotalTime>
  <Words>6835</Words>
  <Application>Microsoft Office PowerPoint</Application>
  <PresentationFormat>On-screen Show (4:3)</PresentationFormat>
  <Paragraphs>397</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.VnTimeH</vt:lpstr>
      <vt:lpstr>Arial</vt:lpstr>
      <vt:lpstr>Calibri</vt:lpstr>
      <vt:lpstr>Calibri Light</vt:lpstr>
      <vt:lpstr>Liberation Mono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Tùng Nguyễn</cp:lastModifiedBy>
  <cp:revision>108</cp:revision>
  <dcterms:created xsi:type="dcterms:W3CDTF">2022-05-19T04:25:24Z</dcterms:created>
  <dcterms:modified xsi:type="dcterms:W3CDTF">2024-02-27T09:33:41Z</dcterms:modified>
</cp:coreProperties>
</file>