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9"/>
  </p:notesMasterIdLst>
  <p:sldIdLst>
    <p:sldId id="342" r:id="rId2"/>
    <p:sldId id="345" r:id="rId3"/>
    <p:sldId id="343" r:id="rId4"/>
    <p:sldId id="347" r:id="rId5"/>
    <p:sldId id="348" r:id="rId6"/>
    <p:sldId id="312" r:id="rId7"/>
    <p:sldId id="349" r:id="rId8"/>
    <p:sldId id="311" r:id="rId9"/>
    <p:sldId id="332" r:id="rId10"/>
    <p:sldId id="333" r:id="rId11"/>
    <p:sldId id="351" r:id="rId12"/>
    <p:sldId id="352" r:id="rId13"/>
    <p:sldId id="353" r:id="rId14"/>
    <p:sldId id="368" r:id="rId15"/>
    <p:sldId id="355" r:id="rId16"/>
    <p:sldId id="356" r:id="rId17"/>
    <p:sldId id="357" r:id="rId18"/>
    <p:sldId id="358" r:id="rId19"/>
    <p:sldId id="359" r:id="rId20"/>
    <p:sldId id="360" r:id="rId21"/>
    <p:sldId id="361" r:id="rId22"/>
    <p:sldId id="291" r:id="rId23"/>
    <p:sldId id="320" r:id="rId24"/>
    <p:sldId id="322" r:id="rId25"/>
    <p:sldId id="334" r:id="rId26"/>
    <p:sldId id="335" r:id="rId27"/>
    <p:sldId id="362" r:id="rId28"/>
    <p:sldId id="363" r:id="rId29"/>
    <p:sldId id="336" r:id="rId30"/>
    <p:sldId id="337" r:id="rId31"/>
    <p:sldId id="364" r:id="rId32"/>
    <p:sldId id="365" r:id="rId33"/>
    <p:sldId id="366" r:id="rId34"/>
    <p:sldId id="367" r:id="rId35"/>
    <p:sldId id="369" r:id="rId36"/>
    <p:sldId id="370" r:id="rId37"/>
    <p:sldId id="296" r:id="rId38"/>
    <p:sldId id="303" r:id="rId39"/>
    <p:sldId id="304" r:id="rId40"/>
    <p:sldId id="305" r:id="rId41"/>
    <p:sldId id="306" r:id="rId42"/>
    <p:sldId id="331" r:id="rId43"/>
    <p:sldId id="371" r:id="rId44"/>
    <p:sldId id="372" r:id="rId45"/>
    <p:sldId id="373" r:id="rId46"/>
    <p:sldId id="374" r:id="rId47"/>
    <p:sldId id="307" r:id="rId48"/>
  </p:sldIdLst>
  <p:sldSz cx="9144000" cy="6858000" type="screen4x3"/>
  <p:notesSz cx="6858000" cy="9144000"/>
  <p:embeddedFontLst>
    <p:embeddedFont>
      <p:font typeface="VNI-Times" panose="020B0604020202020204"/>
      <p:regular r:id="rId50"/>
      <p:bold r:id="rId51"/>
      <p:italic r:id="rId52"/>
    </p:embeddedFont>
  </p:embeddedFontLst>
  <p:custDataLst>
    <p:tags r:id="rId53"/>
  </p:custDataLst>
  <p:defaultTextStyle>
    <a:defPPr>
      <a:defRPr lang="en-US"/>
    </a:defPPr>
    <a:lvl1pPr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a:srgbClr val="FF0066"/>
    <a:srgbClr val="FF66CC"/>
    <a:srgbClr val="000000"/>
    <a:srgbClr val="BAE4E0"/>
    <a:srgbClr val="BFDFC3"/>
    <a:srgbClr val="62C2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537" autoAdjust="0"/>
    <p:restoredTop sz="90799" autoAdjust="0"/>
  </p:normalViewPr>
  <p:slideViewPr>
    <p:cSldViewPr>
      <p:cViewPr varScale="1">
        <p:scale>
          <a:sx n="90" d="100"/>
          <a:sy n="90" d="100"/>
        </p:scale>
        <p:origin x="1373" y="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gs" Target="tags/tag1.xml"/><Relationship Id="rId58" Type="http://schemas.microsoft.com/office/2016/11/relationships/changesInfo" Target="changesInfos/changesInfo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hungphattrien0123456@gmail.com" userId="639bf380e7d8d746" providerId="LiveId" clId="{C9121DB9-458F-2D4E-8B02-D4B3D9818325}"/>
    <pc:docChg chg="modSld">
      <pc:chgData name="phungphattrien0123456@gmail.com" userId="639bf380e7d8d746" providerId="LiveId" clId="{C9121DB9-458F-2D4E-8B02-D4B3D9818325}" dt="2022-02-18T11:11:33.621" v="3" actId="1076"/>
      <pc:docMkLst>
        <pc:docMk/>
      </pc:docMkLst>
      <pc:sldChg chg="modSp">
        <pc:chgData name="phungphattrien0123456@gmail.com" userId="639bf380e7d8d746" providerId="LiveId" clId="{C9121DB9-458F-2D4E-8B02-D4B3D9818325}" dt="2022-02-18T11:11:33.621" v="3" actId="1076"/>
        <pc:sldMkLst>
          <pc:docMk/>
          <pc:sldMk cId="0" sldId="308"/>
        </pc:sldMkLst>
        <pc:spChg chg="mod">
          <ac:chgData name="phungphattrien0123456@gmail.com" userId="639bf380e7d8d746" providerId="LiveId" clId="{C9121DB9-458F-2D4E-8B02-D4B3D9818325}" dt="2022-02-18T11:11:33.621" v="3" actId="1076"/>
          <ac:spMkLst>
            <pc:docMk/>
            <pc:sldMk cId="0" sldId="308"/>
            <ac:spMk id="35852" creationId="{AFB33FB3-6C80-4B5F-8CBA-F90078F37E1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C54530D5-70A7-4C1B-A664-F6C5BAE30C48}"/>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cs typeface="Arial" charset="0"/>
              </a:defRPr>
            </a:lvl1pPr>
          </a:lstStyle>
          <a:p>
            <a:pPr>
              <a:defRPr/>
            </a:pPr>
            <a:endParaRPr lang="en-US"/>
          </a:p>
        </p:txBody>
      </p:sp>
      <p:sp>
        <p:nvSpPr>
          <p:cNvPr id="15363" name="Rectangle 3">
            <a:extLst>
              <a:ext uri="{FF2B5EF4-FFF2-40B4-BE49-F238E27FC236}">
                <a16:creationId xmlns:a16="http://schemas.microsoft.com/office/drawing/2014/main" id="{9387BE1B-004A-443D-A252-F788D77D7CD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cs typeface="Arial" charset="0"/>
              </a:defRPr>
            </a:lvl1pPr>
          </a:lstStyle>
          <a:p>
            <a:pPr>
              <a:defRPr/>
            </a:pPr>
            <a:endParaRPr lang="en-US"/>
          </a:p>
        </p:txBody>
      </p:sp>
      <p:sp>
        <p:nvSpPr>
          <p:cNvPr id="32772" name="Rectangle 4">
            <a:extLst>
              <a:ext uri="{FF2B5EF4-FFF2-40B4-BE49-F238E27FC236}">
                <a16:creationId xmlns:a16="http://schemas.microsoft.com/office/drawing/2014/main" id="{3D018077-C73B-48CE-9645-42014D5CCC0C}"/>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a:extLst>
              <a:ext uri="{FF2B5EF4-FFF2-40B4-BE49-F238E27FC236}">
                <a16:creationId xmlns:a16="http://schemas.microsoft.com/office/drawing/2014/main" id="{52712243-0F3B-42A2-8BDB-1E82AF0C2E9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6" name="Rectangle 6">
            <a:extLst>
              <a:ext uri="{FF2B5EF4-FFF2-40B4-BE49-F238E27FC236}">
                <a16:creationId xmlns:a16="http://schemas.microsoft.com/office/drawing/2014/main" id="{2704E98E-C933-4666-85A1-08A584D2BD78}"/>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cs typeface="Arial" charset="0"/>
              </a:defRPr>
            </a:lvl1pPr>
          </a:lstStyle>
          <a:p>
            <a:pPr>
              <a:defRPr/>
            </a:pPr>
            <a:endParaRPr lang="en-US"/>
          </a:p>
        </p:txBody>
      </p:sp>
      <p:sp>
        <p:nvSpPr>
          <p:cNvPr id="15367" name="Rectangle 7">
            <a:extLst>
              <a:ext uri="{FF2B5EF4-FFF2-40B4-BE49-F238E27FC236}">
                <a16:creationId xmlns:a16="http://schemas.microsoft.com/office/drawing/2014/main" id="{FE6DCD7E-56CA-4535-A883-81813B20430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92CC84F-4D87-44A7-8598-642BD47449AD}" type="slidenum">
              <a:rPr lang="en-US" altLang="en-US"/>
              <a:pPr/>
              <a:t>‹#›</a:t>
            </a:fld>
            <a:endParaRPr lang="en-US" altLang="en-US"/>
          </a:p>
        </p:txBody>
      </p:sp>
    </p:spTree>
    <p:extLst>
      <p:ext uri="{BB962C8B-B14F-4D97-AF65-F5344CB8AC3E}">
        <p14:creationId xmlns:p14="http://schemas.microsoft.com/office/powerpoint/2010/main" val="3414184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314A5595-DAB5-AD4E-C33C-42CBABF6D27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072DD4E-698D-405B-AF8F-036D9268F555}" type="slidenum">
              <a:rPr lang="en-US" altLang="en-US" sz="1200" b="0" smtClean="0">
                <a:latin typeface="Arial" panose="020B0604020202020204" pitchFamily="34" charset="0"/>
              </a:rPr>
              <a:pPr/>
              <a:t>2</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id="{13048945-5E2F-2C51-0B57-B324CC1F539A}"/>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0F008D8-E22B-CDFA-8D47-273C2655776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91290B89-4AA2-4DA3-99B4-B1184C991D5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552C70EE-FB39-4998-8EB6-B51E1E29BBA6}"/>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C4A7453D-BA3C-4DD1-8B26-EB19FCB1FAF1}"/>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49CE82C-0776-4639-A5E6-DE9A96D2B4C0}"/>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43AD2241-0787-49E7-8637-9D1E7E4DC073}"/>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3F403D5D-42B2-4430-9769-A2EF4A9BEC2F}"/>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DBDFE88-7E8C-47C3-B160-D391EC49AFDD}"/>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0CC2A19A-EE91-401E-8EEB-85CBB434419D}"/>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0E96722-9CBD-4FB8-8CDF-9F32C78C303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9296C25-0973-4CBF-BA30-A966DEAC3A5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36</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9516469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22C76A90-1773-4C26-9C06-70269FF0B1B3}"/>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BAF37104-D3D1-4580-9617-FE1C8FA8D8A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41C74EA-0631-4BCF-AD21-B0ED96E6CCEA}"/>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8D7E2EFE-2027-437F-B79B-FCFFE5444330}"/>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E9909E48-3F44-48E9-8AFD-68594D4FD5FE}"/>
              </a:ext>
            </a:extLst>
          </p:cNvPr>
          <p:cNvSpPr>
            <a:spLocks noGrp="1" noRot="1" noChangeAspect="1" noChangeArrowheads="1" noTextEdit="1"/>
          </p:cNvSpPr>
          <p:nvPr>
            <p:ph type="sldImg"/>
          </p:nvPr>
        </p:nvSpPr>
        <p:spPr>
          <a:ln/>
        </p:spPr>
      </p:sp>
      <p:sp>
        <p:nvSpPr>
          <p:cNvPr id="58371" name="Rectangle 3">
            <a:extLst>
              <a:ext uri="{FF2B5EF4-FFF2-40B4-BE49-F238E27FC236}">
                <a16:creationId xmlns:a16="http://schemas.microsoft.com/office/drawing/2014/main" id="{61C4B995-925F-477E-88E5-AB7BA7039B5B}"/>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9FFB2655-9843-4A0C-9014-CE408C40C98B}"/>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5F372F35-47C8-4ADF-AB74-6FC31085606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92B43387-420C-D837-2459-9B5CBA2F5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AAFF2F2F-7BB9-4403-888E-632AC5697A1A}" type="slidenum">
              <a:rPr lang="en-US" altLang="en-US" sz="1200" b="0" smtClean="0">
                <a:latin typeface="Arial" panose="020B0604020202020204" pitchFamily="34" charset="0"/>
              </a:rPr>
              <a:pPr/>
              <a:t>4</a:t>
            </a:fld>
            <a:endParaRPr lang="en-US" altLang="en-US" sz="1200" b="0">
              <a:latin typeface="Arial" panose="020B0604020202020204" pitchFamily="34" charset="0"/>
            </a:endParaRPr>
          </a:p>
        </p:txBody>
      </p:sp>
      <p:sp>
        <p:nvSpPr>
          <p:cNvPr id="17411" name="Rectangle 2">
            <a:extLst>
              <a:ext uri="{FF2B5EF4-FFF2-40B4-BE49-F238E27FC236}">
                <a16:creationId xmlns:a16="http://schemas.microsoft.com/office/drawing/2014/main" id="{3541DAC5-617F-2B79-F7BB-39937CD50DBC}"/>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AD6A63A0-D0DC-832F-9BB4-A16B2990B7F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250824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4200C2B8-806A-40C6-B37C-62DD5CBB4209}"/>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B7AC2398-53AD-4812-84A8-D110F02E2F9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9B5B3625-5F92-4C93-BE77-30B4F8E7EA15}"/>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9EA01665-5B37-4E40-A1C6-DD6486B621E7}"/>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1F8A9B66-EC25-CCC3-5C9F-9887FE9F778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fld id="{11000763-74C0-4C21-AD43-CC94001EBBD4}" type="slidenum">
              <a:rPr lang="en-US" altLang="en-US" sz="1200" b="0" smtClean="0">
                <a:latin typeface="Arial" panose="020B0604020202020204" pitchFamily="34" charset="0"/>
              </a:rPr>
              <a:pPr/>
              <a:t>44</a:t>
            </a:fld>
            <a:endParaRPr lang="en-US" altLang="en-US" sz="1200" b="0">
              <a:latin typeface="Arial" panose="020B0604020202020204" pitchFamily="34" charset="0"/>
            </a:endParaRPr>
          </a:p>
        </p:txBody>
      </p:sp>
      <p:sp>
        <p:nvSpPr>
          <p:cNvPr id="48131" name="Rectangle 2">
            <a:extLst>
              <a:ext uri="{FF2B5EF4-FFF2-40B4-BE49-F238E27FC236}">
                <a16:creationId xmlns:a16="http://schemas.microsoft.com/office/drawing/2014/main" id="{47A787F9-4BFF-2D4A-F631-F940399CBC85}"/>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3B55819-2398-340C-7454-CDE313E2114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8626808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1BBCE648-2ABA-4468-AA13-4A73DB25A45E}"/>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EAA3E333-94ED-4815-B43C-BF248429B47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4F5FDDE4-0846-4D24-80BD-46D924A3D296}"/>
              </a:ext>
            </a:extLst>
          </p:cNvPr>
          <p:cNvSpPr>
            <a:spLocks noGrp="1" noRot="1" noChangeAspect="1" noChangeArrowheads="1" noTextEdit="1"/>
          </p:cNvSpPr>
          <p:nvPr>
            <p:ph type="sldImg"/>
          </p:nvPr>
        </p:nvSpPr>
        <p:spPr>
          <a:ln/>
        </p:spPr>
      </p:sp>
      <p:sp>
        <p:nvSpPr>
          <p:cNvPr id="36867" name="Rectangle 3">
            <a:extLst>
              <a:ext uri="{FF2B5EF4-FFF2-40B4-BE49-F238E27FC236}">
                <a16:creationId xmlns:a16="http://schemas.microsoft.com/office/drawing/2014/main" id="{58BCF842-00BF-4F89-85FE-23A66C8FD96E}"/>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780D568D-390C-499B-B1A0-9B2466A1D36F}"/>
              </a:ext>
            </a:extLst>
          </p:cNvPr>
          <p:cNvSpPr>
            <a:spLocks noGrp="1" noRot="1" noChangeAspect="1" noChangeArrowheads="1" noTextEdit="1"/>
          </p:cNvSpPr>
          <p:nvPr>
            <p:ph type="sldImg"/>
          </p:nvPr>
        </p:nvSpPr>
        <p:spPr>
          <a:ln/>
        </p:spPr>
      </p:sp>
      <p:sp>
        <p:nvSpPr>
          <p:cNvPr id="37891" name="Rectangle 3">
            <a:extLst>
              <a:ext uri="{FF2B5EF4-FFF2-40B4-BE49-F238E27FC236}">
                <a16:creationId xmlns:a16="http://schemas.microsoft.com/office/drawing/2014/main" id="{6A4B6D20-7937-4AD8-8F84-DB5061B825B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79DDDD9C-B22D-4DAA-ABD9-5D0A4DCA9CA5}"/>
              </a:ext>
            </a:extLst>
          </p:cNvPr>
          <p:cNvSpPr>
            <a:spLocks noGrp="1" noRot="1" noChangeAspect="1" noChangeArrowheads="1" noTextEdit="1"/>
          </p:cNvSpPr>
          <p:nvPr>
            <p:ph type="sldImg"/>
          </p:nvPr>
        </p:nvSpPr>
        <p:spPr>
          <a:ln/>
        </p:spPr>
      </p:sp>
      <p:sp>
        <p:nvSpPr>
          <p:cNvPr id="38915" name="Rectangle 3">
            <a:extLst>
              <a:ext uri="{FF2B5EF4-FFF2-40B4-BE49-F238E27FC236}">
                <a16:creationId xmlns:a16="http://schemas.microsoft.com/office/drawing/2014/main" id="{5F5717EF-A0FC-4F3F-BDC7-CFDCBCBD063F}"/>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DCEEE846-95A7-4388-9867-D8A0444E74B6}"/>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E81C7ED8-6832-425A-95E6-3827ECE3058A}"/>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70E96722-9CBD-4FB8-8CDF-9F32C78C3032}"/>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69296C25-0973-4CBF-BA30-A966DEAC3A55}"/>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679954A0-C6FE-4855-AA7B-9413F6F9FAF2}"/>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8A6739BA-5446-46AD-B244-C491F174445D}"/>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65EA117-8AF4-419C-9223-8061800A33FF}"/>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360B9FAB-7EEC-4851-A788-967E6931E7F6}"/>
              </a:ext>
            </a:extLst>
          </p:cNvPr>
          <p:cNvSpPr>
            <a:spLocks noGrp="1" noChangeArrowheads="1"/>
          </p:cNvSpPr>
          <p:nvPr>
            <p:ph type="body" idx="1"/>
          </p:nvPr>
        </p:nvSpPr>
        <p:spPr>
          <a:noFill/>
        </p:spPr>
        <p:txBody>
          <a:bodyPr/>
          <a:lstStyle/>
          <a:p>
            <a:pPr eaLnBrk="1" hangingPunct="1"/>
            <a:endParaRPr lang="en-US" altLang="en-US">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BA2B3132-BB4F-42B8-9BE0-AF3E8B74D78E}"/>
              </a:ext>
            </a:extLst>
          </p:cNvPr>
          <p:cNvSpPr>
            <a:spLocks noGrp="1" noChangeArrowheads="1"/>
          </p:cNvSpPr>
          <p:nvPr>
            <p:ph type="dt" sz="half" idx="10"/>
          </p:nvPr>
        </p:nvSpPr>
        <p:spPr>
          <a:ln/>
        </p:spPr>
        <p:txBody>
          <a:bodyPr/>
          <a:lstStyle>
            <a:lvl1pPr>
              <a:defRPr/>
            </a:lvl1pPr>
          </a:lstStyle>
          <a:p>
            <a:pPr>
              <a:defRPr/>
            </a:pPr>
            <a:fld id="{5F2C6964-1D06-4E06-9C94-2408730BFE64}" type="datetimeFigureOut">
              <a:rPr lang="en-US"/>
              <a:pPr>
                <a:defRPr/>
              </a:pPr>
              <a:t>2/27/2024</a:t>
            </a:fld>
            <a:endParaRPr lang="en-US"/>
          </a:p>
        </p:txBody>
      </p:sp>
      <p:sp>
        <p:nvSpPr>
          <p:cNvPr id="5" name="Rectangle 5">
            <a:extLst>
              <a:ext uri="{FF2B5EF4-FFF2-40B4-BE49-F238E27FC236}">
                <a16:creationId xmlns:a16="http://schemas.microsoft.com/office/drawing/2014/main" id="{5163B438-038D-4D66-8B83-DBA08A3B6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5C3AD19-068F-4F99-A4CB-21AC4551CE92}"/>
              </a:ext>
            </a:extLst>
          </p:cNvPr>
          <p:cNvSpPr>
            <a:spLocks noGrp="1" noChangeArrowheads="1"/>
          </p:cNvSpPr>
          <p:nvPr>
            <p:ph type="sldNum" sz="quarter" idx="12"/>
          </p:nvPr>
        </p:nvSpPr>
        <p:spPr>
          <a:ln/>
        </p:spPr>
        <p:txBody>
          <a:bodyPr/>
          <a:lstStyle>
            <a:lvl1pPr>
              <a:defRPr/>
            </a:lvl1pPr>
          </a:lstStyle>
          <a:p>
            <a:fld id="{D72BE798-5BF6-4C28-B3FA-3626BC1851C5}" type="slidenum">
              <a:rPr lang="en-US" altLang="en-US"/>
              <a:pPr/>
              <a:t>‹#›</a:t>
            </a:fld>
            <a:endParaRPr lang="en-US" altLang="en-US"/>
          </a:p>
        </p:txBody>
      </p:sp>
    </p:spTree>
    <p:extLst>
      <p:ext uri="{BB962C8B-B14F-4D97-AF65-F5344CB8AC3E}">
        <p14:creationId xmlns:p14="http://schemas.microsoft.com/office/powerpoint/2010/main" val="4107471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21B916E-8088-4E63-B583-FDFA29F704C5}"/>
              </a:ext>
            </a:extLst>
          </p:cNvPr>
          <p:cNvSpPr>
            <a:spLocks noGrp="1" noChangeArrowheads="1"/>
          </p:cNvSpPr>
          <p:nvPr>
            <p:ph type="dt" sz="half" idx="10"/>
          </p:nvPr>
        </p:nvSpPr>
        <p:spPr>
          <a:ln/>
        </p:spPr>
        <p:txBody>
          <a:bodyPr/>
          <a:lstStyle>
            <a:lvl1pPr>
              <a:defRPr/>
            </a:lvl1pPr>
          </a:lstStyle>
          <a:p>
            <a:pPr>
              <a:defRPr/>
            </a:pPr>
            <a:fld id="{DECB4FBE-AD78-442F-BC60-AFFE92086392}" type="datetimeFigureOut">
              <a:rPr lang="en-US"/>
              <a:pPr>
                <a:defRPr/>
              </a:pPr>
              <a:t>2/27/2024</a:t>
            </a:fld>
            <a:endParaRPr lang="en-US"/>
          </a:p>
        </p:txBody>
      </p:sp>
      <p:sp>
        <p:nvSpPr>
          <p:cNvPr id="5" name="Rectangle 5">
            <a:extLst>
              <a:ext uri="{FF2B5EF4-FFF2-40B4-BE49-F238E27FC236}">
                <a16:creationId xmlns:a16="http://schemas.microsoft.com/office/drawing/2014/main" id="{96D15F55-D580-4EBF-8CDF-C0BFC559E79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15F5A1-47B1-4C6D-9E64-38659D75A14A}"/>
              </a:ext>
            </a:extLst>
          </p:cNvPr>
          <p:cNvSpPr>
            <a:spLocks noGrp="1" noChangeArrowheads="1"/>
          </p:cNvSpPr>
          <p:nvPr>
            <p:ph type="sldNum" sz="quarter" idx="12"/>
          </p:nvPr>
        </p:nvSpPr>
        <p:spPr>
          <a:ln/>
        </p:spPr>
        <p:txBody>
          <a:bodyPr/>
          <a:lstStyle>
            <a:lvl1pPr>
              <a:defRPr/>
            </a:lvl1pPr>
          </a:lstStyle>
          <a:p>
            <a:fld id="{5FDE1EEB-B5E7-4252-8859-FDA88A61037C}" type="slidenum">
              <a:rPr lang="en-US" altLang="en-US"/>
              <a:pPr/>
              <a:t>‹#›</a:t>
            </a:fld>
            <a:endParaRPr lang="en-US" altLang="en-US"/>
          </a:p>
        </p:txBody>
      </p:sp>
    </p:spTree>
    <p:extLst>
      <p:ext uri="{BB962C8B-B14F-4D97-AF65-F5344CB8AC3E}">
        <p14:creationId xmlns:p14="http://schemas.microsoft.com/office/powerpoint/2010/main" val="308462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F82D73-C2E8-4EEB-9407-2195C67FB187}"/>
              </a:ext>
            </a:extLst>
          </p:cNvPr>
          <p:cNvSpPr>
            <a:spLocks noGrp="1" noChangeArrowheads="1"/>
          </p:cNvSpPr>
          <p:nvPr>
            <p:ph type="dt" sz="half" idx="10"/>
          </p:nvPr>
        </p:nvSpPr>
        <p:spPr>
          <a:ln/>
        </p:spPr>
        <p:txBody>
          <a:bodyPr/>
          <a:lstStyle>
            <a:lvl1pPr>
              <a:defRPr/>
            </a:lvl1pPr>
          </a:lstStyle>
          <a:p>
            <a:pPr>
              <a:defRPr/>
            </a:pPr>
            <a:fld id="{6D365DDA-FD77-47F8-BF96-AB829C971969}" type="datetimeFigureOut">
              <a:rPr lang="en-US"/>
              <a:pPr>
                <a:defRPr/>
              </a:pPr>
              <a:t>2/27/2024</a:t>
            </a:fld>
            <a:endParaRPr lang="en-US"/>
          </a:p>
        </p:txBody>
      </p:sp>
      <p:sp>
        <p:nvSpPr>
          <p:cNvPr id="5" name="Rectangle 5">
            <a:extLst>
              <a:ext uri="{FF2B5EF4-FFF2-40B4-BE49-F238E27FC236}">
                <a16:creationId xmlns:a16="http://schemas.microsoft.com/office/drawing/2014/main" id="{6EFE2DEA-76C1-4270-8E28-6AC96B9E36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E0F3D15-CA4E-4607-A29B-9E168BB3E277}"/>
              </a:ext>
            </a:extLst>
          </p:cNvPr>
          <p:cNvSpPr>
            <a:spLocks noGrp="1" noChangeArrowheads="1"/>
          </p:cNvSpPr>
          <p:nvPr>
            <p:ph type="sldNum" sz="quarter" idx="12"/>
          </p:nvPr>
        </p:nvSpPr>
        <p:spPr>
          <a:ln/>
        </p:spPr>
        <p:txBody>
          <a:bodyPr/>
          <a:lstStyle>
            <a:lvl1pPr>
              <a:defRPr/>
            </a:lvl1pPr>
          </a:lstStyle>
          <a:p>
            <a:fld id="{A73F4D7C-62FC-43AB-9953-B798DE57FA2A}" type="slidenum">
              <a:rPr lang="en-US" altLang="en-US"/>
              <a:pPr/>
              <a:t>‹#›</a:t>
            </a:fld>
            <a:endParaRPr lang="en-US" altLang="en-US"/>
          </a:p>
        </p:txBody>
      </p:sp>
    </p:spTree>
    <p:extLst>
      <p:ext uri="{BB962C8B-B14F-4D97-AF65-F5344CB8AC3E}">
        <p14:creationId xmlns:p14="http://schemas.microsoft.com/office/powerpoint/2010/main" val="157803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39A9152-43DF-4695-9ECE-73C05C271E96}"/>
              </a:ext>
            </a:extLst>
          </p:cNvPr>
          <p:cNvSpPr>
            <a:spLocks noGrp="1" noChangeArrowheads="1"/>
          </p:cNvSpPr>
          <p:nvPr>
            <p:ph type="dt" sz="half" idx="10"/>
          </p:nvPr>
        </p:nvSpPr>
        <p:spPr>
          <a:ln/>
        </p:spPr>
        <p:txBody>
          <a:bodyPr/>
          <a:lstStyle>
            <a:lvl1pPr>
              <a:defRPr/>
            </a:lvl1pPr>
          </a:lstStyle>
          <a:p>
            <a:pPr>
              <a:defRPr/>
            </a:pPr>
            <a:fld id="{0D961BB6-D7C1-458D-A3F0-4CF12F6B3CE7}" type="datetimeFigureOut">
              <a:rPr lang="en-US"/>
              <a:pPr>
                <a:defRPr/>
              </a:pPr>
              <a:t>2/27/2024</a:t>
            </a:fld>
            <a:endParaRPr lang="en-US"/>
          </a:p>
        </p:txBody>
      </p:sp>
      <p:sp>
        <p:nvSpPr>
          <p:cNvPr id="5" name="Rectangle 5">
            <a:extLst>
              <a:ext uri="{FF2B5EF4-FFF2-40B4-BE49-F238E27FC236}">
                <a16:creationId xmlns:a16="http://schemas.microsoft.com/office/drawing/2014/main" id="{8A8ADDE4-3DF2-4285-B514-1DBE86A7EE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5E3E1AB-F395-4AA5-86C1-857B8F57B63F}"/>
              </a:ext>
            </a:extLst>
          </p:cNvPr>
          <p:cNvSpPr>
            <a:spLocks noGrp="1" noChangeArrowheads="1"/>
          </p:cNvSpPr>
          <p:nvPr>
            <p:ph type="sldNum" sz="quarter" idx="12"/>
          </p:nvPr>
        </p:nvSpPr>
        <p:spPr>
          <a:ln/>
        </p:spPr>
        <p:txBody>
          <a:bodyPr/>
          <a:lstStyle>
            <a:lvl1pPr>
              <a:defRPr/>
            </a:lvl1pPr>
          </a:lstStyle>
          <a:p>
            <a:fld id="{9197D939-C022-4CD2-B1A8-AE94DDB2B95D}" type="slidenum">
              <a:rPr lang="en-US" altLang="en-US"/>
              <a:pPr/>
              <a:t>‹#›</a:t>
            </a:fld>
            <a:endParaRPr lang="en-US" altLang="en-US"/>
          </a:p>
        </p:txBody>
      </p:sp>
    </p:spTree>
    <p:extLst>
      <p:ext uri="{BB962C8B-B14F-4D97-AF65-F5344CB8AC3E}">
        <p14:creationId xmlns:p14="http://schemas.microsoft.com/office/powerpoint/2010/main" val="2288038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D26E447-13E3-45A1-9D0A-A2466BCE275B}"/>
              </a:ext>
            </a:extLst>
          </p:cNvPr>
          <p:cNvSpPr>
            <a:spLocks noGrp="1" noChangeArrowheads="1"/>
          </p:cNvSpPr>
          <p:nvPr>
            <p:ph type="dt" sz="half" idx="10"/>
          </p:nvPr>
        </p:nvSpPr>
        <p:spPr>
          <a:ln/>
        </p:spPr>
        <p:txBody>
          <a:bodyPr/>
          <a:lstStyle>
            <a:lvl1pPr>
              <a:defRPr/>
            </a:lvl1pPr>
          </a:lstStyle>
          <a:p>
            <a:pPr>
              <a:defRPr/>
            </a:pPr>
            <a:fld id="{0D55AC09-90C4-46DB-9E54-12943EEAE851}" type="datetimeFigureOut">
              <a:rPr lang="en-US"/>
              <a:pPr>
                <a:defRPr/>
              </a:pPr>
              <a:t>2/27/2024</a:t>
            </a:fld>
            <a:endParaRPr lang="en-US"/>
          </a:p>
        </p:txBody>
      </p:sp>
      <p:sp>
        <p:nvSpPr>
          <p:cNvPr id="5" name="Rectangle 5">
            <a:extLst>
              <a:ext uri="{FF2B5EF4-FFF2-40B4-BE49-F238E27FC236}">
                <a16:creationId xmlns:a16="http://schemas.microsoft.com/office/drawing/2014/main" id="{85605E0E-ADFA-4D44-81C2-0070810F617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9303F3C-8BEB-415C-A07B-E5CCEC5C200D}"/>
              </a:ext>
            </a:extLst>
          </p:cNvPr>
          <p:cNvSpPr>
            <a:spLocks noGrp="1" noChangeArrowheads="1"/>
          </p:cNvSpPr>
          <p:nvPr>
            <p:ph type="sldNum" sz="quarter" idx="12"/>
          </p:nvPr>
        </p:nvSpPr>
        <p:spPr>
          <a:ln/>
        </p:spPr>
        <p:txBody>
          <a:bodyPr/>
          <a:lstStyle>
            <a:lvl1pPr>
              <a:defRPr/>
            </a:lvl1pPr>
          </a:lstStyle>
          <a:p>
            <a:fld id="{799D7D47-1D44-4347-A2CC-18DBD53EC6B5}" type="slidenum">
              <a:rPr lang="en-US" altLang="en-US"/>
              <a:pPr/>
              <a:t>‹#›</a:t>
            </a:fld>
            <a:endParaRPr lang="en-US" altLang="en-US"/>
          </a:p>
        </p:txBody>
      </p:sp>
    </p:spTree>
    <p:extLst>
      <p:ext uri="{BB962C8B-B14F-4D97-AF65-F5344CB8AC3E}">
        <p14:creationId xmlns:p14="http://schemas.microsoft.com/office/powerpoint/2010/main" val="954611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5995A6B-A178-4016-97AC-6012B0C23ADA}"/>
              </a:ext>
            </a:extLst>
          </p:cNvPr>
          <p:cNvSpPr>
            <a:spLocks noGrp="1" noChangeArrowheads="1"/>
          </p:cNvSpPr>
          <p:nvPr>
            <p:ph type="dt" sz="half" idx="10"/>
          </p:nvPr>
        </p:nvSpPr>
        <p:spPr>
          <a:ln/>
        </p:spPr>
        <p:txBody>
          <a:bodyPr/>
          <a:lstStyle>
            <a:lvl1pPr>
              <a:defRPr/>
            </a:lvl1pPr>
          </a:lstStyle>
          <a:p>
            <a:pPr>
              <a:defRPr/>
            </a:pPr>
            <a:fld id="{078F5CF2-CB60-4353-B4BF-5B79F995D9E3}" type="datetimeFigureOut">
              <a:rPr lang="en-US"/>
              <a:pPr>
                <a:defRPr/>
              </a:pPr>
              <a:t>2/27/2024</a:t>
            </a:fld>
            <a:endParaRPr lang="en-US"/>
          </a:p>
        </p:txBody>
      </p:sp>
      <p:sp>
        <p:nvSpPr>
          <p:cNvPr id="6" name="Rectangle 5">
            <a:extLst>
              <a:ext uri="{FF2B5EF4-FFF2-40B4-BE49-F238E27FC236}">
                <a16:creationId xmlns:a16="http://schemas.microsoft.com/office/drawing/2014/main" id="{31A4389E-EC04-4A01-89E3-8B12190DAD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5B692A3-74CE-442E-A928-DD5EEB78026E}"/>
              </a:ext>
            </a:extLst>
          </p:cNvPr>
          <p:cNvSpPr>
            <a:spLocks noGrp="1" noChangeArrowheads="1"/>
          </p:cNvSpPr>
          <p:nvPr>
            <p:ph type="sldNum" sz="quarter" idx="12"/>
          </p:nvPr>
        </p:nvSpPr>
        <p:spPr>
          <a:ln/>
        </p:spPr>
        <p:txBody>
          <a:bodyPr/>
          <a:lstStyle>
            <a:lvl1pPr>
              <a:defRPr/>
            </a:lvl1pPr>
          </a:lstStyle>
          <a:p>
            <a:fld id="{CBD5A199-FD2A-47B9-B0B2-7C70306CA7F1}" type="slidenum">
              <a:rPr lang="en-US" altLang="en-US"/>
              <a:pPr/>
              <a:t>‹#›</a:t>
            </a:fld>
            <a:endParaRPr lang="en-US" altLang="en-US"/>
          </a:p>
        </p:txBody>
      </p:sp>
    </p:spTree>
    <p:extLst>
      <p:ext uri="{BB962C8B-B14F-4D97-AF65-F5344CB8AC3E}">
        <p14:creationId xmlns:p14="http://schemas.microsoft.com/office/powerpoint/2010/main" val="1890042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F37BCF8-5248-4021-B074-CE35A9303981}"/>
              </a:ext>
            </a:extLst>
          </p:cNvPr>
          <p:cNvSpPr>
            <a:spLocks noGrp="1" noChangeArrowheads="1"/>
          </p:cNvSpPr>
          <p:nvPr>
            <p:ph type="dt" sz="half" idx="10"/>
          </p:nvPr>
        </p:nvSpPr>
        <p:spPr>
          <a:ln/>
        </p:spPr>
        <p:txBody>
          <a:bodyPr/>
          <a:lstStyle>
            <a:lvl1pPr>
              <a:defRPr/>
            </a:lvl1pPr>
          </a:lstStyle>
          <a:p>
            <a:pPr>
              <a:defRPr/>
            </a:pPr>
            <a:fld id="{92F9C47B-3894-4AE5-8621-2015C9FA6669}" type="datetimeFigureOut">
              <a:rPr lang="en-US"/>
              <a:pPr>
                <a:defRPr/>
              </a:pPr>
              <a:t>2/27/2024</a:t>
            </a:fld>
            <a:endParaRPr lang="en-US"/>
          </a:p>
        </p:txBody>
      </p:sp>
      <p:sp>
        <p:nvSpPr>
          <p:cNvPr id="8" name="Rectangle 5">
            <a:extLst>
              <a:ext uri="{FF2B5EF4-FFF2-40B4-BE49-F238E27FC236}">
                <a16:creationId xmlns:a16="http://schemas.microsoft.com/office/drawing/2014/main" id="{A9D2ACA1-4EC7-425F-8810-BE77C7AEC2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8DC97411-EDAC-4C6E-AF7A-0C545B479549}"/>
              </a:ext>
            </a:extLst>
          </p:cNvPr>
          <p:cNvSpPr>
            <a:spLocks noGrp="1" noChangeArrowheads="1"/>
          </p:cNvSpPr>
          <p:nvPr>
            <p:ph type="sldNum" sz="quarter" idx="12"/>
          </p:nvPr>
        </p:nvSpPr>
        <p:spPr>
          <a:ln/>
        </p:spPr>
        <p:txBody>
          <a:bodyPr/>
          <a:lstStyle>
            <a:lvl1pPr>
              <a:defRPr/>
            </a:lvl1pPr>
          </a:lstStyle>
          <a:p>
            <a:fld id="{DC873D8D-428C-40B8-B89B-3B85578A8D6B}" type="slidenum">
              <a:rPr lang="en-US" altLang="en-US"/>
              <a:pPr/>
              <a:t>‹#›</a:t>
            </a:fld>
            <a:endParaRPr lang="en-US" altLang="en-US"/>
          </a:p>
        </p:txBody>
      </p:sp>
    </p:spTree>
    <p:extLst>
      <p:ext uri="{BB962C8B-B14F-4D97-AF65-F5344CB8AC3E}">
        <p14:creationId xmlns:p14="http://schemas.microsoft.com/office/powerpoint/2010/main" val="3090736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FFD07F7-4C65-4C76-A33C-3A822F209422}"/>
              </a:ext>
            </a:extLst>
          </p:cNvPr>
          <p:cNvSpPr>
            <a:spLocks noGrp="1" noChangeArrowheads="1"/>
          </p:cNvSpPr>
          <p:nvPr>
            <p:ph type="dt" sz="half" idx="10"/>
          </p:nvPr>
        </p:nvSpPr>
        <p:spPr>
          <a:ln/>
        </p:spPr>
        <p:txBody>
          <a:bodyPr/>
          <a:lstStyle>
            <a:lvl1pPr>
              <a:defRPr/>
            </a:lvl1pPr>
          </a:lstStyle>
          <a:p>
            <a:pPr>
              <a:defRPr/>
            </a:pPr>
            <a:fld id="{48E5D413-AC5F-422B-B4B1-AC375B1287FA}" type="datetimeFigureOut">
              <a:rPr lang="en-US"/>
              <a:pPr>
                <a:defRPr/>
              </a:pPr>
              <a:t>2/27/2024</a:t>
            </a:fld>
            <a:endParaRPr lang="en-US"/>
          </a:p>
        </p:txBody>
      </p:sp>
      <p:sp>
        <p:nvSpPr>
          <p:cNvPr id="4" name="Rectangle 5">
            <a:extLst>
              <a:ext uri="{FF2B5EF4-FFF2-40B4-BE49-F238E27FC236}">
                <a16:creationId xmlns:a16="http://schemas.microsoft.com/office/drawing/2014/main" id="{AF5AFA76-E758-4A20-AC4F-0E9A1C94C47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12F6CAA-6E99-4F5A-995C-97F7F1EAB92B}"/>
              </a:ext>
            </a:extLst>
          </p:cNvPr>
          <p:cNvSpPr>
            <a:spLocks noGrp="1" noChangeArrowheads="1"/>
          </p:cNvSpPr>
          <p:nvPr>
            <p:ph type="sldNum" sz="quarter" idx="12"/>
          </p:nvPr>
        </p:nvSpPr>
        <p:spPr>
          <a:ln/>
        </p:spPr>
        <p:txBody>
          <a:bodyPr/>
          <a:lstStyle>
            <a:lvl1pPr>
              <a:defRPr/>
            </a:lvl1pPr>
          </a:lstStyle>
          <a:p>
            <a:fld id="{C0725727-34BD-4201-9B79-8D957222D3BD}" type="slidenum">
              <a:rPr lang="en-US" altLang="en-US"/>
              <a:pPr/>
              <a:t>‹#›</a:t>
            </a:fld>
            <a:endParaRPr lang="en-US" altLang="en-US"/>
          </a:p>
        </p:txBody>
      </p:sp>
    </p:spTree>
    <p:extLst>
      <p:ext uri="{BB962C8B-B14F-4D97-AF65-F5344CB8AC3E}">
        <p14:creationId xmlns:p14="http://schemas.microsoft.com/office/powerpoint/2010/main" val="2076275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2468C45-EE67-42C0-B8CD-08A2BC916399}"/>
              </a:ext>
            </a:extLst>
          </p:cNvPr>
          <p:cNvSpPr>
            <a:spLocks noGrp="1" noChangeArrowheads="1"/>
          </p:cNvSpPr>
          <p:nvPr>
            <p:ph type="dt" sz="half" idx="10"/>
          </p:nvPr>
        </p:nvSpPr>
        <p:spPr>
          <a:ln/>
        </p:spPr>
        <p:txBody>
          <a:bodyPr/>
          <a:lstStyle>
            <a:lvl1pPr>
              <a:defRPr/>
            </a:lvl1pPr>
          </a:lstStyle>
          <a:p>
            <a:pPr>
              <a:defRPr/>
            </a:pPr>
            <a:fld id="{3FAD0C9E-B3AA-4DC1-9061-C0E008E049C4}" type="datetimeFigureOut">
              <a:rPr lang="en-US"/>
              <a:pPr>
                <a:defRPr/>
              </a:pPr>
              <a:t>2/27/2024</a:t>
            </a:fld>
            <a:endParaRPr lang="en-US"/>
          </a:p>
        </p:txBody>
      </p:sp>
      <p:sp>
        <p:nvSpPr>
          <p:cNvPr id="3" name="Rectangle 5">
            <a:extLst>
              <a:ext uri="{FF2B5EF4-FFF2-40B4-BE49-F238E27FC236}">
                <a16:creationId xmlns:a16="http://schemas.microsoft.com/office/drawing/2014/main" id="{8BB0ADD2-E3E0-4E63-B028-0538D0AA094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1716B72-F67B-42FC-8582-B6C36F61B07F}"/>
              </a:ext>
            </a:extLst>
          </p:cNvPr>
          <p:cNvSpPr>
            <a:spLocks noGrp="1" noChangeArrowheads="1"/>
          </p:cNvSpPr>
          <p:nvPr>
            <p:ph type="sldNum" sz="quarter" idx="12"/>
          </p:nvPr>
        </p:nvSpPr>
        <p:spPr>
          <a:ln/>
        </p:spPr>
        <p:txBody>
          <a:bodyPr/>
          <a:lstStyle>
            <a:lvl1pPr>
              <a:defRPr/>
            </a:lvl1pPr>
          </a:lstStyle>
          <a:p>
            <a:fld id="{406B18F7-439E-4794-8AA1-0E646CDFC93B}" type="slidenum">
              <a:rPr lang="en-US" altLang="en-US"/>
              <a:pPr/>
              <a:t>‹#›</a:t>
            </a:fld>
            <a:endParaRPr lang="en-US" altLang="en-US"/>
          </a:p>
        </p:txBody>
      </p:sp>
    </p:spTree>
    <p:extLst>
      <p:ext uri="{BB962C8B-B14F-4D97-AF65-F5344CB8AC3E}">
        <p14:creationId xmlns:p14="http://schemas.microsoft.com/office/powerpoint/2010/main" val="47862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5246CD-EEB7-4826-93CF-26E108458B36}"/>
              </a:ext>
            </a:extLst>
          </p:cNvPr>
          <p:cNvSpPr>
            <a:spLocks noGrp="1" noChangeArrowheads="1"/>
          </p:cNvSpPr>
          <p:nvPr>
            <p:ph type="dt" sz="half" idx="10"/>
          </p:nvPr>
        </p:nvSpPr>
        <p:spPr>
          <a:ln/>
        </p:spPr>
        <p:txBody>
          <a:bodyPr/>
          <a:lstStyle>
            <a:lvl1pPr>
              <a:defRPr/>
            </a:lvl1pPr>
          </a:lstStyle>
          <a:p>
            <a:pPr>
              <a:defRPr/>
            </a:pPr>
            <a:fld id="{7F8F6CF0-E504-452E-877E-72271F62BB49}" type="datetimeFigureOut">
              <a:rPr lang="en-US"/>
              <a:pPr>
                <a:defRPr/>
              </a:pPr>
              <a:t>2/27/2024</a:t>
            </a:fld>
            <a:endParaRPr lang="en-US"/>
          </a:p>
        </p:txBody>
      </p:sp>
      <p:sp>
        <p:nvSpPr>
          <p:cNvPr id="6" name="Rectangle 5">
            <a:extLst>
              <a:ext uri="{FF2B5EF4-FFF2-40B4-BE49-F238E27FC236}">
                <a16:creationId xmlns:a16="http://schemas.microsoft.com/office/drawing/2014/main" id="{BD26F6EF-20B8-4C1F-BE8A-775A4B6A78E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1BCFEFA-07FC-425E-AC4F-184789F44EC1}"/>
              </a:ext>
            </a:extLst>
          </p:cNvPr>
          <p:cNvSpPr>
            <a:spLocks noGrp="1" noChangeArrowheads="1"/>
          </p:cNvSpPr>
          <p:nvPr>
            <p:ph type="sldNum" sz="quarter" idx="12"/>
          </p:nvPr>
        </p:nvSpPr>
        <p:spPr>
          <a:ln/>
        </p:spPr>
        <p:txBody>
          <a:bodyPr/>
          <a:lstStyle>
            <a:lvl1pPr>
              <a:defRPr/>
            </a:lvl1pPr>
          </a:lstStyle>
          <a:p>
            <a:fld id="{FCC1DDC1-F5FF-46D4-A0AA-772C7039A612}" type="slidenum">
              <a:rPr lang="en-US" altLang="en-US"/>
              <a:pPr/>
              <a:t>‹#›</a:t>
            </a:fld>
            <a:endParaRPr lang="en-US" altLang="en-US"/>
          </a:p>
        </p:txBody>
      </p:sp>
    </p:spTree>
    <p:extLst>
      <p:ext uri="{BB962C8B-B14F-4D97-AF65-F5344CB8AC3E}">
        <p14:creationId xmlns:p14="http://schemas.microsoft.com/office/powerpoint/2010/main" val="4150198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4C309B9-A96F-42FF-BA65-9A348F10A754}"/>
              </a:ext>
            </a:extLst>
          </p:cNvPr>
          <p:cNvSpPr>
            <a:spLocks noGrp="1" noChangeArrowheads="1"/>
          </p:cNvSpPr>
          <p:nvPr>
            <p:ph type="dt" sz="half" idx="10"/>
          </p:nvPr>
        </p:nvSpPr>
        <p:spPr>
          <a:ln/>
        </p:spPr>
        <p:txBody>
          <a:bodyPr/>
          <a:lstStyle>
            <a:lvl1pPr>
              <a:defRPr/>
            </a:lvl1pPr>
          </a:lstStyle>
          <a:p>
            <a:pPr>
              <a:defRPr/>
            </a:pPr>
            <a:fld id="{D62199E8-00CC-4B92-9A4E-8365801C1E64}" type="datetimeFigureOut">
              <a:rPr lang="en-US"/>
              <a:pPr>
                <a:defRPr/>
              </a:pPr>
              <a:t>2/27/2024</a:t>
            </a:fld>
            <a:endParaRPr lang="en-US"/>
          </a:p>
        </p:txBody>
      </p:sp>
      <p:sp>
        <p:nvSpPr>
          <p:cNvPr id="6" name="Rectangle 5">
            <a:extLst>
              <a:ext uri="{FF2B5EF4-FFF2-40B4-BE49-F238E27FC236}">
                <a16:creationId xmlns:a16="http://schemas.microsoft.com/office/drawing/2014/main" id="{B8D594AE-6C6B-4CF7-86D5-A991DC81877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795F47A3-C3ED-409C-8E97-BCAA9EC78F55}"/>
              </a:ext>
            </a:extLst>
          </p:cNvPr>
          <p:cNvSpPr>
            <a:spLocks noGrp="1" noChangeArrowheads="1"/>
          </p:cNvSpPr>
          <p:nvPr>
            <p:ph type="sldNum" sz="quarter" idx="12"/>
          </p:nvPr>
        </p:nvSpPr>
        <p:spPr>
          <a:ln/>
        </p:spPr>
        <p:txBody>
          <a:bodyPr/>
          <a:lstStyle>
            <a:lvl1pPr>
              <a:defRPr/>
            </a:lvl1pPr>
          </a:lstStyle>
          <a:p>
            <a:fld id="{3791D170-9DDC-4F2D-A849-85111B7E0A88}" type="slidenum">
              <a:rPr lang="en-US" altLang="en-US"/>
              <a:pPr/>
              <a:t>‹#›</a:t>
            </a:fld>
            <a:endParaRPr lang="en-US" altLang="en-US"/>
          </a:p>
        </p:txBody>
      </p:sp>
    </p:spTree>
    <p:extLst>
      <p:ext uri="{BB962C8B-B14F-4D97-AF65-F5344CB8AC3E}">
        <p14:creationId xmlns:p14="http://schemas.microsoft.com/office/powerpoint/2010/main" val="25377642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945A7A52-A1FE-4E82-B806-9518470C666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E9BBDB-3AED-432E-B6FE-10361E4259F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4" name="Rectangle 4">
            <a:extLst>
              <a:ext uri="{FF2B5EF4-FFF2-40B4-BE49-F238E27FC236}">
                <a16:creationId xmlns:a16="http://schemas.microsoft.com/office/drawing/2014/main" id="{6CF25DF0-78BF-4CBC-8195-BCFB573D2066}"/>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mn-lt"/>
                <a:cs typeface="Arial" charset="0"/>
              </a:defRPr>
            </a:lvl1pPr>
          </a:lstStyle>
          <a:p>
            <a:pPr>
              <a:defRPr/>
            </a:pPr>
            <a:fld id="{EB0E7D02-1565-43E0-8E90-29A553B190AA}" type="datetimeFigureOut">
              <a:rPr lang="en-US"/>
              <a:pPr>
                <a:defRPr/>
              </a:pPr>
              <a:t>2/27/2024</a:t>
            </a:fld>
            <a:endParaRPr lang="en-US"/>
          </a:p>
        </p:txBody>
      </p:sp>
      <p:sp>
        <p:nvSpPr>
          <p:cNvPr id="51205" name="Rectangle 5">
            <a:extLst>
              <a:ext uri="{FF2B5EF4-FFF2-40B4-BE49-F238E27FC236}">
                <a16:creationId xmlns:a16="http://schemas.microsoft.com/office/drawing/2014/main" id="{2D28F86F-541E-4CA5-8B66-3E6B6BEAD523}"/>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mn-lt"/>
                <a:cs typeface="Arial" charset="0"/>
              </a:defRPr>
            </a:lvl1pPr>
          </a:lstStyle>
          <a:p>
            <a:pPr>
              <a:defRPr/>
            </a:pPr>
            <a:endParaRPr lang="en-US"/>
          </a:p>
        </p:txBody>
      </p:sp>
      <p:sp>
        <p:nvSpPr>
          <p:cNvPr id="51206" name="Rectangle 6">
            <a:extLst>
              <a:ext uri="{FF2B5EF4-FFF2-40B4-BE49-F238E27FC236}">
                <a16:creationId xmlns:a16="http://schemas.microsoft.com/office/drawing/2014/main" id="{A6A37CCA-6BFE-463B-9CC0-C263B3A8DCEC}"/>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7F78190C-2E6D-439D-A746-142D82D78DB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vn/imgres?imgurl=http://www.baohungyen.vn/content/articlefiles/s3.jpg&amp;imgrefurl=http://www.baohungyen.vn/content/viewer.asp?a=6792&amp;amp;z=109&amp;usg=__iwXNKeROYexuozix0oc0GOMuaJQ=&amp;h=261&amp;w=390&amp;sz=26&amp;hl=vi&amp;start=361&amp;tbnid=5I-nr1aBEtYGdM:&amp;tbnh=82&amp;tbnw=123&amp;prev=/images?q=h%E1%BB%8Dc+sinh+b%E1%BA%A3o+v%E1%BB%87+m%C3%B4i+tr%C6%B0%E1%BB%9Dng&amp;start=360&amp;gbv=2&amp;ndsp=20&amp;hl=vi&amp;sa=N"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27.gif"/><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vn/imgres?imgurl=http://listverse.files.wordpress.com/2009/03/pollution-pollution-2-28d51ee765803bfdff408ffdb57c1d2c-490x350-tm.jpg.jpeg&amp;imgrefurl=http://listverse.com/2009/03/04/top-10-worst-things-in-nature/&amp;usg=__q7T1XCqqPXyDQQGcDUZuQc4Zolk=&amp;h=285&amp;w=400&amp;sz=54&amp;hl=vi&amp;start=146&amp;um=1&amp;tbnid=5OgLfZMzoGndzM:&amp;tbnh=88&amp;tbnw=124&amp;prev=/images?q=%C3%B4+nhi%E1%BB%85m+m%C3%B4i+tr%C6%B0%E1%BB%9Dng&amp;ndsp=20&amp;hl=vi&amp;sa=N&amp;start=140&amp;um=1"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hyperlink" Target="http://images.google.com.vn/imgres?imgurl=http://www.nea.gov.vn/tapchi/toanvan/09-2k6-03_files/image003.jpg&amp;imgrefurl=http://www.nea.gov.vn/tapchi/toanvan/09-2k6-03.htm&amp;usg=__Bb4xyYYL98j_gFKR9SRNzunwoss=&amp;h=372&amp;w=496&amp;sz=18&amp;hl=vi&amp;start=107&amp;um=1&amp;tbnid=9l_FDV90DeVgwM:&amp;tbnh=97&amp;tbnw=130&amp;prev=/images?q=%C3%B4+nhi%E1%BB%85m+m%C3%B4i+tr%C6%B0%E1%BB%9Dng&amp;ndsp=20&amp;hl=vi&amp;sa=N&amp;start=100&amp;um=1" TargetMode="Externa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hyperlink" Target="http://images.google.com.vn/imgres?imgurl=http://www.khoahoc.com.vn/photos/image/2007/07/29/moitruong_CMS.jpg&amp;imgrefurl=http://www.khoahoc.com.vn/timkiem/m%C3%B4i+tr%C6%B0%E1%BB%9Dng/index10.aspx&amp;usg=__eq-Z4bW-dOMg9_dE090PST_V0C0=&amp;h=300&amp;w=400&amp;sz=24&amp;hl=vi&amp;start=15&amp;um=1&amp;tbnid=SyKqC_u1iHKT7M:&amp;tbnh=93&amp;tbnw=124&amp;prev=/images?q=%C3%B4+nhi%E1%BB%85m+m%C3%B4i+tr%C6%B0%E1%BB%9Dng&amp;hl=vi&amp;sa=X&amp;um=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hyperlink" Target="http://images.google.com.vn/imgres?imgurl=http://bp1.blogger.com/_AZCRFyr6PPo/SF8PrLp877I/AAAAAAAAACQ/VumzyrpcBSs/s400/2530212551_a30b5509f3.jpg&amp;imgrefurl=http://c4e-kha.blogspot.com/2008/06/hi-bo-v-thin-nhin-v-mi-trng-vit-nam-o0o.html&amp;usg=__9GmU1mSdtE8yDKZO-cX7YnOC4LM=&amp;h=300&amp;w=400&amp;sz=48&amp;hl=vi&amp;start=57&amp;tbnid=1QIj_wY_3VUslM:&amp;tbnh=93&amp;tbnw=124&amp;prev=/images?q=h%E1%BB%8Dc+sinh+b%E1%BA%A3o+v%E1%BB%87+m%C3%B4i+tr%C6%B0%E1%BB%9Dng&amp;start=40&amp;gbv=2&amp;ndsp=20&amp;hl=vi&amp;sa=N" TargetMode="External"/><Relationship Id="rId7" Type="http://schemas.openxmlformats.org/officeDocument/2006/relationships/hyperlink" Target="http://images.google.com.vn/imgres?imgurl=http://www.baohungyen.vn/content/articlefiles/s3.jpg&amp;imgrefurl=http://www.baohungyen.vn/content/viewer.asp?a=6792&amp;amp;z=109&amp;usg=__iwXNKeROYexuozix0oc0GOMuaJQ=&amp;h=261&amp;w=390&amp;sz=26&amp;hl=vi&amp;start=361&amp;tbnid=5I-nr1aBEtYGdM:&amp;tbnh=82&amp;tbnw=123&amp;prev=/images?q=h%E1%BB%8Dc+sinh+b%E1%BA%A3o+v%E1%BB%87+m%C3%B4i+tr%C6%B0%E1%BB%9Dng&amp;start=360&amp;gbv=2&amp;ndsp=20&amp;hl=vi&amp;sa=N"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hyperlink" Target="http://images.google.com.vn/imgres?imgurl=http://www.moitruongdulich.vn/mypicture/BVChua-Huong-06.jpg&amp;imgrefurl=http://vnppa.org.vn/?m=news&amp;a=page_newsdetail&amp;newsid=1019&amp;levelone=146&amp;lang=vi&amp;usg=__xOdUaZeR-hIPRrwnqY75eXd96qs=&amp;h=191&amp;w=255&amp;sz=15&amp;hl=vi&amp;start=75&amp;tbnid=90T4iU4F_gW-zM:&amp;tbnh=83&amp;tbnw=111&amp;prev=/images?q=h%E1%BB%8Dc+sinh+b%E1%BA%A3o+v%E1%BB%87+m%C3%B4i+tr%C6%B0%E1%BB%9Dng&amp;start=60&amp;gbv=2&amp;ndsp=20&amp;hl=vi&amp;sa=N" TargetMode="External"/><Relationship Id="rId4" Type="http://schemas.openxmlformats.org/officeDocument/2006/relationships/image" Target="../media/image36.jpeg"/><Relationship Id="rId9" Type="http://schemas.openxmlformats.org/officeDocument/2006/relationships/image" Target="../media/image24.jpeg"/></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7.gif"/><Relationship Id="rId5" Type="http://schemas.openxmlformats.org/officeDocument/2006/relationships/image" Target="../media/image40.png"/><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2.gif"/><Relationship Id="rId4" Type="http://schemas.openxmlformats.org/officeDocument/2006/relationships/image" Target="../media/image51.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images.google.com.vn/imgres?imgurl=http://www.khoahoc.com.vn/photos/Image/Thu%20vien%20anh/062006/moitruong/9pollution-of-river.jpg&amp;imgrefurl=http://www.khoahoc.com.vn/giaitri/thu-vien-anh/6013_Tac_nhan_pha_hoai_moi_truong.aspx&amp;usg=__EEgNoCU51xCRgAh5_rdzJQoHHR4=&amp;h=284&amp;w=450&amp;sz=24&amp;hl=vi&amp;start=9&amp;um=1&amp;tbnid=JmyhissyEdJcBM:&amp;tbnh=80&amp;tbnw=127&amp;prev=/images?q=%C3%B4+nhi%E1%BB%85m+m%C3%B4i+tr%C6%B0%E1%BB%9Dng&amp;hl=vi&amp;sa=X&amp;um=1"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images.google.com.vn/imgres?imgurl=http://vtc.vn/newsimage/original/vtc_224543_hotay.jpg&amp;imgrefurl=http://tintuc.xalo.vn/t%C3%A2y_h%E1%BB%93_+t%E1%BB%AB_kho%C3%A1:c%C3%B4ng_ti_c%E1%BB%95_ph%E1%BA%A7n&amp;usg=__rsfBiKMGRKD-bXJqmeMslr5LSpE=&amp;h=300&amp;w=400&amp;sz=26&amp;hl=vi&amp;start=54&amp;um=1&amp;tbnid=NqrwkTQxKxXYHM:&amp;tbnh=93&amp;tbnw=124&amp;prev=/images?q=%C3%B4+nhi%E1%BB%85m+m%C3%B4i+tr%C6%B0%E1%BB%9Dng&amp;ndsp=20&amp;hl=vi&amp;sa=N&amp;start=40&amp;um=1"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hyperlink" Target="http://images.google.com.vn/imgres?imgurl=http://thanhhai.violet.vn/uploads/resources/blog/2439/o_nhiem.jpg&amp;imgrefurl=http://thanhhai.violet.vn/entry/show/entry_id/1078577&amp;usg=__bsRWxOoGip0VN-SMO9a4Vj2nkKU=&amp;h=299&amp;w=450&amp;sz=30&amp;hl=vi&amp;start=143&amp;um=1&amp;tbnid=KGPb6ovbHqxn_M:&amp;tbnh=84&amp;tbnw=127&amp;prev=/images?q=%C3%B4+nhi%E1%BB%85m+m%C3%B4i+tr%C6%B0%E1%BB%9Dng&amp;ndsp=20&amp;hl=vi&amp;sa=N&amp;start=140&amp;um=1"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images.google.com.vn/imgres?imgurl=http://www.portaec.net/library/pollution/pollution.jpg&amp;imgrefurl=http://www.portaec.net/library/pollution/index.html&amp;usg=__Xfd6fYd6opow3ss6oOwL0mItLjg=&amp;h=532&amp;w=786&amp;sz=31&amp;hl=vi&amp;start=78&amp;um=1&amp;tbnid=hhRSM93C2fTREM:&amp;tbnh=97&amp;tbnw=143&amp;prev=/images?q=%C3%B4+nhi%E1%BB%85m+m%C3%B4i+tr%C6%B0%E1%BB%9Dng&amp;ndsp=20&amp;hl=vi&amp;sa=N&amp;start=60&amp;um=1"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ình ảnh bảo vệ môi trường đẹp và ý nghĩa"/>
          <p:cNvPicPr/>
          <p:nvPr/>
        </p:nvPicPr>
        <p:blipFill>
          <a:blip r:embed="rId2">
            <a:extLst>
              <a:ext uri="{28A0092B-C50C-407E-A947-70E740481C1C}">
                <a14:useLocalDpi xmlns:a14="http://schemas.microsoft.com/office/drawing/2010/main" val="0"/>
              </a:ext>
            </a:extLst>
          </a:blip>
          <a:srcRect/>
          <a:stretch>
            <a:fillRect/>
          </a:stretch>
        </p:blipFill>
        <p:spPr bwMode="auto">
          <a:xfrm>
            <a:off x="0" y="1606060"/>
            <a:ext cx="9143999" cy="5175740"/>
          </a:xfrm>
          <a:prstGeom prst="rect">
            <a:avLst/>
          </a:prstGeom>
          <a:noFill/>
          <a:ln>
            <a:noFill/>
          </a:ln>
        </p:spPr>
      </p:pic>
      <p:sp>
        <p:nvSpPr>
          <p:cNvPr id="5" name="Rectangle 4">
            <a:extLst>
              <a:ext uri="{FF2B5EF4-FFF2-40B4-BE49-F238E27FC236}">
                <a16:creationId xmlns:a16="http://schemas.microsoft.com/office/drawing/2014/main" id="{F3674EAE-D01E-794A-C50A-75F3571DB4A3}"/>
              </a:ext>
            </a:extLst>
          </p:cNvPr>
          <p:cNvSpPr/>
          <p:nvPr/>
        </p:nvSpPr>
        <p:spPr>
          <a:xfrm>
            <a:off x="2543909" y="363415"/>
            <a:ext cx="4196860" cy="937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solidFill>
                  <a:srgbClr val="0000FF"/>
                </a:solidFill>
                <a:latin typeface="Times New Roman" pitchFamily="18" charset="0"/>
                <a:cs typeface="Times New Roman" pitchFamily="18" charset="0"/>
              </a:rPr>
              <a:t>GDQP&amp;AN KHỐI 11</a:t>
            </a:r>
            <a:endParaRPr lang="en-US" sz="2800" b="1" dirty="0">
              <a:solidFill>
                <a:srgbClr val="0000FF"/>
              </a:solidFill>
              <a:latin typeface="Times New Roman" pitchFamily="18" charset="0"/>
              <a:cs typeface="Times New Roman" pitchFamily="18" charset="0"/>
            </a:endParaRPr>
          </a:p>
        </p:txBody>
      </p:sp>
      <p:sp>
        <p:nvSpPr>
          <p:cNvPr id="6" name="Rectangle 5"/>
          <p:cNvSpPr/>
          <p:nvPr/>
        </p:nvSpPr>
        <p:spPr>
          <a:xfrm>
            <a:off x="228600" y="1905000"/>
            <a:ext cx="8763000" cy="3880902"/>
          </a:xfrm>
          <a:prstGeom prst="rect">
            <a:avLst/>
          </a:prstGeom>
        </p:spPr>
        <p:txBody>
          <a:bodyPr wrap="square">
            <a:spAutoFit/>
          </a:bodyPr>
          <a:lstStyle/>
          <a:p>
            <a:pPr algn="ctr" eaLnBrk="1" hangingPunct="1">
              <a:buFontTx/>
              <a:buNone/>
            </a:pPr>
            <a:r>
              <a:rPr lang="en-US" altLang="en-US" sz="6000" b="1">
                <a:solidFill>
                  <a:srgbClr val="0000FF"/>
                </a:solidFill>
                <a:latin typeface="Times New Roman" pitchFamily="18" charset="0"/>
                <a:cs typeface="Times New Roman" pitchFamily="18" charset="0"/>
              </a:rPr>
              <a:t>BÀI 4</a:t>
            </a:r>
          </a:p>
          <a:p>
            <a:pPr algn="ctr" eaLnBrk="1" hangingPunct="1">
              <a:buFontTx/>
              <a:buNone/>
            </a:pPr>
            <a:r>
              <a:rPr lang="en-US" altLang="en-US" sz="6000" b="1">
                <a:solidFill>
                  <a:srgbClr val="0000FF"/>
                </a:solidFill>
                <a:cs typeface="Times New Roman" pitchFamily="18" charset="0"/>
              </a:rPr>
              <a:t>MỘT SỐ VẤN ĐỀ VỀ VI</a:t>
            </a:r>
            <a:r>
              <a:rPr lang="en-US" altLang="en-US" sz="6000" b="1">
                <a:solidFill>
                  <a:srgbClr val="0000FF"/>
                </a:solidFill>
                <a:latin typeface="Times New Roman" pitchFamily="18" charset="0"/>
                <a:cs typeface="Times New Roman" pitchFamily="18" charset="0"/>
              </a:rPr>
              <a:t>  PHẠM PHÁP LUẬT </a:t>
            </a:r>
            <a:r>
              <a:rPr lang="en-US" altLang="en-US" sz="6000" b="1">
                <a:solidFill>
                  <a:srgbClr val="0000FF"/>
                </a:solidFill>
                <a:cs typeface="Times New Roman" pitchFamily="18" charset="0"/>
              </a:rPr>
              <a:t>BẢO VỆ MÔI TRƯỜNG</a:t>
            </a:r>
          </a:p>
        </p:txBody>
      </p:sp>
    </p:spTree>
    <p:extLst>
      <p:ext uri="{BB962C8B-B14F-4D97-AF65-F5344CB8AC3E}">
        <p14:creationId xmlns:p14="http://schemas.microsoft.com/office/powerpoint/2010/main" val="266167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circle(in)">
                                      <p:cBhvr>
                                        <p:cTn id="14" dur="2000"/>
                                        <p:tgtEl>
                                          <p:spTgt spid="6">
                                            <p:txEl>
                                              <p:pRg st="0" end="0"/>
                                            </p:txEl>
                                          </p:spTgt>
                                        </p:tgtEl>
                                      </p:cBhvr>
                                    </p:animEffect>
                                  </p:childTnLst>
                                </p:cTn>
                              </p:par>
                              <p:par>
                                <p:cTn id="15" presetID="6" presetClass="entr" presetSubtype="16"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circle(in)">
                                      <p:cBhvr>
                                        <p:cTn id="17"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descr="small_149060">
            <a:extLst>
              <a:ext uri="{FF2B5EF4-FFF2-40B4-BE49-F238E27FC236}">
                <a16:creationId xmlns:a16="http://schemas.microsoft.com/office/drawing/2014/main" id="{3AE67EA0-8E26-40AA-B3BD-FE2BA576D8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28600"/>
            <a:ext cx="2819400" cy="312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9876" name="Picture 4" descr="Nguoi-dan-lo-so-vi-ho-xuat-hien-tren-ray-ngo-40901-1">
            <a:extLst>
              <a:ext uri="{FF2B5EF4-FFF2-40B4-BE49-F238E27FC236}">
                <a16:creationId xmlns:a16="http://schemas.microsoft.com/office/drawing/2014/main" id="{CF86BE0B-D51C-4327-B952-BDA2D6703E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228600"/>
            <a:ext cx="3352800" cy="312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9877" name="Picture 5" descr="caheo">
            <a:extLst>
              <a:ext uri="{FF2B5EF4-FFF2-40B4-BE49-F238E27FC236}">
                <a16:creationId xmlns:a16="http://schemas.microsoft.com/office/drawing/2014/main" id="{CDE3A958-433D-4DB3-8FCA-3F8BFF4DF4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464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8" name="Text Box 6">
            <a:extLst>
              <a:ext uri="{FF2B5EF4-FFF2-40B4-BE49-F238E27FC236}">
                <a16:creationId xmlns:a16="http://schemas.microsoft.com/office/drawing/2014/main" id="{12032248-A4CF-4CFD-B157-259ACAD250BD}"/>
              </a:ext>
            </a:extLst>
          </p:cNvPr>
          <p:cNvSpPr txBox="1">
            <a:spLocks noChangeArrowheads="1"/>
          </p:cNvSpPr>
          <p:nvPr/>
        </p:nvSpPr>
        <p:spPr bwMode="auto">
          <a:xfrm>
            <a:off x="0" y="6400800"/>
            <a:ext cx="9144000" cy="406400"/>
          </a:xfrm>
          <a:prstGeom prst="rect">
            <a:avLst/>
          </a:prstGeom>
          <a:noFill/>
          <a:ln w="9525">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000" b="1">
                <a:solidFill>
                  <a:schemeClr val="tx2"/>
                </a:solidFill>
              </a:rPr>
              <a:t>T</a:t>
            </a:r>
            <a:r>
              <a:rPr lang="en-US" altLang="en-US" sz="2000" b="1"/>
              <a:t>ÁC ĐỘNG CỦA THIÊN NHIÊN VÀ CON NGƯỜI ĐẾN MÔI TRƯỜNG</a:t>
            </a:r>
          </a:p>
        </p:txBody>
      </p:sp>
      <p:pic>
        <p:nvPicPr>
          <p:cNvPr id="79879" name="Picture 7" descr="1ll5">
            <a:extLst>
              <a:ext uri="{FF2B5EF4-FFF2-40B4-BE49-F238E27FC236}">
                <a16:creationId xmlns:a16="http://schemas.microsoft.com/office/drawing/2014/main" id="{417B5BFB-422E-4C3B-86E2-0DC19BBD33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4419600" cy="2895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79880" name="Picture 8" descr="AU0E409CA1CA3UQCAW98LJDCASBXJQWCA1U23XLCAC64NPLCAULCNKRCAUTDAVPCAE05OL7CAHAZUJACA9R9Q5OCA74KBMCCA4J2ZQOCAKR62A4CA7Y2DZ5CA0QA4Z9CALF8475CAZG7782CAG8FVGL">
            <a:extLst>
              <a:ext uri="{FF2B5EF4-FFF2-40B4-BE49-F238E27FC236}">
                <a16:creationId xmlns:a16="http://schemas.microsoft.com/office/drawing/2014/main" id="{93351980-4C22-4C55-B2D1-B391ABF589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228600"/>
            <a:ext cx="2819400" cy="3200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9880"/>
                                        </p:tgtEl>
                                        <p:attrNameLst>
                                          <p:attrName>style.visibility</p:attrName>
                                        </p:attrNameLst>
                                      </p:cBhvr>
                                      <p:to>
                                        <p:strVal val="visible"/>
                                      </p:to>
                                    </p:set>
                                    <p:animEffect transition="in" filter="blinds(horizontal)">
                                      <p:cBhvr>
                                        <p:cTn id="7" dur="500"/>
                                        <p:tgtEl>
                                          <p:spTgt spid="79880"/>
                                        </p:tgtEl>
                                      </p:cBhvr>
                                    </p:animEffect>
                                  </p:childTnLst>
                                </p:cTn>
                              </p:par>
                              <p:par>
                                <p:cTn id="8" presetID="3" presetClass="entr" presetSubtype="10" fill="hold" nodeType="withEffect">
                                  <p:stCondLst>
                                    <p:cond delay="0"/>
                                  </p:stCondLst>
                                  <p:childTnLst>
                                    <p:set>
                                      <p:cBhvr>
                                        <p:cTn id="9" dur="1" fill="hold">
                                          <p:stCondLst>
                                            <p:cond delay="0"/>
                                          </p:stCondLst>
                                        </p:cTn>
                                        <p:tgtEl>
                                          <p:spTgt spid="79875"/>
                                        </p:tgtEl>
                                        <p:attrNameLst>
                                          <p:attrName>style.visibility</p:attrName>
                                        </p:attrNameLst>
                                      </p:cBhvr>
                                      <p:to>
                                        <p:strVal val="visible"/>
                                      </p:to>
                                    </p:set>
                                    <p:animEffect transition="in" filter="blinds(horizontal)">
                                      <p:cBhvr>
                                        <p:cTn id="10" dur="500"/>
                                        <p:tgtEl>
                                          <p:spTgt spid="79875"/>
                                        </p:tgtEl>
                                      </p:cBhvr>
                                    </p:animEffect>
                                  </p:childTnLst>
                                </p:cTn>
                              </p:par>
                              <p:par>
                                <p:cTn id="11" presetID="3" presetClass="entr" presetSubtype="10" fill="hold" nodeType="withEffect">
                                  <p:stCondLst>
                                    <p:cond delay="0"/>
                                  </p:stCondLst>
                                  <p:childTnLst>
                                    <p:set>
                                      <p:cBhvr>
                                        <p:cTn id="12" dur="1" fill="hold">
                                          <p:stCondLst>
                                            <p:cond delay="0"/>
                                          </p:stCondLst>
                                        </p:cTn>
                                        <p:tgtEl>
                                          <p:spTgt spid="79876"/>
                                        </p:tgtEl>
                                        <p:attrNameLst>
                                          <p:attrName>style.visibility</p:attrName>
                                        </p:attrNameLst>
                                      </p:cBhvr>
                                      <p:to>
                                        <p:strVal val="visible"/>
                                      </p:to>
                                    </p:set>
                                    <p:animEffect transition="in" filter="blinds(horizontal)">
                                      <p:cBhvr>
                                        <p:cTn id="13" dur="500"/>
                                        <p:tgtEl>
                                          <p:spTgt spid="79876"/>
                                        </p:tgtEl>
                                      </p:cBhvr>
                                    </p:animEffect>
                                  </p:childTnLst>
                                </p:cTn>
                              </p:par>
                              <p:par>
                                <p:cTn id="14" presetID="3" presetClass="entr" presetSubtype="10" fill="hold" nodeType="withEffect">
                                  <p:stCondLst>
                                    <p:cond delay="0"/>
                                  </p:stCondLst>
                                  <p:childTnLst>
                                    <p:set>
                                      <p:cBhvr>
                                        <p:cTn id="15" dur="1" fill="hold">
                                          <p:stCondLst>
                                            <p:cond delay="0"/>
                                          </p:stCondLst>
                                        </p:cTn>
                                        <p:tgtEl>
                                          <p:spTgt spid="79879"/>
                                        </p:tgtEl>
                                        <p:attrNameLst>
                                          <p:attrName>style.visibility</p:attrName>
                                        </p:attrNameLst>
                                      </p:cBhvr>
                                      <p:to>
                                        <p:strVal val="visible"/>
                                      </p:to>
                                    </p:set>
                                    <p:animEffect transition="in" filter="blinds(horizontal)">
                                      <p:cBhvr>
                                        <p:cTn id="16" dur="500"/>
                                        <p:tgtEl>
                                          <p:spTgt spid="79879"/>
                                        </p:tgtEl>
                                      </p:cBhvr>
                                    </p:animEffect>
                                  </p:childTnLst>
                                </p:cTn>
                              </p:par>
                              <p:par>
                                <p:cTn id="17" presetID="3" presetClass="entr" presetSubtype="10" fill="hold" nodeType="withEffect">
                                  <p:stCondLst>
                                    <p:cond delay="0"/>
                                  </p:stCondLst>
                                  <p:childTnLst>
                                    <p:set>
                                      <p:cBhvr>
                                        <p:cTn id="18" dur="1" fill="hold">
                                          <p:stCondLst>
                                            <p:cond delay="0"/>
                                          </p:stCondLst>
                                        </p:cTn>
                                        <p:tgtEl>
                                          <p:spTgt spid="79877"/>
                                        </p:tgtEl>
                                        <p:attrNameLst>
                                          <p:attrName>style.visibility</p:attrName>
                                        </p:attrNameLst>
                                      </p:cBhvr>
                                      <p:to>
                                        <p:strVal val="visible"/>
                                      </p:to>
                                    </p:set>
                                    <p:animEffect transition="in" filter="blinds(horizontal)">
                                      <p:cBhvr>
                                        <p:cTn id="19" dur="500"/>
                                        <p:tgtEl>
                                          <p:spTgt spid="79877"/>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79878"/>
                                        </p:tgtEl>
                                        <p:attrNameLst>
                                          <p:attrName>style.visibility</p:attrName>
                                        </p:attrNameLst>
                                      </p:cBhvr>
                                      <p:to>
                                        <p:strVal val="visible"/>
                                      </p:to>
                                    </p:set>
                                    <p:animEffect transition="in" filter="blinds(horizontal)">
                                      <p:cBhvr>
                                        <p:cTn id="22" dur="500"/>
                                        <p:tgtEl>
                                          <p:spTgt spid="79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4D73D3A3-D8E6-4789-BC9A-A85C711F3A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9800"/>
            <a:ext cx="91440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228601"/>
            <a:ext cx="9067800" cy="523220"/>
          </a:xfrm>
          <a:prstGeom prst="rect">
            <a:avLst/>
          </a:prstGeom>
        </p:spPr>
        <p:txBody>
          <a:bodyPr wrap="square">
            <a:spAutoFit/>
          </a:bodyPr>
          <a:lstStyle/>
          <a:p>
            <a:r>
              <a:rPr lang="en-US" sz="2800" b="1">
                <a:solidFill>
                  <a:srgbClr val="FF0000"/>
                </a:solidFill>
              </a:rPr>
              <a:t>b, An ninh môi trường và các vấn đề môi trường toàn cầu</a:t>
            </a:r>
          </a:p>
        </p:txBody>
      </p:sp>
      <p:sp>
        <p:nvSpPr>
          <p:cNvPr id="6" name="Rectangle 5"/>
          <p:cNvSpPr/>
          <p:nvPr/>
        </p:nvSpPr>
        <p:spPr>
          <a:xfrm>
            <a:off x="0" y="914400"/>
            <a:ext cx="9067800" cy="2062103"/>
          </a:xfrm>
          <a:prstGeom prst="rect">
            <a:avLst/>
          </a:prstGeom>
        </p:spPr>
        <p:txBody>
          <a:bodyPr wrap="square">
            <a:spAutoFit/>
          </a:bodyPr>
          <a:lstStyle/>
          <a:p>
            <a:r>
              <a:rPr lang="en-US" sz="3200" i="1">
                <a:solidFill>
                  <a:schemeClr val="accent6"/>
                </a:solidFill>
              </a:rPr>
              <a:t>- Khái niệm:</a:t>
            </a:r>
            <a:r>
              <a:rPr lang="en-US" sz="3200">
                <a:solidFill>
                  <a:schemeClr val="accent6"/>
                </a:solidFill>
              </a:rPr>
              <a:t> Là hệ thống các yếu tố vật chất tự nhiên, nhân tạo cấu thành nên môi trường được cân bằng để đảm bảo điều kiện sống và phát triển của con người cùng các loài sinh vật trong hệ thống đó.</a:t>
            </a:r>
          </a:p>
        </p:txBody>
      </p:sp>
    </p:spTree>
    <p:extLst>
      <p:ext uri="{BB962C8B-B14F-4D97-AF65-F5344CB8AC3E}">
        <p14:creationId xmlns:p14="http://schemas.microsoft.com/office/powerpoint/2010/main" val="2297667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457200"/>
            <a:ext cx="8915400" cy="6186309"/>
          </a:xfrm>
          <a:prstGeom prst="rect">
            <a:avLst/>
          </a:prstGeom>
        </p:spPr>
        <p:txBody>
          <a:bodyPr wrap="square">
            <a:spAutoFit/>
          </a:bodyPr>
          <a:lstStyle/>
          <a:p>
            <a:r>
              <a:rPr lang="en-US" sz="3600" i="1"/>
              <a:t>- Các vấn đề môi trường toàn cầu:</a:t>
            </a:r>
            <a:endParaRPr lang="en-US" sz="3600"/>
          </a:p>
          <a:p>
            <a:r>
              <a:rPr lang="en-US" sz="3600" i="1">
                <a:solidFill>
                  <a:srgbClr val="FF0066"/>
                </a:solidFill>
              </a:rPr>
              <a:t>+ Biến đổi khí hậu:</a:t>
            </a:r>
            <a:r>
              <a:rPr lang="en-US" sz="3600">
                <a:solidFill>
                  <a:srgbClr val="FF0066"/>
                </a:solidFill>
              </a:rPr>
              <a:t> nhiệt độ trung bình Trái Đất tăng, hiện tượng băng tan, nước biển dâng, xâm nhập mặn,...</a:t>
            </a:r>
          </a:p>
          <a:p>
            <a:r>
              <a:rPr lang="en-US" sz="3600" i="1"/>
              <a:t>+ An ninh lương thực:</a:t>
            </a:r>
            <a:r>
              <a:rPr lang="en-US" sz="3600"/>
              <a:t> con người có quyền tiếp cận thực phẩm một cách an toàn, đầy đủ ở mọi nơi để duy trì sự sống.</a:t>
            </a:r>
          </a:p>
          <a:p>
            <a:r>
              <a:rPr lang="en-US" sz="3600" i="1">
                <a:solidFill>
                  <a:schemeClr val="accent2"/>
                </a:solidFill>
              </a:rPr>
              <a:t>+ Thiên tai:</a:t>
            </a:r>
            <a:r>
              <a:rPr lang="en-US" sz="3600">
                <a:solidFill>
                  <a:schemeClr val="accent2"/>
                </a:solidFill>
              </a:rPr>
              <a:t> hiện tượng tự nhiên bất thường gây ra thiệt hại về người, tài sản, môi trường, điều kiện sống và các hoạt động kinh tế - xã hội.</a:t>
            </a:r>
          </a:p>
        </p:txBody>
      </p:sp>
    </p:spTree>
    <p:extLst>
      <p:ext uri="{BB962C8B-B14F-4D97-AF65-F5344CB8AC3E}">
        <p14:creationId xmlns:p14="http://schemas.microsoft.com/office/powerpoint/2010/main" val="41786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304800"/>
            <a:ext cx="8839200" cy="5016758"/>
          </a:xfrm>
          <a:prstGeom prst="rect">
            <a:avLst/>
          </a:prstGeom>
        </p:spPr>
        <p:txBody>
          <a:bodyPr wrap="square">
            <a:spAutoFit/>
          </a:bodyPr>
          <a:lstStyle/>
          <a:p>
            <a:r>
              <a:rPr lang="en-US" sz="4000" i="1">
                <a:solidFill>
                  <a:srgbClr val="FF0000"/>
                </a:solidFill>
              </a:rPr>
              <a:t>+ Dịch bệnh:</a:t>
            </a:r>
            <a:r>
              <a:rPr lang="en-US" sz="4000">
                <a:solidFill>
                  <a:srgbClr val="FF0000"/>
                </a:solidFill>
              </a:rPr>
              <a:t> sự lây lan nhanh chóng của bệnh truyền nhiễm với số lượng lớn những người bị nhiễm trong cộng đồng, khu vực hoặc toàn thế giới trong một khoảng thời gian.</a:t>
            </a:r>
          </a:p>
          <a:p>
            <a:r>
              <a:rPr lang="en-US" sz="4000" i="1"/>
              <a:t>+ Di cư tự do:</a:t>
            </a:r>
            <a:r>
              <a:rPr lang="en-US" sz="4000"/>
              <a:t> hiện tượng con người rời bỏ nơi cư trú của mình đến một khu vực, địa điểm khác để sinh sống.</a:t>
            </a:r>
          </a:p>
        </p:txBody>
      </p:sp>
    </p:spTree>
    <p:extLst>
      <p:ext uri="{BB962C8B-B14F-4D97-AF65-F5344CB8AC3E}">
        <p14:creationId xmlns:p14="http://schemas.microsoft.com/office/powerpoint/2010/main" val="112554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6.png" descr="Quan sát hình 4.3, em có nhận xét gì về thực trạng các vấn đề môi trường"/>
          <p:cNvPicPr/>
          <p:nvPr/>
        </p:nvPicPr>
        <p:blipFill>
          <a:blip r:embed="rId2"/>
          <a:srcRect/>
          <a:stretch>
            <a:fillRect/>
          </a:stretch>
        </p:blipFill>
        <p:spPr>
          <a:xfrm>
            <a:off x="228600" y="76200"/>
            <a:ext cx="8839200" cy="3755390"/>
          </a:xfrm>
          <a:prstGeom prst="rect">
            <a:avLst/>
          </a:prstGeom>
          <a:ln/>
        </p:spPr>
      </p:pic>
      <p:sp>
        <p:nvSpPr>
          <p:cNvPr id="4" name="Rectangle 3"/>
          <p:cNvSpPr/>
          <p:nvPr/>
        </p:nvSpPr>
        <p:spPr>
          <a:xfrm>
            <a:off x="228600" y="3962400"/>
            <a:ext cx="8839200" cy="1938992"/>
          </a:xfrm>
          <a:prstGeom prst="rect">
            <a:avLst/>
          </a:prstGeom>
        </p:spPr>
        <p:txBody>
          <a:bodyPr wrap="square">
            <a:spAutoFit/>
          </a:bodyPr>
          <a:lstStyle/>
          <a:p>
            <a:r>
              <a:rPr lang="en-US" sz="4000">
                <a:solidFill>
                  <a:srgbClr val="0000FF"/>
                </a:solidFill>
              </a:rPr>
              <a:t>Quan sát hình 4.3, vận dụng hiểu biết và nhận xét về thực trạng các vấn đề môi trường toàn cầu hiện nay:</a:t>
            </a:r>
          </a:p>
        </p:txBody>
      </p:sp>
    </p:spTree>
    <p:extLst>
      <p:ext uri="{BB962C8B-B14F-4D97-AF65-F5344CB8AC3E}">
        <p14:creationId xmlns:p14="http://schemas.microsoft.com/office/powerpoint/2010/main" val="373982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2" name="Picture 4" descr="s3">
            <a:hlinkClick r:id="rId3"/>
            <a:extLst>
              <a:ext uri="{FF2B5EF4-FFF2-40B4-BE49-F238E27FC236}">
                <a16:creationId xmlns:a16="http://schemas.microsoft.com/office/drawing/2014/main" id="{141BC729-3597-4AEF-AECB-7213D67A6F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24200"/>
            <a:ext cx="4419600" cy="3733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 Box 5">
            <a:extLst>
              <a:ext uri="{FF2B5EF4-FFF2-40B4-BE49-F238E27FC236}">
                <a16:creationId xmlns:a16="http://schemas.microsoft.com/office/drawing/2014/main" id="{4661874F-0CB0-432B-BA8A-49A834B15A7E}"/>
              </a:ext>
            </a:extLst>
          </p:cNvPr>
          <p:cNvSpPr txBox="1">
            <a:spLocks noChangeArrowheads="1"/>
          </p:cNvSpPr>
          <p:nvPr/>
        </p:nvSpPr>
        <p:spPr bwMode="auto">
          <a:xfrm>
            <a:off x="0" y="0"/>
            <a:ext cx="9144000" cy="4572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66"/>
                </a:solidFill>
              </a:rPr>
              <a:t>2. BẢO VỆ MÔI TRƯỜNG</a:t>
            </a:r>
          </a:p>
        </p:txBody>
      </p:sp>
      <p:pic>
        <p:nvPicPr>
          <p:cNvPr id="83974" name="Picture 6" descr="20070606-BaoVeMoiTruongCuaLo">
            <a:extLst>
              <a:ext uri="{FF2B5EF4-FFF2-40B4-BE49-F238E27FC236}">
                <a16:creationId xmlns:a16="http://schemas.microsoft.com/office/drawing/2014/main" id="{4586A4CD-92DB-4435-9DC7-AAD524368B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124200"/>
            <a:ext cx="4648200" cy="38100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457200"/>
            <a:ext cx="8839200" cy="2554545"/>
          </a:xfrm>
          <a:prstGeom prst="rect">
            <a:avLst/>
          </a:prstGeom>
        </p:spPr>
        <p:txBody>
          <a:bodyPr wrap="square">
            <a:spAutoFit/>
          </a:bodyPr>
          <a:lstStyle/>
          <a:p>
            <a:r>
              <a:rPr lang="en-US" sz="3200">
                <a:solidFill>
                  <a:srgbClr val="7030A0"/>
                </a:solidFill>
              </a:rPr>
              <a:t>Là hoạt động phòng ngừa, hạn chế tác động xấu đến môi trường; ứng phó sự cố môi trường; khắc phục ô nhiễm, suy thoái môi trường, cải thiện chất lượng môi trường; sử dụng hợp lí tài nguyên thiên nhiên, đa dạng sinh học và ứng phó với biến đổi khí hậu.</a:t>
            </a:r>
          </a:p>
        </p:txBody>
      </p:sp>
    </p:spTree>
    <p:extLst>
      <p:ext uri="{BB962C8B-B14F-4D97-AF65-F5344CB8AC3E}">
        <p14:creationId xmlns:p14="http://schemas.microsoft.com/office/powerpoint/2010/main" val="3484752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3" presetClass="entr" presetSubtype="16" fill="hold" nodeType="withEffect">
                                  <p:stCondLst>
                                    <p:cond delay="0"/>
                                  </p:stCondLst>
                                  <p:childTnLst>
                                    <p:set>
                                      <p:cBhvr>
                                        <p:cTn id="6" dur="1" fill="hold">
                                          <p:stCondLst>
                                            <p:cond delay="0"/>
                                          </p:stCondLst>
                                        </p:cTn>
                                        <p:tgtEl>
                                          <p:spTgt spid="83972"/>
                                        </p:tgtEl>
                                        <p:attrNameLst>
                                          <p:attrName>style.visibility</p:attrName>
                                        </p:attrNameLst>
                                      </p:cBhvr>
                                      <p:to>
                                        <p:strVal val="visible"/>
                                      </p:to>
                                    </p:set>
                                    <p:animEffect transition="in" filter="plus(in)">
                                      <p:cBhvr>
                                        <p:cTn id="7" dur="1000"/>
                                        <p:tgtEl>
                                          <p:spTgt spid="83972"/>
                                        </p:tgtEl>
                                      </p:cBhvr>
                                    </p:animEffect>
                                  </p:childTnLst>
                                </p:cTn>
                              </p:par>
                              <p:par>
                                <p:cTn id="8" presetID="13" presetClass="entr" presetSubtype="16" fill="hold" nodeType="withEffect">
                                  <p:stCondLst>
                                    <p:cond delay="0"/>
                                  </p:stCondLst>
                                  <p:childTnLst>
                                    <p:set>
                                      <p:cBhvr>
                                        <p:cTn id="9" dur="1" fill="hold">
                                          <p:stCondLst>
                                            <p:cond delay="0"/>
                                          </p:stCondLst>
                                        </p:cTn>
                                        <p:tgtEl>
                                          <p:spTgt spid="83974"/>
                                        </p:tgtEl>
                                        <p:attrNameLst>
                                          <p:attrName>style.visibility</p:attrName>
                                        </p:attrNameLst>
                                      </p:cBhvr>
                                      <p:to>
                                        <p:strVal val="visible"/>
                                      </p:to>
                                    </p:set>
                                    <p:animEffect transition="in" filter="plus(in)">
                                      <p:cBhvr>
                                        <p:cTn id="10" dur="1000"/>
                                        <p:tgtEl>
                                          <p:spTgt spid="8397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763000" cy="5016758"/>
          </a:xfrm>
          <a:prstGeom prst="rect">
            <a:avLst/>
          </a:prstGeom>
        </p:spPr>
        <p:txBody>
          <a:bodyPr wrap="square">
            <a:spAutoFit/>
          </a:bodyPr>
          <a:lstStyle/>
          <a:p>
            <a:r>
              <a:rPr lang="en-US" sz="4000" i="1">
                <a:solidFill>
                  <a:srgbClr val="FF0000"/>
                </a:solidFill>
              </a:rPr>
              <a:t>* Các hoạt động bảo vệ môi trường</a:t>
            </a:r>
            <a:endParaRPr lang="en-US" sz="4000">
              <a:solidFill>
                <a:srgbClr val="FF0000"/>
              </a:solidFill>
            </a:endParaRPr>
          </a:p>
          <a:p>
            <a:r>
              <a:rPr lang="en-US" sz="4000" i="1">
                <a:solidFill>
                  <a:schemeClr val="accent2"/>
                </a:solidFill>
              </a:rPr>
              <a:t>- Bảo vệ môi trường đất:</a:t>
            </a:r>
            <a:endParaRPr lang="en-US" sz="4000">
              <a:solidFill>
                <a:schemeClr val="accent2"/>
              </a:solidFill>
            </a:endParaRPr>
          </a:p>
          <a:p>
            <a:r>
              <a:rPr lang="en-US" sz="4000"/>
              <a:t>+ Xem xét tác động trước khi xây dựng quy hoạch, dự án, có giải pháp phòng ngừa ô nhiễm, suy thoái môi trường đất.</a:t>
            </a:r>
          </a:p>
          <a:p>
            <a:r>
              <a:rPr lang="en-US" sz="4000">
                <a:solidFill>
                  <a:srgbClr val="002060"/>
                </a:solidFill>
              </a:rPr>
              <a:t>+ Các cơ quan, tổ chức, cộng đồng và cá nhân đều có trách nhiệm bảo vệ, xử lí, phục hồi môi trường đất.</a:t>
            </a:r>
          </a:p>
        </p:txBody>
      </p:sp>
    </p:spTree>
    <p:extLst>
      <p:ext uri="{BB962C8B-B14F-4D97-AF65-F5344CB8AC3E}">
        <p14:creationId xmlns:p14="http://schemas.microsoft.com/office/powerpoint/2010/main" val="296554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534400" cy="5632311"/>
          </a:xfrm>
          <a:prstGeom prst="rect">
            <a:avLst/>
          </a:prstGeom>
        </p:spPr>
        <p:txBody>
          <a:bodyPr wrap="square">
            <a:spAutoFit/>
          </a:bodyPr>
          <a:lstStyle/>
          <a:p>
            <a:r>
              <a:rPr lang="en-US" sz="4000" i="1">
                <a:solidFill>
                  <a:schemeClr val="accent2"/>
                </a:solidFill>
              </a:rPr>
              <a:t>- Bảo vệ môi trường nước:</a:t>
            </a:r>
            <a:endParaRPr lang="en-US" sz="4000">
              <a:solidFill>
                <a:schemeClr val="accent2"/>
              </a:solidFill>
            </a:endParaRPr>
          </a:p>
          <a:p>
            <a:r>
              <a:rPr lang="en-US" sz="4000">
                <a:solidFill>
                  <a:srgbClr val="FF0000"/>
                </a:solidFill>
              </a:rPr>
              <a:t>+ Kiểm soát các nguồn chất thải vào môi trường nước xử lí, cải tạo và phục hồi môi trường nước bị ô nhiễm.</a:t>
            </a:r>
          </a:p>
          <a:p>
            <a:r>
              <a:rPr lang="en-US" sz="4000"/>
              <a:t>+ Có biện pháp ngăn chặn, kiểm tra, xử lí các hành vi gây ô nhiễm môi trường nước.</a:t>
            </a:r>
          </a:p>
          <a:p>
            <a:r>
              <a:rPr lang="en-US" sz="4000">
                <a:solidFill>
                  <a:srgbClr val="002060"/>
                </a:solidFill>
              </a:rPr>
              <a:t>+ Sử dụng tiết kiệm, có hiệu quả các nguồn nước.</a:t>
            </a:r>
          </a:p>
        </p:txBody>
      </p:sp>
    </p:spTree>
    <p:extLst>
      <p:ext uri="{BB962C8B-B14F-4D97-AF65-F5344CB8AC3E}">
        <p14:creationId xmlns:p14="http://schemas.microsoft.com/office/powerpoint/2010/main" val="2035086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5509200"/>
          </a:xfrm>
          <a:prstGeom prst="rect">
            <a:avLst/>
          </a:prstGeom>
        </p:spPr>
        <p:txBody>
          <a:bodyPr wrap="square">
            <a:spAutoFit/>
          </a:bodyPr>
          <a:lstStyle/>
          <a:p>
            <a:r>
              <a:rPr lang="en-US" sz="3200" i="1">
                <a:solidFill>
                  <a:srgbClr val="FF0000"/>
                </a:solidFill>
              </a:rPr>
              <a:t>- Bảo vệ môi trường không khí:</a:t>
            </a:r>
            <a:endParaRPr lang="en-US" sz="3200">
              <a:solidFill>
                <a:srgbClr val="FF0000"/>
              </a:solidFill>
            </a:endParaRPr>
          </a:p>
          <a:p>
            <a:r>
              <a:rPr lang="en-US" sz="3200"/>
              <a:t>+ Tiến hành quan trắc, giám sát thường xuyên, liên tục và công bố chất lượng môi trường không khí theo quy định của pháp luật; </a:t>
            </a:r>
          </a:p>
          <a:p>
            <a:r>
              <a:rPr lang="en-US" sz="3200">
                <a:solidFill>
                  <a:srgbClr val="FF0000"/>
                </a:solidFill>
              </a:rPr>
              <a:t>+ Tình trạng ô nhiễm phải được thông báo và cảnh báo kịp thời, nhằm giảm thiểu ảnh hưởng xấu đến sức khỏe cộng đồng.</a:t>
            </a:r>
          </a:p>
          <a:p>
            <a:r>
              <a:rPr lang="en-US" sz="3200">
                <a:solidFill>
                  <a:schemeClr val="accent6"/>
                </a:solidFill>
              </a:rPr>
              <a:t>+ Các chủ thể sản xuất, kinh doanh dịch vụ có phát thải bụi, khí thải tác động xấu đến môi trường phải có trách nhiệm giảm thiểu và xử lí theo quy định của pháp luật</a:t>
            </a:r>
          </a:p>
        </p:txBody>
      </p:sp>
    </p:spTree>
    <p:extLst>
      <p:ext uri="{BB962C8B-B14F-4D97-AF65-F5344CB8AC3E}">
        <p14:creationId xmlns:p14="http://schemas.microsoft.com/office/powerpoint/2010/main" val="295868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800"/>
            <a:ext cx="8686800" cy="5016758"/>
          </a:xfrm>
          <a:prstGeom prst="rect">
            <a:avLst/>
          </a:prstGeom>
        </p:spPr>
        <p:txBody>
          <a:bodyPr wrap="square">
            <a:spAutoFit/>
          </a:bodyPr>
          <a:lstStyle/>
          <a:p>
            <a:r>
              <a:rPr lang="en-US" sz="4000" i="1">
                <a:solidFill>
                  <a:srgbClr val="FF0000"/>
                </a:solidFill>
              </a:rPr>
              <a:t>- Bảo vệ môi trường di sản thiên nhiên:</a:t>
            </a:r>
            <a:endParaRPr lang="en-US" sz="4000">
              <a:solidFill>
                <a:srgbClr val="FF0000"/>
              </a:solidFill>
            </a:endParaRPr>
          </a:p>
          <a:p>
            <a:r>
              <a:rPr lang="en-US" sz="4000"/>
              <a:t>+ Là một nội dung của quy hoạch bảo vệ môi trường quốc gia, quy hoạch vùng và quy hoạch tỉnh. </a:t>
            </a:r>
          </a:p>
          <a:p>
            <a:r>
              <a:rPr lang="en-US" sz="4000">
                <a:solidFill>
                  <a:srgbClr val="002060"/>
                </a:solidFill>
              </a:rPr>
              <a:t>+ Trách nhiệm bảo vệ môi trường di sản thiên nhiên thuộc về các cơ quan, tổ chức, cộng đồng dân cư, hộ gia đình và cá nhân.</a:t>
            </a:r>
          </a:p>
        </p:txBody>
      </p:sp>
    </p:spTree>
    <p:extLst>
      <p:ext uri="{BB962C8B-B14F-4D97-AF65-F5344CB8AC3E}">
        <p14:creationId xmlns:p14="http://schemas.microsoft.com/office/powerpoint/2010/main" val="53171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A989632-2AB0-5D40-7167-DC037ED655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117" y="6324788"/>
            <a:ext cx="483224" cy="53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a:extLst>
              <a:ext uri="{FF2B5EF4-FFF2-40B4-BE49-F238E27FC236}">
                <a16:creationId xmlns:a16="http://schemas.microsoft.com/office/drawing/2014/main" id="{1C7314DE-8C4C-ABA7-474F-DFC4063F3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3849" y="6299795"/>
            <a:ext cx="508218" cy="558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a:extLst>
              <a:ext uri="{FF2B5EF4-FFF2-40B4-BE49-F238E27FC236}">
                <a16:creationId xmlns:a16="http://schemas.microsoft.com/office/drawing/2014/main" id="{F07D0958-D9CA-65AD-D7EA-F4F6B02E83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44112" y="6291462"/>
            <a:ext cx="499887" cy="56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2AF1774E-7191-6DF0-55C2-7B90480FE9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676" y="266593"/>
            <a:ext cx="3303431" cy="335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6D846EE-5743-9384-B9D2-3AB5FF2268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64483" y="6308126"/>
            <a:ext cx="509607" cy="5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a:extLst>
              <a:ext uri="{FF2B5EF4-FFF2-40B4-BE49-F238E27FC236}">
                <a16:creationId xmlns:a16="http://schemas.microsoft.com/office/drawing/2014/main" id="{47675CA3-431C-62ED-214A-E732B16588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12621" y="6291462"/>
            <a:ext cx="516550" cy="56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7">
            <a:extLst>
              <a:ext uri="{FF2B5EF4-FFF2-40B4-BE49-F238E27FC236}">
                <a16:creationId xmlns:a16="http://schemas.microsoft.com/office/drawing/2014/main" id="{C77B0C14-29E3-7CE8-0602-0256F8C6A19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9520" y="6308126"/>
            <a:ext cx="508218" cy="5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23">
            <a:extLst>
              <a:ext uri="{FF2B5EF4-FFF2-40B4-BE49-F238E27FC236}">
                <a16:creationId xmlns:a16="http://schemas.microsoft.com/office/drawing/2014/main" id="{BAE429EF-45E7-E9A7-4732-D7E4ACCF2DF0}"/>
              </a:ext>
            </a:extLst>
          </p:cNvPr>
          <p:cNvSpPr>
            <a:spLocks noChangeArrowheads="1"/>
          </p:cNvSpPr>
          <p:nvPr/>
        </p:nvSpPr>
        <p:spPr bwMode="auto">
          <a:xfrm>
            <a:off x="834463" y="4211391"/>
            <a:ext cx="705706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6600">
                <a:solidFill>
                  <a:srgbClr val="0070C0"/>
                </a:solidFill>
                <a:latin typeface="Times New Roman" pitchFamily="18" charset="0"/>
                <a:cs typeface="Times New Roman" pitchFamily="18" charset="0"/>
              </a:rPr>
              <a:t>KHỞI ĐỘNG  </a:t>
            </a:r>
          </a:p>
          <a:p>
            <a:pPr algn="ctr"/>
            <a:endParaRPr lang="en-US" altLang="en-US" dirty="0">
              <a:solidFill>
                <a:srgbClr val="FFFF00"/>
              </a:solidFill>
            </a:endParaRPr>
          </a:p>
        </p:txBody>
      </p:sp>
    </p:spTree>
    <p:extLst>
      <p:ext uri="{BB962C8B-B14F-4D97-AF65-F5344CB8AC3E}">
        <p14:creationId xmlns:p14="http://schemas.microsoft.com/office/powerpoint/2010/main" val="425616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circle(in)">
                                      <p:cBhvr>
                                        <p:cTn id="14" dur="20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1"/>
            <a:ext cx="8763000" cy="830997"/>
          </a:xfrm>
          <a:prstGeom prst="rect">
            <a:avLst/>
          </a:prstGeom>
        </p:spPr>
        <p:txBody>
          <a:bodyPr wrap="square">
            <a:spAutoFit/>
          </a:bodyPr>
          <a:lstStyle/>
          <a:p>
            <a:r>
              <a:rPr lang="en-US" sz="2400" b="1">
                <a:solidFill>
                  <a:srgbClr val="FF0000"/>
                </a:solidFill>
              </a:rPr>
              <a:t>II. PHÒNG, CHỐNG VI PHẠM PHÁP LUẬT BẢO VỆ MÔI TRƯỜNG VÀ TRÁCH NHIỆM BẢO VỆ MÔI TRƯỜNG</a:t>
            </a:r>
            <a:endParaRPr lang="en-US" sz="2400">
              <a:solidFill>
                <a:srgbClr val="FF0000"/>
              </a:solidFill>
            </a:endParaRPr>
          </a:p>
        </p:txBody>
      </p:sp>
      <p:sp>
        <p:nvSpPr>
          <p:cNvPr id="3" name="Rectangle 2"/>
          <p:cNvSpPr/>
          <p:nvPr/>
        </p:nvSpPr>
        <p:spPr>
          <a:xfrm>
            <a:off x="228600" y="1143001"/>
            <a:ext cx="8915400" cy="523220"/>
          </a:xfrm>
          <a:prstGeom prst="rect">
            <a:avLst/>
          </a:prstGeom>
        </p:spPr>
        <p:txBody>
          <a:bodyPr wrap="square">
            <a:spAutoFit/>
          </a:bodyPr>
          <a:lstStyle/>
          <a:p>
            <a:r>
              <a:rPr lang="en-US" sz="2800" b="1"/>
              <a:t>1. Phòng, chống vi phạm pháp luật bảo vệ môi trường</a:t>
            </a:r>
            <a:endParaRPr lang="en-US" sz="2800"/>
          </a:p>
        </p:txBody>
      </p:sp>
      <p:sp>
        <p:nvSpPr>
          <p:cNvPr id="4" name="Rectangle 3"/>
          <p:cNvSpPr/>
          <p:nvPr/>
        </p:nvSpPr>
        <p:spPr>
          <a:xfrm>
            <a:off x="228600" y="1905000"/>
            <a:ext cx="8763000" cy="3970318"/>
          </a:xfrm>
          <a:prstGeom prst="rect">
            <a:avLst/>
          </a:prstGeom>
        </p:spPr>
        <p:txBody>
          <a:bodyPr wrap="square">
            <a:spAutoFit/>
          </a:bodyPr>
          <a:lstStyle/>
          <a:p>
            <a:r>
              <a:rPr lang="en-US" sz="3600" i="1">
                <a:solidFill>
                  <a:srgbClr val="FF0000"/>
                </a:solidFill>
              </a:rPr>
              <a:t>* Một số hành vi bị nghiêm cấm trong bảo vệ môi trường:</a:t>
            </a:r>
            <a:endParaRPr lang="en-US" sz="3600">
              <a:solidFill>
                <a:srgbClr val="FF0000"/>
              </a:solidFill>
            </a:endParaRPr>
          </a:p>
          <a:p>
            <a:r>
              <a:rPr lang="en-US" sz="3600"/>
              <a:t>- Vận chuyển, chôn, lấp, đổ, thải, đốt chất thải rắn, chất thải nguy hại không đúng quy trình kĩ thuật.</a:t>
            </a:r>
          </a:p>
          <a:p>
            <a:r>
              <a:rPr lang="en-US" sz="3600">
                <a:solidFill>
                  <a:srgbClr val="002060"/>
                </a:solidFill>
              </a:rPr>
              <a:t>- Xả nước thải, xả khí thải chưa được xử lí đạt quy chuẩn kĩ thuật môi trường ra môi trường</a:t>
            </a:r>
            <a:r>
              <a:rPr lang="en-US" sz="3600"/>
              <a:t>.</a:t>
            </a:r>
          </a:p>
        </p:txBody>
      </p:sp>
    </p:spTree>
    <p:extLst>
      <p:ext uri="{BB962C8B-B14F-4D97-AF65-F5344CB8AC3E}">
        <p14:creationId xmlns:p14="http://schemas.microsoft.com/office/powerpoint/2010/main" val="416988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in)">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81000"/>
            <a:ext cx="8839200" cy="6186309"/>
          </a:xfrm>
          <a:prstGeom prst="rect">
            <a:avLst/>
          </a:prstGeom>
        </p:spPr>
        <p:txBody>
          <a:bodyPr wrap="square">
            <a:spAutoFit/>
          </a:bodyPr>
          <a:lstStyle/>
          <a:p>
            <a:r>
              <a:rPr lang="en-US" sz="3600">
                <a:solidFill>
                  <a:srgbClr val="FF0000"/>
                </a:solidFill>
              </a:rPr>
              <a:t>- Gây tiếng ồn, độ rung vượt mức cho phép theo quy chuẩn kĩ thuật môi trường; xả thải khói, bụi, khí có mùi độc hại vào không khí.</a:t>
            </a:r>
          </a:p>
          <a:p>
            <a:r>
              <a:rPr lang="en-US" sz="3600"/>
              <a:t>- Không thực hiện công trình, biện pháp, hoạt động phòng ngừa, ứng phó, khắc phục sự cố môi trường.</a:t>
            </a:r>
          </a:p>
          <a:p>
            <a:r>
              <a:rPr lang="en-US" sz="3600">
                <a:solidFill>
                  <a:srgbClr val="0070C0"/>
                </a:solidFill>
              </a:rPr>
              <a:t>- Sản xuất, kinh doanh sản phẩm gây nguy hại cho sức khỏe con người, sinh vật và tự nhiên; ...</a:t>
            </a:r>
          </a:p>
          <a:p>
            <a:r>
              <a:rPr lang="en-US" sz="3600"/>
              <a:t>- Phá hoại, xâm chiếm trái phép di sản thiên nhiên.</a:t>
            </a:r>
          </a:p>
        </p:txBody>
      </p:sp>
    </p:spTree>
    <p:extLst>
      <p:ext uri="{BB962C8B-B14F-4D97-AF65-F5344CB8AC3E}">
        <p14:creationId xmlns:p14="http://schemas.microsoft.com/office/powerpoint/2010/main" val="378482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9" name="Picture 13" descr="images">
            <a:extLst>
              <a:ext uri="{FF2B5EF4-FFF2-40B4-BE49-F238E27FC236}">
                <a16:creationId xmlns:a16="http://schemas.microsoft.com/office/drawing/2014/main" id="{E2FCAEC6-C98B-4DE6-9656-ABEC80CBA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057400"/>
            <a:ext cx="4343400" cy="4114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65553" name="Text Box 17">
            <a:extLst>
              <a:ext uri="{FF2B5EF4-FFF2-40B4-BE49-F238E27FC236}">
                <a16:creationId xmlns:a16="http://schemas.microsoft.com/office/drawing/2014/main" id="{88EE966D-D411-4473-B396-4C23ECB3B8C2}"/>
              </a:ext>
            </a:extLst>
          </p:cNvPr>
          <p:cNvSpPr txBox="1">
            <a:spLocks noChangeArrowheads="1"/>
          </p:cNvSpPr>
          <p:nvPr/>
        </p:nvSpPr>
        <p:spPr bwMode="auto">
          <a:xfrm>
            <a:off x="152400" y="1447800"/>
            <a:ext cx="8763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CÁC HOẠT ĐỘNG VI PHẠM LUẬT BẢO VỆ MÔI TRƯỜNG</a:t>
            </a:r>
          </a:p>
        </p:txBody>
      </p:sp>
      <p:sp>
        <p:nvSpPr>
          <p:cNvPr id="13321" name="Text Box 18">
            <a:extLst>
              <a:ext uri="{FF2B5EF4-FFF2-40B4-BE49-F238E27FC236}">
                <a16:creationId xmlns:a16="http://schemas.microsoft.com/office/drawing/2014/main" id="{C272CDB5-E9B5-4244-B932-E15BCA753622}"/>
              </a:ext>
            </a:extLst>
          </p:cNvPr>
          <p:cNvSpPr txBox="1">
            <a:spLocks noChangeArrowheads="1"/>
          </p:cNvSpPr>
          <p:nvPr/>
        </p:nvSpPr>
        <p:spPr bwMode="auto">
          <a:xfrm>
            <a:off x="0" y="6248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Đổ rác ra sông</a:t>
            </a:r>
          </a:p>
        </p:txBody>
      </p:sp>
      <p:pic>
        <p:nvPicPr>
          <p:cNvPr id="12" name="Picture 7" descr="chay">
            <a:extLst>
              <a:ext uri="{FF2B5EF4-FFF2-40B4-BE49-F238E27FC236}">
                <a16:creationId xmlns:a16="http://schemas.microsoft.com/office/drawing/2014/main" id="{3AEBAD27-D944-45CD-8D94-8EEF3461FB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057400"/>
            <a:ext cx="4114800" cy="408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3" name="Text Box 19">
            <a:extLst>
              <a:ext uri="{FF2B5EF4-FFF2-40B4-BE49-F238E27FC236}">
                <a16:creationId xmlns:a16="http://schemas.microsoft.com/office/drawing/2014/main" id="{83D1DB4C-8DE9-4F78-B5E6-46E4AB11CA03}"/>
              </a:ext>
            </a:extLst>
          </p:cNvPr>
          <p:cNvSpPr txBox="1">
            <a:spLocks noChangeArrowheads="1"/>
          </p:cNvSpPr>
          <p:nvPr/>
        </p:nvSpPr>
        <p:spPr bwMode="auto">
          <a:xfrm>
            <a:off x="4876800" y="62484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Đốt rừng bừa bãi</a:t>
            </a:r>
          </a:p>
        </p:txBody>
      </p:sp>
      <p:pic>
        <p:nvPicPr>
          <p:cNvPr id="93" name="Picture 7" descr="Cau hoi">
            <a:extLst>
              <a:ext uri="{FF2B5EF4-FFF2-40B4-BE49-F238E27FC236}">
                <a16:creationId xmlns:a16="http://schemas.microsoft.com/office/drawing/2014/main" id="{33756C59-38CE-40D9-B160-46AED04DFC0B}"/>
              </a:ext>
            </a:extLst>
          </p:cNvPr>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6556" y="6858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9" name="AutoShape 16">
            <a:hlinkClick r:id="rId6" action="ppaction://hlinksldjump" highlightClick="1"/>
            <a:extLst>
              <a:ext uri="{FF2B5EF4-FFF2-40B4-BE49-F238E27FC236}">
                <a16:creationId xmlns:a16="http://schemas.microsoft.com/office/drawing/2014/main" id="{7C2E022E-E67F-49C9-86BF-BD258269E385}"/>
              </a:ext>
            </a:extLst>
          </p:cNvPr>
          <p:cNvSpPr>
            <a:spLocks noChangeArrowheads="1"/>
          </p:cNvSpPr>
          <p:nvPr/>
        </p:nvSpPr>
        <p:spPr bwMode="auto">
          <a:xfrm>
            <a:off x="533400" y="6324600"/>
            <a:ext cx="304800" cy="228600"/>
          </a:xfrm>
          <a:prstGeom prst="actionButtonForwardNex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93"/>
                                        </p:tgtEl>
                                      </p:cBhvr>
                                    </p:animEffect>
                                    <p:set>
                                      <p:cBhvr>
                                        <p:cTn id="12" dur="1" fill="hold">
                                          <p:stCondLst>
                                            <p:cond delay="499"/>
                                          </p:stCondLst>
                                        </p:cTn>
                                        <p:tgtEl>
                                          <p:spTgt spid="9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5553"/>
                                        </p:tgtEl>
                                        <p:attrNameLst>
                                          <p:attrName>style.visibility</p:attrName>
                                        </p:attrNameLst>
                                      </p:cBhvr>
                                      <p:to>
                                        <p:strVal val="visible"/>
                                      </p:to>
                                    </p:set>
                                    <p:animEffect transition="in" filter="circle(in)">
                                      <p:cBhvr>
                                        <p:cTn id="17" dur="2000"/>
                                        <p:tgtEl>
                                          <p:spTgt spid="655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nodeType="clickEffect">
                                  <p:stCondLst>
                                    <p:cond delay="0"/>
                                  </p:stCondLst>
                                  <p:childTnLst>
                                    <p:set>
                                      <p:cBhvr>
                                        <p:cTn id="21" dur="1" fill="hold">
                                          <p:stCondLst>
                                            <p:cond delay="0"/>
                                          </p:stCondLst>
                                        </p:cTn>
                                        <p:tgtEl>
                                          <p:spTgt spid="65549"/>
                                        </p:tgtEl>
                                        <p:attrNameLst>
                                          <p:attrName>style.visibility</p:attrName>
                                        </p:attrNameLst>
                                      </p:cBhvr>
                                      <p:to>
                                        <p:strVal val="visible"/>
                                      </p:to>
                                    </p:set>
                                    <p:animEffect transition="in" filter="slide(fromBottom)">
                                      <p:cBhvr>
                                        <p:cTn id="22" dur="500"/>
                                        <p:tgtEl>
                                          <p:spTgt spid="655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lide(fromBottom)">
                                      <p:cBhvr>
                                        <p:cTn id="27" dur="500"/>
                                        <p:tgtEl>
                                          <p:spTgt spid="12"/>
                                        </p:tgtEl>
                                      </p:cBhvr>
                                    </p:animEffect>
                                  </p:childTnLst>
                                </p:cTn>
                              </p:par>
                            </p:childTnLst>
                          </p:cTn>
                        </p:par>
                        <p:par>
                          <p:cTn id="28" fill="hold" nodeType="afterGroup">
                            <p:stCondLst>
                              <p:cond delay="500"/>
                            </p:stCondLst>
                            <p:childTnLst>
                              <p:par>
                                <p:cTn id="29" presetID="42" presetClass="entr" presetSubtype="0" fill="hold" grpId="0" nodeType="afterEffect">
                                  <p:stCondLst>
                                    <p:cond delay="0"/>
                                  </p:stCondLst>
                                  <p:childTnLst>
                                    <p:set>
                                      <p:cBhvr>
                                        <p:cTn id="30" dur="1" fill="hold">
                                          <p:stCondLst>
                                            <p:cond delay="0"/>
                                          </p:stCondLst>
                                        </p:cTn>
                                        <p:tgtEl>
                                          <p:spTgt spid="13321"/>
                                        </p:tgtEl>
                                        <p:attrNameLst>
                                          <p:attrName>style.visibility</p:attrName>
                                        </p:attrNameLst>
                                      </p:cBhvr>
                                      <p:to>
                                        <p:strVal val="visible"/>
                                      </p:to>
                                    </p:set>
                                    <p:animEffect transition="in" filter="fade">
                                      <p:cBhvr>
                                        <p:cTn id="31" dur="1000"/>
                                        <p:tgtEl>
                                          <p:spTgt spid="13321"/>
                                        </p:tgtEl>
                                      </p:cBhvr>
                                    </p:animEffect>
                                    <p:anim calcmode="lin" valueType="num">
                                      <p:cBhvr>
                                        <p:cTn id="32" dur="1000" fill="hold"/>
                                        <p:tgtEl>
                                          <p:spTgt spid="13321"/>
                                        </p:tgtEl>
                                        <p:attrNameLst>
                                          <p:attrName>ppt_x</p:attrName>
                                        </p:attrNameLst>
                                      </p:cBhvr>
                                      <p:tavLst>
                                        <p:tav tm="0">
                                          <p:val>
                                            <p:strVal val="#ppt_x"/>
                                          </p:val>
                                        </p:tav>
                                        <p:tav tm="100000">
                                          <p:val>
                                            <p:strVal val="#ppt_x"/>
                                          </p:val>
                                        </p:tav>
                                      </p:tavLst>
                                    </p:anim>
                                    <p:anim calcmode="lin" valueType="num">
                                      <p:cBhvr>
                                        <p:cTn id="33" dur="1000" fill="hold"/>
                                        <p:tgtEl>
                                          <p:spTgt spid="13321"/>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3" grpId="0"/>
      <p:bldP spid="13321" grpId="0"/>
      <p:bldP spid="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0A2C7441-8CD3-4FFD-9135-8F2E2C5BC595}"/>
              </a:ext>
            </a:extLst>
          </p:cNvPr>
          <p:cNvSpPr>
            <a:spLocks noGrp="1" noChangeArrowheads="1"/>
          </p:cNvSpPr>
          <p:nvPr>
            <p:ph type="title"/>
          </p:nvPr>
        </p:nvSpPr>
        <p:spPr>
          <a:xfrm>
            <a:off x="457200" y="274638"/>
            <a:ext cx="8229600" cy="484187"/>
          </a:xfrm>
        </p:spPr>
        <p:txBody>
          <a:bodyPr/>
          <a:lstStyle/>
          <a:p>
            <a:pPr eaLnBrk="1" hangingPunct="1"/>
            <a:r>
              <a:rPr lang="en-US" altLang="en-US" sz="3600">
                <a:solidFill>
                  <a:srgbClr val="660033"/>
                </a:solidFill>
              </a:rPr>
              <a:t>Ô nhiễm chất thải rắn</a:t>
            </a:r>
            <a:br>
              <a:rPr lang="en-US" altLang="en-US" sz="3600">
                <a:solidFill>
                  <a:srgbClr val="660033"/>
                </a:solidFill>
              </a:rPr>
            </a:br>
            <a:endParaRPr lang="en-US" altLang="en-US" sz="3600">
              <a:solidFill>
                <a:srgbClr val="660033"/>
              </a:solidFill>
            </a:endParaRPr>
          </a:p>
        </p:txBody>
      </p:sp>
      <p:pic>
        <p:nvPicPr>
          <p:cNvPr id="66563" name="Picture 3" descr="pollution-pollution-2-28d51ee765803bfdff408ffdb57c1d2c-490x350-tm">
            <a:hlinkClick r:id="rId3"/>
            <a:extLst>
              <a:ext uri="{FF2B5EF4-FFF2-40B4-BE49-F238E27FC236}">
                <a16:creationId xmlns:a16="http://schemas.microsoft.com/office/drawing/2014/main" id="{AC4D0AE8-70E2-4212-B3CE-DE53AE276C0B}"/>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1066800"/>
            <a:ext cx="4191000" cy="4572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4" name="Picture 4" descr="image003">
            <a:hlinkClick r:id="rId5"/>
            <a:extLst>
              <a:ext uri="{FF2B5EF4-FFF2-40B4-BE49-F238E27FC236}">
                <a16:creationId xmlns:a16="http://schemas.microsoft.com/office/drawing/2014/main" id="{32685017-885E-4E77-8CBB-5B032196507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1066800"/>
            <a:ext cx="4876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p:cTn id="7" dur="500" fill="hold"/>
                                        <p:tgtEl>
                                          <p:spTgt spid="66562"/>
                                        </p:tgtEl>
                                        <p:attrNameLst>
                                          <p:attrName>ppt_w</p:attrName>
                                        </p:attrNameLst>
                                      </p:cBhvr>
                                      <p:tavLst>
                                        <p:tav tm="0">
                                          <p:val>
                                            <p:fltVal val="0"/>
                                          </p:val>
                                        </p:tav>
                                        <p:tav tm="100000">
                                          <p:val>
                                            <p:strVal val="#ppt_w"/>
                                          </p:val>
                                        </p:tav>
                                      </p:tavLst>
                                    </p:anim>
                                    <p:anim calcmode="lin" valueType="num">
                                      <p:cBhvr>
                                        <p:cTn id="8" dur="500" fill="hold"/>
                                        <p:tgtEl>
                                          <p:spTgt spid="66562"/>
                                        </p:tgtEl>
                                        <p:attrNameLst>
                                          <p:attrName>ppt_h</p:attrName>
                                        </p:attrNameLst>
                                      </p:cBhvr>
                                      <p:tavLst>
                                        <p:tav tm="0">
                                          <p:val>
                                            <p:fltVal val="0"/>
                                          </p:val>
                                        </p:tav>
                                        <p:tav tm="100000">
                                          <p:val>
                                            <p:strVal val="#ppt_h"/>
                                          </p:val>
                                        </p:tav>
                                      </p:tavLst>
                                    </p:anim>
                                    <p:anim calcmode="lin" valueType="num">
                                      <p:cBhvr>
                                        <p:cTn id="9" dur="500" fill="hold"/>
                                        <p:tgtEl>
                                          <p:spTgt spid="66562"/>
                                        </p:tgtEl>
                                        <p:attrNameLst>
                                          <p:attrName>style.rotation</p:attrName>
                                        </p:attrNameLst>
                                      </p:cBhvr>
                                      <p:tavLst>
                                        <p:tav tm="0">
                                          <p:val>
                                            <p:fltVal val="360"/>
                                          </p:val>
                                        </p:tav>
                                        <p:tav tm="100000">
                                          <p:val>
                                            <p:fltVal val="0"/>
                                          </p:val>
                                        </p:tav>
                                      </p:tavLst>
                                    </p:anim>
                                    <p:animEffect transition="in" filter="fade">
                                      <p:cBhvr>
                                        <p:cTn id="10" dur="500"/>
                                        <p:tgtEl>
                                          <p:spTgt spid="6656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iterate type="lt">
                                    <p:tmPct val="5000"/>
                                  </p:iterate>
                                  <p:childTnLst>
                                    <p:set>
                                      <p:cBhvr>
                                        <p:cTn id="14" dur="1" fill="hold">
                                          <p:stCondLst>
                                            <p:cond delay="0"/>
                                          </p:stCondLst>
                                        </p:cTn>
                                        <p:tgtEl>
                                          <p:spTgt spid="66563"/>
                                        </p:tgtEl>
                                        <p:attrNameLst>
                                          <p:attrName>style.visibility</p:attrName>
                                        </p:attrNameLst>
                                      </p:cBhvr>
                                      <p:to>
                                        <p:strVal val="visible"/>
                                      </p:to>
                                    </p:set>
                                    <p:anim calcmode="lin" valueType="num">
                                      <p:cBhvr>
                                        <p:cTn id="15" dur="1000" fill="hold"/>
                                        <p:tgtEl>
                                          <p:spTgt spid="66563"/>
                                        </p:tgtEl>
                                        <p:attrNameLst>
                                          <p:attrName>ppt_w</p:attrName>
                                        </p:attrNameLst>
                                      </p:cBhvr>
                                      <p:tavLst>
                                        <p:tav tm="0">
                                          <p:val>
                                            <p:fltVal val="0"/>
                                          </p:val>
                                        </p:tav>
                                        <p:tav tm="100000">
                                          <p:val>
                                            <p:strVal val="#ppt_w"/>
                                          </p:val>
                                        </p:tav>
                                      </p:tavLst>
                                    </p:anim>
                                    <p:anim calcmode="lin" valueType="num">
                                      <p:cBhvr>
                                        <p:cTn id="16" dur="1000" fill="hold"/>
                                        <p:tgtEl>
                                          <p:spTgt spid="66563"/>
                                        </p:tgtEl>
                                        <p:attrNameLst>
                                          <p:attrName>ppt_h</p:attrName>
                                        </p:attrNameLst>
                                      </p:cBhvr>
                                      <p:tavLst>
                                        <p:tav tm="0">
                                          <p:val>
                                            <p:fltVal val="0"/>
                                          </p:val>
                                        </p:tav>
                                        <p:tav tm="100000">
                                          <p:val>
                                            <p:strVal val="#ppt_h"/>
                                          </p:val>
                                        </p:tav>
                                      </p:tavLst>
                                    </p:anim>
                                    <p:anim calcmode="lin" valueType="num">
                                      <p:cBhvr>
                                        <p:cTn id="17" dur="1000" fill="hold"/>
                                        <p:tgtEl>
                                          <p:spTgt spid="66563"/>
                                        </p:tgtEl>
                                        <p:attrNameLst>
                                          <p:attrName>style.rotation</p:attrName>
                                        </p:attrNameLst>
                                      </p:cBhvr>
                                      <p:tavLst>
                                        <p:tav tm="0">
                                          <p:val>
                                            <p:fltVal val="90"/>
                                          </p:val>
                                        </p:tav>
                                        <p:tav tm="100000">
                                          <p:val>
                                            <p:fltVal val="0"/>
                                          </p:val>
                                        </p:tav>
                                      </p:tavLst>
                                    </p:anim>
                                    <p:animEffect transition="in" filter="fade">
                                      <p:cBhvr>
                                        <p:cTn id="18" dur="1000"/>
                                        <p:tgtEl>
                                          <p:spTgt spid="66563"/>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iterate type="lt">
                                    <p:tmPct val="5000"/>
                                  </p:iterate>
                                  <p:childTnLst>
                                    <p:set>
                                      <p:cBhvr>
                                        <p:cTn id="22" dur="1" fill="hold">
                                          <p:stCondLst>
                                            <p:cond delay="0"/>
                                          </p:stCondLst>
                                        </p:cTn>
                                        <p:tgtEl>
                                          <p:spTgt spid="66564"/>
                                        </p:tgtEl>
                                        <p:attrNameLst>
                                          <p:attrName>style.visibility</p:attrName>
                                        </p:attrNameLst>
                                      </p:cBhvr>
                                      <p:to>
                                        <p:strVal val="visible"/>
                                      </p:to>
                                    </p:set>
                                    <p:anim calcmode="lin" valueType="num">
                                      <p:cBhvr>
                                        <p:cTn id="23" dur="1000" fill="hold"/>
                                        <p:tgtEl>
                                          <p:spTgt spid="66564"/>
                                        </p:tgtEl>
                                        <p:attrNameLst>
                                          <p:attrName>ppt_w</p:attrName>
                                        </p:attrNameLst>
                                      </p:cBhvr>
                                      <p:tavLst>
                                        <p:tav tm="0">
                                          <p:val>
                                            <p:fltVal val="0"/>
                                          </p:val>
                                        </p:tav>
                                        <p:tav tm="100000">
                                          <p:val>
                                            <p:strVal val="#ppt_w"/>
                                          </p:val>
                                        </p:tav>
                                      </p:tavLst>
                                    </p:anim>
                                    <p:anim calcmode="lin" valueType="num">
                                      <p:cBhvr>
                                        <p:cTn id="24" dur="1000" fill="hold"/>
                                        <p:tgtEl>
                                          <p:spTgt spid="66564"/>
                                        </p:tgtEl>
                                        <p:attrNameLst>
                                          <p:attrName>ppt_h</p:attrName>
                                        </p:attrNameLst>
                                      </p:cBhvr>
                                      <p:tavLst>
                                        <p:tav tm="0">
                                          <p:val>
                                            <p:fltVal val="0"/>
                                          </p:val>
                                        </p:tav>
                                        <p:tav tm="100000">
                                          <p:val>
                                            <p:strVal val="#ppt_h"/>
                                          </p:val>
                                        </p:tav>
                                      </p:tavLst>
                                    </p:anim>
                                    <p:anim calcmode="lin" valueType="num">
                                      <p:cBhvr>
                                        <p:cTn id="25" dur="1000" fill="hold"/>
                                        <p:tgtEl>
                                          <p:spTgt spid="66564"/>
                                        </p:tgtEl>
                                        <p:attrNameLst>
                                          <p:attrName>style.rotation</p:attrName>
                                        </p:attrNameLst>
                                      </p:cBhvr>
                                      <p:tavLst>
                                        <p:tav tm="0">
                                          <p:val>
                                            <p:fltVal val="90"/>
                                          </p:val>
                                        </p:tav>
                                        <p:tav tm="100000">
                                          <p:val>
                                            <p:fltVal val="0"/>
                                          </p:val>
                                        </p:tav>
                                      </p:tavLst>
                                    </p:anim>
                                    <p:animEffect transition="in" filter="fade">
                                      <p:cBhvr>
                                        <p:cTn id="26" dur="10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820E3E11-6451-491A-B704-4C775DBC9ED2}"/>
              </a:ext>
            </a:extLst>
          </p:cNvPr>
          <p:cNvSpPr>
            <a:spLocks noGrp="1" noChangeArrowheads="1"/>
          </p:cNvSpPr>
          <p:nvPr>
            <p:ph type="title"/>
          </p:nvPr>
        </p:nvSpPr>
        <p:spPr>
          <a:xfrm>
            <a:off x="457200" y="609600"/>
            <a:ext cx="7696200" cy="533400"/>
          </a:xfrm>
        </p:spPr>
        <p:txBody>
          <a:bodyPr/>
          <a:lstStyle/>
          <a:p>
            <a:pPr eaLnBrk="1" hangingPunct="1"/>
            <a:r>
              <a:rPr lang="en-US" altLang="en-US" sz="3600">
                <a:solidFill>
                  <a:srgbClr val="660033"/>
                </a:solidFill>
                <a:latin typeface="Times New Roman" pitchFamily="18" charset="0"/>
                <a:cs typeface="Times New Roman" pitchFamily="18" charset="0"/>
              </a:rPr>
              <a:t>Ô nhiễm không khí ở các đô thị</a:t>
            </a:r>
          </a:p>
        </p:txBody>
      </p:sp>
      <p:pic>
        <p:nvPicPr>
          <p:cNvPr id="68611" name="Picture 3" descr="moitruong_CMS">
            <a:hlinkClick r:id="rId3"/>
            <a:extLst>
              <a:ext uri="{FF2B5EF4-FFF2-40B4-BE49-F238E27FC236}">
                <a16:creationId xmlns:a16="http://schemas.microsoft.com/office/drawing/2014/main" id="{AD86FE75-D710-4F81-98AD-C2A4927584F2}"/>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228600" y="1371600"/>
            <a:ext cx="8915400" cy="5105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Text Box 4">
            <a:extLst>
              <a:ext uri="{FF2B5EF4-FFF2-40B4-BE49-F238E27FC236}">
                <a16:creationId xmlns:a16="http://schemas.microsoft.com/office/drawing/2014/main" id="{B0C220CA-6D53-4FBE-8A95-B19BF29BD1BC}"/>
              </a:ext>
            </a:extLst>
          </p:cNvPr>
          <p:cNvSpPr txBox="1">
            <a:spLocks noChangeArrowheads="1"/>
          </p:cNvSpPr>
          <p:nvPr/>
        </p:nvSpPr>
        <p:spPr bwMode="auto">
          <a:xfrm>
            <a:off x="0" y="152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HÌNH ẢNH VI PHẠM LUẬT BẢO VỆ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wheel(4)">
                                      <p:cBhvr>
                                        <p:cTn id="7" dur="2000"/>
                                        <p:tgtEl>
                                          <p:spTgt spid="686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8612"/>
                                        </p:tgtEl>
                                      </p:cBhvr>
                                    </p:animEffect>
                                    <p:set>
                                      <p:cBhvr>
                                        <p:cTn id="12" dur="1" fill="hold">
                                          <p:stCondLst>
                                            <p:cond delay="499"/>
                                          </p:stCondLst>
                                        </p:cTn>
                                        <p:tgtEl>
                                          <p:spTgt spid="6861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grpId="0" nodeType="clickEffect">
                                  <p:stCondLst>
                                    <p:cond delay="0"/>
                                  </p:stCondLst>
                                  <p:childTnLst>
                                    <p:set>
                                      <p:cBhvr>
                                        <p:cTn id="16" dur="1" fill="hold">
                                          <p:stCondLst>
                                            <p:cond delay="0"/>
                                          </p:stCondLst>
                                        </p:cTn>
                                        <p:tgtEl>
                                          <p:spTgt spid="68610"/>
                                        </p:tgtEl>
                                        <p:attrNameLst>
                                          <p:attrName>style.visibility</p:attrName>
                                        </p:attrNameLst>
                                      </p:cBhvr>
                                      <p:to>
                                        <p:strVal val="visible"/>
                                      </p:to>
                                    </p:set>
                                    <p:anim calcmode="lin" valueType="num">
                                      <p:cBhvr>
                                        <p:cTn id="17" dur="500" fill="hold"/>
                                        <p:tgtEl>
                                          <p:spTgt spid="68610"/>
                                        </p:tgtEl>
                                        <p:attrNameLst>
                                          <p:attrName>ppt_w</p:attrName>
                                        </p:attrNameLst>
                                      </p:cBhvr>
                                      <p:tavLst>
                                        <p:tav tm="0">
                                          <p:val>
                                            <p:fltVal val="0"/>
                                          </p:val>
                                        </p:tav>
                                        <p:tav tm="100000">
                                          <p:val>
                                            <p:strVal val="#ppt_w"/>
                                          </p:val>
                                        </p:tav>
                                      </p:tavLst>
                                    </p:anim>
                                    <p:anim calcmode="lin" valueType="num">
                                      <p:cBhvr>
                                        <p:cTn id="18" dur="500" fill="hold"/>
                                        <p:tgtEl>
                                          <p:spTgt spid="68610"/>
                                        </p:tgtEl>
                                        <p:attrNameLst>
                                          <p:attrName>ppt_h</p:attrName>
                                        </p:attrNameLst>
                                      </p:cBhvr>
                                      <p:tavLst>
                                        <p:tav tm="0">
                                          <p:val>
                                            <p:fltVal val="0"/>
                                          </p:val>
                                        </p:tav>
                                        <p:tav tm="100000">
                                          <p:val>
                                            <p:strVal val="#ppt_h"/>
                                          </p:val>
                                        </p:tav>
                                      </p:tavLst>
                                    </p:anim>
                                    <p:animEffect transition="in" filter="fade">
                                      <p:cBhvr>
                                        <p:cTn id="19"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p:bldP spid="686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a:hlinkClick r:id="" action="ppaction://noaction" highlightClick="1"/>
            <a:extLst>
              <a:ext uri="{FF2B5EF4-FFF2-40B4-BE49-F238E27FC236}">
                <a16:creationId xmlns:a16="http://schemas.microsoft.com/office/drawing/2014/main" id="{9B6D08A3-CC93-428E-9FC8-BFD383DEC835}"/>
              </a:ext>
            </a:extLst>
          </p:cNvPr>
          <p:cNvSpPr>
            <a:spLocks noChangeArrowheads="1"/>
          </p:cNvSpPr>
          <p:nvPr/>
        </p:nvSpPr>
        <p:spPr bwMode="auto">
          <a:xfrm>
            <a:off x="0" y="1524000"/>
            <a:ext cx="457200" cy="533400"/>
          </a:xfrm>
          <a:prstGeom prst="actionButtonHelp">
            <a:avLst/>
          </a:prstGeom>
          <a:solidFill>
            <a:srgbClr val="9900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endParaRPr lang="en-US" altLang="en-US" sz="2400" b="1">
              <a:solidFill>
                <a:srgbClr val="FF0066"/>
              </a:solidFill>
            </a:endParaRPr>
          </a:p>
        </p:txBody>
      </p:sp>
      <p:pic>
        <p:nvPicPr>
          <p:cNvPr id="80899" name="Picture 3" descr="images">
            <a:extLst>
              <a:ext uri="{FF2B5EF4-FFF2-40B4-BE49-F238E27FC236}">
                <a16:creationId xmlns:a16="http://schemas.microsoft.com/office/drawing/2014/main" id="{D4D42740-B577-4CA1-8BB6-D7521E2124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4343400" cy="4876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0900" name="Picture 4" descr="Bill-in48">
            <a:extLst>
              <a:ext uri="{FF2B5EF4-FFF2-40B4-BE49-F238E27FC236}">
                <a16:creationId xmlns:a16="http://schemas.microsoft.com/office/drawing/2014/main" id="{C5BC554D-A686-4F6B-B9CA-28AD507317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295400"/>
            <a:ext cx="4724400" cy="4876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0901" name="Text Box 5">
            <a:extLst>
              <a:ext uri="{FF2B5EF4-FFF2-40B4-BE49-F238E27FC236}">
                <a16:creationId xmlns:a16="http://schemas.microsoft.com/office/drawing/2014/main" id="{60959568-6931-4D8E-BE10-A89CC3357E15}"/>
              </a:ext>
            </a:extLst>
          </p:cNvPr>
          <p:cNvSpPr txBox="1">
            <a:spLocks noChangeArrowheads="1"/>
          </p:cNvSpPr>
          <p:nvPr/>
        </p:nvSpPr>
        <p:spPr bwMode="auto">
          <a:xfrm>
            <a:off x="0" y="152400"/>
            <a:ext cx="868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HÌNH ẢNH VI PHẠM LUẬT BẢO VỆ MÔI TRƯỜNG</a:t>
            </a:r>
          </a:p>
        </p:txBody>
      </p:sp>
      <p:sp>
        <p:nvSpPr>
          <p:cNvPr id="80902" name="Text Box 6">
            <a:extLst>
              <a:ext uri="{FF2B5EF4-FFF2-40B4-BE49-F238E27FC236}">
                <a16:creationId xmlns:a16="http://schemas.microsoft.com/office/drawing/2014/main" id="{064B3215-79F3-4AD5-ACCF-4765DA1779BD}"/>
              </a:ext>
            </a:extLst>
          </p:cNvPr>
          <p:cNvSpPr txBox="1">
            <a:spLocks noChangeArrowheads="1"/>
          </p:cNvSpPr>
          <p:nvPr/>
        </p:nvSpPr>
        <p:spPr bwMode="auto">
          <a:xfrm>
            <a:off x="0" y="62484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Đổ rác ra sông</a:t>
            </a:r>
          </a:p>
        </p:txBody>
      </p:sp>
      <p:sp>
        <p:nvSpPr>
          <p:cNvPr id="80903" name="Text Box 7">
            <a:extLst>
              <a:ext uri="{FF2B5EF4-FFF2-40B4-BE49-F238E27FC236}">
                <a16:creationId xmlns:a16="http://schemas.microsoft.com/office/drawing/2014/main" id="{5301DB38-53F0-419A-B349-CEB6EE9B554C}"/>
              </a:ext>
            </a:extLst>
          </p:cNvPr>
          <p:cNvSpPr txBox="1">
            <a:spLocks noChangeArrowheads="1"/>
          </p:cNvSpPr>
          <p:nvPr/>
        </p:nvSpPr>
        <p:spPr bwMode="auto">
          <a:xfrm>
            <a:off x="4495800" y="62484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xả rác sinh hoạt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blinds(horizontal)">
                                      <p:cBhvr>
                                        <p:cTn id="7" dur="500"/>
                                        <p:tgtEl>
                                          <p:spTgt spid="80901"/>
                                        </p:tgtEl>
                                      </p:cBhvr>
                                    </p:animEffect>
                                  </p:childTnLst>
                                </p:cTn>
                              </p:par>
                              <p:par>
                                <p:cTn id="8" presetID="3" presetClass="entr" presetSubtype="10" fill="hold" nodeType="withEffect">
                                  <p:stCondLst>
                                    <p:cond delay="0"/>
                                  </p:stCondLst>
                                  <p:childTnLst>
                                    <p:set>
                                      <p:cBhvr>
                                        <p:cTn id="9" dur="1" fill="hold">
                                          <p:stCondLst>
                                            <p:cond delay="0"/>
                                          </p:stCondLst>
                                        </p:cTn>
                                        <p:tgtEl>
                                          <p:spTgt spid="80899"/>
                                        </p:tgtEl>
                                        <p:attrNameLst>
                                          <p:attrName>style.visibility</p:attrName>
                                        </p:attrNameLst>
                                      </p:cBhvr>
                                      <p:to>
                                        <p:strVal val="visible"/>
                                      </p:to>
                                    </p:set>
                                    <p:animEffect transition="in" filter="blinds(horizontal)">
                                      <p:cBhvr>
                                        <p:cTn id="10" dur="500"/>
                                        <p:tgtEl>
                                          <p:spTgt spid="8089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0902"/>
                                        </p:tgtEl>
                                        <p:attrNameLst>
                                          <p:attrName>style.visibility</p:attrName>
                                        </p:attrNameLst>
                                      </p:cBhvr>
                                      <p:to>
                                        <p:strVal val="visible"/>
                                      </p:to>
                                    </p:set>
                                    <p:animEffect transition="in" filter="blinds(horizontal)">
                                      <p:cBhvr>
                                        <p:cTn id="13" dur="500"/>
                                        <p:tgtEl>
                                          <p:spTgt spid="80902"/>
                                        </p:tgtEl>
                                      </p:cBhvr>
                                    </p:animEffect>
                                  </p:childTnLst>
                                </p:cTn>
                              </p:par>
                              <p:par>
                                <p:cTn id="14" presetID="3" presetClass="entr" presetSubtype="10" fill="hold" nodeType="withEffect">
                                  <p:stCondLst>
                                    <p:cond delay="0"/>
                                  </p:stCondLst>
                                  <p:childTnLst>
                                    <p:set>
                                      <p:cBhvr>
                                        <p:cTn id="15" dur="1" fill="hold">
                                          <p:stCondLst>
                                            <p:cond delay="0"/>
                                          </p:stCondLst>
                                        </p:cTn>
                                        <p:tgtEl>
                                          <p:spTgt spid="80900"/>
                                        </p:tgtEl>
                                        <p:attrNameLst>
                                          <p:attrName>style.visibility</p:attrName>
                                        </p:attrNameLst>
                                      </p:cBhvr>
                                      <p:to>
                                        <p:strVal val="visible"/>
                                      </p:to>
                                    </p:set>
                                    <p:animEffect transition="in" filter="blinds(horizontal)">
                                      <p:cBhvr>
                                        <p:cTn id="16" dur="500"/>
                                        <p:tgtEl>
                                          <p:spTgt spid="8090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0903"/>
                                        </p:tgtEl>
                                        <p:attrNameLst>
                                          <p:attrName>style.visibility</p:attrName>
                                        </p:attrNameLst>
                                      </p:cBhvr>
                                      <p:to>
                                        <p:strVal val="visible"/>
                                      </p:to>
                                    </p:set>
                                    <p:animEffect transition="in" filter="blinds(horizontal)">
                                      <p:cBhvr>
                                        <p:cTn id="19"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02" grpId="0"/>
      <p:bldP spid="809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hat pha rung">
            <a:extLst>
              <a:ext uri="{FF2B5EF4-FFF2-40B4-BE49-F238E27FC236}">
                <a16:creationId xmlns:a16="http://schemas.microsoft.com/office/drawing/2014/main" id="{86EE9ABB-6F52-482A-852E-5D1DF4182A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4876800" cy="4343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1507" name="Picture 3" descr="Chay_rung">
            <a:extLst>
              <a:ext uri="{FF2B5EF4-FFF2-40B4-BE49-F238E27FC236}">
                <a16:creationId xmlns:a16="http://schemas.microsoft.com/office/drawing/2014/main" id="{750E2C1C-8E40-48AB-A98B-5DEC4CED7B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066800"/>
            <a:ext cx="4191000" cy="4343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1508" name="Text Box 4">
            <a:extLst>
              <a:ext uri="{FF2B5EF4-FFF2-40B4-BE49-F238E27FC236}">
                <a16:creationId xmlns:a16="http://schemas.microsoft.com/office/drawing/2014/main" id="{88932FE5-FA4D-4954-BD63-162854B86A9F}"/>
              </a:ext>
            </a:extLst>
          </p:cNvPr>
          <p:cNvSpPr txBox="1">
            <a:spLocks noChangeArrowheads="1"/>
          </p:cNvSpPr>
          <p:nvPr/>
        </p:nvSpPr>
        <p:spPr bwMode="auto">
          <a:xfrm>
            <a:off x="381000" y="228600"/>
            <a:ext cx="845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990099"/>
                </a:solidFill>
              </a:rPr>
              <a:t>HÌNH ẢNH VI PHẠM LUẬT BẢO VỆ MÔI TRƯỜNG</a:t>
            </a:r>
          </a:p>
        </p:txBody>
      </p:sp>
      <p:sp>
        <p:nvSpPr>
          <p:cNvPr id="21509" name="Text Box 5">
            <a:extLst>
              <a:ext uri="{FF2B5EF4-FFF2-40B4-BE49-F238E27FC236}">
                <a16:creationId xmlns:a16="http://schemas.microsoft.com/office/drawing/2014/main" id="{E6BAD85D-E52C-41A5-B690-38EEAA4CC961}"/>
              </a:ext>
            </a:extLst>
          </p:cNvPr>
          <p:cNvSpPr txBox="1">
            <a:spLocks noChangeArrowheads="1"/>
          </p:cNvSpPr>
          <p:nvPr/>
        </p:nvSpPr>
        <p:spPr bwMode="auto">
          <a:xfrm>
            <a:off x="0" y="56388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Chặt phá rừng làm nương rẫy</a:t>
            </a:r>
          </a:p>
        </p:txBody>
      </p:sp>
      <p:sp>
        <p:nvSpPr>
          <p:cNvPr id="21510" name="Text Box 6">
            <a:extLst>
              <a:ext uri="{FF2B5EF4-FFF2-40B4-BE49-F238E27FC236}">
                <a16:creationId xmlns:a16="http://schemas.microsoft.com/office/drawing/2014/main" id="{A1A9670B-BEAA-4E33-9C20-4A8FD418869E}"/>
              </a:ext>
            </a:extLst>
          </p:cNvPr>
          <p:cNvSpPr txBox="1">
            <a:spLocks noChangeArrowheads="1"/>
          </p:cNvSpPr>
          <p:nvPr/>
        </p:nvSpPr>
        <p:spPr bwMode="auto">
          <a:xfrm>
            <a:off x="5181600" y="5638800"/>
            <a:ext cx="396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Đốt cháy rừng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10600" cy="5509200"/>
          </a:xfrm>
          <a:prstGeom prst="rect">
            <a:avLst/>
          </a:prstGeom>
        </p:spPr>
        <p:txBody>
          <a:bodyPr wrap="square">
            <a:spAutoFit/>
          </a:bodyPr>
          <a:lstStyle/>
          <a:p>
            <a:r>
              <a:rPr lang="en-US" sz="4400" i="1">
                <a:solidFill>
                  <a:srgbClr val="FF0000"/>
                </a:solidFill>
              </a:rPr>
              <a:t>* Xử lí vi phạm pháp luật về bảo vệ môi trường</a:t>
            </a:r>
            <a:endParaRPr lang="en-US" sz="4400">
              <a:solidFill>
                <a:srgbClr val="FF0000"/>
              </a:solidFill>
            </a:endParaRPr>
          </a:p>
          <a:p>
            <a:r>
              <a:rPr lang="en-US" sz="4400"/>
              <a:t>- Xử lí hình sự đối với tội phạm về môi trường được quy định trong Bộ luật Hình sự.</a:t>
            </a:r>
          </a:p>
          <a:p>
            <a:r>
              <a:rPr lang="en-US" sz="4400">
                <a:solidFill>
                  <a:srgbClr val="0070C0"/>
                </a:solidFill>
              </a:rPr>
              <a:t>- Xử phạt hành chính đối với hành vi vi phạm trong lĩnh vực bảo vệ môi trường.</a:t>
            </a:r>
          </a:p>
        </p:txBody>
      </p:sp>
    </p:spTree>
    <p:extLst>
      <p:ext uri="{BB962C8B-B14F-4D97-AF65-F5344CB8AC3E}">
        <p14:creationId xmlns:p14="http://schemas.microsoft.com/office/powerpoint/2010/main" val="326263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685801"/>
            <a:ext cx="8763000" cy="954107"/>
          </a:xfrm>
          <a:prstGeom prst="rect">
            <a:avLst/>
          </a:prstGeom>
        </p:spPr>
        <p:txBody>
          <a:bodyPr wrap="square">
            <a:spAutoFit/>
          </a:bodyPr>
          <a:lstStyle/>
          <a:p>
            <a:r>
              <a:rPr lang="en-US" sz="2800" b="1">
                <a:solidFill>
                  <a:srgbClr val="0070C0"/>
                </a:solidFill>
              </a:rPr>
              <a:t>C, Một số biện pháp phòng, chống vi phạm pháp luật bảo vệ môi trường</a:t>
            </a:r>
          </a:p>
        </p:txBody>
      </p:sp>
      <p:sp>
        <p:nvSpPr>
          <p:cNvPr id="3" name="Rectangle 2"/>
          <p:cNvSpPr/>
          <p:nvPr/>
        </p:nvSpPr>
        <p:spPr>
          <a:xfrm>
            <a:off x="304800" y="1752600"/>
            <a:ext cx="8610600" cy="3970318"/>
          </a:xfrm>
          <a:prstGeom prst="rect">
            <a:avLst/>
          </a:prstGeom>
        </p:spPr>
        <p:txBody>
          <a:bodyPr wrap="square">
            <a:spAutoFit/>
          </a:bodyPr>
          <a:lstStyle/>
          <a:p>
            <a:r>
              <a:rPr lang="en-US" sz="3600">
                <a:solidFill>
                  <a:srgbClr val="FF0000"/>
                </a:solidFill>
              </a:rPr>
              <a:t>- Thực hiện tốt các quy định của pháp luật bảo vệ môi trường.</a:t>
            </a:r>
          </a:p>
          <a:p>
            <a:r>
              <a:rPr lang="en-US" sz="3600"/>
              <a:t>- Không thực hiện hoặc không tham gia thực hiện hành vi vi phạm pháp luật bảo vệ môi trường.</a:t>
            </a:r>
          </a:p>
          <a:p>
            <a:r>
              <a:rPr lang="en-US" sz="3600">
                <a:solidFill>
                  <a:srgbClr val="FF66CC"/>
                </a:solidFill>
              </a:rPr>
              <a:t>- Tích cực tham gia phòng, chống các vi phạm pháp luật bảo vệ môi trường.</a:t>
            </a:r>
          </a:p>
        </p:txBody>
      </p:sp>
    </p:spTree>
    <p:extLst>
      <p:ext uri="{BB962C8B-B14F-4D97-AF65-F5344CB8AC3E}">
        <p14:creationId xmlns:p14="http://schemas.microsoft.com/office/powerpoint/2010/main" val="4212524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Text Box 5">
            <a:extLst>
              <a:ext uri="{FF2B5EF4-FFF2-40B4-BE49-F238E27FC236}">
                <a16:creationId xmlns:a16="http://schemas.microsoft.com/office/drawing/2014/main" id="{778B7658-07C3-4CB3-81A4-0FECA54464D8}"/>
              </a:ext>
            </a:extLst>
          </p:cNvPr>
          <p:cNvSpPr txBox="1">
            <a:spLocks noChangeArrowheads="1"/>
          </p:cNvSpPr>
          <p:nvPr/>
        </p:nvSpPr>
        <p:spPr bwMode="auto">
          <a:xfrm>
            <a:off x="304800" y="381000"/>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990099"/>
                </a:solidFill>
              </a:rPr>
              <a:t>HÌNH ẢNH THỰC HIỆN TỐT BẢO VỆ MÔI TRƯỜNG</a:t>
            </a:r>
          </a:p>
        </p:txBody>
      </p:sp>
      <p:pic>
        <p:nvPicPr>
          <p:cNvPr id="82950" name="Picture 6" descr="article9206">
            <a:extLst>
              <a:ext uri="{FF2B5EF4-FFF2-40B4-BE49-F238E27FC236}">
                <a16:creationId xmlns:a16="http://schemas.microsoft.com/office/drawing/2014/main" id="{2F7E83C6-120E-4B8B-9DA9-022DC5F2CA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447800"/>
            <a:ext cx="4191000" cy="4800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2951" name="Picture 7" descr="0voi246">
            <a:extLst>
              <a:ext uri="{FF2B5EF4-FFF2-40B4-BE49-F238E27FC236}">
                <a16:creationId xmlns:a16="http://schemas.microsoft.com/office/drawing/2014/main" id="{8701F884-803C-40E9-8F40-23DD72A77B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47800"/>
            <a:ext cx="4648200" cy="48006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82952" name="Text Box 8">
            <a:extLst>
              <a:ext uri="{FF2B5EF4-FFF2-40B4-BE49-F238E27FC236}">
                <a16:creationId xmlns:a16="http://schemas.microsoft.com/office/drawing/2014/main" id="{5FC1608D-B5DC-411A-B35A-75E81D7FC357}"/>
              </a:ext>
            </a:extLst>
          </p:cNvPr>
          <p:cNvSpPr txBox="1">
            <a:spLocks noChangeArrowheads="1"/>
          </p:cNvSpPr>
          <p:nvPr/>
        </p:nvSpPr>
        <p:spPr bwMode="auto">
          <a:xfrm>
            <a:off x="0" y="6324600"/>
            <a:ext cx="457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b="1"/>
              <a:t>B</a:t>
            </a:r>
            <a:r>
              <a:rPr lang="en-US" altLang="en-US" sz="2400" b="1"/>
              <a:t>ảo vệ loài voi</a:t>
            </a:r>
          </a:p>
        </p:txBody>
      </p:sp>
      <p:sp>
        <p:nvSpPr>
          <p:cNvPr id="82953" name="Text Box 9">
            <a:extLst>
              <a:ext uri="{FF2B5EF4-FFF2-40B4-BE49-F238E27FC236}">
                <a16:creationId xmlns:a16="http://schemas.microsoft.com/office/drawing/2014/main" id="{27EDEB5F-3FC1-47C4-8839-6D1C975465B9}"/>
              </a:ext>
            </a:extLst>
          </p:cNvPr>
          <p:cNvSpPr txBox="1">
            <a:spLocks noChangeArrowheads="1"/>
          </p:cNvSpPr>
          <p:nvPr/>
        </p:nvSpPr>
        <p:spPr bwMode="auto">
          <a:xfrm>
            <a:off x="48006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Trồng cây lưu niệm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2949"/>
                                        </p:tgtEl>
                                        <p:attrNameLst>
                                          <p:attrName>style.visibility</p:attrName>
                                        </p:attrNameLst>
                                      </p:cBhvr>
                                      <p:to>
                                        <p:strVal val="visible"/>
                                      </p:to>
                                    </p:set>
                                    <p:animEffect transition="in" filter="blinds(horizontal)">
                                      <p:cBhvr>
                                        <p:cTn id="7" dur="500"/>
                                        <p:tgtEl>
                                          <p:spTgt spid="82949"/>
                                        </p:tgtEl>
                                      </p:cBhvr>
                                    </p:animEffect>
                                  </p:childTnLst>
                                </p:cTn>
                              </p:par>
                              <p:par>
                                <p:cTn id="8" presetID="3" presetClass="entr" presetSubtype="10" fill="hold" nodeType="withEffect">
                                  <p:stCondLst>
                                    <p:cond delay="0"/>
                                  </p:stCondLst>
                                  <p:childTnLst>
                                    <p:set>
                                      <p:cBhvr>
                                        <p:cTn id="9" dur="1" fill="hold">
                                          <p:stCondLst>
                                            <p:cond delay="0"/>
                                          </p:stCondLst>
                                        </p:cTn>
                                        <p:tgtEl>
                                          <p:spTgt spid="82951"/>
                                        </p:tgtEl>
                                        <p:attrNameLst>
                                          <p:attrName>style.visibility</p:attrName>
                                        </p:attrNameLst>
                                      </p:cBhvr>
                                      <p:to>
                                        <p:strVal val="visible"/>
                                      </p:to>
                                    </p:set>
                                    <p:animEffect transition="in" filter="blinds(horizontal)">
                                      <p:cBhvr>
                                        <p:cTn id="10" dur="500"/>
                                        <p:tgtEl>
                                          <p:spTgt spid="8295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2952"/>
                                        </p:tgtEl>
                                        <p:attrNameLst>
                                          <p:attrName>style.visibility</p:attrName>
                                        </p:attrNameLst>
                                      </p:cBhvr>
                                      <p:to>
                                        <p:strVal val="visible"/>
                                      </p:to>
                                    </p:set>
                                    <p:animEffect transition="in" filter="blinds(horizontal)">
                                      <p:cBhvr>
                                        <p:cTn id="13" dur="500"/>
                                        <p:tgtEl>
                                          <p:spTgt spid="82952"/>
                                        </p:tgtEl>
                                      </p:cBhvr>
                                    </p:animEffect>
                                  </p:childTnLst>
                                </p:cTn>
                              </p:par>
                              <p:par>
                                <p:cTn id="14" presetID="3" presetClass="entr" presetSubtype="10" fill="hold" nodeType="withEffect">
                                  <p:stCondLst>
                                    <p:cond delay="0"/>
                                  </p:stCondLst>
                                  <p:childTnLst>
                                    <p:set>
                                      <p:cBhvr>
                                        <p:cTn id="15" dur="1" fill="hold">
                                          <p:stCondLst>
                                            <p:cond delay="0"/>
                                          </p:stCondLst>
                                        </p:cTn>
                                        <p:tgtEl>
                                          <p:spTgt spid="82950"/>
                                        </p:tgtEl>
                                        <p:attrNameLst>
                                          <p:attrName>style.visibility</p:attrName>
                                        </p:attrNameLst>
                                      </p:cBhvr>
                                      <p:to>
                                        <p:strVal val="visible"/>
                                      </p:to>
                                    </p:set>
                                    <p:animEffect transition="in" filter="blinds(horizontal)">
                                      <p:cBhvr>
                                        <p:cTn id="16" dur="500"/>
                                        <p:tgtEl>
                                          <p:spTgt spid="82950"/>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2953"/>
                                        </p:tgtEl>
                                        <p:attrNameLst>
                                          <p:attrName>style.visibility</p:attrName>
                                        </p:attrNameLst>
                                      </p:cBhvr>
                                      <p:to>
                                        <p:strVal val="visible"/>
                                      </p:to>
                                    </p:set>
                                    <p:animEffect transition="in" filter="blinds(horizontal)">
                                      <p:cBhvr>
                                        <p:cTn id="19" dur="500"/>
                                        <p:tgtEl>
                                          <p:spTgt spid="829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9" grpId="0"/>
      <p:bldP spid="82952" grpId="0"/>
      <p:bldP spid="829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1.png" descr="Quan sát hình 4.1 và cho biết Hành động nào góp phần bảo vệ môi trường trang 23 GDQP 11 "/>
          <p:cNvPicPr/>
          <p:nvPr/>
        </p:nvPicPr>
        <p:blipFill>
          <a:blip r:embed="rId2"/>
          <a:srcRect/>
          <a:stretch>
            <a:fillRect/>
          </a:stretch>
        </p:blipFill>
        <p:spPr>
          <a:xfrm>
            <a:off x="0" y="762000"/>
            <a:ext cx="9144000" cy="3396297"/>
          </a:xfrm>
          <a:prstGeom prst="rect">
            <a:avLst/>
          </a:prstGeom>
          <a:ln/>
        </p:spPr>
      </p:pic>
      <p:sp>
        <p:nvSpPr>
          <p:cNvPr id="3" name="Rectangle 2"/>
          <p:cNvSpPr/>
          <p:nvPr/>
        </p:nvSpPr>
        <p:spPr>
          <a:xfrm>
            <a:off x="228600" y="4158297"/>
            <a:ext cx="8763000" cy="1754326"/>
          </a:xfrm>
          <a:prstGeom prst="rect">
            <a:avLst/>
          </a:prstGeom>
        </p:spPr>
        <p:txBody>
          <a:bodyPr wrap="square">
            <a:spAutoFit/>
          </a:bodyPr>
          <a:lstStyle/>
          <a:p>
            <a:r>
              <a:rPr lang="en-US" sz="3600" i="1"/>
              <a:t>Quan sát hình 4.1 và cho biết:Hành động nào góp phần bảo vệ môi trường, hành động nào vi phạm pháp luật bảo vệ môi trường</a:t>
            </a:r>
            <a:endParaRPr lang="en-US" sz="3600"/>
          </a:p>
        </p:txBody>
      </p:sp>
      <p:sp>
        <p:nvSpPr>
          <p:cNvPr id="4" name="Text Box 6">
            <a:extLst>
              <a:ext uri="{FF2B5EF4-FFF2-40B4-BE49-F238E27FC236}">
                <a16:creationId xmlns:a16="http://schemas.microsoft.com/office/drawing/2014/main" id="{0B4C9CF5-13DD-4953-9CFD-EC53A9BFD852}"/>
              </a:ext>
            </a:extLst>
          </p:cNvPr>
          <p:cNvSpPr txBox="1">
            <a:spLocks noChangeArrowheads="1"/>
          </p:cNvSpPr>
          <p:nvPr/>
        </p:nvSpPr>
        <p:spPr bwMode="auto">
          <a:xfrm>
            <a:off x="381000" y="152400"/>
            <a:ext cx="8382000" cy="646331"/>
          </a:xfrm>
          <a:prstGeom prst="rect">
            <a:avLst/>
          </a:prstGeom>
          <a:noFill/>
          <a:ln w="57150" cmpd="thinThick">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3600" b="1">
                <a:solidFill>
                  <a:srgbClr val="0000FF"/>
                </a:solidFill>
              </a:rPr>
              <a:t>Hình : B bảo vệ </a:t>
            </a:r>
            <a:r>
              <a:rPr lang="en-US" altLang="en-US" sz="3600" b="1">
                <a:solidFill>
                  <a:srgbClr val="FF0066"/>
                </a:solidFill>
              </a:rPr>
              <a:t>- Hình : A phạm pháp </a:t>
            </a:r>
          </a:p>
        </p:txBody>
      </p:sp>
    </p:spTree>
    <p:extLst>
      <p:ext uri="{BB962C8B-B14F-4D97-AF65-F5344CB8AC3E}">
        <p14:creationId xmlns:p14="http://schemas.microsoft.com/office/powerpoint/2010/main" val="163697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2530212551_a30b5509f3">
            <a:hlinkClick r:id="rId3"/>
            <a:extLst>
              <a:ext uri="{FF2B5EF4-FFF2-40B4-BE49-F238E27FC236}">
                <a16:creationId xmlns:a16="http://schemas.microsoft.com/office/drawing/2014/main" id="{A22552C6-D4F2-4E6C-935C-1EA34DDA75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09600"/>
            <a:ext cx="4495800" cy="281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3971" name="Picture 3" descr="BVChua-Huong-06">
            <a:hlinkClick r:id="rId5"/>
            <a:extLst>
              <a:ext uri="{FF2B5EF4-FFF2-40B4-BE49-F238E27FC236}">
                <a16:creationId xmlns:a16="http://schemas.microsoft.com/office/drawing/2014/main" id="{10155B6D-29FE-4D79-85FE-F2722A4F18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609600"/>
            <a:ext cx="4572000" cy="2819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3972" name="Picture 4" descr="s3">
            <a:hlinkClick r:id="rId7"/>
            <a:extLst>
              <a:ext uri="{FF2B5EF4-FFF2-40B4-BE49-F238E27FC236}">
                <a16:creationId xmlns:a16="http://schemas.microsoft.com/office/drawing/2014/main" id="{141BC729-3597-4AEF-AECB-7213D67A6FE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3505200"/>
            <a:ext cx="4419600" cy="3352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23557" name="Text Box 5">
            <a:extLst>
              <a:ext uri="{FF2B5EF4-FFF2-40B4-BE49-F238E27FC236}">
                <a16:creationId xmlns:a16="http://schemas.microsoft.com/office/drawing/2014/main" id="{4661874F-0CB0-432B-BA8A-49A834B15A7E}"/>
              </a:ext>
            </a:extLst>
          </p:cNvPr>
          <p:cNvSpPr txBox="1">
            <a:spLocks noChangeArrowheads="1"/>
          </p:cNvSpPr>
          <p:nvPr/>
        </p:nvSpPr>
        <p:spPr bwMode="auto">
          <a:xfrm>
            <a:off x="0" y="0"/>
            <a:ext cx="9144000" cy="4572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66"/>
                </a:solidFill>
              </a:rPr>
              <a:t>HÃY CÙNG HÀNH ĐỘNG ĐỂ BẢO VỆ MÔI TRƯỜNG</a:t>
            </a:r>
          </a:p>
        </p:txBody>
      </p:sp>
      <p:pic>
        <p:nvPicPr>
          <p:cNvPr id="83974" name="Picture 6" descr="20070606-BaoVeMoiTruongCuaLo">
            <a:extLst>
              <a:ext uri="{FF2B5EF4-FFF2-40B4-BE49-F238E27FC236}">
                <a16:creationId xmlns:a16="http://schemas.microsoft.com/office/drawing/2014/main" id="{4586A4CD-92DB-4435-9DC7-AAD524368B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95800" y="3505200"/>
            <a:ext cx="4648200" cy="33528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Effect transition="in" filter="plus(in)">
                                      <p:cBhvr>
                                        <p:cTn id="7" dur="1000"/>
                                        <p:tgtEl>
                                          <p:spTgt spid="83970"/>
                                        </p:tgtEl>
                                      </p:cBhvr>
                                    </p:animEffect>
                                  </p:childTnLst>
                                </p:cTn>
                              </p:par>
                              <p:par>
                                <p:cTn id="8" presetID="13" presetClass="entr" presetSubtype="16" fill="hold" nodeType="withEffect">
                                  <p:stCondLst>
                                    <p:cond delay="0"/>
                                  </p:stCondLst>
                                  <p:childTnLst>
                                    <p:set>
                                      <p:cBhvr>
                                        <p:cTn id="9" dur="1" fill="hold">
                                          <p:stCondLst>
                                            <p:cond delay="0"/>
                                          </p:stCondLst>
                                        </p:cTn>
                                        <p:tgtEl>
                                          <p:spTgt spid="83971"/>
                                        </p:tgtEl>
                                        <p:attrNameLst>
                                          <p:attrName>style.visibility</p:attrName>
                                        </p:attrNameLst>
                                      </p:cBhvr>
                                      <p:to>
                                        <p:strVal val="visible"/>
                                      </p:to>
                                    </p:set>
                                    <p:animEffect transition="in" filter="plus(in)">
                                      <p:cBhvr>
                                        <p:cTn id="10" dur="1000"/>
                                        <p:tgtEl>
                                          <p:spTgt spid="83971"/>
                                        </p:tgtEl>
                                      </p:cBhvr>
                                    </p:animEffect>
                                  </p:childTnLst>
                                </p:cTn>
                              </p:par>
                              <p:par>
                                <p:cTn id="11" presetID="13" presetClass="entr" presetSubtype="16" fill="hold" nodeType="withEffect">
                                  <p:stCondLst>
                                    <p:cond delay="0"/>
                                  </p:stCondLst>
                                  <p:childTnLst>
                                    <p:set>
                                      <p:cBhvr>
                                        <p:cTn id="12" dur="1" fill="hold">
                                          <p:stCondLst>
                                            <p:cond delay="0"/>
                                          </p:stCondLst>
                                        </p:cTn>
                                        <p:tgtEl>
                                          <p:spTgt spid="83972"/>
                                        </p:tgtEl>
                                        <p:attrNameLst>
                                          <p:attrName>style.visibility</p:attrName>
                                        </p:attrNameLst>
                                      </p:cBhvr>
                                      <p:to>
                                        <p:strVal val="visible"/>
                                      </p:to>
                                    </p:set>
                                    <p:animEffect transition="in" filter="plus(in)">
                                      <p:cBhvr>
                                        <p:cTn id="13" dur="1000"/>
                                        <p:tgtEl>
                                          <p:spTgt spid="83972"/>
                                        </p:tgtEl>
                                      </p:cBhvr>
                                    </p:animEffect>
                                  </p:childTnLst>
                                </p:cTn>
                              </p:par>
                              <p:par>
                                <p:cTn id="14" presetID="13" presetClass="entr" presetSubtype="16" fill="hold" nodeType="withEffect">
                                  <p:stCondLst>
                                    <p:cond delay="0"/>
                                  </p:stCondLst>
                                  <p:childTnLst>
                                    <p:set>
                                      <p:cBhvr>
                                        <p:cTn id="15" dur="1" fill="hold">
                                          <p:stCondLst>
                                            <p:cond delay="0"/>
                                          </p:stCondLst>
                                        </p:cTn>
                                        <p:tgtEl>
                                          <p:spTgt spid="83974"/>
                                        </p:tgtEl>
                                        <p:attrNameLst>
                                          <p:attrName>style.visibility</p:attrName>
                                        </p:attrNameLst>
                                      </p:cBhvr>
                                      <p:to>
                                        <p:strVal val="visible"/>
                                      </p:to>
                                    </p:set>
                                    <p:animEffect transition="in" filter="plus(in)">
                                      <p:cBhvr>
                                        <p:cTn id="16" dur="1000"/>
                                        <p:tgtEl>
                                          <p:spTgt spid="83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7.png"/>
          <p:cNvPicPr/>
          <p:nvPr/>
        </p:nvPicPr>
        <p:blipFill>
          <a:blip r:embed="rId2"/>
          <a:srcRect/>
          <a:stretch>
            <a:fillRect/>
          </a:stretch>
        </p:blipFill>
        <p:spPr>
          <a:xfrm>
            <a:off x="381000" y="1447800"/>
            <a:ext cx="8534400" cy="5105400"/>
          </a:xfrm>
          <a:prstGeom prst="rect">
            <a:avLst/>
          </a:prstGeom>
          <a:ln/>
        </p:spPr>
      </p:pic>
      <p:sp>
        <p:nvSpPr>
          <p:cNvPr id="3" name="Rectangle 2"/>
          <p:cNvSpPr/>
          <p:nvPr/>
        </p:nvSpPr>
        <p:spPr>
          <a:xfrm>
            <a:off x="152400" y="381000"/>
            <a:ext cx="8305799" cy="646331"/>
          </a:xfrm>
          <a:prstGeom prst="rect">
            <a:avLst/>
          </a:prstGeom>
        </p:spPr>
        <p:txBody>
          <a:bodyPr wrap="square">
            <a:spAutoFit/>
          </a:bodyPr>
          <a:lstStyle/>
          <a:p>
            <a:r>
              <a:rPr lang="en-US" sz="3600" b="1" i="1"/>
              <a:t>2. Trách nhiệm bảo vệ môi trường</a:t>
            </a:r>
            <a:endParaRPr lang="en-US" sz="3600"/>
          </a:p>
        </p:txBody>
      </p:sp>
    </p:spTree>
    <p:extLst>
      <p:ext uri="{BB962C8B-B14F-4D97-AF65-F5344CB8AC3E}">
        <p14:creationId xmlns:p14="http://schemas.microsoft.com/office/powerpoint/2010/main" val="1479288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85800"/>
            <a:ext cx="8534400" cy="5016758"/>
          </a:xfrm>
          <a:prstGeom prst="rect">
            <a:avLst/>
          </a:prstGeom>
        </p:spPr>
        <p:txBody>
          <a:bodyPr wrap="square">
            <a:spAutoFit/>
          </a:bodyPr>
          <a:lstStyle/>
          <a:p>
            <a:r>
              <a:rPr lang="en-US" sz="3200" i="1">
                <a:solidFill>
                  <a:srgbClr val="FF0000"/>
                </a:solidFill>
              </a:rPr>
              <a:t>a) Trách nhiệm của công dân</a:t>
            </a:r>
            <a:endParaRPr lang="en-US" sz="3200">
              <a:solidFill>
                <a:srgbClr val="FF0000"/>
              </a:solidFill>
            </a:endParaRPr>
          </a:p>
          <a:p>
            <a:r>
              <a:rPr lang="en-US" sz="3200"/>
              <a:t>- Thực hiện đúng các quy định của pháp luật bảo vệ môi trường; chủ động phòng ngừa, ứng phó khắc phục thiên tai, dịch bệnh,...</a:t>
            </a:r>
          </a:p>
          <a:p>
            <a:r>
              <a:rPr lang="en-US" sz="3200">
                <a:solidFill>
                  <a:srgbClr val="0070C0"/>
                </a:solidFill>
              </a:rPr>
              <a:t>- Chủ động phát hiện, tố giác các vi phạm pháp luật về bảo vệ môi trường; cung cấp thông tin cho cơ quan chức năng trong việc phát hiện, ngăn chặn điều tra, xử lí các hành vi vi phạm.</a:t>
            </a:r>
          </a:p>
          <a:p>
            <a:r>
              <a:rPr lang="en-US" sz="3200"/>
              <a:t>- Thực hiện các nghĩa vụ khác theo quy định của pháp luật.</a:t>
            </a:r>
          </a:p>
        </p:txBody>
      </p:sp>
    </p:spTree>
    <p:extLst>
      <p:ext uri="{BB962C8B-B14F-4D97-AF65-F5344CB8AC3E}">
        <p14:creationId xmlns:p14="http://schemas.microsoft.com/office/powerpoint/2010/main" val="317547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28.png"/>
          <p:cNvPicPr/>
          <p:nvPr/>
        </p:nvPicPr>
        <p:blipFill>
          <a:blip r:embed="rId2"/>
          <a:srcRect/>
          <a:stretch>
            <a:fillRect/>
          </a:stretch>
        </p:blipFill>
        <p:spPr>
          <a:xfrm>
            <a:off x="0" y="2895600"/>
            <a:ext cx="8991599" cy="4038600"/>
          </a:xfrm>
          <a:prstGeom prst="rect">
            <a:avLst/>
          </a:prstGeom>
          <a:ln/>
        </p:spPr>
      </p:pic>
      <p:sp>
        <p:nvSpPr>
          <p:cNvPr id="3" name="Rectangle 2"/>
          <p:cNvSpPr/>
          <p:nvPr/>
        </p:nvSpPr>
        <p:spPr>
          <a:xfrm>
            <a:off x="-1" y="457200"/>
            <a:ext cx="8991600" cy="2369880"/>
          </a:xfrm>
          <a:prstGeom prst="rect">
            <a:avLst/>
          </a:prstGeom>
        </p:spPr>
        <p:txBody>
          <a:bodyPr wrap="square">
            <a:spAutoFit/>
          </a:bodyPr>
          <a:lstStyle/>
          <a:p>
            <a:r>
              <a:rPr lang="en-US" sz="3600" i="1">
                <a:solidFill>
                  <a:srgbClr val="FF0066"/>
                </a:solidFill>
              </a:rPr>
              <a:t>b) Trách nhiệm của học sinh</a:t>
            </a:r>
            <a:endParaRPr lang="en-US" sz="3600">
              <a:solidFill>
                <a:srgbClr val="FF0066"/>
              </a:solidFill>
            </a:endParaRPr>
          </a:p>
          <a:p>
            <a:r>
              <a:rPr lang="en-US" sz="2800"/>
              <a:t>- Gương mẫu thực hiện nghĩa vụ của công dân trong bảo vệ môi trường.</a:t>
            </a:r>
          </a:p>
          <a:p>
            <a:r>
              <a:rPr lang="en-US" sz="2800"/>
              <a:t>- Tham gia tích cực vào các hoạt động bảo vệ môi trường của nhà trường, nơi cư trú,...</a:t>
            </a:r>
          </a:p>
        </p:txBody>
      </p:sp>
    </p:spTree>
    <p:extLst>
      <p:ext uri="{BB962C8B-B14F-4D97-AF65-F5344CB8AC3E}">
        <p14:creationId xmlns:p14="http://schemas.microsoft.com/office/powerpoint/2010/main" val="4126836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8686800" cy="6186309"/>
          </a:xfrm>
          <a:prstGeom prst="rect">
            <a:avLst/>
          </a:prstGeom>
        </p:spPr>
        <p:txBody>
          <a:bodyPr wrap="square">
            <a:spAutoFit/>
          </a:bodyPr>
          <a:lstStyle/>
          <a:p>
            <a:r>
              <a:rPr lang="en-US" sz="4400">
                <a:solidFill>
                  <a:srgbClr val="FF0066"/>
                </a:solidFill>
              </a:rPr>
              <a:t>- Sử dụng tiết kiệm, hiệu quả các nguồn tài nguyên, tích cực tuyên truyền, vận động gia đình và cộng đồng thực hiện các biện pháp bảo vệ môi trường.</a:t>
            </a:r>
          </a:p>
          <a:p>
            <a:r>
              <a:rPr lang="en-US" sz="4400"/>
              <a:t>- Phản ánh, thông tin với thầy, cô giáo, nhà trường và cơ quan chức năng biết các hành vi vi phạm pháp luật bảo vệ môi trường.</a:t>
            </a:r>
          </a:p>
        </p:txBody>
      </p:sp>
    </p:spTree>
    <p:extLst>
      <p:ext uri="{BB962C8B-B14F-4D97-AF65-F5344CB8AC3E}">
        <p14:creationId xmlns:p14="http://schemas.microsoft.com/office/powerpoint/2010/main" val="47606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5589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844008" y="144380"/>
            <a:ext cx="806553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4400" dirty="0">
                <a:solidFill>
                  <a:srgbClr val="FF0000"/>
                </a:solidFill>
                <a:latin typeface="Times New Roman" pitchFamily="18" charset="0"/>
                <a:cs typeface="Times New Roman" pitchFamily="18" charset="0"/>
              </a:rPr>
              <a:t>LUYỆN TẬP</a:t>
            </a:r>
            <a:endParaRPr lang="en-US" altLang="en-US" sz="4400" i="1" dirty="0">
              <a:solidFill>
                <a:srgbClr val="FF0000"/>
              </a:solidFill>
              <a:latin typeface="Times New Roman" pitchFamily="18" charset="0"/>
              <a:cs typeface="Times New Roman" pitchFamily="18" charset="0"/>
            </a:endParaRPr>
          </a:p>
        </p:txBody>
      </p:sp>
      <p:pic>
        <p:nvPicPr>
          <p:cNvPr id="24" name="Picture 4">
            <a:extLst>
              <a:ext uri="{FF2B5EF4-FFF2-40B4-BE49-F238E27FC236}">
                <a16:creationId xmlns:a16="http://schemas.microsoft.com/office/drawing/2014/main" id="{4AFC8EB9-9476-DB1E-CA6D-C3D73C6931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45" y="144380"/>
            <a:ext cx="1584555" cy="922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28600" y="1828801"/>
            <a:ext cx="8680938" cy="1077218"/>
          </a:xfrm>
          <a:prstGeom prst="rect">
            <a:avLst/>
          </a:prstGeom>
        </p:spPr>
        <p:txBody>
          <a:bodyPr wrap="square">
            <a:spAutoFit/>
          </a:bodyPr>
          <a:lstStyle/>
          <a:p>
            <a:r>
              <a:rPr lang="en-US" sz="3200" b="1">
                <a:solidFill>
                  <a:srgbClr val="0000FF"/>
                </a:solidFill>
              </a:rPr>
              <a:t>Hoạt động 1: Liệt kê các biểu hiện của biến đổi khí hậu ở Việt Nam hiện nay.</a:t>
            </a:r>
            <a:endParaRPr lang="en-US" sz="3200">
              <a:solidFill>
                <a:srgbClr val="0000FF"/>
              </a:solidFill>
            </a:endParaRPr>
          </a:p>
        </p:txBody>
      </p:sp>
      <p:sp>
        <p:nvSpPr>
          <p:cNvPr id="3" name="Rectangle 2"/>
          <p:cNvSpPr/>
          <p:nvPr/>
        </p:nvSpPr>
        <p:spPr>
          <a:xfrm>
            <a:off x="228600" y="3105835"/>
            <a:ext cx="8534400" cy="1077218"/>
          </a:xfrm>
          <a:prstGeom prst="rect">
            <a:avLst/>
          </a:prstGeom>
        </p:spPr>
        <p:txBody>
          <a:bodyPr wrap="square">
            <a:spAutoFit/>
          </a:bodyPr>
          <a:lstStyle/>
          <a:p>
            <a:r>
              <a:rPr lang="en-US" sz="3200" b="1"/>
              <a:t>Hoạt động 2: Em hiểu thế nào là chất thải? Theo em, có những loại chất thải nào?</a:t>
            </a:r>
            <a:endParaRPr lang="en-US" sz="3200"/>
          </a:p>
        </p:txBody>
      </p:sp>
      <p:sp>
        <p:nvSpPr>
          <p:cNvPr id="4" name="Rectangle 3"/>
          <p:cNvSpPr/>
          <p:nvPr/>
        </p:nvSpPr>
        <p:spPr>
          <a:xfrm>
            <a:off x="228600" y="4343400"/>
            <a:ext cx="8534400" cy="2062103"/>
          </a:xfrm>
          <a:prstGeom prst="rect">
            <a:avLst/>
          </a:prstGeom>
        </p:spPr>
        <p:txBody>
          <a:bodyPr wrap="square">
            <a:spAutoFit/>
          </a:bodyPr>
          <a:lstStyle/>
          <a:p>
            <a:r>
              <a:rPr lang="en-US" sz="3200" b="1">
                <a:solidFill>
                  <a:srgbClr val="FF0000"/>
                </a:solidFill>
              </a:rPr>
              <a:t>Hoạt động 3: Nêu các nguyên nhân của vi phạm pháp luật bảo vệ môi trường ở Việt Nam hiện nay. Theo em, nguyên nhân nào là chủ yếu? Vì sao?</a:t>
            </a:r>
            <a:endParaRPr lang="en-US" sz="3200">
              <a:solidFill>
                <a:srgbClr val="FF0000"/>
              </a:solidFill>
            </a:endParaRPr>
          </a:p>
        </p:txBody>
      </p:sp>
    </p:spTree>
    <p:extLst>
      <p:ext uri="{BB962C8B-B14F-4D97-AF65-F5344CB8AC3E}">
        <p14:creationId xmlns:p14="http://schemas.microsoft.com/office/powerpoint/2010/main" val="963304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47109"/>
                                        </p:tgtEl>
                                        <p:attrNameLst>
                                          <p:attrName>style.visibility</p:attrName>
                                        </p:attrNameLst>
                                      </p:cBhvr>
                                      <p:to>
                                        <p:strVal val="visible"/>
                                      </p:to>
                                    </p:set>
                                    <p:animEffect transition="in" filter="circle(in)">
                                      <p:cBhvr>
                                        <p:cTn id="14" dur="2000"/>
                                        <p:tgtEl>
                                          <p:spTgt spid="4710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circle(in)">
                                      <p:cBhvr>
                                        <p:cTn id="26" dur="20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2" grpId="0"/>
      <p:bldP spid="3"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7" name="Text Box 7">
            <a:extLst>
              <a:ext uri="{FF2B5EF4-FFF2-40B4-BE49-F238E27FC236}">
                <a16:creationId xmlns:a16="http://schemas.microsoft.com/office/drawing/2014/main" id="{05911EB6-D80E-48F4-A471-1E5B46039671}"/>
              </a:ext>
            </a:extLst>
          </p:cNvPr>
          <p:cNvSpPr txBox="1">
            <a:spLocks noChangeArrowheads="1"/>
          </p:cNvSpPr>
          <p:nvPr/>
        </p:nvSpPr>
        <p:spPr bwMode="auto">
          <a:xfrm>
            <a:off x="304800" y="2363788"/>
            <a:ext cx="8839200" cy="1277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t>     Theo em chúng ta cần làm gì để thực hiện và vận động viên những người khác cùng thực hiện Luật Bảo vệ mội trường.</a:t>
            </a:r>
          </a:p>
          <a:p>
            <a:pPr eaLnBrk="1" hangingPunct="1">
              <a:spcBef>
                <a:spcPct val="50000"/>
              </a:spcBef>
            </a:pPr>
            <a:r>
              <a:rPr lang="en-US" altLang="en-US" sz="2200" b="1"/>
              <a:t>  </a:t>
            </a:r>
          </a:p>
        </p:txBody>
      </p:sp>
      <p:sp>
        <p:nvSpPr>
          <p:cNvPr id="71690" name="Text Box 10">
            <a:extLst>
              <a:ext uri="{FF2B5EF4-FFF2-40B4-BE49-F238E27FC236}">
                <a16:creationId xmlns:a16="http://schemas.microsoft.com/office/drawing/2014/main" id="{22E89079-14E5-4829-9A23-04B4D05BD4F2}"/>
              </a:ext>
            </a:extLst>
          </p:cNvPr>
          <p:cNvSpPr txBox="1">
            <a:spLocks noChangeArrowheads="1"/>
          </p:cNvSpPr>
          <p:nvPr/>
        </p:nvSpPr>
        <p:spPr bwMode="auto">
          <a:xfrm>
            <a:off x="376238" y="4351338"/>
            <a:ext cx="8462962"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Mỗi người có trách nhiệm gì trong việc chấp hành Luật bảo vệ môi trường.</a:t>
            </a:r>
          </a:p>
        </p:txBody>
      </p:sp>
      <p:sp>
        <p:nvSpPr>
          <p:cNvPr id="71691" name="Text Box 11">
            <a:extLst>
              <a:ext uri="{FF2B5EF4-FFF2-40B4-BE49-F238E27FC236}">
                <a16:creationId xmlns:a16="http://schemas.microsoft.com/office/drawing/2014/main" id="{0A1C7591-F65D-4818-83E8-E43B82954D86}"/>
              </a:ext>
            </a:extLst>
          </p:cNvPr>
          <p:cNvSpPr txBox="1">
            <a:spLocks noChangeArrowheads="1"/>
          </p:cNvSpPr>
          <p:nvPr/>
        </p:nvSpPr>
        <p:spPr bwMode="auto">
          <a:xfrm>
            <a:off x="304800" y="754063"/>
            <a:ext cx="88392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t>   Hãy kể tên những hành động, sự việc mà em biết đã vi phạm Luật Bảo vệ môi trường. Theo em, cần làm gì để khắc phục những vi phạm đó.</a:t>
            </a:r>
          </a:p>
        </p:txBody>
      </p:sp>
      <p:sp>
        <p:nvSpPr>
          <p:cNvPr id="71693" name="Text Box 13">
            <a:extLst>
              <a:ext uri="{FF2B5EF4-FFF2-40B4-BE49-F238E27FC236}">
                <a16:creationId xmlns:a16="http://schemas.microsoft.com/office/drawing/2014/main" id="{9AD4379F-6501-4F37-9A5E-3AF15562F8F5}"/>
              </a:ext>
            </a:extLst>
          </p:cNvPr>
          <p:cNvSpPr txBox="1">
            <a:spLocks noChangeArrowheads="1"/>
          </p:cNvSpPr>
          <p:nvPr/>
        </p:nvSpPr>
        <p:spPr bwMode="auto">
          <a:xfrm>
            <a:off x="342900" y="5634038"/>
            <a:ext cx="88011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chemeClr val="tx2"/>
                </a:solidFill>
              </a:rPr>
              <a:t>Là học sinh em cần làm gì để thực hiện tốt luật bảo vệ môi trường</a:t>
            </a:r>
            <a:endParaRPr lang="en-US" altLang="en-US" sz="2400" b="1"/>
          </a:p>
        </p:txBody>
      </p:sp>
      <p:sp>
        <p:nvSpPr>
          <p:cNvPr id="24582" name="Text Box 8">
            <a:extLst>
              <a:ext uri="{FF2B5EF4-FFF2-40B4-BE49-F238E27FC236}">
                <a16:creationId xmlns:a16="http://schemas.microsoft.com/office/drawing/2014/main" id="{F85797E8-73CF-487F-9F35-EB3F10F6F86D}"/>
              </a:ext>
            </a:extLst>
          </p:cNvPr>
          <p:cNvSpPr txBox="1">
            <a:spLocks noChangeArrowheads="1"/>
          </p:cNvSpPr>
          <p:nvPr/>
        </p:nvSpPr>
        <p:spPr bwMode="auto">
          <a:xfrm>
            <a:off x="304800" y="0"/>
            <a:ext cx="88392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500" b="1">
                <a:solidFill>
                  <a:srgbClr val="0066FF"/>
                </a:solidFill>
              </a:rPr>
              <a:t>Trách nhiệm mỗi người trong việc chấp hành Luật bảo vệ môi trường:</a:t>
            </a:r>
          </a:p>
        </p:txBody>
      </p:sp>
      <p:pic>
        <p:nvPicPr>
          <p:cNvPr id="93" name="Picture 7" descr="Cau hoi">
            <a:extLst>
              <a:ext uri="{FF2B5EF4-FFF2-40B4-BE49-F238E27FC236}">
                <a16:creationId xmlns:a16="http://schemas.microsoft.com/office/drawing/2014/main" id="{3DF377BC-952C-4C36-A89A-AC95E7897779}"/>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2098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7">
            <a:extLst>
              <a:ext uri="{FF2B5EF4-FFF2-40B4-BE49-F238E27FC236}">
                <a16:creationId xmlns:a16="http://schemas.microsoft.com/office/drawing/2014/main" id="{94BB767E-84BB-4BE8-9B73-C6722F6A4D3A}"/>
              </a:ext>
            </a:extLst>
          </p:cNvPr>
          <p:cNvSpPr txBox="1">
            <a:spLocks noChangeArrowheads="1"/>
          </p:cNvSpPr>
          <p:nvPr/>
        </p:nvSpPr>
        <p:spPr bwMode="auto">
          <a:xfrm>
            <a:off x="533400" y="3143250"/>
            <a:ext cx="8534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 Chúng ta cần giữ cho môi trường trong lành sạch đẹp, đảm bảo cân bằng sinh thái, ngăn chặn và khắc phục hậu quả xấu do con người và thiên nhiên gây ra cho môi trường...</a:t>
            </a:r>
          </a:p>
        </p:txBody>
      </p:sp>
      <p:pic>
        <p:nvPicPr>
          <p:cNvPr id="3" name="Picture 7" descr="Cau hoi">
            <a:extLst>
              <a:ext uri="{FF2B5EF4-FFF2-40B4-BE49-F238E27FC236}">
                <a16:creationId xmlns:a16="http://schemas.microsoft.com/office/drawing/2014/main" id="{35E6B8B1-A54A-4F47-A76B-E96D53F3132D}"/>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8" y="854075"/>
            <a:ext cx="446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10">
            <a:extLst>
              <a:ext uri="{FF2B5EF4-FFF2-40B4-BE49-F238E27FC236}">
                <a16:creationId xmlns:a16="http://schemas.microsoft.com/office/drawing/2014/main" id="{613B972B-614A-4E54-AF3A-231DA2349F49}"/>
              </a:ext>
            </a:extLst>
          </p:cNvPr>
          <p:cNvSpPr txBox="1">
            <a:spLocks noChangeArrowheads="1"/>
          </p:cNvSpPr>
          <p:nvPr/>
        </p:nvSpPr>
        <p:spPr bwMode="auto">
          <a:xfrm>
            <a:off x="457200" y="1516063"/>
            <a:ext cx="8724900" cy="76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t>Khai thác rừng bừa bãi </a:t>
            </a:r>
            <a:r>
              <a:rPr lang="en-US" altLang="en-US" sz="2200" b="1">
                <a:sym typeface="Symbol" panose="05050102010706020507" pitchFamily="18" charset="2"/>
              </a:rPr>
              <a:t></a:t>
            </a:r>
            <a:r>
              <a:rPr lang="en-US" altLang="en-US" sz="2200" b="1"/>
              <a:t> Khắc phục trồng lại rừng. Đổ rác sinh hoạt bừa bãi gây ô nhiễm môi trường </a:t>
            </a:r>
            <a:r>
              <a:rPr lang="en-US" altLang="en-US" sz="2200" b="1">
                <a:sym typeface="Symbol" panose="05050102010706020507" pitchFamily="18" charset="2"/>
              </a:rPr>
              <a:t> Đổ rác đúng nơi qui định...</a:t>
            </a:r>
            <a:endParaRPr lang="en-US" altLang="en-US" sz="2200" b="1"/>
          </a:p>
        </p:txBody>
      </p:sp>
      <p:sp>
        <p:nvSpPr>
          <p:cNvPr id="5" name="Text Box 10">
            <a:extLst>
              <a:ext uri="{FF2B5EF4-FFF2-40B4-BE49-F238E27FC236}">
                <a16:creationId xmlns:a16="http://schemas.microsoft.com/office/drawing/2014/main" id="{E1CE3206-76E3-4351-99CA-AFFF9AEE6A60}"/>
              </a:ext>
            </a:extLst>
          </p:cNvPr>
          <p:cNvSpPr txBox="1">
            <a:spLocks noChangeArrowheads="1"/>
          </p:cNvSpPr>
          <p:nvPr/>
        </p:nvSpPr>
        <p:spPr bwMode="auto">
          <a:xfrm>
            <a:off x="185738" y="5100638"/>
            <a:ext cx="9110662"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Mỗi người đều có </a:t>
            </a:r>
            <a:r>
              <a:rPr lang="en-US" altLang="en-US" sz="2400" b="1">
                <a:solidFill>
                  <a:srgbClr val="008000"/>
                </a:solidFill>
              </a:rPr>
              <a:t>trách nhiệm</a:t>
            </a:r>
            <a:r>
              <a:rPr lang="en-US" altLang="en-US" sz="2400" b="1"/>
              <a:t> thực hiện tốt Luật bảo vệ môi trường.</a:t>
            </a:r>
          </a:p>
        </p:txBody>
      </p:sp>
      <p:pic>
        <p:nvPicPr>
          <p:cNvPr id="6" name="Picture 7" descr="Cau hoi">
            <a:extLst>
              <a:ext uri="{FF2B5EF4-FFF2-40B4-BE49-F238E27FC236}">
                <a16:creationId xmlns:a16="http://schemas.microsoft.com/office/drawing/2014/main" id="{D7FC7111-826E-42D4-A785-DF50B49B9B47}"/>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1910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3">
            <a:extLst>
              <a:ext uri="{FF2B5EF4-FFF2-40B4-BE49-F238E27FC236}">
                <a16:creationId xmlns:a16="http://schemas.microsoft.com/office/drawing/2014/main" id="{7D1B6109-874E-4B62-96CF-5B478EAB67A0}"/>
              </a:ext>
            </a:extLst>
          </p:cNvPr>
          <p:cNvSpPr txBox="1">
            <a:spLocks noChangeArrowheads="1"/>
          </p:cNvSpPr>
          <p:nvPr/>
        </p:nvSpPr>
        <p:spPr bwMode="auto">
          <a:xfrm>
            <a:off x="228600" y="6027738"/>
            <a:ext cx="8382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t> </a:t>
            </a:r>
            <a:r>
              <a:rPr lang="en-US" altLang="en-US" sz="2400" b="1">
                <a:solidFill>
                  <a:srgbClr val="008000"/>
                </a:solidFill>
              </a:rPr>
              <a:t>Tuyên truyền</a:t>
            </a:r>
            <a:r>
              <a:rPr lang="en-US" altLang="en-US" sz="2400" b="1"/>
              <a:t> để mọi người cùng thực hiện tốt Luật Bảo vệ môi trường và </a:t>
            </a:r>
            <a:r>
              <a:rPr lang="en-US" altLang="en-US" sz="2400" b="1">
                <a:solidFill>
                  <a:srgbClr val="008000"/>
                </a:solidFill>
              </a:rPr>
              <a:t>vận động</a:t>
            </a:r>
            <a:r>
              <a:rPr lang="en-US" altLang="en-US" sz="2400" b="1"/>
              <a:t> mọi người cùng bảo vệ môi trường</a:t>
            </a:r>
          </a:p>
        </p:txBody>
      </p:sp>
      <p:pic>
        <p:nvPicPr>
          <p:cNvPr id="8" name="Picture 7" descr="Cau hoi">
            <a:extLst>
              <a:ext uri="{FF2B5EF4-FFF2-40B4-BE49-F238E27FC236}">
                <a16:creationId xmlns:a16="http://schemas.microsoft.com/office/drawing/2014/main" id="{28B16757-240B-49C3-B003-840ED1CAC4D1}"/>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313" y="5657850"/>
            <a:ext cx="44608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ox(in)">
                                      <p:cBhvr>
                                        <p:cTn id="7" dur="500"/>
                                        <p:tgtEl>
                                          <p:spTgt spid="9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71687"/>
                                        </p:tgtEl>
                                        <p:attrNameLst>
                                          <p:attrName>style.visibility</p:attrName>
                                        </p:attrNameLst>
                                      </p:cBhvr>
                                      <p:to>
                                        <p:strVal val="visible"/>
                                      </p:to>
                                    </p:set>
                                    <p:animEffect transition="in" filter="box(in)">
                                      <p:cBhvr>
                                        <p:cTn id="10" dur="500"/>
                                        <p:tgtEl>
                                          <p:spTgt spid="7168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strips(downRight)">
                                      <p:cBhvr>
                                        <p:cTn id="15" dur="500"/>
                                        <p:tgtEl>
                                          <p:spTgt spid="2">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ox(in)">
                                      <p:cBhvr>
                                        <p:cTn id="20" dur="500"/>
                                        <p:tgtEl>
                                          <p:spTgt spid="3"/>
                                        </p:tgtEl>
                                      </p:cBhvr>
                                    </p:animEffect>
                                  </p:childTnLst>
                                </p:cTn>
                              </p:par>
                              <p:par>
                                <p:cTn id="21" presetID="4" presetClass="entr" presetSubtype="16" fill="hold" grpId="0" nodeType="withEffect">
                                  <p:stCondLst>
                                    <p:cond delay="0"/>
                                  </p:stCondLst>
                                  <p:childTnLst>
                                    <p:set>
                                      <p:cBhvr>
                                        <p:cTn id="22" dur="1" fill="hold">
                                          <p:stCondLst>
                                            <p:cond delay="0"/>
                                          </p:stCondLst>
                                        </p:cTn>
                                        <p:tgtEl>
                                          <p:spTgt spid="71691"/>
                                        </p:tgtEl>
                                        <p:attrNameLst>
                                          <p:attrName>style.visibility</p:attrName>
                                        </p:attrNameLst>
                                      </p:cBhvr>
                                      <p:to>
                                        <p:strVal val="visible"/>
                                      </p:to>
                                    </p:set>
                                    <p:animEffect transition="in" filter="box(in)">
                                      <p:cBhvr>
                                        <p:cTn id="23" dur="500"/>
                                        <p:tgtEl>
                                          <p:spTgt spid="7169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ox(in)">
                                      <p:cBhvr>
                                        <p:cTn id="28" dur="500"/>
                                        <p:tgtEl>
                                          <p:spTgt spid="4"/>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71690"/>
                                        </p:tgtEl>
                                        <p:attrNameLst>
                                          <p:attrName>style.visibility</p:attrName>
                                        </p:attrNameLst>
                                      </p:cBhvr>
                                      <p:to>
                                        <p:strVal val="visible"/>
                                      </p:to>
                                    </p:set>
                                    <p:animEffect transition="in" filter="box(in)">
                                      <p:cBhvr>
                                        <p:cTn id="36" dur="500"/>
                                        <p:tgtEl>
                                          <p:spTgt spid="71690"/>
                                        </p:tgtEl>
                                      </p:cBhvr>
                                    </p:animEffect>
                                  </p:childTnLst>
                                </p:cTn>
                              </p:par>
                              <p:par>
                                <p:cTn id="37" presetID="4" presetClass="entr" presetSubtype="16"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box(in)">
                                      <p:cBhvr>
                                        <p:cTn id="39" dur="500"/>
                                        <p:tgtEl>
                                          <p:spTgt spid="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box(in)">
                                      <p:cBhvr>
                                        <p:cTn id="44" dur="500"/>
                                        <p:tgtEl>
                                          <p:spTgt spid="8"/>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71693"/>
                                        </p:tgtEl>
                                        <p:attrNameLst>
                                          <p:attrName>style.visibility</p:attrName>
                                        </p:attrNameLst>
                                      </p:cBhvr>
                                      <p:to>
                                        <p:strVal val="visible"/>
                                      </p:to>
                                    </p:set>
                                    <p:animEffect transition="in" filter="box(in)">
                                      <p:cBhvr>
                                        <p:cTn id="47" dur="500"/>
                                        <p:tgtEl>
                                          <p:spTgt spid="7169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8" fill="hold" grpId="0" nodeType="clickEffect">
                                  <p:stCondLst>
                                    <p:cond delay="0"/>
                                  </p:stCondLst>
                                  <p:iterate type="lt">
                                    <p:tmPct val="10000"/>
                                  </p:iterate>
                                  <p:childTnLst>
                                    <p:set>
                                      <p:cBhvr>
                                        <p:cTn id="51" dur="1" fill="hold">
                                          <p:stCondLst>
                                            <p:cond delay="0"/>
                                          </p:stCondLst>
                                        </p:cTn>
                                        <p:tgtEl>
                                          <p:spTgt spid="7"/>
                                        </p:tgtEl>
                                        <p:attrNameLst>
                                          <p:attrName>style.visibility</p:attrName>
                                        </p:attrNameLst>
                                      </p:cBhvr>
                                      <p:to>
                                        <p:strVal val="visible"/>
                                      </p:to>
                                    </p:set>
                                    <p:anim calcmode="lin" valueType="num">
                                      <p:cBhvr additive="base">
                                        <p:cTn id="52" dur="500" fill="hold"/>
                                        <p:tgtEl>
                                          <p:spTgt spid="7"/>
                                        </p:tgtEl>
                                        <p:attrNameLst>
                                          <p:attrName>ppt_x</p:attrName>
                                        </p:attrNameLst>
                                      </p:cBhvr>
                                      <p:tavLst>
                                        <p:tav tm="0">
                                          <p:val>
                                            <p:strVal val="0-#ppt_w/2"/>
                                          </p:val>
                                        </p:tav>
                                        <p:tav tm="100000">
                                          <p:val>
                                            <p:strVal val="#ppt_x"/>
                                          </p:val>
                                        </p:tav>
                                      </p:tavLst>
                                    </p:anim>
                                    <p:anim calcmode="lin" valueType="num">
                                      <p:cBhvr additive="base">
                                        <p:cTn id="53"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7" grpId="0"/>
      <p:bldP spid="71690" grpId="0"/>
      <p:bldP spid="71691" grpId="0"/>
      <p:bldP spid="71693" grpId="0"/>
      <p:bldP spid="2" grpId="0" build="allAtOnce"/>
      <p:bldP spid="4" grpId="0"/>
      <p:bldP spid="5" grpId="0"/>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a:extLst>
              <a:ext uri="{FF2B5EF4-FFF2-40B4-BE49-F238E27FC236}">
                <a16:creationId xmlns:a16="http://schemas.microsoft.com/office/drawing/2014/main" id="{C05E27D7-E11A-4E33-97E4-E5A5BA934221}"/>
              </a:ext>
            </a:extLst>
          </p:cNvPr>
          <p:cNvSpPr txBox="1">
            <a:spLocks noChangeArrowheads="1"/>
          </p:cNvSpPr>
          <p:nvPr/>
        </p:nvSpPr>
        <p:spPr bwMode="auto">
          <a:xfrm>
            <a:off x="457200" y="803275"/>
            <a:ext cx="8686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a:solidFill>
                  <a:srgbClr val="00B050"/>
                </a:solidFill>
              </a:rPr>
              <a:t>Hãy cho biết  hành động nào sau đây đã vi phạm luật bảo vệ môi trường, theo em cần làm gì để khắc phục những vi phạm đó.</a:t>
            </a:r>
          </a:p>
        </p:txBody>
      </p:sp>
      <p:pic>
        <p:nvPicPr>
          <p:cNvPr id="25603" name="Picture 4" descr="Chat pha rung">
            <a:extLst>
              <a:ext uri="{FF2B5EF4-FFF2-40B4-BE49-F238E27FC236}">
                <a16:creationId xmlns:a16="http://schemas.microsoft.com/office/drawing/2014/main" id="{BCF9D240-AD9B-400D-9E6C-DB5532970CC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981200"/>
            <a:ext cx="4267200" cy="43434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25604" name="Picture 8">
            <a:extLst>
              <a:ext uri="{FF2B5EF4-FFF2-40B4-BE49-F238E27FC236}">
                <a16:creationId xmlns:a16="http://schemas.microsoft.com/office/drawing/2014/main" id="{C0AE03EE-2E42-4114-A428-713A4723E2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981200"/>
            <a:ext cx="4343400" cy="4343400"/>
          </a:xfrm>
          <a:prstGeom prst="rect">
            <a:avLst/>
          </a:prstGeom>
          <a:noFill/>
          <a:ln w="9525">
            <a:solidFill>
              <a:srgbClr val="FF00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5" name="Text Box 18">
            <a:extLst>
              <a:ext uri="{FF2B5EF4-FFF2-40B4-BE49-F238E27FC236}">
                <a16:creationId xmlns:a16="http://schemas.microsoft.com/office/drawing/2014/main" id="{BEA0CD34-DAE0-48FB-A788-5D75DB1694E6}"/>
              </a:ext>
            </a:extLst>
          </p:cNvPr>
          <p:cNvSpPr txBox="1">
            <a:spLocks noChangeArrowheads="1"/>
          </p:cNvSpPr>
          <p:nvPr/>
        </p:nvSpPr>
        <p:spPr bwMode="auto">
          <a:xfrm>
            <a:off x="46482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t>2</a:t>
            </a:r>
          </a:p>
        </p:txBody>
      </p:sp>
      <p:sp>
        <p:nvSpPr>
          <p:cNvPr id="25606" name="Text Box 18">
            <a:extLst>
              <a:ext uri="{FF2B5EF4-FFF2-40B4-BE49-F238E27FC236}">
                <a16:creationId xmlns:a16="http://schemas.microsoft.com/office/drawing/2014/main" id="{05ED2AD2-A925-4540-9110-7E7B5D57C39F}"/>
              </a:ext>
            </a:extLst>
          </p:cNvPr>
          <p:cNvSpPr txBox="1">
            <a:spLocks noChangeArrowheads="1"/>
          </p:cNvSpPr>
          <p:nvPr/>
        </p:nvSpPr>
        <p:spPr bwMode="auto">
          <a:xfrm>
            <a:off x="1524000" y="6396038"/>
            <a:ext cx="175260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1</a:t>
            </a:r>
          </a:p>
        </p:txBody>
      </p:sp>
      <p:pic>
        <p:nvPicPr>
          <p:cNvPr id="93" name="Picture 7" descr="Cau hoi">
            <a:extLst>
              <a:ext uri="{FF2B5EF4-FFF2-40B4-BE49-F238E27FC236}">
                <a16:creationId xmlns:a16="http://schemas.microsoft.com/office/drawing/2014/main" id="{704EADE8-FB92-422F-AD25-B35790BE60F0}"/>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914400"/>
            <a:ext cx="446088"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Explosion 1 12">
            <a:extLst>
              <a:ext uri="{FF2B5EF4-FFF2-40B4-BE49-F238E27FC236}">
                <a16:creationId xmlns:a16="http://schemas.microsoft.com/office/drawing/2014/main" id="{9746878E-85DA-4817-AD97-57D16A61A3A4}"/>
              </a:ext>
            </a:extLst>
          </p:cNvPr>
          <p:cNvSpPr>
            <a:spLocks noChangeArrowheads="1"/>
          </p:cNvSpPr>
          <p:nvPr/>
        </p:nvSpPr>
        <p:spPr bwMode="auto">
          <a:xfrm>
            <a:off x="5334000" y="1828800"/>
            <a:ext cx="3124200" cy="1600200"/>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
        <p:nvSpPr>
          <p:cNvPr id="2" name="Explosion 1 12">
            <a:extLst>
              <a:ext uri="{FF2B5EF4-FFF2-40B4-BE49-F238E27FC236}">
                <a16:creationId xmlns:a16="http://schemas.microsoft.com/office/drawing/2014/main" id="{9B367B30-2430-4B6E-BF74-433A4BA48BFD}"/>
              </a:ext>
            </a:extLst>
          </p:cNvPr>
          <p:cNvSpPr>
            <a:spLocks noChangeArrowheads="1"/>
          </p:cNvSpPr>
          <p:nvPr/>
        </p:nvSpPr>
        <p:spPr bwMode="auto">
          <a:xfrm>
            <a:off x="533400" y="1600200"/>
            <a:ext cx="28194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nodeType="afterGroup">
                            <p:stCondLst>
                              <p:cond delay="2000"/>
                            </p:stCondLst>
                            <p:childTnLst>
                              <p:par>
                                <p:cTn id="9" presetID="4" presetClass="entr" presetSubtype="16"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box(in)">
                                      <p:cBhvr>
                                        <p:cTn id="11" dur="500"/>
                                        <p:tgtEl>
                                          <p:spTgt spid="9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3" name="suction.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2"/>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subTnLst>
                                    <p:audio>
                                      <p:cMediaNode>
                                        <p:cTn display="0" masterRel="sameClick">
                                          <p:stCondLst>
                                            <p:cond evt="begin" delay="0">
                                              <p:tn val="22"/>
                                            </p:cond>
                                          </p:stCondLst>
                                          <p:endCondLst>
                                            <p:cond evt="onStopAudio" delay="0">
                                              <p:tgtEl>
                                                <p:sldTgt/>
                                              </p:tgtEl>
                                            </p:cond>
                                          </p:endCondLst>
                                        </p:cTn>
                                        <p:tgtEl>
                                          <p:sndTgt r:embed="rId3" name="suction.wav"/>
                                        </p:tgtEl>
                                      </p:cMediaNode>
                                    </p:audio>
                                  </p:sub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animBg="1"/>
      <p:bldP spid="13" grpId="1" animBg="1"/>
      <p:bldP spid="2" grpId="0" animBg="1"/>
      <p:bldP spid="2"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a:extLst>
              <a:ext uri="{FF2B5EF4-FFF2-40B4-BE49-F238E27FC236}">
                <a16:creationId xmlns:a16="http://schemas.microsoft.com/office/drawing/2014/main" id="{A4957382-ED18-4596-B219-3293CBE15BD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143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7" name="Picture 4">
            <a:extLst>
              <a:ext uri="{FF2B5EF4-FFF2-40B4-BE49-F238E27FC236}">
                <a16:creationId xmlns:a16="http://schemas.microsoft.com/office/drawing/2014/main" id="{5EC68A5E-116E-470D-8F29-C74A02CD785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143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
            <a:extLst>
              <a:ext uri="{FF2B5EF4-FFF2-40B4-BE49-F238E27FC236}">
                <a16:creationId xmlns:a16="http://schemas.microsoft.com/office/drawing/2014/main" id="{7CC7051A-CA39-46C6-B567-ABA01E266DB8}"/>
              </a:ext>
            </a:extLst>
          </p:cNvPr>
          <p:cNvSpPr txBox="1">
            <a:spLocks noChangeArrowheads="1"/>
          </p:cNvSpPr>
          <p:nvPr/>
        </p:nvSpPr>
        <p:spPr bwMode="auto">
          <a:xfrm>
            <a:off x="48006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4</a:t>
            </a:r>
          </a:p>
        </p:txBody>
      </p:sp>
      <p:sp>
        <p:nvSpPr>
          <p:cNvPr id="7" name="Text Box 18">
            <a:extLst>
              <a:ext uri="{FF2B5EF4-FFF2-40B4-BE49-F238E27FC236}">
                <a16:creationId xmlns:a16="http://schemas.microsoft.com/office/drawing/2014/main" id="{A5721977-BC1D-4112-A2AA-C1213B993AE0}"/>
              </a:ext>
            </a:extLst>
          </p:cNvPr>
          <p:cNvSpPr txBox="1">
            <a:spLocks noChangeArrowheads="1"/>
          </p:cNvSpPr>
          <p:nvPr/>
        </p:nvSpPr>
        <p:spPr bwMode="auto">
          <a:xfrm>
            <a:off x="457200" y="6248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3</a:t>
            </a:r>
          </a:p>
        </p:txBody>
      </p:sp>
      <p:sp>
        <p:nvSpPr>
          <p:cNvPr id="8" name="Explosion 1 7">
            <a:extLst>
              <a:ext uri="{FF2B5EF4-FFF2-40B4-BE49-F238E27FC236}">
                <a16:creationId xmlns:a16="http://schemas.microsoft.com/office/drawing/2014/main" id="{FE85DB28-4662-4C35-A6EB-4F69652F0863}"/>
              </a:ext>
            </a:extLst>
          </p:cNvPr>
          <p:cNvSpPr>
            <a:spLocks noChangeArrowheads="1"/>
          </p:cNvSpPr>
          <p:nvPr/>
        </p:nvSpPr>
        <p:spPr bwMode="auto">
          <a:xfrm>
            <a:off x="457200" y="1162050"/>
            <a:ext cx="38100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b="1"/>
              <a:t>Không vi phạm</a:t>
            </a:r>
          </a:p>
        </p:txBody>
      </p:sp>
      <p:sp>
        <p:nvSpPr>
          <p:cNvPr id="9" name="Explosion 1 8">
            <a:extLst>
              <a:ext uri="{FF2B5EF4-FFF2-40B4-BE49-F238E27FC236}">
                <a16:creationId xmlns:a16="http://schemas.microsoft.com/office/drawing/2014/main" id="{0553D16A-509C-4D29-A71C-7E15ACFD02EA}"/>
              </a:ext>
            </a:extLst>
          </p:cNvPr>
          <p:cNvSpPr>
            <a:spLocks noChangeArrowheads="1"/>
          </p:cNvSpPr>
          <p:nvPr/>
        </p:nvSpPr>
        <p:spPr bwMode="auto">
          <a:xfrm>
            <a:off x="4953000" y="5095875"/>
            <a:ext cx="2819400" cy="10001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1" restart="whenNotActive" fill="hold" evtFilter="cancelBubble" nodeType="interactiveSeq">
                <p:stCondLst>
                  <p:cond evt="onClick" delay="0">
                    <p:tgtEl>
                      <p:spTgt spid="6"/>
                    </p:tgtEl>
                  </p:cond>
                </p:stCondLst>
                <p:endSync evt="end" delay="0">
                  <p:rtn val="all"/>
                </p:endSync>
                <p:childTnLst>
                  <p:par>
                    <p:cTn id="12" fill="hold" nodeType="clickPar">
                      <p:stCondLst>
                        <p:cond delay="0"/>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4"/>
                                            </p:cond>
                                          </p:stCondLst>
                                          <p:endCondLst>
                                            <p:cond evt="onStopAudio" delay="0">
                                              <p:tgtEl>
                                                <p:sldTgt/>
                                              </p:tgtEl>
                                            </p:cond>
                                          </p:endCondLst>
                                        </p:cTn>
                                        <p:tgtEl>
                                          <p:sndTgt r:embed="rId4" name="suction.wav"/>
                                        </p:tgtEl>
                                      </p:cMediaNode>
                                    </p:audio>
                                  </p:sub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
                  </p:tgtEl>
                </p:cond>
              </p:nextCondLst>
            </p:seq>
          </p:childTnLst>
        </p:cTn>
      </p:par>
    </p:tnLst>
    <p:bldLst>
      <p:bldP spid="8" grpId="0" animBg="1"/>
      <p:bldP spid="8" grpId="1"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AD638E72-7CBE-1E5E-3757-90E7690271D9}"/>
              </a:ext>
            </a:extLst>
          </p:cNvPr>
          <p:cNvSpPr>
            <a:spLocks noChangeArrowheads="1"/>
          </p:cNvSpPr>
          <p:nvPr/>
        </p:nvSpPr>
        <p:spPr bwMode="auto">
          <a:xfrm>
            <a:off x="457200" y="1066800"/>
            <a:ext cx="7620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2800" dirty="0">
                <a:solidFill>
                  <a:srgbClr val="C00000"/>
                </a:solidFill>
                <a:latin typeface="Arial" panose="020B0604020202020204" pitchFamily="34" charset="0"/>
                <a:cs typeface="Arial" panose="020B0604020202020204" pitchFamily="34" charset="0"/>
              </a:rPr>
              <a:t> </a:t>
            </a:r>
          </a:p>
        </p:txBody>
      </p:sp>
      <p:pic>
        <p:nvPicPr>
          <p:cNvPr id="22" name="Picture 6">
            <a:extLst>
              <a:ext uri="{FF2B5EF4-FFF2-40B4-BE49-F238E27FC236}">
                <a16:creationId xmlns:a16="http://schemas.microsoft.com/office/drawing/2014/main" id="{E0BE4138-7110-3A7A-5D3C-3A511385AD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1946" y="128789"/>
            <a:ext cx="4452871" cy="3477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a:extLst>
              <a:ext uri="{FF2B5EF4-FFF2-40B4-BE49-F238E27FC236}">
                <a16:creationId xmlns:a16="http://schemas.microsoft.com/office/drawing/2014/main" id="{764C2704-CD84-8C6E-478F-EA3D6AF93349}"/>
              </a:ext>
            </a:extLst>
          </p:cNvPr>
          <p:cNvSpPr>
            <a:spLocks noChangeArrowheads="1"/>
          </p:cNvSpPr>
          <p:nvPr/>
        </p:nvSpPr>
        <p:spPr bwMode="auto">
          <a:xfrm>
            <a:off x="1899138" y="3606085"/>
            <a:ext cx="5532037" cy="2318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r>
              <a:rPr lang="en-US" altLang="en-US" sz="7200" dirty="0">
                <a:solidFill>
                  <a:srgbClr val="C00000"/>
                </a:solidFill>
                <a:latin typeface="Times New Roman" pitchFamily="18" charset="0"/>
                <a:cs typeface="Times New Roman" pitchFamily="18" charset="0"/>
              </a:rPr>
              <a:t>KHÁM PHÁ</a:t>
            </a:r>
          </a:p>
        </p:txBody>
      </p:sp>
    </p:spTree>
    <p:extLst>
      <p:ext uri="{BB962C8B-B14F-4D97-AF65-F5344CB8AC3E}">
        <p14:creationId xmlns:p14="http://schemas.microsoft.com/office/powerpoint/2010/main" val="345699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D9E638F8-77C7-412A-B653-68F45D72A1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41910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2" name="Picture 2">
            <a:extLst>
              <a:ext uri="{FF2B5EF4-FFF2-40B4-BE49-F238E27FC236}">
                <a16:creationId xmlns:a16="http://schemas.microsoft.com/office/drawing/2014/main" id="{CCA271C4-6719-4638-8C1D-5200ECBB64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1143000"/>
            <a:ext cx="42672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 Box 18">
            <a:extLst>
              <a:ext uri="{FF2B5EF4-FFF2-40B4-BE49-F238E27FC236}">
                <a16:creationId xmlns:a16="http://schemas.microsoft.com/office/drawing/2014/main" id="{6E7B0198-32A9-4202-B482-7E19CDDECFD3}"/>
              </a:ext>
            </a:extLst>
          </p:cNvPr>
          <p:cNvSpPr txBox="1">
            <a:spLocks noChangeArrowheads="1"/>
          </p:cNvSpPr>
          <p:nvPr/>
        </p:nvSpPr>
        <p:spPr bwMode="auto">
          <a:xfrm>
            <a:off x="48006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6</a:t>
            </a:r>
          </a:p>
        </p:txBody>
      </p:sp>
      <p:sp>
        <p:nvSpPr>
          <p:cNvPr id="8" name="Text Box 18">
            <a:extLst>
              <a:ext uri="{FF2B5EF4-FFF2-40B4-BE49-F238E27FC236}">
                <a16:creationId xmlns:a16="http://schemas.microsoft.com/office/drawing/2014/main" id="{36A198FF-C9EA-4128-A5C6-03764A7202CF}"/>
              </a:ext>
            </a:extLst>
          </p:cNvPr>
          <p:cNvSpPr txBox="1">
            <a:spLocks noChangeArrowheads="1"/>
          </p:cNvSpPr>
          <p:nvPr/>
        </p:nvSpPr>
        <p:spPr bwMode="auto">
          <a:xfrm>
            <a:off x="5334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5</a:t>
            </a:r>
          </a:p>
        </p:txBody>
      </p:sp>
      <p:sp>
        <p:nvSpPr>
          <p:cNvPr id="9" name="Explosion 1 8">
            <a:extLst>
              <a:ext uri="{FF2B5EF4-FFF2-40B4-BE49-F238E27FC236}">
                <a16:creationId xmlns:a16="http://schemas.microsoft.com/office/drawing/2014/main" id="{BA33144B-6AFA-4BEF-BC8B-C3CEADD5137F}"/>
              </a:ext>
            </a:extLst>
          </p:cNvPr>
          <p:cNvSpPr>
            <a:spLocks noChangeArrowheads="1"/>
          </p:cNvSpPr>
          <p:nvPr/>
        </p:nvSpPr>
        <p:spPr bwMode="auto">
          <a:xfrm>
            <a:off x="838200" y="1323975"/>
            <a:ext cx="3657600" cy="11144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b="1"/>
              <a:t>Không vi phạm</a:t>
            </a:r>
          </a:p>
        </p:txBody>
      </p:sp>
      <p:sp>
        <p:nvSpPr>
          <p:cNvPr id="10" name="Explosion 1 9">
            <a:extLst>
              <a:ext uri="{FF2B5EF4-FFF2-40B4-BE49-F238E27FC236}">
                <a16:creationId xmlns:a16="http://schemas.microsoft.com/office/drawing/2014/main" id="{46B3C1C9-5EB6-4E90-BA47-B152CE64FCD6}"/>
              </a:ext>
            </a:extLst>
          </p:cNvPr>
          <p:cNvSpPr>
            <a:spLocks noChangeArrowheads="1"/>
          </p:cNvSpPr>
          <p:nvPr/>
        </p:nvSpPr>
        <p:spPr bwMode="auto">
          <a:xfrm>
            <a:off x="4800600" y="609600"/>
            <a:ext cx="2819400" cy="1828799"/>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1000"/>
                                        <p:tgtEl>
                                          <p:spTgt spid="27650"/>
                                        </p:tgtEl>
                                      </p:cBhvr>
                                    </p:animEffect>
                                    <p:anim calcmode="lin" valueType="num">
                                      <p:cBhvr>
                                        <p:cTn id="8" dur="1000" fill="hold"/>
                                        <p:tgtEl>
                                          <p:spTgt spid="27650"/>
                                        </p:tgtEl>
                                        <p:attrNameLst>
                                          <p:attrName>ppt_x</p:attrName>
                                        </p:attrNameLst>
                                      </p:cBhvr>
                                      <p:tavLst>
                                        <p:tav tm="0">
                                          <p:val>
                                            <p:strVal val="#ppt_x"/>
                                          </p:val>
                                        </p:tav>
                                        <p:tav tm="100000">
                                          <p:val>
                                            <p:strVal val="#ppt_x"/>
                                          </p:val>
                                        </p:tav>
                                      </p:tavLst>
                                    </p:anim>
                                    <p:anim calcmode="lin" valueType="num">
                                      <p:cBhvr>
                                        <p:cTn id="9" dur="1000" fill="hold"/>
                                        <p:tgtEl>
                                          <p:spTgt spid="276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7652"/>
                                        </p:tgtEl>
                                        <p:attrNameLst>
                                          <p:attrName>style.visibility</p:attrName>
                                        </p:attrNameLst>
                                      </p:cBhvr>
                                      <p:to>
                                        <p:strVal val="visible"/>
                                      </p:to>
                                    </p:set>
                                    <p:animEffect transition="in" filter="fade">
                                      <p:cBhvr>
                                        <p:cTn id="14" dur="1000"/>
                                        <p:tgtEl>
                                          <p:spTgt spid="27652"/>
                                        </p:tgtEl>
                                      </p:cBhvr>
                                    </p:animEffect>
                                    <p:anim calcmode="lin" valueType="num">
                                      <p:cBhvr>
                                        <p:cTn id="15" dur="1000" fill="hold"/>
                                        <p:tgtEl>
                                          <p:spTgt spid="27652"/>
                                        </p:tgtEl>
                                        <p:attrNameLst>
                                          <p:attrName>ppt_x</p:attrName>
                                        </p:attrNameLst>
                                      </p:cBhvr>
                                      <p:tavLst>
                                        <p:tav tm="0">
                                          <p:val>
                                            <p:strVal val="#ppt_x"/>
                                          </p:val>
                                        </p:tav>
                                        <p:tav tm="100000">
                                          <p:val>
                                            <p:strVal val="#ppt_x"/>
                                          </p:val>
                                        </p:tav>
                                      </p:tavLst>
                                    </p:anim>
                                    <p:anim calcmode="lin" valueType="num">
                                      <p:cBhvr>
                                        <p:cTn id="16" dur="1000" fill="hold"/>
                                        <p:tgtEl>
                                          <p:spTgt spid="2765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circle(in)">
                                      <p:cBhvr>
                                        <p:cTn id="21" dur="20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in)">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2">
            <a:extLst>
              <a:ext uri="{FF2B5EF4-FFF2-40B4-BE49-F238E27FC236}">
                <a16:creationId xmlns:a16="http://schemas.microsoft.com/office/drawing/2014/main" id="{2729EF58-7A51-449E-9796-2307D8B4EB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914400"/>
            <a:ext cx="42672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3">
            <a:extLst>
              <a:ext uri="{FF2B5EF4-FFF2-40B4-BE49-F238E27FC236}">
                <a16:creationId xmlns:a16="http://schemas.microsoft.com/office/drawing/2014/main" id="{7EBBB37C-046D-4532-B24E-2FD266E8FE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914400"/>
            <a:ext cx="42291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18">
            <a:extLst>
              <a:ext uri="{FF2B5EF4-FFF2-40B4-BE49-F238E27FC236}">
                <a16:creationId xmlns:a16="http://schemas.microsoft.com/office/drawing/2014/main" id="{2E41DEB6-9F70-4EA1-8B27-25745B465410}"/>
              </a:ext>
            </a:extLst>
          </p:cNvPr>
          <p:cNvSpPr txBox="1">
            <a:spLocks noChangeArrowheads="1"/>
          </p:cNvSpPr>
          <p:nvPr/>
        </p:nvSpPr>
        <p:spPr bwMode="auto">
          <a:xfrm>
            <a:off x="485775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8</a:t>
            </a:r>
          </a:p>
        </p:txBody>
      </p:sp>
      <p:sp>
        <p:nvSpPr>
          <p:cNvPr id="6" name="Text Box 18">
            <a:extLst>
              <a:ext uri="{FF2B5EF4-FFF2-40B4-BE49-F238E27FC236}">
                <a16:creationId xmlns:a16="http://schemas.microsoft.com/office/drawing/2014/main" id="{6CA21917-4191-412A-9661-CB300A41470A}"/>
              </a:ext>
            </a:extLst>
          </p:cNvPr>
          <p:cNvSpPr txBox="1">
            <a:spLocks noChangeArrowheads="1"/>
          </p:cNvSpPr>
          <p:nvPr/>
        </p:nvSpPr>
        <p:spPr bwMode="auto">
          <a:xfrm>
            <a:off x="533400" y="63246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2400" b="1">
                <a:solidFill>
                  <a:srgbClr val="FF0000"/>
                </a:solidFill>
              </a:rPr>
              <a:t>7</a:t>
            </a:r>
          </a:p>
        </p:txBody>
      </p:sp>
      <p:sp>
        <p:nvSpPr>
          <p:cNvPr id="3" name="Explosion 1 2">
            <a:extLst>
              <a:ext uri="{FF2B5EF4-FFF2-40B4-BE49-F238E27FC236}">
                <a16:creationId xmlns:a16="http://schemas.microsoft.com/office/drawing/2014/main" id="{1D236C38-907F-4D6F-B03F-2C186B48A0CE}"/>
              </a:ext>
            </a:extLst>
          </p:cNvPr>
          <p:cNvSpPr>
            <a:spLocks noChangeArrowheads="1"/>
          </p:cNvSpPr>
          <p:nvPr/>
        </p:nvSpPr>
        <p:spPr bwMode="auto">
          <a:xfrm>
            <a:off x="685800" y="719138"/>
            <a:ext cx="3810000" cy="1262062"/>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r>
              <a:rPr lang="en-US" altLang="en-US" sz="2200" b="1"/>
              <a:t>Không vi phạm</a:t>
            </a:r>
          </a:p>
        </p:txBody>
      </p:sp>
      <p:sp>
        <p:nvSpPr>
          <p:cNvPr id="8" name="Explosion 1 7">
            <a:extLst>
              <a:ext uri="{FF2B5EF4-FFF2-40B4-BE49-F238E27FC236}">
                <a16:creationId xmlns:a16="http://schemas.microsoft.com/office/drawing/2014/main" id="{80DF9FD8-EBE1-4A13-A6DF-FEF2FBC0B8BC}"/>
              </a:ext>
            </a:extLst>
          </p:cNvPr>
          <p:cNvSpPr>
            <a:spLocks noChangeArrowheads="1"/>
          </p:cNvSpPr>
          <p:nvPr/>
        </p:nvSpPr>
        <p:spPr bwMode="auto">
          <a:xfrm>
            <a:off x="4800600" y="4038600"/>
            <a:ext cx="2514600" cy="2066925"/>
          </a:xfrm>
          <a:prstGeom prst="irregularSeal1">
            <a:avLst/>
          </a:prstGeom>
          <a:solidFill>
            <a:srgbClr val="FFC000"/>
          </a:solidFill>
          <a:ln w="9525" algn="ctr">
            <a:solidFill>
              <a:schemeClr val="tx1"/>
            </a:solidFill>
            <a:round/>
            <a:headEnd/>
            <a:tailEnd/>
          </a:ln>
        </p:spPr>
        <p:txBody>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2400" b="1"/>
              <a:t>Vi phạm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animEffect transition="in" filter="circle(in)">
                                      <p:cBhvr>
                                        <p:cTn id="7" dur="2000"/>
                                        <p:tgtEl>
                                          <p:spTgt spid="2867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676"/>
                                        </p:tgtEl>
                                        <p:attrNameLst>
                                          <p:attrName>style.visibility</p:attrName>
                                        </p:attrNameLst>
                                      </p:cBhvr>
                                      <p:to>
                                        <p:strVal val="visible"/>
                                      </p:to>
                                    </p:set>
                                    <p:animEffect transition="in" filter="fade">
                                      <p:cBhvr>
                                        <p:cTn id="12" dur="1000"/>
                                        <p:tgtEl>
                                          <p:spTgt spid="28676"/>
                                        </p:tgtEl>
                                      </p:cBhvr>
                                    </p:animEffect>
                                    <p:anim calcmode="lin" valueType="num">
                                      <p:cBhvr>
                                        <p:cTn id="13" dur="1000" fill="hold"/>
                                        <p:tgtEl>
                                          <p:spTgt spid="28676"/>
                                        </p:tgtEl>
                                        <p:attrNameLst>
                                          <p:attrName>ppt_x</p:attrName>
                                        </p:attrNameLst>
                                      </p:cBhvr>
                                      <p:tavLst>
                                        <p:tav tm="0">
                                          <p:val>
                                            <p:strVal val="#ppt_x"/>
                                          </p:val>
                                        </p:tav>
                                        <p:tav tm="100000">
                                          <p:val>
                                            <p:strVal val="#ppt_x"/>
                                          </p:val>
                                        </p:tav>
                                      </p:tavLst>
                                    </p:anim>
                                    <p:anim calcmode="lin" valueType="num">
                                      <p:cBhvr>
                                        <p:cTn id="14" dur="1000" fill="hold"/>
                                        <p:tgtEl>
                                          <p:spTgt spid="286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Text Box 3">
            <a:extLst>
              <a:ext uri="{FF2B5EF4-FFF2-40B4-BE49-F238E27FC236}">
                <a16:creationId xmlns:a16="http://schemas.microsoft.com/office/drawing/2014/main" id="{A30BEBD6-4CB5-484F-8327-9565F0E480F7}"/>
              </a:ext>
            </a:extLst>
          </p:cNvPr>
          <p:cNvSpPr txBox="1">
            <a:spLocks noChangeArrowheads="1"/>
          </p:cNvSpPr>
          <p:nvPr/>
        </p:nvSpPr>
        <p:spPr bwMode="auto">
          <a:xfrm>
            <a:off x="533400" y="1295400"/>
            <a:ext cx="83058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200" b="1">
                <a:solidFill>
                  <a:schemeClr val="accent2"/>
                </a:solidFill>
              </a:rPr>
              <a:t>Câu 1: Đối với động vật hoang dã Luật Bảo vệ môi trường quy định:</a:t>
            </a:r>
          </a:p>
          <a:p>
            <a:pPr eaLnBrk="1" hangingPunct="1">
              <a:spcBef>
                <a:spcPct val="50000"/>
              </a:spcBef>
            </a:pPr>
            <a:r>
              <a:rPr lang="en-US" altLang="en-US" sz="2200" b="1">
                <a:solidFill>
                  <a:srgbClr val="FF3399"/>
                </a:solidFill>
              </a:rPr>
              <a:t>A. Không săn bắt động vật non.</a:t>
            </a:r>
          </a:p>
          <a:p>
            <a:pPr eaLnBrk="1" hangingPunct="1">
              <a:spcBef>
                <a:spcPct val="50000"/>
              </a:spcBef>
            </a:pPr>
            <a:r>
              <a:rPr lang="en-US" altLang="en-US" sz="2200" b="1">
                <a:solidFill>
                  <a:srgbClr val="FF3399"/>
                </a:solidFill>
              </a:rPr>
              <a:t>B. Nghiêm cấm đánh bắt.</a:t>
            </a:r>
          </a:p>
          <a:p>
            <a:pPr eaLnBrk="1" hangingPunct="1">
              <a:spcBef>
                <a:spcPct val="50000"/>
              </a:spcBef>
            </a:pPr>
            <a:r>
              <a:rPr lang="en-US" altLang="en-US" sz="2200" b="1">
                <a:solidFill>
                  <a:srgbClr val="FF3399"/>
                </a:solidFill>
              </a:rPr>
              <a:t>C. Vừa đánh bắt vừa nuôi phục hồi.</a:t>
            </a:r>
          </a:p>
          <a:p>
            <a:pPr eaLnBrk="1" hangingPunct="1">
              <a:spcBef>
                <a:spcPct val="50000"/>
              </a:spcBef>
            </a:pPr>
            <a:r>
              <a:rPr lang="en-US" altLang="en-US" sz="2200" b="1">
                <a:solidFill>
                  <a:srgbClr val="FF3399"/>
                </a:solidFill>
              </a:rPr>
              <a:t>D. Chỉ được săn bắt thú lớn.</a:t>
            </a:r>
          </a:p>
        </p:txBody>
      </p:sp>
      <p:sp>
        <p:nvSpPr>
          <p:cNvPr id="77828" name="Text Box 4">
            <a:extLst>
              <a:ext uri="{FF2B5EF4-FFF2-40B4-BE49-F238E27FC236}">
                <a16:creationId xmlns:a16="http://schemas.microsoft.com/office/drawing/2014/main" id="{2C5F763F-DA7A-4463-A50B-2031A4EA7ABC}"/>
              </a:ext>
            </a:extLst>
          </p:cNvPr>
          <p:cNvSpPr txBox="1">
            <a:spLocks noChangeArrowheads="1"/>
          </p:cNvSpPr>
          <p:nvPr/>
        </p:nvSpPr>
        <p:spPr bwMode="auto">
          <a:xfrm>
            <a:off x="457200" y="4038600"/>
            <a:ext cx="8458200" cy="280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just" eaLnBrk="1" hangingPunct="1">
              <a:spcBef>
                <a:spcPct val="50000"/>
              </a:spcBef>
            </a:pPr>
            <a:r>
              <a:rPr lang="en-US" altLang="en-US" sz="2200" b="1">
                <a:solidFill>
                  <a:schemeClr val="accent2"/>
                </a:solidFill>
              </a:rPr>
              <a:t>Câu 2: Luật bảo vệ môi trường quy định:</a:t>
            </a:r>
          </a:p>
          <a:p>
            <a:pPr algn="just" eaLnBrk="1" hangingPunct="1">
              <a:spcBef>
                <a:spcPct val="50000"/>
              </a:spcBef>
            </a:pPr>
            <a:r>
              <a:rPr lang="en-US" altLang="en-US" sz="2200" b="1">
                <a:solidFill>
                  <a:srgbClr val="FF3399"/>
                </a:solidFill>
              </a:rPr>
              <a:t>A. Cấm nhập khẩu chất thải vào Việt Nam.</a:t>
            </a:r>
          </a:p>
          <a:p>
            <a:pPr algn="just" eaLnBrk="1" hangingPunct="1">
              <a:spcBef>
                <a:spcPct val="50000"/>
              </a:spcBef>
            </a:pPr>
            <a:r>
              <a:rPr lang="en-US" altLang="en-US" sz="2200" b="1">
                <a:solidFill>
                  <a:srgbClr val="FF3399"/>
                </a:solidFill>
              </a:rPr>
              <a:t>B. Các tồ chức, cá nhân có trách nhiệm giữ cho môi trường trong lành, sạch đẹp. </a:t>
            </a:r>
          </a:p>
          <a:p>
            <a:pPr algn="just" eaLnBrk="1" hangingPunct="1">
              <a:spcBef>
                <a:spcPct val="50000"/>
              </a:spcBef>
            </a:pPr>
            <a:r>
              <a:rPr lang="en-US" altLang="en-US" sz="2200" b="1">
                <a:solidFill>
                  <a:srgbClr val="FF3399"/>
                </a:solidFill>
              </a:rPr>
              <a:t>C. Câu A, B đúng.</a:t>
            </a:r>
          </a:p>
          <a:p>
            <a:pPr algn="just" eaLnBrk="1" hangingPunct="1">
              <a:spcBef>
                <a:spcPct val="50000"/>
              </a:spcBef>
            </a:pPr>
            <a:r>
              <a:rPr lang="en-US" altLang="en-US" sz="2200" b="1">
                <a:solidFill>
                  <a:srgbClr val="FF3399"/>
                </a:solidFill>
              </a:rPr>
              <a:t>D. Câu A, B sai.</a:t>
            </a:r>
          </a:p>
        </p:txBody>
      </p:sp>
      <p:sp>
        <p:nvSpPr>
          <p:cNvPr id="77829" name="Text Box 5">
            <a:extLst>
              <a:ext uri="{FF2B5EF4-FFF2-40B4-BE49-F238E27FC236}">
                <a16:creationId xmlns:a16="http://schemas.microsoft.com/office/drawing/2014/main" id="{C111BF56-8174-4ED0-B27C-81048E8A6240}"/>
              </a:ext>
            </a:extLst>
          </p:cNvPr>
          <p:cNvSpPr txBox="1">
            <a:spLocks noChangeArrowheads="1"/>
          </p:cNvSpPr>
          <p:nvPr/>
        </p:nvSpPr>
        <p:spPr bwMode="auto">
          <a:xfrm>
            <a:off x="533400" y="838200"/>
            <a:ext cx="838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n-US" altLang="en-US" sz="2400" b="1" i="1">
                <a:solidFill>
                  <a:srgbClr val="3333FF"/>
                </a:solidFill>
                <a:latin typeface="VNI-Times" pitchFamily="2" charset="0"/>
              </a:rPr>
              <a:t>Baøi taäp: Hoïc sinh choïn ñaùp aùn ñuùng nhaát trong caùc caâu sau:</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7829"/>
                                        </p:tgtEl>
                                        <p:attrNameLst>
                                          <p:attrName>style.visibility</p:attrName>
                                        </p:attrNameLst>
                                      </p:cBhvr>
                                      <p:to>
                                        <p:strVal val="visible"/>
                                      </p:to>
                                    </p:set>
                                    <p:anim calcmode="lin" valueType="num">
                                      <p:cBhvr>
                                        <p:cTn id="7" dur="1000" fill="hold"/>
                                        <p:tgtEl>
                                          <p:spTgt spid="77829"/>
                                        </p:tgtEl>
                                        <p:attrNameLst>
                                          <p:attrName>ppt_x</p:attrName>
                                        </p:attrNameLst>
                                      </p:cBhvr>
                                      <p:tavLst>
                                        <p:tav tm="0">
                                          <p:val>
                                            <p:strVal val="#ppt_x-.2"/>
                                          </p:val>
                                        </p:tav>
                                        <p:tav tm="100000">
                                          <p:val>
                                            <p:strVal val="#ppt_x"/>
                                          </p:val>
                                        </p:tav>
                                      </p:tavLst>
                                    </p:anim>
                                    <p:anim calcmode="lin" valueType="num">
                                      <p:cBhvr>
                                        <p:cTn id="8" dur="1000" fill="hold"/>
                                        <p:tgtEl>
                                          <p:spTgt spid="778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778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77827">
                                            <p:txEl>
                                              <p:pRg st="0" end="0"/>
                                            </p:txEl>
                                          </p:spTgt>
                                        </p:tgtEl>
                                        <p:attrNameLst>
                                          <p:attrName>style.visibility</p:attrName>
                                        </p:attrNameLst>
                                      </p:cBhvr>
                                      <p:to>
                                        <p:strVal val="visible"/>
                                      </p:to>
                                    </p:set>
                                    <p:animEffect transition="in" filter="blinds(horizontal)">
                                      <p:cBhvr>
                                        <p:cTn id="14" dur="500"/>
                                        <p:tgtEl>
                                          <p:spTgt spid="77827">
                                            <p:txEl>
                                              <p:pRg st="0" end="0"/>
                                            </p:txEl>
                                          </p:spTgt>
                                        </p:tgtEl>
                                      </p:cBhvr>
                                    </p:animEffect>
                                  </p:childTnLst>
                                </p:cTn>
                              </p:par>
                              <p:par>
                                <p:cTn id="15" presetID="3" presetClass="entr" presetSubtype="10" fill="hold" grpId="0" nodeType="withEffect">
                                  <p:stCondLst>
                                    <p:cond delay="0"/>
                                  </p:stCondLst>
                                  <p:childTnLst>
                                    <p:set>
                                      <p:cBhvr>
                                        <p:cTn id="16" dur="1" fill="hold">
                                          <p:stCondLst>
                                            <p:cond delay="0"/>
                                          </p:stCondLst>
                                        </p:cTn>
                                        <p:tgtEl>
                                          <p:spTgt spid="77827">
                                            <p:txEl>
                                              <p:pRg st="1" end="1"/>
                                            </p:txEl>
                                          </p:spTgt>
                                        </p:tgtEl>
                                        <p:attrNameLst>
                                          <p:attrName>style.visibility</p:attrName>
                                        </p:attrNameLst>
                                      </p:cBhvr>
                                      <p:to>
                                        <p:strVal val="visible"/>
                                      </p:to>
                                    </p:set>
                                    <p:animEffect transition="in" filter="blinds(horizontal)">
                                      <p:cBhvr>
                                        <p:cTn id="17" dur="500"/>
                                        <p:tgtEl>
                                          <p:spTgt spid="77827">
                                            <p:txEl>
                                              <p:pRg st="1" end="1"/>
                                            </p:txEl>
                                          </p:spTgt>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77827">
                                            <p:txEl>
                                              <p:pRg st="2" end="2"/>
                                            </p:txEl>
                                          </p:spTgt>
                                        </p:tgtEl>
                                        <p:attrNameLst>
                                          <p:attrName>style.visibility</p:attrName>
                                        </p:attrNameLst>
                                      </p:cBhvr>
                                      <p:to>
                                        <p:strVal val="visible"/>
                                      </p:to>
                                    </p:set>
                                    <p:animEffect transition="in" filter="blinds(horizontal)">
                                      <p:cBhvr>
                                        <p:cTn id="20" dur="500"/>
                                        <p:tgtEl>
                                          <p:spTgt spid="77827">
                                            <p:txEl>
                                              <p:pRg st="2" end="2"/>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77827">
                                            <p:txEl>
                                              <p:pRg st="3" end="3"/>
                                            </p:txEl>
                                          </p:spTgt>
                                        </p:tgtEl>
                                        <p:attrNameLst>
                                          <p:attrName>style.visibility</p:attrName>
                                        </p:attrNameLst>
                                      </p:cBhvr>
                                      <p:to>
                                        <p:strVal val="visible"/>
                                      </p:to>
                                    </p:set>
                                    <p:animEffect transition="in" filter="blinds(horizontal)">
                                      <p:cBhvr>
                                        <p:cTn id="23" dur="500"/>
                                        <p:tgtEl>
                                          <p:spTgt spid="77827">
                                            <p:txEl>
                                              <p:pRg st="3" end="3"/>
                                            </p:txEl>
                                          </p:spTgt>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77827">
                                            <p:txEl>
                                              <p:pRg st="4" end="4"/>
                                            </p:txEl>
                                          </p:spTgt>
                                        </p:tgtEl>
                                        <p:attrNameLst>
                                          <p:attrName>style.visibility</p:attrName>
                                        </p:attrNameLst>
                                      </p:cBhvr>
                                      <p:to>
                                        <p:strVal val="visible"/>
                                      </p:to>
                                    </p:set>
                                    <p:animEffect transition="in" filter="blinds(horizontal)">
                                      <p:cBhvr>
                                        <p:cTn id="26" dur="500"/>
                                        <p:tgtEl>
                                          <p:spTgt spid="77827">
                                            <p:txEl>
                                              <p:pRg st="4" end="4"/>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8" presetClass="emph" presetSubtype="0" fill="hold" nodeType="clickEffect">
                                  <p:stCondLst>
                                    <p:cond delay="0"/>
                                  </p:stCondLst>
                                  <p:childTnLst>
                                    <p:animRot by="21600000">
                                      <p:cBhvr>
                                        <p:cTn id="30" dur="2000" fill="hold"/>
                                        <p:tgtEl>
                                          <p:spTgt spid="77827">
                                            <p:txEl>
                                              <p:pRg st="2" end="2"/>
                                            </p:txEl>
                                          </p:spTgt>
                                        </p:tgtEl>
                                        <p:attrNameLst>
                                          <p:attrName>r</p:attrName>
                                        </p:attrNameLst>
                                      </p:cBhvr>
                                    </p:animRot>
                                  </p:childTnLst>
                                </p:cTn>
                              </p:par>
                            </p:childTnLst>
                          </p:cTn>
                        </p:par>
                      </p:childTnLst>
                    </p:cTn>
                  </p:par>
                  <p:par>
                    <p:cTn id="31" fill="hold" nodeType="clickPar">
                      <p:stCondLst>
                        <p:cond delay="indefinite"/>
                      </p:stCondLst>
                      <p:childTnLst>
                        <p:par>
                          <p:cTn id="32" fill="hold" nodeType="withGroup">
                            <p:stCondLst>
                              <p:cond delay="0"/>
                            </p:stCondLst>
                            <p:childTnLst>
                              <p:par>
                                <p:cTn id="33" presetID="3" presetClass="emph" presetSubtype="2" fill="hold" nodeType="clickEffect">
                                  <p:stCondLst>
                                    <p:cond delay="0"/>
                                  </p:stCondLst>
                                  <p:childTnLst>
                                    <p:animClr clrSpc="rgb" dir="cw">
                                      <p:cBhvr override="childStyle">
                                        <p:cTn id="34" dur="2000" fill="hold"/>
                                        <p:tgtEl>
                                          <p:spTgt spid="77827">
                                            <p:txEl>
                                              <p:pRg st="2" end="2"/>
                                            </p:txEl>
                                          </p:spTgt>
                                        </p:tgtEl>
                                        <p:attrNameLst>
                                          <p:attrName>style.color</p:attrName>
                                        </p:attrNameLst>
                                      </p:cBhvr>
                                      <p:to>
                                        <a:schemeClr val="accent2"/>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xit" presetSubtype="16" fill="hold" grpId="1" nodeType="clickEffect">
                                  <p:stCondLst>
                                    <p:cond delay="0"/>
                                  </p:stCondLst>
                                  <p:childTnLst>
                                    <p:animEffect transition="out" filter="box(in)">
                                      <p:cBhvr>
                                        <p:cTn id="38" dur="500"/>
                                        <p:tgtEl>
                                          <p:spTgt spid="77827">
                                            <p:txEl>
                                              <p:pRg st="0" end="0"/>
                                            </p:txEl>
                                          </p:spTgt>
                                        </p:tgtEl>
                                      </p:cBhvr>
                                    </p:animEffect>
                                    <p:set>
                                      <p:cBhvr>
                                        <p:cTn id="39" dur="1" fill="hold">
                                          <p:stCondLst>
                                            <p:cond delay="499"/>
                                          </p:stCondLst>
                                        </p:cTn>
                                        <p:tgtEl>
                                          <p:spTgt spid="77827">
                                            <p:txEl>
                                              <p:pRg st="0" end="0"/>
                                            </p:txEl>
                                          </p:spTgt>
                                        </p:tgtEl>
                                        <p:attrNameLst>
                                          <p:attrName>style.visibility</p:attrName>
                                        </p:attrNameLst>
                                      </p:cBhvr>
                                      <p:to>
                                        <p:strVal val="hidden"/>
                                      </p:to>
                                    </p:set>
                                  </p:childTnLst>
                                </p:cTn>
                              </p:par>
                              <p:par>
                                <p:cTn id="40" presetID="4" presetClass="exit" presetSubtype="16" fill="hold" grpId="1" nodeType="withEffect">
                                  <p:stCondLst>
                                    <p:cond delay="0"/>
                                  </p:stCondLst>
                                  <p:childTnLst>
                                    <p:animEffect transition="out" filter="box(in)">
                                      <p:cBhvr>
                                        <p:cTn id="41" dur="500"/>
                                        <p:tgtEl>
                                          <p:spTgt spid="77827">
                                            <p:txEl>
                                              <p:pRg st="1" end="1"/>
                                            </p:txEl>
                                          </p:spTgt>
                                        </p:tgtEl>
                                      </p:cBhvr>
                                    </p:animEffect>
                                    <p:set>
                                      <p:cBhvr>
                                        <p:cTn id="42" dur="1" fill="hold">
                                          <p:stCondLst>
                                            <p:cond delay="499"/>
                                          </p:stCondLst>
                                        </p:cTn>
                                        <p:tgtEl>
                                          <p:spTgt spid="77827">
                                            <p:txEl>
                                              <p:pRg st="1" end="1"/>
                                            </p:txEl>
                                          </p:spTgt>
                                        </p:tgtEl>
                                        <p:attrNameLst>
                                          <p:attrName>style.visibility</p:attrName>
                                        </p:attrNameLst>
                                      </p:cBhvr>
                                      <p:to>
                                        <p:strVal val="hidden"/>
                                      </p:to>
                                    </p:set>
                                  </p:childTnLst>
                                </p:cTn>
                              </p:par>
                              <p:par>
                                <p:cTn id="43" presetID="4" presetClass="exit" presetSubtype="16" fill="hold" grpId="1" nodeType="withEffect">
                                  <p:stCondLst>
                                    <p:cond delay="0"/>
                                  </p:stCondLst>
                                  <p:childTnLst>
                                    <p:animEffect transition="out" filter="box(in)">
                                      <p:cBhvr>
                                        <p:cTn id="44" dur="500"/>
                                        <p:tgtEl>
                                          <p:spTgt spid="77827">
                                            <p:txEl>
                                              <p:pRg st="2" end="2"/>
                                            </p:txEl>
                                          </p:spTgt>
                                        </p:tgtEl>
                                      </p:cBhvr>
                                    </p:animEffect>
                                    <p:set>
                                      <p:cBhvr>
                                        <p:cTn id="45" dur="1" fill="hold">
                                          <p:stCondLst>
                                            <p:cond delay="499"/>
                                          </p:stCondLst>
                                        </p:cTn>
                                        <p:tgtEl>
                                          <p:spTgt spid="77827">
                                            <p:txEl>
                                              <p:pRg st="2" end="2"/>
                                            </p:txEl>
                                          </p:spTgt>
                                        </p:tgtEl>
                                        <p:attrNameLst>
                                          <p:attrName>style.visibility</p:attrName>
                                        </p:attrNameLst>
                                      </p:cBhvr>
                                      <p:to>
                                        <p:strVal val="hidden"/>
                                      </p:to>
                                    </p:set>
                                  </p:childTnLst>
                                </p:cTn>
                              </p:par>
                              <p:par>
                                <p:cTn id="46" presetID="4" presetClass="exit" presetSubtype="16" fill="hold" grpId="1" nodeType="withEffect">
                                  <p:stCondLst>
                                    <p:cond delay="0"/>
                                  </p:stCondLst>
                                  <p:childTnLst>
                                    <p:animEffect transition="out" filter="box(in)">
                                      <p:cBhvr>
                                        <p:cTn id="47" dur="500"/>
                                        <p:tgtEl>
                                          <p:spTgt spid="77827">
                                            <p:txEl>
                                              <p:pRg st="3" end="3"/>
                                            </p:txEl>
                                          </p:spTgt>
                                        </p:tgtEl>
                                      </p:cBhvr>
                                    </p:animEffect>
                                    <p:set>
                                      <p:cBhvr>
                                        <p:cTn id="48" dur="1" fill="hold">
                                          <p:stCondLst>
                                            <p:cond delay="499"/>
                                          </p:stCondLst>
                                        </p:cTn>
                                        <p:tgtEl>
                                          <p:spTgt spid="77827">
                                            <p:txEl>
                                              <p:pRg st="3" end="3"/>
                                            </p:txEl>
                                          </p:spTgt>
                                        </p:tgtEl>
                                        <p:attrNameLst>
                                          <p:attrName>style.visibility</p:attrName>
                                        </p:attrNameLst>
                                      </p:cBhvr>
                                      <p:to>
                                        <p:strVal val="hidden"/>
                                      </p:to>
                                    </p:set>
                                  </p:childTnLst>
                                </p:cTn>
                              </p:par>
                              <p:par>
                                <p:cTn id="49" presetID="4" presetClass="exit" presetSubtype="16" fill="hold" grpId="1" nodeType="withEffect">
                                  <p:stCondLst>
                                    <p:cond delay="0"/>
                                  </p:stCondLst>
                                  <p:childTnLst>
                                    <p:animEffect transition="out" filter="box(in)">
                                      <p:cBhvr>
                                        <p:cTn id="50" dur="500"/>
                                        <p:tgtEl>
                                          <p:spTgt spid="77827">
                                            <p:txEl>
                                              <p:pRg st="4" end="4"/>
                                            </p:txEl>
                                          </p:spTgt>
                                        </p:tgtEl>
                                      </p:cBhvr>
                                    </p:animEffect>
                                    <p:set>
                                      <p:cBhvr>
                                        <p:cTn id="51" dur="1" fill="hold">
                                          <p:stCondLst>
                                            <p:cond delay="499"/>
                                          </p:stCondLst>
                                        </p:cTn>
                                        <p:tgtEl>
                                          <p:spTgt spid="77827">
                                            <p:txEl>
                                              <p:pRg st="4" end="4"/>
                                            </p:txEl>
                                          </p:spTgt>
                                        </p:tgtEl>
                                        <p:attrNameLst>
                                          <p:attrName>style.visibility</p:attrName>
                                        </p:attrNameLst>
                                      </p:cBhvr>
                                      <p:to>
                                        <p:strVal val="hidden"/>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45" presetClass="entr" presetSubtype="0" fill="hold" grpId="0" nodeType="clickEffect">
                                  <p:stCondLst>
                                    <p:cond delay="0"/>
                                  </p:stCondLst>
                                  <p:iterate type="lt">
                                    <p:tmPct val="10000"/>
                                  </p:iterate>
                                  <p:childTnLst>
                                    <p:set>
                                      <p:cBhvr>
                                        <p:cTn id="55" dur="1" fill="hold">
                                          <p:stCondLst>
                                            <p:cond delay="0"/>
                                          </p:stCondLst>
                                        </p:cTn>
                                        <p:tgtEl>
                                          <p:spTgt spid="77828">
                                            <p:txEl>
                                              <p:pRg st="0" end="0"/>
                                            </p:txEl>
                                          </p:spTgt>
                                        </p:tgtEl>
                                        <p:attrNameLst>
                                          <p:attrName>style.visibility</p:attrName>
                                        </p:attrNameLst>
                                      </p:cBhvr>
                                      <p:to>
                                        <p:strVal val="visible"/>
                                      </p:to>
                                    </p:set>
                                    <p:animEffect transition="in" filter="fade">
                                      <p:cBhvr>
                                        <p:cTn id="56" dur="500"/>
                                        <p:tgtEl>
                                          <p:spTgt spid="77828">
                                            <p:txEl>
                                              <p:pRg st="0" end="0"/>
                                            </p:txEl>
                                          </p:spTgt>
                                        </p:tgtEl>
                                      </p:cBhvr>
                                    </p:animEffect>
                                    <p:anim calcmode="lin" valueType="num">
                                      <p:cBhvr>
                                        <p:cTn id="57" dur="500" fill="hold"/>
                                        <p:tgtEl>
                                          <p:spTgt spid="77828">
                                            <p:txEl>
                                              <p:pRg st="0" end="0"/>
                                            </p:txEl>
                                          </p:spTgt>
                                        </p:tgtEl>
                                        <p:attrNameLst>
                                          <p:attrName>ppt_w</p:attrName>
                                        </p:attrNameLst>
                                      </p:cBhvr>
                                      <p:tavLst>
                                        <p:tav tm="0" fmla="#ppt_w*sin(2.5*pi*$)">
                                          <p:val>
                                            <p:fltVal val="0"/>
                                          </p:val>
                                        </p:tav>
                                        <p:tav tm="100000">
                                          <p:val>
                                            <p:fltVal val="1"/>
                                          </p:val>
                                        </p:tav>
                                      </p:tavLst>
                                    </p:anim>
                                    <p:anim calcmode="lin" valueType="num">
                                      <p:cBhvr>
                                        <p:cTn id="58" dur="500" fill="hold"/>
                                        <p:tgtEl>
                                          <p:spTgt spid="77828">
                                            <p:txEl>
                                              <p:pRg st="0" end="0"/>
                                            </p:txEl>
                                          </p:spTgt>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iterate type="lt">
                                    <p:tmPct val="10000"/>
                                  </p:iterate>
                                  <p:childTnLst>
                                    <p:set>
                                      <p:cBhvr>
                                        <p:cTn id="60" dur="1" fill="hold">
                                          <p:stCondLst>
                                            <p:cond delay="0"/>
                                          </p:stCondLst>
                                        </p:cTn>
                                        <p:tgtEl>
                                          <p:spTgt spid="77828">
                                            <p:txEl>
                                              <p:pRg st="1" end="1"/>
                                            </p:txEl>
                                          </p:spTgt>
                                        </p:tgtEl>
                                        <p:attrNameLst>
                                          <p:attrName>style.visibility</p:attrName>
                                        </p:attrNameLst>
                                      </p:cBhvr>
                                      <p:to>
                                        <p:strVal val="visible"/>
                                      </p:to>
                                    </p:set>
                                    <p:animEffect transition="in" filter="fade">
                                      <p:cBhvr>
                                        <p:cTn id="61" dur="500"/>
                                        <p:tgtEl>
                                          <p:spTgt spid="77828">
                                            <p:txEl>
                                              <p:pRg st="1" end="1"/>
                                            </p:txEl>
                                          </p:spTgt>
                                        </p:tgtEl>
                                      </p:cBhvr>
                                    </p:animEffect>
                                    <p:anim calcmode="lin" valueType="num">
                                      <p:cBhvr>
                                        <p:cTn id="62" dur="500" fill="hold"/>
                                        <p:tgtEl>
                                          <p:spTgt spid="77828">
                                            <p:txEl>
                                              <p:pRg st="1" end="1"/>
                                            </p:txEl>
                                          </p:spTgt>
                                        </p:tgtEl>
                                        <p:attrNameLst>
                                          <p:attrName>ppt_w</p:attrName>
                                        </p:attrNameLst>
                                      </p:cBhvr>
                                      <p:tavLst>
                                        <p:tav tm="0" fmla="#ppt_w*sin(2.5*pi*$)">
                                          <p:val>
                                            <p:fltVal val="0"/>
                                          </p:val>
                                        </p:tav>
                                        <p:tav tm="100000">
                                          <p:val>
                                            <p:fltVal val="1"/>
                                          </p:val>
                                        </p:tav>
                                      </p:tavLst>
                                    </p:anim>
                                    <p:anim calcmode="lin" valueType="num">
                                      <p:cBhvr>
                                        <p:cTn id="63" dur="500" fill="hold"/>
                                        <p:tgtEl>
                                          <p:spTgt spid="77828">
                                            <p:txEl>
                                              <p:pRg st="1" end="1"/>
                                            </p:txEl>
                                          </p:spTgt>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iterate type="lt">
                                    <p:tmPct val="10000"/>
                                  </p:iterate>
                                  <p:childTnLst>
                                    <p:set>
                                      <p:cBhvr>
                                        <p:cTn id="65" dur="1" fill="hold">
                                          <p:stCondLst>
                                            <p:cond delay="0"/>
                                          </p:stCondLst>
                                        </p:cTn>
                                        <p:tgtEl>
                                          <p:spTgt spid="77828">
                                            <p:txEl>
                                              <p:pRg st="2" end="2"/>
                                            </p:txEl>
                                          </p:spTgt>
                                        </p:tgtEl>
                                        <p:attrNameLst>
                                          <p:attrName>style.visibility</p:attrName>
                                        </p:attrNameLst>
                                      </p:cBhvr>
                                      <p:to>
                                        <p:strVal val="visible"/>
                                      </p:to>
                                    </p:set>
                                    <p:animEffect transition="in" filter="fade">
                                      <p:cBhvr>
                                        <p:cTn id="66" dur="500"/>
                                        <p:tgtEl>
                                          <p:spTgt spid="77828">
                                            <p:txEl>
                                              <p:pRg st="2" end="2"/>
                                            </p:txEl>
                                          </p:spTgt>
                                        </p:tgtEl>
                                      </p:cBhvr>
                                    </p:animEffect>
                                    <p:anim calcmode="lin" valueType="num">
                                      <p:cBhvr>
                                        <p:cTn id="67" dur="500" fill="hold"/>
                                        <p:tgtEl>
                                          <p:spTgt spid="77828">
                                            <p:txEl>
                                              <p:pRg st="2" end="2"/>
                                            </p:txEl>
                                          </p:spTgt>
                                        </p:tgtEl>
                                        <p:attrNameLst>
                                          <p:attrName>ppt_w</p:attrName>
                                        </p:attrNameLst>
                                      </p:cBhvr>
                                      <p:tavLst>
                                        <p:tav tm="0" fmla="#ppt_w*sin(2.5*pi*$)">
                                          <p:val>
                                            <p:fltVal val="0"/>
                                          </p:val>
                                        </p:tav>
                                        <p:tav tm="100000">
                                          <p:val>
                                            <p:fltVal val="1"/>
                                          </p:val>
                                        </p:tav>
                                      </p:tavLst>
                                    </p:anim>
                                    <p:anim calcmode="lin" valueType="num">
                                      <p:cBhvr>
                                        <p:cTn id="68" dur="500" fill="hold"/>
                                        <p:tgtEl>
                                          <p:spTgt spid="77828">
                                            <p:txEl>
                                              <p:pRg st="2" end="2"/>
                                            </p:txEl>
                                          </p:spTgt>
                                        </p:tgtEl>
                                        <p:attrNameLst>
                                          <p:attrName>ppt_h</p:attrName>
                                        </p:attrNameLst>
                                      </p:cBhvr>
                                      <p:tavLst>
                                        <p:tav tm="0">
                                          <p:val>
                                            <p:strVal val="#ppt_h"/>
                                          </p:val>
                                        </p:tav>
                                        <p:tav tm="100000">
                                          <p:val>
                                            <p:strVal val="#ppt_h"/>
                                          </p:val>
                                        </p:tav>
                                      </p:tavLst>
                                    </p:anim>
                                  </p:childTnLst>
                                </p:cTn>
                              </p:par>
                              <p:par>
                                <p:cTn id="69" presetID="45" presetClass="entr" presetSubtype="0" fill="hold" grpId="0" nodeType="withEffect">
                                  <p:stCondLst>
                                    <p:cond delay="0"/>
                                  </p:stCondLst>
                                  <p:iterate type="lt">
                                    <p:tmPct val="10000"/>
                                  </p:iterate>
                                  <p:childTnLst>
                                    <p:set>
                                      <p:cBhvr>
                                        <p:cTn id="70" dur="1" fill="hold">
                                          <p:stCondLst>
                                            <p:cond delay="0"/>
                                          </p:stCondLst>
                                        </p:cTn>
                                        <p:tgtEl>
                                          <p:spTgt spid="77828">
                                            <p:txEl>
                                              <p:pRg st="3" end="3"/>
                                            </p:txEl>
                                          </p:spTgt>
                                        </p:tgtEl>
                                        <p:attrNameLst>
                                          <p:attrName>style.visibility</p:attrName>
                                        </p:attrNameLst>
                                      </p:cBhvr>
                                      <p:to>
                                        <p:strVal val="visible"/>
                                      </p:to>
                                    </p:set>
                                    <p:animEffect transition="in" filter="fade">
                                      <p:cBhvr>
                                        <p:cTn id="71" dur="500"/>
                                        <p:tgtEl>
                                          <p:spTgt spid="77828">
                                            <p:txEl>
                                              <p:pRg st="3" end="3"/>
                                            </p:txEl>
                                          </p:spTgt>
                                        </p:tgtEl>
                                      </p:cBhvr>
                                    </p:animEffect>
                                    <p:anim calcmode="lin" valueType="num">
                                      <p:cBhvr>
                                        <p:cTn id="72" dur="500" fill="hold"/>
                                        <p:tgtEl>
                                          <p:spTgt spid="77828">
                                            <p:txEl>
                                              <p:pRg st="3" end="3"/>
                                            </p:txEl>
                                          </p:spTgt>
                                        </p:tgtEl>
                                        <p:attrNameLst>
                                          <p:attrName>ppt_w</p:attrName>
                                        </p:attrNameLst>
                                      </p:cBhvr>
                                      <p:tavLst>
                                        <p:tav tm="0" fmla="#ppt_w*sin(2.5*pi*$)">
                                          <p:val>
                                            <p:fltVal val="0"/>
                                          </p:val>
                                        </p:tav>
                                        <p:tav tm="100000">
                                          <p:val>
                                            <p:fltVal val="1"/>
                                          </p:val>
                                        </p:tav>
                                      </p:tavLst>
                                    </p:anim>
                                    <p:anim calcmode="lin" valueType="num">
                                      <p:cBhvr>
                                        <p:cTn id="73" dur="500" fill="hold"/>
                                        <p:tgtEl>
                                          <p:spTgt spid="77828">
                                            <p:txEl>
                                              <p:pRg st="3" end="3"/>
                                            </p:txEl>
                                          </p:spTgt>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iterate type="lt">
                                    <p:tmPct val="10000"/>
                                  </p:iterate>
                                  <p:childTnLst>
                                    <p:set>
                                      <p:cBhvr>
                                        <p:cTn id="75" dur="1" fill="hold">
                                          <p:stCondLst>
                                            <p:cond delay="0"/>
                                          </p:stCondLst>
                                        </p:cTn>
                                        <p:tgtEl>
                                          <p:spTgt spid="77828">
                                            <p:txEl>
                                              <p:pRg st="4" end="4"/>
                                            </p:txEl>
                                          </p:spTgt>
                                        </p:tgtEl>
                                        <p:attrNameLst>
                                          <p:attrName>style.visibility</p:attrName>
                                        </p:attrNameLst>
                                      </p:cBhvr>
                                      <p:to>
                                        <p:strVal val="visible"/>
                                      </p:to>
                                    </p:set>
                                    <p:animEffect transition="in" filter="fade">
                                      <p:cBhvr>
                                        <p:cTn id="76" dur="500"/>
                                        <p:tgtEl>
                                          <p:spTgt spid="77828">
                                            <p:txEl>
                                              <p:pRg st="4" end="4"/>
                                            </p:txEl>
                                          </p:spTgt>
                                        </p:tgtEl>
                                      </p:cBhvr>
                                    </p:animEffect>
                                    <p:anim calcmode="lin" valueType="num">
                                      <p:cBhvr>
                                        <p:cTn id="77" dur="500" fill="hold"/>
                                        <p:tgtEl>
                                          <p:spTgt spid="77828">
                                            <p:txEl>
                                              <p:pRg st="4" end="4"/>
                                            </p:txEl>
                                          </p:spTgt>
                                        </p:tgtEl>
                                        <p:attrNameLst>
                                          <p:attrName>ppt_w</p:attrName>
                                        </p:attrNameLst>
                                      </p:cBhvr>
                                      <p:tavLst>
                                        <p:tav tm="0" fmla="#ppt_w*sin(2.5*pi*$)">
                                          <p:val>
                                            <p:fltVal val="0"/>
                                          </p:val>
                                        </p:tav>
                                        <p:tav tm="100000">
                                          <p:val>
                                            <p:fltVal val="1"/>
                                          </p:val>
                                        </p:tav>
                                      </p:tavLst>
                                    </p:anim>
                                    <p:anim calcmode="lin" valueType="num">
                                      <p:cBhvr>
                                        <p:cTn id="78" dur="500" fill="hold"/>
                                        <p:tgtEl>
                                          <p:spTgt spid="77828">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16" presetClass="emph" presetSubtype="0" fill="hold" nodeType="clickEffect">
                                  <p:stCondLst>
                                    <p:cond delay="0"/>
                                  </p:stCondLst>
                                  <p:iterate type="lt">
                                    <p:tmPct val="4000"/>
                                  </p:iterate>
                                  <p:childTnLst>
                                    <p:set>
                                      <p:cBhvr override="childStyle">
                                        <p:cTn id="82" dur="500" fill="hold"/>
                                        <p:tgtEl>
                                          <p:spTgt spid="77828">
                                            <p:txEl>
                                              <p:pRg st="3" end="3"/>
                                            </p:txEl>
                                          </p:spTgt>
                                        </p:tgtEl>
                                        <p:attrNameLst>
                                          <p:attrName>style.color</p:attrName>
                                        </p:attrNameLst>
                                      </p:cBhvr>
                                      <p:to>
                                        <p:clrVal>
                                          <a:schemeClr val="accent2"/>
                                        </p:clrVal>
                                      </p:to>
                                    </p:set>
                                    <p:set>
                                      <p:cBhvr>
                                        <p:cTn id="83" dur="500" fill="hold"/>
                                        <p:tgtEl>
                                          <p:spTgt spid="77828">
                                            <p:txEl>
                                              <p:pRg st="3" end="3"/>
                                            </p:txEl>
                                          </p:spTgt>
                                        </p:tgtEl>
                                        <p:attrNameLst>
                                          <p:attrName>fillcolor</p:attrName>
                                        </p:attrNameLst>
                                      </p:cBhvr>
                                      <p:to>
                                        <p:clrVal>
                                          <a:schemeClr val="accent2"/>
                                        </p:clrVal>
                                      </p:to>
                                    </p:set>
                                    <p:set>
                                      <p:cBhvr>
                                        <p:cTn id="84" dur="500" fill="hold"/>
                                        <p:tgtEl>
                                          <p:spTgt spid="77828">
                                            <p:txEl>
                                              <p:pRg st="3" end="3"/>
                                            </p:txEl>
                                          </p:spTgt>
                                        </p:tgtEl>
                                        <p:attrNameLst>
                                          <p:attrName>fill.type</p:attrName>
                                        </p:attrNameLst>
                                      </p:cBhvr>
                                      <p:to>
                                        <p:strVal val="solid"/>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3" presetClass="emph" presetSubtype="2" fill="hold" nodeType="clickEffect">
                                  <p:stCondLst>
                                    <p:cond delay="0"/>
                                  </p:stCondLst>
                                  <p:iterate type="lt">
                                    <p:tmPct val="0"/>
                                  </p:iterate>
                                  <p:childTnLst>
                                    <p:animClr clrSpc="rgb" dir="cw">
                                      <p:cBhvr override="childStyle">
                                        <p:cTn id="88" dur="2000" fill="hold"/>
                                        <p:tgtEl>
                                          <p:spTgt spid="77828">
                                            <p:txEl>
                                              <p:pRg st="3" end="3"/>
                                            </p:txEl>
                                          </p:spTgt>
                                        </p:tgtEl>
                                        <p:attrNameLst>
                                          <p:attrName>style.color</p:attrName>
                                        </p:attrNameLst>
                                      </p:cBhvr>
                                      <p:to>
                                        <a:schemeClr val="accent2"/>
                                      </p:to>
                                    </p:animClr>
                                  </p:childTnLst>
                                </p:cTn>
                              </p:par>
                            </p:childTnLst>
                          </p:cTn>
                        </p:par>
                      </p:childTnLst>
                    </p:cTn>
                  </p:par>
                  <p:par>
                    <p:cTn id="89" fill="hold" nodeType="clickPar">
                      <p:stCondLst>
                        <p:cond delay="indefinite"/>
                      </p:stCondLst>
                      <p:childTnLst>
                        <p:par>
                          <p:cTn id="90" fill="hold" nodeType="withGroup">
                            <p:stCondLst>
                              <p:cond delay="0"/>
                            </p:stCondLst>
                            <p:childTnLst>
                              <p:par>
                                <p:cTn id="91" presetID="8" presetClass="emph" presetSubtype="0" fill="hold" nodeType="clickEffect">
                                  <p:stCondLst>
                                    <p:cond delay="0"/>
                                  </p:stCondLst>
                                  <p:iterate type="lt">
                                    <p:tmPct val="0"/>
                                  </p:iterate>
                                  <p:childTnLst>
                                    <p:animRot by="21600000">
                                      <p:cBhvr>
                                        <p:cTn id="92" dur="2000" fill="hold"/>
                                        <p:tgtEl>
                                          <p:spTgt spid="77828">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allAtOnce"/>
      <p:bldP spid="77827" grpId="1" build="allAtOnce"/>
      <p:bldP spid="77828" grpId="0" build="allAtOnce"/>
      <p:bldP spid="778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88093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TextBox 16">
            <a:extLst>
              <a:ext uri="{FF2B5EF4-FFF2-40B4-BE49-F238E27FC236}">
                <a16:creationId xmlns:a16="http://schemas.microsoft.com/office/drawing/2014/main" id="{2E3FE7CB-9F2B-AFAB-06B7-67870B7DE7FA}"/>
              </a:ext>
            </a:extLst>
          </p:cNvPr>
          <p:cNvSpPr txBox="1">
            <a:spLocks noChangeArrowheads="1"/>
          </p:cNvSpPr>
          <p:nvPr/>
        </p:nvSpPr>
        <p:spPr bwMode="auto">
          <a:xfrm>
            <a:off x="-475779" y="211015"/>
            <a:ext cx="927980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nTimeH" pitchFamily="34" charset="0"/>
              </a:defRPr>
            </a:lvl1pPr>
            <a:lvl2pPr marL="742950" indent="-285750">
              <a:defRPr sz="2400" b="1">
                <a:solidFill>
                  <a:schemeClr val="tx1"/>
                </a:solidFill>
                <a:latin typeface=".VnTimeH" pitchFamily="34" charset="0"/>
              </a:defRPr>
            </a:lvl2pPr>
            <a:lvl3pPr marL="1143000" indent="-228600">
              <a:defRPr sz="2400" b="1">
                <a:solidFill>
                  <a:schemeClr val="tx1"/>
                </a:solidFill>
                <a:latin typeface=".VnTimeH" pitchFamily="34" charset="0"/>
              </a:defRPr>
            </a:lvl3pPr>
            <a:lvl4pPr marL="1600200" indent="-228600">
              <a:defRPr sz="2400" b="1">
                <a:solidFill>
                  <a:schemeClr val="tx1"/>
                </a:solidFill>
                <a:latin typeface=".VnTimeH" pitchFamily="34" charset="0"/>
              </a:defRPr>
            </a:lvl4pPr>
            <a:lvl5pPr marL="2057400" indent="-228600">
              <a:defRPr sz="2400" b="1">
                <a:solidFill>
                  <a:schemeClr val="tx1"/>
                </a:solidFill>
                <a:latin typeface=".VnTimeH" pitchFamily="34" charset="0"/>
              </a:defRPr>
            </a:lvl5pPr>
            <a:lvl6pPr marL="2514600" indent="-228600" eaLnBrk="0" fontAlgn="base" hangingPunct="0">
              <a:spcBef>
                <a:spcPct val="0"/>
              </a:spcBef>
              <a:spcAft>
                <a:spcPct val="0"/>
              </a:spcAft>
              <a:defRPr sz="2400" b="1">
                <a:solidFill>
                  <a:schemeClr val="tx1"/>
                </a:solidFill>
                <a:latin typeface=".VnTimeH" pitchFamily="34" charset="0"/>
              </a:defRPr>
            </a:lvl6pPr>
            <a:lvl7pPr marL="2971800" indent="-228600" eaLnBrk="0" fontAlgn="base" hangingPunct="0">
              <a:spcBef>
                <a:spcPct val="0"/>
              </a:spcBef>
              <a:spcAft>
                <a:spcPct val="0"/>
              </a:spcAft>
              <a:defRPr sz="2400" b="1">
                <a:solidFill>
                  <a:schemeClr val="tx1"/>
                </a:solidFill>
                <a:latin typeface=".VnTimeH" pitchFamily="34" charset="0"/>
              </a:defRPr>
            </a:lvl7pPr>
            <a:lvl8pPr marL="3429000" indent="-228600" eaLnBrk="0" fontAlgn="base" hangingPunct="0">
              <a:spcBef>
                <a:spcPct val="0"/>
              </a:spcBef>
              <a:spcAft>
                <a:spcPct val="0"/>
              </a:spcAft>
              <a:defRPr sz="2400" b="1">
                <a:solidFill>
                  <a:schemeClr val="tx1"/>
                </a:solidFill>
                <a:latin typeface=".VnTimeH" pitchFamily="34" charset="0"/>
              </a:defRPr>
            </a:lvl8pPr>
            <a:lvl9pPr marL="3886200" indent="-228600" eaLnBrk="0" fontAlgn="base" hangingPunct="0">
              <a:spcBef>
                <a:spcPct val="0"/>
              </a:spcBef>
              <a:spcAft>
                <a:spcPct val="0"/>
              </a:spcAft>
              <a:defRPr sz="2400" b="1">
                <a:solidFill>
                  <a:schemeClr val="tx1"/>
                </a:solidFill>
                <a:latin typeface=".VnTimeH" pitchFamily="34" charset="0"/>
              </a:defRPr>
            </a:lvl9pPr>
          </a:lstStyle>
          <a:p>
            <a:pPr algn="ctr">
              <a:spcBef>
                <a:spcPct val="0"/>
              </a:spcBef>
              <a:buClrTx/>
              <a:buSzTx/>
              <a:buFontTx/>
              <a:buNone/>
            </a:pPr>
            <a:r>
              <a:rPr lang="en-US" altLang="en-US" sz="4800" dirty="0">
                <a:solidFill>
                  <a:srgbClr val="FF0000"/>
                </a:solidFill>
                <a:latin typeface="Times New Roman" pitchFamily="18" charset="0"/>
                <a:cs typeface="Times New Roman" pitchFamily="18" charset="0"/>
              </a:rPr>
              <a:t>VẬN DỤNG</a:t>
            </a:r>
            <a:endParaRPr lang="en-US" altLang="en-US" sz="4800" i="1" dirty="0">
              <a:solidFill>
                <a:srgbClr val="FF0000"/>
              </a:solidFill>
              <a:latin typeface="Times New Roman" pitchFamily="18" charset="0"/>
              <a:cs typeface="Times New Roman" pitchFamily="18" charset="0"/>
            </a:endParaRPr>
          </a:p>
        </p:txBody>
      </p:sp>
      <p:pic>
        <p:nvPicPr>
          <p:cNvPr id="24" name="Picture 5">
            <a:extLst>
              <a:ext uri="{FF2B5EF4-FFF2-40B4-BE49-F238E27FC236}">
                <a16:creationId xmlns:a16="http://schemas.microsoft.com/office/drawing/2014/main" id="{D718E55E-72CE-28AE-3CF8-935D29076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185" y="211015"/>
            <a:ext cx="1312984" cy="984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6185" y="1752600"/>
            <a:ext cx="8745415" cy="1815882"/>
          </a:xfrm>
          <a:prstGeom prst="rect">
            <a:avLst/>
          </a:prstGeom>
        </p:spPr>
        <p:txBody>
          <a:bodyPr wrap="square">
            <a:spAutoFit/>
          </a:bodyPr>
          <a:lstStyle/>
          <a:p>
            <a:r>
              <a:rPr lang="en-US" sz="2800" b="1" i="1"/>
              <a:t>Nhiệm vụ 1: Thu thập các hình ảnh, bài viết, video phản ánh, minh hoạ về vấn đề ô nhiễm môi trường hoặc suy thoái môi trường tại khu dân cư (tổ dân phố) nơi sinh sống</a:t>
            </a:r>
            <a:endParaRPr lang="en-US" sz="2800"/>
          </a:p>
        </p:txBody>
      </p:sp>
      <p:pic>
        <p:nvPicPr>
          <p:cNvPr id="9" name="image4.png" descr="gy"/>
          <p:cNvPicPr/>
          <p:nvPr/>
        </p:nvPicPr>
        <p:blipFill>
          <a:blip r:embed="rId4"/>
          <a:srcRect/>
          <a:stretch>
            <a:fillRect/>
          </a:stretch>
        </p:blipFill>
        <p:spPr>
          <a:xfrm>
            <a:off x="246185" y="3657600"/>
            <a:ext cx="4279265" cy="2853055"/>
          </a:xfrm>
          <a:prstGeom prst="rect">
            <a:avLst/>
          </a:prstGeom>
          <a:ln/>
        </p:spPr>
      </p:pic>
      <p:pic>
        <p:nvPicPr>
          <p:cNvPr id="10" name="image6.png" descr="gy"/>
          <p:cNvPicPr/>
          <p:nvPr/>
        </p:nvPicPr>
        <p:blipFill>
          <a:blip r:embed="rId5"/>
          <a:srcRect/>
          <a:stretch>
            <a:fillRect/>
          </a:stretch>
        </p:blipFill>
        <p:spPr>
          <a:xfrm>
            <a:off x="4618891" y="3576955"/>
            <a:ext cx="4288155" cy="2959100"/>
          </a:xfrm>
          <a:prstGeom prst="rect">
            <a:avLst/>
          </a:prstGeom>
          <a:ln/>
        </p:spPr>
      </p:pic>
    </p:spTree>
    <p:extLst>
      <p:ext uri="{BB962C8B-B14F-4D97-AF65-F5344CB8AC3E}">
        <p14:creationId xmlns:p14="http://schemas.microsoft.com/office/powerpoint/2010/main" val="21670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3.png" descr="gy"/>
          <p:cNvPicPr/>
          <p:nvPr/>
        </p:nvPicPr>
        <p:blipFill>
          <a:blip r:embed="rId2"/>
          <a:srcRect/>
          <a:stretch>
            <a:fillRect/>
          </a:stretch>
        </p:blipFill>
        <p:spPr>
          <a:xfrm>
            <a:off x="304800" y="381000"/>
            <a:ext cx="8686799" cy="6477000"/>
          </a:xfrm>
          <a:prstGeom prst="rect">
            <a:avLst/>
          </a:prstGeom>
          <a:ln/>
        </p:spPr>
      </p:pic>
    </p:spTree>
    <p:extLst>
      <p:ext uri="{BB962C8B-B14F-4D97-AF65-F5344CB8AC3E}">
        <p14:creationId xmlns:p14="http://schemas.microsoft.com/office/powerpoint/2010/main" val="104579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 y="838199"/>
            <a:ext cx="8839200" cy="1384995"/>
          </a:xfrm>
          <a:prstGeom prst="rect">
            <a:avLst/>
          </a:prstGeom>
        </p:spPr>
        <p:txBody>
          <a:bodyPr wrap="square">
            <a:spAutoFit/>
          </a:bodyPr>
          <a:lstStyle/>
          <a:p>
            <a:r>
              <a:rPr lang="en-US" sz="2800" b="1" i="1">
                <a:solidFill>
                  <a:srgbClr val="FF0000"/>
                </a:solidFill>
              </a:rPr>
              <a:t>Nhiệm vụ 2: Xây dựng một ý tưởng tuyên truyền về bảo vệ môi trường và cùng các bạn trong lớp (nhóm) thực hiện theo ý tưởng tuyên truyền</a:t>
            </a:r>
            <a:endParaRPr lang="en-US" sz="2800">
              <a:solidFill>
                <a:srgbClr val="FF0000"/>
              </a:solidFill>
            </a:endParaRPr>
          </a:p>
        </p:txBody>
      </p:sp>
      <p:pic>
        <p:nvPicPr>
          <p:cNvPr id="3" name="image20.png" descr="Em hãy lựa chọn, xây dựng một ý tưởng tuyên truyền về bảo vệ môi trường"/>
          <p:cNvPicPr/>
          <p:nvPr/>
        </p:nvPicPr>
        <p:blipFill>
          <a:blip r:embed="rId2"/>
          <a:srcRect/>
          <a:stretch>
            <a:fillRect/>
          </a:stretch>
        </p:blipFill>
        <p:spPr>
          <a:xfrm>
            <a:off x="76200" y="2157730"/>
            <a:ext cx="8915400" cy="4700270"/>
          </a:xfrm>
          <a:prstGeom prst="rect">
            <a:avLst/>
          </a:prstGeom>
          <a:ln/>
        </p:spPr>
      </p:pic>
    </p:spTree>
    <p:extLst>
      <p:ext uri="{BB962C8B-B14F-4D97-AF65-F5344CB8AC3E}">
        <p14:creationId xmlns:p14="http://schemas.microsoft.com/office/powerpoint/2010/main" val="107528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4D73D3A3-D8E6-4789-BC9A-A85C711F3A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9" descr="FC393A0D6B0F44E2BDCF0A912FDC3DC5">
            <a:extLst>
              <a:ext uri="{FF2B5EF4-FFF2-40B4-BE49-F238E27FC236}">
                <a16:creationId xmlns:a16="http://schemas.microsoft.com/office/drawing/2014/main" id="{A7BCD393-55D0-404D-BE92-61D053806C24}"/>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45300" y="4648200"/>
            <a:ext cx="18415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KEETS">
            <a:extLst>
              <a:ext uri="{FF2B5EF4-FFF2-40B4-BE49-F238E27FC236}">
                <a16:creationId xmlns:a16="http://schemas.microsoft.com/office/drawing/2014/main" id="{4E929C0A-5D90-4F2B-AC1A-09D271AE693D}"/>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804724">
            <a:off x="5181600" y="1066800"/>
            <a:ext cx="1676400" cy="123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16:creationId xmlns:a16="http://schemas.microsoft.com/office/drawing/2014/main" id="{07C78CD8-9902-4C00-AFD5-C43E8CA23D8F}"/>
              </a:ext>
            </a:extLst>
          </p:cNvPr>
          <p:cNvSpPr txBox="1">
            <a:spLocks noChangeArrowheads="1"/>
          </p:cNvSpPr>
          <p:nvPr/>
        </p:nvSpPr>
        <p:spPr bwMode="auto">
          <a:xfrm>
            <a:off x="0" y="1524000"/>
            <a:ext cx="9144000" cy="186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US" altLang="en-US" sz="4600" b="1">
                <a:solidFill>
                  <a:srgbClr val="FF0000"/>
                </a:solidFill>
              </a:rPr>
              <a:t>TẠM BIỆT</a:t>
            </a:r>
          </a:p>
          <a:p>
            <a:pPr algn="ctr" eaLnBrk="1" hangingPunct="1">
              <a:spcBef>
                <a:spcPct val="50000"/>
              </a:spcBef>
            </a:pPr>
            <a:r>
              <a:rPr lang="en-US" altLang="en-US" sz="4600" b="1">
                <a:solidFill>
                  <a:srgbClr val="FF0000"/>
                </a:solidFill>
              </a:rPr>
              <a:t> CHÚC CÁC EM HỌC TỐT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path" presetSubtype="0" repeatCount="indefinite" accel="50000" decel="50000" fill="hold" nodeType="withEffect">
                                  <p:stCondLst>
                                    <p:cond delay="0"/>
                                  </p:stCondLst>
                                  <p:endCondLst>
                                    <p:cond evt="onNext" delay="0">
                                      <p:tgtEl>
                                        <p:sldTgt/>
                                      </p:tgtEl>
                                    </p:cond>
                                  </p:endCondLst>
                                  <p:childTnLst>
                                    <p:animMotion origin="layout" path="M 0.45365 0.39283 L 0.30886 0.31227 C 0.27813 0.29584 0.2342 0.26945 0.18976 0.2419 C 0.13594 0.20834 0.0948 0.18241 0.06702 0.1625 L -0.06319 0.07223 " pathEditMode="relative" rAng="-14702264" ptsTypes="FffFF">
                                      <p:cBhvr>
                                        <p:cTn id="6" dur="5000" fill="hold"/>
                                        <p:tgtEl>
                                          <p:spTgt spid="5"/>
                                        </p:tgtEl>
                                        <p:attrNameLst>
                                          <p:attrName>ppt_x</p:attrName>
                                          <p:attrName>ppt_y</p:attrName>
                                        </p:attrNameLst>
                                      </p:cBhvr>
                                      <p:rCtr x="-26024" y="-15509"/>
                                    </p:animMotion>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32" presetClass="emph" presetSubtype="0" fill="hold" grpId="1" nodeType="afterEffect">
                                  <p:stCondLst>
                                    <p:cond delay="0"/>
                                  </p:stCondLst>
                                  <p:childTnLst>
                                    <p:animRot by="120000">
                                      <p:cBhvr>
                                        <p:cTn id="16" dur="100" fill="hold">
                                          <p:stCondLst>
                                            <p:cond delay="0"/>
                                          </p:stCondLst>
                                        </p:cTn>
                                        <p:tgtEl>
                                          <p:spTgt spid="6"/>
                                        </p:tgtEl>
                                        <p:attrNameLst>
                                          <p:attrName>r</p:attrName>
                                        </p:attrNameLst>
                                      </p:cBhvr>
                                    </p:animRot>
                                    <p:animRot by="-240000">
                                      <p:cBhvr>
                                        <p:cTn id="17" dur="200" fill="hold">
                                          <p:stCondLst>
                                            <p:cond delay="200"/>
                                          </p:stCondLst>
                                        </p:cTn>
                                        <p:tgtEl>
                                          <p:spTgt spid="6"/>
                                        </p:tgtEl>
                                        <p:attrNameLst>
                                          <p:attrName>r</p:attrName>
                                        </p:attrNameLst>
                                      </p:cBhvr>
                                    </p:animRot>
                                    <p:animRot by="240000">
                                      <p:cBhvr>
                                        <p:cTn id="18" dur="200" fill="hold">
                                          <p:stCondLst>
                                            <p:cond delay="400"/>
                                          </p:stCondLst>
                                        </p:cTn>
                                        <p:tgtEl>
                                          <p:spTgt spid="6"/>
                                        </p:tgtEl>
                                        <p:attrNameLst>
                                          <p:attrName>r</p:attrName>
                                        </p:attrNameLst>
                                      </p:cBhvr>
                                    </p:animRot>
                                    <p:animRot by="-240000">
                                      <p:cBhvr>
                                        <p:cTn id="19" dur="200" fill="hold">
                                          <p:stCondLst>
                                            <p:cond delay="600"/>
                                          </p:stCondLst>
                                        </p:cTn>
                                        <p:tgtEl>
                                          <p:spTgt spid="6"/>
                                        </p:tgtEl>
                                        <p:attrNameLst>
                                          <p:attrName>r</p:attrName>
                                        </p:attrNameLst>
                                      </p:cBhvr>
                                    </p:animRot>
                                    <p:animRot by="120000">
                                      <p:cBhvr>
                                        <p:cTn id="2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1"/>
            <a:ext cx="8534400" cy="954107"/>
          </a:xfrm>
          <a:prstGeom prst="rect">
            <a:avLst/>
          </a:prstGeom>
        </p:spPr>
        <p:txBody>
          <a:bodyPr wrap="square">
            <a:spAutoFit/>
          </a:bodyPr>
          <a:lstStyle/>
          <a:p>
            <a:r>
              <a:rPr lang="en-US" sz="2800" b="1">
                <a:solidFill>
                  <a:srgbClr val="FF0000"/>
                </a:solidFill>
              </a:rPr>
              <a:t>I. NHỮNG VẤN ĐỀ CƠ BẢN VỀ MÔI TRƯỜNG VÀ VI PHẠM PHÁP LUẬT BẢO VỆ MÔI TRƯỜNG</a:t>
            </a:r>
            <a:endParaRPr lang="en-US" sz="2800">
              <a:solidFill>
                <a:srgbClr val="FF0000"/>
              </a:solidFill>
            </a:endParaRPr>
          </a:p>
        </p:txBody>
      </p:sp>
      <p:sp>
        <p:nvSpPr>
          <p:cNvPr id="3" name="Rectangle 2"/>
          <p:cNvSpPr/>
          <p:nvPr/>
        </p:nvSpPr>
        <p:spPr>
          <a:xfrm>
            <a:off x="152400" y="1371601"/>
            <a:ext cx="8839200" cy="584775"/>
          </a:xfrm>
          <a:prstGeom prst="rect">
            <a:avLst/>
          </a:prstGeom>
        </p:spPr>
        <p:txBody>
          <a:bodyPr wrap="square">
            <a:spAutoFit/>
          </a:bodyPr>
          <a:lstStyle/>
          <a:p>
            <a:r>
              <a:rPr lang="en-US" sz="3200" b="1"/>
              <a:t>1. Môi trường và các vấn đề môi trường toàn cầu</a:t>
            </a:r>
            <a:endParaRPr lang="en-US" sz="3200"/>
          </a:p>
        </p:txBody>
      </p:sp>
      <p:sp>
        <p:nvSpPr>
          <p:cNvPr id="4" name="Rectangle 3"/>
          <p:cNvSpPr/>
          <p:nvPr/>
        </p:nvSpPr>
        <p:spPr>
          <a:xfrm>
            <a:off x="228600" y="1956376"/>
            <a:ext cx="8610599" cy="646331"/>
          </a:xfrm>
          <a:prstGeom prst="rect">
            <a:avLst/>
          </a:prstGeom>
        </p:spPr>
        <p:txBody>
          <a:bodyPr wrap="square">
            <a:spAutoFit/>
          </a:bodyPr>
          <a:lstStyle/>
          <a:p>
            <a:r>
              <a:rPr lang="en-US" sz="3600" i="1">
                <a:solidFill>
                  <a:schemeClr val="accent2"/>
                </a:solidFill>
              </a:rPr>
              <a:t>a, Môi trường và các trạng thái môi trường:</a:t>
            </a:r>
            <a:endParaRPr lang="en-US" sz="3600">
              <a:solidFill>
                <a:schemeClr val="accent2"/>
              </a:solidFill>
            </a:endParaRPr>
          </a:p>
        </p:txBody>
      </p:sp>
      <p:sp>
        <p:nvSpPr>
          <p:cNvPr id="5" name="Rectangle 4"/>
          <p:cNvSpPr/>
          <p:nvPr/>
        </p:nvSpPr>
        <p:spPr>
          <a:xfrm>
            <a:off x="228600" y="2743201"/>
            <a:ext cx="8458200" cy="1754326"/>
          </a:xfrm>
          <a:prstGeom prst="rect">
            <a:avLst/>
          </a:prstGeom>
        </p:spPr>
        <p:txBody>
          <a:bodyPr wrap="square">
            <a:spAutoFit/>
          </a:bodyPr>
          <a:lstStyle/>
          <a:p>
            <a:r>
              <a:rPr lang="en-US" sz="3600" i="1">
                <a:solidFill>
                  <a:srgbClr val="000000"/>
                </a:solidFill>
              </a:rPr>
              <a:t>- Thành phần môi trường: </a:t>
            </a:r>
            <a:r>
              <a:rPr lang="en-US" sz="3600">
                <a:solidFill>
                  <a:srgbClr val="000000"/>
                </a:solidFill>
              </a:rPr>
              <a:t>đất, nước, không khí, sinh vật, âm thanh, ánh sáng và các hình thái vật chất khác</a:t>
            </a:r>
            <a:r>
              <a:rPr lang="en-US" sz="3600"/>
              <a:t>.</a:t>
            </a:r>
          </a:p>
        </p:txBody>
      </p:sp>
      <p:sp>
        <p:nvSpPr>
          <p:cNvPr id="6" name="Rectangle 5"/>
          <p:cNvSpPr/>
          <p:nvPr/>
        </p:nvSpPr>
        <p:spPr>
          <a:xfrm>
            <a:off x="304799" y="4497526"/>
            <a:ext cx="8534399" cy="2308324"/>
          </a:xfrm>
          <a:prstGeom prst="rect">
            <a:avLst/>
          </a:prstGeom>
        </p:spPr>
        <p:txBody>
          <a:bodyPr wrap="square">
            <a:spAutoFit/>
          </a:bodyPr>
          <a:lstStyle/>
          <a:p>
            <a:r>
              <a:rPr lang="en-US" sz="3600" i="1">
                <a:solidFill>
                  <a:srgbClr val="0070C0"/>
                </a:solidFill>
              </a:rPr>
              <a:t>- Vai trò:</a:t>
            </a:r>
            <a:r>
              <a:rPr lang="en-US" sz="3600">
                <a:solidFill>
                  <a:srgbClr val="0070C0"/>
                </a:solidFill>
              </a:rPr>
              <a:t> cung cấp không gian sống; nguồn tài nguyên để lao động, sản xuất; nơi chứa đựng và phân huỷ chất thải, lưu giữ lịch sử tiến hoá của con người và sinh vật,...</a:t>
            </a:r>
          </a:p>
        </p:txBody>
      </p:sp>
    </p:spTree>
    <p:extLst>
      <p:ext uri="{BB962C8B-B14F-4D97-AF65-F5344CB8AC3E}">
        <p14:creationId xmlns:p14="http://schemas.microsoft.com/office/powerpoint/2010/main" val="296557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B3DECB96-34FF-443C-9CC7-856B185212ED}"/>
              </a:ext>
            </a:extLst>
          </p:cNvPr>
          <p:cNvSpPr>
            <a:spLocks noGrp="1" noChangeArrowheads="1"/>
          </p:cNvSpPr>
          <p:nvPr>
            <p:ph type="title"/>
          </p:nvPr>
        </p:nvSpPr>
        <p:spPr>
          <a:xfrm>
            <a:off x="457200" y="0"/>
            <a:ext cx="8229600" cy="762000"/>
          </a:xfrm>
        </p:spPr>
        <p:txBody>
          <a:bodyPr/>
          <a:lstStyle/>
          <a:p>
            <a:pPr eaLnBrk="1" hangingPunct="1"/>
            <a:r>
              <a:rPr lang="en-US" altLang="en-US" sz="3600">
                <a:solidFill>
                  <a:srgbClr val="333333"/>
                </a:solidFill>
                <a:latin typeface="Times New Roman" pitchFamily="18" charset="0"/>
                <a:cs typeface="Times New Roman" pitchFamily="18" charset="0"/>
              </a:rPr>
              <a:t>Các trạng thái môi trường</a:t>
            </a:r>
          </a:p>
        </p:txBody>
      </p:sp>
      <p:sp>
        <p:nvSpPr>
          <p:cNvPr id="5123" name="Rectangle 3">
            <a:extLst>
              <a:ext uri="{FF2B5EF4-FFF2-40B4-BE49-F238E27FC236}">
                <a16:creationId xmlns:a16="http://schemas.microsoft.com/office/drawing/2014/main" id="{AFBBA12C-5103-4A36-B176-2B0A81F78F04}"/>
              </a:ext>
            </a:extLst>
          </p:cNvPr>
          <p:cNvSpPr>
            <a:spLocks noGrp="1" noChangeArrowheads="1"/>
          </p:cNvSpPr>
          <p:nvPr>
            <p:ph type="body" idx="1"/>
          </p:nvPr>
        </p:nvSpPr>
        <p:spPr>
          <a:xfrm>
            <a:off x="0" y="990600"/>
            <a:ext cx="9144000" cy="5140325"/>
          </a:xfrm>
        </p:spPr>
        <p:txBody>
          <a:bodyPr/>
          <a:lstStyle/>
          <a:p>
            <a:pPr eaLnBrk="1" hangingPunct="1"/>
            <a:endParaRPr lang="en-US" altLang="en-US"/>
          </a:p>
        </p:txBody>
      </p:sp>
      <p:pic>
        <p:nvPicPr>
          <p:cNvPr id="58372" name="Picture 4" descr="Chat thai do thi">
            <a:extLst>
              <a:ext uri="{FF2B5EF4-FFF2-40B4-BE49-F238E27FC236}">
                <a16:creationId xmlns:a16="http://schemas.microsoft.com/office/drawing/2014/main" id="{771D13B7-9F3B-41ED-877D-C692A3701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5800"/>
            <a:ext cx="4572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3" name="Picture 5" descr="Rac quay via he">
            <a:extLst>
              <a:ext uri="{FF2B5EF4-FFF2-40B4-BE49-F238E27FC236}">
                <a16:creationId xmlns:a16="http://schemas.microsoft.com/office/drawing/2014/main" id="{C8090F81-0CC7-4F1A-8B32-F2FB9F1C12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685800"/>
            <a:ext cx="4495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9629" y="4267200"/>
            <a:ext cx="8689571" cy="1754326"/>
          </a:xfrm>
          <a:prstGeom prst="rect">
            <a:avLst/>
          </a:prstGeom>
        </p:spPr>
        <p:txBody>
          <a:bodyPr wrap="square">
            <a:spAutoFit/>
          </a:bodyPr>
          <a:lstStyle/>
          <a:p>
            <a:r>
              <a:rPr lang="en-US" sz="3600">
                <a:solidFill>
                  <a:schemeClr val="accent2"/>
                </a:solidFill>
              </a:rPr>
              <a:t>+ Ô nhiễm môi trường</a:t>
            </a:r>
          </a:p>
          <a:p>
            <a:r>
              <a:rPr lang="en-US" sz="3600">
                <a:solidFill>
                  <a:schemeClr val="accent2"/>
                </a:solidFill>
              </a:rPr>
              <a:t>+ Suy thoái môi trường</a:t>
            </a:r>
          </a:p>
          <a:p>
            <a:r>
              <a:rPr lang="en-US" sz="3600">
                <a:solidFill>
                  <a:schemeClr val="accent2"/>
                </a:solidFill>
              </a:rPr>
              <a:t>+ Sự cố môi trường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wipe(down)">
                                      <p:cBhvr>
                                        <p:cTn id="7" dur="500"/>
                                        <p:tgtEl>
                                          <p:spTgt spid="583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 calcmode="lin" valueType="num">
                                      <p:cBhvr additive="base">
                                        <p:cTn id="12" dur="500" fill="hold"/>
                                        <p:tgtEl>
                                          <p:spTgt spid="58372"/>
                                        </p:tgtEl>
                                        <p:attrNameLst>
                                          <p:attrName>ppt_x</p:attrName>
                                        </p:attrNameLst>
                                      </p:cBhvr>
                                      <p:tavLst>
                                        <p:tav tm="0">
                                          <p:val>
                                            <p:strVal val="#ppt_x"/>
                                          </p:val>
                                        </p:tav>
                                        <p:tav tm="100000">
                                          <p:val>
                                            <p:strVal val="#ppt_x"/>
                                          </p:val>
                                        </p:tav>
                                      </p:tavLst>
                                    </p:anim>
                                    <p:anim calcmode="lin" valueType="num">
                                      <p:cBhvr additive="base">
                                        <p:cTn id="13"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58373"/>
                                        </p:tgtEl>
                                        <p:attrNameLst>
                                          <p:attrName>style.visibility</p:attrName>
                                        </p:attrNameLst>
                                      </p:cBhvr>
                                      <p:to>
                                        <p:strVal val="visible"/>
                                      </p:to>
                                    </p:set>
                                    <p:animEffect transition="in" filter="dissolve">
                                      <p:cBhvr>
                                        <p:cTn id="18" dur="500"/>
                                        <p:tgtEl>
                                          <p:spTgt spid="5837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7000"/>
            <a:ext cx="8458200" cy="3459163"/>
          </a:xfrm>
        </p:spPr>
        <p:txBody>
          <a:bodyPr/>
          <a:lstStyle/>
          <a:p>
            <a:pPr marL="0" indent="0">
              <a:buNone/>
            </a:pPr>
            <a:r>
              <a:rPr lang="en-US" i="1">
                <a:latin typeface="Times New Roman" pitchFamily="18" charset="0"/>
                <a:cs typeface="Times New Roman" pitchFamily="18" charset="0"/>
              </a:rPr>
              <a:t>- Nguyên nhân gây ra các trạng thái môi trường: </a:t>
            </a:r>
            <a:endParaRPr lang="en-US">
              <a:latin typeface="Times New Roman" pitchFamily="18" charset="0"/>
              <a:cs typeface="Times New Roman" pitchFamily="18" charset="0"/>
            </a:endParaRPr>
          </a:p>
          <a:p>
            <a:pPr marL="0" indent="0">
              <a:buNone/>
            </a:pPr>
            <a:r>
              <a:rPr lang="en-US">
                <a:latin typeface="Times New Roman" pitchFamily="18" charset="0"/>
                <a:cs typeface="Times New Roman" pitchFamily="18" charset="0"/>
              </a:rPr>
              <a:t>+ Nguyên nhân tự nhiên (bão, lũ lụt, hạn hán,...)</a:t>
            </a:r>
          </a:p>
          <a:p>
            <a:pPr marL="0" indent="0">
              <a:buNone/>
            </a:pPr>
            <a:r>
              <a:rPr lang="en-US">
                <a:latin typeface="Times New Roman" pitchFamily="18" charset="0"/>
                <a:cs typeface="Times New Roman" pitchFamily="18" charset="0"/>
              </a:rPr>
              <a:t>+ Hoạt động của con người gây ra (sản xuất, kinh doanh, vận chuyển hàng hóa, khai thác tài nguyên, môi trường quá mức,...)</a:t>
            </a:r>
          </a:p>
          <a:p>
            <a:endParaRPr lang="en-US">
              <a:latin typeface="Times New Roman" pitchFamily="18" charset="0"/>
              <a:cs typeface="Times New Roman" pitchFamily="18" charset="0"/>
            </a:endParaRPr>
          </a:p>
        </p:txBody>
      </p:sp>
      <p:pic>
        <p:nvPicPr>
          <p:cNvPr id="4" name="image16.png" descr="Quan sát hình 4.3, em có nhận xét gì về thực trạng các vấn đề môi trường"/>
          <p:cNvPicPr/>
          <p:nvPr/>
        </p:nvPicPr>
        <p:blipFill>
          <a:blip r:embed="rId2"/>
          <a:srcRect/>
          <a:stretch>
            <a:fillRect/>
          </a:stretch>
        </p:blipFill>
        <p:spPr>
          <a:xfrm>
            <a:off x="457200" y="304800"/>
            <a:ext cx="8534400" cy="2286000"/>
          </a:xfrm>
          <a:prstGeom prst="rect">
            <a:avLst/>
          </a:prstGeom>
          <a:ln/>
        </p:spPr>
      </p:pic>
    </p:spTree>
    <p:extLst>
      <p:ext uri="{BB962C8B-B14F-4D97-AF65-F5344CB8AC3E}">
        <p14:creationId xmlns:p14="http://schemas.microsoft.com/office/powerpoint/2010/main" val="35662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circle(in)">
                                      <p:cBhvr>
                                        <p:cTn id="21" dur="20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circle(in)">
                                      <p:cBhvr>
                                        <p:cTn id="2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054AD8F8-A06E-4FC6-AAAB-B862CC6AC7FF}"/>
              </a:ext>
            </a:extLst>
          </p:cNvPr>
          <p:cNvSpPr>
            <a:spLocks noGrp="1" noChangeArrowheads="1"/>
          </p:cNvSpPr>
          <p:nvPr>
            <p:ph type="title"/>
          </p:nvPr>
        </p:nvSpPr>
        <p:spPr>
          <a:xfrm>
            <a:off x="0" y="0"/>
            <a:ext cx="8686800" cy="762000"/>
          </a:xfrm>
        </p:spPr>
        <p:txBody>
          <a:bodyPr/>
          <a:lstStyle/>
          <a:p>
            <a:pPr eaLnBrk="1" hangingPunct="1"/>
            <a:r>
              <a:rPr lang="en-US" altLang="en-US" sz="3200"/>
              <a:t> </a:t>
            </a:r>
            <a:r>
              <a:rPr lang="en-US" altLang="en-US" sz="3200">
                <a:solidFill>
                  <a:srgbClr val="660033"/>
                </a:solidFill>
              </a:rPr>
              <a:t>Đổ rác xuống sông (ô nhiễm nguồn nước)</a:t>
            </a:r>
          </a:p>
        </p:txBody>
      </p:sp>
      <p:pic>
        <p:nvPicPr>
          <p:cNvPr id="57347" name="Picture 3" descr="9pollution-of-river">
            <a:hlinkClick r:id="rId3"/>
            <a:extLst>
              <a:ext uri="{FF2B5EF4-FFF2-40B4-BE49-F238E27FC236}">
                <a16:creationId xmlns:a16="http://schemas.microsoft.com/office/drawing/2014/main" id="{CBB1AA11-81FA-47B8-A18F-97377F8AF7EC}"/>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50800" y="939800"/>
            <a:ext cx="4114800" cy="5689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7348" name="Picture 4" descr="vtc_224543_hotay">
            <a:hlinkClick r:id="rId5"/>
            <a:extLst>
              <a:ext uri="{FF2B5EF4-FFF2-40B4-BE49-F238E27FC236}">
                <a16:creationId xmlns:a16="http://schemas.microsoft.com/office/drawing/2014/main" id="{000F75EF-B277-47FC-84F1-7F6D6A5E2EE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43400" y="914400"/>
            <a:ext cx="48006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57347"/>
                                        </p:tgtEl>
                                        <p:attrNameLst>
                                          <p:attrName>style.visibility</p:attrName>
                                        </p:attrNameLst>
                                      </p:cBhvr>
                                      <p:to>
                                        <p:strVal val="visible"/>
                                      </p:to>
                                    </p:set>
                                    <p:animEffect transition="in" filter="strips(downLeft)">
                                      <p:cBhvr>
                                        <p:cTn id="7" dur="500"/>
                                        <p:tgtEl>
                                          <p:spTgt spid="573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57348"/>
                                        </p:tgtEl>
                                        <p:attrNameLst>
                                          <p:attrName>style.visibility</p:attrName>
                                        </p:attrNameLst>
                                      </p:cBhvr>
                                      <p:to>
                                        <p:strVal val="visible"/>
                                      </p:to>
                                    </p:set>
                                    <p:animEffect transition="in" filter="strips(downLeft)">
                                      <p:cBhvr>
                                        <p:cTn id="12" dur="500"/>
                                        <p:tgtEl>
                                          <p:spTgt spid="573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57346"/>
                                        </p:tgtEl>
                                        <p:attrNameLst>
                                          <p:attrName>style.visibility</p:attrName>
                                        </p:attrNameLst>
                                      </p:cBhvr>
                                      <p:to>
                                        <p:strVal val="visible"/>
                                      </p:to>
                                    </p:set>
                                    <p:animEffect transition="in" filter="strips(downLeft)">
                                      <p:cBhvr>
                                        <p:cTn id="17" dur="5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2B97FDC-0B16-443A-93FF-E02C52B58FF6}"/>
              </a:ext>
            </a:extLst>
          </p:cNvPr>
          <p:cNvSpPr>
            <a:spLocks noGrp="1" noChangeArrowheads="1"/>
          </p:cNvSpPr>
          <p:nvPr>
            <p:ph type="title"/>
          </p:nvPr>
        </p:nvSpPr>
        <p:spPr>
          <a:xfrm>
            <a:off x="0" y="277813"/>
            <a:ext cx="8686800" cy="636587"/>
          </a:xfrm>
        </p:spPr>
        <p:txBody>
          <a:bodyPr/>
          <a:lstStyle/>
          <a:p>
            <a:pPr eaLnBrk="1" hangingPunct="1"/>
            <a:r>
              <a:rPr lang="en-US" altLang="en-US" sz="3600">
                <a:solidFill>
                  <a:srgbClr val="660033"/>
                </a:solidFill>
              </a:rPr>
              <a:t>Ô nhiễm không khí nói chung (khí quyển)</a:t>
            </a:r>
          </a:p>
        </p:txBody>
      </p:sp>
      <p:pic>
        <p:nvPicPr>
          <p:cNvPr id="78851" name="Picture 3" descr="o_nhiem">
            <a:hlinkClick r:id="rId3"/>
            <a:extLst>
              <a:ext uri="{FF2B5EF4-FFF2-40B4-BE49-F238E27FC236}">
                <a16:creationId xmlns:a16="http://schemas.microsoft.com/office/drawing/2014/main" id="{1D96F4B9-47F0-4F43-9B94-8E6E6BB66991}"/>
              </a:ext>
            </a:extLst>
          </p:cNvPr>
          <p:cNvPicPr>
            <a:picLocks noGrp="1" noChangeAspect="1" noChangeArrowheads="1"/>
          </p:cNvPicPr>
          <p:nvPr>
            <p:ph type="body" idx="1"/>
          </p:nvPr>
        </p:nvPicPr>
        <p:blipFill>
          <a:blip r:embed="rId4">
            <a:extLst>
              <a:ext uri="{28A0092B-C50C-407E-A947-70E740481C1C}">
                <a14:useLocalDpi xmlns:a14="http://schemas.microsoft.com/office/drawing/2010/main" val="0"/>
              </a:ext>
            </a:extLst>
          </a:blip>
          <a:srcRect/>
          <a:stretch>
            <a:fillRect/>
          </a:stretch>
        </p:blipFill>
        <p:spPr>
          <a:xfrm>
            <a:off x="0" y="1219200"/>
            <a:ext cx="4419600" cy="5410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2" name="Picture 4" descr="pollution">
            <a:hlinkClick r:id="rId5"/>
            <a:extLst>
              <a:ext uri="{FF2B5EF4-FFF2-40B4-BE49-F238E27FC236}">
                <a16:creationId xmlns:a16="http://schemas.microsoft.com/office/drawing/2014/main" id="{05CB0C6B-FB64-4BD9-8D47-F2A6F4FE72E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1219200"/>
            <a:ext cx="4648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78851"/>
                                        </p:tgtEl>
                                        <p:attrNameLst>
                                          <p:attrName>style.visibility</p:attrName>
                                        </p:attrNameLst>
                                      </p:cBhvr>
                                      <p:to>
                                        <p:strVal val="visible"/>
                                      </p:to>
                                    </p:set>
                                    <p:anim calcmode="lin" valueType="num">
                                      <p:cBhvr>
                                        <p:cTn id="7" dur="1000" fill="hold"/>
                                        <p:tgtEl>
                                          <p:spTgt spid="78851"/>
                                        </p:tgtEl>
                                        <p:attrNameLst>
                                          <p:attrName>ppt_x</p:attrName>
                                        </p:attrNameLst>
                                      </p:cBhvr>
                                      <p:tavLst>
                                        <p:tav tm="0">
                                          <p:val>
                                            <p:strVal val="#ppt_x-.2"/>
                                          </p:val>
                                        </p:tav>
                                        <p:tav tm="100000">
                                          <p:val>
                                            <p:strVal val="#ppt_x"/>
                                          </p:val>
                                        </p:tav>
                                      </p:tavLst>
                                    </p:anim>
                                    <p:anim calcmode="lin" valueType="num">
                                      <p:cBhvr>
                                        <p:cTn id="8" dur="1000" fill="hold"/>
                                        <p:tgtEl>
                                          <p:spTgt spid="788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788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78852"/>
                                        </p:tgtEl>
                                        <p:attrNameLst>
                                          <p:attrName>style.visibility</p:attrName>
                                        </p:attrNameLst>
                                      </p:cBhvr>
                                      <p:to>
                                        <p:strVal val="visible"/>
                                      </p:to>
                                    </p:set>
                                    <p:animEffect transition="in" filter="fade">
                                      <p:cBhvr>
                                        <p:cTn id="14" dur="1000"/>
                                        <p:tgtEl>
                                          <p:spTgt spid="78852"/>
                                        </p:tgtEl>
                                      </p:cBhvr>
                                    </p:animEffect>
                                    <p:anim calcmode="lin" valueType="num">
                                      <p:cBhvr>
                                        <p:cTn id="15" dur="1000" fill="hold"/>
                                        <p:tgtEl>
                                          <p:spTgt spid="78852"/>
                                        </p:tgtEl>
                                        <p:attrNameLst>
                                          <p:attrName>ppt_x</p:attrName>
                                        </p:attrNameLst>
                                      </p:cBhvr>
                                      <p:tavLst>
                                        <p:tav tm="0">
                                          <p:val>
                                            <p:strVal val="#ppt_x"/>
                                          </p:val>
                                        </p:tav>
                                        <p:tav tm="100000">
                                          <p:val>
                                            <p:strVal val="#ppt_x"/>
                                          </p:val>
                                        </p:tav>
                                      </p:tavLst>
                                    </p:anim>
                                    <p:anim calcmode="lin" valueType="num">
                                      <p:cBhvr>
                                        <p:cTn id="16"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8850"/>
                                        </p:tgtEl>
                                        <p:attrNameLst>
                                          <p:attrName>style.visibility</p:attrName>
                                        </p:attrNameLst>
                                      </p:cBhvr>
                                      <p:to>
                                        <p:strVal val="visible"/>
                                      </p:to>
                                    </p:set>
                                    <p:anim calcmode="lin" valueType="num">
                                      <p:cBhvr>
                                        <p:cTn id="21" dur="500" fill="hold"/>
                                        <p:tgtEl>
                                          <p:spTgt spid="78850"/>
                                        </p:tgtEl>
                                        <p:attrNameLst>
                                          <p:attrName>ppt_w</p:attrName>
                                        </p:attrNameLst>
                                      </p:cBhvr>
                                      <p:tavLst>
                                        <p:tav tm="0">
                                          <p:val>
                                            <p:fltVal val="0"/>
                                          </p:val>
                                        </p:tav>
                                        <p:tav tm="100000">
                                          <p:val>
                                            <p:strVal val="#ppt_w"/>
                                          </p:val>
                                        </p:tav>
                                      </p:tavLst>
                                    </p:anim>
                                    <p:anim calcmode="lin" valueType="num">
                                      <p:cBhvr>
                                        <p:cTn id="22" dur="500" fill="hold"/>
                                        <p:tgtEl>
                                          <p:spTgt spid="78850"/>
                                        </p:tgtEl>
                                        <p:attrNameLst>
                                          <p:attrName>ppt_h</p:attrName>
                                        </p:attrNameLst>
                                      </p:cBhvr>
                                      <p:tavLst>
                                        <p:tav tm="0">
                                          <p:val>
                                            <p:fltVal val="0"/>
                                          </p:val>
                                        </p:tav>
                                        <p:tav tm="100000">
                                          <p:val>
                                            <p:strVal val="#ppt_h"/>
                                          </p:val>
                                        </p:tav>
                                      </p:tavLst>
                                    </p:anim>
                                    <p:animEffect transition="in" filter="fade">
                                      <p:cBhvr>
                                        <p:cTn id="23" dur="500"/>
                                        <p:tgtEl>
                                          <p:spTgt spid="78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704&quot;&gt;&lt;/object&gt;&lt;object type=&quot;2&quot; unique_id=&quot;11705&quot;&gt;&lt;object type=&quot;3&quot; unique_id=&quot;11706&quot;&gt;&lt;property id=&quot;20148&quot; value=&quot;5&quot;/&gt;&lt;property id=&quot;20300&quot; value=&quot;Slide 1&quot;/&gt;&lt;property id=&quot;20307&quot; value=&quot;308&quot;/&gt;&lt;/object&gt;&lt;object type=&quot;3&quot; unique_id=&quot;11707&quot;&gt;&lt;property id=&quot;20148&quot; value=&quot;5&quot;/&gt;&lt;property id=&quot;20300&quot; value=&quot;Slide 2&quot;/&gt;&lt;property id=&quot;20307&quot; value=&quot;259&quot;/&gt;&lt;/object&gt;&lt;object type=&quot;3&quot; unique_id=&quot;11708&quot;&gt;&lt;property id=&quot;20148&quot; value=&quot;5&quot;/&gt;&lt;property id=&quot;20300&quot; value=&quot;Slide 3 - &amp;quot;2. Nêu biện pháp bảo vệ hệ sinh thái rừng?&amp;quot;&quot;/&gt;&lt;property id=&quot;20307&quot; value=&quot;330&quot;/&gt;&lt;/object&gt;&lt;object type=&quot;3&quot; unique_id=&quot;11709&quot;&gt;&lt;property id=&quot;20148&quot; value=&quot;5&quot;/&gt;&lt;property id=&quot;20300&quot; value=&quot;Slide 4 - &amp;quot;Rác đô thị&amp;quot;&quot;/&gt;&lt;property id=&quot;20307&quot; value=&quot;312&quot;/&gt;&lt;/object&gt;&lt;object type=&quot;3&quot; unique_id=&quot;11710&quot;&gt;&lt;property id=&quot;20148&quot; value=&quot;5&quot;/&gt;&lt;property id=&quot;20300&quot; value=&quot;Slide 5 - &amp;quot; Đổ rác xuống sông (ô nhiễm nguồn nước)&amp;quot;&quot;/&gt;&lt;property id=&quot;20307&quot; value=&quot;311&quot;/&gt;&lt;/object&gt;&lt;object type=&quot;3&quot; unique_id=&quot;11711&quot;&gt;&lt;property id=&quot;20148&quot; value=&quot;5&quot;/&gt;&lt;property id=&quot;20300&quot; value=&quot;Slide 6 - &amp;quot;Ô nhiễm không khí nói chung (khí quyển)&amp;quot;&quot;/&gt;&lt;property id=&quot;20307&quot; value=&quot;332&quot;/&gt;&lt;/object&gt;&lt;object type=&quot;3&quot; unique_id=&quot;11712&quot;&gt;&lt;property id=&quot;20148&quot; value=&quot;5&quot;/&gt;&lt;property id=&quot;20300&quot; value=&quot;Slide 7&quot;/&gt;&lt;property id=&quot;20307&quot; value=&quot;333&quot;/&gt;&lt;/object&gt;&lt;object type=&quot;3&quot; unique_id=&quot;11713&quot;&gt;&lt;property id=&quot;20148&quot; value=&quot;5&quot;/&gt;&lt;property id=&quot;20300&quot; value=&quot;Slide 8&quot;/&gt;&lt;property id=&quot;20307&quot; value=&quot;278&quot;/&gt;&lt;/object&gt;&lt;object type=&quot;3&quot; unique_id=&quot;11714&quot;&gt;&lt;property id=&quot;20148&quot; value=&quot;5&quot;/&gt;&lt;property id=&quot;20300&quot; value=&quot;Slide 9&quot;/&gt;&lt;property id=&quot;20307&quot; value=&quot;273&quot;/&gt;&lt;/object&gt;&lt;object type=&quot;3&quot; unique_id=&quot;11715&quot;&gt;&lt;property id=&quot;20148&quot; value=&quot;5&quot;/&gt;&lt;property id=&quot;20300&quot; value=&quot;Slide 10&quot;/&gt;&lt;property id=&quot;20307&quot; value=&quot;268&quot;/&gt;&lt;/object&gt;&lt;object type=&quot;3&quot; unique_id=&quot;11716&quot;&gt;&lt;property id=&quot;20148&quot; value=&quot;5&quot;/&gt;&lt;property id=&quot;20300&quot; value=&quot;Slide 11&quot;/&gt;&lt;property id=&quot;20307&quot; value=&quot;313&quot;/&gt;&lt;/object&gt;&lt;object type=&quot;3&quot; unique_id=&quot;11717&quot;&gt;&lt;property id=&quot;20148&quot; value=&quot;5&quot;/&gt;&lt;property id=&quot;20300&quot; value=&quot;Slide 12&quot;/&gt;&lt;property id=&quot;20307&quot; value=&quot;300&quot;/&gt;&lt;/object&gt;&lt;object type=&quot;3&quot; unique_id=&quot;11718&quot;&gt;&lt;property id=&quot;20148&quot; value=&quot;5&quot;/&gt;&lt;property id=&quot;20300&quot; value=&quot;Slide 13&quot;/&gt;&lt;property id=&quot;20307&quot; value=&quot;301&quot;/&gt;&lt;/object&gt;&lt;object type=&quot;3&quot; unique_id=&quot;11719&quot;&gt;&lt;property id=&quot;20148&quot; value=&quot;5&quot;/&gt;&lt;property id=&quot;20300&quot; value=&quot;Slide 14&quot;/&gt;&lt;property id=&quot;20307&quot; value=&quot;274&quot;/&gt;&lt;/object&gt;&lt;object type=&quot;3&quot; unique_id=&quot;11720&quot;&gt;&lt;property id=&quot;20148&quot; value=&quot;5&quot;/&gt;&lt;property id=&quot;20300&quot; value=&quot;Slide 15&quot;/&gt;&lt;property id=&quot;20307&quot; value=&quot;310&quot;/&gt;&lt;/object&gt;&lt;object type=&quot;3&quot; unique_id=&quot;11721&quot;&gt;&lt;property id=&quot;20148&quot; value=&quot;5&quot;/&gt;&lt;property id=&quot;20300&quot; value=&quot;Slide 16&quot;/&gt;&lt;property id=&quot;20307&quot; value=&quot;291&quot;/&gt;&lt;/object&gt;&lt;object type=&quot;3&quot; unique_id=&quot;11722&quot;&gt;&lt;property id=&quot;20148&quot; value=&quot;5&quot;/&gt;&lt;property id=&quot;20300&quot; value=&quot;Slide 17 - &amp;quot;Ô nhiễm chất thải rắn&amp;#x0D;&amp;#x0A;&amp;quot;&quot;/&gt;&lt;property id=&quot;20307&quot; value=&quot;320&quot;/&gt;&lt;/object&gt;&lt;object type=&quot;3&quot; unique_id=&quot;11723&quot;&gt;&lt;property id=&quot;20148&quot; value=&quot;5&quot;/&gt;&lt;property id=&quot;20300&quot; value=&quot;Slide 18 - &amp;quot;Ô nhiễm không khí ở các đô thị&amp;quot;&quot;/&gt;&lt;property id=&quot;20307&quot; value=&quot;322&quot;/&gt;&lt;/object&gt;&lt;object type=&quot;3&quot; unique_id=&quot;11724&quot;&gt;&lt;property id=&quot;20148&quot; value=&quot;5&quot;/&gt;&lt;property id=&quot;20300&quot; value=&quot;Slide 19&quot;/&gt;&lt;property id=&quot;20307&quot; value=&quot;334&quot;/&gt;&lt;/object&gt;&lt;object type=&quot;3&quot; unique_id=&quot;11725&quot;&gt;&lt;property id=&quot;20148&quot; value=&quot;5&quot;/&gt;&lt;property id=&quot;20300&quot; value=&quot;Slide 20&quot;/&gt;&lt;property id=&quot;20307&quot; value=&quot;335&quot;/&gt;&lt;/object&gt;&lt;object type=&quot;3&quot; unique_id=&quot;11726&quot;&gt;&lt;property id=&quot;20148&quot; value=&quot;5&quot;/&gt;&lt;property id=&quot;20300&quot; value=&quot;Slide 21&quot;/&gt;&lt;property id=&quot;20307&quot; value=&quot;336&quot;/&gt;&lt;/object&gt;&lt;object type=&quot;3&quot; unique_id=&quot;11727&quot;&gt;&lt;property id=&quot;20148&quot; value=&quot;5&quot;/&gt;&lt;property id=&quot;20300&quot; value=&quot;Slide 22&quot;/&gt;&lt;property id=&quot;20307&quot; value=&quot;337&quot;/&gt;&lt;/object&gt;&lt;object type=&quot;3&quot; unique_id=&quot;11728&quot;&gt;&lt;property id=&quot;20148&quot; value=&quot;5&quot;/&gt;&lt;property id=&quot;20300&quot; value=&quot;Slide 23&quot;/&gt;&lt;property id=&quot;20307&quot; value=&quot;296&quot;/&gt;&lt;/object&gt;&lt;object type=&quot;3&quot; unique_id=&quot;11729&quot;&gt;&lt;property id=&quot;20148&quot; value=&quot;5&quot;/&gt;&lt;property id=&quot;20300&quot; value=&quot;Slide 24&quot;/&gt;&lt;property id=&quot;20307&quot; value=&quot;303&quot;/&gt;&lt;/object&gt;&lt;object type=&quot;3&quot; unique_id=&quot;11730&quot;&gt;&lt;property id=&quot;20148&quot; value=&quot;5&quot;/&gt;&lt;property id=&quot;20300&quot; value=&quot;Slide 25&quot;/&gt;&lt;property id=&quot;20307&quot; value=&quot;304&quot;/&gt;&lt;/object&gt;&lt;object type=&quot;3&quot; unique_id=&quot;11731&quot;&gt;&lt;property id=&quot;20148&quot; value=&quot;5&quot;/&gt;&lt;property id=&quot;20300&quot; value=&quot;Slide 26&quot;/&gt;&lt;property id=&quot;20307&quot; value=&quot;305&quot;/&gt;&lt;/object&gt;&lt;object type=&quot;3&quot; unique_id=&quot;11732&quot;&gt;&lt;property id=&quot;20148&quot; value=&quot;5&quot;/&gt;&lt;property id=&quot;20300&quot; value=&quot;Slide 27&quot;/&gt;&lt;property id=&quot;20307&quot; value=&quot;306&quot;/&gt;&lt;/object&gt;&lt;object type=&quot;3&quot; unique_id=&quot;11733&quot;&gt;&lt;property id=&quot;20148&quot; value=&quot;5&quot;/&gt;&lt;property id=&quot;20300&quot; value=&quot;Slide 28&quot;/&gt;&lt;property id=&quot;20307&quot; value=&quot;331&quot;/&gt;&lt;/object&gt;&lt;object type=&quot;3&quot; unique_id=&quot;11734&quot;&gt;&lt;property id=&quot;20148&quot; value=&quot;5&quot;/&gt;&lt;property id=&quot;20300&quot; value=&quot;Slide 29&quot;/&gt;&lt;property id=&quot;20307&quot; value=&quot;297&quot;/&gt;&lt;/object&gt;&lt;object type=&quot;3&quot; unique_id=&quot;11735&quot;&gt;&lt;property id=&quot;20148&quot; value=&quot;5&quot;/&gt;&lt;property id=&quot;20300&quot; value=&quot;Slide 30&quot;/&gt;&lt;property id=&quot;20307&quot; value=&quot;30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1932</TotalTime>
  <Words>2123</Words>
  <Application>Microsoft Office PowerPoint</Application>
  <PresentationFormat>On-screen Show (4:3)</PresentationFormat>
  <Paragraphs>142</Paragraphs>
  <Slides>47</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.VnTimeH</vt:lpstr>
      <vt:lpstr>VNI-Times</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Các trạng thái môi trường</vt:lpstr>
      <vt:lpstr>PowerPoint Presentation</vt:lpstr>
      <vt:lpstr> Đổ rác xuống sông (ô nhiễm nguồn nước)</vt:lpstr>
      <vt:lpstr>Ô nhiễm không khí nói chung (khí quyển)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Ô nhiễm chất thải rắn </vt:lpstr>
      <vt:lpstr>Ô nhiễm không khí ở các đô thị</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TRẦN QUYẾT THĂNG</dc:creator>
  <cp:lastModifiedBy>Tùng Nguyễn</cp:lastModifiedBy>
  <cp:revision>214</cp:revision>
  <dcterms:created xsi:type="dcterms:W3CDTF">2008-09-15T06:48:41Z</dcterms:created>
  <dcterms:modified xsi:type="dcterms:W3CDTF">2024-02-27T09:03:26Z</dcterms:modified>
</cp:coreProperties>
</file>