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8" r:id="rId2"/>
    <p:sldId id="256" r:id="rId3"/>
    <p:sldId id="257" r:id="rId4"/>
    <p:sldId id="258" r:id="rId5"/>
    <p:sldId id="260" r:id="rId6"/>
    <p:sldId id="261" r:id="rId7"/>
    <p:sldId id="262" r:id="rId8"/>
    <p:sldId id="263" r:id="rId9"/>
    <p:sldId id="264" r:id="rId10"/>
    <p:sldId id="268" r:id="rId11"/>
    <p:sldId id="269" r:id="rId12"/>
    <p:sldId id="270" r:id="rId13"/>
    <p:sldId id="266" r:id="rId14"/>
    <p:sldId id="267" r:id="rId15"/>
    <p:sldId id="286" r:id="rId16"/>
    <p:sldId id="287" r:id="rId17"/>
    <p:sldId id="290" r:id="rId18"/>
    <p:sldId id="292" r:id="rId19"/>
    <p:sldId id="294" r:id="rId20"/>
    <p:sldId id="259" r:id="rId21"/>
    <p:sldId id="295" r:id="rId22"/>
    <p:sldId id="296" r:id="rId23"/>
  </p:sldIdLst>
  <p:sldSz cx="12192000" cy="6858000"/>
  <p:notesSz cx="6858000" cy="9144000"/>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509"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50BC9-6E32-4C3B-BF61-5ABD98D256C7}" type="datetimeFigureOut">
              <a:rPr lang="vi-VN" smtClean="0"/>
              <a:t>23/02/2024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D305E-1A08-44F3-A76B-1119DCEDFFA1}" type="slidenum">
              <a:rPr lang="vi-VN" smtClean="0"/>
              <a:t>‹#›</a:t>
            </a:fld>
            <a:endParaRPr lang="vi-VN"/>
          </a:p>
        </p:txBody>
      </p:sp>
    </p:spTree>
    <p:extLst>
      <p:ext uri="{BB962C8B-B14F-4D97-AF65-F5344CB8AC3E}">
        <p14:creationId xmlns:p14="http://schemas.microsoft.com/office/powerpoint/2010/main" val="58436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D7DCBE5-CDB4-4179-883E-F36F4A6B87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990C411-E071-4B4F-8B55-04D76C8EDD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647A4F67-B19E-4EA7-A3FE-08721B829E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6BC68F-F226-4A28-B699-ABDC05FA5855}" type="slidenum">
              <a:rPr lang="en-US" altLang="en-US" smtClean="0"/>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60C8CB2-5A2F-4572-8470-F4C2FEBA2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DAF805C-CFB1-4448-83CC-DE017246B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309722D2-2B20-4C14-AF86-0980CFEDF1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B3DE6F-F2DD-4A98-B72C-77941D5ED80B}" type="slidenum">
              <a:rPr lang="en-US" altLang="en-US" smtClean="0"/>
              <a:pPr/>
              <a:t>16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1C02C3F-0EC8-490F-B4E4-2AC365D786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B3CC608-0E9F-4CF1-AE71-4ABF4E17B1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B5B907E9-5F15-4508-B469-29011B5CFC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F9931E-D841-49D4-9957-E1C2E3AB822A}" type="slidenum">
              <a:rPr lang="en-US" altLang="en-US" smtClean="0"/>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8C47-1652-4F07-8A47-FD9391B169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EEF4509-4B01-4455-8E7E-5E3D4F84D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496D3C7-1693-4642-9A76-D25F114C3734}"/>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A4D8EE7E-1EA7-4890-9D16-7257EB2855B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9E94F83-4B17-4444-9CF4-DDED4DA92113}"/>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1791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64675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694660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50860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493638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66360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71266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05645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39411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398389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52569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8C47-1652-4F07-8A47-FD9391B169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EEF4509-4B01-4455-8E7E-5E3D4F84D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496D3C7-1693-4642-9A76-D25F114C3734}"/>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A4D8EE7E-1EA7-4890-9D16-7257EB2855B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9E94F83-4B17-4444-9CF4-DDED4DA92113}"/>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55857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489010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837428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486019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556940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985102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697294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568062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872496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312621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3155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4045195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540122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705377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5331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041797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656144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3246-5FB3-470E-B8BE-54E053E98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E8B612A-819B-40E3-A2C2-D84B51382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1A65D6-4F24-46B1-9187-253A05A5DA0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0DC18F91-9B72-4C61-B507-99C511C0DAC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536B85-AA2E-4AA9-A81D-3BFE918A7D2A}"/>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132033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6053-C5C6-4E90-A6E8-32C8AEE55E2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1C6ECD7-E34A-4800-A48D-1103367822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8F03153-DCD1-4694-AD28-0DDD3A0232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7D6009F-0EBD-4194-80EE-96D7E702138D}"/>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6" name="Footer Placeholder 5">
            <a:extLst>
              <a:ext uri="{FF2B5EF4-FFF2-40B4-BE49-F238E27FC236}">
                <a16:creationId xmlns:a16="http://schemas.microsoft.com/office/drawing/2014/main" id="{276D5B40-1B90-471C-AA2A-F974109FB65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2B3DDB2-C6F5-4F50-9E20-0B20A4379668}"/>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701553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9D3F-28A5-4C3B-975A-F313838A2B0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339C760-BA0E-4BFF-830F-3C86C0962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3A0B17-77AB-4E10-8121-BA29957EFF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3B387BE-70A8-4518-AC03-AB007EC21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0647F3-6154-43F5-96FC-B632F05EE3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D83215A-0F40-472F-BD8A-D360226E19FB}"/>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8" name="Footer Placeholder 7">
            <a:extLst>
              <a:ext uri="{FF2B5EF4-FFF2-40B4-BE49-F238E27FC236}">
                <a16:creationId xmlns:a16="http://schemas.microsoft.com/office/drawing/2014/main" id="{B7120120-7177-4581-B588-EF23700A96E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717DCE3-74AC-4466-9517-027A0391D24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382006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59A1-6318-444C-8381-40871CAA5C0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037F422-D9D2-4D94-B9F4-266B80B29AA3}"/>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4" name="Footer Placeholder 3">
            <a:extLst>
              <a:ext uri="{FF2B5EF4-FFF2-40B4-BE49-F238E27FC236}">
                <a16:creationId xmlns:a16="http://schemas.microsoft.com/office/drawing/2014/main" id="{537A85D8-7E60-4F7E-9EA2-7F197F01452E}"/>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D079BAC-D158-4745-80BA-59F823393813}"/>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661232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25B7E-EADF-4D09-B207-C9C2B10A02C5}"/>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3" name="Footer Placeholder 2">
            <a:extLst>
              <a:ext uri="{FF2B5EF4-FFF2-40B4-BE49-F238E27FC236}">
                <a16:creationId xmlns:a16="http://schemas.microsoft.com/office/drawing/2014/main" id="{50AFFD35-B52E-4EF8-BCBC-8491412F9AE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7D03E5A-044B-4AC2-8596-A9CBBA4F241D}"/>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50245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841622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C3DD-A591-4357-B926-85ED756E1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6931AFA-D0FE-44B7-A79A-66066ED90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F000142-E3AE-415F-903D-AD7143F98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0603D-184A-4028-A59C-4D318267F7AA}"/>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6" name="Footer Placeholder 5">
            <a:extLst>
              <a:ext uri="{FF2B5EF4-FFF2-40B4-BE49-F238E27FC236}">
                <a16:creationId xmlns:a16="http://schemas.microsoft.com/office/drawing/2014/main" id="{328BE4EC-E5DD-4A09-A3C4-4DE40A145F3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C498AFD-84F4-4877-BF29-09F61840A167}"/>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812350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FFD2-56B3-45CC-B500-F74A8F7BF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A4D620D-F906-4A0F-B5E6-3972F1195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21892DC-916F-4E89-8860-87874BE31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46E0A-1C56-4C1A-9172-0C4880827EA5}"/>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6" name="Footer Placeholder 5">
            <a:extLst>
              <a:ext uri="{FF2B5EF4-FFF2-40B4-BE49-F238E27FC236}">
                <a16:creationId xmlns:a16="http://schemas.microsoft.com/office/drawing/2014/main" id="{FC6364B0-108B-484C-BA16-5702B099481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7AD64E4-F014-4F5F-8ADF-1640E60A8EC7}"/>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552978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D0EC-E16C-4674-9B0C-A760BE6A976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0ECB01-AF17-4D51-93D3-87C44AC16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C93891-D028-4E5B-BFFB-47A713519547}"/>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F82C7B34-7511-42FB-A5F5-693C689B3D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771DCBB-1FD5-4127-A028-43A5002F07A7}"/>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734607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BCE05B-C1F3-4208-8528-D60745BC9C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ACB0A0C-D997-4F47-B944-95544BCB9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D97822-8AD2-4DCE-9667-15565ACE259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C6A3EB9E-B849-4822-A028-55FCF8433D7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ECB64D8-891E-4CF8-86A3-DBB7DAFAF8FB}"/>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177112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59269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96056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392573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17405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E08E-FFEA-4CC6-8A47-EC848442EB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2A9DD5-8A47-4577-A5BF-867222415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FCCF7A-A306-46FE-8044-4826ACACCB80}"/>
              </a:ext>
            </a:extLst>
          </p:cNvPr>
          <p:cNvSpPr>
            <a:spLocks noGrp="1"/>
          </p:cNvSpPr>
          <p:nvPr>
            <p:ph type="dt" sz="half" idx="10"/>
          </p:nvPr>
        </p:nvSpPr>
        <p:spPr/>
        <p:txBody>
          <a:body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7CDECA27-5C0B-4A7D-BE7B-19BD233CE4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516DCBA-7B38-4058-BE0B-8CAE579811EE}"/>
              </a:ext>
            </a:extLst>
          </p:cNvPr>
          <p:cNvSpPr>
            <a:spLocks noGrp="1"/>
          </p:cNvSpPr>
          <p:nvPr>
            <p:ph type="sldNum" sz="quarter" idx="12"/>
          </p:nvPr>
        </p:nvSpPr>
        <p:spPr/>
        <p:txBody>
          <a:bodyPr/>
          <a:lstStyle/>
          <a:p>
            <a:fld id="{4B1774FD-1B7D-424E-9D30-D3FE6C429C49}" type="slidenum">
              <a:rPr lang="vi-VN" smtClean="0"/>
              <a:t>‹#›</a:t>
            </a:fld>
            <a:endParaRPr lang="vi-VN"/>
          </a:p>
        </p:txBody>
      </p:sp>
    </p:spTree>
    <p:extLst>
      <p:ext uri="{BB962C8B-B14F-4D97-AF65-F5344CB8AC3E}">
        <p14:creationId xmlns:p14="http://schemas.microsoft.com/office/powerpoint/2010/main" val="2703616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8AC328-6699-42E9-961F-A4397B6B8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E44A70-E963-4419-ABC9-94CCC3EE4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24E53E3-6931-4354-86EC-203986B3E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6F49C-B19C-4648-A4C2-DE1D31A46F21}" type="datetimeFigureOut">
              <a:rPr lang="vi-VN" smtClean="0"/>
              <a:t>23/02/2024</a:t>
            </a:fld>
            <a:endParaRPr lang="vi-VN"/>
          </a:p>
        </p:txBody>
      </p:sp>
      <p:sp>
        <p:nvSpPr>
          <p:cNvPr id="5" name="Footer Placeholder 4">
            <a:extLst>
              <a:ext uri="{FF2B5EF4-FFF2-40B4-BE49-F238E27FC236}">
                <a16:creationId xmlns:a16="http://schemas.microsoft.com/office/drawing/2014/main" id="{E4FC4012-A73E-4A56-B71B-D3702BAD4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2BC1686-832D-4F34-B834-3A70ADE04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774FD-1B7D-424E-9D30-D3FE6C429C49}" type="slidenum">
              <a:rPr lang="vi-VN" smtClean="0"/>
              <a:t>‹#›</a:t>
            </a:fld>
            <a:endParaRPr lang="vi-VN"/>
          </a:p>
        </p:txBody>
      </p:sp>
    </p:spTree>
    <p:extLst>
      <p:ext uri="{BB962C8B-B14F-4D97-AF65-F5344CB8AC3E}">
        <p14:creationId xmlns:p14="http://schemas.microsoft.com/office/powerpoint/2010/main" val="116863819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3" r:id="rId31"/>
    <p:sldLayoutId id="2147483662" r:id="rId32"/>
    <p:sldLayoutId id="2147483661" r:id="rId33"/>
    <p:sldLayoutId id="2147483660" r:id="rId34"/>
    <p:sldLayoutId id="2147483651" r:id="rId35"/>
    <p:sldLayoutId id="2147483652" r:id="rId36"/>
    <p:sldLayoutId id="2147483653" r:id="rId37"/>
    <p:sldLayoutId id="2147483654" r:id="rId38"/>
    <p:sldLayoutId id="2147483655" r:id="rId39"/>
    <p:sldLayoutId id="2147483656" r:id="rId40"/>
    <p:sldLayoutId id="2147483657" r:id="rId41"/>
    <p:sldLayoutId id="2147483658" r:id="rId42"/>
    <p:sldLayoutId id="2147483659"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3.xml"/><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5.tmp"/><Relationship Id="rId1" Type="http://schemas.openxmlformats.org/officeDocument/2006/relationships/slideLayout" Target="../slideLayouts/slideLayout3.xml"/><Relationship Id="rId4" Type="http://schemas.openxmlformats.org/officeDocument/2006/relationships/image" Target="../media/image19.tmp"/></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3.xml"/><Relationship Id="rId6" Type="http://schemas.openxmlformats.org/officeDocument/2006/relationships/image" Target="../media/image33.tmp"/><Relationship Id="rId5" Type="http://schemas.openxmlformats.org/officeDocument/2006/relationships/image" Target="../media/image32.tmp"/><Relationship Id="rId4" Type="http://schemas.openxmlformats.org/officeDocument/2006/relationships/image" Target="../media/image31.tmp"/></Relationships>
</file>

<file path=ppt/slides/_rels/slide21.xml.rels><?xml version="1.0" encoding="UTF-8" standalone="yes"?>
<Relationships xmlns="http://schemas.openxmlformats.org/package/2006/relationships"><Relationship Id="rId3" Type="http://schemas.openxmlformats.org/officeDocument/2006/relationships/image" Target="../media/image34.tmp"/><Relationship Id="rId7" Type="http://schemas.openxmlformats.org/officeDocument/2006/relationships/image" Target="../media/image38.tmp"/><Relationship Id="rId2" Type="http://schemas.openxmlformats.org/officeDocument/2006/relationships/image" Target="../media/image29.tmp"/><Relationship Id="rId1" Type="http://schemas.openxmlformats.org/officeDocument/2006/relationships/slideLayout" Target="../slideLayouts/slideLayout3.xml"/><Relationship Id="rId6" Type="http://schemas.openxmlformats.org/officeDocument/2006/relationships/image" Target="../media/image37.tmp"/><Relationship Id="rId5" Type="http://schemas.openxmlformats.org/officeDocument/2006/relationships/image" Target="../media/image36.tmp"/><Relationship Id="rId4" Type="http://schemas.openxmlformats.org/officeDocument/2006/relationships/image" Target="../media/image35.tmp"/></Relationships>
</file>

<file path=ppt/slides/_rels/slide22.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5.tmp"/><Relationship Id="rId1" Type="http://schemas.openxmlformats.org/officeDocument/2006/relationships/slideLayout" Target="../slideLayouts/slideLayout3.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_rels/slide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2.tmp"/><Relationship Id="rId1" Type="http://schemas.openxmlformats.org/officeDocument/2006/relationships/slideLayout" Target="../slideLayouts/slideLayout3.xml"/><Relationship Id="rId4" Type="http://schemas.openxmlformats.org/officeDocument/2006/relationships/image" Target="../media/image13.tmp"/></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4.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05CE4074-0800-42C1-A649-D8ECBDDBA31F}"/>
              </a:ext>
            </a:extLst>
          </p:cNvPr>
          <p:cNvPicPr>
            <a:picLocks noChangeAspect="1"/>
          </p:cNvPicPr>
          <p:nvPr/>
        </p:nvPicPr>
        <p:blipFill rotWithShape="1">
          <a:blip r:embed="rId2">
            <a:extLst>
              <a:ext uri="{28A0092B-C50C-407E-A947-70E740481C1C}">
                <a14:useLocalDpi xmlns:a14="http://schemas.microsoft.com/office/drawing/2010/main" val="0"/>
              </a:ext>
            </a:extLst>
          </a:blip>
          <a:srcRect t="23808" b="4770"/>
          <a:stretch/>
        </p:blipFill>
        <p:spPr>
          <a:xfrm>
            <a:off x="878732" y="642024"/>
            <a:ext cx="10606692" cy="1215957"/>
          </a:xfrm>
          <a:prstGeom prst="rect">
            <a:avLst/>
          </a:prstGeom>
        </p:spPr>
      </p:pic>
      <p:pic>
        <p:nvPicPr>
          <p:cNvPr id="6" name="Picture 5">
            <a:extLst>
              <a:ext uri="{FF2B5EF4-FFF2-40B4-BE49-F238E27FC236}">
                <a16:creationId xmlns:a16="http://schemas.microsoft.com/office/drawing/2014/main" id="{F52293A7-B9C4-48EE-849B-4D2E7787C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78" y="2227313"/>
            <a:ext cx="5556769" cy="380382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a:extLst>
              <a:ext uri="{FF2B5EF4-FFF2-40B4-BE49-F238E27FC236}">
                <a16:creationId xmlns:a16="http://schemas.microsoft.com/office/drawing/2014/main" id="{30CA21CA-C500-479C-98F0-F33E98CBE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0101" y="2484587"/>
            <a:ext cx="5898391" cy="4107536"/>
          </a:xfrm>
          <a:prstGeom prst="ellipse">
            <a:avLst/>
          </a:prstGeom>
          <a:ln>
            <a:noFill/>
          </a:ln>
          <a:effectLst>
            <a:softEdge rad="112500"/>
          </a:effectLst>
        </p:spPr>
      </p:pic>
    </p:spTree>
    <p:extLst>
      <p:ext uri="{BB962C8B-B14F-4D97-AF65-F5344CB8AC3E}">
        <p14:creationId xmlns:p14="http://schemas.microsoft.com/office/powerpoint/2010/main" val="97689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6FCA6AF-D152-47ED-A181-B5938595B6A0}"/>
              </a:ext>
            </a:extLst>
          </p:cNvPr>
          <p:cNvPicPr>
            <a:picLocks noChangeAspect="1"/>
          </p:cNvPicPr>
          <p:nvPr/>
        </p:nvPicPr>
        <p:blipFill rotWithShape="1">
          <a:blip r:embed="rId2">
            <a:extLst>
              <a:ext uri="{28A0092B-C50C-407E-A947-70E740481C1C}">
                <a14:useLocalDpi xmlns:a14="http://schemas.microsoft.com/office/drawing/2010/main" val="0"/>
              </a:ext>
            </a:extLst>
          </a:blip>
          <a:srcRect b="85998"/>
          <a:stretch/>
        </p:blipFill>
        <p:spPr>
          <a:xfrm>
            <a:off x="829419" y="983848"/>
            <a:ext cx="10983503" cy="481389"/>
          </a:xfrm>
          <a:prstGeom prst="rect">
            <a:avLst/>
          </a:prstGeom>
        </p:spPr>
      </p:pic>
      <p:pic>
        <p:nvPicPr>
          <p:cNvPr id="4" name="Picture 3" descr="Text&#10;&#10;Description automatically generated">
            <a:extLst>
              <a:ext uri="{FF2B5EF4-FFF2-40B4-BE49-F238E27FC236}">
                <a16:creationId xmlns:a16="http://schemas.microsoft.com/office/drawing/2014/main" id="{230401EB-9D8E-47AC-B598-3E64FAB5B9A1}"/>
              </a:ext>
            </a:extLst>
          </p:cNvPr>
          <p:cNvPicPr>
            <a:picLocks noChangeAspect="1"/>
          </p:cNvPicPr>
          <p:nvPr/>
        </p:nvPicPr>
        <p:blipFill rotWithShape="1">
          <a:blip r:embed="rId3">
            <a:extLst>
              <a:ext uri="{28A0092B-C50C-407E-A947-70E740481C1C}">
                <a14:useLocalDpi xmlns:a14="http://schemas.microsoft.com/office/drawing/2010/main" val="0"/>
              </a:ext>
            </a:extLst>
          </a:blip>
          <a:srcRect b="92364"/>
          <a:stretch/>
        </p:blipFill>
        <p:spPr>
          <a:xfrm>
            <a:off x="829419" y="502459"/>
            <a:ext cx="10675815" cy="481389"/>
          </a:xfrm>
          <a:prstGeom prst="rect">
            <a:avLst/>
          </a:prstGeom>
        </p:spPr>
      </p:pic>
      <p:sp>
        <p:nvSpPr>
          <p:cNvPr id="6" name="TextBox 5">
            <a:extLst>
              <a:ext uri="{FF2B5EF4-FFF2-40B4-BE49-F238E27FC236}">
                <a16:creationId xmlns:a16="http://schemas.microsoft.com/office/drawing/2014/main" id="{08206784-4AE4-43EB-89B2-534D63040371}"/>
              </a:ext>
            </a:extLst>
          </p:cNvPr>
          <p:cNvSpPr txBox="1"/>
          <p:nvPr/>
        </p:nvSpPr>
        <p:spPr>
          <a:xfrm>
            <a:off x="899757" y="1627723"/>
            <a:ext cx="9369657" cy="2241960"/>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vi-VN" sz="2400" b="0" i="0">
                <a:solidFill>
                  <a:srgbClr val="000000"/>
                </a:solidFill>
                <a:effectLst/>
                <a:latin typeface="+mj-lt"/>
              </a:rPr>
              <a:t>Không khoan nhượng trước kẻ thù xâm lược. </a:t>
            </a:r>
          </a:p>
          <a:p>
            <a:pPr marL="342900" indent="-342900" algn="just">
              <a:lnSpc>
                <a:spcPct val="150000"/>
              </a:lnSpc>
              <a:buFont typeface="Wingdings" panose="05000000000000000000" pitchFamily="2" charset="2"/>
              <a:buChar char="ü"/>
            </a:pPr>
            <a:r>
              <a:rPr lang="vi-VN" sz="2400" b="0" i="0">
                <a:solidFill>
                  <a:srgbClr val="000000"/>
                </a:solidFill>
                <a:effectLst/>
                <a:latin typeface="+mj-lt"/>
              </a:rPr>
              <a:t>Toàn dân đánh giặc.</a:t>
            </a:r>
          </a:p>
          <a:p>
            <a:pPr marL="342900" indent="-342900" algn="just">
              <a:lnSpc>
                <a:spcPct val="150000"/>
              </a:lnSpc>
              <a:buFont typeface="Wingdings" panose="05000000000000000000" pitchFamily="2" charset="2"/>
              <a:buChar char="ü"/>
            </a:pPr>
            <a:r>
              <a:rPr lang="vi-VN" sz="2400" b="0" i="0">
                <a:solidFill>
                  <a:srgbClr val="000000"/>
                </a:solidFill>
                <a:effectLst/>
                <a:latin typeface="+mj-lt"/>
              </a:rPr>
              <a:t>Linh hoạt thế, lực, thời, mưu với nhiều cách đánh sáng tạo.</a:t>
            </a:r>
          </a:p>
          <a:p>
            <a:pPr marL="342900" indent="-342900" algn="just">
              <a:lnSpc>
                <a:spcPct val="150000"/>
              </a:lnSpc>
              <a:buFont typeface="Wingdings" panose="05000000000000000000" pitchFamily="2" charset="2"/>
              <a:buChar char="ü"/>
            </a:pPr>
            <a:r>
              <a:rPr lang="vi-VN" sz="2400" b="0" i="0">
                <a:solidFill>
                  <a:srgbClr val="000000"/>
                </a:solidFill>
                <a:effectLst/>
                <a:latin typeface="+mj-lt"/>
              </a:rPr>
              <a:t>Tính nhân văn, dân tộc sâu sắc.</a:t>
            </a:r>
          </a:p>
        </p:txBody>
      </p:sp>
    </p:spTree>
    <p:extLst>
      <p:ext uri="{BB962C8B-B14F-4D97-AF65-F5344CB8AC3E}">
        <p14:creationId xmlns:p14="http://schemas.microsoft.com/office/powerpoint/2010/main" val="2377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8EE10-6188-4FEA-8D84-AB09D3A4AA79}"/>
              </a:ext>
            </a:extLst>
          </p:cNvPr>
          <p:cNvPicPr>
            <a:picLocks noChangeAspect="1"/>
          </p:cNvPicPr>
          <p:nvPr/>
        </p:nvPicPr>
        <p:blipFill rotWithShape="1">
          <a:blip r:embed="rId2">
            <a:extLst>
              <a:ext uri="{28A0092B-C50C-407E-A947-70E740481C1C}">
                <a14:useLocalDpi xmlns:a14="http://schemas.microsoft.com/office/drawing/2010/main" val="0"/>
              </a:ext>
            </a:extLst>
          </a:blip>
          <a:srcRect r="628" b="50971"/>
          <a:stretch/>
        </p:blipFill>
        <p:spPr>
          <a:xfrm>
            <a:off x="924449" y="397912"/>
            <a:ext cx="11123525" cy="561851"/>
          </a:xfrm>
          <a:prstGeom prst="rect">
            <a:avLst/>
          </a:prstGeom>
        </p:spPr>
      </p:pic>
      <p:pic>
        <p:nvPicPr>
          <p:cNvPr id="9" name="Picture 8" descr="Text&#10;&#10;Description automatically generated">
            <a:extLst>
              <a:ext uri="{FF2B5EF4-FFF2-40B4-BE49-F238E27FC236}">
                <a16:creationId xmlns:a16="http://schemas.microsoft.com/office/drawing/2014/main" id="{60B16168-D0AF-403C-93DC-6A451AB5D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52" y="1929586"/>
            <a:ext cx="5547348" cy="4530502"/>
          </a:xfrm>
          <a:prstGeom prst="rect">
            <a:avLst/>
          </a:prstGeom>
        </p:spPr>
      </p:pic>
      <p:pic>
        <p:nvPicPr>
          <p:cNvPr id="3" name="Picture 2" descr="Text&#10;&#10;Description automatically generated">
            <a:extLst>
              <a:ext uri="{FF2B5EF4-FFF2-40B4-BE49-F238E27FC236}">
                <a16:creationId xmlns:a16="http://schemas.microsoft.com/office/drawing/2014/main" id="{8D11E7B6-9FF1-4F75-BAE4-E16267423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712" y="2446772"/>
            <a:ext cx="4315763" cy="4013316"/>
          </a:xfrm>
          <a:prstGeom prst="rect">
            <a:avLst/>
          </a:prstGeom>
        </p:spPr>
      </p:pic>
      <p:pic>
        <p:nvPicPr>
          <p:cNvPr id="8" name="Picture 7">
            <a:extLst>
              <a:ext uri="{FF2B5EF4-FFF2-40B4-BE49-F238E27FC236}">
                <a16:creationId xmlns:a16="http://schemas.microsoft.com/office/drawing/2014/main" id="{E0DA6787-CBCF-4469-BAD8-0AEEF2EDFB3F}"/>
              </a:ext>
            </a:extLst>
          </p:cNvPr>
          <p:cNvPicPr>
            <a:picLocks noChangeAspect="1"/>
          </p:cNvPicPr>
          <p:nvPr/>
        </p:nvPicPr>
        <p:blipFill rotWithShape="1">
          <a:blip r:embed="rId2">
            <a:extLst>
              <a:ext uri="{28A0092B-C50C-407E-A947-70E740481C1C}">
                <a14:useLocalDpi xmlns:a14="http://schemas.microsoft.com/office/drawing/2010/main" val="0"/>
              </a:ext>
            </a:extLst>
          </a:blip>
          <a:srcRect t="47599" r="628" b="3372"/>
          <a:stretch/>
        </p:blipFill>
        <p:spPr>
          <a:xfrm>
            <a:off x="894302" y="1163749"/>
            <a:ext cx="11123525" cy="561851"/>
          </a:xfrm>
          <a:prstGeom prst="rect">
            <a:avLst/>
          </a:prstGeom>
        </p:spPr>
      </p:pic>
      <p:sp>
        <p:nvSpPr>
          <p:cNvPr id="10" name="Explosion: 8 Points 9">
            <a:extLst>
              <a:ext uri="{FF2B5EF4-FFF2-40B4-BE49-F238E27FC236}">
                <a16:creationId xmlns:a16="http://schemas.microsoft.com/office/drawing/2014/main" id="{C3361118-1124-4AD0-B61D-CEB73878FD24}"/>
              </a:ext>
            </a:extLst>
          </p:cNvPr>
          <p:cNvSpPr/>
          <p:nvPr/>
        </p:nvSpPr>
        <p:spPr>
          <a:xfrm>
            <a:off x="6668758" y="1171939"/>
            <a:ext cx="4180112" cy="131130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00"/>
                </a:solidFill>
              </a:rPr>
              <a:t>Suy nghĩ và trả lời</a:t>
            </a:r>
            <a:endParaRPr lang="vi-VN" sz="2000" b="1">
              <a:solidFill>
                <a:srgbClr val="FFFF00"/>
              </a:solidFill>
            </a:endParaRPr>
          </a:p>
        </p:txBody>
      </p:sp>
    </p:spTree>
    <p:extLst>
      <p:ext uri="{BB962C8B-B14F-4D97-AF65-F5344CB8AC3E}">
        <p14:creationId xmlns:p14="http://schemas.microsoft.com/office/powerpoint/2010/main" val="400253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8EE10-6188-4FEA-8D84-AB09D3A4AA79}"/>
              </a:ext>
            </a:extLst>
          </p:cNvPr>
          <p:cNvPicPr>
            <a:picLocks noChangeAspect="1"/>
          </p:cNvPicPr>
          <p:nvPr/>
        </p:nvPicPr>
        <p:blipFill rotWithShape="1">
          <a:blip r:embed="rId2">
            <a:extLst>
              <a:ext uri="{28A0092B-C50C-407E-A947-70E740481C1C}">
                <a14:useLocalDpi xmlns:a14="http://schemas.microsoft.com/office/drawing/2010/main" val="0"/>
              </a:ext>
            </a:extLst>
          </a:blip>
          <a:srcRect r="628"/>
          <a:stretch/>
        </p:blipFill>
        <p:spPr>
          <a:xfrm>
            <a:off x="602901" y="473129"/>
            <a:ext cx="11123525" cy="1145960"/>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4EEB32C4-4E96-4CDA-B72C-FE1F6EE6C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92" y="1619089"/>
            <a:ext cx="10178980" cy="4590976"/>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11049EDF-AFAC-4F4F-AC27-1A23159C4316}"/>
              </a:ext>
            </a:extLst>
          </p:cNvPr>
          <p:cNvPicPr>
            <a:picLocks noChangeAspect="1"/>
          </p:cNvPicPr>
          <p:nvPr/>
        </p:nvPicPr>
        <p:blipFill rotWithShape="1">
          <a:blip r:embed="rId4">
            <a:extLst>
              <a:ext uri="{28A0092B-C50C-407E-A947-70E740481C1C}">
                <a14:useLocalDpi xmlns:a14="http://schemas.microsoft.com/office/drawing/2010/main" val="0"/>
              </a:ext>
            </a:extLst>
          </a:blip>
          <a:srcRect t="17886"/>
          <a:stretch/>
        </p:blipFill>
        <p:spPr>
          <a:xfrm>
            <a:off x="691730" y="2512087"/>
            <a:ext cx="10684678" cy="4099727"/>
          </a:xfrm>
          <a:prstGeom prst="rect">
            <a:avLst/>
          </a:prstGeom>
        </p:spPr>
      </p:pic>
    </p:spTree>
    <p:extLst>
      <p:ext uri="{BB962C8B-B14F-4D97-AF65-F5344CB8AC3E}">
        <p14:creationId xmlns:p14="http://schemas.microsoft.com/office/powerpoint/2010/main" val="10443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80C7B3-53D2-4B98-8844-8A237F8BE196}"/>
              </a:ext>
            </a:extLst>
          </p:cNvPr>
          <p:cNvSpPr txBox="1"/>
          <p:nvPr/>
        </p:nvSpPr>
        <p:spPr>
          <a:xfrm>
            <a:off x="715879" y="1619089"/>
            <a:ext cx="11048032" cy="3901837"/>
          </a:xfrm>
          <a:prstGeom prst="rect">
            <a:avLst/>
          </a:prstGeom>
          <a:noFill/>
        </p:spPr>
        <p:txBody>
          <a:bodyPr wrap="square">
            <a:spAutoFit/>
          </a:bodyPr>
          <a:lstStyle/>
          <a:p>
            <a:pPr algn="just" eaLnBrk="1" hangingPunct="1">
              <a:lnSpc>
                <a:spcPct val="150000"/>
              </a:lnSpc>
              <a:defRPr/>
            </a:pPr>
            <a:r>
              <a:rPr lang="en-US" sz="2400">
                <a:solidFill>
                  <a:srgbClr val="FF0000"/>
                </a:solidFill>
                <a:latin typeface="Times New Roman" panose="02020603050405020304" pitchFamily="18" charset="0"/>
                <a:cs typeface="Times New Roman" panose="02020603050405020304" pitchFamily="18" charset="0"/>
              </a:rPr>
              <a:t>* Bối cảnh lịch sử:</a:t>
            </a:r>
          </a:p>
          <a:p>
            <a:pPr algn="just" eaLnBrk="1" hangingPunct="1">
              <a:lnSpc>
                <a:spcPct val="150000"/>
              </a:lnSpc>
              <a:defRPr/>
            </a:pPr>
            <a:r>
              <a:rPr lang="en-US" sz="2400">
                <a:solidFill>
                  <a:srgbClr val="0000FF"/>
                </a:solidFill>
                <a:latin typeface="Times New Roman" panose="02020603050405020304" pitchFamily="18" charset="0"/>
                <a:cs typeface="Times New Roman" panose="02020603050405020304" pitchFamily="18" charset="0"/>
              </a:rPr>
              <a:t>+ </a:t>
            </a:r>
            <a:r>
              <a:rPr lang="vi-VN" sz="2400">
                <a:solidFill>
                  <a:srgbClr val="0000FF"/>
                </a:solidFill>
                <a:latin typeface="Times New Roman" panose="02020603050405020304" pitchFamily="18" charset="0"/>
                <a:cs typeface="Times New Roman" panose="02020603050405020304" pitchFamily="18" charset="0"/>
              </a:rPr>
              <a:t>Sau khi CMT8-1945 thành công, yêu cầu bảo vệ chính quyền CM </a:t>
            </a:r>
            <a:endParaRPr lang="en-US" sz="2400">
              <a:solidFill>
                <a:srgbClr val="0000FF"/>
              </a:solidFill>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400">
                <a:solidFill>
                  <a:srgbClr val="0000FF"/>
                </a:solidFill>
                <a:latin typeface="Times New Roman" panose="02020603050405020304" pitchFamily="18" charset="0"/>
                <a:cs typeface="Times New Roman" panose="02020603050405020304" pitchFamily="18" charset="0"/>
              </a:rPr>
              <a:t>+ </a:t>
            </a:r>
            <a:r>
              <a:rPr lang="vi-VN" sz="2400">
                <a:solidFill>
                  <a:srgbClr val="0000FF"/>
                </a:solidFill>
                <a:latin typeface="Times New Roman" panose="02020603050405020304" pitchFamily="18" charset="0"/>
                <a:cs typeface="Times New Roman" panose="02020603050405020304" pitchFamily="18" charset="0"/>
              </a:rPr>
              <a:t>LLCAND thành lập ngày 19/8/1945</a:t>
            </a:r>
            <a:endParaRPr lang="en-US" sz="2400">
              <a:solidFill>
                <a:srgbClr val="0000FF"/>
              </a:solidFill>
              <a:latin typeface="Times New Roman" panose="02020603050405020304" pitchFamily="18" charset="0"/>
              <a:cs typeface="Times New Roman" panose="02020603050405020304" pitchFamily="18" charset="0"/>
            </a:endParaRPr>
          </a:p>
          <a:p>
            <a:pPr algn="just" eaLnBrk="1" hangingPunct="1">
              <a:lnSpc>
                <a:spcPct val="150000"/>
              </a:lnSpc>
              <a:buFont typeface="Wingdings 3" pitchFamily="18" charset="2"/>
              <a:buNone/>
              <a:defRPr/>
            </a:pPr>
            <a:r>
              <a:rPr lang="en-US" sz="2400">
                <a:solidFill>
                  <a:srgbClr val="0000FF"/>
                </a:solidFill>
                <a:latin typeface="Times New Roman" panose="02020603050405020304" pitchFamily="18" charset="0"/>
                <a:cs typeface="Times New Roman" panose="02020603050405020304" pitchFamily="18" charset="0"/>
              </a:rPr>
              <a:t>- </a:t>
            </a:r>
            <a:r>
              <a:rPr lang="vi-VN" sz="2400">
                <a:solidFill>
                  <a:srgbClr val="0000FF"/>
                </a:solidFill>
                <a:latin typeface="Times New Roman" panose="02020603050405020304" pitchFamily="18" charset="0"/>
                <a:cs typeface="Times New Roman" panose="02020603050405020304" pitchFamily="18" charset="0"/>
              </a:rPr>
              <a:t>Ở </a:t>
            </a:r>
            <a:r>
              <a:rPr lang="en-US" sz="2400">
                <a:solidFill>
                  <a:srgbClr val="0000FF"/>
                </a:solidFill>
                <a:latin typeface="Times New Roman" panose="02020603050405020304" pitchFamily="18" charset="0"/>
                <a:cs typeface="Times New Roman" panose="02020603050405020304" pitchFamily="18" charset="0"/>
              </a:rPr>
              <a:t>B</a:t>
            </a:r>
            <a:r>
              <a:rPr lang="vi-VN" sz="2400">
                <a:solidFill>
                  <a:srgbClr val="0000FF"/>
                </a:solidFill>
                <a:latin typeface="Times New Roman" panose="02020603050405020304" pitchFamily="18" charset="0"/>
                <a:cs typeface="Times New Roman" panose="02020603050405020304" pitchFamily="18" charset="0"/>
              </a:rPr>
              <a:t>ắc </a:t>
            </a:r>
            <a:r>
              <a:rPr lang="en-US" sz="2400">
                <a:solidFill>
                  <a:srgbClr val="0000FF"/>
                </a:solidFill>
                <a:latin typeface="Times New Roman" panose="02020603050405020304" pitchFamily="18" charset="0"/>
                <a:cs typeface="Times New Roman" panose="02020603050405020304" pitchFamily="18" charset="0"/>
              </a:rPr>
              <a:t>B</a:t>
            </a:r>
            <a:r>
              <a:rPr lang="vi-VN" sz="2400">
                <a:solidFill>
                  <a:srgbClr val="0000FF"/>
                </a:solidFill>
                <a:latin typeface="Times New Roman" panose="02020603050405020304" pitchFamily="18" charset="0"/>
                <a:cs typeface="Times New Roman" panose="02020603050405020304" pitchFamily="18" charset="0"/>
              </a:rPr>
              <a:t>ộ thành lập “sở liêm phóng” và “sở cảnh sát”. </a:t>
            </a:r>
            <a:endParaRPr lang="en-US" sz="2400">
              <a:solidFill>
                <a:srgbClr val="0000FF"/>
              </a:solidFill>
              <a:latin typeface="Times New Roman" panose="02020603050405020304" pitchFamily="18" charset="0"/>
              <a:cs typeface="Times New Roman" panose="02020603050405020304" pitchFamily="18" charset="0"/>
            </a:endParaRPr>
          </a:p>
          <a:p>
            <a:pPr algn="just" eaLnBrk="1" hangingPunct="1">
              <a:lnSpc>
                <a:spcPct val="150000"/>
              </a:lnSpc>
              <a:buFont typeface="Wingdings 3" pitchFamily="18" charset="2"/>
              <a:buNone/>
              <a:defRPr/>
            </a:pPr>
            <a:r>
              <a:rPr lang="en-US" sz="2400">
                <a:solidFill>
                  <a:srgbClr val="0000FF"/>
                </a:solidFill>
                <a:latin typeface="Times New Roman" panose="02020603050405020304" pitchFamily="18" charset="0"/>
                <a:cs typeface="Times New Roman" panose="02020603050405020304" pitchFamily="18" charset="0"/>
              </a:rPr>
              <a:t>- </a:t>
            </a:r>
            <a:r>
              <a:rPr lang="vi-VN" sz="2400">
                <a:solidFill>
                  <a:srgbClr val="0000FF"/>
                </a:solidFill>
                <a:latin typeface="Times New Roman" panose="02020603050405020304" pitchFamily="18" charset="0"/>
                <a:cs typeface="Times New Roman" panose="02020603050405020304" pitchFamily="18" charset="0"/>
              </a:rPr>
              <a:t>Các tỉnh thành lập “ti liêm phóng” và “ti cảnh sát” cùng với các LLVT khác tham gia tổng khởi nghĩa dành chính quyền, đồng thời bảo vệ thành công ngày Quốc khánh nước VNDCCH (2/9/1945) </a:t>
            </a: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E9DCF7C-89DD-481B-A184-3AB4659BD110}"/>
              </a:ext>
            </a:extLst>
          </p:cNvPr>
          <p:cNvPicPr>
            <a:picLocks noChangeAspect="1"/>
          </p:cNvPicPr>
          <p:nvPr/>
        </p:nvPicPr>
        <p:blipFill rotWithShape="1">
          <a:blip r:embed="rId2">
            <a:extLst>
              <a:ext uri="{28A0092B-C50C-407E-A947-70E740481C1C}">
                <a14:useLocalDpi xmlns:a14="http://schemas.microsoft.com/office/drawing/2010/main" val="0"/>
              </a:ext>
            </a:extLst>
          </a:blip>
          <a:srcRect r="628"/>
          <a:stretch/>
        </p:blipFill>
        <p:spPr>
          <a:xfrm>
            <a:off x="678133" y="473129"/>
            <a:ext cx="11123525" cy="1145960"/>
          </a:xfrm>
          <a:prstGeom prst="rect">
            <a:avLst/>
          </a:prstGeom>
        </p:spPr>
      </p:pic>
    </p:spTree>
    <p:extLst>
      <p:ext uri="{BB962C8B-B14F-4D97-AF65-F5344CB8AC3E}">
        <p14:creationId xmlns:p14="http://schemas.microsoft.com/office/powerpoint/2010/main" val="29389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42FE74-8D5E-448D-A88A-8CBC776A8021}"/>
              </a:ext>
            </a:extLst>
          </p:cNvPr>
          <p:cNvPicPr>
            <a:picLocks noChangeAspect="1"/>
          </p:cNvPicPr>
          <p:nvPr/>
        </p:nvPicPr>
        <p:blipFill rotWithShape="1">
          <a:blip r:embed="rId2">
            <a:extLst>
              <a:ext uri="{28A0092B-C50C-407E-A947-70E740481C1C}">
                <a14:useLocalDpi xmlns:a14="http://schemas.microsoft.com/office/drawing/2010/main" val="0"/>
              </a:ext>
            </a:extLst>
          </a:blip>
          <a:srcRect r="628" b="51848"/>
          <a:stretch/>
        </p:blipFill>
        <p:spPr>
          <a:xfrm>
            <a:off x="678133" y="473129"/>
            <a:ext cx="11123525" cy="551803"/>
          </a:xfrm>
          <a:prstGeom prst="rect">
            <a:avLst/>
          </a:prstGeom>
        </p:spPr>
      </p:pic>
      <p:pic>
        <p:nvPicPr>
          <p:cNvPr id="4" name="Picture 3" descr="Text&#10;&#10;Description automatically generated">
            <a:extLst>
              <a:ext uri="{FF2B5EF4-FFF2-40B4-BE49-F238E27FC236}">
                <a16:creationId xmlns:a16="http://schemas.microsoft.com/office/drawing/2014/main" id="{F4E335FC-5482-41A6-8A7D-C3E61C100DBA}"/>
              </a:ext>
            </a:extLst>
          </p:cNvPr>
          <p:cNvPicPr>
            <a:picLocks noChangeAspect="1"/>
          </p:cNvPicPr>
          <p:nvPr/>
        </p:nvPicPr>
        <p:blipFill rotWithShape="1">
          <a:blip r:embed="rId3">
            <a:extLst>
              <a:ext uri="{28A0092B-C50C-407E-A947-70E740481C1C}">
                <a14:useLocalDpi xmlns:a14="http://schemas.microsoft.com/office/drawing/2010/main" val="0"/>
              </a:ext>
            </a:extLst>
          </a:blip>
          <a:srcRect b="71469"/>
          <a:stretch/>
        </p:blipFill>
        <p:spPr>
          <a:xfrm>
            <a:off x="805298" y="1106239"/>
            <a:ext cx="11063422" cy="461304"/>
          </a:xfrm>
          <a:prstGeom prst="rect">
            <a:avLst/>
          </a:prstGeom>
        </p:spPr>
      </p:pic>
      <p:pic>
        <p:nvPicPr>
          <p:cNvPr id="5" name="Picture 4" descr="Text&#10;&#10;Description automatically generated">
            <a:extLst>
              <a:ext uri="{FF2B5EF4-FFF2-40B4-BE49-F238E27FC236}">
                <a16:creationId xmlns:a16="http://schemas.microsoft.com/office/drawing/2014/main" id="{1F9D6B5C-8624-40D8-A724-86C38FD6B951}"/>
              </a:ext>
            </a:extLst>
          </p:cNvPr>
          <p:cNvPicPr>
            <a:picLocks noChangeAspect="1"/>
          </p:cNvPicPr>
          <p:nvPr/>
        </p:nvPicPr>
        <p:blipFill rotWithShape="1">
          <a:blip r:embed="rId3">
            <a:extLst>
              <a:ext uri="{28A0092B-C50C-407E-A947-70E740481C1C}">
                <a14:useLocalDpi xmlns:a14="http://schemas.microsoft.com/office/drawing/2010/main" val="0"/>
              </a:ext>
            </a:extLst>
          </a:blip>
          <a:srcRect t="26045"/>
          <a:stretch/>
        </p:blipFill>
        <p:spPr>
          <a:xfrm>
            <a:off x="564289" y="2233246"/>
            <a:ext cx="11063422" cy="1195754"/>
          </a:xfrm>
          <a:prstGeom prst="rect">
            <a:avLst/>
          </a:prstGeom>
        </p:spPr>
      </p:pic>
      <p:sp>
        <p:nvSpPr>
          <p:cNvPr id="3" name="TextBox 2">
            <a:extLst>
              <a:ext uri="{FF2B5EF4-FFF2-40B4-BE49-F238E27FC236}">
                <a16:creationId xmlns:a16="http://schemas.microsoft.com/office/drawing/2014/main" id="{EED1EB0D-F430-4B20-9CAF-25620733A038}"/>
              </a:ext>
            </a:extLst>
          </p:cNvPr>
          <p:cNvSpPr txBox="1"/>
          <p:nvPr/>
        </p:nvSpPr>
        <p:spPr>
          <a:xfrm>
            <a:off x="1256044" y="3730423"/>
            <a:ext cx="9738283" cy="461665"/>
          </a:xfrm>
          <a:prstGeom prst="rect">
            <a:avLst/>
          </a:prstGeom>
          <a:noFill/>
        </p:spPr>
        <p:txBody>
          <a:bodyPr wrap="square" rtlCol="0">
            <a:spAutoFit/>
          </a:bodyPr>
          <a:lstStyle/>
          <a:p>
            <a:r>
              <a:rPr lang="en-US" sz="2400"/>
              <a:t>Bản chất và truyền thống của CAND thể hiện ở 5 mục chính như sau:</a:t>
            </a:r>
            <a:endParaRPr lang="vi-VN" sz="2400"/>
          </a:p>
        </p:txBody>
      </p:sp>
    </p:spTree>
    <p:extLst>
      <p:ext uri="{BB962C8B-B14F-4D97-AF65-F5344CB8AC3E}">
        <p14:creationId xmlns:p14="http://schemas.microsoft.com/office/powerpoint/2010/main" val="34695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5" name="Picture 6" descr="E:\anh qua doi dep\qd\untitled.png">
            <a:extLst>
              <a:ext uri="{FF2B5EF4-FFF2-40B4-BE49-F238E27FC236}">
                <a16:creationId xmlns:a16="http://schemas.microsoft.com/office/drawing/2014/main" id="{3EE4D63D-9A49-4B50-A3FE-9084CC3CB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7543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9">
            <a:extLst>
              <a:ext uri="{FF2B5EF4-FFF2-40B4-BE49-F238E27FC236}">
                <a16:creationId xmlns:a16="http://schemas.microsoft.com/office/drawing/2014/main" id="{17708B2D-C5B7-4552-A086-D20F23EAF1FE}"/>
              </a:ext>
            </a:extLst>
          </p:cNvPr>
          <p:cNvSpPr>
            <a:spLocks noChangeArrowheads="1"/>
          </p:cNvSpPr>
          <p:nvPr/>
        </p:nvSpPr>
        <p:spPr bwMode="auto">
          <a:xfrm>
            <a:off x="1905000" y="762001"/>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3" panose="05040102010807070707" pitchFamily="18" charset="2"/>
              <a:buNone/>
            </a:pPr>
            <a:r>
              <a:rPr lang="vi-VN" altLang="en-US" sz="2800" b="1">
                <a:solidFill>
                  <a:srgbClr val="FF0000"/>
                </a:solidFill>
                <a:cs typeface="Arial" panose="020B0604020202020204" pitchFamily="34" charset="0"/>
              </a:rPr>
              <a:t>1. Trung thành tuyệt đối với sự nghiệp của Đảng</a:t>
            </a:r>
          </a:p>
        </p:txBody>
      </p:sp>
      <p:grpSp>
        <p:nvGrpSpPr>
          <p:cNvPr id="49159" name="Group 7">
            <a:extLst>
              <a:ext uri="{FF2B5EF4-FFF2-40B4-BE49-F238E27FC236}">
                <a16:creationId xmlns:a16="http://schemas.microsoft.com/office/drawing/2014/main" id="{DC3CFF5A-E64D-4F3B-8C36-C4E721FD6526}"/>
              </a:ext>
            </a:extLst>
          </p:cNvPr>
          <p:cNvGrpSpPr>
            <a:grpSpLocks/>
          </p:cNvGrpSpPr>
          <p:nvPr/>
        </p:nvGrpSpPr>
        <p:grpSpPr bwMode="auto">
          <a:xfrm>
            <a:off x="1045779" y="1623441"/>
            <a:ext cx="10189780" cy="4745827"/>
            <a:chOff x="735013" y="2667000"/>
            <a:chExt cx="7620000" cy="3661069"/>
          </a:xfrm>
        </p:grpSpPr>
        <p:pic>
          <p:nvPicPr>
            <p:cNvPr id="49161" name="Picture 8" descr="E:\anh qua doi dep\ca 7.jpeg">
              <a:extLst>
                <a:ext uri="{FF2B5EF4-FFF2-40B4-BE49-F238E27FC236}">
                  <a16:creationId xmlns:a16="http://schemas.microsoft.com/office/drawing/2014/main" id="{CE76148C-89AD-47AA-88C2-7F40E2018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667000"/>
              <a:ext cx="27749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9" descr="E:\anh qua doi dep\qd\csgt.jpg">
              <a:extLst>
                <a:ext uri="{FF2B5EF4-FFF2-40B4-BE49-F238E27FC236}">
                  <a16:creationId xmlns:a16="http://schemas.microsoft.com/office/drawing/2014/main" id="{9B207672-AE7A-437A-AD40-E1CEB76DCE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667000"/>
              <a:ext cx="43608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a:extLst>
                <a:ext uri="{FF2B5EF4-FFF2-40B4-BE49-F238E27FC236}">
                  <a16:creationId xmlns:a16="http://schemas.microsoft.com/office/drawing/2014/main" id="{B24911F0-B291-4A65-8852-CA4BACEFF6A1}"/>
                </a:ext>
              </a:extLst>
            </p:cNvPr>
            <p:cNvSpPr>
              <a:spLocks noChangeArrowheads="1"/>
            </p:cNvSpPr>
            <p:nvPr/>
          </p:nvSpPr>
          <p:spPr bwMode="auto">
            <a:xfrm>
              <a:off x="735013" y="5859716"/>
              <a:ext cx="7620000" cy="46835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400" i="1" dirty="0">
                  <a:solidFill>
                    <a:srgbClr val="0000FF"/>
                  </a:solidFill>
                  <a:latin typeface="Arial" pitchFamily="34" charset="0"/>
                  <a:cs typeface="Arial" pitchFamily="34" charset="0"/>
                </a:rPr>
                <a:t>Học viên - Nữ sĩ quan Công an tương lai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randombar(horizontal)">
                                      <p:cBhvr>
                                        <p:cTn id="7" dur="500"/>
                                        <p:tgtEl>
                                          <p:spTgt spid="4915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943"/>
                                        </p:tgtEl>
                                        <p:attrNameLst>
                                          <p:attrName>style.visibility</p:attrName>
                                        </p:attrNameLst>
                                      </p:cBhvr>
                                      <p:to>
                                        <p:strVal val="visible"/>
                                      </p:to>
                                    </p:set>
                                    <p:animEffect transition="in" filter="randombar(horizontal)">
                                      <p:cBhvr>
                                        <p:cTn id="10" dur="500"/>
                                        <p:tgtEl>
                                          <p:spTgt spid="39943"/>
                                        </p:tgtEl>
                                      </p:cBhvr>
                                    </p:animEffect>
                                  </p:childTnLst>
                                </p:cTn>
                              </p:par>
                              <p:par>
                                <p:cTn id="11" presetID="14" presetClass="entr" presetSubtype="10" fill="hold" nodeType="with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randombar(horizontal)">
                                      <p:cBhvr>
                                        <p:cTn id="13"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E8797E-1644-41B9-9E8E-DCD890C14E6B}"/>
              </a:ext>
            </a:extLst>
          </p:cNvPr>
          <p:cNvSpPr/>
          <p:nvPr/>
        </p:nvSpPr>
        <p:spPr>
          <a:xfrm>
            <a:off x="783771" y="228600"/>
            <a:ext cx="10550770" cy="523220"/>
          </a:xfrm>
          <a:prstGeom prst="rect">
            <a:avLst/>
          </a:prstGeom>
        </p:spPr>
        <p:txBody>
          <a:bodyPr wrap="square">
            <a:spAutoFit/>
          </a:bodyPr>
          <a:lstStyle/>
          <a:p>
            <a:pPr algn="just" eaLnBrk="1" hangingPunct="1">
              <a:buFont typeface="Wingdings 3" pitchFamily="18" charset="2"/>
              <a:buNone/>
              <a:defRPr/>
            </a:pPr>
            <a:r>
              <a:rPr lang="vi-VN" sz="2800" b="1" dirty="0">
                <a:solidFill>
                  <a:srgbClr val="FF0000"/>
                </a:solidFill>
                <a:effectLst>
                  <a:outerShdw blurRad="38100" dist="38100" dir="2700000" algn="tl">
                    <a:srgbClr val="000000">
                      <a:alpha val="43137"/>
                    </a:srgbClr>
                  </a:outerShdw>
                </a:effectLst>
                <a:latin typeface="Arial" charset="0"/>
                <a:cs typeface="Arial" charset="0"/>
              </a:rPr>
              <a:t>2.</a:t>
            </a:r>
            <a:r>
              <a:rPr lang="en-US" sz="2800" b="1" dirty="0">
                <a:solidFill>
                  <a:srgbClr val="FF0000"/>
                </a:solidFill>
                <a:effectLst>
                  <a:outerShdw blurRad="38100" dist="38100" dir="2700000" algn="tl">
                    <a:srgbClr val="000000">
                      <a:alpha val="43137"/>
                    </a:srgbClr>
                  </a:outerShdw>
                </a:effectLst>
                <a:latin typeface="Arial" charset="0"/>
                <a:cs typeface="Arial" charset="0"/>
              </a:rPr>
              <a:t> </a:t>
            </a:r>
            <a:r>
              <a:rPr lang="vi-VN" sz="2800" b="1" dirty="0">
                <a:solidFill>
                  <a:srgbClr val="FF0000"/>
                </a:solidFill>
                <a:effectLst>
                  <a:outerShdw blurRad="38100" dist="38100" dir="2700000" algn="tl">
                    <a:srgbClr val="000000">
                      <a:alpha val="43137"/>
                    </a:srgbClr>
                  </a:outerShdw>
                </a:effectLst>
                <a:latin typeface="Arial" charset="0"/>
                <a:cs typeface="Arial" charset="0"/>
              </a:rPr>
              <a:t>Vì nhân dân phục vụ, dựa vào dân làm việc và chiến đấu</a:t>
            </a:r>
          </a:p>
        </p:txBody>
      </p:sp>
      <p:grpSp>
        <p:nvGrpSpPr>
          <p:cNvPr id="2" name="Group 10">
            <a:extLst>
              <a:ext uri="{FF2B5EF4-FFF2-40B4-BE49-F238E27FC236}">
                <a16:creationId xmlns:a16="http://schemas.microsoft.com/office/drawing/2014/main" id="{5474E789-E63E-42A3-A418-320359F077B0}"/>
              </a:ext>
            </a:extLst>
          </p:cNvPr>
          <p:cNvGrpSpPr>
            <a:grpSpLocks/>
          </p:cNvGrpSpPr>
          <p:nvPr/>
        </p:nvGrpSpPr>
        <p:grpSpPr bwMode="auto">
          <a:xfrm>
            <a:off x="617414" y="778982"/>
            <a:ext cx="10717127" cy="5300036"/>
            <a:chOff x="457200" y="1295400"/>
            <a:chExt cx="8317933" cy="4608394"/>
          </a:xfrm>
        </p:grpSpPr>
        <p:grpSp>
          <p:nvGrpSpPr>
            <p:cNvPr id="51205" name="Group 4">
              <a:extLst>
                <a:ext uri="{FF2B5EF4-FFF2-40B4-BE49-F238E27FC236}">
                  <a16:creationId xmlns:a16="http://schemas.microsoft.com/office/drawing/2014/main" id="{AAD9905B-9907-41A6-B520-D60628DAC3C2}"/>
                </a:ext>
              </a:extLst>
            </p:cNvPr>
            <p:cNvGrpSpPr>
              <a:grpSpLocks/>
            </p:cNvGrpSpPr>
            <p:nvPr/>
          </p:nvGrpSpPr>
          <p:grpSpPr bwMode="auto">
            <a:xfrm>
              <a:off x="457200" y="2370059"/>
              <a:ext cx="8317933" cy="3533735"/>
              <a:chOff x="457200" y="1989059"/>
              <a:chExt cx="8317933" cy="3533735"/>
            </a:xfrm>
          </p:grpSpPr>
          <p:pic>
            <p:nvPicPr>
              <p:cNvPr id="51207" name="Picture 5" descr="E:\anh qua doi dep\qd\ca 4.jpg">
                <a:extLst>
                  <a:ext uri="{FF2B5EF4-FFF2-40B4-BE49-F238E27FC236}">
                    <a16:creationId xmlns:a16="http://schemas.microsoft.com/office/drawing/2014/main" id="{CDB9DF5B-30C6-4816-845D-A6B6E95F6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398" y="1989059"/>
                <a:ext cx="3533735" cy="353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7" descr="E:\anh qua doi dep\ca8.jpg">
                <a:extLst>
                  <a:ext uri="{FF2B5EF4-FFF2-40B4-BE49-F238E27FC236}">
                    <a16:creationId xmlns:a16="http://schemas.microsoft.com/office/drawing/2014/main" id="{9EFD8E97-3E70-48D5-9CB6-E98D359CC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89059"/>
                <a:ext cx="4641396" cy="348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6" name="Rectangle 9">
              <a:extLst>
                <a:ext uri="{FF2B5EF4-FFF2-40B4-BE49-F238E27FC236}">
                  <a16:creationId xmlns:a16="http://schemas.microsoft.com/office/drawing/2014/main" id="{A90A174A-A9AF-41C6-959B-D654AA00D452}"/>
                </a:ext>
              </a:extLst>
            </p:cNvPr>
            <p:cNvSpPr>
              <a:spLocks noChangeArrowheads="1"/>
            </p:cNvSpPr>
            <p:nvPr/>
          </p:nvSpPr>
          <p:spPr bwMode="auto">
            <a:xfrm>
              <a:off x="457200" y="1295400"/>
              <a:ext cx="8305800" cy="98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400">
                  <a:solidFill>
                    <a:srgbClr val="0000FF"/>
                  </a:solidFill>
                  <a:cs typeface="Arial" panose="020B0604020202020204" pitchFamily="34" charset="0"/>
                </a:rPr>
                <a:t>C</a:t>
              </a:r>
              <a:r>
                <a:rPr lang="vi-VN" altLang="en-US" sz="2400">
                  <a:solidFill>
                    <a:srgbClr val="0000FF"/>
                  </a:solidFill>
                  <a:cs typeface="Arial" panose="020B0604020202020204" pitchFamily="34" charset="0"/>
                </a:rPr>
                <a:t>hiến công hiểm hách: Bắt gián điệp, biệt kích đột nhập từ bên ngoài, phần tử phản động ở trong nước, những kẻ gây rối </a:t>
              </a:r>
              <a:r>
                <a:rPr lang="en-US" altLang="en-US" sz="2400">
                  <a:solidFill>
                    <a:srgbClr val="0000FF"/>
                  </a:solidFill>
                  <a:cs typeface="Arial" panose="020B0604020202020204" pitchFamily="34" charset="0"/>
                </a:rPr>
                <a:t>…..</a:t>
              </a: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1F88A24-A208-4497-896B-560E6A6ACB22}"/>
              </a:ext>
            </a:extLst>
          </p:cNvPr>
          <p:cNvSpPr>
            <a:spLocks noGrp="1" noChangeArrowheads="1"/>
          </p:cNvSpPr>
          <p:nvPr>
            <p:ph type="title"/>
          </p:nvPr>
        </p:nvSpPr>
        <p:spPr>
          <a:xfrm>
            <a:off x="562707" y="502418"/>
            <a:ext cx="11063235" cy="1554982"/>
          </a:xfrm>
        </p:spPr>
        <p:txBody>
          <a:bodyPr/>
          <a:lstStyle/>
          <a:p>
            <a:pPr algn="just">
              <a:defRPr/>
            </a:pPr>
            <a:r>
              <a:rPr lang="en-US" sz="2800" b="1" dirty="0">
                <a:solidFill>
                  <a:srgbClr val="FF0000"/>
                </a:solidFill>
                <a:latin typeface="Arial" pitchFamily="34" charset="0"/>
                <a:cs typeface="Arial" pitchFamily="34" charset="0"/>
              </a:rPr>
              <a:t>3. Độc lập, tự chủ, tự cường và tiếp thu vận dụng sáng tạo những kinh nghiệm bảo vệ an ninh, trật tự và những thành tựu khoa học – công nghệ phục vụ công tác và chiến đấu</a:t>
            </a:r>
            <a:endParaRPr lang="en-US" sz="2800" b="1" dirty="0">
              <a:latin typeface="Arial" pitchFamily="34" charset="0"/>
              <a:cs typeface="Arial" pitchFamily="34" charset="0"/>
            </a:endParaRPr>
          </a:p>
        </p:txBody>
      </p:sp>
      <p:grpSp>
        <p:nvGrpSpPr>
          <p:cNvPr id="2" name="Group 5">
            <a:extLst>
              <a:ext uri="{FF2B5EF4-FFF2-40B4-BE49-F238E27FC236}">
                <a16:creationId xmlns:a16="http://schemas.microsoft.com/office/drawing/2014/main" id="{5958A186-A502-4AC9-9E8B-E77A3155E541}"/>
              </a:ext>
            </a:extLst>
          </p:cNvPr>
          <p:cNvGrpSpPr>
            <a:grpSpLocks/>
          </p:cNvGrpSpPr>
          <p:nvPr/>
        </p:nvGrpSpPr>
        <p:grpSpPr bwMode="auto">
          <a:xfrm>
            <a:off x="452177" y="2286001"/>
            <a:ext cx="10942654" cy="4195186"/>
            <a:chOff x="304778" y="2286014"/>
            <a:chExt cx="8686308" cy="3901500"/>
          </a:xfrm>
        </p:grpSpPr>
        <p:sp>
          <p:nvSpPr>
            <p:cNvPr id="40963" name="Rectangle 6">
              <a:extLst>
                <a:ext uri="{FF2B5EF4-FFF2-40B4-BE49-F238E27FC236}">
                  <a16:creationId xmlns:a16="http://schemas.microsoft.com/office/drawing/2014/main" id="{A444C3AB-FC5F-4A8E-A574-EBD142C131DE}"/>
                </a:ext>
              </a:extLst>
            </p:cNvPr>
            <p:cNvSpPr>
              <a:spLocks noChangeArrowheads="1"/>
            </p:cNvSpPr>
            <p:nvPr/>
          </p:nvSpPr>
          <p:spPr bwMode="auto">
            <a:xfrm>
              <a:off x="304778" y="2286014"/>
              <a:ext cx="3200803" cy="39015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rgbClr val="FF0000"/>
              </a:solidFill>
              <a:miter lim="800000"/>
              <a:headEnd/>
              <a:tailEnd/>
            </a:ln>
          </p:spPr>
          <p:txBody>
            <a:bodyPr>
              <a:spAutoFit/>
            </a:bodyPr>
            <a:lstStyle/>
            <a:p>
              <a:pPr algn="just">
                <a:lnSpc>
                  <a:spcPct val="150000"/>
                </a:lnSpc>
                <a:defRPr/>
              </a:pPr>
              <a:r>
                <a:rPr lang="en-US" sz="2400" dirty="0">
                  <a:solidFill>
                    <a:srgbClr val="0000FF"/>
                  </a:solidFill>
                  <a:latin typeface="Arial" charset="0"/>
                  <a:cs typeface="Arial" charset="0"/>
                </a:rPr>
                <a:t>Quán triệt đường lối độc lập, tự chủ của Đảng, CAND Việt Nam đã phát huy đầy đủ các nhân tố nội lực làm lên sức mạnh giành thắng lợi</a:t>
              </a:r>
              <a:endParaRPr lang="en-US" sz="2400" dirty="0">
                <a:solidFill>
                  <a:srgbClr val="0000FF"/>
                </a:solidFill>
                <a:latin typeface="Arial" charset="0"/>
              </a:endParaRPr>
            </a:p>
          </p:txBody>
        </p:sp>
        <p:pic>
          <p:nvPicPr>
            <p:cNvPr id="53254" name="Picture 4" descr="E:\anh dow\ca7.jpeg">
              <a:extLst>
                <a:ext uri="{FF2B5EF4-FFF2-40B4-BE49-F238E27FC236}">
                  <a16:creationId xmlns:a16="http://schemas.microsoft.com/office/drawing/2014/main" id="{9E610074-FB6E-4272-907F-DDC87FD83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64" y="2286014"/>
              <a:ext cx="5424322" cy="383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09597-5CB4-4892-AFDC-A905C6585F30}"/>
              </a:ext>
            </a:extLst>
          </p:cNvPr>
          <p:cNvSpPr/>
          <p:nvPr/>
        </p:nvSpPr>
        <p:spPr>
          <a:xfrm>
            <a:off x="502418" y="428589"/>
            <a:ext cx="11351287" cy="1077218"/>
          </a:xfrm>
          <a:prstGeom prst="rect">
            <a:avLst/>
          </a:prstGeom>
        </p:spPr>
        <p:txBody>
          <a:bodyPr wrap="square">
            <a:spAutoFit/>
          </a:bodyPr>
          <a:lstStyle/>
          <a:p>
            <a:pPr algn="just">
              <a:defRPr/>
            </a:pPr>
            <a:r>
              <a:rPr lang="en-US" sz="3200" b="1" dirty="0">
                <a:ln w="0"/>
                <a:solidFill>
                  <a:srgbClr val="FF0000"/>
                </a:solidFill>
                <a:effectLst>
                  <a:outerShdw blurRad="38100" dist="19050" dir="2700000" algn="tl" rotWithShape="0">
                    <a:schemeClr val="dk1">
                      <a:alpha val="40000"/>
                    </a:schemeClr>
                  </a:outerShdw>
                </a:effectLst>
                <a:cs typeface="Arial" pitchFamily="34" charset="0"/>
              </a:rPr>
              <a:t>4. Tận tuỵ trong công việc, cảnh giác, bí mật, mưu trí, sáng tạo, dũng cảm, kiên quyết, khôn khéo trong </a:t>
            </a:r>
            <a:r>
              <a:rPr lang="en-US" sz="3200" b="1">
                <a:ln w="0"/>
                <a:solidFill>
                  <a:srgbClr val="FF0000"/>
                </a:solidFill>
                <a:effectLst>
                  <a:outerShdw blurRad="38100" dist="19050" dir="2700000" algn="tl" rotWithShape="0">
                    <a:schemeClr val="dk1">
                      <a:alpha val="40000"/>
                    </a:schemeClr>
                  </a:outerShdw>
                </a:effectLst>
                <a:cs typeface="Arial" pitchFamily="34" charset="0"/>
              </a:rPr>
              <a:t>chiến đấu.</a:t>
            </a:r>
            <a:endParaRPr lang="en-US" sz="3200" b="1" dirty="0">
              <a:ln w="0"/>
              <a:solidFill>
                <a:srgbClr val="FF0000"/>
              </a:solidFill>
              <a:effectLst>
                <a:outerShdw blurRad="38100" dist="19050" dir="2700000" algn="tl" rotWithShape="0">
                  <a:schemeClr val="dk1">
                    <a:alpha val="40000"/>
                  </a:schemeClr>
                </a:outerShdw>
              </a:effectLst>
              <a:latin typeface="Arial" charset="0"/>
            </a:endParaRPr>
          </a:p>
        </p:txBody>
      </p:sp>
      <p:grpSp>
        <p:nvGrpSpPr>
          <p:cNvPr id="2" name="Group 8">
            <a:extLst>
              <a:ext uri="{FF2B5EF4-FFF2-40B4-BE49-F238E27FC236}">
                <a16:creationId xmlns:a16="http://schemas.microsoft.com/office/drawing/2014/main" id="{BA56E084-D1D6-4303-9181-8D1BEEC1F938}"/>
              </a:ext>
            </a:extLst>
          </p:cNvPr>
          <p:cNvGrpSpPr>
            <a:grpSpLocks/>
          </p:cNvGrpSpPr>
          <p:nvPr/>
        </p:nvGrpSpPr>
        <p:grpSpPr bwMode="auto">
          <a:xfrm>
            <a:off x="773721" y="1777617"/>
            <a:ext cx="9932188" cy="4373222"/>
            <a:chOff x="-750459" y="1777630"/>
            <a:chExt cx="9933309" cy="4372918"/>
          </a:xfrm>
        </p:grpSpPr>
        <p:pic>
          <p:nvPicPr>
            <p:cNvPr id="55301" name="Picture 4" descr="E:\anh dow\ca3.jpeg">
              <a:extLst>
                <a:ext uri="{FF2B5EF4-FFF2-40B4-BE49-F238E27FC236}">
                  <a16:creationId xmlns:a16="http://schemas.microsoft.com/office/drawing/2014/main" id="{B8C543B7-118D-4473-8032-4F732E892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151" y="1777630"/>
              <a:ext cx="6154699" cy="437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7">
              <a:extLst>
                <a:ext uri="{FF2B5EF4-FFF2-40B4-BE49-F238E27FC236}">
                  <a16:creationId xmlns:a16="http://schemas.microsoft.com/office/drawing/2014/main" id="{FC208A53-AB95-4954-8626-0508C53E9888}"/>
                </a:ext>
              </a:extLst>
            </p:cNvPr>
            <p:cNvSpPr>
              <a:spLocks noChangeArrowheads="1"/>
            </p:cNvSpPr>
            <p:nvPr/>
          </p:nvSpPr>
          <p:spPr bwMode="auto">
            <a:xfrm>
              <a:off x="-750459" y="2091502"/>
              <a:ext cx="2833957" cy="341608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i="1">
                  <a:solidFill>
                    <a:srgbClr val="0000FF"/>
                  </a:solidFill>
                </a:rPr>
                <a:t>Phụ nữ CAND với phong trào “giỏi việc nước, đảm việc nhà”</a:t>
              </a:r>
            </a:p>
          </p:txBody>
        </p:sp>
      </p:grpSp>
      <p:sp>
        <p:nvSpPr>
          <p:cNvPr id="3" name="Arrow: Right 2">
            <a:extLst>
              <a:ext uri="{FF2B5EF4-FFF2-40B4-BE49-F238E27FC236}">
                <a16:creationId xmlns:a16="http://schemas.microsoft.com/office/drawing/2014/main" id="{FCC074C9-F23C-4EDB-B388-DE46B4A97D7D}"/>
              </a:ext>
            </a:extLst>
          </p:cNvPr>
          <p:cNvSpPr/>
          <p:nvPr/>
        </p:nvSpPr>
        <p:spPr>
          <a:xfrm>
            <a:off x="3677902" y="3145134"/>
            <a:ext cx="381837" cy="9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AB95454-70BA-47BF-8F46-49038EF45D0B}"/>
              </a:ext>
            </a:extLst>
          </p:cNvPr>
          <p:cNvSpPr>
            <a:spLocks noGrp="1" noChangeArrowheads="1"/>
          </p:cNvSpPr>
          <p:nvPr>
            <p:ph type="title"/>
          </p:nvPr>
        </p:nvSpPr>
        <p:spPr>
          <a:xfrm>
            <a:off x="823965" y="592853"/>
            <a:ext cx="10741688" cy="1155938"/>
          </a:xfrm>
        </p:spPr>
        <p:txBody>
          <a:bodyPr>
            <a:noAutofit/>
          </a:bodyPr>
          <a:lstStyle/>
          <a:p>
            <a:pPr>
              <a:defRPr/>
            </a:pPr>
            <a:br>
              <a:rPr lang="en-US" sz="2400" dirty="0">
                <a:solidFill>
                  <a:srgbClr val="FF0000"/>
                </a:solidFill>
                <a:effectLst>
                  <a:outerShdw blurRad="38100" dist="38100" dir="2700000" algn="tl">
                    <a:srgbClr val="000000">
                      <a:alpha val="43137"/>
                    </a:srgbClr>
                  </a:outerShdw>
                </a:effectLst>
                <a:latin typeface="Arial" pitchFamily="34" charset="0"/>
                <a:cs typeface="Arial" pitchFamily="34" charset="0"/>
              </a:rPr>
            </a:br>
            <a:endParaRPr lang="en-US" sz="2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a:extLst>
              <a:ext uri="{FF2B5EF4-FFF2-40B4-BE49-F238E27FC236}">
                <a16:creationId xmlns:a16="http://schemas.microsoft.com/office/drawing/2014/main" id="{53316FD1-2541-4B87-BB4A-5A679BF23159}"/>
              </a:ext>
            </a:extLst>
          </p:cNvPr>
          <p:cNvSpPr/>
          <p:nvPr/>
        </p:nvSpPr>
        <p:spPr>
          <a:xfrm>
            <a:off x="361741" y="2471157"/>
            <a:ext cx="3746778" cy="2308324"/>
          </a:xfrm>
          <a:prstGeom prst="rect">
            <a:avLst/>
          </a:prstGeom>
        </p:spPr>
        <p:txBody>
          <a:bodyPr wrap="square">
            <a:spAutoFit/>
          </a:bodyPr>
          <a:lstStyle/>
          <a:p>
            <a:pPr algn="just">
              <a:defRPr/>
            </a:pPr>
            <a:r>
              <a:rPr lang="en-US" sz="3600" b="1" dirty="0">
                <a:solidFill>
                  <a:srgbClr val="FF0000"/>
                </a:solidFill>
                <a:effectLst>
                  <a:outerShdw blurRad="38100" dist="38100" dir="2700000" algn="tl">
                    <a:srgbClr val="000000">
                      <a:alpha val="43137"/>
                    </a:srgbClr>
                  </a:outerShdw>
                </a:effectLst>
                <a:cs typeface="Arial" pitchFamily="34" charset="0"/>
              </a:rPr>
              <a:t>5. Quan hệ hợp tác quốc tế trong sáng, thuỷ chung, nghĩa tình</a:t>
            </a:r>
          </a:p>
        </p:txBody>
      </p:sp>
      <p:pic>
        <p:nvPicPr>
          <p:cNvPr id="44037" name="Picture 5" descr="G:\qd\hai-tuong-cong-an-nhan-huan-chuong-cua-australia-1.jpg">
            <a:extLst>
              <a:ext uri="{FF2B5EF4-FFF2-40B4-BE49-F238E27FC236}">
                <a16:creationId xmlns:a16="http://schemas.microsoft.com/office/drawing/2014/main" id="{E90BC73C-5B93-4D40-813A-8DCD6285B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676" y="1117949"/>
            <a:ext cx="7141614" cy="501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randombar(horizontal)">
                                      <p:cBhvr>
                                        <p:cTn id="7" dur="500"/>
                                        <p:tgtEl>
                                          <p:spTgt spid="4096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randombar(horizontal)">
                                      <p:cBhvr>
                                        <p:cTn id="13"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05CE4074-0800-42C1-A649-D8ECBDDBA31F}"/>
              </a:ext>
            </a:extLst>
          </p:cNvPr>
          <p:cNvPicPr>
            <a:picLocks noChangeAspect="1"/>
          </p:cNvPicPr>
          <p:nvPr/>
        </p:nvPicPr>
        <p:blipFill rotWithShape="1">
          <a:blip r:embed="rId2">
            <a:extLst>
              <a:ext uri="{28A0092B-C50C-407E-A947-70E740481C1C}">
                <a14:useLocalDpi xmlns:a14="http://schemas.microsoft.com/office/drawing/2010/main" val="0"/>
              </a:ext>
            </a:extLst>
          </a:blip>
          <a:srcRect t="23808" b="4770"/>
          <a:stretch/>
        </p:blipFill>
        <p:spPr>
          <a:xfrm>
            <a:off x="878732" y="642024"/>
            <a:ext cx="10606692" cy="1215957"/>
          </a:xfrm>
          <a:prstGeom prst="rect">
            <a:avLst/>
          </a:prstGeom>
        </p:spPr>
      </p:pic>
      <p:pic>
        <p:nvPicPr>
          <p:cNvPr id="5" name="Picture 4" descr="Text&#10;&#10;Description automatically generated">
            <a:extLst>
              <a:ext uri="{FF2B5EF4-FFF2-40B4-BE49-F238E27FC236}">
                <a16:creationId xmlns:a16="http://schemas.microsoft.com/office/drawing/2014/main" id="{FD364AB6-9905-45D7-8C9C-436C1FBDCAE3}"/>
              </a:ext>
            </a:extLst>
          </p:cNvPr>
          <p:cNvPicPr>
            <a:picLocks noChangeAspect="1"/>
          </p:cNvPicPr>
          <p:nvPr/>
        </p:nvPicPr>
        <p:blipFill rotWithShape="1">
          <a:blip r:embed="rId3">
            <a:extLst>
              <a:ext uri="{28A0092B-C50C-407E-A947-70E740481C1C}">
                <a14:useLocalDpi xmlns:a14="http://schemas.microsoft.com/office/drawing/2010/main" val="0"/>
              </a:ext>
            </a:extLst>
          </a:blip>
          <a:srcRect t="1617" r="3901" b="30647"/>
          <a:stretch/>
        </p:blipFill>
        <p:spPr>
          <a:xfrm>
            <a:off x="878732" y="2026630"/>
            <a:ext cx="10679997" cy="2561620"/>
          </a:xfrm>
          <a:prstGeom prst="rect">
            <a:avLst/>
          </a:prstGeom>
        </p:spPr>
      </p:pic>
    </p:spTree>
    <p:extLst>
      <p:ext uri="{BB962C8B-B14F-4D97-AF65-F5344CB8AC3E}">
        <p14:creationId xmlns:p14="http://schemas.microsoft.com/office/powerpoint/2010/main" val="22589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D07C6DEA-BEE3-4955-BEE5-3C090A5BC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465817"/>
            <a:ext cx="10094490" cy="1919104"/>
          </a:xfrm>
          <a:prstGeom prst="rect">
            <a:avLst/>
          </a:prstGeom>
        </p:spPr>
      </p:pic>
      <p:pic>
        <p:nvPicPr>
          <p:cNvPr id="7" name="Picture 6" descr="Text&#10;&#10;Description automatically generated">
            <a:extLst>
              <a:ext uri="{FF2B5EF4-FFF2-40B4-BE49-F238E27FC236}">
                <a16:creationId xmlns:a16="http://schemas.microsoft.com/office/drawing/2014/main" id="{A43BEF35-533E-4EED-BEE8-C2E8B9DB3F45}"/>
              </a:ext>
            </a:extLst>
          </p:cNvPr>
          <p:cNvPicPr>
            <a:picLocks noChangeAspect="1"/>
          </p:cNvPicPr>
          <p:nvPr/>
        </p:nvPicPr>
        <p:blipFill rotWithShape="1">
          <a:blip r:embed="rId3">
            <a:extLst>
              <a:ext uri="{28A0092B-C50C-407E-A947-70E740481C1C}">
                <a14:useLocalDpi xmlns:a14="http://schemas.microsoft.com/office/drawing/2010/main" val="0"/>
              </a:ext>
            </a:extLst>
          </a:blip>
          <a:srcRect t="38922" b="23953"/>
          <a:stretch/>
        </p:blipFill>
        <p:spPr>
          <a:xfrm>
            <a:off x="981246" y="1951397"/>
            <a:ext cx="10229508" cy="605530"/>
          </a:xfrm>
          <a:prstGeom prst="rect">
            <a:avLst/>
          </a:prstGeom>
        </p:spPr>
      </p:pic>
      <p:pic>
        <p:nvPicPr>
          <p:cNvPr id="9" name="Picture 8" descr="Text&#10;&#10;Description automatically generated">
            <a:extLst>
              <a:ext uri="{FF2B5EF4-FFF2-40B4-BE49-F238E27FC236}">
                <a16:creationId xmlns:a16="http://schemas.microsoft.com/office/drawing/2014/main" id="{AF9BD591-A756-4EEF-AE22-2E19562A1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10" y="2693406"/>
            <a:ext cx="5452811" cy="3215335"/>
          </a:xfrm>
          <a:prstGeom prst="rect">
            <a:avLst/>
          </a:prstGeom>
        </p:spPr>
      </p:pic>
      <p:pic>
        <p:nvPicPr>
          <p:cNvPr id="11" name="Picture 10" descr="A group of men posing for a photo&#10;&#10;Description automatically generated with medium confidence">
            <a:extLst>
              <a:ext uri="{FF2B5EF4-FFF2-40B4-BE49-F238E27FC236}">
                <a16:creationId xmlns:a16="http://schemas.microsoft.com/office/drawing/2014/main" id="{E731C684-3672-46BC-AA1D-DD9A46A11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309" y="2556927"/>
            <a:ext cx="4991533" cy="4138019"/>
          </a:xfrm>
          <a:prstGeom prst="rect">
            <a:avLst/>
          </a:prstGeom>
        </p:spPr>
      </p:pic>
      <p:pic>
        <p:nvPicPr>
          <p:cNvPr id="13" name="Picture 12" descr="A group of people standing next to each other&#10;&#10;Description automatically generated with low confidence">
            <a:extLst>
              <a:ext uri="{FF2B5EF4-FFF2-40B4-BE49-F238E27FC236}">
                <a16:creationId xmlns:a16="http://schemas.microsoft.com/office/drawing/2014/main" id="{976E9047-2E62-425D-BDA0-0C630AC0F0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9221" y="2469236"/>
            <a:ext cx="5632123" cy="4225710"/>
          </a:xfrm>
          <a:prstGeom prst="rect">
            <a:avLst/>
          </a:prstGeom>
        </p:spPr>
      </p:pic>
    </p:spTree>
    <p:extLst>
      <p:ext uri="{BB962C8B-B14F-4D97-AF65-F5344CB8AC3E}">
        <p14:creationId xmlns:p14="http://schemas.microsoft.com/office/powerpoint/2010/main" val="314067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6594DDCC-FE73-402F-9429-B243ACD6415C}"/>
              </a:ext>
            </a:extLst>
          </p:cNvPr>
          <p:cNvPicPr>
            <a:picLocks noChangeAspect="1"/>
          </p:cNvPicPr>
          <p:nvPr/>
        </p:nvPicPr>
        <p:blipFill rotWithShape="1">
          <a:blip r:embed="rId2">
            <a:extLst>
              <a:ext uri="{28A0092B-C50C-407E-A947-70E740481C1C}">
                <a14:useLocalDpi xmlns:a14="http://schemas.microsoft.com/office/drawing/2010/main" val="0"/>
              </a:ext>
            </a:extLst>
          </a:blip>
          <a:srcRect b="78203"/>
          <a:stretch/>
        </p:blipFill>
        <p:spPr>
          <a:xfrm>
            <a:off x="823965" y="496089"/>
            <a:ext cx="10094490" cy="418312"/>
          </a:xfrm>
          <a:prstGeom prst="rect">
            <a:avLst/>
          </a:prstGeom>
        </p:spPr>
      </p:pic>
      <p:pic>
        <p:nvPicPr>
          <p:cNvPr id="8" name="Picture 7" descr="Text&#10;&#10;Description automatically generated">
            <a:extLst>
              <a:ext uri="{FF2B5EF4-FFF2-40B4-BE49-F238E27FC236}">
                <a16:creationId xmlns:a16="http://schemas.microsoft.com/office/drawing/2014/main" id="{6F76EF30-0585-4638-B3B7-FEA25FC12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64" y="914401"/>
            <a:ext cx="10661897" cy="2514599"/>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36093DFF-074A-4F57-9DD3-81DCE7D74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446" y="3588095"/>
            <a:ext cx="4060154" cy="2358551"/>
          </a:xfrm>
          <a:prstGeom prst="rect">
            <a:avLst/>
          </a:prstGeom>
        </p:spPr>
      </p:pic>
      <p:pic>
        <p:nvPicPr>
          <p:cNvPr id="16" name="Picture 15" descr="Graphical user interface, text&#10;&#10;Description automatically generated">
            <a:extLst>
              <a:ext uri="{FF2B5EF4-FFF2-40B4-BE49-F238E27FC236}">
                <a16:creationId xmlns:a16="http://schemas.microsoft.com/office/drawing/2014/main" id="{3F22BFF9-091D-4569-B832-C0774CFA9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1446" y="3614352"/>
            <a:ext cx="4060154" cy="2329246"/>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798A7ADD-81F6-4FDE-AC28-DCB03F5BE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963" y="3429000"/>
            <a:ext cx="10549903" cy="2643351"/>
          </a:xfrm>
          <a:prstGeom prst="rect">
            <a:avLst/>
          </a:prstGeom>
        </p:spPr>
      </p:pic>
      <p:pic>
        <p:nvPicPr>
          <p:cNvPr id="18" name="Picture 17" descr="Text&#10;&#10;Description automatically generated">
            <a:extLst>
              <a:ext uri="{FF2B5EF4-FFF2-40B4-BE49-F238E27FC236}">
                <a16:creationId xmlns:a16="http://schemas.microsoft.com/office/drawing/2014/main" id="{6EA5CAD0-18E5-4D6B-8D2B-332051C7BA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134" y="3366147"/>
            <a:ext cx="10411804" cy="2643351"/>
          </a:xfrm>
          <a:prstGeom prst="rect">
            <a:avLst/>
          </a:prstGeom>
        </p:spPr>
      </p:pic>
    </p:spTree>
    <p:extLst>
      <p:ext uri="{BB962C8B-B14F-4D97-AF65-F5344CB8AC3E}">
        <p14:creationId xmlns:p14="http://schemas.microsoft.com/office/powerpoint/2010/main" val="139578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1317-5404-45E4-B35B-975954E2BE9E}"/>
              </a:ext>
            </a:extLst>
          </p:cNvPr>
          <p:cNvSpPr>
            <a:spLocks noGrp="1"/>
          </p:cNvSpPr>
          <p:nvPr>
            <p:ph type="title"/>
          </p:nvPr>
        </p:nvSpPr>
        <p:spPr>
          <a:xfrm>
            <a:off x="838200" y="927833"/>
            <a:ext cx="10515600" cy="1325563"/>
          </a:xfrm>
        </p:spPr>
        <p:txBody>
          <a:bodyPr/>
          <a:lstStyle/>
          <a:p>
            <a:pPr algn="ctr"/>
            <a:r>
              <a:rPr lang="en-US" b="1"/>
              <a:t>KẾT THÚC BÀI HỌC</a:t>
            </a:r>
            <a:br>
              <a:rPr lang="en-US"/>
            </a:br>
            <a:r>
              <a:rPr lang="en-US" i="1">
                <a:solidFill>
                  <a:srgbClr val="FF0000"/>
                </a:solidFill>
              </a:rPr>
              <a:t>(bài tập về nhà)</a:t>
            </a:r>
            <a:endParaRPr lang="vi-VN" i="1">
              <a:solidFill>
                <a:srgbClr val="FF0000"/>
              </a:solidFill>
            </a:endParaRPr>
          </a:p>
        </p:txBody>
      </p:sp>
      <p:pic>
        <p:nvPicPr>
          <p:cNvPr id="5" name="Content Placeholder 4">
            <a:extLst>
              <a:ext uri="{FF2B5EF4-FFF2-40B4-BE49-F238E27FC236}">
                <a16:creationId xmlns:a16="http://schemas.microsoft.com/office/drawing/2014/main" id="{8D902630-7348-489B-90C6-8BAD7E2008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67" y="2642718"/>
            <a:ext cx="10997033" cy="2324789"/>
          </a:xfrm>
        </p:spPr>
      </p:pic>
    </p:spTree>
    <p:extLst>
      <p:ext uri="{BB962C8B-B14F-4D97-AF65-F5344CB8AC3E}">
        <p14:creationId xmlns:p14="http://schemas.microsoft.com/office/powerpoint/2010/main" val="42064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AE6AF7AE-E17D-43DD-8AAC-413DD269E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31" y="106640"/>
            <a:ext cx="11042337" cy="3101609"/>
          </a:xfrm>
          <a:prstGeom prst="rect">
            <a:avLst/>
          </a:prstGeom>
        </p:spPr>
      </p:pic>
      <p:pic>
        <p:nvPicPr>
          <p:cNvPr id="9" name="Picture 8" descr="Text&#10;&#10;Description automatically generated">
            <a:extLst>
              <a:ext uri="{FF2B5EF4-FFF2-40B4-BE49-F238E27FC236}">
                <a16:creationId xmlns:a16="http://schemas.microsoft.com/office/drawing/2014/main" id="{2E31508C-05DD-4680-AA80-10EF79826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122" y="3218298"/>
            <a:ext cx="10292919" cy="3462354"/>
          </a:xfrm>
          <a:prstGeom prst="rect">
            <a:avLst/>
          </a:prstGeom>
        </p:spPr>
      </p:pic>
      <p:sp>
        <p:nvSpPr>
          <p:cNvPr id="2" name="Explosion: 8 Points 1">
            <a:extLst>
              <a:ext uri="{FF2B5EF4-FFF2-40B4-BE49-F238E27FC236}">
                <a16:creationId xmlns:a16="http://schemas.microsoft.com/office/drawing/2014/main" id="{F32FC931-0C21-4289-B1CC-5C218095182E}"/>
              </a:ext>
            </a:extLst>
          </p:cNvPr>
          <p:cNvSpPr/>
          <p:nvPr/>
        </p:nvSpPr>
        <p:spPr>
          <a:xfrm>
            <a:off x="80386" y="3758085"/>
            <a:ext cx="3607359" cy="143691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rPr>
              <a:t>KHỞI ĐỘNG</a:t>
            </a:r>
            <a:endParaRPr lang="vi-VN" sz="2400" b="1">
              <a:solidFill>
                <a:srgbClr val="FFFF00"/>
              </a:solidFill>
            </a:endParaRPr>
          </a:p>
        </p:txBody>
      </p:sp>
    </p:spTree>
    <p:extLst>
      <p:ext uri="{BB962C8B-B14F-4D97-AF65-F5344CB8AC3E}">
        <p14:creationId xmlns:p14="http://schemas.microsoft.com/office/powerpoint/2010/main" val="2147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Text&#10;&#10;Description automatically generated">
            <a:extLst>
              <a:ext uri="{FF2B5EF4-FFF2-40B4-BE49-F238E27FC236}">
                <a16:creationId xmlns:a16="http://schemas.microsoft.com/office/drawing/2014/main" id="{56C23C78-0F12-4064-8304-DB9588144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31" y="480060"/>
            <a:ext cx="11042337" cy="3101609"/>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7E16BA59-F838-4D44-A9B3-FF2E1F6D5DE6}"/>
              </a:ext>
            </a:extLst>
          </p:cNvPr>
          <p:cNvPicPr>
            <a:picLocks noChangeAspect="1"/>
          </p:cNvPicPr>
          <p:nvPr/>
        </p:nvPicPr>
        <p:blipFill rotWithShape="1">
          <a:blip r:embed="rId3">
            <a:extLst>
              <a:ext uri="{28A0092B-C50C-407E-A947-70E740481C1C}">
                <a14:useLocalDpi xmlns:a14="http://schemas.microsoft.com/office/drawing/2010/main" val="0"/>
              </a:ext>
            </a:extLst>
          </a:blip>
          <a:srcRect t="22421"/>
          <a:stretch/>
        </p:blipFill>
        <p:spPr>
          <a:xfrm>
            <a:off x="1392218" y="4139922"/>
            <a:ext cx="1882303" cy="2211090"/>
          </a:xfrm>
          <a:prstGeom prst="rect">
            <a:avLst/>
          </a:prstGeom>
        </p:spPr>
      </p:pic>
      <p:pic>
        <p:nvPicPr>
          <p:cNvPr id="17" name="Picture 16" descr="A picture containing text, screenshot, sign&#10;&#10;Description automatically generated">
            <a:extLst>
              <a:ext uri="{FF2B5EF4-FFF2-40B4-BE49-F238E27FC236}">
                <a16:creationId xmlns:a16="http://schemas.microsoft.com/office/drawing/2014/main" id="{05F50A6E-B71C-4EBB-B47F-EA2F8F0C608B}"/>
              </a:ext>
            </a:extLst>
          </p:cNvPr>
          <p:cNvPicPr>
            <a:picLocks noChangeAspect="1"/>
          </p:cNvPicPr>
          <p:nvPr/>
        </p:nvPicPr>
        <p:blipFill rotWithShape="1">
          <a:blip r:embed="rId4">
            <a:extLst>
              <a:ext uri="{28A0092B-C50C-407E-A947-70E740481C1C}">
                <a14:useLocalDpi xmlns:a14="http://schemas.microsoft.com/office/drawing/2010/main" val="0"/>
              </a:ext>
            </a:extLst>
          </a:blip>
          <a:srcRect b="66353"/>
          <a:stretch/>
        </p:blipFill>
        <p:spPr>
          <a:xfrm>
            <a:off x="4189727" y="3574850"/>
            <a:ext cx="1828958" cy="612819"/>
          </a:xfrm>
          <a:prstGeom prst="rect">
            <a:avLst/>
          </a:prstGeom>
        </p:spPr>
      </p:pic>
      <p:pic>
        <p:nvPicPr>
          <p:cNvPr id="21" name="Picture 20" descr="A picture containing text, sign, screenshot&#10;&#10;Description automatically generated">
            <a:extLst>
              <a:ext uri="{FF2B5EF4-FFF2-40B4-BE49-F238E27FC236}">
                <a16:creationId xmlns:a16="http://schemas.microsoft.com/office/drawing/2014/main" id="{C7A32350-8388-4633-B32D-64D911218F54}"/>
              </a:ext>
            </a:extLst>
          </p:cNvPr>
          <p:cNvPicPr>
            <a:picLocks noChangeAspect="1"/>
          </p:cNvPicPr>
          <p:nvPr/>
        </p:nvPicPr>
        <p:blipFill rotWithShape="1">
          <a:blip r:embed="rId5">
            <a:extLst>
              <a:ext uri="{28A0092B-C50C-407E-A947-70E740481C1C}">
                <a14:useLocalDpi xmlns:a14="http://schemas.microsoft.com/office/drawing/2010/main" val="0"/>
              </a:ext>
            </a:extLst>
          </a:blip>
          <a:srcRect b="67674"/>
          <a:stretch/>
        </p:blipFill>
        <p:spPr>
          <a:xfrm>
            <a:off x="6933891" y="3536388"/>
            <a:ext cx="1882303" cy="603534"/>
          </a:xfrm>
          <a:prstGeom prst="rect">
            <a:avLst/>
          </a:prstGeom>
        </p:spPr>
      </p:pic>
      <p:pic>
        <p:nvPicPr>
          <p:cNvPr id="37" name="Picture 36" descr="Text, chat or text message&#10;&#10;Description automatically generated">
            <a:extLst>
              <a:ext uri="{FF2B5EF4-FFF2-40B4-BE49-F238E27FC236}">
                <a16:creationId xmlns:a16="http://schemas.microsoft.com/office/drawing/2014/main" id="{4FDE83F9-BB69-42CE-9376-BB074AD730B1}"/>
              </a:ext>
            </a:extLst>
          </p:cNvPr>
          <p:cNvPicPr>
            <a:picLocks noChangeAspect="1"/>
          </p:cNvPicPr>
          <p:nvPr/>
        </p:nvPicPr>
        <p:blipFill rotWithShape="1">
          <a:blip r:embed="rId6">
            <a:extLst>
              <a:ext uri="{28A0092B-C50C-407E-A947-70E740481C1C}">
                <a14:useLocalDpi xmlns:a14="http://schemas.microsoft.com/office/drawing/2010/main" val="0"/>
              </a:ext>
            </a:extLst>
          </a:blip>
          <a:srcRect b="84837"/>
          <a:stretch/>
        </p:blipFill>
        <p:spPr>
          <a:xfrm>
            <a:off x="9486042" y="3529125"/>
            <a:ext cx="1836579" cy="395176"/>
          </a:xfrm>
          <a:prstGeom prst="rect">
            <a:avLst/>
          </a:prstGeom>
        </p:spPr>
      </p:pic>
      <p:sp>
        <p:nvSpPr>
          <p:cNvPr id="2" name="TextBox 1">
            <a:extLst>
              <a:ext uri="{FF2B5EF4-FFF2-40B4-BE49-F238E27FC236}">
                <a16:creationId xmlns:a16="http://schemas.microsoft.com/office/drawing/2014/main" id="{35B6FFF9-F29C-4E05-B62A-151C2914B024}"/>
              </a:ext>
            </a:extLst>
          </p:cNvPr>
          <p:cNvSpPr txBox="1"/>
          <p:nvPr/>
        </p:nvSpPr>
        <p:spPr>
          <a:xfrm>
            <a:off x="3598637" y="5509486"/>
            <a:ext cx="5524999" cy="369332"/>
          </a:xfrm>
          <a:prstGeom prst="rect">
            <a:avLst/>
          </a:prstGeom>
          <a:noFill/>
        </p:spPr>
        <p:txBody>
          <a:bodyPr wrap="square" rtlCol="0">
            <a:spAutoFit/>
          </a:bodyPr>
          <a:lstStyle/>
          <a:p>
            <a:pPr algn="ctr"/>
            <a:r>
              <a:rPr lang="en-US" b="1">
                <a:solidFill>
                  <a:srgbClr val="FF0000"/>
                </a:solidFill>
              </a:rPr>
              <a:t>ĐÁP ÁN PHẦN KHỞI ĐỘNG</a:t>
            </a:r>
            <a:endParaRPr lang="vi-VN" b="1">
              <a:solidFill>
                <a:srgbClr val="FF0000"/>
              </a:solidFill>
            </a:endParaRPr>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6674DC0D-1F7F-4F95-84DF-6B4E7ED435C1}"/>
              </a:ext>
            </a:extLst>
          </p:cNvPr>
          <p:cNvPicPr>
            <a:picLocks noChangeAspect="1"/>
          </p:cNvPicPr>
          <p:nvPr/>
        </p:nvPicPr>
        <p:blipFill rotWithShape="1">
          <a:blip r:embed="rId3">
            <a:extLst>
              <a:ext uri="{28A0092B-C50C-407E-A947-70E740481C1C}">
                <a14:useLocalDpi xmlns:a14="http://schemas.microsoft.com/office/drawing/2010/main" val="0"/>
              </a:ext>
            </a:extLst>
          </a:blip>
          <a:srcRect b="77579"/>
          <a:stretch/>
        </p:blipFill>
        <p:spPr>
          <a:xfrm>
            <a:off x="1392217" y="3500886"/>
            <a:ext cx="1882303" cy="639036"/>
          </a:xfrm>
          <a:prstGeom prst="rect">
            <a:avLst/>
          </a:prstGeom>
        </p:spPr>
      </p:pic>
      <p:pic>
        <p:nvPicPr>
          <p:cNvPr id="11" name="Picture 10" descr="A picture containing text, screenshot, sign&#10;&#10;Description automatically generated">
            <a:extLst>
              <a:ext uri="{FF2B5EF4-FFF2-40B4-BE49-F238E27FC236}">
                <a16:creationId xmlns:a16="http://schemas.microsoft.com/office/drawing/2014/main" id="{3B714A5F-DF21-4294-8C26-B8D9321AF0F7}"/>
              </a:ext>
            </a:extLst>
          </p:cNvPr>
          <p:cNvPicPr>
            <a:picLocks noChangeAspect="1"/>
          </p:cNvPicPr>
          <p:nvPr/>
        </p:nvPicPr>
        <p:blipFill rotWithShape="1">
          <a:blip r:embed="rId4">
            <a:extLst>
              <a:ext uri="{28A0092B-C50C-407E-A947-70E740481C1C}">
                <a14:useLocalDpi xmlns:a14="http://schemas.microsoft.com/office/drawing/2010/main" val="0"/>
              </a:ext>
            </a:extLst>
          </a:blip>
          <a:srcRect t="33356"/>
          <a:stretch/>
        </p:blipFill>
        <p:spPr>
          <a:xfrm>
            <a:off x="4189727" y="4225352"/>
            <a:ext cx="1828958" cy="1213813"/>
          </a:xfrm>
          <a:prstGeom prst="rect">
            <a:avLst/>
          </a:prstGeom>
        </p:spPr>
      </p:pic>
      <p:pic>
        <p:nvPicPr>
          <p:cNvPr id="12" name="Picture 11" descr="A picture containing text, sign, screenshot&#10;&#10;Description automatically generated">
            <a:extLst>
              <a:ext uri="{FF2B5EF4-FFF2-40B4-BE49-F238E27FC236}">
                <a16:creationId xmlns:a16="http://schemas.microsoft.com/office/drawing/2014/main" id="{8468D1A4-5635-4493-9941-92B34486D983}"/>
              </a:ext>
            </a:extLst>
          </p:cNvPr>
          <p:cNvPicPr>
            <a:picLocks noChangeAspect="1"/>
          </p:cNvPicPr>
          <p:nvPr/>
        </p:nvPicPr>
        <p:blipFill rotWithShape="1">
          <a:blip r:embed="rId5">
            <a:extLst>
              <a:ext uri="{28A0092B-C50C-407E-A947-70E740481C1C}">
                <a14:useLocalDpi xmlns:a14="http://schemas.microsoft.com/office/drawing/2010/main" val="0"/>
              </a:ext>
            </a:extLst>
          </a:blip>
          <a:srcRect t="31160"/>
          <a:stretch/>
        </p:blipFill>
        <p:spPr>
          <a:xfrm>
            <a:off x="6933891" y="4153883"/>
            <a:ext cx="1882303" cy="1285282"/>
          </a:xfrm>
          <a:prstGeom prst="rect">
            <a:avLst/>
          </a:prstGeom>
        </p:spPr>
      </p:pic>
      <p:pic>
        <p:nvPicPr>
          <p:cNvPr id="13" name="Picture 12" descr="Text, chat or text message&#10;&#10;Description automatically generated">
            <a:extLst>
              <a:ext uri="{FF2B5EF4-FFF2-40B4-BE49-F238E27FC236}">
                <a16:creationId xmlns:a16="http://schemas.microsoft.com/office/drawing/2014/main" id="{93F3CA65-7167-4687-85A5-649A8D73BDEC}"/>
              </a:ext>
            </a:extLst>
          </p:cNvPr>
          <p:cNvPicPr>
            <a:picLocks noChangeAspect="1"/>
          </p:cNvPicPr>
          <p:nvPr/>
        </p:nvPicPr>
        <p:blipFill rotWithShape="1">
          <a:blip r:embed="rId6">
            <a:extLst>
              <a:ext uri="{28A0092B-C50C-407E-A947-70E740481C1C}">
                <a14:useLocalDpi xmlns:a14="http://schemas.microsoft.com/office/drawing/2010/main" val="0"/>
              </a:ext>
            </a:extLst>
          </a:blip>
          <a:srcRect t="15162"/>
          <a:stretch/>
        </p:blipFill>
        <p:spPr>
          <a:xfrm>
            <a:off x="9501022" y="3924301"/>
            <a:ext cx="1836579" cy="2211090"/>
          </a:xfrm>
          <a:prstGeom prst="rect">
            <a:avLst/>
          </a:prstGeom>
        </p:spPr>
      </p:pic>
    </p:spTree>
    <p:extLst>
      <p:ext uri="{BB962C8B-B14F-4D97-AF65-F5344CB8AC3E}">
        <p14:creationId xmlns:p14="http://schemas.microsoft.com/office/powerpoint/2010/main" val="41178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226627C-B974-4E2B-82DE-219E7E8E672D}"/>
              </a:ext>
            </a:extLst>
          </p:cNvPr>
          <p:cNvPicPr>
            <a:picLocks noChangeAspect="1"/>
          </p:cNvPicPr>
          <p:nvPr/>
        </p:nvPicPr>
        <p:blipFill rotWithShape="1">
          <a:blip r:embed="rId2">
            <a:extLst>
              <a:ext uri="{28A0092B-C50C-407E-A947-70E740481C1C}">
                <a14:useLocalDpi xmlns:a14="http://schemas.microsoft.com/office/drawing/2010/main" val="0"/>
              </a:ext>
            </a:extLst>
          </a:blip>
          <a:srcRect b="68311"/>
          <a:stretch/>
        </p:blipFill>
        <p:spPr>
          <a:xfrm>
            <a:off x="829419" y="502459"/>
            <a:ext cx="10675815" cy="1997674"/>
          </a:xfrm>
          <a:prstGeom prst="rect">
            <a:avLst/>
          </a:prstGeom>
        </p:spPr>
      </p:pic>
      <p:pic>
        <p:nvPicPr>
          <p:cNvPr id="4" name="Picture 3" descr="Text&#10;&#10;Description automatically generated">
            <a:extLst>
              <a:ext uri="{FF2B5EF4-FFF2-40B4-BE49-F238E27FC236}">
                <a16:creationId xmlns:a16="http://schemas.microsoft.com/office/drawing/2014/main" id="{843F828E-82D3-408D-A60A-9DF39CA9B6CE}"/>
              </a:ext>
            </a:extLst>
          </p:cNvPr>
          <p:cNvPicPr>
            <a:picLocks noChangeAspect="1"/>
          </p:cNvPicPr>
          <p:nvPr/>
        </p:nvPicPr>
        <p:blipFill rotWithShape="1">
          <a:blip r:embed="rId2">
            <a:extLst>
              <a:ext uri="{28A0092B-C50C-407E-A947-70E740481C1C}">
                <a14:useLocalDpi xmlns:a14="http://schemas.microsoft.com/office/drawing/2010/main" val="0"/>
              </a:ext>
            </a:extLst>
          </a:blip>
          <a:srcRect t="46426" b="2026"/>
          <a:stretch/>
        </p:blipFill>
        <p:spPr>
          <a:xfrm>
            <a:off x="829418" y="2500133"/>
            <a:ext cx="10675815" cy="3249591"/>
          </a:xfrm>
          <a:prstGeom prst="rect">
            <a:avLst/>
          </a:prstGeom>
        </p:spPr>
      </p:pic>
      <p:sp>
        <p:nvSpPr>
          <p:cNvPr id="5" name="TextBox 4">
            <a:extLst>
              <a:ext uri="{FF2B5EF4-FFF2-40B4-BE49-F238E27FC236}">
                <a16:creationId xmlns:a16="http://schemas.microsoft.com/office/drawing/2014/main" id="{915E01C6-D3D2-4D43-9FC3-9D637F9F5D34}"/>
              </a:ext>
            </a:extLst>
          </p:cNvPr>
          <p:cNvSpPr txBox="1"/>
          <p:nvPr/>
        </p:nvSpPr>
        <p:spPr>
          <a:xfrm>
            <a:off x="659756" y="5749724"/>
            <a:ext cx="3620842" cy="646331"/>
          </a:xfrm>
          <a:prstGeom prst="rect">
            <a:avLst/>
          </a:prstGeom>
          <a:noFill/>
        </p:spPr>
        <p:txBody>
          <a:bodyPr wrap="square" rtlCol="0">
            <a:spAutoFit/>
          </a:bodyPr>
          <a:lstStyle/>
          <a:p>
            <a:pPr algn="ctr"/>
            <a:r>
              <a:rPr lang="en-US" b="1">
                <a:solidFill>
                  <a:srgbClr val="FF0000"/>
                </a:solidFill>
              </a:rPr>
              <a:t>Thành lập đội VN tuyên truyền giải phóng quân 22/12/1944</a:t>
            </a:r>
            <a:endParaRPr lang="vi-VN" b="1">
              <a:solidFill>
                <a:srgbClr val="FF0000"/>
              </a:solidFill>
            </a:endParaRPr>
          </a:p>
        </p:txBody>
      </p:sp>
      <p:sp>
        <p:nvSpPr>
          <p:cNvPr id="6" name="TextBox 5">
            <a:extLst>
              <a:ext uri="{FF2B5EF4-FFF2-40B4-BE49-F238E27FC236}">
                <a16:creationId xmlns:a16="http://schemas.microsoft.com/office/drawing/2014/main" id="{9C3C019F-2DA7-4A6C-BE06-D38E65AD7C55}"/>
              </a:ext>
            </a:extLst>
          </p:cNvPr>
          <p:cNvSpPr txBox="1"/>
          <p:nvPr/>
        </p:nvSpPr>
        <p:spPr>
          <a:xfrm>
            <a:off x="4548851" y="5749724"/>
            <a:ext cx="3047704" cy="646331"/>
          </a:xfrm>
          <a:prstGeom prst="rect">
            <a:avLst/>
          </a:prstGeom>
          <a:noFill/>
        </p:spPr>
        <p:txBody>
          <a:bodyPr wrap="square" rtlCol="0">
            <a:spAutoFit/>
          </a:bodyPr>
          <a:lstStyle/>
          <a:p>
            <a:pPr algn="ctr"/>
            <a:r>
              <a:rPr lang="en-US" b="1">
                <a:solidFill>
                  <a:srgbClr val="FF0000"/>
                </a:solidFill>
              </a:rPr>
              <a:t>Chiến thắng điện biên phủ 07/05/1954</a:t>
            </a:r>
            <a:endParaRPr lang="vi-VN" b="1">
              <a:solidFill>
                <a:srgbClr val="FF0000"/>
              </a:solidFill>
            </a:endParaRPr>
          </a:p>
        </p:txBody>
      </p:sp>
      <p:sp>
        <p:nvSpPr>
          <p:cNvPr id="7" name="TextBox 6">
            <a:extLst>
              <a:ext uri="{FF2B5EF4-FFF2-40B4-BE49-F238E27FC236}">
                <a16:creationId xmlns:a16="http://schemas.microsoft.com/office/drawing/2014/main" id="{7B1028A6-583B-4F16-98EA-3726C3959B51}"/>
              </a:ext>
            </a:extLst>
          </p:cNvPr>
          <p:cNvSpPr txBox="1"/>
          <p:nvPr/>
        </p:nvSpPr>
        <p:spPr>
          <a:xfrm>
            <a:off x="8175588" y="5751791"/>
            <a:ext cx="3356656" cy="646331"/>
          </a:xfrm>
          <a:prstGeom prst="rect">
            <a:avLst/>
          </a:prstGeom>
          <a:noFill/>
        </p:spPr>
        <p:txBody>
          <a:bodyPr wrap="square" rtlCol="0">
            <a:spAutoFit/>
          </a:bodyPr>
          <a:lstStyle/>
          <a:p>
            <a:pPr algn="ctr"/>
            <a:r>
              <a:rPr lang="en-US" b="1">
                <a:solidFill>
                  <a:srgbClr val="FF0000"/>
                </a:solidFill>
              </a:rPr>
              <a:t>Xe tăng húc đổ cổng dinh độc lập ở SG (30/04/1975</a:t>
            </a:r>
            <a:endParaRPr lang="vi-VN" b="1">
              <a:solidFill>
                <a:srgbClr val="FF0000"/>
              </a:solidFill>
            </a:endParaRPr>
          </a:p>
        </p:txBody>
      </p:sp>
    </p:spTree>
    <p:extLst>
      <p:ext uri="{BB962C8B-B14F-4D97-AF65-F5344CB8AC3E}">
        <p14:creationId xmlns:p14="http://schemas.microsoft.com/office/powerpoint/2010/main" val="386404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8143C2-7568-4B4D-AF33-48DD687F7F25}"/>
              </a:ext>
            </a:extLst>
          </p:cNvPr>
          <p:cNvSpPr txBox="1"/>
          <p:nvPr/>
        </p:nvSpPr>
        <p:spPr>
          <a:xfrm>
            <a:off x="686766" y="1527859"/>
            <a:ext cx="11204293" cy="4457952"/>
          </a:xfrm>
          <a:prstGeom prst="rect">
            <a:avLst/>
          </a:prstGeom>
          <a:noFill/>
        </p:spPr>
        <p:txBody>
          <a:bodyPr wrap="square" rtlCol="0">
            <a:spAutoFit/>
          </a:bodyPr>
          <a:lstStyle/>
          <a:p>
            <a:pPr algn="just" eaLnBrk="1" hangingPunct="1">
              <a:lnSpc>
                <a:spcPct val="150000"/>
              </a:lnSpc>
              <a:buFont typeface="Wingdings 3" panose="05040102010807070707" pitchFamily="18" charset="2"/>
              <a:buNone/>
            </a:pPr>
            <a:r>
              <a:rPr lang="en-US" altLang="en-US" sz="2400">
                <a:solidFill>
                  <a:srgbClr val="FF0000"/>
                </a:solidFill>
                <a:latin typeface="Times New Roman" panose="02020603050405020304" pitchFamily="18" charset="0"/>
                <a:cs typeface="Times New Roman" panose="02020603050405020304" pitchFamily="18" charset="0"/>
              </a:rPr>
              <a:t>- Các </a:t>
            </a:r>
            <a:r>
              <a:rPr lang="en-US" altLang="en-US" sz="2400" err="1">
                <a:solidFill>
                  <a:srgbClr val="FF0000"/>
                </a:solidFill>
                <a:latin typeface="Times New Roman" panose="02020603050405020304" pitchFamily="18" charset="0"/>
                <a:cs typeface="Times New Roman" panose="02020603050405020304" pitchFamily="18" charset="0"/>
              </a:rPr>
              <a:t>đội</a:t>
            </a: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err="1">
                <a:solidFill>
                  <a:srgbClr val="FF0000"/>
                </a:solidFill>
                <a:latin typeface="Times New Roman" panose="02020603050405020304" pitchFamily="18" charset="0"/>
                <a:cs typeface="Times New Roman" panose="02020603050405020304" pitchFamily="18" charset="0"/>
              </a:rPr>
              <a:t>vũ</a:t>
            </a:r>
            <a:r>
              <a:rPr lang="vi-VN" altLang="en-US" sz="2400">
                <a:solidFill>
                  <a:srgbClr val="FF0000"/>
                </a:solidFill>
                <a:latin typeface="Times New Roman" panose="02020603050405020304" pitchFamily="18" charset="0"/>
                <a:cs typeface="Times New Roman" panose="02020603050405020304" pitchFamily="18" charset="0"/>
              </a:rPr>
              <a:t> trang ra đời</a:t>
            </a:r>
            <a:r>
              <a:rPr lang="en-US" altLang="en-US" sz="2400">
                <a:solidFill>
                  <a:srgbClr val="FF0000"/>
                </a:solidFill>
                <a:latin typeface="Times New Roman" panose="02020603050405020304" pitchFamily="18" charset="0"/>
                <a:cs typeface="Times New Roman" panose="02020603050405020304" pitchFamily="18" charset="0"/>
              </a:rPr>
              <a:t> (1930 đến 1951)</a:t>
            </a:r>
            <a:r>
              <a:rPr lang="vi-VN" altLang="en-US" sz="2400">
                <a:solidFill>
                  <a:srgbClr val="FF0000"/>
                </a:solidFill>
                <a:latin typeface="Times New Roman" panose="02020603050405020304" pitchFamily="18" charset="0"/>
                <a:cs typeface="Times New Roman" panose="02020603050405020304" pitchFamily="18" charset="0"/>
              </a:rPr>
              <a:t>: </a:t>
            </a:r>
            <a:endParaRPr lang="en-US" altLang="en-US" sz="2400">
              <a:solidFill>
                <a:srgbClr val="FF0000"/>
              </a:solidFill>
              <a:latin typeface="Times New Roman" panose="02020603050405020304" pitchFamily="18" charset="0"/>
              <a:cs typeface="Times New Roman" panose="02020603050405020304" pitchFamily="18" charset="0"/>
            </a:endParaRPr>
          </a:p>
          <a:p>
            <a:pPr marL="633413" indent="-231775" algn="just" eaLnBrk="1" hangingPunct="1">
              <a:lnSpc>
                <a:spcPct val="150000"/>
              </a:lnSpc>
              <a:buFont typeface="Wingdings 3" panose="05040102010807070707" pitchFamily="18" charset="2"/>
              <a:buNone/>
            </a:pP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Đội</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tự</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vệ</a:t>
            </a:r>
            <a:r>
              <a:rPr lang="vi-VN" altLang="en-US" sz="2400">
                <a:solidFill>
                  <a:srgbClr val="0000FF"/>
                </a:solidFill>
                <a:latin typeface="Times New Roman" panose="02020603050405020304" pitchFamily="18" charset="0"/>
                <a:cs typeface="Times New Roman" panose="02020603050405020304" pitchFamily="18" charset="0"/>
              </a:rPr>
              <a:t> công nông trong phong </a:t>
            </a:r>
            <a:r>
              <a:rPr lang="vi-VN" altLang="en-US" sz="2400" err="1">
                <a:solidFill>
                  <a:srgbClr val="0000FF"/>
                </a:solidFill>
                <a:latin typeface="Times New Roman" panose="02020603050405020304" pitchFamily="18" charset="0"/>
                <a:cs typeface="Times New Roman" panose="02020603050405020304" pitchFamily="18" charset="0"/>
              </a:rPr>
              <a:t>trào</a:t>
            </a:r>
            <a:r>
              <a:rPr lang="vi-VN" altLang="en-US" sz="2400">
                <a:solidFill>
                  <a:srgbClr val="0000FF"/>
                </a:solidFill>
                <a:latin typeface="Times New Roman" panose="02020603050405020304" pitchFamily="18" charset="0"/>
                <a:cs typeface="Times New Roman" panose="02020603050405020304" pitchFamily="18" charset="0"/>
              </a:rPr>
              <a:t> Xô </a:t>
            </a:r>
            <a:r>
              <a:rPr lang="en-US" altLang="en-US" sz="2400">
                <a:solidFill>
                  <a:srgbClr val="0000FF"/>
                </a:solidFill>
                <a:latin typeface="Times New Roman" panose="02020603050405020304" pitchFamily="18" charset="0"/>
                <a:cs typeface="Times New Roman" panose="02020603050405020304" pitchFamily="18" charset="0"/>
              </a:rPr>
              <a:t>V</a:t>
            </a:r>
            <a:r>
              <a:rPr lang="vi-VN" altLang="en-US" sz="2400" err="1">
                <a:solidFill>
                  <a:srgbClr val="0000FF"/>
                </a:solidFill>
                <a:latin typeface="Times New Roman" panose="02020603050405020304" pitchFamily="18" charset="0"/>
                <a:cs typeface="Times New Roman" panose="02020603050405020304" pitchFamily="18" charset="0"/>
              </a:rPr>
              <a:t>iết</a:t>
            </a: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0000FF"/>
                </a:solidFill>
                <a:latin typeface="Times New Roman" panose="02020603050405020304" pitchFamily="18" charset="0"/>
                <a:cs typeface="Times New Roman" panose="02020603050405020304" pitchFamily="18" charset="0"/>
              </a:rPr>
              <a:t>-</a:t>
            </a: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Nghệ</a:t>
            </a:r>
            <a:r>
              <a:rPr lang="vi-VN" altLang="en-US" sz="2400">
                <a:solidFill>
                  <a:srgbClr val="0000FF"/>
                </a:solidFill>
                <a:latin typeface="Times New Roman" panose="02020603050405020304" pitchFamily="18" charset="0"/>
                <a:cs typeface="Times New Roman" panose="02020603050405020304" pitchFamily="18" charset="0"/>
              </a:rPr>
              <a:t> </a:t>
            </a:r>
            <a:r>
              <a:rPr lang="en-US" altLang="en-US" sz="2400">
                <a:solidFill>
                  <a:srgbClr val="0000FF"/>
                </a:solidFill>
                <a:latin typeface="Times New Roman" panose="02020603050405020304" pitchFamily="18" charset="0"/>
                <a:cs typeface="Times New Roman" panose="02020603050405020304" pitchFamily="18" charset="0"/>
              </a:rPr>
              <a:t>T</a:t>
            </a:r>
            <a:r>
              <a:rPr lang="vi-VN" altLang="en-US" sz="2400" err="1">
                <a:solidFill>
                  <a:srgbClr val="0000FF"/>
                </a:solidFill>
                <a:latin typeface="Times New Roman" panose="02020603050405020304" pitchFamily="18" charset="0"/>
                <a:cs typeface="Times New Roman" panose="02020603050405020304" pitchFamily="18" charset="0"/>
              </a:rPr>
              <a:t>ĩnh</a:t>
            </a:r>
            <a:endParaRPr lang="en-US" altLang="en-US" sz="2400">
              <a:solidFill>
                <a:srgbClr val="0000FF"/>
              </a:solidFill>
              <a:latin typeface="Times New Roman" panose="02020603050405020304" pitchFamily="18" charset="0"/>
              <a:cs typeface="Times New Roman" panose="02020603050405020304" pitchFamily="18" charset="0"/>
            </a:endParaRPr>
          </a:p>
          <a:p>
            <a:pPr marL="633413" indent="-231775" algn="just" eaLnBrk="1" hangingPunct="1">
              <a:lnSpc>
                <a:spcPct val="150000"/>
              </a:lnSpc>
              <a:buFont typeface="Wingdings 3" panose="05040102010807070707" pitchFamily="18" charset="2"/>
              <a:buNone/>
            </a:pP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Đội</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xích</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vệ</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đỏ</a:t>
            </a:r>
            <a:r>
              <a:rPr lang="vi-VN" altLang="en-US" sz="2400">
                <a:solidFill>
                  <a:srgbClr val="0000FF"/>
                </a:solidFill>
                <a:latin typeface="Times New Roman" panose="02020603050405020304" pitchFamily="18" charset="0"/>
                <a:cs typeface="Times New Roman" panose="02020603050405020304" pitchFamily="18" charset="0"/>
              </a:rPr>
              <a:t> trong </a:t>
            </a:r>
            <a:r>
              <a:rPr lang="en-US" altLang="en-US" sz="2400">
                <a:solidFill>
                  <a:srgbClr val="0000FF"/>
                </a:solidFill>
                <a:latin typeface="Times New Roman" panose="02020603050405020304" pitchFamily="18" charset="0"/>
                <a:cs typeface="Times New Roman" panose="02020603050405020304" pitchFamily="18" charset="0"/>
              </a:rPr>
              <a:t>K</a:t>
            </a:r>
            <a:r>
              <a:rPr lang="vi-VN" altLang="en-US" sz="2400" err="1">
                <a:solidFill>
                  <a:srgbClr val="0000FF"/>
                </a:solidFill>
                <a:latin typeface="Times New Roman" panose="02020603050405020304" pitchFamily="18" charset="0"/>
                <a:cs typeface="Times New Roman" panose="02020603050405020304" pitchFamily="18" charset="0"/>
              </a:rPr>
              <a:t>hởi</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nghĩa</a:t>
            </a:r>
            <a:r>
              <a:rPr lang="vi-VN" altLang="en-US" sz="2400">
                <a:solidFill>
                  <a:srgbClr val="0000FF"/>
                </a:solidFill>
                <a:latin typeface="Times New Roman" panose="02020603050405020304" pitchFamily="18" charset="0"/>
                <a:cs typeface="Times New Roman" panose="02020603050405020304" pitchFamily="18" charset="0"/>
              </a:rPr>
              <a:t> Nam </a:t>
            </a:r>
            <a:r>
              <a:rPr lang="en-US" altLang="en-US" sz="2400">
                <a:solidFill>
                  <a:srgbClr val="0000FF"/>
                </a:solidFill>
                <a:latin typeface="Times New Roman" panose="02020603050405020304" pitchFamily="18" charset="0"/>
                <a:cs typeface="Times New Roman" panose="02020603050405020304" pitchFamily="18" charset="0"/>
              </a:rPr>
              <a:t>K</a:t>
            </a:r>
            <a:r>
              <a:rPr lang="vi-VN" altLang="en-US" sz="2400">
                <a:solidFill>
                  <a:srgbClr val="0000FF"/>
                </a:solidFill>
                <a:latin typeface="Times New Roman" panose="02020603050405020304" pitchFamily="18" charset="0"/>
                <a:cs typeface="Times New Roman" panose="02020603050405020304" pitchFamily="18" charset="0"/>
              </a:rPr>
              <a:t>ì</a:t>
            </a:r>
            <a:endParaRPr lang="en-US" altLang="en-US" sz="2400">
              <a:solidFill>
                <a:srgbClr val="0000FF"/>
              </a:solidFill>
              <a:latin typeface="Times New Roman" panose="02020603050405020304" pitchFamily="18" charset="0"/>
              <a:cs typeface="Times New Roman" panose="02020603050405020304" pitchFamily="18" charset="0"/>
            </a:endParaRPr>
          </a:p>
          <a:p>
            <a:pPr marL="633413" indent="-231775" algn="just" eaLnBrk="1" hangingPunct="1">
              <a:lnSpc>
                <a:spcPct val="150000"/>
              </a:lnSpc>
              <a:buFont typeface="Wingdings 3" panose="05040102010807070707" pitchFamily="18" charset="2"/>
              <a:buNone/>
            </a:pP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Đội</a:t>
            </a:r>
            <a:r>
              <a:rPr lang="vi-VN" altLang="en-US" sz="2400">
                <a:solidFill>
                  <a:srgbClr val="0000FF"/>
                </a:solidFill>
                <a:latin typeface="Times New Roman" panose="02020603050405020304" pitchFamily="18" charset="0"/>
                <a:cs typeface="Times New Roman" panose="02020603050405020304" pitchFamily="18" charset="0"/>
              </a:rPr>
              <a:t> du </a:t>
            </a:r>
            <a:r>
              <a:rPr lang="vi-VN" altLang="en-US" sz="2400" err="1">
                <a:solidFill>
                  <a:srgbClr val="0000FF"/>
                </a:solidFill>
                <a:latin typeface="Times New Roman" panose="02020603050405020304" pitchFamily="18" charset="0"/>
                <a:cs typeface="Times New Roman" panose="02020603050405020304" pitchFamily="18" charset="0"/>
              </a:rPr>
              <a:t>kích</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Bắc</a:t>
            </a:r>
            <a:r>
              <a:rPr lang="vi-VN" altLang="en-US" sz="2400">
                <a:solidFill>
                  <a:srgbClr val="0000FF"/>
                </a:solidFill>
                <a:latin typeface="Times New Roman" panose="02020603050405020304" pitchFamily="18" charset="0"/>
                <a:cs typeface="Times New Roman" panose="02020603050405020304" pitchFamily="18" charset="0"/>
              </a:rPr>
              <a:t> Sơn</a:t>
            </a:r>
            <a:endParaRPr lang="en-US" altLang="en-US" sz="2400">
              <a:solidFill>
                <a:srgbClr val="0000FF"/>
              </a:solidFill>
              <a:latin typeface="Times New Roman" panose="02020603050405020304" pitchFamily="18" charset="0"/>
              <a:cs typeface="Times New Roman" panose="02020603050405020304" pitchFamily="18" charset="0"/>
            </a:endParaRPr>
          </a:p>
          <a:p>
            <a:pPr marL="633413" indent="-231775" algn="just" eaLnBrk="1" hangingPunct="1">
              <a:lnSpc>
                <a:spcPct val="150000"/>
              </a:lnSpc>
              <a:buFont typeface="Wingdings 3" panose="05040102010807070707" pitchFamily="18" charset="2"/>
              <a:buNone/>
            </a:pP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0000FF"/>
                </a:solidFill>
                <a:latin typeface="Times New Roman" panose="02020603050405020304" pitchFamily="18" charset="0"/>
                <a:cs typeface="Times New Roman" panose="02020603050405020304" pitchFamily="18" charset="0"/>
              </a:rPr>
              <a:t>Du </a:t>
            </a:r>
            <a:r>
              <a:rPr lang="vi-VN" altLang="en-US" sz="2400" err="1">
                <a:solidFill>
                  <a:srgbClr val="0000FF"/>
                </a:solidFill>
                <a:latin typeface="Times New Roman" panose="02020603050405020304" pitchFamily="18" charset="0"/>
                <a:cs typeface="Times New Roman" panose="02020603050405020304" pitchFamily="18" charset="0"/>
              </a:rPr>
              <a:t>kích</a:t>
            </a:r>
            <a:r>
              <a:rPr lang="vi-VN" altLang="en-US" sz="2400">
                <a:solidFill>
                  <a:srgbClr val="0000FF"/>
                </a:solidFill>
                <a:latin typeface="Times New Roman" panose="02020603050405020304" pitchFamily="18" charset="0"/>
                <a:cs typeface="Times New Roman" panose="02020603050405020304" pitchFamily="18" charset="0"/>
              </a:rPr>
              <a:t> Ba </a:t>
            </a:r>
            <a:r>
              <a:rPr lang="en-US" altLang="en-US" sz="2400">
                <a:solidFill>
                  <a:srgbClr val="0000FF"/>
                </a:solidFill>
                <a:latin typeface="Times New Roman" panose="02020603050405020304" pitchFamily="18" charset="0"/>
                <a:cs typeface="Times New Roman" panose="02020603050405020304" pitchFamily="18" charset="0"/>
              </a:rPr>
              <a:t>T</a:t>
            </a:r>
            <a:r>
              <a:rPr lang="vi-VN" altLang="en-US" sz="2400">
                <a:solidFill>
                  <a:srgbClr val="0000FF"/>
                </a:solidFill>
                <a:latin typeface="Times New Roman" panose="02020603050405020304" pitchFamily="18" charset="0"/>
                <a:cs typeface="Times New Roman" panose="02020603050405020304" pitchFamily="18" charset="0"/>
              </a:rPr>
              <a:t>ơ</a:t>
            </a:r>
            <a:endParaRPr lang="en-US" altLang="en-US" sz="2400">
              <a:solidFill>
                <a:srgbClr val="0000FF"/>
              </a:solidFill>
              <a:latin typeface="Times New Roman" panose="02020603050405020304" pitchFamily="18" charset="0"/>
              <a:cs typeface="Times New Roman" panose="02020603050405020304" pitchFamily="18" charset="0"/>
            </a:endParaRPr>
          </a:p>
          <a:p>
            <a:pPr marL="633413" indent="-231775" algn="just" eaLnBrk="1" hangingPunct="1">
              <a:lnSpc>
                <a:spcPct val="150000"/>
              </a:lnSpc>
              <a:buFont typeface="Wingdings 3" panose="05040102010807070707" pitchFamily="18" charset="2"/>
              <a:buNone/>
            </a:pP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Đội</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cứu</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quốc</a:t>
            </a:r>
            <a:r>
              <a:rPr lang="vi-VN" altLang="en-US" sz="2400">
                <a:solidFill>
                  <a:srgbClr val="0000FF"/>
                </a:solidFill>
                <a:latin typeface="Times New Roman" panose="02020603050405020304" pitchFamily="18" charset="0"/>
                <a:cs typeface="Times New Roman" panose="02020603050405020304" pitchFamily="18" charset="0"/>
              </a:rPr>
              <a:t> quân1,2,3</a:t>
            </a:r>
            <a:endParaRPr lang="en-US" altLang="en-US" sz="2400">
              <a:solidFill>
                <a:srgbClr val="0000FF"/>
              </a:solidFill>
              <a:latin typeface="Times New Roman" panose="02020603050405020304" pitchFamily="18" charset="0"/>
              <a:cs typeface="Times New Roman" panose="02020603050405020304" pitchFamily="18" charset="0"/>
            </a:endParaRPr>
          </a:p>
          <a:p>
            <a:pPr marL="633413" indent="-231775" algn="just" eaLnBrk="1" hangingPunct="1">
              <a:lnSpc>
                <a:spcPct val="150000"/>
              </a:lnSpc>
              <a:buFont typeface="Wingdings 3" panose="05040102010807070707" pitchFamily="18" charset="2"/>
              <a:buNone/>
            </a:pP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Đội</a:t>
            </a:r>
            <a:r>
              <a:rPr lang="vi-VN" altLang="en-US" sz="2400">
                <a:solidFill>
                  <a:srgbClr val="0000FF"/>
                </a:solidFill>
                <a:latin typeface="Times New Roman" panose="02020603050405020304" pitchFamily="18" charset="0"/>
                <a:cs typeface="Times New Roman" panose="02020603050405020304" pitchFamily="18" charset="0"/>
              </a:rPr>
              <a:t> VNTTGPQ </a:t>
            </a:r>
            <a:r>
              <a:rPr lang="vi-VN" altLang="en-US" sz="2400" err="1">
                <a:solidFill>
                  <a:srgbClr val="0000FF"/>
                </a:solidFill>
                <a:latin typeface="Times New Roman" panose="02020603050405020304" pitchFamily="18" charset="0"/>
                <a:cs typeface="Times New Roman" panose="02020603050405020304" pitchFamily="18" charset="0"/>
              </a:rPr>
              <a:t>chính</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thức</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được</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thành</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lập</a:t>
            </a:r>
            <a:r>
              <a:rPr lang="en-US" altLang="en-US" sz="2400">
                <a:solidFill>
                  <a:srgbClr val="0000FF"/>
                </a:solidFill>
                <a:latin typeface="Times New Roman" panose="02020603050405020304" pitchFamily="18" charset="0"/>
                <a:cs typeface="Times New Roman" panose="02020603050405020304" pitchFamily="18" charset="0"/>
              </a:rPr>
              <a:t> n</a:t>
            </a:r>
            <a:r>
              <a:rPr lang="vi-VN" altLang="en-US" sz="2400" err="1">
                <a:solidFill>
                  <a:srgbClr val="0000FF"/>
                </a:solidFill>
                <a:latin typeface="Times New Roman" panose="02020603050405020304" pitchFamily="18" charset="0"/>
                <a:cs typeface="Times New Roman" panose="02020603050405020304" pitchFamily="18" charset="0"/>
              </a:rPr>
              <a:t>gày</a:t>
            </a:r>
            <a:r>
              <a:rPr lang="vi-VN" altLang="en-US" sz="2400">
                <a:solidFill>
                  <a:srgbClr val="0000FF"/>
                </a:solidFill>
                <a:latin typeface="Times New Roman" panose="02020603050405020304" pitchFamily="18" charset="0"/>
                <a:cs typeface="Times New Roman" panose="02020603050405020304" pitchFamily="18" charset="0"/>
              </a:rPr>
              <a:t> 22/12/1944 </a:t>
            </a:r>
            <a:r>
              <a:rPr lang="vi-VN" altLang="en-US" sz="2400" err="1">
                <a:solidFill>
                  <a:srgbClr val="0000FF"/>
                </a:solidFill>
                <a:latin typeface="Times New Roman" panose="02020603050405020304" pitchFamily="18" charset="0"/>
                <a:cs typeface="Times New Roman" panose="02020603050405020304" pitchFamily="18" charset="0"/>
              </a:rPr>
              <a:t>có</a:t>
            </a:r>
            <a:r>
              <a:rPr lang="vi-VN" altLang="en-US" sz="2400">
                <a:solidFill>
                  <a:srgbClr val="0000FF"/>
                </a:solidFill>
                <a:latin typeface="Times New Roman" panose="02020603050405020304" pitchFamily="18" charset="0"/>
                <a:cs typeface="Times New Roman" panose="02020603050405020304" pitchFamily="18" charset="0"/>
              </a:rPr>
              <a:t> 34 </a:t>
            </a:r>
            <a:r>
              <a:rPr lang="vi-VN" altLang="en-US" sz="2400" err="1">
                <a:solidFill>
                  <a:srgbClr val="0000FF"/>
                </a:solidFill>
                <a:latin typeface="Times New Roman" panose="02020603050405020304" pitchFamily="18" charset="0"/>
                <a:cs typeface="Times New Roman" panose="02020603050405020304" pitchFamily="18" charset="0"/>
              </a:rPr>
              <a:t>chiến</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sĩ</a:t>
            </a:r>
            <a:r>
              <a:rPr lang="vi-VN" altLang="en-US" sz="2400">
                <a:solidFill>
                  <a:srgbClr val="0000FF"/>
                </a:solidFill>
                <a:latin typeface="Times New Roman" panose="02020603050405020304" pitchFamily="18" charset="0"/>
                <a:cs typeface="Times New Roman" panose="02020603050405020304" pitchFamily="18" charset="0"/>
              </a:rPr>
              <a:t> (3 </a:t>
            </a:r>
            <a:r>
              <a:rPr lang="vi-VN" altLang="en-US" sz="2400" err="1">
                <a:solidFill>
                  <a:srgbClr val="0000FF"/>
                </a:solidFill>
                <a:latin typeface="Times New Roman" panose="02020603050405020304" pitchFamily="18" charset="0"/>
                <a:cs typeface="Times New Roman" panose="02020603050405020304" pitchFamily="18" charset="0"/>
              </a:rPr>
              <a:t>nữ</a:t>
            </a:r>
            <a:r>
              <a:rPr lang="vi-VN" altLang="en-US" sz="2400">
                <a:solidFill>
                  <a:srgbClr val="0000FF"/>
                </a:solidFill>
                <a:latin typeface="Times New Roman" panose="02020603050405020304" pitchFamily="18" charset="0"/>
                <a:cs typeface="Times New Roman" panose="02020603050405020304" pitchFamily="18" charset="0"/>
              </a:rPr>
              <a:t>)</a:t>
            </a:r>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0000FF"/>
                </a:solidFill>
                <a:latin typeface="Times New Roman" panose="02020603050405020304" pitchFamily="18" charset="0"/>
                <a:cs typeface="Times New Roman" panose="02020603050405020304" pitchFamily="18" charset="0"/>
              </a:rPr>
              <a:t>34 </a:t>
            </a:r>
            <a:r>
              <a:rPr lang="vi-VN" altLang="en-US" sz="2400" err="1">
                <a:solidFill>
                  <a:srgbClr val="0000FF"/>
                </a:solidFill>
                <a:latin typeface="Times New Roman" panose="02020603050405020304" pitchFamily="18" charset="0"/>
                <a:cs typeface="Times New Roman" panose="02020603050405020304" pitchFamily="18" charset="0"/>
              </a:rPr>
              <a:t>khẩu</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súng</a:t>
            </a:r>
            <a:r>
              <a:rPr lang="vi-VN" altLang="en-US" sz="2400">
                <a:solidFill>
                  <a:srgbClr val="0000FF"/>
                </a:solidFill>
                <a:latin typeface="Times New Roman" panose="02020603050405020304" pitchFamily="18" charset="0"/>
                <a:cs typeface="Times New Roman" panose="02020603050405020304" pitchFamily="18" charset="0"/>
              </a:rPr>
              <a:t> </a:t>
            </a:r>
            <a:r>
              <a:rPr lang="vi-VN" altLang="en-US" sz="2400" err="1">
                <a:solidFill>
                  <a:srgbClr val="0000FF"/>
                </a:solidFill>
                <a:latin typeface="Times New Roman" panose="02020603050405020304" pitchFamily="18" charset="0"/>
                <a:cs typeface="Times New Roman" panose="02020603050405020304" pitchFamily="18" charset="0"/>
              </a:rPr>
              <a:t>các</a:t>
            </a:r>
            <a:r>
              <a:rPr lang="vi-VN" altLang="en-US" sz="2400">
                <a:solidFill>
                  <a:srgbClr val="0000FF"/>
                </a:solidFill>
                <a:latin typeface="Times New Roman" panose="02020603050405020304" pitchFamily="18" charset="0"/>
                <a:cs typeface="Times New Roman" panose="02020603050405020304" pitchFamily="18" charset="0"/>
              </a:rPr>
              <a:t> loại</a:t>
            </a:r>
            <a:r>
              <a:rPr lang="en-US" altLang="en-US" sz="2400">
                <a:solidFill>
                  <a:srgbClr val="0000FF"/>
                </a:solidFill>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pic>
        <p:nvPicPr>
          <p:cNvPr id="3" name="Picture 2" descr="Text&#10;&#10;Description automatically generated">
            <a:extLst>
              <a:ext uri="{FF2B5EF4-FFF2-40B4-BE49-F238E27FC236}">
                <a16:creationId xmlns:a16="http://schemas.microsoft.com/office/drawing/2014/main" id="{9A2D443D-8D36-445C-A841-E9FEDFD99A82}"/>
              </a:ext>
            </a:extLst>
          </p:cNvPr>
          <p:cNvPicPr>
            <a:picLocks noChangeAspect="1"/>
          </p:cNvPicPr>
          <p:nvPr/>
        </p:nvPicPr>
        <p:blipFill rotWithShape="1">
          <a:blip r:embed="rId2">
            <a:extLst>
              <a:ext uri="{28A0092B-C50C-407E-A947-70E740481C1C}">
                <a14:useLocalDpi xmlns:a14="http://schemas.microsoft.com/office/drawing/2010/main" val="0"/>
              </a:ext>
            </a:extLst>
          </a:blip>
          <a:srcRect b="85570"/>
          <a:stretch/>
        </p:blipFill>
        <p:spPr>
          <a:xfrm>
            <a:off x="829419" y="502459"/>
            <a:ext cx="10675815" cy="909652"/>
          </a:xfrm>
          <a:prstGeom prst="rect">
            <a:avLst/>
          </a:prstGeom>
        </p:spPr>
      </p:pic>
    </p:spTree>
    <p:extLst>
      <p:ext uri="{BB962C8B-B14F-4D97-AF65-F5344CB8AC3E}">
        <p14:creationId xmlns:p14="http://schemas.microsoft.com/office/powerpoint/2010/main" val="7747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E72AC034-ACEF-458A-B931-0896C9BC6E7F}"/>
              </a:ext>
            </a:extLst>
          </p:cNvPr>
          <p:cNvPicPr>
            <a:picLocks noChangeAspect="1"/>
          </p:cNvPicPr>
          <p:nvPr/>
        </p:nvPicPr>
        <p:blipFill rotWithShape="1">
          <a:blip r:embed="rId2">
            <a:extLst>
              <a:ext uri="{28A0092B-C50C-407E-A947-70E740481C1C}">
                <a14:useLocalDpi xmlns:a14="http://schemas.microsoft.com/office/drawing/2010/main" val="0"/>
              </a:ext>
            </a:extLst>
          </a:blip>
          <a:srcRect b="85570"/>
          <a:stretch/>
        </p:blipFill>
        <p:spPr>
          <a:xfrm>
            <a:off x="829419" y="502459"/>
            <a:ext cx="10675815" cy="909652"/>
          </a:xfrm>
          <a:prstGeom prst="rect">
            <a:avLst/>
          </a:prstGeom>
        </p:spPr>
      </p:pic>
      <p:sp>
        <p:nvSpPr>
          <p:cNvPr id="4" name="TextBox 3">
            <a:extLst>
              <a:ext uri="{FF2B5EF4-FFF2-40B4-BE49-F238E27FC236}">
                <a16:creationId xmlns:a16="http://schemas.microsoft.com/office/drawing/2014/main" id="{B6786C86-CBEC-4902-879F-55AC85CD3A78}"/>
              </a:ext>
            </a:extLst>
          </p:cNvPr>
          <p:cNvSpPr txBox="1"/>
          <p:nvPr/>
        </p:nvSpPr>
        <p:spPr>
          <a:xfrm>
            <a:off x="544011" y="1412111"/>
            <a:ext cx="11146419" cy="4893647"/>
          </a:xfrm>
          <a:prstGeom prst="rect">
            <a:avLst/>
          </a:prstGeom>
          <a:noFill/>
        </p:spPr>
        <p:txBody>
          <a:bodyPr wrap="square">
            <a:spAutoFit/>
          </a:bodyPr>
          <a:lstStyle/>
          <a:p>
            <a:pPr marL="365125" indent="-255588" algn="just" eaLnBrk="1" hangingPunct="1">
              <a:lnSpc>
                <a:spcPct val="150000"/>
              </a:lnSpc>
              <a:buFont typeface="Wingdings 3" pitchFamily="18" charset="2"/>
              <a:buNone/>
              <a:defRPr/>
            </a:pPr>
            <a:r>
              <a:rPr lang="en-US" sz="2400">
                <a:solidFill>
                  <a:srgbClr val="0000FF"/>
                </a:solidFill>
                <a:latin typeface="Times New Roman" panose="02020603050405020304" pitchFamily="18" charset="0"/>
                <a:cs typeface="Times New Roman" panose="02020603050405020304" pitchFamily="18" charset="0"/>
              </a:rPr>
              <a:t>- </a:t>
            </a:r>
            <a:r>
              <a:rPr lang="vi-VN" sz="2400">
                <a:solidFill>
                  <a:srgbClr val="0000FF"/>
                </a:solidFill>
                <a:latin typeface="Times New Roman" panose="02020603050405020304" pitchFamily="18" charset="0"/>
                <a:cs typeface="Times New Roman" panose="02020603050405020304" pitchFamily="18" charset="0"/>
              </a:rPr>
              <a:t>Tháng 4/1945 hợp nhất các tổ chức vũ trang trong nước thành “Việt Nam giải phóng quân” </a:t>
            </a:r>
            <a:endParaRPr lang="en-US" sz="2400">
              <a:solidFill>
                <a:srgbClr val="0000FF"/>
              </a:solidFill>
              <a:latin typeface="Times New Roman" panose="02020603050405020304" pitchFamily="18" charset="0"/>
              <a:cs typeface="Times New Roman" panose="02020603050405020304" pitchFamily="18" charset="0"/>
            </a:endParaRPr>
          </a:p>
          <a:p>
            <a:pPr marL="395287" indent="-285750" algn="just" eaLnBrk="1" hangingPunct="1">
              <a:lnSpc>
                <a:spcPct val="150000"/>
              </a:lnSpc>
              <a:buFontTx/>
              <a:buChar char="-"/>
              <a:defRPr/>
            </a:pPr>
            <a:r>
              <a:rPr lang="vi-VN" sz="2400">
                <a:solidFill>
                  <a:srgbClr val="0000FF"/>
                </a:solidFill>
                <a:latin typeface="Times New Roman" panose="02020603050405020304" pitchFamily="18" charset="0"/>
                <a:cs typeface="Times New Roman" panose="02020603050405020304" pitchFamily="18" charset="0"/>
              </a:rPr>
              <a:t>Trong CMT8-1945 LLVT chỉ khoảng 5 nghìn người đã cùng toàn dân đứng lên tổng khởi nghĩa giành chính quyền về tay nhân dân</a:t>
            </a:r>
            <a:endParaRPr lang="en-US" sz="2400">
              <a:solidFill>
                <a:srgbClr val="0000FF"/>
              </a:solidFill>
              <a:latin typeface="Times New Roman" panose="02020603050405020304" pitchFamily="18" charset="0"/>
              <a:cs typeface="Times New Roman" panose="02020603050405020304" pitchFamily="18" charset="0"/>
            </a:endParaRPr>
          </a:p>
          <a:p>
            <a:pPr lvl="1" algn="just"/>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0000FF"/>
                </a:solidFill>
                <a:latin typeface="Times New Roman" panose="02020603050405020304" pitchFamily="18" charset="0"/>
                <a:cs typeface="Times New Roman" panose="02020603050405020304" pitchFamily="18" charset="0"/>
              </a:rPr>
              <a:t>Sau CMT8 đổi tên thành “Vệ quốc đoàn”. </a:t>
            </a:r>
            <a:endParaRPr lang="en-US" altLang="en-US" sz="2400">
              <a:solidFill>
                <a:srgbClr val="0000FF"/>
              </a:solidFill>
              <a:latin typeface="Times New Roman" panose="02020603050405020304" pitchFamily="18" charset="0"/>
              <a:cs typeface="Times New Roman" panose="02020603050405020304" pitchFamily="18" charset="0"/>
            </a:endParaRPr>
          </a:p>
          <a:p>
            <a:pPr lvl="1" algn="just"/>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0000FF"/>
                </a:solidFill>
                <a:latin typeface="Times New Roman" panose="02020603050405020304" pitchFamily="18" charset="0"/>
                <a:cs typeface="Times New Roman" panose="02020603050405020304" pitchFamily="18" charset="0"/>
              </a:rPr>
              <a:t>Năm 1946 chủ tịch Hồ Chí Minh kí sắc lệnh 71/SL thành lập Quân đội quốc gia Việt Nam</a:t>
            </a:r>
            <a:endParaRPr lang="en-US" altLang="en-US" sz="2400">
              <a:solidFill>
                <a:srgbClr val="0000FF"/>
              </a:solidFill>
              <a:latin typeface="Times New Roman" panose="02020603050405020304" pitchFamily="18" charset="0"/>
              <a:cs typeface="Times New Roman" panose="02020603050405020304" pitchFamily="18" charset="0"/>
            </a:endParaRPr>
          </a:p>
          <a:p>
            <a:pPr lvl="1" algn="just"/>
            <a:r>
              <a:rPr lang="en-US" altLang="en-US" sz="2400">
                <a:solidFill>
                  <a:srgbClr val="0000FF"/>
                </a:solidFill>
                <a:latin typeface="Times New Roman" panose="02020603050405020304" pitchFamily="18" charset="0"/>
                <a:cs typeface="Times New Roman" panose="02020603050405020304" pitchFamily="18" charset="0"/>
              </a:rPr>
              <a:t>+ S</a:t>
            </a:r>
            <a:r>
              <a:rPr lang="vi-VN" altLang="en-US" sz="2400">
                <a:solidFill>
                  <a:srgbClr val="0000FF"/>
                </a:solidFill>
                <a:latin typeface="Times New Roman" panose="02020603050405020304" pitchFamily="18" charset="0"/>
                <a:cs typeface="Times New Roman" panose="02020603050405020304" pitchFamily="18" charset="0"/>
              </a:rPr>
              <a:t>au </a:t>
            </a:r>
            <a:r>
              <a:rPr lang="en-US" altLang="en-US" sz="2400">
                <a:solidFill>
                  <a:srgbClr val="0000FF"/>
                </a:solidFill>
                <a:latin typeface="Times New Roman" panose="02020603050405020304" pitchFamily="18" charset="0"/>
                <a:cs typeface="Times New Roman" panose="02020603050405020304" pitchFamily="18" charset="0"/>
              </a:rPr>
              <a:t>Đ</a:t>
            </a:r>
            <a:r>
              <a:rPr lang="vi-VN" altLang="en-US" sz="2400">
                <a:solidFill>
                  <a:srgbClr val="0000FF"/>
                </a:solidFill>
                <a:latin typeface="Times New Roman" panose="02020603050405020304" pitchFamily="18" charset="0"/>
                <a:cs typeface="Times New Roman" panose="02020603050405020304" pitchFamily="18" charset="0"/>
              </a:rPr>
              <a:t>ại hội đại biểu toàn quốc lần thứ II của Đảng </a:t>
            </a:r>
            <a:r>
              <a:rPr lang="vi-VN" altLang="en-US" sz="2400">
                <a:solidFill>
                  <a:srgbClr val="FF0000"/>
                </a:solidFill>
                <a:latin typeface="Times New Roman" panose="02020603050405020304" pitchFamily="18" charset="0"/>
                <a:cs typeface="Times New Roman" panose="02020603050405020304" pitchFamily="18" charset="0"/>
              </a:rPr>
              <a:t>(năm 1951) </a:t>
            </a:r>
            <a:r>
              <a:rPr lang="vi-VN" altLang="en-US" sz="2400">
                <a:solidFill>
                  <a:srgbClr val="0000FF"/>
                </a:solidFill>
                <a:latin typeface="Times New Roman" panose="02020603050405020304" pitchFamily="18" charset="0"/>
                <a:cs typeface="Times New Roman" panose="02020603050405020304" pitchFamily="18" charset="0"/>
              </a:rPr>
              <a:t>đổi tên thành QĐNDVN</a:t>
            </a:r>
          </a:p>
          <a:p>
            <a:pPr lvl="1" algn="just"/>
            <a:r>
              <a:rPr lang="en-US" altLang="en-US" sz="2400">
                <a:solidFill>
                  <a:srgbClr val="0000FF"/>
                </a:solidFill>
                <a:latin typeface="Times New Roman" panose="02020603050405020304" pitchFamily="18" charset="0"/>
                <a:cs typeface="Times New Roman" panose="02020603050405020304" pitchFamily="18" charset="0"/>
              </a:rPr>
              <a:t>- Thành phần QĐNDVN gồm BĐCL; BĐĐP; LL Thường trục và dự bị (</a:t>
            </a:r>
            <a:r>
              <a:rPr lang="vi-VN" altLang="en-US" sz="2400">
                <a:solidFill>
                  <a:srgbClr val="0000FF"/>
                </a:solidFill>
                <a:latin typeface="Times New Roman" panose="02020603050405020304" pitchFamily="18" charset="0"/>
                <a:cs typeface="Times New Roman" panose="02020603050405020304" pitchFamily="18" charset="0"/>
              </a:rPr>
              <a:t>7/4/1949 chủ tịch Hồ Chí Minh kí quyết định thành lập BĐĐP</a:t>
            </a:r>
            <a:r>
              <a:rPr lang="en-US" altLang="en-US" sz="240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011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with medium confidence">
            <a:extLst>
              <a:ext uri="{FF2B5EF4-FFF2-40B4-BE49-F238E27FC236}">
                <a16:creationId xmlns:a16="http://schemas.microsoft.com/office/drawing/2014/main" id="{1AA52FF7-B347-4BD2-BB0B-5A9740980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751" y="1011596"/>
            <a:ext cx="8450529" cy="1103942"/>
          </a:xfrm>
          <a:prstGeom prst="rect">
            <a:avLst/>
          </a:prstGeom>
        </p:spPr>
      </p:pic>
      <p:pic>
        <p:nvPicPr>
          <p:cNvPr id="4" name="Picture 3" descr="Text&#10;&#10;Description automatically generated">
            <a:extLst>
              <a:ext uri="{FF2B5EF4-FFF2-40B4-BE49-F238E27FC236}">
                <a16:creationId xmlns:a16="http://schemas.microsoft.com/office/drawing/2014/main" id="{011D7102-94DA-498B-8C86-62D4597D02E6}"/>
              </a:ext>
            </a:extLst>
          </p:cNvPr>
          <p:cNvPicPr>
            <a:picLocks noChangeAspect="1"/>
          </p:cNvPicPr>
          <p:nvPr/>
        </p:nvPicPr>
        <p:blipFill rotWithShape="1">
          <a:blip r:embed="rId3">
            <a:extLst>
              <a:ext uri="{28A0092B-C50C-407E-A947-70E740481C1C}">
                <a14:useLocalDpi xmlns:a14="http://schemas.microsoft.com/office/drawing/2010/main" val="0"/>
              </a:ext>
            </a:extLst>
          </a:blip>
          <a:srcRect b="92364"/>
          <a:stretch/>
        </p:blipFill>
        <p:spPr>
          <a:xfrm>
            <a:off x="829419" y="502459"/>
            <a:ext cx="10675815" cy="481389"/>
          </a:xfrm>
          <a:prstGeom prst="rect">
            <a:avLst/>
          </a:prstGeom>
        </p:spPr>
      </p:pic>
      <p:sp>
        <p:nvSpPr>
          <p:cNvPr id="6" name="TextBox 5">
            <a:extLst>
              <a:ext uri="{FF2B5EF4-FFF2-40B4-BE49-F238E27FC236}">
                <a16:creationId xmlns:a16="http://schemas.microsoft.com/office/drawing/2014/main" id="{5F6031E7-0633-42D4-B686-C55FF7CB7628}"/>
              </a:ext>
            </a:extLst>
          </p:cNvPr>
          <p:cNvSpPr txBox="1"/>
          <p:nvPr/>
        </p:nvSpPr>
        <p:spPr>
          <a:xfrm>
            <a:off x="829419" y="2265884"/>
            <a:ext cx="10861011" cy="830997"/>
          </a:xfrm>
          <a:prstGeom prst="rect">
            <a:avLst/>
          </a:prstGeom>
          <a:noFill/>
        </p:spPr>
        <p:txBody>
          <a:bodyPr wrap="square">
            <a:spAutoFit/>
          </a:bodyPr>
          <a:lstStyle/>
          <a:p>
            <a:pPr indent="463550"/>
            <a:r>
              <a:rPr lang="vi-VN" sz="2400" b="0" i="0">
                <a:solidFill>
                  <a:srgbClr val="111111"/>
                </a:solidFill>
                <a:effectLst/>
                <a:latin typeface="Times New Roman" panose="02020603050405020304" pitchFamily="18" charset="0"/>
                <a:cs typeface="Times New Roman" panose="02020603050405020304" pitchFamily="18" charset="0"/>
              </a:rPr>
              <a:t>Bản chất và truyền thống cách mạng của QĐND Việt Nam là</a:t>
            </a:r>
            <a:r>
              <a:rPr lang="vi-VN" sz="2400" b="1" i="0">
                <a:solidFill>
                  <a:srgbClr val="111111"/>
                </a:solidFill>
                <a:effectLst/>
                <a:latin typeface="Times New Roman" panose="02020603050405020304" pitchFamily="18" charset="0"/>
                <a:cs typeface="Times New Roman" panose="02020603050405020304" pitchFamily="18" charset="0"/>
              </a:rPr>
              <a:t> sự tiếp nối và phát huy truyền thống yêu nước chống giặc ngoại xâm của dân tộc Việt Nam</a:t>
            </a:r>
            <a:r>
              <a:rPr lang="en-US" sz="2400" b="1" i="0">
                <a:solidFill>
                  <a:srgbClr val="111111"/>
                </a:solidFill>
                <a:effectLst/>
                <a:latin typeface="Times New Roman" panose="02020603050405020304" pitchFamily="18" charset="0"/>
                <a:cs typeface="Times New Roman" panose="02020603050405020304" pitchFamily="18" charset="0"/>
              </a:rPr>
              <a:t>.</a:t>
            </a:r>
            <a:endParaRPr lang="en-US" sz="2400" b="0" i="0">
              <a:solidFill>
                <a:srgbClr val="111111"/>
              </a:solidFill>
              <a:effectLst/>
              <a:latin typeface="Times New Roman" panose="02020603050405020304" pitchFamily="18" charset="0"/>
              <a:cs typeface="Times New Roman" panose="02020603050405020304" pitchFamily="18" charset="0"/>
            </a:endParaRPr>
          </a:p>
        </p:txBody>
      </p:sp>
      <p:pic>
        <p:nvPicPr>
          <p:cNvPr id="10" name="Picture 9" descr="Text&#10;&#10;Description automatically generated">
            <a:extLst>
              <a:ext uri="{FF2B5EF4-FFF2-40B4-BE49-F238E27FC236}">
                <a16:creationId xmlns:a16="http://schemas.microsoft.com/office/drawing/2014/main" id="{5D9FA14F-A2B8-45D7-8590-5F3B7F263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40" y="3247228"/>
            <a:ext cx="11450360" cy="1527530"/>
          </a:xfrm>
          <a:prstGeom prst="rect">
            <a:avLst/>
          </a:prstGeom>
        </p:spPr>
      </p:pic>
    </p:spTree>
    <p:extLst>
      <p:ext uri="{BB962C8B-B14F-4D97-AF65-F5344CB8AC3E}">
        <p14:creationId xmlns:p14="http://schemas.microsoft.com/office/powerpoint/2010/main" val="349262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6FCA6AF-D152-47ED-A181-B5938595B6A0}"/>
              </a:ext>
            </a:extLst>
          </p:cNvPr>
          <p:cNvPicPr>
            <a:picLocks noChangeAspect="1"/>
          </p:cNvPicPr>
          <p:nvPr/>
        </p:nvPicPr>
        <p:blipFill rotWithShape="1">
          <a:blip r:embed="rId2">
            <a:extLst>
              <a:ext uri="{28A0092B-C50C-407E-A947-70E740481C1C}">
                <a14:useLocalDpi xmlns:a14="http://schemas.microsoft.com/office/drawing/2010/main" val="0"/>
              </a:ext>
            </a:extLst>
          </a:blip>
          <a:srcRect b="85998"/>
          <a:stretch/>
        </p:blipFill>
        <p:spPr>
          <a:xfrm>
            <a:off x="750507" y="983848"/>
            <a:ext cx="10983503" cy="481389"/>
          </a:xfrm>
          <a:prstGeom prst="rect">
            <a:avLst/>
          </a:prstGeom>
        </p:spPr>
      </p:pic>
      <p:pic>
        <p:nvPicPr>
          <p:cNvPr id="4" name="Picture 3" descr="Text&#10;&#10;Description automatically generated">
            <a:extLst>
              <a:ext uri="{FF2B5EF4-FFF2-40B4-BE49-F238E27FC236}">
                <a16:creationId xmlns:a16="http://schemas.microsoft.com/office/drawing/2014/main" id="{230401EB-9D8E-47AC-B598-3E64FAB5B9A1}"/>
              </a:ext>
            </a:extLst>
          </p:cNvPr>
          <p:cNvPicPr>
            <a:picLocks noChangeAspect="1"/>
          </p:cNvPicPr>
          <p:nvPr/>
        </p:nvPicPr>
        <p:blipFill rotWithShape="1">
          <a:blip r:embed="rId3">
            <a:extLst>
              <a:ext uri="{28A0092B-C50C-407E-A947-70E740481C1C}">
                <a14:useLocalDpi xmlns:a14="http://schemas.microsoft.com/office/drawing/2010/main" val="0"/>
              </a:ext>
            </a:extLst>
          </a:blip>
          <a:srcRect b="92364"/>
          <a:stretch/>
        </p:blipFill>
        <p:spPr>
          <a:xfrm>
            <a:off x="829419" y="502459"/>
            <a:ext cx="10675815" cy="481389"/>
          </a:xfrm>
          <a:prstGeom prst="rect">
            <a:avLst/>
          </a:prstGeom>
        </p:spPr>
      </p:pic>
      <p:pic>
        <p:nvPicPr>
          <p:cNvPr id="5" name="Picture 4" descr="Text&#10;&#10;Description automatically generated">
            <a:extLst>
              <a:ext uri="{FF2B5EF4-FFF2-40B4-BE49-F238E27FC236}">
                <a16:creationId xmlns:a16="http://schemas.microsoft.com/office/drawing/2014/main" id="{112766EE-8069-4039-9DA3-AA99B5439919}"/>
              </a:ext>
            </a:extLst>
          </p:cNvPr>
          <p:cNvPicPr>
            <a:picLocks noChangeAspect="1"/>
          </p:cNvPicPr>
          <p:nvPr/>
        </p:nvPicPr>
        <p:blipFill rotWithShape="1">
          <a:blip r:embed="rId2">
            <a:extLst>
              <a:ext uri="{28A0092B-C50C-407E-A947-70E740481C1C}">
                <a14:useLocalDpi xmlns:a14="http://schemas.microsoft.com/office/drawing/2010/main" val="0"/>
              </a:ext>
            </a:extLst>
          </a:blip>
          <a:srcRect t="14932" b="1477"/>
          <a:stretch/>
        </p:blipFill>
        <p:spPr>
          <a:xfrm>
            <a:off x="521731" y="1587639"/>
            <a:ext cx="10983503" cy="2873828"/>
          </a:xfrm>
          <a:prstGeom prst="rect">
            <a:avLst/>
          </a:prstGeom>
        </p:spPr>
      </p:pic>
    </p:spTree>
    <p:extLst>
      <p:ext uri="{BB962C8B-B14F-4D97-AF65-F5344CB8AC3E}">
        <p14:creationId xmlns:p14="http://schemas.microsoft.com/office/powerpoint/2010/main" val="328790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489722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649</Words>
  <Application>Microsoft Office PowerPoint</Application>
  <PresentationFormat>Widescreen</PresentationFormat>
  <Paragraphs>44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Độc lập, tự chủ, tự cường và tiếp thu vận dụng sáng tạo những kinh nghiệm bảo vệ an ninh, trật tự và những thành tựu khoa học – công nghệ phục vụ công tác và chiến đấu</vt:lpstr>
      <vt:lpstr>PowerPoint Presentation</vt:lpstr>
      <vt:lpstr> </vt:lpstr>
      <vt:lpstr>PowerPoint Presentation</vt:lpstr>
      <vt:lpstr>PowerPoint Presentation</vt:lpstr>
      <vt:lpstr>KẾT THÚC BÀI HỌC (bài tập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Quốc Đạt</dc:creator>
  <cp:lastModifiedBy>Tùng Nguyễn</cp:lastModifiedBy>
  <cp:revision>22</cp:revision>
  <dcterms:created xsi:type="dcterms:W3CDTF">2022-08-15T01:24:29Z</dcterms:created>
  <dcterms:modified xsi:type="dcterms:W3CDTF">2024-02-23T13:54:22Z</dcterms:modified>
</cp:coreProperties>
</file>