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286" r:id="rId3"/>
    <p:sldId id="281" r:id="rId4"/>
    <p:sldId id="268" r:id="rId5"/>
    <p:sldId id="287" r:id="rId6"/>
    <p:sldId id="288" r:id="rId7"/>
    <p:sldId id="290" r:id="rId8"/>
    <p:sldId id="289" r:id="rId9"/>
    <p:sldId id="291" r:id="rId10"/>
    <p:sldId id="292" r:id="rId11"/>
    <p:sldId id="293" r:id="rId12"/>
    <p:sldId id="28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>
      <p:cViewPr varScale="1">
        <p:scale>
          <a:sx n="80" d="100"/>
          <a:sy n="80" d="100"/>
        </p:scale>
        <p:origin x="10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99EEA4-3A62-4AFB-A500-640A90E786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5596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0721380-3AAF-4F90-8849-9EBE960BAF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5768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8851" name="Rectangle 3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Content Layouts</a:t>
            </a:r>
          </a:p>
        </p:txBody>
      </p:sp>
    </p:spTree>
    <p:extLst>
      <p:ext uri="{BB962C8B-B14F-4D97-AF65-F5344CB8AC3E}">
        <p14:creationId xmlns:p14="http://schemas.microsoft.com/office/powerpoint/2010/main" val="63618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image" Target="../media/image15.png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12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jpeg"/><Relationship Id="rId11" Type="http://schemas.openxmlformats.org/officeDocument/2006/relationships/image" Target="../media/image2.png"/><Relationship Id="rId5" Type="http://schemas.openxmlformats.org/officeDocument/2006/relationships/image" Target="../media/image9.jpeg"/><Relationship Id="rId10" Type="http://schemas.openxmlformats.org/officeDocument/2006/relationships/image" Target="../media/image1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7" name="Rectangle 17"/>
          <p:cNvSpPr>
            <a:spLocks noChangeArrowheads="1"/>
          </p:cNvSpPr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Rectangle 18"/>
          <p:cNvSpPr>
            <a:spLocks noChangeArrowheads="1"/>
          </p:cNvSpPr>
          <p:nvPr userDrawn="1"/>
        </p:nvSpPr>
        <p:spPr bwMode="gray">
          <a:xfrm>
            <a:off x="0" y="-19050"/>
            <a:ext cx="9144000" cy="6877050"/>
          </a:xfrm>
          <a:prstGeom prst="rect">
            <a:avLst/>
          </a:prstGeom>
          <a:pattFill prst="ltHorz">
            <a:fgClr>
              <a:schemeClr val="accent1">
                <a:alpha val="39999"/>
              </a:schemeClr>
            </a:fgClr>
            <a:bgClr>
              <a:schemeClr val="tx2">
                <a:alpha val="39999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219" name="Picture 19" descr="1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9144000" cy="687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1220" name="Group 20"/>
          <p:cNvGrpSpPr>
            <a:grpSpLocks/>
          </p:cNvGrpSpPr>
          <p:nvPr userDrawn="1"/>
        </p:nvGrpSpPr>
        <p:grpSpPr bwMode="auto">
          <a:xfrm>
            <a:off x="-4763" y="1430338"/>
            <a:ext cx="8426451" cy="5456237"/>
            <a:chOff x="-3" y="883"/>
            <a:chExt cx="5308" cy="3437"/>
          </a:xfrm>
        </p:grpSpPr>
        <p:pic>
          <p:nvPicPr>
            <p:cNvPr id="51221" name="Picture 21" descr="12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0" y="883"/>
              <a:ext cx="5305" cy="3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22" name="Freeform 22"/>
            <p:cNvSpPr>
              <a:spLocks/>
            </p:cNvSpPr>
            <p:nvPr userDrawn="1"/>
          </p:nvSpPr>
          <p:spPr bwMode="gray">
            <a:xfrm>
              <a:off x="0" y="1211"/>
              <a:ext cx="876" cy="1480"/>
            </a:xfrm>
            <a:custGeom>
              <a:avLst/>
              <a:gdLst>
                <a:gd name="T0" fmla="*/ 0 w 883"/>
                <a:gd name="T1" fmla="*/ 0 h 1480"/>
                <a:gd name="T2" fmla="*/ 883 w 883"/>
                <a:gd name="T3" fmla="*/ 78 h 1480"/>
                <a:gd name="T4" fmla="*/ 760 w 883"/>
                <a:gd name="T5" fmla="*/ 1480 h 1480"/>
                <a:gd name="T6" fmla="*/ 0 w 883"/>
                <a:gd name="T7" fmla="*/ 1411 h 1480"/>
                <a:gd name="T8" fmla="*/ 0 w 883"/>
                <a:gd name="T9" fmla="*/ 0 h 1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3" h="1480">
                  <a:moveTo>
                    <a:pt x="0" y="0"/>
                  </a:moveTo>
                  <a:lnTo>
                    <a:pt x="883" y="78"/>
                  </a:lnTo>
                  <a:lnTo>
                    <a:pt x="760" y="1480"/>
                  </a:lnTo>
                  <a:lnTo>
                    <a:pt x="0" y="1411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alpha val="50000"/>
                  </a:schemeClr>
                </a:gs>
                <a:gs pos="100000">
                  <a:schemeClr val="accent2">
                    <a:gamma/>
                    <a:shade val="69804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3" name="Freeform 23"/>
            <p:cNvSpPr>
              <a:spLocks/>
            </p:cNvSpPr>
            <p:nvPr userDrawn="1"/>
          </p:nvSpPr>
          <p:spPr bwMode="gray">
            <a:xfrm>
              <a:off x="-3" y="2646"/>
              <a:ext cx="753" cy="1662"/>
            </a:xfrm>
            <a:custGeom>
              <a:avLst/>
              <a:gdLst>
                <a:gd name="T0" fmla="*/ 1 w 753"/>
                <a:gd name="T1" fmla="*/ 0 h 1662"/>
                <a:gd name="T2" fmla="*/ 753 w 753"/>
                <a:gd name="T3" fmla="*/ 68 h 1662"/>
                <a:gd name="T4" fmla="*/ 618 w 753"/>
                <a:gd name="T5" fmla="*/ 1662 h 1662"/>
                <a:gd name="T6" fmla="*/ 0 w 753"/>
                <a:gd name="T7" fmla="*/ 1662 h 1662"/>
                <a:gd name="T8" fmla="*/ 1 w 753"/>
                <a:gd name="T9" fmla="*/ 0 h 1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3" h="1662">
                  <a:moveTo>
                    <a:pt x="1" y="0"/>
                  </a:moveTo>
                  <a:lnTo>
                    <a:pt x="753" y="68"/>
                  </a:lnTo>
                  <a:lnTo>
                    <a:pt x="618" y="1662"/>
                  </a:lnTo>
                  <a:lnTo>
                    <a:pt x="0" y="1662"/>
                  </a:lnTo>
                  <a:lnTo>
                    <a:pt x="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alpha val="50000"/>
                  </a:schemeClr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51224" name="Picture 24" descr="5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464" y="1072"/>
              <a:ext cx="557" cy="32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1225" name="Rectangle 25"/>
          <p:cNvSpPr>
            <a:spLocks noChangeArrowheads="1"/>
          </p:cNvSpPr>
          <p:nvPr userDrawn="1"/>
        </p:nvSpPr>
        <p:spPr bwMode="gray">
          <a:xfrm rot="300000">
            <a:off x="3884613" y="2487613"/>
            <a:ext cx="4008437" cy="2220912"/>
          </a:xfrm>
          <a:prstGeom prst="rect">
            <a:avLst/>
          </a:prstGeom>
          <a:blipFill dpi="0" rotWithShape="1">
            <a:blip r:embed="rId5"/>
            <a:srcRect/>
            <a:stretch>
              <a:fillRect r="-111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6" name="Rectangle 26" descr="3"/>
          <p:cNvSpPr>
            <a:spLocks noChangeArrowheads="1"/>
          </p:cNvSpPr>
          <p:nvPr userDrawn="1"/>
        </p:nvSpPr>
        <p:spPr bwMode="gray">
          <a:xfrm rot="300000">
            <a:off x="1703388" y="2214563"/>
            <a:ext cx="2154237" cy="2228850"/>
          </a:xfrm>
          <a:prstGeom prst="rect">
            <a:avLst/>
          </a:prstGeom>
          <a:blipFill dpi="0" rotWithShape="1">
            <a:blip r:embed="rId6"/>
            <a:srcRect/>
            <a:stretch>
              <a:fillRect b="-74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7" name="Rectangle 27"/>
          <p:cNvSpPr>
            <a:spLocks noChangeArrowheads="1"/>
          </p:cNvSpPr>
          <p:nvPr userDrawn="1"/>
        </p:nvSpPr>
        <p:spPr bwMode="gray">
          <a:xfrm rot="300000">
            <a:off x="1581150" y="4500563"/>
            <a:ext cx="2720975" cy="427037"/>
          </a:xfrm>
          <a:prstGeom prst="rect">
            <a:avLst/>
          </a:prstGeom>
          <a:gradFill rotWithShape="1">
            <a:gsLst>
              <a:gs pos="0">
                <a:schemeClr val="accent2">
                  <a:gamma/>
                  <a:shade val="89020"/>
                  <a:invGamma/>
                </a:schemeClr>
              </a:gs>
              <a:gs pos="100000">
                <a:schemeClr val="accent2">
                  <a:alpha val="7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8" name="Freeform 28" descr="6"/>
          <p:cNvSpPr>
            <a:spLocks/>
          </p:cNvSpPr>
          <p:nvPr userDrawn="1"/>
        </p:nvSpPr>
        <p:spPr bwMode="gray">
          <a:xfrm>
            <a:off x="4164013" y="4624388"/>
            <a:ext cx="3622675" cy="2243137"/>
          </a:xfrm>
          <a:custGeom>
            <a:avLst/>
            <a:gdLst>
              <a:gd name="T0" fmla="*/ 119 w 2238"/>
              <a:gd name="T1" fmla="*/ 0 h 1413"/>
              <a:gd name="T2" fmla="*/ 2238 w 2238"/>
              <a:gd name="T3" fmla="*/ 186 h 1413"/>
              <a:gd name="T4" fmla="*/ 2137 w 2238"/>
              <a:gd name="T5" fmla="*/ 1411 h 1413"/>
              <a:gd name="T6" fmla="*/ 0 w 2238"/>
              <a:gd name="T7" fmla="*/ 1413 h 1413"/>
              <a:gd name="T8" fmla="*/ 119 w 2238"/>
              <a:gd name="T9" fmla="*/ 0 h 1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8" h="1413">
                <a:moveTo>
                  <a:pt x="119" y="0"/>
                </a:moveTo>
                <a:lnTo>
                  <a:pt x="2238" y="186"/>
                </a:lnTo>
                <a:lnTo>
                  <a:pt x="2137" y="1411"/>
                </a:lnTo>
                <a:lnTo>
                  <a:pt x="0" y="1413"/>
                </a:lnTo>
                <a:lnTo>
                  <a:pt x="119" y="0"/>
                </a:lnTo>
                <a:close/>
              </a:path>
            </a:pathLst>
          </a:custGeom>
          <a:blipFill dpi="0" rotWithShape="1">
            <a:blip r:embed="rId7"/>
            <a:srcRect/>
            <a:stretch>
              <a:fillRect b="-130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Freeform 29"/>
          <p:cNvSpPr>
            <a:spLocks/>
          </p:cNvSpPr>
          <p:nvPr userDrawn="1"/>
        </p:nvSpPr>
        <p:spPr bwMode="gray">
          <a:xfrm>
            <a:off x="1392238" y="4837113"/>
            <a:ext cx="2881312" cy="2035175"/>
          </a:xfrm>
          <a:custGeom>
            <a:avLst/>
            <a:gdLst>
              <a:gd name="T0" fmla="*/ 108 w 1804"/>
              <a:gd name="T1" fmla="*/ 0 h 1237"/>
              <a:gd name="T2" fmla="*/ 1804 w 1804"/>
              <a:gd name="T3" fmla="*/ 148 h 1237"/>
              <a:gd name="T4" fmla="*/ 1705 w 1804"/>
              <a:gd name="T5" fmla="*/ 1237 h 1237"/>
              <a:gd name="T6" fmla="*/ 0 w 1804"/>
              <a:gd name="T7" fmla="*/ 1235 h 1237"/>
              <a:gd name="T8" fmla="*/ 108 w 1804"/>
              <a:gd name="T9" fmla="*/ 0 h 12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04" h="1237">
                <a:moveTo>
                  <a:pt x="108" y="0"/>
                </a:moveTo>
                <a:lnTo>
                  <a:pt x="1804" y="148"/>
                </a:lnTo>
                <a:lnTo>
                  <a:pt x="1705" y="1237"/>
                </a:lnTo>
                <a:lnTo>
                  <a:pt x="0" y="1235"/>
                </a:lnTo>
                <a:lnTo>
                  <a:pt x="108" y="0"/>
                </a:lnTo>
                <a:close/>
              </a:path>
            </a:pathLst>
          </a:custGeom>
          <a:blipFill dpi="0" rotWithShape="1">
            <a:blip r:embed="rId8"/>
            <a:srcRect/>
            <a:stretch>
              <a:fillRect b="-519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230" name="Picture 30" descr="6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174750" y="1798638"/>
            <a:ext cx="1746250" cy="5068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1" name="Picture 31" descr="8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-963507">
            <a:off x="304800" y="590550"/>
            <a:ext cx="1049338" cy="709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2" name="Picture 32" descr="9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48"/>
          <a:stretch>
            <a:fillRect/>
          </a:stretch>
        </p:blipFill>
        <p:spPr bwMode="gray">
          <a:xfrm>
            <a:off x="1057275" y="-19050"/>
            <a:ext cx="977900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3" name="Picture 33" descr="10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103938" y="4051300"/>
            <a:ext cx="3040062" cy="278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4" name="Picture 34" descr="1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858000" y="5248275"/>
            <a:ext cx="939800" cy="162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5" name="Rectangle 35"/>
          <p:cNvSpPr>
            <a:spLocks noGrp="1" noChangeArrowheads="1"/>
          </p:cNvSpPr>
          <p:nvPr>
            <p:ph type="ctrTitle"/>
          </p:nvPr>
        </p:nvSpPr>
        <p:spPr bwMode="gray">
          <a:xfrm>
            <a:off x="609600" y="469900"/>
            <a:ext cx="8305800" cy="995363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eaLnBrk="1" hangingPunct="1">
              <a:defRPr sz="44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36" name="Rectangle 36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1295400"/>
            <a:ext cx="6400800" cy="5461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r" eaLnBrk="1" hangingPunct="1">
              <a:buFontTx/>
              <a:buNone/>
              <a:defRPr sz="2400" smtClean="0">
                <a:solidFill>
                  <a:schemeClr val="bg2"/>
                </a:solidFill>
                <a:latin typeface="Candara" panose="020E0502030303020204" pitchFamily="34" charset="0"/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237" name="Rectangle 37"/>
          <p:cNvSpPr>
            <a:spLocks noGrp="1" noChangeArrowheads="1"/>
          </p:cNvSpPr>
          <p:nvPr>
            <p:ph type="dt" sz="half" idx="2"/>
          </p:nvPr>
        </p:nvSpPr>
        <p:spPr>
          <a:xfrm>
            <a:off x="2209800" y="76200"/>
            <a:ext cx="1524000" cy="247650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37B39D77-CB8D-44A2-8F8F-7152CBA21BF3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51238" name="Rectangle 38"/>
          <p:cNvSpPr>
            <a:spLocks noGrp="1" noChangeArrowheads="1"/>
          </p:cNvSpPr>
          <p:nvPr>
            <p:ph type="ftr" sz="quarter" idx="3"/>
          </p:nvPr>
        </p:nvSpPr>
        <p:spPr>
          <a:xfrm>
            <a:off x="4191000" y="76200"/>
            <a:ext cx="2895600" cy="247650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239" name="Rectangle 3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67600" y="76200"/>
            <a:ext cx="1219200" cy="247650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30762E42-0F32-40B8-B3E2-C4527737E7F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40" name="Text Box 40"/>
          <p:cNvSpPr txBox="1">
            <a:spLocks noChangeArrowheads="1"/>
          </p:cNvSpPr>
          <p:nvPr userDrawn="1"/>
        </p:nvSpPr>
        <p:spPr bwMode="gray">
          <a:xfrm rot="300000">
            <a:off x="2238375" y="4495800"/>
            <a:ext cx="13033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200">
                <a:solidFill>
                  <a:schemeClr val="bg1"/>
                </a:solidFill>
                <a:latin typeface="Arial Black" panose="020B0A04020102020204" pitchFamily="34" charset="0"/>
              </a:rPr>
              <a:t>L/O/G/O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1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5" grpId="0" animBg="1"/>
      <p:bldP spid="51226" grpId="0" animBg="1"/>
      <p:bldP spid="51227" grpId="0" animBg="1"/>
      <p:bldP spid="51228" grpId="0" animBg="1"/>
      <p:bldP spid="51229" grpId="0" animBg="1"/>
      <p:bldP spid="5124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9E830-B6B7-4EFB-B049-21169AFB0C99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95FFC4-9C87-472F-BFFC-498CF140EE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258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6063"/>
            <a:ext cx="2057400" cy="5880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6063"/>
            <a:ext cx="6019800" cy="5880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0D0FFA-9A55-4FF9-B7AE-9102057CA06B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74198-C1C5-40E2-823A-7E3ED31F0C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0283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063"/>
            <a:ext cx="6629400" cy="10493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A7858-326F-4FA0-A770-78B7C19BBD77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A8EB8E-D43E-4191-A1FC-30ED21633C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3426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063"/>
            <a:ext cx="6629400" cy="10493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US" noProof="0" smtClean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DECE76-B0F6-4D6C-9049-DB502778A3B7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87D166-B62A-43A0-A723-4D38043029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2109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063"/>
            <a:ext cx="6629400" cy="10493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SmartArt graphic</a:t>
            </a:r>
            <a:endParaRPr lang="en-US" noProof="0" smtClean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C3179-C4A2-4699-9FCF-ADA4C5A883B2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5E9321-07E7-4593-87ED-8B5BB56EA7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943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9F2428-BAA5-4264-8967-3D1EF07508BE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0A9BE-CCB1-4E82-B0BA-4B52CE3BF6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83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88D26D-989C-4FCA-B161-2F6C684ED724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530B67-3326-44DA-BB01-500E575F23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34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5584B5-D801-4F55-949F-35D54ED4E687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D88CBB-AF0A-4561-9D72-DB9949A8DE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840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101E42-32A2-47A8-8C9F-748CF481DEC0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8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FB86AC-11B4-4142-BCAC-2CAB4191E5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02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1D2015-77AA-439F-A4B3-D97C68875495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29886-F792-445C-B8FF-0364F184BA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004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36B6B3-7A75-4FED-B1E0-E4F450C19E67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3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1362D9-6CEB-4566-A7D4-D28BBD99C8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261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08FEB3-C533-46C7-BEC1-9C22C64F7364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1D6888-0487-47F0-A50B-4D985E685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043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A355FF-B1FD-416E-B10A-BB05E07408FC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2183CF-8385-40C8-ABD5-0A7DD2A0DC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880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tx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17"/>
          <p:cNvSpPr>
            <a:spLocks noChangeArrowheads="1"/>
          </p:cNvSpPr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pattFill prst="ltHorz">
            <a:fgClr>
              <a:schemeClr val="accent1">
                <a:alpha val="39999"/>
              </a:schemeClr>
            </a:fgClr>
            <a:bgClr>
              <a:schemeClr val="tx2">
                <a:alpha val="39999"/>
              </a:schemeClr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3" name="Freeform 19"/>
          <p:cNvSpPr>
            <a:spLocks/>
          </p:cNvSpPr>
          <p:nvPr userDrawn="1"/>
        </p:nvSpPr>
        <p:spPr bwMode="gray">
          <a:xfrm>
            <a:off x="0" y="0"/>
            <a:ext cx="9144000" cy="6858000"/>
          </a:xfrm>
          <a:custGeom>
            <a:avLst/>
            <a:gdLst>
              <a:gd name="T0" fmla="*/ 0 w 5744"/>
              <a:gd name="T1" fmla="*/ 0 h 4320"/>
              <a:gd name="T2" fmla="*/ 2832 w 5744"/>
              <a:gd name="T3" fmla="*/ 0 h 4320"/>
              <a:gd name="T4" fmla="*/ 5744 w 5744"/>
              <a:gd name="T5" fmla="*/ 288 h 4320"/>
              <a:gd name="T6" fmla="*/ 5744 w 5744"/>
              <a:gd name="T7" fmla="*/ 3024 h 4320"/>
              <a:gd name="T8" fmla="*/ 5664 w 5744"/>
              <a:gd name="T9" fmla="*/ 4320 h 4320"/>
              <a:gd name="T10" fmla="*/ 0 w 5744"/>
              <a:gd name="T11" fmla="*/ 4320 h 4320"/>
              <a:gd name="T12" fmla="*/ 0 w 5744"/>
              <a:gd name="T13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44" h="4320">
                <a:moveTo>
                  <a:pt x="0" y="0"/>
                </a:moveTo>
                <a:lnTo>
                  <a:pt x="2832" y="0"/>
                </a:lnTo>
                <a:lnTo>
                  <a:pt x="5744" y="288"/>
                </a:lnTo>
                <a:lnTo>
                  <a:pt x="5744" y="3024"/>
                </a:lnTo>
                <a:lnTo>
                  <a:pt x="5664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44" name="Group 20"/>
          <p:cNvGrpSpPr>
            <a:grpSpLocks/>
          </p:cNvGrpSpPr>
          <p:nvPr userDrawn="1"/>
        </p:nvGrpSpPr>
        <p:grpSpPr bwMode="auto">
          <a:xfrm>
            <a:off x="8064500" y="5638800"/>
            <a:ext cx="876300" cy="1219200"/>
            <a:chOff x="5184" y="3697"/>
            <a:chExt cx="448" cy="623"/>
          </a:xfrm>
        </p:grpSpPr>
        <p:pic>
          <p:nvPicPr>
            <p:cNvPr id="1045" name="Picture 21" descr="8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 rot="-963507">
              <a:off x="5184" y="4027"/>
              <a:ext cx="433" cy="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9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10332"/>
            <a:stretch>
              <a:fillRect/>
            </a:stretch>
          </p:blipFill>
          <p:spPr bwMode="gray">
            <a:xfrm>
              <a:off x="5255" y="3697"/>
              <a:ext cx="377" cy="3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47" name="Picture 23" descr="14"/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996113" y="0"/>
            <a:ext cx="1614487" cy="128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15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769225" y="609600"/>
            <a:ext cx="1374775" cy="636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9" name="Freeform 25"/>
          <p:cNvSpPr>
            <a:spLocks/>
          </p:cNvSpPr>
          <p:nvPr userDrawn="1"/>
        </p:nvSpPr>
        <p:spPr bwMode="gray">
          <a:xfrm>
            <a:off x="0" y="-1588"/>
            <a:ext cx="400050" cy="2144713"/>
          </a:xfrm>
          <a:custGeom>
            <a:avLst/>
            <a:gdLst>
              <a:gd name="T0" fmla="*/ 0 w 252"/>
              <a:gd name="T1" fmla="*/ 1351 h 1351"/>
              <a:gd name="T2" fmla="*/ 0 w 252"/>
              <a:gd name="T3" fmla="*/ 0 h 1351"/>
              <a:gd name="T4" fmla="*/ 252 w 252"/>
              <a:gd name="T5" fmla="*/ 0 h 13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52" h="1351">
                <a:moveTo>
                  <a:pt x="0" y="1351"/>
                </a:moveTo>
                <a:lnTo>
                  <a:pt x="0" y="0"/>
                </a:lnTo>
                <a:lnTo>
                  <a:pt x="252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50" name="Picture 26" descr="4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white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1" name="Rectangle 27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46063"/>
            <a:ext cx="6629400" cy="104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10D05D2-6E08-4D7F-A9EA-68356D93982E}" type="datetimeFigureOut">
              <a:rPr lang="en-US" altLang="en-US"/>
              <a:pPr/>
              <a:t>8/13/2023</a:t>
            </a:fld>
            <a:endParaRPr lang="en-US" altLang="en-US"/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55" name="Rectangle 3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F076E7-4101-44E6-8965-E31B6CB773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" grpId="0" animBg="1"/>
      <p:bldP spid="1051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ndar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ndar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ndar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ndar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ndar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ndar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ndar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ndar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990600" y="1981200"/>
            <a:ext cx="1131090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CÂU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CHUYỆN VÀ ĐIỂM NHÌN TRONG TRUYỆN KỂ </a:t>
            </a:r>
          </a:p>
          <a:p>
            <a:pPr algn="ctr"/>
            <a:endParaRPr lang="en-US" sz="2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TIẾNG </a:t>
            </a:r>
            <a:r>
              <a:rPr lang="en-US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</a:p>
          <a:p>
            <a:pPr algn="ctr"/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063"/>
            <a:ext cx="6629400" cy="1049337"/>
          </a:xfrm>
        </p:spPr>
        <p:txBody>
          <a:bodyPr/>
          <a:lstStyle/>
          <a:p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143000"/>
            <a:ext cx="75438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/>
              <a:t>Phân</a:t>
            </a:r>
            <a:r>
              <a:rPr lang="en-US" sz="2600" dirty="0"/>
              <a:t> </a:t>
            </a:r>
            <a:r>
              <a:rPr lang="en-US" sz="2600" dirty="0" err="1"/>
              <a:t>tích</a:t>
            </a:r>
            <a:r>
              <a:rPr lang="en-US" sz="2600" dirty="0"/>
              <a:t> </a:t>
            </a:r>
            <a:r>
              <a:rPr lang="en-US" sz="2600" dirty="0" err="1"/>
              <a:t>lỗi</a:t>
            </a:r>
            <a:r>
              <a:rPr lang="en-US" sz="2600" dirty="0"/>
              <a:t> </a:t>
            </a:r>
            <a:r>
              <a:rPr lang="en-US" sz="2600" dirty="0" err="1"/>
              <a:t>và</a:t>
            </a:r>
            <a:r>
              <a:rPr lang="en-US" sz="2600" dirty="0"/>
              <a:t> </a:t>
            </a:r>
            <a:r>
              <a:rPr lang="en-US" sz="2600" dirty="0" err="1"/>
              <a:t>chữa</a:t>
            </a:r>
            <a:r>
              <a:rPr lang="en-US" sz="2600" dirty="0"/>
              <a:t> </a:t>
            </a:r>
            <a:r>
              <a:rPr lang="en-US" sz="2600" dirty="0" err="1"/>
              <a:t>lại</a:t>
            </a:r>
            <a:r>
              <a:rPr lang="en-US" sz="2600" dirty="0"/>
              <a:t> </a:t>
            </a:r>
            <a:r>
              <a:rPr lang="en-US" sz="2600" dirty="0" err="1"/>
              <a:t>các</a:t>
            </a:r>
            <a:r>
              <a:rPr lang="en-US" sz="2600" dirty="0"/>
              <a:t> </a:t>
            </a:r>
            <a:r>
              <a:rPr lang="en-US" sz="2600" dirty="0" err="1"/>
              <a:t>câu</a:t>
            </a:r>
            <a:r>
              <a:rPr lang="en-US" sz="2600" dirty="0"/>
              <a:t> </a:t>
            </a:r>
            <a:r>
              <a:rPr lang="en-US" sz="2600" dirty="0" err="1"/>
              <a:t>dưới</a:t>
            </a:r>
            <a:r>
              <a:rPr lang="en-US" sz="2600" dirty="0"/>
              <a:t> </a:t>
            </a:r>
            <a:r>
              <a:rPr lang="en-US" sz="2600" dirty="0" err="1"/>
              <a:t>đây</a:t>
            </a:r>
            <a:r>
              <a:rPr lang="en-US" sz="2600" dirty="0"/>
              <a:t> </a:t>
            </a:r>
            <a:r>
              <a:rPr lang="en-US" sz="2600" dirty="0" err="1"/>
              <a:t>cho</a:t>
            </a:r>
            <a:r>
              <a:rPr lang="en-US" sz="2600" dirty="0"/>
              <a:t> </a:t>
            </a:r>
            <a:r>
              <a:rPr lang="en-US" sz="2600" dirty="0" err="1"/>
              <a:t>phù</a:t>
            </a:r>
            <a:r>
              <a:rPr lang="en-US" sz="2600" dirty="0"/>
              <a:t> </a:t>
            </a:r>
            <a:r>
              <a:rPr lang="en-US" sz="2600" dirty="0" err="1"/>
              <a:t>hợp</a:t>
            </a:r>
            <a:r>
              <a:rPr lang="en-US" sz="2600" dirty="0"/>
              <a:t> </a:t>
            </a:r>
            <a:r>
              <a:rPr lang="en-US" sz="2600" dirty="0" err="1"/>
              <a:t>với</a:t>
            </a:r>
            <a:r>
              <a:rPr lang="en-US" sz="2600" dirty="0"/>
              <a:t> </a:t>
            </a:r>
            <a:r>
              <a:rPr lang="en-US" sz="2600" dirty="0" err="1"/>
              <a:t>ngôn</a:t>
            </a:r>
            <a:r>
              <a:rPr lang="en-US" sz="2600" dirty="0"/>
              <a:t> </a:t>
            </a:r>
            <a:r>
              <a:rPr lang="en-US" sz="2600" dirty="0" err="1"/>
              <a:t>ngữ</a:t>
            </a:r>
            <a:r>
              <a:rPr lang="en-US" sz="2600" dirty="0"/>
              <a:t> </a:t>
            </a:r>
            <a:r>
              <a:rPr lang="en-US" sz="2600" dirty="0" err="1"/>
              <a:t>viết</a:t>
            </a:r>
            <a:r>
              <a:rPr lang="en-US" sz="2600" dirty="0" smtClean="0"/>
              <a:t>.</a:t>
            </a:r>
            <a:endParaRPr lang="en-US" sz="2600" dirty="0"/>
          </a:p>
          <a:p>
            <a:r>
              <a:rPr lang="en-US" sz="2600" dirty="0"/>
              <a:t>a) </a:t>
            </a:r>
            <a:r>
              <a:rPr lang="en-US" sz="2600" dirty="0" err="1"/>
              <a:t>Trong</a:t>
            </a:r>
            <a:r>
              <a:rPr lang="en-US" sz="2600" dirty="0"/>
              <a:t> </a:t>
            </a:r>
            <a:r>
              <a:rPr lang="en-US" sz="2600" dirty="0" err="1"/>
              <a:t>thơ</a:t>
            </a:r>
            <a:r>
              <a:rPr lang="en-US" sz="2600" dirty="0"/>
              <a:t> ca </a:t>
            </a:r>
            <a:r>
              <a:rPr lang="en-US" sz="2600" dirty="0" err="1"/>
              <a:t>Việt</a:t>
            </a:r>
            <a:r>
              <a:rPr lang="en-US" sz="2600" dirty="0"/>
              <a:t> Nam </a:t>
            </a:r>
            <a:r>
              <a:rPr lang="en-US" sz="2600" dirty="0" err="1"/>
              <a:t>thì</a:t>
            </a:r>
            <a:r>
              <a:rPr lang="en-US" sz="2600" dirty="0"/>
              <a:t> </a:t>
            </a:r>
            <a:r>
              <a:rPr lang="en-US" sz="2600" dirty="0" err="1"/>
              <a:t>đã</a:t>
            </a:r>
            <a:r>
              <a:rPr lang="en-US" sz="2600" dirty="0"/>
              <a:t> </a:t>
            </a:r>
            <a:r>
              <a:rPr lang="en-US" sz="2600" dirty="0" err="1"/>
              <a:t>có</a:t>
            </a:r>
            <a:r>
              <a:rPr lang="en-US" sz="2600" dirty="0"/>
              <a:t> </a:t>
            </a:r>
            <a:r>
              <a:rPr lang="en-US" sz="2600" dirty="0" err="1"/>
              <a:t>nhiều</a:t>
            </a:r>
            <a:r>
              <a:rPr lang="en-US" sz="2600" dirty="0"/>
              <a:t> </a:t>
            </a:r>
            <a:r>
              <a:rPr lang="en-US" sz="2600" dirty="0" err="1"/>
              <a:t>bức</a:t>
            </a:r>
            <a:r>
              <a:rPr lang="en-US" sz="2600" dirty="0"/>
              <a:t> </a:t>
            </a:r>
            <a:r>
              <a:rPr lang="en-US" sz="2600" dirty="0" err="1"/>
              <a:t>tranh</a:t>
            </a:r>
            <a:r>
              <a:rPr lang="en-US" sz="2600" dirty="0"/>
              <a:t> </a:t>
            </a:r>
            <a:r>
              <a:rPr lang="en-US" sz="2600" dirty="0" err="1"/>
              <a:t>mùa</a:t>
            </a:r>
            <a:r>
              <a:rPr lang="en-US" sz="2600" dirty="0"/>
              <a:t> </a:t>
            </a:r>
            <a:r>
              <a:rPr lang="en-US" sz="2600" dirty="0" err="1"/>
              <a:t>thu</a:t>
            </a:r>
            <a:r>
              <a:rPr lang="en-US" sz="2600" dirty="0"/>
              <a:t> </a:t>
            </a:r>
            <a:r>
              <a:rPr lang="en-US" sz="2600" dirty="0" err="1"/>
              <a:t>đẹp</a:t>
            </a:r>
            <a:r>
              <a:rPr lang="en-US" sz="2600" dirty="0"/>
              <a:t> </a:t>
            </a:r>
            <a:r>
              <a:rPr lang="en-US" sz="2600" dirty="0" err="1"/>
              <a:t>hết</a:t>
            </a:r>
            <a:r>
              <a:rPr lang="en-US" sz="2600" dirty="0"/>
              <a:t> ý.</a:t>
            </a:r>
          </a:p>
          <a:p>
            <a:r>
              <a:rPr lang="en-US" sz="2600" dirty="0"/>
              <a:t>b) </a:t>
            </a:r>
            <a:r>
              <a:rPr lang="en-US" sz="2600" dirty="0" err="1"/>
              <a:t>Còn</a:t>
            </a:r>
            <a:r>
              <a:rPr lang="en-US" sz="2600" dirty="0"/>
              <a:t> </a:t>
            </a:r>
            <a:r>
              <a:rPr lang="en-US" sz="2600" dirty="0" err="1"/>
              <a:t>như</a:t>
            </a:r>
            <a:r>
              <a:rPr lang="en-US" sz="2600" dirty="0"/>
              <a:t> </a:t>
            </a:r>
            <a:r>
              <a:rPr lang="en-US" sz="2600" dirty="0" err="1"/>
              <a:t>máy</a:t>
            </a:r>
            <a:r>
              <a:rPr lang="en-US" sz="2600" dirty="0"/>
              <a:t> </a:t>
            </a:r>
            <a:r>
              <a:rPr lang="en-US" sz="2600" dirty="0" err="1"/>
              <a:t>móc</a:t>
            </a:r>
            <a:r>
              <a:rPr lang="en-US" sz="2600" dirty="0"/>
              <a:t>, </a:t>
            </a:r>
            <a:r>
              <a:rPr lang="en-US" sz="2600" dirty="0" err="1"/>
              <a:t>thiết</a:t>
            </a:r>
            <a:r>
              <a:rPr lang="en-US" sz="2600" dirty="0"/>
              <a:t> </a:t>
            </a:r>
            <a:r>
              <a:rPr lang="en-US" sz="2600" dirty="0" err="1"/>
              <a:t>bị</a:t>
            </a:r>
            <a:r>
              <a:rPr lang="en-US" sz="2600" dirty="0"/>
              <a:t> do </a:t>
            </a:r>
            <a:r>
              <a:rPr lang="en-US" sz="2600" dirty="0" err="1"/>
              <a:t>nước</a:t>
            </a:r>
            <a:r>
              <a:rPr lang="en-US" sz="2600" dirty="0"/>
              <a:t> </a:t>
            </a:r>
            <a:r>
              <a:rPr lang="en-US" sz="2600" dirty="0" err="1"/>
              <a:t>ngoài</a:t>
            </a:r>
            <a:r>
              <a:rPr lang="en-US" sz="2600" dirty="0"/>
              <a:t> </a:t>
            </a:r>
            <a:r>
              <a:rPr lang="en-US" sz="2600" dirty="0" err="1"/>
              <a:t>đưa</a:t>
            </a:r>
            <a:r>
              <a:rPr lang="en-US" sz="2600" dirty="0"/>
              <a:t> </a:t>
            </a:r>
            <a:r>
              <a:rPr lang="en-US" sz="2600" dirty="0" err="1"/>
              <a:t>vào</a:t>
            </a:r>
            <a:r>
              <a:rPr lang="en-US" sz="2600" dirty="0"/>
              <a:t> </a:t>
            </a:r>
            <a:r>
              <a:rPr lang="en-US" sz="2600" dirty="0" err="1"/>
              <a:t>góp</a:t>
            </a:r>
            <a:r>
              <a:rPr lang="en-US" sz="2600" dirty="0"/>
              <a:t> </a:t>
            </a:r>
            <a:r>
              <a:rPr lang="en-US" sz="2600" dirty="0" err="1"/>
              <a:t>vốn</a:t>
            </a:r>
            <a:r>
              <a:rPr lang="en-US" sz="2600" dirty="0"/>
              <a:t> </a:t>
            </a:r>
            <a:r>
              <a:rPr lang="en-US" sz="2600" dirty="0" err="1"/>
              <a:t>thì</a:t>
            </a:r>
            <a:r>
              <a:rPr lang="en-US" sz="2600" dirty="0"/>
              <a:t> </a:t>
            </a:r>
            <a:r>
              <a:rPr lang="en-US" sz="2600" dirty="0" err="1"/>
              <a:t>không</a:t>
            </a:r>
            <a:r>
              <a:rPr lang="en-US" sz="2600" dirty="0"/>
              <a:t> </a:t>
            </a:r>
            <a:r>
              <a:rPr lang="en-US" sz="2600" dirty="0" err="1"/>
              <a:t>được</a:t>
            </a:r>
            <a:r>
              <a:rPr lang="en-US" sz="2600" dirty="0"/>
              <a:t> </a:t>
            </a:r>
            <a:r>
              <a:rPr lang="en-US" sz="2600" dirty="0" err="1"/>
              <a:t>kiểm</a:t>
            </a:r>
            <a:r>
              <a:rPr lang="en-US" sz="2600" dirty="0"/>
              <a:t> </a:t>
            </a:r>
            <a:r>
              <a:rPr lang="en-US" sz="2600" dirty="0" err="1" smtClean="0"/>
              <a:t>soát</a:t>
            </a:r>
            <a:r>
              <a:rPr lang="en-US" sz="2600" dirty="0" smtClean="0"/>
              <a:t>. </a:t>
            </a:r>
            <a:r>
              <a:rPr lang="en-US" sz="2600" dirty="0" err="1" smtClean="0"/>
              <a:t>Họ</a:t>
            </a:r>
            <a:r>
              <a:rPr lang="en-US" sz="2600" dirty="0" smtClean="0"/>
              <a:t> </a:t>
            </a:r>
            <a:r>
              <a:rPr lang="en-US" sz="2600" dirty="0" err="1"/>
              <a:t>sẵn</a:t>
            </a:r>
            <a:r>
              <a:rPr lang="en-US" sz="2600" dirty="0"/>
              <a:t> </a:t>
            </a:r>
            <a:r>
              <a:rPr lang="en-US" sz="2600" dirty="0" err="1"/>
              <a:t>sàng</a:t>
            </a:r>
            <a:r>
              <a:rPr lang="en-US" sz="2600" dirty="0"/>
              <a:t> </a:t>
            </a:r>
            <a:r>
              <a:rPr lang="en-US" sz="2600" dirty="0" err="1"/>
              <a:t>khai</a:t>
            </a:r>
            <a:r>
              <a:rPr lang="en-US" sz="2600" dirty="0"/>
              <a:t> </a:t>
            </a:r>
            <a:r>
              <a:rPr lang="en-US" sz="2600" dirty="0" err="1" smtClean="0"/>
              <a:t>vống</a:t>
            </a:r>
            <a:r>
              <a:rPr lang="en-US" sz="2600" dirty="0" smtClean="0"/>
              <a:t> </a:t>
            </a:r>
            <a:r>
              <a:rPr lang="en-US" sz="2600" dirty="0" err="1"/>
              <a:t>lên</a:t>
            </a:r>
            <a:r>
              <a:rPr lang="en-US" sz="2600" dirty="0"/>
              <a:t> </a:t>
            </a:r>
            <a:r>
              <a:rPr lang="en-US" sz="2600" dirty="0" err="1"/>
              <a:t>đến</a:t>
            </a:r>
            <a:r>
              <a:rPr lang="en-US" sz="2600" dirty="0"/>
              <a:t> </a:t>
            </a:r>
            <a:r>
              <a:rPr lang="en-US" sz="2600" dirty="0" err="1"/>
              <a:t>mức</a:t>
            </a:r>
            <a:r>
              <a:rPr lang="en-US" sz="2600" dirty="0"/>
              <a:t> </a:t>
            </a:r>
            <a:r>
              <a:rPr lang="en-US" sz="2600" dirty="0" err="1"/>
              <a:t>vô</a:t>
            </a:r>
            <a:r>
              <a:rPr lang="en-US" sz="2600" dirty="0"/>
              <a:t> </a:t>
            </a:r>
            <a:r>
              <a:rPr lang="en-US" sz="2600" dirty="0" err="1"/>
              <a:t>tội</a:t>
            </a:r>
            <a:r>
              <a:rPr lang="en-US" sz="2600" dirty="0"/>
              <a:t> </a:t>
            </a:r>
            <a:r>
              <a:rPr lang="en-US" sz="2600" dirty="0" err="1"/>
              <a:t>vạ</a:t>
            </a:r>
            <a:r>
              <a:rPr lang="en-US" sz="2600" dirty="0"/>
              <a:t>.</a:t>
            </a:r>
          </a:p>
          <a:p>
            <a:r>
              <a:rPr lang="en-US" sz="2600" dirty="0"/>
              <a:t>c) </a:t>
            </a:r>
            <a:r>
              <a:rPr lang="en-US" sz="2600" dirty="0" err="1"/>
              <a:t>Cá</a:t>
            </a:r>
            <a:r>
              <a:rPr lang="en-US" sz="2600" dirty="0"/>
              <a:t>, </a:t>
            </a:r>
            <a:r>
              <a:rPr lang="en-US" sz="2600" dirty="0" err="1"/>
              <a:t>rùa</a:t>
            </a:r>
            <a:r>
              <a:rPr lang="en-US" sz="2600" dirty="0"/>
              <a:t>, </a:t>
            </a:r>
            <a:r>
              <a:rPr lang="en-US" sz="2600" dirty="0" err="1"/>
              <a:t>ba</a:t>
            </a:r>
            <a:r>
              <a:rPr lang="en-US" sz="2600" dirty="0"/>
              <a:t> </a:t>
            </a:r>
            <a:r>
              <a:rPr lang="en-US" sz="2600" dirty="0" err="1"/>
              <a:t>ba</a:t>
            </a:r>
            <a:r>
              <a:rPr lang="en-US" sz="2600" dirty="0"/>
              <a:t>, </a:t>
            </a:r>
            <a:r>
              <a:rPr lang="en-US" sz="2600" dirty="0" err="1"/>
              <a:t>ếch</a:t>
            </a:r>
            <a:r>
              <a:rPr lang="en-US" sz="2600" dirty="0"/>
              <a:t> </a:t>
            </a:r>
            <a:r>
              <a:rPr lang="en-US" sz="2600" dirty="0" err="1"/>
              <a:t>nhái</a:t>
            </a:r>
            <a:r>
              <a:rPr lang="en-US" sz="2600" dirty="0"/>
              <a:t>, </a:t>
            </a:r>
            <a:r>
              <a:rPr lang="en-US" sz="2600" dirty="0" err="1"/>
              <a:t>chim</a:t>
            </a:r>
            <a:r>
              <a:rPr lang="en-US" sz="2600" dirty="0"/>
              <a:t> ở </a:t>
            </a:r>
            <a:r>
              <a:rPr lang="en-US" sz="2600" dirty="0" err="1"/>
              <a:t>gần</a:t>
            </a:r>
            <a:r>
              <a:rPr lang="en-US" sz="2600" dirty="0"/>
              <a:t> </a:t>
            </a:r>
            <a:r>
              <a:rPr lang="en-US" sz="2600" dirty="0" err="1"/>
              <a:t>nước</a:t>
            </a:r>
            <a:r>
              <a:rPr lang="en-US" sz="2600" dirty="0"/>
              <a:t> </a:t>
            </a:r>
            <a:r>
              <a:rPr lang="en-US" sz="2600" dirty="0" err="1"/>
              <a:t>thì</a:t>
            </a:r>
            <a:r>
              <a:rPr lang="en-US" sz="2600" dirty="0"/>
              <a:t> </a:t>
            </a:r>
            <a:r>
              <a:rPr lang="en-US" sz="2600" dirty="0" err="1"/>
              <a:t>như</a:t>
            </a:r>
            <a:r>
              <a:rPr lang="en-US" sz="2600" dirty="0"/>
              <a:t> </a:t>
            </a:r>
            <a:r>
              <a:rPr lang="en-US" sz="2600" dirty="0" err="1"/>
              <a:t>cò</a:t>
            </a:r>
            <a:r>
              <a:rPr lang="en-US" sz="2600" dirty="0"/>
              <a:t>, </a:t>
            </a:r>
            <a:r>
              <a:rPr lang="en-US" sz="2600" dirty="0" err="1"/>
              <a:t>vạc</a:t>
            </a:r>
            <a:r>
              <a:rPr lang="en-US" sz="2600" dirty="0"/>
              <a:t>, </a:t>
            </a:r>
            <a:r>
              <a:rPr lang="en-US" sz="2600" dirty="0" err="1"/>
              <a:t>vịt</a:t>
            </a:r>
            <a:r>
              <a:rPr lang="en-US" sz="2600" dirty="0"/>
              <a:t>, </a:t>
            </a:r>
            <a:r>
              <a:rPr lang="en-US" sz="2600" dirty="0" err="1"/>
              <a:t>ngỗng</a:t>
            </a:r>
            <a:r>
              <a:rPr lang="en-US" sz="2600" dirty="0"/>
              <a:t>… </a:t>
            </a:r>
            <a:r>
              <a:rPr lang="en-US" sz="2600" dirty="0" err="1"/>
              <a:t>thì</a:t>
            </a:r>
            <a:r>
              <a:rPr lang="en-US" sz="2600" dirty="0"/>
              <a:t> </a:t>
            </a:r>
            <a:r>
              <a:rPr lang="en-US" sz="2600" dirty="0" err="1"/>
              <a:t>cả</a:t>
            </a:r>
            <a:r>
              <a:rPr lang="en-US" sz="2600" dirty="0"/>
              <a:t> </a:t>
            </a:r>
            <a:r>
              <a:rPr lang="en-US" sz="2600" dirty="0" err="1"/>
              <a:t>ốc</a:t>
            </a:r>
            <a:r>
              <a:rPr lang="en-US" sz="2600" dirty="0"/>
              <a:t>, </a:t>
            </a:r>
            <a:r>
              <a:rPr lang="en-US" sz="2600" dirty="0" err="1"/>
              <a:t>tôm</a:t>
            </a:r>
            <a:r>
              <a:rPr lang="en-US" sz="2600" dirty="0"/>
              <a:t>, </a:t>
            </a:r>
            <a:r>
              <a:rPr lang="en-US" sz="2600" dirty="0" err="1"/>
              <a:t>cua</a:t>
            </a:r>
            <a:r>
              <a:rPr lang="en-US" sz="2600" dirty="0"/>
              <a:t>,... </a:t>
            </a:r>
            <a:r>
              <a:rPr lang="en-US" sz="2600" dirty="0" err="1"/>
              <a:t>chúng</a:t>
            </a:r>
            <a:r>
              <a:rPr lang="en-US" sz="2600" dirty="0"/>
              <a:t> </a:t>
            </a:r>
            <a:r>
              <a:rPr lang="en-US" sz="2600" dirty="0" err="1"/>
              <a:t>chẳng</a:t>
            </a:r>
            <a:r>
              <a:rPr lang="en-US" sz="2600" dirty="0"/>
              <a:t> </a:t>
            </a:r>
            <a:r>
              <a:rPr lang="en-US" sz="2600" dirty="0" err="1" smtClean="0"/>
              <a:t>chừa</a:t>
            </a:r>
            <a:r>
              <a:rPr lang="en-US" sz="2600" dirty="0" smtClean="0"/>
              <a:t> </a:t>
            </a:r>
            <a:r>
              <a:rPr lang="en-US" sz="2600" dirty="0" err="1"/>
              <a:t>ai</a:t>
            </a:r>
            <a:r>
              <a:rPr lang="en-US" sz="2600" dirty="0"/>
              <a:t> </a:t>
            </a:r>
            <a:r>
              <a:rPr lang="en-US" sz="2600" dirty="0" err="1" smtClean="0"/>
              <a:t>sất</a:t>
            </a:r>
            <a:r>
              <a:rPr lang="en-US" sz="2600" dirty="0" smtClean="0"/>
              <a:t>.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46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295400"/>
            <a:ext cx="8229600" cy="3748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US" sz="2300" dirty="0" smtClean="0"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a)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ý =&gt;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ca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Nam,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bức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tranh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mùa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mộng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300" dirty="0" smtClean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vống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tội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vạ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=&gt;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móc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đưa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góp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vốn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kiểm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soát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sẵn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sàng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khai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mức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tùy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tiện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300" dirty="0" smtClean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c)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Câu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văn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tối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nghĩa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bỏ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từ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sất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và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viết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lại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câu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=&gt;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Từ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cá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rùa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ba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ba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ếch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nhái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hay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những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loài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chim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ở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gần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nước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như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cò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vạc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vịt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ngỗng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thậm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chí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cả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một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loài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như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ốc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tôm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cua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chúng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đều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vơ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vét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về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làm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thức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ăn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không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chừa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bất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cứ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loài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300" dirty="0" err="1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nào</a:t>
            </a:r>
            <a:r>
              <a:rPr lang="en-US" sz="2300" dirty="0" smtClean="0">
                <a:solidFill>
                  <a:srgbClr val="333333"/>
                </a:solidFill>
                <a:effectLst/>
                <a:latin typeface="+mn-lt"/>
                <a:ea typeface="Calibri" panose="020F0502020204030204" pitchFamily="34" charset="0"/>
              </a:rPr>
              <a:t>. </a:t>
            </a:r>
            <a:endParaRPr lang="en-US" sz="23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5334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2"/>
                </a:solidFill>
              </a:rPr>
              <a:t>Hướng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</a:rPr>
              <a:t>dẫn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</a:rPr>
              <a:t>trả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</a:rPr>
              <a:t>lời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94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gray">
          <a:xfrm>
            <a:off x="5886450" y="6281738"/>
            <a:ext cx="74613" cy="1524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www.themegallery.com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355600"/>
            <a:ext cx="8305800" cy="1109663"/>
          </a:xfrm>
        </p:spPr>
        <p:txBody>
          <a:bodyPr/>
          <a:lstStyle/>
          <a:p>
            <a:r>
              <a:rPr lang="en-US" altLang="en-US" sz="6000"/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915" y="1066800"/>
            <a:ext cx="8229600" cy="1981200"/>
          </a:xfrm>
        </p:spPr>
        <p:txBody>
          <a:bodyPr/>
          <a:lstStyle/>
          <a:p>
            <a:pPr marL="0" indent="0">
              <a:buNone/>
            </a:pPr>
            <a:r>
              <a:rPr lang="en-US" sz="2500" b="1" u="sng" dirty="0" smtClean="0">
                <a:cs typeface="Times New Roman" panose="02020603050405020304" pitchFamily="18" charset="0"/>
              </a:rPr>
              <a:t>VD1</a:t>
            </a:r>
            <a:r>
              <a:rPr lang="en-US" sz="2500" b="1" dirty="0" smtClean="0">
                <a:cs typeface="Times New Roman" panose="02020603050405020304" pitchFamily="18" charset="0"/>
              </a:rPr>
              <a:t>:</a:t>
            </a:r>
            <a:r>
              <a:rPr lang="en-US" sz="2500" dirty="0" smtClean="0">
                <a:cs typeface="Times New Roman" panose="02020603050405020304" pitchFamily="18" charset="0"/>
              </a:rPr>
              <a:t>  </a:t>
            </a:r>
            <a:r>
              <a:rPr lang="en-US" sz="2500" dirty="0" err="1" smtClean="0">
                <a:cs typeface="Times New Roman" panose="02020603050405020304" pitchFamily="18" charset="0"/>
              </a:rPr>
              <a:t>Trong</a:t>
            </a:r>
            <a:r>
              <a:rPr lang="en-US" sz="2500" dirty="0" smtClean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quá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trình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hội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nhập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quốc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tế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và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hiện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đại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hóa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thì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tre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ngày</a:t>
            </a:r>
            <a:r>
              <a:rPr lang="en-US" sz="2500" dirty="0">
                <a:cs typeface="Times New Roman" panose="02020603050405020304" pitchFamily="18" charset="0"/>
              </a:rPr>
              <a:t> nay </a:t>
            </a:r>
            <a:r>
              <a:rPr lang="en-US" sz="2500" dirty="0" err="1">
                <a:cs typeface="Times New Roman" panose="02020603050405020304" pitchFamily="18" charset="0"/>
              </a:rPr>
              <a:t>lại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trở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thành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những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sản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phẩm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văn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hóa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có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giá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trị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thẩm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mỹ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cao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được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nhiều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khách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mước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ngoài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ưa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thích</a:t>
            </a:r>
            <a:r>
              <a:rPr lang="en-US" sz="2500" dirty="0"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cs typeface="Times New Roman" panose="02020603050405020304" pitchFamily="18" charset="0"/>
              </a:rPr>
              <a:t>như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những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mặt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hàng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dùng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để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trang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trí</a:t>
            </a:r>
            <a:r>
              <a:rPr lang="en-US" sz="2500" dirty="0">
                <a:cs typeface="Times New Roman" panose="02020603050405020304" pitchFamily="18" charset="0"/>
              </a:rPr>
              <a:t> ở </a:t>
            </a:r>
            <a:r>
              <a:rPr lang="en-US" sz="2500" dirty="0" err="1">
                <a:cs typeface="Times New Roman" panose="02020603050405020304" pitchFamily="18" charset="0"/>
              </a:rPr>
              <a:t>những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nơi</a:t>
            </a:r>
            <a:r>
              <a:rPr lang="en-US" sz="2500" dirty="0">
                <a:cs typeface="Times New Roman" panose="02020603050405020304" pitchFamily="18" charset="0"/>
              </a:rPr>
              <a:t> sang </a:t>
            </a:r>
            <a:r>
              <a:rPr lang="en-US" sz="2500" dirty="0" err="1">
                <a:cs typeface="Times New Roman" panose="02020603050405020304" pitchFamily="18" charset="0"/>
              </a:rPr>
              <a:t>trọng</a:t>
            </a:r>
            <a:r>
              <a:rPr lang="en-US" sz="2500" dirty="0">
                <a:cs typeface="Times New Roman" panose="02020603050405020304" pitchFamily="18" charset="0"/>
              </a:rPr>
              <a:t>: </a:t>
            </a:r>
            <a:r>
              <a:rPr lang="en-US" sz="2500" dirty="0" err="1">
                <a:cs typeface="Times New Roman" panose="02020603050405020304" pitchFamily="18" charset="0"/>
              </a:rPr>
              <a:t>đèn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chụp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bằng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tre</a:t>
            </a:r>
            <a:r>
              <a:rPr lang="en-US" sz="2500" dirty="0"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cs typeface="Times New Roman" panose="02020603050405020304" pitchFamily="18" charset="0"/>
              </a:rPr>
              <a:t>đĩa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đan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bằng</a:t>
            </a:r>
            <a:r>
              <a:rPr lang="en-US" sz="2500" dirty="0"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cs typeface="Times New Roman" panose="02020603050405020304" pitchFamily="18" charset="0"/>
              </a:rPr>
              <a:t>tre</a:t>
            </a:r>
            <a:r>
              <a:rPr lang="en-US" sz="2500" dirty="0">
                <a:cs typeface="Times New Roman" panose="02020603050405020304" pitchFamily="18" charset="0"/>
              </a:rPr>
              <a:t>…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23"/>
          <p:cNvSpPr txBox="1">
            <a:spLocks noChangeArrowheads="1"/>
          </p:cNvSpPr>
          <p:nvPr/>
        </p:nvSpPr>
        <p:spPr bwMode="black">
          <a:xfrm>
            <a:off x="685800" y="37516"/>
            <a:ext cx="8686800" cy="104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r>
              <a:rPr lang="en-US" sz="3500" kern="0" dirty="0" err="1" smtClean="0"/>
              <a:t>Nhận</a:t>
            </a:r>
            <a:r>
              <a:rPr lang="en-US" sz="3500" kern="0" dirty="0" smtClean="0"/>
              <a:t> </a:t>
            </a:r>
            <a:r>
              <a:rPr lang="en-US" sz="3500" kern="0" dirty="0" err="1" smtClean="0"/>
              <a:t>xét</a:t>
            </a:r>
            <a:r>
              <a:rPr lang="en-US" sz="3500" kern="0" dirty="0" smtClean="0"/>
              <a:t> </a:t>
            </a:r>
            <a:r>
              <a:rPr lang="en-US" sz="3500" kern="0" dirty="0" err="1" smtClean="0"/>
              <a:t>về</a:t>
            </a:r>
            <a:r>
              <a:rPr lang="en-US" sz="3500" kern="0" dirty="0" smtClean="0"/>
              <a:t> </a:t>
            </a:r>
            <a:r>
              <a:rPr lang="en-US" sz="3500" kern="0" dirty="0" err="1" smtClean="0"/>
              <a:t>ngôn</a:t>
            </a:r>
            <a:r>
              <a:rPr lang="en-US" sz="3500" kern="0" dirty="0" smtClean="0"/>
              <a:t> </a:t>
            </a:r>
            <a:r>
              <a:rPr lang="en-US" sz="3500" kern="0" dirty="0" err="1" smtClean="0"/>
              <a:t>ngữ</a:t>
            </a:r>
            <a:r>
              <a:rPr lang="en-US" sz="3500" kern="0" dirty="0" smtClean="0"/>
              <a:t> </a:t>
            </a:r>
            <a:r>
              <a:rPr lang="en-US" sz="3500" kern="0" dirty="0" err="1" smtClean="0"/>
              <a:t>của</a:t>
            </a:r>
            <a:r>
              <a:rPr lang="en-US" sz="3500" kern="0" dirty="0" smtClean="0"/>
              <a:t> 2 </a:t>
            </a:r>
            <a:r>
              <a:rPr lang="en-US" sz="3500" kern="0" dirty="0" err="1" smtClean="0"/>
              <a:t>ví</a:t>
            </a:r>
            <a:r>
              <a:rPr lang="en-US" sz="3500" kern="0" dirty="0" smtClean="0"/>
              <a:t> </a:t>
            </a:r>
            <a:r>
              <a:rPr lang="en-US" sz="3500" kern="0" dirty="0" err="1" smtClean="0"/>
              <a:t>dụ</a:t>
            </a:r>
            <a:r>
              <a:rPr lang="en-US" sz="3500" kern="0" dirty="0" smtClean="0"/>
              <a:t> </a:t>
            </a:r>
            <a:r>
              <a:rPr lang="en-US" sz="3500" kern="0" dirty="0" err="1" smtClean="0"/>
              <a:t>sau</a:t>
            </a:r>
            <a:r>
              <a:rPr lang="en-US" sz="3500" kern="0" dirty="0" smtClean="0"/>
              <a:t>:</a:t>
            </a:r>
            <a:endParaRPr lang="en-US" altLang="en-US" sz="3500" kern="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28600" y="3200400"/>
            <a:ext cx="8915400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>
                <a:latin typeface="+mn-lt"/>
                <a:cs typeface="Times New Roman" panose="02020603050405020304" pitchFamily="18" charset="0"/>
              </a:rPr>
              <a:t>VD2:</a:t>
            </a:r>
          </a:p>
          <a:p>
            <a:r>
              <a:rPr lang="en-US" sz="2500" dirty="0" smtClean="0">
                <a:latin typeface="+mn-lt"/>
                <a:cs typeface="Times New Roman" panose="02020603050405020304" pitchFamily="18" charset="0"/>
              </a:rPr>
              <a:t>A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: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Bác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đan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những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cái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đĩa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những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cái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đèn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chụp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giỏ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đựng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đồ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bằng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tre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ạ? </a:t>
            </a:r>
          </a:p>
          <a:p>
            <a:r>
              <a:rPr lang="en-US" sz="2500" dirty="0">
                <a:latin typeface="+mn-lt"/>
                <a:cs typeface="Times New Roman" panose="02020603050405020304" pitchFamily="18" charset="0"/>
              </a:rPr>
              <a:t>B: Ừ!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Đây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là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những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vật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đan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bằng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tre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để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xuât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khẩu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cháu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ạ!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Người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nước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ngoài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họ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thích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lắm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họ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đặt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hàng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liên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tục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. </a:t>
            </a:r>
          </a:p>
          <a:p>
            <a:r>
              <a:rPr lang="en-US" sz="2500" dirty="0">
                <a:latin typeface="+mn-lt"/>
                <a:cs typeface="Times New Roman" panose="02020603050405020304" pitchFamily="18" charset="0"/>
              </a:rPr>
              <a:t>A: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Thế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ạ! Tre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nước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mình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trở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thành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sản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phẩm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tiêu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dùng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tốt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quá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bác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nhỉ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? </a:t>
            </a:r>
          </a:p>
          <a:p>
            <a:r>
              <a:rPr lang="en-US" sz="2500" dirty="0">
                <a:latin typeface="+mn-lt"/>
                <a:cs typeface="Times New Roman" panose="02020603050405020304" pitchFamily="18" charset="0"/>
              </a:rPr>
              <a:t>B: Ừ!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Đây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là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hàng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thủ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công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mỹ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nghệ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đặc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biệt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an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toàn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đấy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+mn-lt"/>
                <a:cs typeface="Times New Roman" panose="02020603050405020304" pitchFamily="18" charset="0"/>
              </a:rPr>
              <a:t>cháu</a:t>
            </a:r>
            <a:r>
              <a:rPr lang="en-US" sz="2500" dirty="0">
                <a:latin typeface="+mn-lt"/>
                <a:cs typeface="Times New Roman" panose="02020603050405020304" pitchFamily="18" charset="0"/>
              </a:rPr>
              <a:t>. </a:t>
            </a:r>
          </a:p>
          <a:p>
            <a:endParaRPr lang="en-US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4770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786608"/>
            <a:ext cx="3810000" cy="1049337"/>
          </a:xfrm>
        </p:spPr>
        <p:txBody>
          <a:bodyPr/>
          <a:lstStyle/>
          <a:p>
            <a:r>
              <a:rPr lang="en-US" altLang="en-US" dirty="0" smtClean="0"/>
              <a:t>GỢI Ý TRẢ LỜI</a:t>
            </a:r>
            <a:endParaRPr lang="en-US" altLang="en-US" dirty="0" smtClean="0"/>
          </a:p>
        </p:txBody>
      </p:sp>
      <p:sp>
        <p:nvSpPr>
          <p:cNvPr id="77827" name="AutoShape 3"/>
          <p:cNvSpPr>
            <a:spLocks noChangeArrowheads="1"/>
          </p:cNvSpPr>
          <p:nvPr/>
        </p:nvSpPr>
        <p:spPr bwMode="gray">
          <a:xfrm>
            <a:off x="5096850" y="2417468"/>
            <a:ext cx="3513750" cy="4135731"/>
          </a:xfrm>
          <a:prstGeom prst="roundRect">
            <a:avLst>
              <a:gd name="adj" fmla="val 8014"/>
            </a:avLst>
          </a:prstGeom>
          <a:solidFill>
            <a:srgbClr val="FF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AutoShape 4"/>
          <p:cNvSpPr>
            <a:spLocks noChangeArrowheads="1"/>
          </p:cNvSpPr>
          <p:nvPr/>
        </p:nvSpPr>
        <p:spPr bwMode="gray">
          <a:xfrm>
            <a:off x="5346700" y="2946400"/>
            <a:ext cx="2703513" cy="2611438"/>
          </a:xfrm>
          <a:prstGeom prst="roundRect">
            <a:avLst>
              <a:gd name="adj" fmla="val 7912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gamma/>
                        <a:tint val="38039"/>
                        <a:invGamma/>
                      </a:schemeClr>
                    </a:gs>
                    <a:gs pos="100000">
                      <a:schemeClr val="accent1">
                        <a:alpha val="50000"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7862" name="Group 38"/>
          <p:cNvGrpSpPr>
            <a:grpSpLocks/>
          </p:cNvGrpSpPr>
          <p:nvPr/>
        </p:nvGrpSpPr>
        <p:grpSpPr bwMode="auto">
          <a:xfrm>
            <a:off x="833680" y="1837792"/>
            <a:ext cx="2857500" cy="466725"/>
            <a:chOff x="613" y="1460"/>
            <a:chExt cx="1800" cy="294"/>
          </a:xfrm>
        </p:grpSpPr>
        <p:sp>
          <p:nvSpPr>
            <p:cNvPr id="77830" name="AutoShape 6"/>
            <p:cNvSpPr>
              <a:spLocks noChangeArrowheads="1"/>
            </p:cNvSpPr>
            <p:nvPr/>
          </p:nvSpPr>
          <p:spPr bwMode="invGray">
            <a:xfrm>
              <a:off x="613" y="1460"/>
              <a:ext cx="1800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gamma/>
                    <a:shade val="79216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7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rgbClr val="659A1E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1" name="AutoShape 7"/>
            <p:cNvSpPr>
              <a:spLocks noChangeArrowheads="1"/>
            </p:cNvSpPr>
            <p:nvPr/>
          </p:nvSpPr>
          <p:spPr bwMode="gray">
            <a:xfrm flipH="1">
              <a:off x="2323" y="1504"/>
              <a:ext cx="80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2" name="AutoShape 8"/>
            <p:cNvSpPr>
              <a:spLocks noChangeArrowheads="1"/>
            </p:cNvSpPr>
            <p:nvPr/>
          </p:nvSpPr>
          <p:spPr bwMode="gray">
            <a:xfrm>
              <a:off x="632" y="1504"/>
              <a:ext cx="80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7863" name="Group 39"/>
          <p:cNvGrpSpPr>
            <a:grpSpLocks/>
          </p:cNvGrpSpPr>
          <p:nvPr/>
        </p:nvGrpSpPr>
        <p:grpSpPr bwMode="auto">
          <a:xfrm>
            <a:off x="5159860" y="1801020"/>
            <a:ext cx="2953364" cy="466725"/>
            <a:chOff x="3312" y="1460"/>
            <a:chExt cx="1800" cy="294"/>
          </a:xfrm>
        </p:grpSpPr>
        <p:sp>
          <p:nvSpPr>
            <p:cNvPr id="77834" name="AutoShape 10"/>
            <p:cNvSpPr>
              <a:spLocks noChangeArrowheads="1"/>
            </p:cNvSpPr>
            <p:nvPr/>
          </p:nvSpPr>
          <p:spPr bwMode="invGray">
            <a:xfrm>
              <a:off x="3312" y="1460"/>
              <a:ext cx="1800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9020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5" name="AutoShape 11"/>
            <p:cNvSpPr>
              <a:spLocks noChangeArrowheads="1"/>
            </p:cNvSpPr>
            <p:nvPr/>
          </p:nvSpPr>
          <p:spPr bwMode="gray">
            <a:xfrm flipH="1">
              <a:off x="5022" y="1504"/>
              <a:ext cx="80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6" name="AutoShape 12"/>
            <p:cNvSpPr>
              <a:spLocks noChangeArrowheads="1"/>
            </p:cNvSpPr>
            <p:nvPr/>
          </p:nvSpPr>
          <p:spPr bwMode="gray">
            <a:xfrm>
              <a:off x="3331" y="1504"/>
              <a:ext cx="80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7837" name="AutoShape 13"/>
          <p:cNvSpPr>
            <a:spLocks noChangeArrowheads="1"/>
          </p:cNvSpPr>
          <p:nvPr/>
        </p:nvSpPr>
        <p:spPr bwMode="gray">
          <a:xfrm>
            <a:off x="533400" y="2417468"/>
            <a:ext cx="3352800" cy="4135732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8" name="Text Box 18"/>
          <p:cNvSpPr txBox="1">
            <a:spLocks noChangeArrowheads="1"/>
          </p:cNvSpPr>
          <p:nvPr/>
        </p:nvSpPr>
        <p:spPr bwMode="white">
          <a:xfrm>
            <a:off x="1106851" y="1819159"/>
            <a:ext cx="2238375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500" b="1" dirty="0" err="1" smtClean="0">
                <a:solidFill>
                  <a:srgbClr val="F8F8F8"/>
                </a:solidFill>
                <a:cs typeface="Arial" panose="020B0604020202020204" pitchFamily="34" charset="0"/>
              </a:rPr>
              <a:t>Ví</a:t>
            </a:r>
            <a:r>
              <a:rPr lang="en-US" altLang="en-US" sz="2500" b="1" dirty="0" smtClean="0">
                <a:solidFill>
                  <a:srgbClr val="F8F8F8"/>
                </a:solidFill>
                <a:cs typeface="Arial" panose="020B0604020202020204" pitchFamily="34" charset="0"/>
              </a:rPr>
              <a:t> </a:t>
            </a:r>
            <a:r>
              <a:rPr lang="en-US" altLang="en-US" sz="2500" b="1" dirty="0" err="1" smtClean="0">
                <a:solidFill>
                  <a:srgbClr val="F8F8F8"/>
                </a:solidFill>
                <a:cs typeface="Arial" panose="020B0604020202020204" pitchFamily="34" charset="0"/>
              </a:rPr>
              <a:t>dụ</a:t>
            </a:r>
            <a:r>
              <a:rPr lang="en-US" altLang="en-US" sz="2500" b="1" dirty="0" smtClean="0">
                <a:solidFill>
                  <a:srgbClr val="F8F8F8"/>
                </a:solidFill>
                <a:cs typeface="Arial" panose="020B0604020202020204" pitchFamily="34" charset="0"/>
              </a:rPr>
              <a:t> 1</a:t>
            </a:r>
            <a:endParaRPr lang="en-US" altLang="en-US" sz="2500" b="1" dirty="0">
              <a:solidFill>
                <a:srgbClr val="F8F8F8"/>
              </a:solidFill>
              <a:cs typeface="Arial" panose="020B0604020202020204" pitchFamily="34" charset="0"/>
            </a:endParaRPr>
          </a:p>
        </p:txBody>
      </p:sp>
      <p:sp>
        <p:nvSpPr>
          <p:cNvPr id="77839" name="Text Box 18"/>
          <p:cNvSpPr txBox="1">
            <a:spLocks noChangeArrowheads="1"/>
          </p:cNvSpPr>
          <p:nvPr/>
        </p:nvSpPr>
        <p:spPr bwMode="white">
          <a:xfrm>
            <a:off x="5566951" y="1813318"/>
            <a:ext cx="2238375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500" b="1" dirty="0" err="1" smtClean="0">
                <a:solidFill>
                  <a:srgbClr val="F8F8F8"/>
                </a:solidFill>
                <a:cs typeface="Arial" panose="020B0604020202020204" pitchFamily="34" charset="0"/>
              </a:rPr>
              <a:t>Ví</a:t>
            </a:r>
            <a:r>
              <a:rPr lang="en-US" altLang="en-US" sz="2500" b="1" dirty="0" smtClean="0">
                <a:solidFill>
                  <a:srgbClr val="F8F8F8"/>
                </a:solidFill>
                <a:cs typeface="Arial" panose="020B0604020202020204" pitchFamily="34" charset="0"/>
              </a:rPr>
              <a:t> </a:t>
            </a:r>
            <a:r>
              <a:rPr lang="en-US" altLang="en-US" sz="2500" b="1" dirty="0" err="1" smtClean="0">
                <a:solidFill>
                  <a:srgbClr val="F8F8F8"/>
                </a:solidFill>
                <a:cs typeface="Arial" panose="020B0604020202020204" pitchFamily="34" charset="0"/>
              </a:rPr>
              <a:t>dụ</a:t>
            </a:r>
            <a:r>
              <a:rPr lang="en-US" altLang="en-US" sz="2500" b="1" dirty="0" smtClean="0">
                <a:solidFill>
                  <a:srgbClr val="F8F8F8"/>
                </a:solidFill>
                <a:cs typeface="Arial" panose="020B0604020202020204" pitchFamily="34" charset="0"/>
              </a:rPr>
              <a:t> 2</a:t>
            </a:r>
            <a:endParaRPr lang="en-US" altLang="en-US" sz="2500" b="1" dirty="0">
              <a:solidFill>
                <a:srgbClr val="F8F8F8"/>
              </a:solidFill>
              <a:cs typeface="Arial" panose="020B0604020202020204" pitchFamily="34" charset="0"/>
            </a:endParaRPr>
          </a:p>
        </p:txBody>
      </p:sp>
      <p:sp>
        <p:nvSpPr>
          <p:cNvPr id="77854" name="AutoShape 30"/>
          <p:cNvSpPr>
            <a:spLocks noChangeArrowheads="1"/>
          </p:cNvSpPr>
          <p:nvPr/>
        </p:nvSpPr>
        <p:spPr bwMode="gray">
          <a:xfrm>
            <a:off x="533400" y="2421045"/>
            <a:ext cx="3352800" cy="3903554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7" name="Rectangle 33"/>
          <p:cNvSpPr>
            <a:spLocks noChangeArrowheads="1"/>
          </p:cNvSpPr>
          <p:nvPr/>
        </p:nvSpPr>
        <p:spPr bwMode="gray">
          <a:xfrm>
            <a:off x="1036629" y="2991734"/>
            <a:ext cx="2685811" cy="2322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300" dirty="0" err="1"/>
              <a:t>Người</a:t>
            </a:r>
            <a:r>
              <a:rPr lang="en-US" sz="2300" dirty="0"/>
              <a:t> </a:t>
            </a:r>
            <a:r>
              <a:rPr lang="en-US" sz="2300" dirty="0" err="1"/>
              <a:t>nói</a:t>
            </a:r>
            <a:r>
              <a:rPr lang="en-US" sz="2300" dirty="0"/>
              <a:t> </a:t>
            </a:r>
            <a:r>
              <a:rPr lang="en-US" sz="2300" dirty="0" err="1"/>
              <a:t>và</a:t>
            </a:r>
            <a:r>
              <a:rPr lang="en-US" sz="2300" dirty="0"/>
              <a:t> </a:t>
            </a:r>
            <a:r>
              <a:rPr lang="en-US" sz="2300" dirty="0" err="1"/>
              <a:t>người</a:t>
            </a:r>
            <a:r>
              <a:rPr lang="en-US" sz="2300" dirty="0"/>
              <a:t> </a:t>
            </a:r>
            <a:r>
              <a:rPr lang="en-US" sz="2300" dirty="0" err="1" smtClean="0"/>
              <a:t>nghe</a:t>
            </a:r>
            <a:r>
              <a:rPr lang="en-US" sz="2300" dirty="0"/>
              <a:t> </a:t>
            </a:r>
            <a:r>
              <a:rPr lang="en-US" sz="2300" dirty="0" err="1" smtClean="0"/>
              <a:t>tiếp</a:t>
            </a:r>
            <a:r>
              <a:rPr lang="en-US" sz="2300" dirty="0" smtClean="0"/>
              <a:t> </a:t>
            </a:r>
            <a:r>
              <a:rPr lang="en-US" sz="2300" dirty="0" err="1"/>
              <a:t>xúc</a:t>
            </a:r>
            <a:r>
              <a:rPr lang="en-US" sz="2300" dirty="0"/>
              <a:t> </a:t>
            </a:r>
            <a:r>
              <a:rPr lang="en-US" sz="2300" u="sng" dirty="0" err="1"/>
              <a:t>gián</a:t>
            </a:r>
            <a:r>
              <a:rPr lang="en-US" sz="2300" u="sng" dirty="0"/>
              <a:t> </a:t>
            </a:r>
            <a:r>
              <a:rPr lang="en-US" sz="2300" u="sng" dirty="0" err="1"/>
              <a:t>tiếp</a:t>
            </a:r>
            <a:r>
              <a:rPr lang="en-US" sz="2300" dirty="0"/>
              <a:t> </a:t>
            </a:r>
            <a:r>
              <a:rPr lang="en-US" sz="2300" dirty="0" err="1"/>
              <a:t>với</a:t>
            </a:r>
            <a:r>
              <a:rPr lang="en-US" sz="2300" dirty="0"/>
              <a:t> </a:t>
            </a:r>
            <a:r>
              <a:rPr lang="en-US" sz="2300" dirty="0" err="1" smtClean="0"/>
              <a:t>nhau</a:t>
            </a:r>
            <a:r>
              <a:rPr lang="en-US" sz="2300" dirty="0"/>
              <a:t> </a:t>
            </a:r>
            <a:r>
              <a:rPr lang="en-US" sz="2300" dirty="0" err="1" smtClean="0"/>
              <a:t>và</a:t>
            </a:r>
            <a:r>
              <a:rPr lang="en-US" sz="2300" dirty="0" smtClean="0"/>
              <a:t> </a:t>
            </a:r>
            <a:r>
              <a:rPr lang="en-US" sz="2300" dirty="0" err="1"/>
              <a:t>sử</a:t>
            </a:r>
            <a:r>
              <a:rPr lang="en-US" sz="2300" dirty="0"/>
              <a:t> </a:t>
            </a:r>
            <a:r>
              <a:rPr lang="en-US" sz="2300" dirty="0" err="1"/>
              <a:t>dụng</a:t>
            </a:r>
            <a:r>
              <a:rPr lang="en-US" sz="2300" dirty="0"/>
              <a:t> </a:t>
            </a:r>
            <a:r>
              <a:rPr lang="en-US" sz="2300" u="sng" dirty="0" err="1"/>
              <a:t>chữ</a:t>
            </a:r>
            <a:r>
              <a:rPr lang="en-US" sz="2300" u="sng" dirty="0"/>
              <a:t> </a:t>
            </a:r>
            <a:r>
              <a:rPr lang="en-US" sz="2300" u="sng" dirty="0" err="1"/>
              <a:t>viết</a:t>
            </a:r>
            <a:r>
              <a:rPr lang="en-US" sz="2300" u="sng" dirty="0"/>
              <a:t> </a:t>
            </a:r>
            <a:r>
              <a:rPr lang="en-US" sz="2300" dirty="0" err="1" smtClean="0"/>
              <a:t>làm</a:t>
            </a:r>
            <a:r>
              <a:rPr lang="en-US" sz="2300" dirty="0" smtClean="0"/>
              <a:t> </a:t>
            </a:r>
            <a:r>
              <a:rPr lang="en-US" sz="2300" dirty="0" err="1" smtClean="0"/>
              <a:t>phương</a:t>
            </a:r>
            <a:r>
              <a:rPr lang="en-US" sz="2300" dirty="0" smtClean="0"/>
              <a:t> </a:t>
            </a:r>
            <a:r>
              <a:rPr lang="en-US" sz="2300" dirty="0" err="1"/>
              <a:t>tiện</a:t>
            </a:r>
            <a:r>
              <a:rPr lang="en-US" sz="2300" dirty="0"/>
              <a:t> </a:t>
            </a:r>
            <a:r>
              <a:rPr lang="en-US" sz="2300" dirty="0" err="1"/>
              <a:t>để</a:t>
            </a:r>
            <a:r>
              <a:rPr lang="en-US" sz="2300" dirty="0"/>
              <a:t> </a:t>
            </a:r>
            <a:r>
              <a:rPr lang="en-US" sz="2300" dirty="0" err="1"/>
              <a:t>trao</a:t>
            </a:r>
            <a:r>
              <a:rPr lang="en-US" sz="2300" dirty="0"/>
              <a:t> </a:t>
            </a:r>
            <a:r>
              <a:rPr lang="en-US" sz="2300" dirty="0" err="1"/>
              <a:t>đổi</a:t>
            </a:r>
            <a:r>
              <a:rPr lang="en-US" sz="2300" dirty="0"/>
              <a:t> </a:t>
            </a:r>
            <a:r>
              <a:rPr lang="en-US" sz="2300" dirty="0" err="1"/>
              <a:t>thông</a:t>
            </a:r>
            <a:r>
              <a:rPr lang="en-US" sz="2300" dirty="0"/>
              <a:t> tin</a:t>
            </a:r>
            <a:endParaRPr lang="en-US" altLang="en-US" sz="2300" b="1" dirty="0">
              <a:cs typeface="Arial" panose="020B0604020202020204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159860" y="2440095"/>
            <a:ext cx="3450740" cy="39607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781406" y="2871895"/>
            <a:ext cx="245564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/>
              <a:t>Người</a:t>
            </a:r>
            <a:r>
              <a:rPr lang="en-US" sz="2300" dirty="0"/>
              <a:t> </a:t>
            </a:r>
            <a:r>
              <a:rPr lang="en-US" sz="2300" dirty="0" err="1"/>
              <a:t>nói</a:t>
            </a:r>
            <a:r>
              <a:rPr lang="en-US" sz="2300" dirty="0"/>
              <a:t> </a:t>
            </a:r>
            <a:r>
              <a:rPr lang="en-US" sz="2300" dirty="0" err="1"/>
              <a:t>và</a:t>
            </a:r>
            <a:r>
              <a:rPr lang="en-US" sz="2300" dirty="0"/>
              <a:t> </a:t>
            </a:r>
            <a:r>
              <a:rPr lang="en-US" sz="2300" dirty="0" err="1"/>
              <a:t>người</a:t>
            </a:r>
            <a:r>
              <a:rPr lang="en-US" sz="2300" dirty="0"/>
              <a:t> </a:t>
            </a:r>
            <a:r>
              <a:rPr lang="en-US" sz="2300" dirty="0" err="1"/>
              <a:t>nghe</a:t>
            </a:r>
            <a:r>
              <a:rPr lang="en-US" sz="2300" dirty="0"/>
              <a:t> </a:t>
            </a:r>
            <a:r>
              <a:rPr lang="en-US" sz="2300" dirty="0" err="1"/>
              <a:t>tiếp</a:t>
            </a:r>
            <a:r>
              <a:rPr lang="en-US" sz="2300" dirty="0"/>
              <a:t> </a:t>
            </a:r>
            <a:r>
              <a:rPr lang="en-US" sz="2300" dirty="0" err="1"/>
              <a:t>xúc</a:t>
            </a:r>
            <a:r>
              <a:rPr lang="en-US" sz="2300" dirty="0"/>
              <a:t> </a:t>
            </a:r>
            <a:r>
              <a:rPr lang="en-US" sz="2300" u="sng" dirty="0" err="1"/>
              <a:t>trực</a:t>
            </a:r>
            <a:r>
              <a:rPr lang="en-US" sz="2300" u="sng" dirty="0"/>
              <a:t> </a:t>
            </a:r>
            <a:r>
              <a:rPr lang="en-US" sz="2300" u="sng" dirty="0" err="1"/>
              <a:t>tiếp</a:t>
            </a:r>
            <a:r>
              <a:rPr lang="en-US" sz="2300" u="sng" dirty="0"/>
              <a:t> </a:t>
            </a:r>
            <a:r>
              <a:rPr lang="en-US" sz="2300" dirty="0" err="1"/>
              <a:t>với</a:t>
            </a:r>
            <a:r>
              <a:rPr lang="en-US" sz="2300" dirty="0"/>
              <a:t> </a:t>
            </a:r>
            <a:r>
              <a:rPr lang="en-US" sz="2300" dirty="0" err="1"/>
              <a:t>nhau</a:t>
            </a:r>
            <a:r>
              <a:rPr lang="en-US" sz="2300" dirty="0"/>
              <a:t> </a:t>
            </a:r>
            <a:r>
              <a:rPr lang="en-US" sz="2300" dirty="0" err="1"/>
              <a:t>và</a:t>
            </a:r>
            <a:r>
              <a:rPr lang="en-US" sz="2300" dirty="0"/>
              <a:t> </a:t>
            </a:r>
            <a:r>
              <a:rPr lang="en-US" sz="2300" dirty="0" err="1"/>
              <a:t>sử</a:t>
            </a:r>
            <a:r>
              <a:rPr lang="en-US" sz="2300" dirty="0"/>
              <a:t> </a:t>
            </a:r>
            <a:r>
              <a:rPr lang="en-US" sz="2300" dirty="0" err="1"/>
              <a:t>dụng</a:t>
            </a:r>
            <a:r>
              <a:rPr lang="en-US" sz="2300" dirty="0"/>
              <a:t> </a:t>
            </a:r>
            <a:r>
              <a:rPr lang="en-US" sz="2300" dirty="0" err="1"/>
              <a:t>ngôn</a:t>
            </a:r>
            <a:r>
              <a:rPr lang="en-US" sz="2300" dirty="0"/>
              <a:t> </a:t>
            </a:r>
            <a:r>
              <a:rPr lang="en-US" sz="2300" dirty="0" err="1"/>
              <a:t>ngữ</a:t>
            </a:r>
            <a:r>
              <a:rPr lang="en-US" sz="2300" dirty="0"/>
              <a:t> </a:t>
            </a:r>
            <a:r>
              <a:rPr lang="en-US" sz="2300" u="sng" dirty="0" err="1"/>
              <a:t>âm</a:t>
            </a:r>
            <a:r>
              <a:rPr lang="en-US" sz="2300" u="sng" dirty="0"/>
              <a:t> </a:t>
            </a:r>
            <a:r>
              <a:rPr lang="en-US" sz="2300" u="sng" dirty="0" err="1"/>
              <a:t>thanh</a:t>
            </a:r>
            <a:r>
              <a:rPr lang="en-US" sz="2300" dirty="0"/>
              <a:t> </a:t>
            </a:r>
            <a:r>
              <a:rPr lang="en-US" sz="2300" dirty="0" err="1" smtClean="0"/>
              <a:t>làm</a:t>
            </a:r>
            <a:r>
              <a:rPr lang="en-US" sz="2300" dirty="0" smtClean="0"/>
              <a:t> </a:t>
            </a:r>
            <a:r>
              <a:rPr lang="en-US" sz="2300" dirty="0" err="1" smtClean="0"/>
              <a:t>phương</a:t>
            </a:r>
            <a:r>
              <a:rPr lang="en-US" sz="2300" dirty="0" smtClean="0"/>
              <a:t> </a:t>
            </a:r>
            <a:r>
              <a:rPr lang="en-US" sz="2300" dirty="0" err="1"/>
              <a:t>tiện</a:t>
            </a:r>
            <a:r>
              <a:rPr lang="en-US" sz="2300" dirty="0"/>
              <a:t> </a:t>
            </a:r>
            <a:r>
              <a:rPr lang="en-US" sz="2300" dirty="0" err="1"/>
              <a:t>để</a:t>
            </a:r>
            <a:r>
              <a:rPr lang="en-US" sz="2300" dirty="0"/>
              <a:t> </a:t>
            </a:r>
            <a:r>
              <a:rPr lang="en-US" sz="2300" dirty="0" err="1"/>
              <a:t>trao</a:t>
            </a:r>
            <a:r>
              <a:rPr lang="en-US" sz="2300" dirty="0"/>
              <a:t> </a:t>
            </a:r>
            <a:r>
              <a:rPr lang="en-US" sz="2300" dirty="0" err="1"/>
              <a:t>đổi</a:t>
            </a:r>
            <a:r>
              <a:rPr lang="en-US" sz="2300" dirty="0"/>
              <a:t> </a:t>
            </a:r>
            <a:r>
              <a:rPr lang="en-US" sz="2300" dirty="0" err="1"/>
              <a:t>thông</a:t>
            </a:r>
            <a:r>
              <a:rPr lang="en-US" sz="2300" dirty="0"/>
              <a:t> tin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7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27" grpId="0" animBg="1"/>
      <p:bldP spid="77837" grpId="0" animBg="1"/>
      <p:bldP spid="77838" grpId="0"/>
      <p:bldP spid="77839" grpId="0"/>
      <p:bldP spid="77854" grpId="0" animBg="1"/>
      <p:bldP spid="77857" grpId="0"/>
      <p:bldP spid="2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6127" y="256000"/>
            <a:ext cx="8458200" cy="1049337"/>
          </a:xfrm>
        </p:spPr>
        <p:txBody>
          <a:bodyPr/>
          <a:lstStyle/>
          <a:p>
            <a:r>
              <a:rPr lang="en-US" altLang="en-US" sz="2600" dirty="0" smtClean="0">
                <a:latin typeface="+mn-lt"/>
              </a:rPr>
              <a:t>I. NHẬN BIẾT NGÔN NGỮ NÓI VÀ NGÔN NGỮ VIẾT</a:t>
            </a:r>
            <a:endParaRPr lang="en-US" altLang="en-US" sz="2600" dirty="0" smtClean="0">
              <a:latin typeface="+mn-lt"/>
            </a:endParaRP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gray">
          <a:xfrm>
            <a:off x="1411288" y="4474989"/>
            <a:ext cx="6661901" cy="177341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AEAEA">
                  <a:gamma/>
                  <a:tint val="2941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gray">
          <a:xfrm>
            <a:off x="1411288" y="1717674"/>
            <a:ext cx="6665912" cy="182501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AEAEA">
                  <a:gamma/>
                  <a:tint val="2941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4544" name="Group 32"/>
          <p:cNvGrpSpPr>
            <a:grpSpLocks/>
          </p:cNvGrpSpPr>
          <p:nvPr/>
        </p:nvGrpSpPr>
        <p:grpSpPr bwMode="auto">
          <a:xfrm>
            <a:off x="2254251" y="3845160"/>
            <a:ext cx="4686300" cy="835814"/>
            <a:chOff x="1411" y="1802"/>
            <a:chExt cx="2952" cy="292"/>
          </a:xfrm>
        </p:grpSpPr>
        <p:sp>
          <p:nvSpPr>
            <p:cNvPr id="64519" name="AutoShape 7"/>
            <p:cNvSpPr>
              <a:spLocks noChangeArrowheads="1"/>
            </p:cNvSpPr>
            <p:nvPr/>
          </p:nvSpPr>
          <p:spPr bwMode="ltGray">
            <a:xfrm>
              <a:off x="1411" y="1802"/>
              <a:ext cx="2952" cy="292"/>
            </a:xfrm>
            <a:prstGeom prst="roundRect">
              <a:avLst>
                <a:gd name="adj" fmla="val 17509"/>
              </a:avLst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4520" name="Group 8"/>
            <p:cNvGrpSpPr>
              <a:grpSpLocks/>
            </p:cNvGrpSpPr>
            <p:nvPr/>
          </p:nvGrpSpPr>
          <p:grpSpPr bwMode="auto">
            <a:xfrm>
              <a:off x="1418" y="1811"/>
              <a:ext cx="2941" cy="270"/>
              <a:chOff x="744" y="1407"/>
              <a:chExt cx="3988" cy="444"/>
            </a:xfrm>
          </p:grpSpPr>
          <p:sp>
            <p:nvSpPr>
              <p:cNvPr id="64521" name="AutoShape 9"/>
              <p:cNvSpPr>
                <a:spLocks noChangeArrowheads="1"/>
              </p:cNvSpPr>
              <p:nvPr/>
            </p:nvSpPr>
            <p:spPr bwMode="lt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folHlink">
                      <a:alpha val="0"/>
                    </a:schemeClr>
                  </a:gs>
                  <a:gs pos="100000">
                    <a:schemeClr val="folHlink">
                      <a:gamma/>
                      <a:tint val="34902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22" name="AutoShape 10"/>
              <p:cNvSpPr>
                <a:spLocks noChangeArrowheads="1"/>
              </p:cNvSpPr>
              <p:nvPr/>
            </p:nvSpPr>
            <p:spPr bwMode="lt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folHlink">
                      <a:gamma/>
                      <a:tint val="38039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4547" name="Group 35"/>
          <p:cNvGrpSpPr>
            <a:grpSpLocks/>
          </p:cNvGrpSpPr>
          <p:nvPr/>
        </p:nvGrpSpPr>
        <p:grpSpPr bwMode="auto">
          <a:xfrm>
            <a:off x="2243138" y="1240284"/>
            <a:ext cx="4686300" cy="718691"/>
            <a:chOff x="1413" y="942"/>
            <a:chExt cx="2952" cy="292"/>
          </a:xfrm>
        </p:grpSpPr>
        <p:sp>
          <p:nvSpPr>
            <p:cNvPr id="64529" name="AutoShape 17"/>
            <p:cNvSpPr>
              <a:spLocks noChangeArrowheads="1"/>
            </p:cNvSpPr>
            <p:nvPr/>
          </p:nvSpPr>
          <p:spPr bwMode="ltGray">
            <a:xfrm>
              <a:off x="1413" y="942"/>
              <a:ext cx="2952" cy="292"/>
            </a:xfrm>
            <a:prstGeom prst="roundRect">
              <a:avLst>
                <a:gd name="adj" fmla="val 17509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31" name="AutoShape 19"/>
            <p:cNvSpPr>
              <a:spLocks noChangeArrowheads="1"/>
            </p:cNvSpPr>
            <p:nvPr/>
          </p:nvSpPr>
          <p:spPr bwMode="ltGray">
            <a:xfrm>
              <a:off x="1420" y="1151"/>
              <a:ext cx="2941" cy="7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alpha val="0"/>
                  </a:schemeClr>
                </a:gs>
                <a:gs pos="100000">
                  <a:schemeClr val="accent2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32" name="AutoShape 20"/>
            <p:cNvSpPr>
              <a:spLocks noChangeArrowheads="1"/>
            </p:cNvSpPr>
            <p:nvPr/>
          </p:nvSpPr>
          <p:spPr bwMode="ltGray">
            <a:xfrm>
              <a:off x="1420" y="951"/>
              <a:ext cx="2941" cy="7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gamma/>
                    <a:tint val="31765"/>
                    <a:invGamma/>
                  </a:scheme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533" name="Rectangle 21"/>
          <p:cNvSpPr>
            <a:spLocks noChangeArrowheads="1"/>
          </p:cNvSpPr>
          <p:nvPr/>
        </p:nvSpPr>
        <p:spPr bwMode="black">
          <a:xfrm>
            <a:off x="3224536" y="1347419"/>
            <a:ext cx="2701382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>
                <a:srgbClr val="1F3F5F"/>
              </a:buClr>
            </a:pPr>
            <a:r>
              <a:rPr lang="en-US" altLang="en-US" sz="1600" b="1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altLang="en-US" sz="2500" b="1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NGÔN NGỮ NÓI</a:t>
            </a:r>
            <a:endParaRPr lang="en-US" altLang="en-US" sz="2500" b="1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534" name="Rectangle 22"/>
          <p:cNvSpPr>
            <a:spLocks noChangeArrowheads="1"/>
          </p:cNvSpPr>
          <p:nvPr/>
        </p:nvSpPr>
        <p:spPr bwMode="black">
          <a:xfrm>
            <a:off x="3083473" y="4023959"/>
            <a:ext cx="2842445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>
                <a:srgbClr val="1F3F5F"/>
              </a:buClr>
            </a:pPr>
            <a:r>
              <a:rPr lang="en-US" altLang="en-US" sz="1600" b="1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altLang="en-US" sz="2500" b="1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NGÔN NGỮ VIẾT</a:t>
            </a:r>
            <a:endParaRPr lang="en-US" altLang="en-US" sz="2500" b="1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399" y="2107423"/>
            <a:ext cx="6553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>
                <a:latin typeface="+mn-lt"/>
              </a:rPr>
              <a:t>là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ngôn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ngữ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âm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thanh</a:t>
            </a:r>
            <a:r>
              <a:rPr lang="en-US" sz="2500" dirty="0">
                <a:latin typeface="+mn-lt"/>
              </a:rPr>
              <a:t>, </a:t>
            </a:r>
            <a:r>
              <a:rPr lang="en-US" sz="2500" dirty="0" err="1">
                <a:latin typeface="+mn-lt"/>
              </a:rPr>
              <a:t>là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lời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nói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trong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giao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tiếp</a:t>
            </a:r>
            <a:r>
              <a:rPr lang="en-US" sz="2500" dirty="0">
                <a:latin typeface="+mn-lt"/>
              </a:rPr>
              <a:t>, ở </a:t>
            </a:r>
            <a:r>
              <a:rPr lang="en-US" sz="2500" dirty="0" err="1">
                <a:latin typeface="+mn-lt"/>
              </a:rPr>
              <a:t>đó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người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nói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và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người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nghe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tiếp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xúc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trực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tiếp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với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nhau</a:t>
            </a:r>
            <a:r>
              <a:rPr lang="en-US" sz="2500" dirty="0">
                <a:latin typeface="+mn-lt"/>
              </a:rPr>
              <a:t>.</a:t>
            </a:r>
          </a:p>
          <a:p>
            <a:endParaRPr lang="en-US" sz="2300" dirty="0"/>
          </a:p>
        </p:txBody>
      </p:sp>
      <p:sp>
        <p:nvSpPr>
          <p:cNvPr id="4" name="TextBox 3"/>
          <p:cNvSpPr txBox="1"/>
          <p:nvPr/>
        </p:nvSpPr>
        <p:spPr>
          <a:xfrm>
            <a:off x="1963762" y="4873509"/>
            <a:ext cx="59784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>
                <a:latin typeface="+mn-lt"/>
              </a:rPr>
              <a:t>được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thể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hiện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bằng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chữ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viết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trong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văn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bản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và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được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tiếp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nhận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bằng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>
                <a:latin typeface="+mn-lt"/>
              </a:rPr>
              <a:t>thị</a:t>
            </a:r>
            <a:r>
              <a:rPr lang="en-US" sz="2500" dirty="0">
                <a:latin typeface="+mn-lt"/>
              </a:rPr>
              <a:t> </a:t>
            </a:r>
            <a:r>
              <a:rPr lang="en-US" sz="2500" dirty="0" err="1" smtClean="0">
                <a:latin typeface="+mn-lt"/>
              </a:rPr>
              <a:t>giác</a:t>
            </a:r>
            <a:r>
              <a:rPr lang="en-US" sz="2500" dirty="0" smtClean="0">
                <a:latin typeface="+mn-lt"/>
              </a:rPr>
              <a:t>.</a:t>
            </a:r>
            <a:endParaRPr lang="en-US" sz="25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64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6" grpId="0" animBg="1"/>
      <p:bldP spid="64517" grpId="0" animBg="1"/>
      <p:bldP spid="64533" grpId="0"/>
      <p:bldP spid="64534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38200"/>
            <a:ext cx="6629400" cy="1049337"/>
          </a:xfrm>
        </p:spPr>
        <p:txBody>
          <a:bodyPr/>
          <a:lstStyle/>
          <a:p>
            <a:pPr algn="ctr"/>
            <a:r>
              <a:rPr lang="en-US" dirty="0" smtClean="0"/>
              <a:t>HOẠT ĐỘNG NHÓM</a:t>
            </a:r>
            <a:br>
              <a:rPr lang="en-US" dirty="0" smtClean="0"/>
            </a:b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: 7 </a:t>
            </a:r>
            <a:r>
              <a:rPr lang="en-US" dirty="0" err="1" smtClean="0"/>
              <a:t>phút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7800" y="2514600"/>
            <a:ext cx="6324600" cy="22669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bảng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so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sánh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ngôn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ngôn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4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huống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tiện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ngôn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tiện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ngôn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5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5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20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6265"/>
              </p:ext>
            </p:extLst>
          </p:nvPr>
        </p:nvGraphicFramePr>
        <p:xfrm>
          <a:off x="1" y="0"/>
          <a:ext cx="91440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3277"/>
                <a:gridCol w="3736644"/>
                <a:gridCol w="4024079"/>
              </a:tblGrid>
              <a:tr h="4192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Phương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diện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NGÔN NGỮ NÓI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NGÔN NGỮ VIẾT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23239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Tình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huống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giao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tiếp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Tiếp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xúc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trực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tiếp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Nhân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vật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giao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tiếp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trực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tiếp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phản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hồi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tức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khắc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sự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đổi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Người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nói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ít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điều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kiện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lựa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chọn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gọt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giũa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phương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tiện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ngôn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ngữ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Người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nghe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ít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điều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kiện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ngẫm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phân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tích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Không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tiếp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xúc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trực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tiếp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Nhân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vật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giao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tiếp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trong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phạm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vi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rộng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lớn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lâu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dài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không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đổi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Người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giao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tiếp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phải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biết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ký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hiệu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chữ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viết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qui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tắc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chính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tả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qui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cách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tổ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chức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VB.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điều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kiện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suy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ngẫm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lựa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chọn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gọt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giũa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phương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tiện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ngôn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ngữ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7367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Phương tiện ngôn ngữ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Âm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thanh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Chữ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viết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1054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Phương tiện hỗ trợ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Ngữ điệu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Nét mặt, ánh mắt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Cử chỉ, điệu bộ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Dấu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câu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Hình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ảnh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minh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họa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Sơ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đồ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bảng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biểu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23239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Hệ thống các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yếu tố ngôn ngữ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Từ ngữ: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 Khẩu ngữ, từ ngữ địa phương, tiếng lóng, biệt ngữ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 Trợ từ, thán từ, từ ngữ đưa đẩy, chêm xen.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Câu: Kết cấu linh hoạt (câu tỉnh lược, câu có yếu tố dư thừa…)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Văn bản: không chặt chẽ, mạch lạc.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Từ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ngữ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được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chọn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lọc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gọt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giũa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sử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dụng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từ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ngữ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phổ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thông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Câu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: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Câu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chặt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chẽ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mạch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: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câu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dài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nhiều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thành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phần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Văn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bản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: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kết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cấu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chặt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chẽ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mạch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lạc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ở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mức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độ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10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black">
          <a:xfrm>
            <a:off x="2438400" y="2438400"/>
            <a:ext cx="6629400" cy="104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r>
              <a:rPr lang="en-US" sz="3000" kern="0" dirty="0" smtClean="0">
                <a:latin typeface="+mn-lt"/>
              </a:rPr>
              <a:t>BÀI TẬP NHẬN BIẾT</a:t>
            </a:r>
            <a:endParaRPr lang="en-US" sz="30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1540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854566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8539"/>
                <a:gridCol w="3107261"/>
                <a:gridCol w="3124200"/>
                <a:gridCol w="1523999"/>
              </a:tblGrid>
              <a:tr h="7112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Phương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diện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Bài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1 a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Bài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1b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Bài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5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Tình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huống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giao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tiếp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Nhân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vật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</a:rPr>
                        <a:t>Tràng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và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Thị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nói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chuyện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trực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tiếp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Phản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hồi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tức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khắc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có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sự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đổi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vai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Nhân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vật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</a:rPr>
                        <a:t>Bá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Kiến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và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Chí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Phèo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nói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chuyện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trực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tiếp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Phản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hồi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tức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khắc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có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sự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đổi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vai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Không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tiếp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xúc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trực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tiếp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không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đổi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vai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52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Phương tiện ngôn ngữ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Âm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thanh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Âm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thanh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 Chữ viết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881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Phương tiện hỗ trợ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Ngữ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điệu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đa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dạng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căn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cứ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vào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dấu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câu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Cử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chỉ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điệu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bộ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nét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mặt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ánh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mắt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+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Tràng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giương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mắt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nhìn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toét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miệng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cười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vỗ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vỗ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vào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túi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cười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+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Thị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cong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cớn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mắt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sáng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lên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đon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sà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xuống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ăn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cắm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đầu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ăn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cầm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đũa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quệt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ngang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miệng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thở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Ngữ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điệu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Bá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Kiến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thay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đổi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ngữ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điệu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liên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tục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phù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hợp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với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từng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đối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tượng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và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chiến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lược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giao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tiếp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Cử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chỉ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điệu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bộ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nét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mặt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ánh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mắt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+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Bá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kiến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: lay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và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gọi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cười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nhạt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thân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mật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895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+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Chí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Phèo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lim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dim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mắt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rên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lên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không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nhúc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nhích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Dấu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câu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57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290229"/>
              </p:ext>
            </p:extLst>
          </p:nvPr>
        </p:nvGraphicFramePr>
        <p:xfrm>
          <a:off x="0" y="838200"/>
          <a:ext cx="9144001" cy="6019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/>
                <a:gridCol w="2295435"/>
                <a:gridCol w="2583295"/>
                <a:gridCol w="2588871"/>
              </a:tblGrid>
              <a:tr h="6019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solidFill>
                            <a:schemeClr val="tx1"/>
                          </a:solidFill>
                          <a:effectLst/>
                        </a:rPr>
                        <a:t>Hệ</a:t>
                      </a: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chemeClr val="tx1"/>
                          </a:solidFill>
                          <a:effectLst/>
                        </a:rPr>
                        <a:t>thống</a:t>
                      </a: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1" dirty="0" err="1" smtClean="0">
                          <a:solidFill>
                            <a:schemeClr val="tx1"/>
                          </a:solidFill>
                          <a:effectLst/>
                        </a:rPr>
                        <a:t>các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1" dirty="0" err="1" smtClean="0">
                          <a:solidFill>
                            <a:schemeClr val="tx1"/>
                          </a:solidFill>
                          <a:effectLst/>
                        </a:rPr>
                        <a:t>yếu</a:t>
                      </a:r>
                      <a:r>
                        <a:rPr lang="en-US" sz="2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chemeClr val="tx1"/>
                          </a:solidFill>
                          <a:effectLst/>
                        </a:rPr>
                        <a:t>tố</a:t>
                      </a: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chemeClr val="tx1"/>
                          </a:solidFill>
                          <a:effectLst/>
                        </a:rPr>
                        <a:t>ngôn</a:t>
                      </a:r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chemeClr val="tx1"/>
                          </a:solidFill>
                          <a:effectLst/>
                        </a:rPr>
                        <a:t>ngữ</a:t>
                      </a:r>
                      <a:endParaRPr lang="en-US" sz="2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Khẩu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ngữ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bỏ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bố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đếch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Tiếng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lóng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rích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bố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cu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Trợ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từ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thán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từ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từ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ngữ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đưa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đẩy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chêm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xen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này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chả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đấy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hở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nhá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ừ,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hà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Câu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tỉnh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lược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Rích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bố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cu,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hở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!;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Ăn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thật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nhá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! Ừ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thì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ăn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sợ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gì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;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Hà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ngon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!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Làm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đếch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gì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có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vợ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!...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Trợ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từ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thán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từ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từ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đưa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đẩy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chêm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xen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biết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gì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;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cả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thôi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chứ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như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thế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này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ơi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thể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sao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nào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có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cái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gì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mang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tiếng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cả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Câu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tỉnh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lược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Có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gì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mà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xúm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lại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như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thế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này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?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Lại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say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rồi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phải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ko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?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Về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bao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giờ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thế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?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Nào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đứng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lên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Cứ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vào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đây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uống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nước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đã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…..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Từ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ngữ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+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được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chọn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lọc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gọt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giũa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+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sử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dụng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từ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ngữ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phổ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thông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Câu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Câu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chặt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chẽ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mạch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lạc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câu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dài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nhiều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thành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phần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Văn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bản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có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kết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cấu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chặt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chẽ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mạch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lạc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ở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mức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độ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effectLst/>
                        </a:rPr>
                        <a:t>cao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790307"/>
              </p:ext>
            </p:extLst>
          </p:nvPr>
        </p:nvGraphicFramePr>
        <p:xfrm>
          <a:off x="1" y="12032"/>
          <a:ext cx="9143999" cy="838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399"/>
                <a:gridCol w="2286000"/>
                <a:gridCol w="2590800"/>
                <a:gridCol w="2590800"/>
              </a:tblGrid>
              <a:tr h="8382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Phương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diện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Bài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1 a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Bài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1b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effectLst/>
                        </a:rPr>
                        <a:t>Bài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 2</a:t>
                      </a:r>
                      <a:endParaRPr lang="en-US" sz="2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207" marR="29207" marT="29207" marB="292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88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2">
      <a:dk1>
        <a:srgbClr val="000000"/>
      </a:dk1>
      <a:lt1>
        <a:srgbClr val="FFFFFF"/>
      </a:lt1>
      <a:dk2>
        <a:srgbClr val="2361C2"/>
      </a:dk2>
      <a:lt2>
        <a:srgbClr val="F2FFA3"/>
      </a:lt2>
      <a:accent1>
        <a:srgbClr val="6CC6E2"/>
      </a:accent1>
      <a:accent2>
        <a:srgbClr val="FEA21A"/>
      </a:accent2>
      <a:accent3>
        <a:srgbClr val="E87F6A"/>
      </a:accent3>
      <a:accent4>
        <a:srgbClr val="C5BA31"/>
      </a:accent4>
      <a:accent5>
        <a:srgbClr val="3A8DD2"/>
      </a:accent5>
      <a:accent6>
        <a:srgbClr val="E69216"/>
      </a:accent6>
      <a:hlink>
        <a:srgbClr val="9973C3"/>
      </a:hlink>
      <a:folHlink>
        <a:srgbClr val="34B2A3"/>
      </a:folHlink>
    </a:clrScheme>
    <a:fontScheme name="Office Theme">
      <a:majorFont>
        <a:latin typeface="Candar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2361C2"/>
        </a:dk2>
        <a:lt2>
          <a:srgbClr val="F2FFA3"/>
        </a:lt2>
        <a:accent1>
          <a:srgbClr val="6CC6E2"/>
        </a:accent1>
        <a:accent2>
          <a:srgbClr val="FEA21A"/>
        </a:accent2>
        <a:accent3>
          <a:srgbClr val="FFFFFF"/>
        </a:accent3>
        <a:accent4>
          <a:srgbClr val="000000"/>
        </a:accent4>
        <a:accent5>
          <a:srgbClr val="BADFEE"/>
        </a:accent5>
        <a:accent6>
          <a:srgbClr val="E69216"/>
        </a:accent6>
        <a:hlink>
          <a:srgbClr val="9973C3"/>
        </a:hlink>
        <a:folHlink>
          <a:srgbClr val="34B2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2A826D"/>
        </a:dk2>
        <a:lt2>
          <a:srgbClr val="D2F7C5"/>
        </a:lt2>
        <a:accent1>
          <a:srgbClr val="95CC32"/>
        </a:accent1>
        <a:accent2>
          <a:srgbClr val="33B782"/>
        </a:accent2>
        <a:accent3>
          <a:srgbClr val="FFFFFF"/>
        </a:accent3>
        <a:accent4>
          <a:srgbClr val="000000"/>
        </a:accent4>
        <a:accent5>
          <a:srgbClr val="C8E2AD"/>
        </a:accent5>
        <a:accent6>
          <a:srgbClr val="2DA675"/>
        </a:accent6>
        <a:hlink>
          <a:srgbClr val="2488DA"/>
        </a:hlink>
        <a:folHlink>
          <a:srgbClr val="DD8A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82145B"/>
        </a:dk2>
        <a:lt2>
          <a:srgbClr val="FEF2BE"/>
        </a:lt2>
        <a:accent1>
          <a:srgbClr val="FCA902"/>
        </a:accent1>
        <a:accent2>
          <a:srgbClr val="DF4D6C"/>
        </a:accent2>
        <a:accent3>
          <a:srgbClr val="FFFFFF"/>
        </a:accent3>
        <a:accent4>
          <a:srgbClr val="000000"/>
        </a:accent4>
        <a:accent5>
          <a:srgbClr val="FDD1AA"/>
        </a:accent5>
        <a:accent6>
          <a:srgbClr val="CA4561"/>
        </a:accent6>
        <a:hlink>
          <a:srgbClr val="C4822A"/>
        </a:hlink>
        <a:folHlink>
          <a:srgbClr val="A973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808TGp_education_light_ani</Template>
  <TotalTime>380</TotalTime>
  <Words>1309</Words>
  <Application>Microsoft Office PowerPoint</Application>
  <PresentationFormat>On-screen Show (4:3)</PresentationFormat>
  <Paragraphs>116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Candara</vt:lpstr>
      <vt:lpstr>Arial Black</vt:lpstr>
      <vt:lpstr>Wingdings</vt:lpstr>
      <vt:lpstr>Verdana</vt:lpstr>
      <vt:lpstr>Trebuchet MS</vt:lpstr>
      <vt:lpstr>Default Design</vt:lpstr>
      <vt:lpstr>PowerPoint Presentation</vt:lpstr>
      <vt:lpstr>PowerPoint Presentation</vt:lpstr>
      <vt:lpstr>GỢI Ý TRẢ LỜI</vt:lpstr>
      <vt:lpstr>I. NHẬN BIẾT NGÔN NGỮ NÓI VÀ NGÔN NGỮ VIẾT</vt:lpstr>
      <vt:lpstr>HOẠT ĐỘNG NHÓM Thời gian: 7 phút</vt:lpstr>
      <vt:lpstr>PowerPoint Presentation</vt:lpstr>
      <vt:lpstr>PowerPoint Presentation</vt:lpstr>
      <vt:lpstr>PowerPoint Presentation</vt:lpstr>
      <vt:lpstr>PowerPoint Presentation</vt:lpstr>
      <vt:lpstr>Luyện tập</vt:lpstr>
      <vt:lpstr>PowerPoint Presentation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12</cp:revision>
  <dcterms:created xsi:type="dcterms:W3CDTF">2023-08-13T08:52:30Z</dcterms:created>
  <dcterms:modified xsi:type="dcterms:W3CDTF">2023-08-13T15:13:28Z</dcterms:modified>
</cp:coreProperties>
</file>