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88" r:id="rId2"/>
    <p:sldId id="389" r:id="rId3"/>
    <p:sldId id="359" r:id="rId4"/>
    <p:sldId id="387" r:id="rId5"/>
    <p:sldId id="353" r:id="rId6"/>
    <p:sldId id="256" r:id="rId7"/>
    <p:sldId id="340" r:id="rId8"/>
    <p:sldId id="342" r:id="rId9"/>
    <p:sldId id="325" r:id="rId10"/>
    <p:sldId id="362" r:id="rId11"/>
    <p:sldId id="363" r:id="rId12"/>
    <p:sldId id="364" r:id="rId13"/>
    <p:sldId id="349" r:id="rId14"/>
    <p:sldId id="365" r:id="rId15"/>
    <p:sldId id="366" r:id="rId16"/>
    <p:sldId id="369" r:id="rId17"/>
    <p:sldId id="370" r:id="rId18"/>
    <p:sldId id="372" r:id="rId19"/>
    <p:sldId id="374" r:id="rId20"/>
    <p:sldId id="375" r:id="rId21"/>
    <p:sldId id="379" r:id="rId22"/>
    <p:sldId id="381" r:id="rId23"/>
    <p:sldId id="383" r:id="rId24"/>
    <p:sldId id="371" r:id="rId25"/>
    <p:sldId id="384" r:id="rId26"/>
    <p:sldId id="385" r:id="rId27"/>
    <p:sldId id="386" r:id="rId28"/>
    <p:sldId id="358"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86444" autoAdjust="0"/>
  </p:normalViewPr>
  <p:slideViewPr>
    <p:cSldViewPr>
      <p:cViewPr varScale="1">
        <p:scale>
          <a:sx n="88" d="100"/>
          <a:sy n="88" d="100"/>
        </p:scale>
        <p:origin x="88" y="144"/>
      </p:cViewPr>
      <p:guideLst>
        <p:guide orient="horz" pos="2160"/>
        <p:guide pos="3840"/>
      </p:guideLst>
    </p:cSldViewPr>
  </p:slideViewPr>
  <p:outlineViewPr>
    <p:cViewPr>
      <p:scale>
        <a:sx n="33" d="100"/>
        <a:sy n="33" d="100"/>
      </p:scale>
      <p:origin x="24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C3AC58-1B0A-4D34-A276-A4D8967EC564}" type="datetimeFigureOut">
              <a:rPr lang="en-US"/>
              <a:pPr>
                <a:defRPr/>
              </a:pPr>
              <a:t>8/9/2024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98500A-8F85-4FBB-BF3F-913E855846CF}" type="slidenum">
              <a:rPr lang="en-US"/>
              <a:pPr>
                <a:defRPr/>
              </a:pPr>
              <a:t>‹#›</a:t>
            </a:fld>
            <a:endParaRPr lang="en-US"/>
          </a:p>
        </p:txBody>
      </p:sp>
    </p:spTree>
    <p:extLst>
      <p:ext uri="{BB962C8B-B14F-4D97-AF65-F5344CB8AC3E}">
        <p14:creationId xmlns:p14="http://schemas.microsoft.com/office/powerpoint/2010/main" val="88524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875343-E6F5-4D54-8AFF-8FCC09CA74A5}" type="slidenum">
              <a:rPr lang="en-US" smtClean="0"/>
              <a:pPr eaLnBrk="1" hangingPunct="1"/>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16DB7-1C4D-4630-BD88-9D3799DBD990}" type="slidenum">
              <a:rPr lang="en-US"/>
              <a:pPr>
                <a:defRPr/>
              </a:pPr>
              <a:t>‹#›</a:t>
            </a:fld>
            <a:endParaRPr lang="en-US"/>
          </a:p>
        </p:txBody>
      </p:sp>
    </p:spTree>
    <p:extLst>
      <p:ext uri="{BB962C8B-B14F-4D97-AF65-F5344CB8AC3E}">
        <p14:creationId xmlns:p14="http://schemas.microsoft.com/office/powerpoint/2010/main" val="244435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F39AF8-54FD-4E11-B265-3716D2B7182A}" type="slidenum">
              <a:rPr lang="en-US"/>
              <a:pPr>
                <a:defRPr/>
              </a:pPr>
              <a:t>‹#›</a:t>
            </a:fld>
            <a:endParaRPr lang="en-US"/>
          </a:p>
        </p:txBody>
      </p:sp>
    </p:spTree>
    <p:extLst>
      <p:ext uri="{BB962C8B-B14F-4D97-AF65-F5344CB8AC3E}">
        <p14:creationId xmlns:p14="http://schemas.microsoft.com/office/powerpoint/2010/main" val="329665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C3868-ABDB-453D-B6FC-7008008DA356}" type="slidenum">
              <a:rPr lang="en-US"/>
              <a:pPr>
                <a:defRPr/>
              </a:pPr>
              <a:t>‹#›</a:t>
            </a:fld>
            <a:endParaRPr lang="en-US"/>
          </a:p>
        </p:txBody>
      </p:sp>
    </p:spTree>
    <p:extLst>
      <p:ext uri="{BB962C8B-B14F-4D97-AF65-F5344CB8AC3E}">
        <p14:creationId xmlns:p14="http://schemas.microsoft.com/office/powerpoint/2010/main" val="11662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7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B5679-FD91-4155-B0DA-EFCA018D91A8}" type="slidenum">
              <a:rPr lang="en-US"/>
              <a:pPr>
                <a:defRPr/>
              </a:pPr>
              <a:t>‹#›</a:t>
            </a:fld>
            <a:endParaRPr lang="en-US"/>
          </a:p>
        </p:txBody>
      </p:sp>
    </p:spTree>
    <p:extLst>
      <p:ext uri="{BB962C8B-B14F-4D97-AF65-F5344CB8AC3E}">
        <p14:creationId xmlns:p14="http://schemas.microsoft.com/office/powerpoint/2010/main" val="350931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691E3F-1715-4E1A-B1A3-B6B526176872}" type="slidenum">
              <a:rPr lang="en-US"/>
              <a:pPr>
                <a:defRPr/>
              </a:pPr>
              <a:t>‹#›</a:t>
            </a:fld>
            <a:endParaRPr lang="en-US"/>
          </a:p>
        </p:txBody>
      </p:sp>
    </p:spTree>
    <p:extLst>
      <p:ext uri="{BB962C8B-B14F-4D97-AF65-F5344CB8AC3E}">
        <p14:creationId xmlns:p14="http://schemas.microsoft.com/office/powerpoint/2010/main" val="130734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93654-929A-4A78-BB07-530891297DA6}" type="slidenum">
              <a:rPr lang="en-US"/>
              <a:pPr>
                <a:defRPr/>
              </a:pPr>
              <a:t>‹#›</a:t>
            </a:fld>
            <a:endParaRPr lang="en-US"/>
          </a:p>
        </p:txBody>
      </p:sp>
    </p:spTree>
    <p:extLst>
      <p:ext uri="{BB962C8B-B14F-4D97-AF65-F5344CB8AC3E}">
        <p14:creationId xmlns:p14="http://schemas.microsoft.com/office/powerpoint/2010/main" val="414898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0A7735-F9E3-43AA-A41E-2E34A5D70DFB}" type="slidenum">
              <a:rPr lang="en-US"/>
              <a:pPr>
                <a:defRPr/>
              </a:pPr>
              <a:t>‹#›</a:t>
            </a:fld>
            <a:endParaRPr lang="en-US"/>
          </a:p>
        </p:txBody>
      </p:sp>
    </p:spTree>
    <p:extLst>
      <p:ext uri="{BB962C8B-B14F-4D97-AF65-F5344CB8AC3E}">
        <p14:creationId xmlns:p14="http://schemas.microsoft.com/office/powerpoint/2010/main" val="260691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697268-68A9-4226-B85D-28C2EF71F985}" type="slidenum">
              <a:rPr lang="en-US"/>
              <a:pPr>
                <a:defRPr/>
              </a:pPr>
              <a:t>‹#›</a:t>
            </a:fld>
            <a:endParaRPr lang="en-US"/>
          </a:p>
        </p:txBody>
      </p:sp>
    </p:spTree>
    <p:extLst>
      <p:ext uri="{BB962C8B-B14F-4D97-AF65-F5344CB8AC3E}">
        <p14:creationId xmlns:p14="http://schemas.microsoft.com/office/powerpoint/2010/main" val="170985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B9971E-2199-4632-BD69-FF8D1416E434}" type="slidenum">
              <a:rPr lang="en-US"/>
              <a:pPr>
                <a:defRPr/>
              </a:pPr>
              <a:t>‹#›</a:t>
            </a:fld>
            <a:endParaRPr lang="en-US"/>
          </a:p>
        </p:txBody>
      </p:sp>
    </p:spTree>
    <p:extLst>
      <p:ext uri="{BB962C8B-B14F-4D97-AF65-F5344CB8AC3E}">
        <p14:creationId xmlns:p14="http://schemas.microsoft.com/office/powerpoint/2010/main" val="71997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C6F239-493E-42D0-8130-953E2D6EE001}" type="slidenum">
              <a:rPr lang="en-US"/>
              <a:pPr>
                <a:defRPr/>
              </a:pPr>
              <a:t>‹#›</a:t>
            </a:fld>
            <a:endParaRPr lang="en-US"/>
          </a:p>
        </p:txBody>
      </p:sp>
    </p:spTree>
    <p:extLst>
      <p:ext uri="{BB962C8B-B14F-4D97-AF65-F5344CB8AC3E}">
        <p14:creationId xmlns:p14="http://schemas.microsoft.com/office/powerpoint/2010/main" val="229734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Sản phẩm của nhóm Zalo: NGỮ VĂN THPT (Nhóm cô Thu Huyền) – DỰ ÁN CỘNG ĐỒNG</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D30A5C-E9FA-4B2A-89CC-EB921A44E059}" type="slidenum">
              <a:rPr lang="en-US"/>
              <a:pPr>
                <a:defRPr/>
              </a:pPr>
              <a:t>‹#›</a:t>
            </a:fld>
            <a:endParaRPr lang="en-US"/>
          </a:p>
        </p:txBody>
      </p:sp>
    </p:spTree>
    <p:extLst>
      <p:ext uri="{BB962C8B-B14F-4D97-AF65-F5344CB8AC3E}">
        <p14:creationId xmlns:p14="http://schemas.microsoft.com/office/powerpoint/2010/main" val="335499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Sản phẩm của nhóm Zalo: NGỮ VĂN THPT (Nhóm cô Thu Huyền) – DỰ ÁN CỘNG ĐỒNG</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84E202-7163-4FA3-ABBC-62DC5306A9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hvdic.thivien.net/whv/%E6%AD%A3" TargetMode="External"/><Relationship Id="rId13" Type="http://schemas.openxmlformats.org/officeDocument/2006/relationships/hyperlink" Target="https://hvdic.thivien.net/whv/%E6%8E%A5" TargetMode="External"/><Relationship Id="rId18" Type="http://schemas.openxmlformats.org/officeDocument/2006/relationships/hyperlink" Target="https://hvdic.thivien.net/whv/%E8%99%95" TargetMode="External"/><Relationship Id="rId26" Type="http://schemas.openxmlformats.org/officeDocument/2006/relationships/hyperlink" Target="https://hvdic.thivien.net/whv/%E8%88%B9" TargetMode="External"/><Relationship Id="rId3" Type="http://schemas.openxmlformats.org/officeDocument/2006/relationships/hyperlink" Target="https://hvdic.thivien.net/whv/%E5%85%83" TargetMode="External"/><Relationship Id="rId21" Type="http://schemas.openxmlformats.org/officeDocument/2006/relationships/hyperlink" Target="https://hvdic.thivien.net/whv/%E4%BA%8B" TargetMode="External"/><Relationship Id="rId7" Type="http://schemas.openxmlformats.org/officeDocument/2006/relationships/hyperlink" Target="https://hvdic.thivien.net/whv/%E6%9C%88" TargetMode="External"/><Relationship Id="rId12" Type="http://schemas.openxmlformats.org/officeDocument/2006/relationships/hyperlink" Target="https://hvdic.thivien.net/whv/%E6%B0%B4" TargetMode="External"/><Relationship Id="rId17" Type="http://schemas.openxmlformats.org/officeDocument/2006/relationships/hyperlink" Target="https://hvdic.thivien.net/whv/%E6%B7%B1" TargetMode="External"/><Relationship Id="rId25" Type="http://schemas.openxmlformats.org/officeDocument/2006/relationships/hyperlink" Target="https://hvdic.thivien.net/whv/%E6%BB%BF" TargetMode="External"/><Relationship Id="rId2" Type="http://schemas.openxmlformats.org/officeDocument/2006/relationships/slideLayout" Target="../slideLayouts/slideLayout2.xml"/><Relationship Id="rId16" Type="http://schemas.openxmlformats.org/officeDocument/2006/relationships/hyperlink" Target="https://hvdic.thivien.net/whv/%E6%B3%A2" TargetMode="External"/><Relationship Id="rId20" Type="http://schemas.openxmlformats.org/officeDocument/2006/relationships/hyperlink" Target="https://hvdic.thivien.net/whv/%E8%BB%8D" TargetMode="External"/><Relationship Id="rId1" Type="http://schemas.openxmlformats.org/officeDocument/2006/relationships/tags" Target="../tags/tag4.xml"/><Relationship Id="rId6" Type="http://schemas.openxmlformats.org/officeDocument/2006/relationships/hyperlink" Target="https://hvdic.thivien.net/whv/%E5%A4%9C" TargetMode="External"/><Relationship Id="rId11" Type="http://schemas.openxmlformats.org/officeDocument/2006/relationships/hyperlink" Target="https://hvdic.thivien.net/whv/%E6%B1%9F" TargetMode="External"/><Relationship Id="rId24" Type="http://schemas.openxmlformats.org/officeDocument/2006/relationships/hyperlink" Target="https://hvdic.thivien.net/whv/%E4%BE%86" TargetMode="External"/><Relationship Id="rId5" Type="http://schemas.openxmlformats.org/officeDocument/2006/relationships/hyperlink" Target="https://hvdic.thivien.net/whv/%E4%BB%8A" TargetMode="External"/><Relationship Id="rId15" Type="http://schemas.openxmlformats.org/officeDocument/2006/relationships/hyperlink" Target="https://hvdic.thivien.net/whv/%E7%85%99" TargetMode="External"/><Relationship Id="rId23" Type="http://schemas.openxmlformats.org/officeDocument/2006/relationships/hyperlink" Target="https://hvdic.thivien.net/whv/%E6%AD%B8" TargetMode="External"/><Relationship Id="rId10" Type="http://schemas.openxmlformats.org/officeDocument/2006/relationships/hyperlink" Target="https://hvdic.thivien.net/whv/%E6%98%A5" TargetMode="External"/><Relationship Id="rId19" Type="http://schemas.openxmlformats.org/officeDocument/2006/relationships/hyperlink" Target="https://hvdic.thivien.net/whv/%E8%AB%87" TargetMode="External"/><Relationship Id="rId4" Type="http://schemas.openxmlformats.org/officeDocument/2006/relationships/hyperlink" Target="https://hvdic.thivien.net/whv/%E5%AE%B5" TargetMode="External"/><Relationship Id="rId9" Type="http://schemas.openxmlformats.org/officeDocument/2006/relationships/hyperlink" Target="https://hvdic.thivien.net/whv/%E5%9C%93" TargetMode="External"/><Relationship Id="rId14" Type="http://schemas.openxmlformats.org/officeDocument/2006/relationships/hyperlink" Target="https://hvdic.thivien.net/whv/%E5%A4%A9" TargetMode="External"/><Relationship Id="rId22" Type="http://schemas.openxmlformats.org/officeDocument/2006/relationships/hyperlink" Target="https://hvdic.thivien.net/whv/%E5%8D%8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8" Type="http://schemas.openxmlformats.org/officeDocument/2006/relationships/hyperlink" Target="https://hvdic.thivien.net/whv/%E5%B0%8B" TargetMode="External"/><Relationship Id="rId13" Type="http://schemas.openxmlformats.org/officeDocument/2006/relationships/hyperlink" Target="https://hvdic.thivien.net/whv/%E6%85%A2" TargetMode="External"/><Relationship Id="rId18" Type="http://schemas.openxmlformats.org/officeDocument/2006/relationships/hyperlink" Target="https://hvdic.thivien.net/whv/%E6%9D%91" TargetMode="External"/><Relationship Id="rId26" Type="http://schemas.openxmlformats.org/officeDocument/2006/relationships/hyperlink" Target="https://hvdic.thivien.net/whv/%E5%B7%B2" TargetMode="External"/><Relationship Id="rId3" Type="http://schemas.openxmlformats.org/officeDocument/2006/relationships/hyperlink" Target="https://hvdic.thivien.net/whv/%E6%9A%AE" TargetMode="External"/><Relationship Id="rId21" Type="http://schemas.openxmlformats.org/officeDocument/2006/relationships/hyperlink" Target="https://hvdic.thivien.net/whv/%E7%A3%A8" TargetMode="External"/><Relationship Id="rId7" Type="http://schemas.openxmlformats.org/officeDocument/2006/relationships/hyperlink" Target="https://hvdic.thivien.net/whv/%E6%9E%97" TargetMode="External"/><Relationship Id="rId12" Type="http://schemas.openxmlformats.org/officeDocument/2006/relationships/hyperlink" Target="https://hvdic.thivien.net/whv/%E9%9B%B2" TargetMode="External"/><Relationship Id="rId17" Type="http://schemas.openxmlformats.org/officeDocument/2006/relationships/hyperlink" Target="https://hvdic.thivien.net/whv/%E5%B1%B1" TargetMode="External"/><Relationship Id="rId25" Type="http://schemas.openxmlformats.org/officeDocument/2006/relationships/hyperlink" Target="https://hvdic.thivien.net/whv/%E7%88%90" TargetMode="External"/><Relationship Id="rId2" Type="http://schemas.openxmlformats.org/officeDocument/2006/relationships/slideLayout" Target="../slideLayouts/slideLayout2.xml"/><Relationship Id="rId16" Type="http://schemas.openxmlformats.org/officeDocument/2006/relationships/hyperlink" Target="https://hvdic.thivien.net/whv/%E7%A9%BA" TargetMode="External"/><Relationship Id="rId20" Type="http://schemas.openxmlformats.org/officeDocument/2006/relationships/hyperlink" Target="https://hvdic.thivien.net/whv/%E5%A5%B3" TargetMode="External"/><Relationship Id="rId1" Type="http://schemas.openxmlformats.org/officeDocument/2006/relationships/tags" Target="../tags/tag3.xml"/><Relationship Id="rId6" Type="http://schemas.openxmlformats.org/officeDocument/2006/relationships/hyperlink" Target="https://hvdic.thivien.net/whv/%E6%AD%B8" TargetMode="External"/><Relationship Id="rId11" Type="http://schemas.openxmlformats.org/officeDocument/2006/relationships/hyperlink" Target="https://hvdic.thivien.net/whv/%E5%AD%A4" TargetMode="External"/><Relationship Id="rId24" Type="http://schemas.openxmlformats.org/officeDocument/2006/relationships/hyperlink" Target="https://hvdic.thivien.net/whv/%E5%AE%8C" TargetMode="External"/><Relationship Id="rId5" Type="http://schemas.openxmlformats.org/officeDocument/2006/relationships/hyperlink" Target="https://hvdic.thivien.net/whv/%E9%B3%A5" TargetMode="External"/><Relationship Id="rId15" Type="http://schemas.openxmlformats.org/officeDocument/2006/relationships/hyperlink" Target="https://hvdic.thivien.net/whv/%E5%A4%A9" TargetMode="External"/><Relationship Id="rId23" Type="http://schemas.openxmlformats.org/officeDocument/2006/relationships/hyperlink" Target="https://hvdic.thivien.net/whv/%E7%B2%9F" TargetMode="External"/><Relationship Id="rId10" Type="http://schemas.openxmlformats.org/officeDocument/2006/relationships/hyperlink" Target="https://hvdic.thivien.net/whv/%E6%A8%B9" TargetMode="External"/><Relationship Id="rId19" Type="http://schemas.openxmlformats.org/officeDocument/2006/relationships/hyperlink" Target="https://hvdic.thivien.net/whv/%E5%B0%91" TargetMode="External"/><Relationship Id="rId4" Type="http://schemas.openxmlformats.org/officeDocument/2006/relationships/hyperlink" Target="https://hvdic.thivien.net/whv/%E5%80%A6" TargetMode="External"/><Relationship Id="rId9" Type="http://schemas.openxmlformats.org/officeDocument/2006/relationships/hyperlink" Target="https://hvdic.thivien.net/whv/%E5%AE%BF" TargetMode="External"/><Relationship Id="rId14" Type="http://schemas.openxmlformats.org/officeDocument/2006/relationships/hyperlink" Target="https://hvdic.thivien.net/whv/%E5%BA%A6" TargetMode="External"/><Relationship Id="rId22" Type="http://schemas.openxmlformats.org/officeDocument/2006/relationships/hyperlink" Target="https://hvdic.thivien.net/whv/%E5%8C%85" TargetMode="External"/><Relationship Id="rId27" Type="http://schemas.openxmlformats.org/officeDocument/2006/relationships/hyperlink" Target="https://hvdic.thivien.net/whv/%E7%83%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lstStyle/>
          <a:p>
            <a:r>
              <a:rPr lang="en-US" dirty="0"/>
              <a:t>GIÁO VIÊN SOẠN</a:t>
            </a:r>
          </a:p>
        </p:txBody>
      </p:sp>
      <p:sp>
        <p:nvSpPr>
          <p:cNvPr id="3" name="Content Placeholder 2"/>
          <p:cNvSpPr>
            <a:spLocks noGrp="1"/>
          </p:cNvSpPr>
          <p:nvPr>
            <p:ph idx="1"/>
          </p:nvPr>
        </p:nvSpPr>
        <p:spPr>
          <a:xfrm>
            <a:off x="1676400" y="5638800"/>
            <a:ext cx="9220200" cy="914400"/>
          </a:xfrm>
        </p:spPr>
        <p:txBody>
          <a:bodyPr/>
          <a:lstStyle/>
          <a:p>
            <a:pPr marL="0" indent="0">
              <a:buNone/>
            </a:pPr>
            <a:r>
              <a:rPr lang="en-US" sz="2300" dirty="0">
                <a:latin typeface="Times New Roman" panose="02020603050405020304" pitchFamily="18" charset="0"/>
                <a:cs typeface="Times New Roman" panose="02020603050405020304" pitchFamily="18" charset="0"/>
              </a:rPr>
              <a:t>1.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Nguyễn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Diễm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Nguyện</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THPT Lê Trung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Ngãi</a:t>
            </a:r>
            <a:r>
              <a:rPr lang="en-US" sz="2300" dirty="0">
                <a:latin typeface="Times New Roman" panose="02020603050405020304" pitchFamily="18" charset="0"/>
                <a:cs typeface="Times New Roman" panose="02020603050405020304" pitchFamily="18" charset="0"/>
              </a:rPr>
              <a:t>.</a:t>
            </a:r>
          </a:p>
          <a:p>
            <a:pPr marL="0" indent="0">
              <a:buNone/>
            </a:pPr>
            <a:r>
              <a:rPr lang="en-US" sz="2300" dirty="0">
                <a:latin typeface="Times New Roman" panose="02020603050405020304" pitchFamily="18" charset="0"/>
                <a:cs typeface="Times New Roman" panose="02020603050405020304" pitchFamily="18" charset="0"/>
              </a:rPr>
              <a:t>2. </a:t>
            </a:r>
            <a:r>
              <a:rPr lang="en-US" sz="2300" dirty="0" err="1">
                <a:latin typeface="Times New Roman" panose="02020603050405020304" pitchFamily="18" charset="0"/>
                <a:cs typeface="Times New Roman" panose="02020603050405020304" pitchFamily="18" charset="0"/>
              </a:rPr>
              <a:t>Nguyễn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Tâm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THPT Lê Trung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Ngãi</a:t>
            </a:r>
            <a:r>
              <a:rPr lang="en-US" sz="23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722094EB-10CD-3D91-E1BF-D80C5B725E12}"/>
              </a:ext>
            </a:extLst>
          </p:cNvPr>
          <p:cNvSpPr/>
          <p:nvPr/>
        </p:nvSpPr>
        <p:spPr>
          <a:xfrm>
            <a:off x="1828800" y="381000"/>
            <a:ext cx="8763000" cy="457200"/>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NỐI</a:t>
            </a:r>
            <a:r>
              <a:rPr lang="en-US" dirty="0">
                <a:latin typeface="Times New Roman" pitchFamily="18" charset="0"/>
                <a:cs typeface="Times New Roman" pitchFamily="18" charset="0"/>
              </a:rPr>
              <a:t> TRI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endParaRPr lang="en-US"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2BDC48B-695A-CA6E-6231-1B1B1B33D139}"/>
              </a:ext>
            </a:extLst>
          </p:cNvPr>
          <p:cNvSpPr txBox="1"/>
          <p:nvPr/>
        </p:nvSpPr>
        <p:spPr>
          <a:xfrm>
            <a:off x="2971800" y="3048000"/>
            <a:ext cx="6019800"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MỘ - NGUYÊN TIÊU </a:t>
            </a:r>
          </a:p>
          <a:p>
            <a:pPr algn="ctr"/>
            <a:r>
              <a:rPr lang="en-US" sz="4000" b="1" dirty="0" err="1">
                <a:latin typeface="Times New Roman" panose="02020603050405020304" pitchFamily="18" charset="0"/>
                <a:cs typeface="Times New Roman" panose="02020603050405020304" pitchFamily="18" charset="0"/>
              </a:rPr>
              <a:t>Hồ</a:t>
            </a:r>
            <a:r>
              <a:rPr lang="en-US" sz="4000" b="1" dirty="0">
                <a:latin typeface="Times New Roman" panose="02020603050405020304" pitchFamily="18" charset="0"/>
                <a:cs typeface="Times New Roman" panose="02020603050405020304" pitchFamily="18" charset="0"/>
              </a:rPr>
              <a:t> Chí Minh</a:t>
            </a:r>
          </a:p>
        </p:txBody>
      </p:sp>
    </p:spTree>
    <p:extLst>
      <p:ext uri="{BB962C8B-B14F-4D97-AF65-F5344CB8AC3E}">
        <p14:creationId xmlns:p14="http://schemas.microsoft.com/office/powerpoint/2010/main" val="47411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5489"/>
            <a:ext cx="8534400" cy="2062103"/>
          </a:xfrm>
          <a:prstGeom prst="rect">
            <a:avLst/>
          </a:prstGeom>
          <a:noFill/>
          <a:ln w="9525">
            <a:noFill/>
            <a:miter lim="800000"/>
            <a:headEnd/>
            <a:tailEnd/>
          </a:ln>
        </p:spPr>
        <p:txBody>
          <a:bodyPr anchor="ctr">
            <a:spAutoFit/>
          </a:bodyPr>
          <a:lstStyle/>
          <a:p>
            <a:pPr>
              <a:defRPr/>
            </a:pPr>
            <a:r>
              <a:rPr lang="en-US" sz="2400" b="1" dirty="0">
                <a:solidFill>
                  <a:srgbClr val="0000FF"/>
                </a:solidFill>
                <a:latin typeface="Times New Roman" pitchFamily="18" charset="0"/>
                <a:cs typeface="Times New Roman" pitchFamily="18" charset="0"/>
              </a:rPr>
              <a:t>5. Thể thơ và bố </a:t>
            </a:r>
            <a:r>
              <a:rPr lang="en-US" sz="2400" b="1" dirty="0" err="1">
                <a:solidFill>
                  <a:srgbClr val="0000FF"/>
                </a:solidFill>
                <a:latin typeface="Times New Roman" pitchFamily="18" charset="0"/>
                <a:cs typeface="Times New Roman" pitchFamily="18" charset="0"/>
              </a:rPr>
              <a:t>cục</a:t>
            </a:r>
            <a:r>
              <a:rPr lang="en-US" sz="2400" b="1" dirty="0">
                <a:solidFill>
                  <a:srgbClr val="0000FF"/>
                </a:solidFill>
                <a:latin typeface="Times New Roman" pitchFamily="18" charset="0"/>
                <a:cs typeface="Times New Roman" pitchFamily="18" charset="0"/>
              </a:rPr>
              <a:t>.</a:t>
            </a:r>
          </a:p>
          <a:p>
            <a:pPr>
              <a:defRPr/>
            </a:pPr>
            <a:endParaRPr lang="en-US" sz="2800" b="1" dirty="0">
              <a:latin typeface="Times New Roman" pitchFamily="18" charset="0"/>
              <a:cs typeface="Times New Roman" pitchFamily="18" charset="0"/>
            </a:endParaRPr>
          </a:p>
          <a:p>
            <a:pPr marL="514350" indent="-514350">
              <a:defRPr/>
            </a:pPr>
            <a:r>
              <a:rPr lang="en-US" sz="2400" b="1" dirty="0">
                <a:latin typeface="Times New Roman" pitchFamily="18" charset="0"/>
                <a:cs typeface="Times New Roman" pitchFamily="18" charset="0"/>
              </a:rPr>
              <a:t>NGUYÊN TIÊU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tối</a:t>
            </a:r>
            <a:r>
              <a:rPr lang="en-US" sz="2400" b="1" dirty="0">
                <a:latin typeface="Times New Roman" pitchFamily="18" charset="0"/>
                <a:cs typeface="Times New Roman" pitchFamily="18" charset="0"/>
              </a:rPr>
              <a:t>)</a:t>
            </a:r>
          </a:p>
          <a:p>
            <a:pPr marL="514350" indent="-514350">
              <a:defRPr/>
            </a:pPr>
            <a:r>
              <a:rPr lang="en-US" sz="2400" b="1" dirty="0">
                <a:latin typeface="Times New Roman" pitchFamily="18" charset="0"/>
                <a:cs typeface="Times New Roman" pitchFamily="18" charset="0"/>
              </a:rPr>
              <a:t>              </a:t>
            </a:r>
          </a:p>
          <a:p>
            <a:pPr eaLnBrk="0" hangingPunct="0">
              <a:defRPr/>
            </a:pPr>
            <a:endParaRPr lang="en-US" sz="2800" dirty="0">
              <a:latin typeface="Times New Roman" pitchFamily="18" charset="0"/>
              <a:cs typeface="Times New Roman" pitchFamily="18" charset="0"/>
            </a:endParaRPr>
          </a:p>
        </p:txBody>
      </p:sp>
      <p:sp>
        <p:nvSpPr>
          <p:cNvPr id="7" name="Rectangle 11"/>
          <p:cNvSpPr>
            <a:spLocks noChangeArrowheads="1"/>
          </p:cNvSpPr>
          <p:nvPr/>
        </p:nvSpPr>
        <p:spPr bwMode="auto">
          <a:xfrm>
            <a:off x="5997623" y="931425"/>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b="1" dirty="0" err="1">
                <a:solidFill>
                  <a:srgbClr val="002060"/>
                </a:solidFill>
                <a:latin typeface="Times New Roman" panose="02020603050405020304" pitchFamily="18" charset="0"/>
                <a:cs typeface="Times New Roman" panose="02020603050405020304" pitchFamily="18" charset="0"/>
              </a:rPr>
              <a:t>Phiên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âm</a:t>
            </a:r>
            <a:r>
              <a:rPr lang="en-US" sz="2400" b="1"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00FF"/>
                </a:solidFill>
                <a:latin typeface="Times New Roman" panose="02020603050405020304" pitchFamily="18" charset="0"/>
                <a:cs typeface="Times New Roman" panose="02020603050405020304" pitchFamily="18" charset="0"/>
              </a:rPr>
              <a:t>                      </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4" name="Rectangle 3"/>
          <p:cNvSpPr/>
          <p:nvPr/>
        </p:nvSpPr>
        <p:spPr>
          <a:xfrm>
            <a:off x="1562100" y="3282718"/>
            <a:ext cx="5105400" cy="4001095"/>
          </a:xfrm>
          <a:prstGeom prst="rect">
            <a:avLst/>
          </a:prstGeom>
        </p:spPr>
        <p:txBody>
          <a:bodyPr wrap="square">
            <a:spAutoFit/>
          </a:bodyPr>
          <a:lstStyle/>
          <a:p>
            <a:r>
              <a:rPr lang="en-US" sz="2400" b="1" dirty="0" err="1">
                <a:solidFill>
                  <a:srgbClr val="444444"/>
                </a:solidFill>
                <a:latin typeface="Times New Roman" panose="02020603050405020304" pitchFamily="18" charset="0"/>
                <a:cs typeface="Times New Roman" panose="02020603050405020304" pitchFamily="18" charset="0"/>
              </a:rPr>
              <a:t>Dịch</a:t>
            </a:r>
            <a:r>
              <a:rPr lang="en-US" sz="2400" b="1" dirty="0">
                <a:solidFill>
                  <a:srgbClr val="444444"/>
                </a:solidFill>
                <a:latin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cs typeface="Times New Roman" panose="02020603050405020304" pitchFamily="18" charset="0"/>
              </a:rPr>
              <a:t>nghĩa</a:t>
            </a:r>
            <a:endParaRPr lang="en-US" sz="2400" b="1" dirty="0">
              <a:solidFill>
                <a:srgbClr val="444444"/>
              </a:solidFill>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Đêm nay, rằm tháng giêng, trăng vừa tròn,</a:t>
            </a:r>
            <a:br>
              <a:rPr lang="vi-VN" sz="2300" dirty="0">
                <a:latin typeface="Times New Roman" panose="02020603050405020304" pitchFamily="18" charset="0"/>
                <a:cs typeface="Times New Roman" panose="02020603050405020304" pitchFamily="18" charset="0"/>
              </a:rPr>
            </a:br>
            <a:r>
              <a:rPr lang="vi-VN" sz="2300" dirty="0">
                <a:latin typeface="Times New Roman" panose="02020603050405020304" pitchFamily="18" charset="0"/>
                <a:cs typeface="Times New Roman" panose="02020603050405020304" pitchFamily="18" charset="0"/>
              </a:rPr>
              <a:t>Nước sông xuân tiếp liền với màu trời xuân.</a:t>
            </a:r>
            <a:br>
              <a:rPr lang="vi-VN" sz="2300" dirty="0">
                <a:latin typeface="Times New Roman" panose="02020603050405020304" pitchFamily="18" charset="0"/>
                <a:cs typeface="Times New Roman" panose="02020603050405020304" pitchFamily="18" charset="0"/>
              </a:rPr>
            </a:br>
            <a:r>
              <a:rPr lang="vi-VN" sz="2300" dirty="0">
                <a:latin typeface="Times New Roman" panose="02020603050405020304" pitchFamily="18" charset="0"/>
                <a:cs typeface="Times New Roman" panose="02020603050405020304" pitchFamily="18" charset="0"/>
              </a:rPr>
              <a:t>Giữa nơi khói sóng thăm thẳm, bàn bạc việc quân,</a:t>
            </a:r>
            <a:br>
              <a:rPr lang="vi-VN" sz="2300" dirty="0">
                <a:latin typeface="Times New Roman" panose="02020603050405020304" pitchFamily="18" charset="0"/>
                <a:cs typeface="Times New Roman" panose="02020603050405020304" pitchFamily="18" charset="0"/>
              </a:rPr>
            </a:br>
            <a:r>
              <a:rPr lang="vi-VN" sz="2300" dirty="0">
                <a:latin typeface="Times New Roman" panose="02020603050405020304" pitchFamily="18" charset="0"/>
                <a:cs typeface="Times New Roman" panose="02020603050405020304" pitchFamily="18" charset="0"/>
              </a:rPr>
              <a:t>Nửa đêm trở về, thuyền chở đầy ánh trăng.</a:t>
            </a:r>
          </a:p>
          <a:p>
            <a:br>
              <a:rPr lang="vi-VN" sz="2300" dirty="0"/>
            </a:br>
            <a:endParaRPr lang="en-US" sz="2300" dirty="0">
              <a:solidFill>
                <a:srgbClr val="444444"/>
              </a:solidFill>
              <a:latin typeface="Times New Roman" panose="02020603050405020304" pitchFamily="18" charset="0"/>
              <a:cs typeface="Times New Roman" panose="02020603050405020304" pitchFamily="18" charset="0"/>
            </a:endParaRPr>
          </a:p>
        </p:txBody>
      </p:sp>
      <p:sp>
        <p:nvSpPr>
          <p:cNvPr id="9" name="Rectangle 8"/>
          <p:cNvSpPr/>
          <p:nvPr/>
        </p:nvSpPr>
        <p:spPr>
          <a:xfrm>
            <a:off x="6553200" y="3309363"/>
            <a:ext cx="4114800" cy="3139321"/>
          </a:xfrm>
          <a:prstGeom prst="rect">
            <a:avLst/>
          </a:prstGeom>
        </p:spPr>
        <p:txBody>
          <a:bodyPr wrap="square">
            <a:spAutoFit/>
          </a:bodyPr>
          <a:lstStyle/>
          <a:p>
            <a:r>
              <a:rPr lang="en-US" sz="2400" b="1" dirty="0" err="1">
                <a:solidFill>
                  <a:srgbClr val="00264D"/>
                </a:solidFill>
                <a:latin typeface="Times New Roman" panose="02020603050405020304" pitchFamily="18" charset="0"/>
                <a:cs typeface="Times New Roman" panose="02020603050405020304" pitchFamily="18" charset="0"/>
              </a:rPr>
              <a:t>Dịch</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thơ</a:t>
            </a:r>
            <a:endParaRPr lang="en-US" sz="2400" b="1" dirty="0">
              <a:solidFill>
                <a:srgbClr val="00264D"/>
              </a:solidFill>
              <a:latin typeface="Times New Roman" panose="02020603050405020304" pitchFamily="18" charset="0"/>
              <a:cs typeface="Times New Roman" panose="02020603050405020304" pitchFamily="18" charset="0"/>
            </a:endParaRPr>
          </a:p>
          <a:p>
            <a:r>
              <a:rPr lang="en-US" sz="2400" b="1" dirty="0">
                <a:solidFill>
                  <a:srgbClr val="00264D"/>
                </a:solidFill>
                <a:latin typeface="Times New Roman" panose="02020603050405020304" pitchFamily="18" charset="0"/>
                <a:cs typeface="Times New Roman" panose="02020603050405020304" pitchFamily="18" charset="0"/>
              </a:rPr>
              <a:t>RẰM THÁNG GIÊNG</a:t>
            </a:r>
          </a:p>
          <a:p>
            <a:pPr algn="just"/>
            <a:r>
              <a:rPr lang="en-US" sz="2500" dirty="0" err="1">
                <a:solidFill>
                  <a:srgbClr val="00264D"/>
                </a:solidFill>
                <a:latin typeface="Times New Roman" panose="02020603050405020304" pitchFamily="18" charset="0"/>
                <a:cs typeface="Times New Roman" panose="02020603050405020304" pitchFamily="18" charset="0"/>
              </a:rPr>
              <a:t>Rằm</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xuân</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lồng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lộng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trăng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soi</a:t>
            </a:r>
            <a:r>
              <a:rPr lang="en-US" sz="2500" dirty="0">
                <a:solidFill>
                  <a:srgbClr val="00264D"/>
                </a:solidFill>
                <a:latin typeface="Times New Roman" panose="02020603050405020304" pitchFamily="18" charset="0"/>
                <a:cs typeface="Times New Roman" panose="02020603050405020304" pitchFamily="18" charset="0"/>
              </a:rPr>
              <a:t>;</a:t>
            </a:r>
          </a:p>
          <a:p>
            <a:pPr algn="just"/>
            <a:r>
              <a:rPr lang="en-US" sz="2500" dirty="0" err="1">
                <a:solidFill>
                  <a:srgbClr val="00264D"/>
                </a:solidFill>
                <a:latin typeface="Times New Roman" panose="02020603050405020304" pitchFamily="18" charset="0"/>
                <a:cs typeface="Times New Roman" panose="02020603050405020304" pitchFamily="18" charset="0"/>
              </a:rPr>
              <a:t>Sông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xuân</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nước</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lẫn</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màu</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trời</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thêm</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xuân</a:t>
            </a:r>
            <a:r>
              <a:rPr lang="en-US" sz="2500" dirty="0">
                <a:solidFill>
                  <a:srgbClr val="00264D"/>
                </a:solidFill>
                <a:latin typeface="Times New Roman" panose="02020603050405020304" pitchFamily="18" charset="0"/>
                <a:cs typeface="Times New Roman" panose="02020603050405020304" pitchFamily="18" charset="0"/>
              </a:rPr>
              <a:t>.</a:t>
            </a:r>
          </a:p>
          <a:p>
            <a:pPr algn="just"/>
            <a:r>
              <a:rPr lang="en-US" sz="2500" dirty="0" err="1">
                <a:solidFill>
                  <a:srgbClr val="00264D"/>
                </a:solidFill>
                <a:latin typeface="Times New Roman" panose="02020603050405020304" pitchFamily="18" charset="0"/>
                <a:cs typeface="Times New Roman" panose="02020603050405020304" pitchFamily="18" charset="0"/>
              </a:rPr>
              <a:t>Giữa</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dòng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bàn</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bạc</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việc</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quân</a:t>
            </a:r>
            <a:r>
              <a:rPr lang="en-US" sz="2500" dirty="0">
                <a:solidFill>
                  <a:srgbClr val="00264D"/>
                </a:solidFill>
                <a:latin typeface="Times New Roman" panose="02020603050405020304" pitchFamily="18" charset="0"/>
                <a:cs typeface="Times New Roman" panose="02020603050405020304" pitchFamily="18" charset="0"/>
              </a:rPr>
              <a:t>;</a:t>
            </a:r>
          </a:p>
          <a:p>
            <a:pPr algn="just"/>
            <a:r>
              <a:rPr lang="en-US" sz="2500" dirty="0" err="1">
                <a:solidFill>
                  <a:srgbClr val="00264D"/>
                </a:solidFill>
                <a:latin typeface="Times New Roman" panose="02020603050405020304" pitchFamily="18" charset="0"/>
                <a:cs typeface="Times New Roman" panose="02020603050405020304" pitchFamily="18" charset="0"/>
              </a:rPr>
              <a:t>Khuya</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về</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bát</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ngát</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trăng</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ngân</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đầy</a:t>
            </a:r>
            <a:r>
              <a:rPr lang="en-US" sz="2500" dirty="0">
                <a:solidFill>
                  <a:srgbClr val="00264D"/>
                </a:solidFill>
                <a:latin typeface="Times New Roman" panose="02020603050405020304" pitchFamily="18" charset="0"/>
                <a:cs typeface="Times New Roman" panose="02020603050405020304" pitchFamily="18" charset="0"/>
              </a:rPr>
              <a:t> </a:t>
            </a:r>
            <a:r>
              <a:rPr lang="en-US" sz="2500" dirty="0" err="1">
                <a:solidFill>
                  <a:srgbClr val="00264D"/>
                </a:solidFill>
                <a:latin typeface="Times New Roman" panose="02020603050405020304" pitchFamily="18" charset="0"/>
                <a:cs typeface="Times New Roman" panose="02020603050405020304" pitchFamily="18" charset="0"/>
              </a:rPr>
              <a:t>thuyền</a:t>
            </a:r>
            <a:r>
              <a:rPr lang="en-US" sz="2500" dirty="0">
                <a:solidFill>
                  <a:srgbClr val="00264D"/>
                </a:solidFill>
                <a:latin typeface="Times New Roman" panose="02020603050405020304" pitchFamily="18" charset="0"/>
                <a:cs typeface="Times New Roman" panose="02020603050405020304" pitchFamily="18" charset="0"/>
              </a:rPr>
              <a:t>.</a:t>
            </a:r>
          </a:p>
        </p:txBody>
      </p:sp>
      <p:sp>
        <p:nvSpPr>
          <p:cNvPr id="5" name="Content Placeholder 4"/>
          <p:cNvSpPr>
            <a:spLocks noGrp="1"/>
          </p:cNvSpPr>
          <p:nvPr>
            <p:ph idx="1"/>
          </p:nvPr>
        </p:nvSpPr>
        <p:spPr>
          <a:xfrm>
            <a:off x="1591670" y="1145042"/>
            <a:ext cx="3619500" cy="2590800"/>
          </a:xfrm>
        </p:spPr>
        <p:txBody>
          <a:bodyPr/>
          <a:lstStyle/>
          <a:p>
            <a:pPr marL="0" indent="0">
              <a:buNone/>
            </a:pPr>
            <a:r>
              <a:rPr lang="en-US" sz="2400" b="1" dirty="0" err="1">
                <a:solidFill>
                  <a:srgbClr val="7030A0"/>
                </a:solidFill>
                <a:hlinkClick r:id="rId3"/>
              </a:rPr>
              <a:t>元</a:t>
            </a:r>
            <a:r>
              <a:rPr lang="en-US" sz="2400" b="1" dirty="0" err="1">
                <a:solidFill>
                  <a:srgbClr val="7030A0"/>
                </a:solidFill>
                <a:hlinkClick r:id="rId4"/>
              </a:rPr>
              <a:t>宵</a:t>
            </a:r>
            <a:r>
              <a:rPr lang="en-US" sz="2400" dirty="0">
                <a:solidFill>
                  <a:srgbClr val="7030A0"/>
                </a:solidFill>
              </a:rPr>
              <a:t> </a:t>
            </a:r>
            <a:r>
              <a:rPr lang="en-US" sz="2400" b="1" dirty="0">
                <a:solidFill>
                  <a:srgbClr val="7030A0"/>
                </a:solidFill>
              </a:rPr>
              <a:t> </a:t>
            </a:r>
          </a:p>
          <a:p>
            <a:pPr marL="0" indent="0">
              <a:buNone/>
            </a:pPr>
            <a:r>
              <a:rPr lang="en-US" sz="2400" b="1" u="sng" dirty="0" err="1">
                <a:solidFill>
                  <a:srgbClr val="7030A0"/>
                </a:solidFill>
                <a:hlinkClick r:id="rId5"/>
              </a:rPr>
              <a:t>今</a:t>
            </a:r>
            <a:r>
              <a:rPr lang="en-US" sz="2400" b="1" u="sng" dirty="0" err="1">
                <a:solidFill>
                  <a:srgbClr val="7030A0"/>
                </a:solidFill>
                <a:hlinkClick r:id="rId6"/>
              </a:rPr>
              <a:t>夜</a:t>
            </a:r>
            <a:r>
              <a:rPr lang="en-US" sz="2400" b="1" u="sng" dirty="0" err="1">
                <a:solidFill>
                  <a:srgbClr val="7030A0"/>
                </a:solidFill>
                <a:hlinkClick r:id="rId3"/>
              </a:rPr>
              <a:t>元</a:t>
            </a:r>
            <a:r>
              <a:rPr lang="en-US" sz="2400" b="1" u="sng" dirty="0" err="1">
                <a:solidFill>
                  <a:srgbClr val="7030A0"/>
                </a:solidFill>
                <a:hlinkClick r:id="rId4"/>
              </a:rPr>
              <a:t>宵</a:t>
            </a:r>
            <a:r>
              <a:rPr lang="en-US" sz="2400" b="1" u="sng" dirty="0" err="1">
                <a:solidFill>
                  <a:srgbClr val="7030A0"/>
                </a:solidFill>
                <a:hlinkClick r:id="rId7"/>
              </a:rPr>
              <a:t>月</a:t>
            </a:r>
            <a:r>
              <a:rPr lang="en-US" sz="2400" b="1" u="sng" dirty="0" err="1">
                <a:solidFill>
                  <a:srgbClr val="7030A0"/>
                </a:solidFill>
                <a:hlinkClick r:id="rId8"/>
              </a:rPr>
              <a:t>正</a:t>
            </a:r>
            <a:r>
              <a:rPr lang="en-US" sz="2400" b="1" u="sng" dirty="0" err="1">
                <a:solidFill>
                  <a:srgbClr val="7030A0"/>
                </a:solidFill>
                <a:hlinkClick r:id="rId9"/>
              </a:rPr>
              <a:t>圓</a:t>
            </a:r>
            <a:r>
              <a:rPr lang="en-US" sz="2400" dirty="0">
                <a:solidFill>
                  <a:srgbClr val="7030A0"/>
                </a:solidFill>
              </a:rPr>
              <a:t>，</a:t>
            </a:r>
            <a:br>
              <a:rPr lang="en-US" sz="2400" dirty="0">
                <a:solidFill>
                  <a:srgbClr val="7030A0"/>
                </a:solidFill>
              </a:rPr>
            </a:br>
            <a:r>
              <a:rPr lang="en-US" sz="2400" u="sng" dirty="0" err="1">
                <a:solidFill>
                  <a:srgbClr val="7030A0"/>
                </a:solidFill>
                <a:hlinkClick r:id="rId10"/>
              </a:rPr>
              <a:t>春</a:t>
            </a:r>
            <a:r>
              <a:rPr lang="en-US" sz="2400" u="sng" dirty="0" err="1">
                <a:solidFill>
                  <a:srgbClr val="7030A0"/>
                </a:solidFill>
                <a:hlinkClick r:id="rId11"/>
              </a:rPr>
              <a:t>江</a:t>
            </a:r>
            <a:r>
              <a:rPr lang="en-US" sz="2400" u="sng" dirty="0" err="1">
                <a:solidFill>
                  <a:srgbClr val="7030A0"/>
                </a:solidFill>
                <a:hlinkClick r:id="rId10"/>
              </a:rPr>
              <a:t>春</a:t>
            </a:r>
            <a:r>
              <a:rPr lang="en-US" sz="2400" u="sng" dirty="0" err="1">
                <a:solidFill>
                  <a:srgbClr val="7030A0"/>
                </a:solidFill>
                <a:hlinkClick r:id="rId12"/>
              </a:rPr>
              <a:t>水</a:t>
            </a:r>
            <a:r>
              <a:rPr lang="en-US" sz="2400" u="sng" dirty="0" err="1">
                <a:solidFill>
                  <a:srgbClr val="7030A0"/>
                </a:solidFill>
                <a:hlinkClick r:id="rId13"/>
              </a:rPr>
              <a:t>接</a:t>
            </a:r>
            <a:r>
              <a:rPr lang="en-US" sz="2400" u="sng" dirty="0" err="1">
                <a:solidFill>
                  <a:srgbClr val="7030A0"/>
                </a:solidFill>
                <a:hlinkClick r:id="rId10"/>
              </a:rPr>
              <a:t>春</a:t>
            </a:r>
            <a:r>
              <a:rPr lang="en-US" sz="2400" u="sng" dirty="0" err="1">
                <a:solidFill>
                  <a:srgbClr val="7030A0"/>
                </a:solidFill>
                <a:hlinkClick r:id="rId14"/>
              </a:rPr>
              <a:t>天</a:t>
            </a:r>
            <a:r>
              <a:rPr lang="en-US" sz="2400" dirty="0">
                <a:solidFill>
                  <a:srgbClr val="7030A0"/>
                </a:solidFill>
              </a:rPr>
              <a:t>。</a:t>
            </a:r>
            <a:br>
              <a:rPr lang="en-US" sz="2400" dirty="0">
                <a:solidFill>
                  <a:srgbClr val="7030A0"/>
                </a:solidFill>
              </a:rPr>
            </a:br>
            <a:r>
              <a:rPr lang="en-US" sz="2400" u="sng" dirty="0" err="1">
                <a:solidFill>
                  <a:srgbClr val="7030A0"/>
                </a:solidFill>
                <a:hlinkClick r:id="rId15"/>
              </a:rPr>
              <a:t>煙</a:t>
            </a:r>
            <a:r>
              <a:rPr lang="en-US" sz="2400" u="sng" dirty="0" err="1">
                <a:solidFill>
                  <a:srgbClr val="7030A0"/>
                </a:solidFill>
                <a:hlinkClick r:id="rId16"/>
              </a:rPr>
              <a:t>波</a:t>
            </a:r>
            <a:r>
              <a:rPr lang="en-US" sz="2400" u="sng" dirty="0" err="1">
                <a:solidFill>
                  <a:srgbClr val="7030A0"/>
                </a:solidFill>
                <a:hlinkClick r:id="rId17"/>
              </a:rPr>
              <a:t>深</a:t>
            </a:r>
            <a:r>
              <a:rPr lang="en-US" sz="2400" u="sng" dirty="0" err="1">
                <a:solidFill>
                  <a:srgbClr val="7030A0"/>
                </a:solidFill>
                <a:hlinkClick r:id="rId18"/>
              </a:rPr>
              <a:t>處</a:t>
            </a:r>
            <a:r>
              <a:rPr lang="en-US" sz="2400" u="sng" dirty="0" err="1">
                <a:solidFill>
                  <a:srgbClr val="7030A0"/>
                </a:solidFill>
                <a:hlinkClick r:id="rId19"/>
              </a:rPr>
              <a:t>談</a:t>
            </a:r>
            <a:r>
              <a:rPr lang="en-US" sz="2400" u="sng" dirty="0" err="1">
                <a:solidFill>
                  <a:srgbClr val="7030A0"/>
                </a:solidFill>
                <a:hlinkClick r:id="rId20"/>
              </a:rPr>
              <a:t>軍</a:t>
            </a:r>
            <a:r>
              <a:rPr lang="en-US" sz="2400" u="sng" dirty="0" err="1">
                <a:solidFill>
                  <a:srgbClr val="7030A0"/>
                </a:solidFill>
                <a:hlinkClick r:id="rId21"/>
              </a:rPr>
              <a:t>事</a:t>
            </a:r>
            <a:r>
              <a:rPr lang="en-US" sz="2400" dirty="0">
                <a:solidFill>
                  <a:srgbClr val="7030A0"/>
                </a:solidFill>
              </a:rPr>
              <a:t>，</a:t>
            </a:r>
            <a:br>
              <a:rPr lang="en-US" sz="2400" dirty="0">
                <a:solidFill>
                  <a:srgbClr val="7030A0"/>
                </a:solidFill>
              </a:rPr>
            </a:br>
            <a:r>
              <a:rPr lang="en-US" sz="2400" u="sng" dirty="0" err="1">
                <a:solidFill>
                  <a:srgbClr val="7030A0"/>
                </a:solidFill>
                <a:hlinkClick r:id="rId6"/>
              </a:rPr>
              <a:t>夜</a:t>
            </a:r>
            <a:r>
              <a:rPr lang="en-US" sz="2400" u="sng" dirty="0" err="1">
                <a:solidFill>
                  <a:srgbClr val="7030A0"/>
                </a:solidFill>
                <a:hlinkClick r:id="rId22"/>
              </a:rPr>
              <a:t>半</a:t>
            </a:r>
            <a:r>
              <a:rPr lang="en-US" sz="2400" u="sng" dirty="0" err="1">
                <a:solidFill>
                  <a:srgbClr val="7030A0"/>
                </a:solidFill>
                <a:hlinkClick r:id="rId23"/>
              </a:rPr>
              <a:t>歸</a:t>
            </a:r>
            <a:r>
              <a:rPr lang="en-US" sz="2400" u="sng" dirty="0" err="1">
                <a:solidFill>
                  <a:srgbClr val="7030A0"/>
                </a:solidFill>
                <a:hlinkClick r:id="rId24"/>
              </a:rPr>
              <a:t>來</a:t>
            </a:r>
            <a:r>
              <a:rPr lang="en-US" sz="2400" u="sng" dirty="0" err="1">
                <a:solidFill>
                  <a:srgbClr val="7030A0"/>
                </a:solidFill>
                <a:hlinkClick r:id="rId7"/>
              </a:rPr>
              <a:t>月</a:t>
            </a:r>
            <a:r>
              <a:rPr lang="en-US" sz="2400" u="sng" dirty="0" err="1">
                <a:solidFill>
                  <a:srgbClr val="7030A0"/>
                </a:solidFill>
                <a:hlinkClick r:id="rId25"/>
              </a:rPr>
              <a:t>滿</a:t>
            </a:r>
            <a:r>
              <a:rPr lang="en-US" sz="2400" u="sng" dirty="0" err="1">
                <a:solidFill>
                  <a:srgbClr val="7030A0"/>
                </a:solidFill>
                <a:hlinkClick r:id="rId26"/>
              </a:rPr>
              <a:t>船</a:t>
            </a:r>
            <a:endParaRPr lang="en-US" sz="2400" dirty="0">
              <a:solidFill>
                <a:srgbClr val="7030A0"/>
              </a:solidFill>
            </a:endParaRPr>
          </a:p>
          <a:p>
            <a:endParaRPr lang="en-US" dirty="0"/>
          </a:p>
        </p:txBody>
      </p:sp>
      <p:sp>
        <p:nvSpPr>
          <p:cNvPr id="6" name="Rectangle 5"/>
          <p:cNvSpPr/>
          <p:nvPr/>
        </p:nvSpPr>
        <p:spPr>
          <a:xfrm>
            <a:off x="4540716" y="1346923"/>
            <a:ext cx="5069575" cy="1877437"/>
          </a:xfrm>
          <a:prstGeom prst="rect">
            <a:avLst/>
          </a:prstGeom>
        </p:spPr>
        <p:txBody>
          <a:bodyPr wrap="square">
            <a:spAutoFit/>
          </a:bodyPr>
          <a:lstStyle/>
          <a:p>
            <a:r>
              <a:rPr lang="en-US" sz="2000" b="1" dirty="0">
                <a:solidFill>
                  <a:srgbClr val="444444"/>
                </a:solidFill>
                <a:latin typeface="Roboto Slab"/>
              </a:rPr>
              <a:t>             NGUYÊN TIÊU</a:t>
            </a:r>
            <a:endParaRPr lang="en-US" sz="2000" dirty="0">
              <a:solidFill>
                <a:srgbClr val="444444"/>
              </a:solidFill>
              <a:latin typeface="Roboto Slab"/>
            </a:endParaRPr>
          </a:p>
          <a:p>
            <a:r>
              <a:rPr lang="en-US" sz="2400" dirty="0">
                <a:solidFill>
                  <a:srgbClr val="00264D"/>
                </a:solidFill>
                <a:latin typeface="Times New Roman" panose="02020603050405020304" pitchFamily="18" charset="0"/>
                <a:cs typeface="Times New Roman" panose="02020603050405020304" pitchFamily="18" charset="0"/>
              </a:rPr>
              <a:t>Kim </a:t>
            </a:r>
            <a:r>
              <a:rPr lang="en-US" sz="2400" dirty="0" err="1">
                <a:solidFill>
                  <a:srgbClr val="00264D"/>
                </a:solidFill>
                <a:latin typeface="Times New Roman" panose="02020603050405020304" pitchFamily="18" charset="0"/>
                <a:cs typeface="Times New Roman" panose="02020603050405020304" pitchFamily="18" charset="0"/>
              </a:rPr>
              <a:t>dạ</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nguyên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tiêu</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nguyệt</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chính</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viên</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Xuân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giang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xuân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thuỷ</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tiếp</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xuân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thiên</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Yên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ba</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thâm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xứ</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đàm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quân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sự</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Dạ</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bán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quy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lai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nguyệt</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mãn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thuyền</a:t>
            </a:r>
            <a:r>
              <a:rPr lang="en-US" sz="2400" dirty="0">
                <a:solidFill>
                  <a:srgbClr val="00264D"/>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1371600" y="299013"/>
            <a:ext cx="6059544" cy="523220"/>
          </a:xfrm>
          <a:prstGeom prst="rect">
            <a:avLst/>
          </a:prstGeom>
        </p:spPr>
        <p:txBody>
          <a:bodyPr wrap="none">
            <a:spAutoFit/>
          </a:bodyPr>
          <a:lstStyle/>
          <a:p>
            <a:pPr marL="514350" indent="-514350">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thơ</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20674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p:cTn id="19"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2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 calcmode="lin" valueType="num">
                                      <p:cBhvr>
                                        <p:cTn id="26"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0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checkerboard(across)">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checkerboard(across)">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uiExpand="1" build="p"/>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Google Shape;3247;p47"/>
          <p:cNvSpPr txBox="1">
            <a:spLocks/>
          </p:cNvSpPr>
          <p:nvPr/>
        </p:nvSpPr>
        <p:spPr bwMode="auto">
          <a:xfrm>
            <a:off x="1460154" y="1693786"/>
            <a:ext cx="4783448" cy="6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1: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p>
        </p:txBody>
      </p:sp>
      <p:sp>
        <p:nvSpPr>
          <p:cNvPr id="6" name="Google Shape;3250;p47"/>
          <p:cNvSpPr txBox="1">
            <a:spLocks noGrp="1"/>
          </p:cNvSpPr>
          <p:nvPr>
            <p:ph type="title"/>
          </p:nvPr>
        </p:nvSpPr>
        <p:spPr>
          <a:xfrm>
            <a:off x="2189939" y="211754"/>
            <a:ext cx="7704000" cy="626447"/>
          </a:xfrm>
          <a:prstGeom prst="rect">
            <a:avLst/>
          </a:prstGeom>
        </p:spPr>
        <p:txBody>
          <a:bodyPr spcFirstLastPara="1" vert="horz" wrap="square" lIns="91425" tIns="91425" rIns="91425" bIns="91425" numCol="1" anchor="t" anchorCtr="0" compatLnSpc="1">
            <a:prstTxWarp prst="textNoShape">
              <a:avLst/>
            </a:prstTxWarp>
            <a:noAutofit/>
          </a:bodyPr>
          <a:lstStyle/>
          <a:p>
            <a:r>
              <a:rPr lang="en-US" sz="2800" dirty="0" err="1">
                <a:solidFill>
                  <a:srgbClr val="0000FF"/>
                </a:solidFill>
                <a:latin typeface="Times New Roman" panose="02020603050405020304" pitchFamily="18" charset="0"/>
                <a:cs typeface="Times New Roman" panose="02020603050405020304" pitchFamily="18" charset="0"/>
              </a:rPr>
              <a:t>Bố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cục</a:t>
            </a:r>
            <a:r>
              <a:rPr lang="en-US" sz="2800" dirty="0">
                <a:solidFill>
                  <a:srgbClr val="0000FF"/>
                </a:solidFill>
                <a:latin typeface="Times New Roman" panose="02020603050405020304" pitchFamily="18" charset="0"/>
                <a:cs typeface="Times New Roman" panose="02020603050405020304" pitchFamily="18" charset="0"/>
              </a:rPr>
              <a:t> chia 2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7" name="Google Shape;3251;p47"/>
          <p:cNvSpPr txBox="1">
            <a:spLocks/>
          </p:cNvSpPr>
          <p:nvPr/>
        </p:nvSpPr>
        <p:spPr>
          <a:xfrm>
            <a:off x="1584650" y="4095134"/>
            <a:ext cx="4408795" cy="626447"/>
          </a:xfrm>
          <a:prstGeom prst="rect">
            <a:avLst/>
          </a:prstGeom>
        </p:spPr>
        <p:txBody>
          <a:bodyPr spcFirstLastPara="1" wrap="square" lIns="91425" tIns="91425" rIns="91425" bIns="91425" anchor="b" anchorCtr="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2: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
        <p:nvSpPr>
          <p:cNvPr id="8" name="Google Shape;3254;p47"/>
          <p:cNvSpPr txBox="1">
            <a:spLocks/>
          </p:cNvSpPr>
          <p:nvPr/>
        </p:nvSpPr>
        <p:spPr>
          <a:xfrm>
            <a:off x="6134428" y="2099700"/>
            <a:ext cx="4616203" cy="626447"/>
          </a:xfrm>
          <a:prstGeom prst="rect">
            <a:avLst/>
          </a:prstGeom>
        </p:spPr>
        <p:txBody>
          <a:bodyPr spcFirstLastPara="1" wrap="square" lIns="91425" tIns="91425" rIns="91425" bIns="91425" anchor="b" anchorCtr="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1: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endParaRPr lang="en-US" sz="2800" dirty="0">
              <a:latin typeface="Times New Roman" panose="02020603050405020304" pitchFamily="18" charset="0"/>
              <a:cs typeface="Times New Roman" panose="02020603050405020304" pitchFamily="18" charset="0"/>
            </a:endParaRPr>
          </a:p>
        </p:txBody>
      </p:sp>
      <p:sp>
        <p:nvSpPr>
          <p:cNvPr id="9" name="Google Shape;3255;p47"/>
          <p:cNvSpPr txBox="1">
            <a:spLocks/>
          </p:cNvSpPr>
          <p:nvPr/>
        </p:nvSpPr>
        <p:spPr>
          <a:xfrm>
            <a:off x="6243602" y="4235304"/>
            <a:ext cx="4311478" cy="626447"/>
          </a:xfrm>
          <a:prstGeom prst="rect">
            <a:avLst/>
          </a:prstGeom>
        </p:spPr>
        <p:txBody>
          <a:bodyPr spcFirstLastPara="1" wrap="square" lIns="91425" tIns="91425" rIns="91425" bIns="91425" anchor="b" anchorCtr="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2800" dirty="0">
                <a:latin typeface="Times New Roman" panose="02020603050405020304" pitchFamily="18" charset="0"/>
                <a:cs typeface="Times New Roman" panose="02020603050405020304" pitchFamily="18" charset="0"/>
              </a:rPr>
              <a:t>Phần 2: (2 câu tiếp): Hình ảnh con người </a:t>
            </a:r>
          </a:p>
        </p:txBody>
      </p:sp>
      <p:sp>
        <p:nvSpPr>
          <p:cNvPr id="10" name="TextBox 9"/>
          <p:cNvSpPr txBox="1"/>
          <p:nvPr/>
        </p:nvSpPr>
        <p:spPr>
          <a:xfrm>
            <a:off x="2095318" y="576509"/>
            <a:ext cx="2714349"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Mộ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p>
        </p:txBody>
      </p:sp>
      <p:cxnSp>
        <p:nvCxnSpPr>
          <p:cNvPr id="11" name="Straight Connector 10"/>
          <p:cNvCxnSpPr/>
          <p:nvPr/>
        </p:nvCxnSpPr>
        <p:spPr>
          <a:xfrm>
            <a:off x="6041939" y="1077512"/>
            <a:ext cx="54810" cy="5780489"/>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3706" y="659255"/>
            <a:ext cx="2101857" cy="523220"/>
          </a:xfrm>
          <a:prstGeom prst="rect">
            <a:avLst/>
          </a:prstGeom>
          <a:noFill/>
        </p:spPr>
        <p:txBody>
          <a:bodyPr wrap="non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Nguyên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tiêu</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3" name="Google Shape;3247;p47"/>
          <p:cNvSpPr txBox="1">
            <a:spLocks/>
          </p:cNvSpPr>
          <p:nvPr/>
        </p:nvSpPr>
        <p:spPr>
          <a:xfrm>
            <a:off x="967212" y="2771658"/>
            <a:ext cx="5063556" cy="603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1pPr>
            <a:lvl2pPr marL="914400" marR="0" lvl="1"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2pPr>
            <a:lvl3pPr marL="1371600" marR="0" lvl="2"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3pPr>
            <a:lvl4pPr marL="1828800" marR="0" lvl="3"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4pPr>
            <a:lvl5pPr marL="2286000" marR="0" lvl="4"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5pPr>
            <a:lvl6pPr marL="2743200" marR="0" lvl="5"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6pPr>
            <a:lvl7pPr marL="3200400" marR="0" lvl="6"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7pPr>
            <a:lvl8pPr marL="3657600" marR="0" lvl="7"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8pPr>
            <a:lvl9pPr marL="4114800" marR="0" lvl="8"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9pPr>
          </a:lstStyle>
          <a:p>
            <a:pPr marL="0" indent="0"/>
            <a:r>
              <a:rPr lang="en-US" b="0" i="1" dirty="0" err="1">
                <a:latin typeface="Times New Roman" panose="02020603050405020304" pitchFamily="18" charset="0"/>
                <a:cs typeface="Times New Roman" panose="02020603050405020304" pitchFamily="18" charset="0"/>
              </a:rPr>
              <a:t>Chim</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mỏi</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về</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rừng</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tìm</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chốn</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ngủ</a:t>
            </a:r>
            <a:r>
              <a:rPr lang="en-US" b="0" i="1" dirty="0">
                <a:latin typeface="Times New Roman" panose="02020603050405020304" pitchFamily="18" charset="0"/>
                <a:cs typeface="Times New Roman" panose="02020603050405020304" pitchFamily="18" charset="0"/>
              </a:rPr>
              <a:t>;</a:t>
            </a:r>
          </a:p>
          <a:p>
            <a:pPr marL="0" indent="0"/>
            <a:r>
              <a:rPr lang="en-US" b="0" i="1" dirty="0" err="1">
                <a:latin typeface="Times New Roman" panose="02020603050405020304" pitchFamily="18" charset="0"/>
                <a:cs typeface="Times New Roman" panose="02020603050405020304" pitchFamily="18" charset="0"/>
              </a:rPr>
              <a:t>Chòm</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mây</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trôi</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nhẹ</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giữa</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trời</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không</a:t>
            </a:r>
            <a:r>
              <a:rPr lang="en-US" sz="2200" b="0" i="1" dirty="0">
                <a:latin typeface="Times New Roman" panose="02020603050405020304" pitchFamily="18" charset="0"/>
                <a:cs typeface="Times New Roman" panose="02020603050405020304" pitchFamily="18" charset="0"/>
              </a:rPr>
              <a:t>.</a:t>
            </a:r>
          </a:p>
        </p:txBody>
      </p:sp>
      <p:sp>
        <p:nvSpPr>
          <p:cNvPr id="14" name="Google Shape;3247;p47"/>
          <p:cNvSpPr txBox="1">
            <a:spLocks/>
          </p:cNvSpPr>
          <p:nvPr/>
        </p:nvSpPr>
        <p:spPr>
          <a:xfrm>
            <a:off x="1524000" y="5359822"/>
            <a:ext cx="4312136" cy="603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1pPr>
            <a:lvl2pPr marL="914400" marR="0" lvl="1"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2pPr>
            <a:lvl3pPr marL="1371600" marR="0" lvl="2"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3pPr>
            <a:lvl4pPr marL="1828800" marR="0" lvl="3"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4pPr>
            <a:lvl5pPr marL="2286000" marR="0" lvl="4"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5pPr>
            <a:lvl6pPr marL="2743200" marR="0" lvl="5"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6pPr>
            <a:lvl7pPr marL="3200400" marR="0" lvl="6"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7pPr>
            <a:lvl8pPr marL="3657600" marR="0" lvl="7"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8pPr>
            <a:lvl9pPr marL="4114800" marR="0" lvl="8"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9pPr>
          </a:lstStyle>
          <a:p>
            <a:pPr marL="0" indent="0"/>
            <a:r>
              <a:rPr lang="en-US" sz="2800" b="0" i="1" dirty="0" err="1">
                <a:latin typeface="Times New Roman" panose="02020603050405020304" pitchFamily="18" charset="0"/>
                <a:cs typeface="Times New Roman" panose="02020603050405020304" pitchFamily="18" charset="0"/>
              </a:rPr>
              <a:t>Cô</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em</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xóm</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núi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xay</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ngô</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tối</a:t>
            </a:r>
            <a:r>
              <a:rPr lang="en-US" sz="2800" b="0" i="1" dirty="0">
                <a:latin typeface="Times New Roman" panose="02020603050405020304" pitchFamily="18" charset="0"/>
                <a:cs typeface="Times New Roman" panose="02020603050405020304" pitchFamily="18" charset="0"/>
              </a:rPr>
              <a:t>;</a:t>
            </a:r>
          </a:p>
          <a:p>
            <a:pPr marL="0" indent="0"/>
            <a:r>
              <a:rPr lang="en-US" sz="2800" b="0" i="1" dirty="0" err="1">
                <a:latin typeface="Times New Roman" panose="02020603050405020304" pitchFamily="18" charset="0"/>
                <a:cs typeface="Times New Roman" panose="02020603050405020304" pitchFamily="18" charset="0"/>
              </a:rPr>
              <a:t>Xay</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hết</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lò</a:t>
            </a:r>
            <a:r>
              <a:rPr lang="en-US" sz="2800" b="0" i="1" dirty="0">
                <a:latin typeface="Times New Roman" panose="02020603050405020304" pitchFamily="18" charset="0"/>
                <a:cs typeface="Times New Roman" panose="02020603050405020304" pitchFamily="18" charset="0"/>
              </a:rPr>
              <a:t> than </a:t>
            </a:r>
            <a:r>
              <a:rPr lang="en-US" sz="2800" b="0" i="1" dirty="0" err="1">
                <a:latin typeface="Times New Roman" panose="02020603050405020304" pitchFamily="18" charset="0"/>
                <a:cs typeface="Times New Roman" panose="02020603050405020304" pitchFamily="18" charset="0"/>
              </a:rPr>
              <a:t>đã</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rực</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hồng</a:t>
            </a:r>
            <a:r>
              <a:rPr lang="en-US" sz="2800" b="0" i="1" dirty="0">
                <a:latin typeface="Times New Roman" panose="02020603050405020304" pitchFamily="18" charset="0"/>
                <a:cs typeface="Times New Roman" panose="02020603050405020304" pitchFamily="18" charset="0"/>
              </a:rPr>
              <a:t>.</a:t>
            </a:r>
          </a:p>
        </p:txBody>
      </p:sp>
      <p:sp>
        <p:nvSpPr>
          <p:cNvPr id="15" name="Google Shape;3247;p47"/>
          <p:cNvSpPr txBox="1">
            <a:spLocks/>
          </p:cNvSpPr>
          <p:nvPr/>
        </p:nvSpPr>
        <p:spPr>
          <a:xfrm>
            <a:off x="5993444" y="3035736"/>
            <a:ext cx="4848496" cy="603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1pPr>
            <a:lvl2pPr marL="914400" marR="0" lvl="1"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2pPr>
            <a:lvl3pPr marL="1371600" marR="0" lvl="2"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3pPr>
            <a:lvl4pPr marL="1828800" marR="0" lvl="3"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4pPr>
            <a:lvl5pPr marL="2286000" marR="0" lvl="4"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5pPr>
            <a:lvl6pPr marL="2743200" marR="0" lvl="5"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6pPr>
            <a:lvl7pPr marL="3200400" marR="0" lvl="6"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7pPr>
            <a:lvl8pPr marL="3657600" marR="0" lvl="7"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8pPr>
            <a:lvl9pPr marL="4114800" marR="0" lvl="8"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9pPr>
          </a:lstStyle>
          <a:p>
            <a:pPr marL="0" indent="0" algn="ctr"/>
            <a:r>
              <a:rPr lang="en-US" sz="2200" b="0" i="1" dirty="0" err="1">
                <a:latin typeface="Times New Roman" panose="02020603050405020304" pitchFamily="18" charset="0"/>
                <a:cs typeface="Times New Roman" panose="02020603050405020304" pitchFamily="18" charset="0"/>
              </a:rPr>
              <a:t>Rằm</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xuân</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lồng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lộng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trăng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soi</a:t>
            </a:r>
            <a:endParaRPr lang="en-US" sz="2200" b="0" i="1" dirty="0">
              <a:latin typeface="Times New Roman" panose="02020603050405020304" pitchFamily="18" charset="0"/>
              <a:cs typeface="Times New Roman" panose="02020603050405020304" pitchFamily="18" charset="0"/>
            </a:endParaRPr>
          </a:p>
          <a:p>
            <a:pPr marL="0" indent="0" algn="ctr"/>
            <a:r>
              <a:rPr lang="en-US" sz="2200" b="0" i="1" dirty="0" err="1">
                <a:latin typeface="Times New Roman" panose="02020603050405020304" pitchFamily="18" charset="0"/>
                <a:cs typeface="Times New Roman" panose="02020603050405020304" pitchFamily="18" charset="0"/>
              </a:rPr>
              <a:t>Sông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xuân</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nước</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lẫn</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màu</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trời</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thêm</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xuân</a:t>
            </a:r>
            <a:r>
              <a:rPr lang="en-US" sz="2200" b="0" i="1" dirty="0">
                <a:latin typeface="Times New Roman" panose="02020603050405020304" pitchFamily="18" charset="0"/>
                <a:cs typeface="Times New Roman" panose="02020603050405020304" pitchFamily="18" charset="0"/>
              </a:rPr>
              <a:t>;</a:t>
            </a:r>
          </a:p>
        </p:txBody>
      </p:sp>
      <p:sp>
        <p:nvSpPr>
          <p:cNvPr id="16" name="Google Shape;3247;p47"/>
          <p:cNvSpPr txBox="1">
            <a:spLocks/>
          </p:cNvSpPr>
          <p:nvPr/>
        </p:nvSpPr>
        <p:spPr>
          <a:xfrm>
            <a:off x="5803154" y="5442928"/>
            <a:ext cx="5278750" cy="603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1pPr>
            <a:lvl2pPr marL="914400" marR="0" lvl="1"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2pPr>
            <a:lvl3pPr marL="1371600" marR="0" lvl="2"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3pPr>
            <a:lvl4pPr marL="1828800" marR="0" lvl="3"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4pPr>
            <a:lvl5pPr marL="2286000" marR="0" lvl="4"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5pPr>
            <a:lvl6pPr marL="2743200" marR="0" lvl="5"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6pPr>
            <a:lvl7pPr marL="3200400" marR="0" lvl="6"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7pPr>
            <a:lvl8pPr marL="3657600" marR="0" lvl="7"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8pPr>
            <a:lvl9pPr marL="4114800" marR="0" lvl="8" indent="-317500" algn="ctr" rtl="0">
              <a:lnSpc>
                <a:spcPct val="100000"/>
              </a:lnSpc>
              <a:spcBef>
                <a:spcPts val="0"/>
              </a:spcBef>
              <a:spcAft>
                <a:spcPts val="0"/>
              </a:spcAft>
              <a:buClr>
                <a:schemeClr val="dk1"/>
              </a:buClr>
              <a:buSzPts val="2400"/>
              <a:buFont typeface="Philosopher"/>
              <a:buNone/>
              <a:defRPr sz="2400" b="1" i="0" u="none" strike="noStrike" cap="none">
                <a:solidFill>
                  <a:schemeClr val="dk1"/>
                </a:solidFill>
                <a:latin typeface="Philosopher"/>
                <a:ea typeface="Philosopher"/>
                <a:cs typeface="Philosopher"/>
                <a:sym typeface="Philosopher"/>
              </a:defRPr>
            </a:lvl9pPr>
          </a:lstStyle>
          <a:p>
            <a:pPr marL="0" indent="0" algn="ctr"/>
            <a:r>
              <a:rPr lang="en-US" sz="2200" b="0" i="1" dirty="0" err="1">
                <a:latin typeface="Times New Roman" panose="02020603050405020304" pitchFamily="18" charset="0"/>
                <a:cs typeface="Times New Roman" panose="02020603050405020304" pitchFamily="18" charset="0"/>
              </a:rPr>
              <a:t>Giữa</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dòng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bàn</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bạc</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việc</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quân</a:t>
            </a:r>
            <a:r>
              <a:rPr lang="en-US" sz="2200" b="0" i="1" dirty="0">
                <a:latin typeface="Times New Roman" panose="02020603050405020304" pitchFamily="18" charset="0"/>
                <a:cs typeface="Times New Roman" panose="02020603050405020304" pitchFamily="18" charset="0"/>
              </a:rPr>
              <a:t>;</a:t>
            </a:r>
          </a:p>
          <a:p>
            <a:pPr marL="0" indent="0" algn="ctr"/>
            <a:r>
              <a:rPr lang="en-US" sz="2200" b="0" i="1" dirty="0" err="1">
                <a:latin typeface="Times New Roman" panose="02020603050405020304" pitchFamily="18" charset="0"/>
                <a:cs typeface="Times New Roman" panose="02020603050405020304" pitchFamily="18" charset="0"/>
              </a:rPr>
              <a:t>Khuya</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về</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bát</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ngát</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trăng</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ngân</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đầy</a:t>
            </a:r>
            <a:r>
              <a:rPr lang="en-US" sz="2200" b="0" i="1" dirty="0">
                <a:latin typeface="Times New Roman" panose="02020603050405020304" pitchFamily="18" charset="0"/>
                <a:cs typeface="Times New Roman" panose="02020603050405020304" pitchFamily="18" charset="0"/>
              </a:rPr>
              <a:t> </a:t>
            </a:r>
            <a:r>
              <a:rPr lang="en-US" sz="2200" b="0" i="1" dirty="0" err="1">
                <a:latin typeface="Times New Roman" panose="02020603050405020304" pitchFamily="18" charset="0"/>
                <a:cs typeface="Times New Roman" panose="02020603050405020304" pitchFamily="18" charset="0"/>
              </a:rPr>
              <a:t>thuyền</a:t>
            </a:r>
            <a:r>
              <a:rPr lang="en-US" sz="2200" b="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additive="base">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 calcmode="lin" valueType="num">
                                      <p:cBhvr additive="base">
                                        <p:cTn id="5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 calcmode="lin" valueType="num">
                                      <p:cBhvr additive="base">
                                        <p:cTn id="6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 calcmode="lin" valueType="num">
                                      <p:cBhvr additive="base">
                                        <p:cTn id="6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xEl>
                                              <p:pRg st="1" end="1"/>
                                            </p:txEl>
                                          </p:spTgt>
                                        </p:tgtEl>
                                        <p:attrNameLst>
                                          <p:attrName>style.visibility</p:attrName>
                                        </p:attrNameLst>
                                      </p:cBhvr>
                                      <p:to>
                                        <p:strVal val="visible"/>
                                      </p:to>
                                    </p:set>
                                    <p:anim calcmode="lin" valueType="num">
                                      <p:cBhvr additive="base">
                                        <p:cTn id="74"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9">
                                            <p:txEl>
                                              <p:pRg st="0" end="0"/>
                                            </p:txEl>
                                          </p:spTgt>
                                        </p:tgtEl>
                                        <p:attrNameLst>
                                          <p:attrName>style.visibility</p:attrName>
                                        </p:attrNameLst>
                                      </p:cBhvr>
                                      <p:to>
                                        <p:strVal val="visible"/>
                                      </p:to>
                                    </p:set>
                                    <p:animEffect transition="in" filter="fade">
                                      <p:cBhvr>
                                        <p:cTn id="80" dur="1000"/>
                                        <p:tgtEl>
                                          <p:spTgt spid="9">
                                            <p:txEl>
                                              <p:pRg st="0" end="0"/>
                                            </p:txEl>
                                          </p:spTgt>
                                        </p:tgtEl>
                                      </p:cBhvr>
                                    </p:animEffect>
                                    <p:anim calcmode="lin" valueType="num">
                                      <p:cBhvr>
                                        <p:cTn id="8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xEl>
                                              <p:pRg st="0" end="0"/>
                                            </p:txEl>
                                          </p:spTgt>
                                        </p:tgtEl>
                                        <p:attrNameLst>
                                          <p:attrName>style.visibility</p:attrName>
                                        </p:attrNameLst>
                                      </p:cBhvr>
                                      <p:to>
                                        <p:strVal val="visible"/>
                                      </p:to>
                                    </p:set>
                                    <p:anim calcmode="lin" valueType="num">
                                      <p:cBhvr additive="base">
                                        <p:cTn id="8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 calcmode="lin" valueType="num">
                                      <p:cBhvr additive="base">
                                        <p:cTn id="9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build="p"/>
      <p:bldP spid="9" grpId="0" build="p"/>
      <p:bldP spid="10" grpId="0"/>
      <p:bldP spid="12" grpId="0"/>
      <p:bldP spid="13" grpId="0" build="p"/>
      <p:bldP spid="14" grpId="0" uiExpand="1" build="p"/>
      <p:bldP spid="15" grpId="0" build="p"/>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905000" y="304800"/>
            <a:ext cx="8534400" cy="6172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36587146"/>
              </p:ext>
            </p:extLst>
          </p:nvPr>
        </p:nvGraphicFramePr>
        <p:xfrm>
          <a:off x="1981200" y="380999"/>
          <a:ext cx="8458200" cy="5975350"/>
        </p:xfrm>
        <a:graphic>
          <a:graphicData uri="http://schemas.openxmlformats.org/drawingml/2006/table">
            <a:tbl>
              <a:tblPr firstRow="1" firstCol="1" bandRow="1"/>
              <a:tblGrid>
                <a:gridCol w="4008287">
                  <a:extLst>
                    <a:ext uri="{9D8B030D-6E8A-4147-A177-3AD203B41FA5}">
                      <a16:colId xmlns:a16="http://schemas.microsoft.com/office/drawing/2014/main" val="4176664646"/>
                    </a:ext>
                  </a:extLst>
                </a:gridCol>
                <a:gridCol w="4449913">
                  <a:extLst>
                    <a:ext uri="{9D8B030D-6E8A-4147-A177-3AD203B41FA5}">
                      <a16:colId xmlns:a16="http://schemas.microsoft.com/office/drawing/2014/main" val="3711699658"/>
                    </a:ext>
                  </a:extLst>
                </a:gridCol>
              </a:tblGrid>
              <a:tr h="373460">
                <a:tc>
                  <a:txBody>
                    <a:bodyPr/>
                    <a:lstStyle/>
                    <a:p>
                      <a:pPr algn="just">
                        <a:lnSpc>
                          <a:spcPct val="107000"/>
                        </a:lnSpc>
                        <a:spcAft>
                          <a:spcPts val="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tác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tc>
                  <a:txBody>
                    <a:bodyPr/>
                    <a:lstStyle/>
                    <a:p>
                      <a:pPr algn="just">
                        <a:lnSpc>
                          <a:spcPct val="107000"/>
                        </a:lnSpc>
                        <a:spcAft>
                          <a:spcPts val="0"/>
                        </a:spcAft>
                      </a:pPr>
                      <a:r>
                        <a:rPr lang="en-US" sz="2000" b="1" dirty="0" err="1">
                          <a:effectLst/>
                          <a:latin typeface="Times New Roman" panose="02020603050405020304" pitchFamily="18" charset="0"/>
                          <a:cs typeface="Times New Roman" panose="02020603050405020304" pitchFamily="18" charset="0"/>
                        </a:rPr>
                        <a:t>Bản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dịch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tiêu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extLst>
                  <a:ext uri="{0D108BD9-81ED-4DB2-BD59-A6C34878D82A}">
                    <a16:rowId xmlns:a16="http://schemas.microsoft.com/office/drawing/2014/main" val="385062"/>
                  </a:ext>
                </a:extLst>
              </a:tr>
              <a:tr h="1493838">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1: </a:t>
                      </a:r>
                      <a:r>
                        <a:rPr lang="en-US" sz="2000" dirty="0" err="1">
                          <a:effectLst/>
                          <a:latin typeface="Times New Roman" panose="02020603050405020304" pitchFamily="18" charset="0"/>
                          <a:cs typeface="Times New Roman" panose="02020603050405020304" pitchFamily="18" charset="0"/>
                        </a:rPr>
                        <a:t>nhấn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vầng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vừa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vừa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khớp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mãn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tc>
                  <a:txBody>
                    <a:bodyPr/>
                    <a:lstStyle/>
                    <a:p>
                      <a:pPr algn="just">
                        <a:lnSpc>
                          <a:spcPct val="107000"/>
                        </a:lnSpc>
                        <a:spcAft>
                          <a:spcPts val="0"/>
                        </a:spcAft>
                      </a:pPr>
                      <a:r>
                        <a:rPr lang="vi-VN" sz="2000" dirty="0">
                          <a:effectLst/>
                          <a:latin typeface="Times New Roman" panose="02020603050405020304" pitchFamily="18" charset="0"/>
                          <a:cs typeface="Times New Roman" panose="02020603050405020304" pitchFamily="18" charset="0"/>
                        </a:rPr>
                        <a:t>chỉ nhấn mạnh vẻ đẹp của ánh sáng, màu sắc bên ngoài.</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extLst>
                  <a:ext uri="{0D108BD9-81ED-4DB2-BD59-A6C34878D82A}">
                    <a16:rowId xmlns:a16="http://schemas.microsoft.com/office/drawing/2014/main" val="3743071147"/>
                  </a:ext>
                </a:extLst>
              </a:tr>
              <a:tr h="1867296">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2: </a:t>
                      </a:r>
                      <a:r>
                        <a:rPr lang="en-US" sz="2000" dirty="0" err="1">
                          <a:effectLst/>
                          <a:latin typeface="Times New Roman" panose="02020603050405020304" pitchFamily="18" charset="0"/>
                          <a:cs typeface="Times New Roman" panose="02020603050405020304" pitchFamily="18" charset="0"/>
                        </a:rPr>
                        <a:t>lặp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nhấn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sông</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bầu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liền</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tc>
                  <a:txBody>
                    <a:bodyPr/>
                    <a:lstStyle/>
                    <a:p>
                      <a:pPr algn="just">
                        <a:lnSpc>
                          <a:spcPct val="107000"/>
                        </a:lnSpc>
                        <a:spcAft>
                          <a:spcPts val="0"/>
                        </a:spcAft>
                      </a:pPr>
                      <a:r>
                        <a:rPr lang="vi-VN" sz="2000" dirty="0">
                          <a:effectLst/>
                          <a:latin typeface="Times New Roman" panose="02020603050405020304" pitchFamily="18" charset="0"/>
                          <a:cs typeface="Times New Roman" panose="02020603050405020304" pitchFamily="18" charset="0"/>
                        </a:rPr>
                        <a:t>Chưa thể hiện rõ điều này.</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extLst>
                  <a:ext uri="{0D108BD9-81ED-4DB2-BD59-A6C34878D82A}">
                    <a16:rowId xmlns:a16="http://schemas.microsoft.com/office/drawing/2014/main" val="3533608711"/>
                  </a:ext>
                </a:extLst>
              </a:tr>
              <a:tr h="746918">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Câu 3: cụm từ yên</a:t>
                      </a: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ba thâm xứ (nơi khói sóng heo hút tĩnh lặng)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Cụm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rõ</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extLst>
                  <a:ext uri="{0D108BD9-81ED-4DB2-BD59-A6C34878D82A}">
                    <a16:rowId xmlns:a16="http://schemas.microsoft.com/office/drawing/2014/main" val="3921302384"/>
                  </a:ext>
                </a:extLst>
              </a:tr>
              <a:tr h="1493838">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4: “</a:t>
                      </a:r>
                      <a:r>
                        <a:rPr lang="en-US" sz="2000" dirty="0" err="1">
                          <a:effectLst/>
                          <a:latin typeface="Times New Roman" panose="02020603050405020304" pitchFamily="18" charset="0"/>
                          <a:cs typeface="Times New Roman" panose="02020603050405020304" pitchFamily="18" charset="0"/>
                        </a:rPr>
                        <a:t>nguyệt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ắp</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thuyền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quân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nhấn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56" marR="46056" marT="0" marB="0"/>
                </a:tc>
                <a:extLst>
                  <a:ext uri="{0D108BD9-81ED-4DB2-BD59-A6C34878D82A}">
                    <a16:rowId xmlns:a16="http://schemas.microsoft.com/office/drawing/2014/main" val="1817426715"/>
                  </a:ext>
                </a:extLst>
              </a:tr>
            </a:tbl>
          </a:graphicData>
        </a:graphic>
      </p:graphicFrame>
    </p:spTree>
    <p:extLst>
      <p:ext uri="{BB962C8B-B14F-4D97-AF65-F5344CB8AC3E}">
        <p14:creationId xmlns:p14="http://schemas.microsoft.com/office/powerpoint/2010/main" val="8010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8220" y="1006993"/>
            <a:ext cx="3659581" cy="3985706"/>
          </a:xfrm>
          <a:prstGeom prst="rect">
            <a:avLst/>
          </a:prstGeom>
        </p:spPr>
        <p:txBody>
          <a:bodyPr wrap="square">
            <a:spAutoFit/>
          </a:bodyPr>
          <a:lstStyle/>
          <a:p>
            <a:pPr algn="just">
              <a:lnSpc>
                <a:spcPct val="107000"/>
              </a:lnSpc>
              <a:spcAft>
                <a:spcPts val="800"/>
              </a:spcAft>
            </a:pP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 1</a:t>
            </a:r>
            <a:r>
              <a:rPr lang="en-US" sz="2800" dirty="0">
                <a:latin typeface="Times New Roman"/>
                <a:ea typeface="Calibri"/>
                <a:cs typeface="Times New Roman"/>
              </a:rPr>
              <a:t>. </a:t>
            </a:r>
            <a:r>
              <a:rPr lang="en-US" sz="2800" dirty="0" err="1">
                <a:latin typeface="Times New Roman"/>
                <a:ea typeface="Calibri"/>
                <a:cs typeface="Times New Roman"/>
              </a:rPr>
              <a:t>Hoàn</a:t>
            </a:r>
            <a:r>
              <a:rPr lang="en-US" sz="2800" dirty="0">
                <a:latin typeface="Times New Roman"/>
                <a:ea typeface="Calibri"/>
                <a:cs typeface="Times New Roman"/>
              </a:rPr>
              <a:t> </a:t>
            </a:r>
            <a:r>
              <a:rPr lang="en-US" sz="2800" dirty="0" err="1">
                <a:latin typeface="Times New Roman"/>
                <a:ea typeface="Calibri"/>
                <a:cs typeface="Times New Roman"/>
              </a:rPr>
              <a:t>thành</a:t>
            </a:r>
            <a:r>
              <a:rPr lang="en-US" sz="2800" dirty="0">
                <a:latin typeface="Times New Roman"/>
                <a:ea typeface="Calibri"/>
                <a:cs typeface="Times New Roman"/>
              </a:rPr>
              <a:t> </a:t>
            </a:r>
            <a:r>
              <a:rPr lang="en-US" sz="2800" dirty="0" err="1">
                <a:latin typeface="Times New Roman"/>
                <a:ea typeface="Calibri"/>
                <a:cs typeface="Times New Roman"/>
              </a:rPr>
              <a:t>phiếu</a:t>
            </a:r>
            <a:r>
              <a:rPr lang="en-US" sz="2800" dirty="0">
                <a:latin typeface="Times New Roman"/>
                <a:ea typeface="Calibri"/>
                <a:cs typeface="Times New Roman"/>
              </a:rPr>
              <a:t> </a:t>
            </a:r>
            <a:r>
              <a:rPr lang="en-US" sz="2800" dirty="0" err="1">
                <a:latin typeface="Times New Roman"/>
                <a:ea typeface="Calibri"/>
                <a:cs typeface="Times New Roman"/>
              </a:rPr>
              <a:t>học</a:t>
            </a:r>
            <a:r>
              <a:rPr lang="en-US" sz="2800" dirty="0">
                <a:latin typeface="Times New Roman"/>
                <a:ea typeface="Calibri"/>
                <a:cs typeface="Times New Roman"/>
              </a:rPr>
              <a:t> </a:t>
            </a:r>
            <a:r>
              <a:rPr lang="en-US" sz="2800" dirty="0" err="1">
                <a:latin typeface="Times New Roman"/>
                <a:ea typeface="Calibri"/>
                <a:cs typeface="Times New Roman"/>
              </a:rPr>
              <a:t>tập</a:t>
            </a:r>
            <a:r>
              <a:rPr lang="en-US" sz="2800" dirty="0">
                <a:latin typeface="Times New Roman"/>
                <a:ea typeface="Calibri"/>
                <a:cs typeface="Times New Roman"/>
              </a:rPr>
              <a:t>. Qua </a:t>
            </a:r>
            <a:r>
              <a:rPr lang="en-US" sz="2800" dirty="0" err="1">
                <a:latin typeface="Times New Roman"/>
                <a:ea typeface="Calibri"/>
                <a:cs typeface="Times New Roman"/>
              </a:rPr>
              <a:t>đó</a:t>
            </a:r>
            <a:r>
              <a:rPr lang="en-US" sz="2800" dirty="0">
                <a:latin typeface="Times New Roman"/>
                <a:ea typeface="Calibri"/>
                <a:cs typeface="Times New Roman"/>
              </a:rPr>
              <a:t> </a:t>
            </a:r>
            <a:r>
              <a:rPr lang="en-US" sz="2800" dirty="0" err="1">
                <a:latin typeface="Times New Roman"/>
                <a:ea typeface="Calibri"/>
                <a:cs typeface="Times New Roman"/>
              </a:rPr>
              <a:t>cho</a:t>
            </a:r>
            <a:r>
              <a:rPr lang="en-US" sz="2800" dirty="0">
                <a:latin typeface="Times New Roman"/>
                <a:ea typeface="Calibri"/>
                <a:cs typeface="Times New Roman"/>
              </a:rPr>
              <a:t> </a:t>
            </a:r>
            <a:r>
              <a:rPr lang="en-US" sz="2800" dirty="0" err="1">
                <a:latin typeface="Times New Roman"/>
                <a:ea typeface="Calibri"/>
                <a:cs typeface="Times New Roman"/>
              </a:rPr>
              <a:t>biết</a:t>
            </a:r>
            <a:r>
              <a:rPr lang="en-US" sz="2800" dirty="0">
                <a:latin typeface="Times New Roman"/>
                <a:ea typeface="Calibri"/>
                <a:cs typeface="Times New Roman"/>
              </a:rPr>
              <a:t> </a:t>
            </a:r>
            <a:r>
              <a:rPr lang="en-US" sz="2800" dirty="0" err="1">
                <a:latin typeface="Times New Roman"/>
                <a:ea typeface="Calibri"/>
                <a:cs typeface="Times New Roman"/>
              </a:rPr>
              <a:t>bức</a:t>
            </a:r>
            <a:r>
              <a:rPr lang="en-US" sz="2800" dirty="0">
                <a:latin typeface="Times New Roman"/>
                <a:ea typeface="Calibri"/>
                <a:cs typeface="Times New Roman"/>
              </a:rPr>
              <a:t> </a:t>
            </a:r>
            <a:r>
              <a:rPr lang="en-US" sz="2800" dirty="0" err="1">
                <a:latin typeface="Times New Roman"/>
                <a:ea typeface="Calibri"/>
                <a:cs typeface="Times New Roman"/>
              </a:rPr>
              <a:t>tranh</a:t>
            </a:r>
            <a:r>
              <a:rPr lang="en-US" sz="2800" dirty="0">
                <a:latin typeface="Times New Roman"/>
                <a:ea typeface="Calibri"/>
                <a:cs typeface="Times New Roman"/>
              </a:rPr>
              <a:t> </a:t>
            </a:r>
            <a:r>
              <a:rPr lang="en-US" sz="2800" dirty="0" err="1">
                <a:latin typeface="Times New Roman"/>
                <a:ea typeface="Calibri"/>
                <a:cs typeface="Times New Roman"/>
              </a:rPr>
              <a:t>thiên</a:t>
            </a:r>
            <a:r>
              <a:rPr lang="en-US" sz="2800" dirty="0">
                <a:latin typeface="Times New Roman"/>
                <a:ea typeface="Calibri"/>
                <a:cs typeface="Times New Roman"/>
              </a:rPr>
              <a:t> </a:t>
            </a:r>
            <a:r>
              <a:rPr lang="en-US" sz="2800" dirty="0" err="1">
                <a:latin typeface="Times New Roman"/>
                <a:ea typeface="Calibri"/>
                <a:cs typeface="Times New Roman"/>
              </a:rPr>
              <a:t>nhiên</a:t>
            </a:r>
            <a:r>
              <a:rPr lang="en-US" sz="2800" dirty="0">
                <a:latin typeface="Times New Roman"/>
                <a:ea typeface="Calibri"/>
                <a:cs typeface="Times New Roman"/>
              </a:rPr>
              <a:t> </a:t>
            </a:r>
            <a:r>
              <a:rPr lang="en-US" sz="2800" dirty="0" err="1">
                <a:latin typeface="Times New Roman"/>
                <a:ea typeface="Calibri"/>
                <a:cs typeface="Times New Roman"/>
              </a:rPr>
              <a:t>lúc</a:t>
            </a:r>
            <a:r>
              <a:rPr lang="en-US" sz="2800" dirty="0">
                <a:latin typeface="Times New Roman"/>
                <a:ea typeface="Calibri"/>
                <a:cs typeface="Times New Roman"/>
              </a:rPr>
              <a:t> </a:t>
            </a:r>
            <a:r>
              <a:rPr lang="en-US" sz="2800" dirty="0" err="1">
                <a:latin typeface="Times New Roman"/>
                <a:ea typeface="Calibri"/>
                <a:cs typeface="Times New Roman"/>
              </a:rPr>
              <a:t>chiều</a:t>
            </a:r>
            <a:r>
              <a:rPr lang="en-US" sz="2800" dirty="0">
                <a:latin typeface="Times New Roman"/>
                <a:ea typeface="Calibri"/>
                <a:cs typeface="Times New Roman"/>
              </a:rPr>
              <a:t> </a:t>
            </a:r>
            <a:r>
              <a:rPr lang="en-US" sz="2800" dirty="0" err="1">
                <a:latin typeface="Times New Roman"/>
                <a:ea typeface="Calibri"/>
                <a:cs typeface="Times New Roman"/>
              </a:rPr>
              <a:t>tối</a:t>
            </a:r>
            <a:r>
              <a:rPr lang="en-US" sz="2800" dirty="0">
                <a:latin typeface="Times New Roman"/>
                <a:ea typeface="Calibri"/>
                <a:cs typeface="Times New Roman"/>
              </a:rPr>
              <a:t> </a:t>
            </a:r>
            <a:r>
              <a:rPr lang="en-US" sz="2800" dirty="0" err="1">
                <a:latin typeface="Times New Roman"/>
                <a:ea typeface="Calibri"/>
                <a:cs typeface="Times New Roman"/>
              </a:rPr>
              <a:t>hiện</a:t>
            </a:r>
            <a:r>
              <a:rPr lang="en-US" sz="2800" dirty="0">
                <a:latin typeface="Times New Roman"/>
                <a:ea typeface="Calibri"/>
                <a:cs typeface="Times New Roman"/>
              </a:rPr>
              <a:t> </a:t>
            </a:r>
            <a:r>
              <a:rPr lang="en-US" sz="2800" dirty="0" err="1">
                <a:latin typeface="Times New Roman"/>
                <a:ea typeface="Calibri"/>
                <a:cs typeface="Times New Roman"/>
              </a:rPr>
              <a:t>lên</a:t>
            </a:r>
            <a:r>
              <a:rPr lang="en-US" sz="2800" dirty="0">
                <a:latin typeface="Times New Roman"/>
                <a:ea typeface="Calibri"/>
                <a:cs typeface="Times New Roman"/>
              </a:rPr>
              <a:t> </a:t>
            </a:r>
            <a:r>
              <a:rPr lang="en-US" sz="2800" dirty="0" err="1">
                <a:latin typeface="Times New Roman"/>
                <a:ea typeface="Calibri"/>
                <a:cs typeface="Times New Roman"/>
              </a:rPr>
              <a:t>như</a:t>
            </a:r>
            <a:r>
              <a:rPr lang="en-US" sz="2800" dirty="0">
                <a:latin typeface="Times New Roman"/>
                <a:ea typeface="Calibri"/>
                <a:cs typeface="Times New Roman"/>
              </a:rPr>
              <a:t> </a:t>
            </a:r>
            <a:r>
              <a:rPr lang="en-US" sz="2800" dirty="0" err="1">
                <a:latin typeface="Times New Roman"/>
                <a:ea typeface="Calibri"/>
                <a:cs typeface="Times New Roman"/>
              </a:rPr>
              <a:t>thế</a:t>
            </a:r>
            <a:r>
              <a:rPr lang="en-US" sz="2800" dirty="0">
                <a:latin typeface="Times New Roman"/>
                <a:ea typeface="Calibri"/>
                <a:cs typeface="Times New Roman"/>
              </a:rPr>
              <a:t> </a:t>
            </a:r>
            <a:r>
              <a:rPr lang="en-US" sz="2800" dirty="0" err="1">
                <a:latin typeface="Times New Roman"/>
                <a:ea typeface="Calibri"/>
                <a:cs typeface="Times New Roman"/>
              </a:rPr>
              <a:t>nào</a:t>
            </a:r>
            <a:r>
              <a:rPr lang="en-US" sz="2800" dirty="0">
                <a:latin typeface="Times New Roman"/>
                <a:ea typeface="Calibri"/>
                <a:cs typeface="Times New Roman"/>
              </a:rPr>
              <a:t> qua </a:t>
            </a:r>
            <a:r>
              <a:rPr lang="en-US" sz="2800" dirty="0" err="1">
                <a:latin typeface="Times New Roman"/>
                <a:ea typeface="Calibri"/>
                <a:cs typeface="Times New Roman"/>
              </a:rPr>
              <a:t>bài</a:t>
            </a:r>
            <a:r>
              <a:rPr lang="en-US" sz="2800" dirty="0">
                <a:latin typeface="Times New Roman"/>
                <a:ea typeface="Calibri"/>
                <a:cs typeface="Times New Roman"/>
              </a:rPr>
              <a:t> </a:t>
            </a:r>
            <a:r>
              <a:rPr lang="en-US" sz="2800" dirty="0" err="1">
                <a:latin typeface="Times New Roman"/>
                <a:ea typeface="Calibri"/>
                <a:cs typeface="Times New Roman"/>
              </a:rPr>
              <a:t>thơ</a:t>
            </a:r>
            <a:r>
              <a:rPr lang="en-US" sz="2800" dirty="0">
                <a:latin typeface="Times New Roman"/>
                <a:ea typeface="Calibri"/>
                <a:cs typeface="Times New Roman"/>
              </a:rPr>
              <a:t> </a:t>
            </a:r>
            <a:r>
              <a:rPr lang="en-US" sz="2800" dirty="0" err="1">
                <a:latin typeface="Times New Roman"/>
                <a:ea typeface="Calibri"/>
                <a:cs typeface="Times New Roman"/>
              </a:rPr>
              <a:t>Mộ</a:t>
            </a:r>
            <a:r>
              <a:rPr lang="en-US" sz="2800" dirty="0">
                <a:latin typeface="Times New Roman"/>
                <a:ea typeface="Calibri"/>
                <a:cs typeface="Times New Roman"/>
              </a:rPr>
              <a:t>?</a:t>
            </a:r>
          </a:p>
          <a:p>
            <a:pPr algn="just">
              <a:lnSpc>
                <a:spcPct val="107000"/>
              </a:lnSpc>
              <a:spcAft>
                <a:spcPts val="800"/>
              </a:spcAft>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endParaRPr>
          </a:p>
          <a:p>
            <a:pPr algn="just">
              <a:lnSpc>
                <a:spcPct val="107000"/>
              </a:lnSpc>
              <a:spcAft>
                <a:spcPts val="800"/>
              </a:spcAft>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endParaRPr>
          </a:p>
        </p:txBody>
      </p:sp>
      <p:sp>
        <p:nvSpPr>
          <p:cNvPr id="5" name="Rectangle 4"/>
          <p:cNvSpPr/>
          <p:nvPr/>
        </p:nvSpPr>
        <p:spPr>
          <a:xfrm>
            <a:off x="2667000" y="66458"/>
            <a:ext cx="7051930" cy="921534"/>
          </a:xfrm>
          <a:prstGeom prst="rect">
            <a:avLst/>
          </a:prstGeom>
          <a:noFill/>
        </p:spPr>
        <p:txBody>
          <a:bodyPr wrap="none" lIns="91440" tIns="45720" rIns="91440" bIns="45720">
            <a:spAutoFit/>
          </a:bodyPr>
          <a:lstStyle/>
          <a:p>
            <a:pPr algn="just">
              <a:lnSpc>
                <a:spcPct val="107000"/>
              </a:lnSpc>
              <a:spcAft>
                <a:spcPts val="800"/>
              </a:spcAft>
            </a:pP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Giao nhiệm vụ học tập </a:t>
            </a:r>
          </a:p>
        </p:txBody>
      </p:sp>
      <p:sp>
        <p:nvSpPr>
          <p:cNvPr id="2" name="Date Placeholder 1"/>
          <p:cNvSpPr>
            <a:spLocks noGrp="1"/>
          </p:cNvSpPr>
          <p:nvPr>
            <p:ph type="dt" sz="half" idx="10"/>
          </p:nvPr>
        </p:nvSpPr>
        <p:spPr/>
        <p:txBody>
          <a:bodyPr/>
          <a:lstStyle/>
          <a:p>
            <a:pPr>
              <a:defRPr/>
            </a:pPr>
            <a:r>
              <a:rPr lang="en-US"/>
              <a:t>Sản phẩm của nhóm Zalo: NGỮ VĂN THPT (Nhóm cô Thu Huyền) – DỰ ÁN CỘNG ĐỒNG</a:t>
            </a:r>
          </a:p>
        </p:txBody>
      </p:sp>
      <p:graphicFrame>
        <p:nvGraphicFramePr>
          <p:cNvPr id="7" name="Table 6"/>
          <p:cNvGraphicFramePr>
            <a:graphicFrameLocks noGrp="1"/>
          </p:cNvGraphicFramePr>
          <p:nvPr>
            <p:extLst>
              <p:ext uri="{D42A27DB-BD31-4B8C-83A1-F6EECF244321}">
                <p14:modId xmlns:p14="http://schemas.microsoft.com/office/powerpoint/2010/main" val="4087209710"/>
              </p:ext>
            </p:extLst>
          </p:nvPr>
        </p:nvGraphicFramePr>
        <p:xfrm>
          <a:off x="1627790" y="4037346"/>
          <a:ext cx="4495800" cy="2501566"/>
        </p:xfrm>
        <a:graphic>
          <a:graphicData uri="http://schemas.openxmlformats.org/drawingml/2006/table">
            <a:tbl>
              <a:tblPr firstRow="1" firstCol="1" bandRow="1"/>
              <a:tblGrid>
                <a:gridCol w="2774675">
                  <a:extLst>
                    <a:ext uri="{9D8B030D-6E8A-4147-A177-3AD203B41FA5}">
                      <a16:colId xmlns:a16="http://schemas.microsoft.com/office/drawing/2014/main" val="2094825263"/>
                    </a:ext>
                  </a:extLst>
                </a:gridCol>
                <a:gridCol w="1721125">
                  <a:extLst>
                    <a:ext uri="{9D8B030D-6E8A-4147-A177-3AD203B41FA5}">
                      <a16:colId xmlns:a16="http://schemas.microsoft.com/office/drawing/2014/main" val="3215377871"/>
                    </a:ext>
                  </a:extLst>
                </a:gridCol>
              </a:tblGrid>
              <a:tr h="765094">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nhìn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194857"/>
                  </a:ext>
                </a:extLst>
              </a:tr>
              <a:tr h="568458">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Hình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094201"/>
                  </a:ext>
                </a:extLst>
              </a:tr>
              <a:tr h="691883">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Trạng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6861373"/>
                  </a:ext>
                </a:extLst>
              </a:tr>
              <a:tr h="476131">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4451145"/>
                  </a:ext>
                </a:extLst>
              </a:tr>
            </a:tbl>
          </a:graphicData>
        </a:graphic>
      </p:graphicFrame>
      <p:sp>
        <p:nvSpPr>
          <p:cNvPr id="8" name="Rectangle 7"/>
          <p:cNvSpPr/>
          <p:nvPr/>
        </p:nvSpPr>
        <p:spPr>
          <a:xfrm>
            <a:off x="6192966" y="1006994"/>
            <a:ext cx="3659581" cy="3390993"/>
          </a:xfrm>
          <a:prstGeom prst="rect">
            <a:avLst/>
          </a:prstGeom>
        </p:spPr>
        <p:txBody>
          <a:bodyPr wrap="square">
            <a:spAutoFit/>
          </a:bodyPr>
          <a:lstStyle/>
          <a:p>
            <a:pPr algn="just">
              <a:lnSpc>
                <a:spcPct val="107000"/>
              </a:lnSpc>
              <a:spcAft>
                <a:spcPts val="800"/>
              </a:spcAft>
            </a:pP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 2</a:t>
            </a:r>
            <a:r>
              <a:rPr lang="en-US" sz="2800" dirty="0">
                <a:latin typeface="Times New Roman"/>
                <a:ea typeface="Calibri"/>
                <a:cs typeface="Times New Roman"/>
              </a:rPr>
              <a:t>. </a:t>
            </a:r>
            <a:r>
              <a:rPr lang="en-US" sz="2800" dirty="0" err="1">
                <a:latin typeface="Times New Roman"/>
                <a:ea typeface="Calibri"/>
                <a:cs typeface="Times New Roman"/>
              </a:rPr>
              <a:t>Hoàn</a:t>
            </a:r>
            <a:r>
              <a:rPr lang="en-US" sz="2800" dirty="0">
                <a:latin typeface="Times New Roman"/>
                <a:ea typeface="Calibri"/>
                <a:cs typeface="Times New Roman"/>
              </a:rPr>
              <a:t> </a:t>
            </a:r>
            <a:r>
              <a:rPr lang="en-US" sz="2800" dirty="0" err="1">
                <a:latin typeface="Times New Roman"/>
                <a:ea typeface="Calibri"/>
                <a:cs typeface="Times New Roman"/>
              </a:rPr>
              <a:t>thành</a:t>
            </a:r>
            <a:r>
              <a:rPr lang="en-US" sz="2800" dirty="0">
                <a:latin typeface="Times New Roman"/>
                <a:ea typeface="Calibri"/>
                <a:cs typeface="Times New Roman"/>
              </a:rPr>
              <a:t> </a:t>
            </a:r>
            <a:r>
              <a:rPr lang="en-US" sz="2800" dirty="0" err="1">
                <a:latin typeface="Times New Roman"/>
                <a:ea typeface="Calibri"/>
                <a:cs typeface="Times New Roman"/>
              </a:rPr>
              <a:t>phiếu</a:t>
            </a:r>
            <a:r>
              <a:rPr lang="en-US" sz="2800" dirty="0">
                <a:latin typeface="Times New Roman"/>
                <a:ea typeface="Calibri"/>
                <a:cs typeface="Times New Roman"/>
              </a:rPr>
              <a:t> </a:t>
            </a:r>
            <a:r>
              <a:rPr lang="en-US" sz="2800" dirty="0" err="1">
                <a:latin typeface="Times New Roman"/>
                <a:ea typeface="Calibri"/>
                <a:cs typeface="Times New Roman"/>
              </a:rPr>
              <a:t>học</a:t>
            </a:r>
            <a:r>
              <a:rPr lang="en-US" sz="2800" dirty="0">
                <a:latin typeface="Times New Roman"/>
                <a:ea typeface="Calibri"/>
                <a:cs typeface="Times New Roman"/>
              </a:rPr>
              <a:t> </a:t>
            </a:r>
            <a:r>
              <a:rPr lang="en-US" sz="2800" dirty="0" err="1">
                <a:latin typeface="Times New Roman"/>
                <a:ea typeface="Calibri"/>
                <a:cs typeface="Times New Roman"/>
              </a:rPr>
              <a:t>tập</a:t>
            </a:r>
            <a:r>
              <a:rPr lang="en-US" sz="2800" dirty="0">
                <a:latin typeface="Times New Roman"/>
                <a:ea typeface="Calibri"/>
                <a:cs typeface="Times New Roman"/>
              </a:rPr>
              <a:t>. Qua </a:t>
            </a:r>
            <a:r>
              <a:rPr lang="en-US" sz="2800" dirty="0" err="1">
                <a:latin typeface="Times New Roman"/>
                <a:ea typeface="Calibri"/>
                <a:cs typeface="Times New Roman"/>
              </a:rPr>
              <a:t>đó</a:t>
            </a:r>
            <a:r>
              <a:rPr lang="en-US" sz="2800" dirty="0">
                <a:latin typeface="Times New Roman"/>
                <a:ea typeface="Calibri"/>
                <a:cs typeface="Times New Roman"/>
              </a:rPr>
              <a:t> </a:t>
            </a:r>
            <a:r>
              <a:rPr lang="en-US" sz="2800" dirty="0" err="1">
                <a:latin typeface="Times New Roman"/>
                <a:ea typeface="Calibri"/>
                <a:cs typeface="Times New Roman"/>
              </a:rPr>
              <a:t>cho</a:t>
            </a:r>
            <a:r>
              <a:rPr lang="en-US" sz="2800" dirty="0">
                <a:latin typeface="Times New Roman"/>
                <a:ea typeface="Calibri"/>
                <a:cs typeface="Times New Roman"/>
              </a:rPr>
              <a:t> </a:t>
            </a:r>
            <a:r>
              <a:rPr lang="en-US" sz="2800" dirty="0" err="1">
                <a:latin typeface="Times New Roman"/>
                <a:ea typeface="Calibri"/>
                <a:cs typeface="Times New Roman"/>
              </a:rPr>
              <a:t>biết</a:t>
            </a:r>
            <a:r>
              <a:rPr lang="en-US" sz="2800" dirty="0">
                <a:latin typeface="Times New Roman"/>
                <a:ea typeface="Calibri"/>
                <a:cs typeface="Times New Roman"/>
              </a:rPr>
              <a:t> </a:t>
            </a:r>
            <a:r>
              <a:rPr lang="en-US" sz="2800" dirty="0" err="1">
                <a:latin typeface="Times New Roman"/>
                <a:ea typeface="Calibri"/>
                <a:cs typeface="Times New Roman"/>
              </a:rPr>
              <a:t>bức</a:t>
            </a:r>
            <a:r>
              <a:rPr lang="en-US" sz="2800" dirty="0">
                <a:latin typeface="Times New Roman"/>
                <a:ea typeface="Calibri"/>
                <a:cs typeface="Times New Roman"/>
              </a:rPr>
              <a:t> </a:t>
            </a:r>
            <a:r>
              <a:rPr lang="en-US" sz="2800" dirty="0" err="1">
                <a:latin typeface="Times New Roman"/>
                <a:ea typeface="Calibri"/>
                <a:cs typeface="Times New Roman"/>
              </a:rPr>
              <a:t>tranh</a:t>
            </a:r>
            <a:r>
              <a:rPr lang="en-US" sz="2800" dirty="0">
                <a:latin typeface="Times New Roman"/>
                <a:ea typeface="Calibri"/>
                <a:cs typeface="Times New Roman"/>
              </a:rPr>
              <a:t> </a:t>
            </a:r>
            <a:r>
              <a:rPr lang="en-US" sz="2800" dirty="0" err="1">
                <a:latin typeface="Times New Roman"/>
                <a:ea typeface="Calibri"/>
                <a:cs typeface="Times New Roman"/>
              </a:rPr>
              <a:t>đời</a:t>
            </a:r>
            <a:r>
              <a:rPr lang="en-US" sz="2800" dirty="0">
                <a:latin typeface="Times New Roman"/>
                <a:ea typeface="Calibri"/>
                <a:cs typeface="Times New Roman"/>
              </a:rPr>
              <a:t> </a:t>
            </a:r>
            <a:r>
              <a:rPr lang="en-US" sz="2800" dirty="0" err="1">
                <a:latin typeface="Times New Roman"/>
                <a:ea typeface="Calibri"/>
                <a:cs typeface="Times New Roman"/>
              </a:rPr>
              <a:t>sống</a:t>
            </a:r>
            <a:r>
              <a:rPr lang="en-US" sz="2800" dirty="0">
                <a:latin typeface="Times New Roman"/>
                <a:ea typeface="Calibri"/>
                <a:cs typeface="Times New Roman"/>
              </a:rPr>
              <a:t> </a:t>
            </a:r>
            <a:r>
              <a:rPr lang="en-US" sz="2800" dirty="0" err="1">
                <a:latin typeface="Times New Roman"/>
                <a:ea typeface="Calibri"/>
                <a:cs typeface="Times New Roman"/>
              </a:rPr>
              <a:t>hiện</a:t>
            </a:r>
            <a:r>
              <a:rPr lang="en-US" sz="2800" dirty="0">
                <a:latin typeface="Times New Roman"/>
                <a:ea typeface="Calibri"/>
                <a:cs typeface="Times New Roman"/>
              </a:rPr>
              <a:t> </a:t>
            </a:r>
            <a:r>
              <a:rPr lang="en-US" sz="2800" dirty="0" err="1">
                <a:latin typeface="Times New Roman"/>
                <a:ea typeface="Calibri"/>
                <a:cs typeface="Times New Roman"/>
              </a:rPr>
              <a:t>lên</a:t>
            </a:r>
            <a:r>
              <a:rPr lang="en-US" sz="2800" dirty="0">
                <a:latin typeface="Times New Roman"/>
                <a:ea typeface="Calibri"/>
                <a:cs typeface="Times New Roman"/>
              </a:rPr>
              <a:t> </a:t>
            </a:r>
            <a:r>
              <a:rPr lang="en-US" sz="2800" dirty="0" err="1">
                <a:latin typeface="Times New Roman"/>
                <a:ea typeface="Calibri"/>
                <a:cs typeface="Times New Roman"/>
              </a:rPr>
              <a:t>như</a:t>
            </a:r>
            <a:r>
              <a:rPr lang="en-US" sz="2800" dirty="0">
                <a:latin typeface="Times New Roman"/>
                <a:ea typeface="Calibri"/>
                <a:cs typeface="Times New Roman"/>
              </a:rPr>
              <a:t> </a:t>
            </a:r>
            <a:r>
              <a:rPr lang="en-US" sz="2800" dirty="0" err="1">
                <a:latin typeface="Times New Roman"/>
                <a:ea typeface="Calibri"/>
                <a:cs typeface="Times New Roman"/>
              </a:rPr>
              <a:t>thế</a:t>
            </a:r>
            <a:r>
              <a:rPr lang="en-US" sz="2800" dirty="0">
                <a:latin typeface="Times New Roman"/>
                <a:ea typeface="Calibri"/>
                <a:cs typeface="Times New Roman"/>
              </a:rPr>
              <a:t> </a:t>
            </a:r>
            <a:r>
              <a:rPr lang="en-US" sz="2800" dirty="0" err="1">
                <a:latin typeface="Times New Roman"/>
                <a:ea typeface="Calibri"/>
                <a:cs typeface="Times New Roman"/>
              </a:rPr>
              <a:t>nào</a:t>
            </a:r>
            <a:r>
              <a:rPr lang="en-US" sz="2800" dirty="0">
                <a:latin typeface="Times New Roman"/>
                <a:ea typeface="Calibri"/>
                <a:cs typeface="Times New Roman"/>
              </a:rPr>
              <a:t> qua </a:t>
            </a:r>
            <a:r>
              <a:rPr lang="en-US" sz="2800" dirty="0" err="1">
                <a:latin typeface="Times New Roman"/>
                <a:ea typeface="Calibri"/>
                <a:cs typeface="Times New Roman"/>
              </a:rPr>
              <a:t>cặp</a:t>
            </a:r>
            <a:r>
              <a:rPr lang="en-US" sz="2800" dirty="0">
                <a:latin typeface="Times New Roman"/>
                <a:ea typeface="Calibri"/>
                <a:cs typeface="Times New Roman"/>
              </a:rPr>
              <a:t> </a:t>
            </a:r>
            <a:r>
              <a:rPr lang="en-US" sz="2800" dirty="0" err="1">
                <a:latin typeface="Times New Roman"/>
                <a:ea typeface="Calibri"/>
                <a:cs typeface="Times New Roman"/>
              </a:rPr>
              <a:t>mắt</a:t>
            </a:r>
            <a:r>
              <a:rPr lang="en-US" sz="2800" dirty="0">
                <a:latin typeface="Times New Roman"/>
                <a:ea typeface="Calibri"/>
                <a:cs typeface="Times New Roman"/>
              </a:rPr>
              <a:t> </a:t>
            </a:r>
            <a:r>
              <a:rPr lang="en-US" sz="2800" dirty="0" err="1">
                <a:latin typeface="Times New Roman"/>
                <a:ea typeface="Calibri"/>
                <a:cs typeface="Times New Roman"/>
              </a:rPr>
              <a:t>thi</a:t>
            </a:r>
            <a:r>
              <a:rPr lang="en-US" sz="2800" dirty="0">
                <a:latin typeface="Times New Roman"/>
                <a:ea typeface="Calibri"/>
                <a:cs typeface="Times New Roman"/>
              </a:rPr>
              <a:t> </a:t>
            </a:r>
            <a:r>
              <a:rPr lang="en-US" sz="2800" dirty="0" err="1">
                <a:latin typeface="Times New Roman"/>
                <a:ea typeface="Calibri"/>
                <a:cs typeface="Times New Roman"/>
              </a:rPr>
              <a:t>nhân</a:t>
            </a:r>
            <a:r>
              <a:rPr lang="en-US" sz="2800" dirty="0">
                <a:latin typeface="Times New Roman"/>
                <a:ea typeface="Calibri"/>
                <a:cs typeface="Times New Roman"/>
              </a:rPr>
              <a:t>?</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endParaRPr>
          </a:p>
          <a:p>
            <a:pPr algn="just">
              <a:lnSpc>
                <a:spcPct val="107000"/>
              </a:lnSpc>
              <a:spcAft>
                <a:spcPts val="800"/>
              </a:spcAft>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1968814577"/>
              </p:ext>
            </p:extLst>
          </p:nvPr>
        </p:nvGraphicFramePr>
        <p:xfrm>
          <a:off x="6324600" y="3949696"/>
          <a:ext cx="4343400" cy="2503491"/>
        </p:xfrm>
        <a:graphic>
          <a:graphicData uri="http://schemas.openxmlformats.org/drawingml/2006/table">
            <a:tbl>
              <a:tblPr firstRow="1" firstCol="1" bandRow="1"/>
              <a:tblGrid>
                <a:gridCol w="2501071">
                  <a:extLst>
                    <a:ext uri="{9D8B030D-6E8A-4147-A177-3AD203B41FA5}">
                      <a16:colId xmlns:a16="http://schemas.microsoft.com/office/drawing/2014/main" val="868306844"/>
                    </a:ext>
                  </a:extLst>
                </a:gridCol>
                <a:gridCol w="1842329">
                  <a:extLst>
                    <a:ext uri="{9D8B030D-6E8A-4147-A177-3AD203B41FA5}">
                      <a16:colId xmlns:a16="http://schemas.microsoft.com/office/drawing/2014/main" val="3554328904"/>
                    </a:ext>
                  </a:extLst>
                </a:gridCol>
              </a:tblGrid>
              <a:tr h="469268">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Điểm nhìn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573616"/>
                  </a:ext>
                </a:extLst>
              </a:tr>
              <a:tr h="174084">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Hình ảnh thơ</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2199211"/>
                  </a:ext>
                </a:extLst>
              </a:tr>
              <a:tr h="0">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Ý nghĩa hình ảnh thơ</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610981"/>
                  </a:ext>
                </a:extLst>
              </a:tr>
              <a:tr h="0">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Vẻ đẹp tâm hồn thi nhân.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285617"/>
                  </a:ext>
                </a:extLst>
              </a:tr>
            </a:tbl>
          </a:graphicData>
        </a:graphic>
      </p:graphicFrame>
    </p:spTree>
    <p:extLst>
      <p:ext uri="{BB962C8B-B14F-4D97-AF65-F5344CB8AC3E}">
        <p14:creationId xmlns:p14="http://schemas.microsoft.com/office/powerpoint/2010/main" val="482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8" name="Subtitle 1"/>
          <p:cNvSpPr txBox="1">
            <a:spLocks/>
          </p:cNvSpPr>
          <p:nvPr/>
        </p:nvSpPr>
        <p:spPr bwMode="auto">
          <a:xfrm>
            <a:off x="6248401" y="381001"/>
            <a:ext cx="4540827" cy="18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3400" b="1" dirty="0" err="1">
                <a:solidFill>
                  <a:schemeClr val="accent1"/>
                </a:solidFill>
                <a:latin typeface="Times New Roman" panose="02020603050405020304" pitchFamily="18" charset="0"/>
                <a:cs typeface="Times New Roman" panose="02020603050405020304" pitchFamily="18" charset="0"/>
              </a:rPr>
              <a:t>Nhóm</a:t>
            </a:r>
            <a:r>
              <a:rPr lang="en-US" sz="3400" b="1" dirty="0">
                <a:solidFill>
                  <a:schemeClr val="accent1"/>
                </a:solidFill>
                <a:latin typeface="Times New Roman" panose="02020603050405020304" pitchFamily="18" charset="0"/>
                <a:cs typeface="Times New Roman" panose="02020603050405020304" pitchFamily="18" charset="0"/>
              </a:rPr>
              <a:t> 4</a:t>
            </a:r>
            <a:r>
              <a:rPr lang="en-US" sz="3400" dirty="0">
                <a:solidFill>
                  <a:srgbClr val="0000FF"/>
                </a:solidFill>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nhận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tranh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Nguyên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tiêu</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hai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cuối</a:t>
            </a:r>
            <a:r>
              <a:rPr lang="en-US" sz="3400" dirty="0">
                <a:latin typeface="Times New Roman" panose="02020603050405020304" pitchFamily="18" charset="0"/>
                <a:cs typeface="Times New Roman" panose="02020603050405020304" pitchFamily="18" charset="0"/>
              </a:rPr>
              <a:t>. </a:t>
            </a:r>
            <a:endParaRPr lang="en-US" sz="34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71364914"/>
              </p:ext>
            </p:extLst>
          </p:nvPr>
        </p:nvGraphicFramePr>
        <p:xfrm>
          <a:off x="6602556" y="3021006"/>
          <a:ext cx="4065445" cy="3678740"/>
        </p:xfrm>
        <a:graphic>
          <a:graphicData uri="http://schemas.openxmlformats.org/drawingml/2006/table">
            <a:tbl>
              <a:tblPr firstRow="1" firstCol="1" bandRow="1"/>
              <a:tblGrid>
                <a:gridCol w="2389045">
                  <a:extLst>
                    <a:ext uri="{9D8B030D-6E8A-4147-A177-3AD203B41FA5}">
                      <a16:colId xmlns:a16="http://schemas.microsoft.com/office/drawing/2014/main" val="868306844"/>
                    </a:ext>
                  </a:extLst>
                </a:gridCol>
                <a:gridCol w="1676400">
                  <a:extLst>
                    <a:ext uri="{9D8B030D-6E8A-4147-A177-3AD203B41FA5}">
                      <a16:colId xmlns:a16="http://schemas.microsoft.com/office/drawing/2014/main" val="3554328904"/>
                    </a:ext>
                  </a:extLst>
                </a:gridCol>
              </a:tblGrid>
              <a:tr h="27708">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Điểm nhìn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573616"/>
                  </a:ext>
                </a:extLst>
              </a:tr>
              <a:tr h="582162">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Hình ảnh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2199211"/>
                  </a:ext>
                </a:extLst>
              </a:tr>
              <a:tr h="1220470">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Ý nghĩa hình ảnh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610981"/>
                  </a:ext>
                </a:extLst>
              </a:tr>
              <a:tr h="1450340">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Vẻ đẹp tâm hồn thi nhân.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285617"/>
                  </a:ext>
                </a:extLst>
              </a:tr>
            </a:tbl>
          </a:graphicData>
        </a:graphic>
      </p:graphicFrame>
      <p:sp>
        <p:nvSpPr>
          <p:cNvPr id="10" name="Subtitle 1"/>
          <p:cNvSpPr txBox="1">
            <a:spLocks/>
          </p:cNvSpPr>
          <p:nvPr/>
        </p:nvSpPr>
        <p:spPr bwMode="auto">
          <a:xfrm>
            <a:off x="1524001" y="228600"/>
            <a:ext cx="4540827" cy="19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25400" algn="just" defTabSz="969963"/>
            <a:r>
              <a:rPr lang="en-US" b="1" dirty="0" err="1">
                <a:solidFill>
                  <a:srgbClr val="0070C0"/>
                </a:solidFill>
                <a:latin typeface="Times New Roman" panose="02020603050405020304" pitchFamily="18" charset="0"/>
                <a:cs typeface="Times New Roman" panose="02020603050405020304" pitchFamily="18" charset="0"/>
              </a:rPr>
              <a:t>Nhóm</a:t>
            </a:r>
            <a:r>
              <a:rPr lang="en-US" b="1" dirty="0">
                <a:solidFill>
                  <a:srgbClr val="0070C0"/>
                </a:solidFill>
                <a:latin typeface="Times New Roman" panose="02020603050405020304" pitchFamily="18" charset="0"/>
                <a:cs typeface="Times New Roman" panose="02020603050405020304" pitchFamily="18" charset="0"/>
              </a:rPr>
              <a:t> 3</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G</a:t>
            </a:r>
            <a:r>
              <a:rPr lang="en-US" dirty="0" err="1">
                <a:latin typeface="Times New Roman" panose="02020603050405020304" pitchFamily="18" charset="0"/>
                <a:cs typeface="Times New Roman" panose="02020603050405020304" pitchFamily="18" charset="0"/>
              </a:rPr>
              <a:t>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2793662249"/>
              </p:ext>
            </p:extLst>
          </p:nvPr>
        </p:nvGraphicFramePr>
        <p:xfrm>
          <a:off x="1744532" y="3275415"/>
          <a:ext cx="4099763" cy="3200718"/>
        </p:xfrm>
        <a:graphic>
          <a:graphicData uri="http://schemas.openxmlformats.org/drawingml/2006/table">
            <a:tbl>
              <a:tblPr firstRow="1" firstCol="1" bandRow="1"/>
              <a:tblGrid>
                <a:gridCol w="2165888">
                  <a:extLst>
                    <a:ext uri="{9D8B030D-6E8A-4147-A177-3AD203B41FA5}">
                      <a16:colId xmlns:a16="http://schemas.microsoft.com/office/drawing/2014/main" val="2692357820"/>
                    </a:ext>
                  </a:extLst>
                </a:gridCol>
                <a:gridCol w="1933875">
                  <a:extLst>
                    <a:ext uri="{9D8B030D-6E8A-4147-A177-3AD203B41FA5}">
                      <a16:colId xmlns:a16="http://schemas.microsoft.com/office/drawing/2014/main" val="4143165965"/>
                    </a:ext>
                  </a:extLst>
                </a:gridCol>
              </a:tblGrid>
              <a:tr h="533718">
                <a:tc>
                  <a:txBody>
                    <a:bodyPr/>
                    <a:lstStyle/>
                    <a:p>
                      <a:pPr marL="0" marR="0" algn="just">
                        <a:lnSpc>
                          <a:spcPct val="107000"/>
                        </a:lnSpc>
                        <a:spcBef>
                          <a:spcPts val="0"/>
                        </a:spcBef>
                        <a:spcAft>
                          <a:spcPts val="0"/>
                        </a:spcAft>
                      </a:pPr>
                      <a:r>
                        <a:rPr lang="en-US" sz="2900" dirty="0" err="1">
                          <a:effectLst/>
                          <a:latin typeface="Times New Roman" panose="02020603050405020304" pitchFamily="18" charset="0"/>
                          <a:cs typeface="Times New Roman" panose="02020603050405020304" pitchFamily="18" charset="0"/>
                        </a:rPr>
                        <a:t>Thời</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gian</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900" dirty="0">
                          <a:effectLst/>
                          <a:latin typeface="Times New Roman" panose="02020603050405020304" pitchFamily="18" charset="0"/>
                          <a:cs typeface="Times New Roman" panose="02020603050405020304" pitchFamily="18" charset="0"/>
                        </a:rPr>
                        <a:t> </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4403625"/>
                  </a:ext>
                </a:extLst>
              </a:tr>
              <a:tr h="626047">
                <a:tc>
                  <a:txBody>
                    <a:bodyPr/>
                    <a:lstStyle/>
                    <a:p>
                      <a:pPr marL="0" marR="0" algn="just">
                        <a:lnSpc>
                          <a:spcPct val="107000"/>
                        </a:lnSpc>
                        <a:spcBef>
                          <a:spcPts val="0"/>
                        </a:spcBef>
                        <a:spcAft>
                          <a:spcPts val="0"/>
                        </a:spcAft>
                      </a:pPr>
                      <a:r>
                        <a:rPr lang="en-US" sz="2900" dirty="0" err="1">
                          <a:effectLst/>
                          <a:latin typeface="Times New Roman" panose="02020603050405020304" pitchFamily="18" charset="0"/>
                          <a:cs typeface="Times New Roman" panose="02020603050405020304" pitchFamily="18" charset="0"/>
                        </a:rPr>
                        <a:t>Không</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gian</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900">
                          <a:effectLst/>
                          <a:latin typeface="Times New Roman" panose="02020603050405020304" pitchFamily="18" charset="0"/>
                          <a:cs typeface="Times New Roman" panose="02020603050405020304" pitchFamily="18" charset="0"/>
                        </a:rPr>
                        <a:t> </a:t>
                      </a:r>
                      <a:endParaRPr lang="en-US"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563393"/>
                  </a:ext>
                </a:extLst>
              </a:tr>
              <a:tr h="718376">
                <a:tc>
                  <a:txBody>
                    <a:bodyPr/>
                    <a:lstStyle/>
                    <a:p>
                      <a:pPr marL="0" marR="0" algn="just">
                        <a:lnSpc>
                          <a:spcPct val="107000"/>
                        </a:lnSpc>
                        <a:spcBef>
                          <a:spcPts val="0"/>
                        </a:spcBef>
                        <a:spcAft>
                          <a:spcPts val="0"/>
                        </a:spcAft>
                      </a:pPr>
                      <a:r>
                        <a:rPr lang="en-US" sz="2900" dirty="0">
                          <a:effectLst/>
                          <a:latin typeface="Times New Roman" panose="02020603050405020304" pitchFamily="18" charset="0"/>
                          <a:cs typeface="Times New Roman" panose="02020603050405020304" pitchFamily="18" charset="0"/>
                        </a:rPr>
                        <a:t>Hình </a:t>
                      </a:r>
                      <a:r>
                        <a:rPr lang="en-US" sz="2900" dirty="0" err="1">
                          <a:effectLst/>
                          <a:latin typeface="Times New Roman" panose="02020603050405020304" pitchFamily="18" charset="0"/>
                          <a:cs typeface="Times New Roman" panose="02020603050405020304" pitchFamily="18" charset="0"/>
                        </a:rPr>
                        <a:t>ảnh</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thơ</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900">
                          <a:effectLst/>
                          <a:latin typeface="Times New Roman" panose="02020603050405020304" pitchFamily="18" charset="0"/>
                          <a:cs typeface="Times New Roman" panose="02020603050405020304" pitchFamily="18" charset="0"/>
                        </a:rPr>
                        <a:t> </a:t>
                      </a:r>
                      <a:endParaRPr lang="en-US"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297238"/>
                  </a:ext>
                </a:extLst>
              </a:tr>
              <a:tr h="1322577">
                <a:tc>
                  <a:txBody>
                    <a:bodyPr/>
                    <a:lstStyle/>
                    <a:p>
                      <a:pPr marL="0" marR="0" algn="just">
                        <a:lnSpc>
                          <a:spcPct val="107000"/>
                        </a:lnSpc>
                        <a:spcBef>
                          <a:spcPts val="0"/>
                        </a:spcBef>
                        <a:spcAft>
                          <a:spcPts val="0"/>
                        </a:spcAft>
                      </a:pPr>
                      <a:r>
                        <a:rPr lang="vi-VN" sz="2900" dirty="0">
                          <a:effectLst/>
                          <a:latin typeface="Times New Roman" panose="02020603050405020304" pitchFamily="18" charset="0"/>
                          <a:cs typeface="Times New Roman" panose="02020603050405020304" pitchFamily="18" charset="0"/>
                        </a:rPr>
                        <a:t>Vẻ đẹp tâm hồn thi nhân.</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900" dirty="0">
                          <a:effectLst/>
                          <a:latin typeface="Times New Roman" panose="02020603050405020304" pitchFamily="18" charset="0"/>
                          <a:cs typeface="Times New Roman" panose="02020603050405020304" pitchFamily="18" charset="0"/>
                        </a:rPr>
                        <a:t> </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81342"/>
                  </a:ext>
                </a:extLst>
              </a:tr>
            </a:tbl>
          </a:graphicData>
        </a:graphic>
      </p:graphicFrame>
    </p:spTree>
    <p:extLst>
      <p:ext uri="{BB962C8B-B14F-4D97-AF65-F5344CB8AC3E}">
        <p14:creationId xmlns:p14="http://schemas.microsoft.com/office/powerpoint/2010/main" val="192579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067" y="457620"/>
            <a:ext cx="8519773" cy="181588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MỘ (</a:t>
            </a:r>
            <a:r>
              <a:rPr lang="en-US" sz="2800" b="1" dirty="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hiều tối):</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 Hai câu th</a:t>
            </a:r>
            <a:r>
              <a:rPr lang="en-US" sz="2800" dirty="0">
                <a:latin typeface="Times New Roman" panose="02020603050405020304" pitchFamily="18" charset="0"/>
                <a:cs typeface="Times New Roman" panose="02020603050405020304" pitchFamily="18" charset="0"/>
              </a:rPr>
              <a:t>ơ</a:t>
            </a:r>
            <a:r>
              <a:rPr lang="vi-VN" sz="2800" dirty="0">
                <a:latin typeface="Times New Roman" panose="02020603050405020304" pitchFamily="18" charset="0"/>
                <a:cs typeface="Times New Roman" panose="02020603050405020304" pitchFamily="18" charset="0"/>
              </a:rPr>
              <a:t> đầu: Bức tranh thiên nhiên chiều tối.</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Chim mỏi về rừng tìm chốn ngủ</a:t>
            </a:r>
            <a:endParaRPr lang="en-US" sz="2800" i="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Chòm mây trôi nhẹ giữa tầng không</a:t>
            </a:r>
            <a:endParaRPr lang="en-US" sz="2800" i="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1338441"/>
              </p:ext>
            </p:extLst>
          </p:nvPr>
        </p:nvGraphicFramePr>
        <p:xfrm>
          <a:off x="1752600" y="2293025"/>
          <a:ext cx="8915400" cy="3050035"/>
        </p:xfrm>
        <a:graphic>
          <a:graphicData uri="http://schemas.openxmlformats.org/drawingml/2006/table">
            <a:tbl>
              <a:tblPr firstRow="1" firstCol="1" bandRow="1"/>
              <a:tblGrid>
                <a:gridCol w="2432107">
                  <a:extLst>
                    <a:ext uri="{9D8B030D-6E8A-4147-A177-3AD203B41FA5}">
                      <a16:colId xmlns:a16="http://schemas.microsoft.com/office/drawing/2014/main" val="1206235359"/>
                    </a:ext>
                  </a:extLst>
                </a:gridCol>
                <a:gridCol w="6483293">
                  <a:extLst>
                    <a:ext uri="{9D8B030D-6E8A-4147-A177-3AD203B41FA5}">
                      <a16:colId xmlns:a16="http://schemas.microsoft.com/office/drawing/2014/main" val="2659666145"/>
                    </a:ext>
                  </a:extLst>
                </a:gridCol>
              </a:tblGrid>
              <a:tr h="384430">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nhìn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Từ mặt đất(tối) nhìn lên bầu trời (sáng,</a:t>
                      </a:r>
                      <a:r>
                        <a:rPr lang="en-US" sz="2400" baseline="0">
                          <a:effectLst/>
                          <a:latin typeface="Times New Roman" panose="02020603050405020304" pitchFamily="18" charset="0"/>
                          <a:cs typeface="Times New Roman" panose="02020603050405020304" pitchFamily="18" charset="0"/>
                        </a:rPr>
                        <a:t> cao, rộng)</a:t>
                      </a:r>
                    </a:p>
                    <a:p>
                      <a:pPr marL="0" marR="0" algn="just">
                        <a:lnSpc>
                          <a:spcPct val="107000"/>
                        </a:lnSpc>
                        <a:spcBef>
                          <a:spcPts val="0"/>
                        </a:spcBef>
                        <a:spcAft>
                          <a:spcPts val="0"/>
                        </a:spcAft>
                      </a:pPr>
                      <a:r>
                        <a:rPr lang="en-US" sz="2400" baseline="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Tư thế hiên ngang, vượt lên hoàn cảnh.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412720"/>
                  </a:ext>
                </a:extLst>
              </a:tr>
              <a:tr h="768859">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Hình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chim</a:t>
                      </a:r>
                      <a:endParaRPr lang="en-US" sz="2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Chòm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00958"/>
                  </a:ext>
                </a:extLst>
              </a:tr>
              <a:tr h="768859">
                <a:tc>
                  <a:txBody>
                    <a:bodyPr/>
                    <a:lstStyle/>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Trạng thái cảnh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mỏi</a:t>
                      </a:r>
                      <a:endParaRPr lang="en-US" sz="2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Chòm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chậm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chậm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8202814"/>
                  </a:ext>
                </a:extLst>
              </a:tr>
              <a:tr h="384430">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3275708"/>
                  </a:ext>
                </a:extLst>
              </a:tr>
            </a:tbl>
          </a:graphicData>
        </a:graphic>
      </p:graphicFrame>
      <p:sp>
        <p:nvSpPr>
          <p:cNvPr id="7" name="TextBox 6"/>
          <p:cNvSpPr txBox="1"/>
          <p:nvPr/>
        </p:nvSpPr>
        <p:spPr>
          <a:xfrm>
            <a:off x="1537648" y="-65600"/>
            <a:ext cx="5715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II.KHÁM PHÁ VĂN BẢN:</a:t>
            </a:r>
          </a:p>
        </p:txBody>
      </p:sp>
      <p:sp>
        <p:nvSpPr>
          <p:cNvPr id="8" name="Rectangle 7"/>
          <p:cNvSpPr/>
          <p:nvPr/>
        </p:nvSpPr>
        <p:spPr>
          <a:xfrm>
            <a:off x="1371600" y="5288340"/>
            <a:ext cx="9296400" cy="1569660"/>
          </a:xfrm>
          <a:prstGeom prst="rect">
            <a:avLst/>
          </a:prstGeom>
        </p:spPr>
        <p:txBody>
          <a:bodyPr wrap="square">
            <a:spAutoFit/>
          </a:bodyPr>
          <a:lstStyle/>
          <a:p>
            <a:pPr marL="127000" algn="just"/>
            <a:r>
              <a:rPr lang="vi-VN" sz="2400" dirty="0">
                <a:latin typeface="Times New Roman" panose="02020603050405020304" pitchFamily="18" charset="0"/>
                <a:ea typeface="Times New Roman" panose="02020603050405020304" pitchFamily="18" charset="0"/>
              </a:rPr>
              <a:t>=&gt; </a:t>
            </a:r>
            <a:r>
              <a:rPr lang="vi-VN" sz="2400" dirty="0">
                <a:solidFill>
                  <a:srgbClr val="0000FF"/>
                </a:solidFill>
                <a:latin typeface="Times New Roman" panose="02020603050405020304" pitchFamily="18" charset="0"/>
                <a:ea typeface="Times New Roman" panose="02020603050405020304" pitchFamily="18" charset="0"/>
              </a:rPr>
              <a:t>Bằng nét chấm phá đơn sơ, tác giả đã khắc họa bức tranh thiên nhiên buổi chiều tối miền sơn cước bao la, tĩnh lặng, buồn vắng. Nhà thơ không chỉ tả cảnh mà còn gợi được hồn của cảnh. Ẩn sau bức tranh thiên nhiên là tâm hồn cao </a:t>
            </a:r>
            <a:r>
              <a:rPr lang="en-US" sz="2400" dirty="0" err="1">
                <a:solidFill>
                  <a:srgbClr val="0000FF"/>
                </a:solidFill>
                <a:latin typeface="Times New Roman" panose="02020603050405020304" pitchFamily="18" charset="0"/>
                <a:ea typeface="Times New Roman" panose="02020603050405020304" pitchFamily="18" charset="0"/>
              </a:rPr>
              <a:t>đẹp</a:t>
            </a:r>
            <a:r>
              <a:rPr lang="vi-VN" sz="2400" dirty="0">
                <a:solidFill>
                  <a:srgbClr val="0000FF"/>
                </a:solidFill>
                <a:latin typeface="Times New Roman" panose="02020603050405020304" pitchFamily="18" charset="0"/>
                <a:ea typeface="Times New Roman" panose="02020603050405020304" pitchFamily="18" charset="0"/>
              </a:rPr>
              <a:t>, thiết tha yêu thiên nhiên, yêu cuộc sống của Bác</a:t>
            </a:r>
            <a:r>
              <a:rPr lang="en-US" sz="2400" dirty="0">
                <a:solidFill>
                  <a:srgbClr val="0000FF"/>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526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4719" y="0"/>
            <a:ext cx="6524543" cy="523220"/>
          </a:xfrm>
          <a:prstGeom prst="rect">
            <a:avLst/>
          </a:prstGeom>
        </p:spPr>
        <p:txBody>
          <a:bodyPr wrap="none">
            <a:spAutoFit/>
          </a:bodyPr>
          <a:lstStyle/>
          <a:p>
            <a:r>
              <a:rPr lang="vi-VN" sz="2800" b="1" dirty="0">
                <a:latin typeface="Times New Roman" panose="02020603050405020304" pitchFamily="18" charset="0"/>
                <a:cs typeface="Times New Roman" panose="02020603050405020304" pitchFamily="18" charset="0"/>
              </a:rPr>
              <a:t>b. Hai câu thơ cuối: Bức tranh cuộc sống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477969" y="461665"/>
            <a:ext cx="6512299" cy="958660"/>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núi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xay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ngô</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tối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Xay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lò</a:t>
            </a:r>
            <a:r>
              <a:rPr lang="en-US" sz="2400" i="1" dirty="0">
                <a:latin typeface="Times New Roman" panose="02020603050405020304" pitchFamily="18" charset="0"/>
                <a:ea typeface="Calibri" panose="020F0502020204030204" pitchFamily="34" charset="0"/>
                <a:cs typeface="Times New Roman" panose="02020603050405020304" pitchFamily="18" charset="0"/>
              </a:rPr>
              <a:t> than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rực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hồng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50971785"/>
              </p:ext>
            </p:extLst>
          </p:nvPr>
        </p:nvGraphicFramePr>
        <p:xfrm>
          <a:off x="1694719" y="1401041"/>
          <a:ext cx="8891703" cy="3894222"/>
        </p:xfrm>
        <a:graphic>
          <a:graphicData uri="http://schemas.openxmlformats.org/drawingml/2006/table">
            <a:tbl>
              <a:tblPr firstRow="1" firstCol="1" bandRow="1"/>
              <a:tblGrid>
                <a:gridCol w="2965738">
                  <a:extLst>
                    <a:ext uri="{9D8B030D-6E8A-4147-A177-3AD203B41FA5}">
                      <a16:colId xmlns:a16="http://schemas.microsoft.com/office/drawing/2014/main" val="978039787"/>
                    </a:ext>
                  </a:extLst>
                </a:gridCol>
                <a:gridCol w="5925965">
                  <a:extLst>
                    <a:ext uri="{9D8B030D-6E8A-4147-A177-3AD203B41FA5}">
                      <a16:colId xmlns:a16="http://schemas.microsoft.com/office/drawing/2014/main" val="4225871808"/>
                    </a:ext>
                  </a:extLst>
                </a:gridCol>
              </a:tblGrid>
              <a:tr h="389305">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Điểm nhìn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Từ cao xa đến gần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extLst>
                  <a:ext uri="{0D108BD9-81ED-4DB2-BD59-A6C34878D82A}">
                    <a16:rowId xmlns:a16="http://schemas.microsoft.com/office/drawing/2014/main" val="681261884"/>
                  </a:ext>
                </a:extLst>
              </a:tr>
              <a:tr h="778608">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Hình ảnh 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Cô gái xay ngô.</a:t>
                      </a:r>
                      <a:endParaRPr lang="en-US" sz="2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Lò than rực hồng.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extLst>
                  <a:ext uri="{0D108BD9-81ED-4DB2-BD59-A6C34878D82A}">
                    <a16:rowId xmlns:a16="http://schemas.microsoft.com/office/drawing/2014/main" val="2427461442"/>
                  </a:ext>
                </a:extLst>
              </a:tr>
              <a:tr h="1947701">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Ý nghĩa hình ảnh 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Hình ảnh cô gái: con người lao động trẻ trung, khỏe khoắn làm dịu nỗi cô đơn của người đi đường.</a:t>
                      </a:r>
                      <a:endParaRPr lang="en-US" sz="2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Lò than rực hồng: rực sáng bài thơ, làm ấm lòng người đi đường. </a:t>
                      </a:r>
                      <a:endParaRPr lang="en-US" sz="2400" dirty="0">
                        <a:effectLst/>
                        <a:latin typeface="Times New Roman" panose="02020603050405020304" pitchFamily="18" charset="0"/>
                        <a:cs typeface="Times New Roman" panose="02020603050405020304" pitchFamily="18" charset="0"/>
                      </a:endParaRPr>
                    </a:p>
                  </a:txBody>
                  <a:tcPr marL="52635" marR="52635" marT="0" marB="0"/>
                </a:tc>
                <a:extLst>
                  <a:ext uri="{0D108BD9-81ED-4DB2-BD59-A6C34878D82A}">
                    <a16:rowId xmlns:a16="http://schemas.microsoft.com/office/drawing/2014/main" val="2482760019"/>
                  </a:ext>
                </a:extLst>
              </a:tr>
              <a:tr h="778608">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Vẻ đẹp tâm hồn thi 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tc>
                  <a:txBody>
                    <a:bodyPr/>
                    <a:lstStyle/>
                    <a:p>
                      <a:pPr marL="0" marR="0" algn="just" latinLnBrk="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effectLst/>
                          <a:latin typeface="Times New Roman" panose="02020603050405020304" pitchFamily="18" charset="0"/>
                          <a:cs typeface="Times New Roman" panose="02020603050405020304" pitchFamily="18" charset="0"/>
                        </a:rPr>
                        <a:t>Tình yêu cuộc sống tha thiết.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635" marR="52635" marT="0" marB="0"/>
                </a:tc>
                <a:extLst>
                  <a:ext uri="{0D108BD9-81ED-4DB2-BD59-A6C34878D82A}">
                    <a16:rowId xmlns:a16="http://schemas.microsoft.com/office/drawing/2014/main" val="774595860"/>
                  </a:ext>
                </a:extLst>
              </a:tr>
            </a:tbl>
          </a:graphicData>
        </a:graphic>
      </p:graphicFrame>
      <p:sp>
        <p:nvSpPr>
          <p:cNvPr id="8" name="Title 1"/>
          <p:cNvSpPr>
            <a:spLocks noGrp="1"/>
          </p:cNvSpPr>
          <p:nvPr>
            <p:ph type="title"/>
          </p:nvPr>
        </p:nvSpPr>
        <p:spPr>
          <a:xfrm>
            <a:off x="1454269" y="5967573"/>
            <a:ext cx="9201882" cy="572700"/>
          </a:xfrm>
        </p:spPr>
        <p:txBody>
          <a:bodyPr/>
          <a:lstStyle/>
          <a:p>
            <a:pPr algn="just"/>
            <a:r>
              <a:rPr lang="en-US" sz="2400" dirty="0" err="1">
                <a:solidFill>
                  <a:srgbClr val="0000FF"/>
                </a:solidFill>
                <a:latin typeface="Times New Roman" panose="02020603050405020304" pitchFamily="18" charset="0"/>
                <a:cs typeface="Times New Roman" panose="02020603050405020304" pitchFamily="18" charset="0"/>
              </a:rPr>
              <a:t>Cả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vừa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khoáng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núi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vừa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thiếu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nữ</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lò</a:t>
            </a:r>
            <a:r>
              <a:rPr lang="en-US" sz="2400" dirty="0">
                <a:solidFill>
                  <a:srgbClr val="0000FF"/>
                </a:solidFill>
                <a:latin typeface="Times New Roman" panose="02020603050405020304" pitchFamily="18" charset="0"/>
                <a:cs typeface="Times New Roman" panose="02020603050405020304" pitchFamily="18" charset="0"/>
              </a:rPr>
              <a:t> than </a:t>
            </a:r>
            <a:r>
              <a:rPr lang="en-US" sz="2400" dirty="0" err="1">
                <a:solidFill>
                  <a:srgbClr val="0000FF"/>
                </a:solidFill>
                <a:latin typeface="Times New Roman" panose="02020603050405020304" pitchFamily="18" charset="0"/>
                <a:cs typeface="Times New Roman" panose="02020603050405020304" pitchFamily="18" charset="0"/>
              </a:rPr>
              <a:t>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con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ngọn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lửa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ngọn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lửa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toả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Bác</a:t>
            </a:r>
            <a:r>
              <a:rPr lang="en-US" sz="2400" dirty="0">
                <a:solidFill>
                  <a:srgbClr val="0000FF"/>
                </a:solidFill>
                <a:latin typeface="Times New Roman" panose="02020603050405020304" pitchFamily="18" charset="0"/>
                <a:cs typeface="Times New Roman" panose="02020603050405020304" pitchFamily="18" charset="0"/>
              </a:rPr>
              <a:t>.</a:t>
            </a:r>
            <a:br>
              <a:rPr lang="en-US" sz="2400" dirty="0">
                <a:solidFill>
                  <a:srgbClr val="0000FF"/>
                </a:solidFill>
                <a:latin typeface="Times New Roman" panose="02020603050405020304" pitchFamily="18" charset="0"/>
                <a:cs typeface="Times New Roman" panose="02020603050405020304" pitchFamily="18" charset="0"/>
              </a:rPr>
            </a:b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TextBox 4"/>
          <p:cNvSpPr txBox="1"/>
          <p:nvPr/>
        </p:nvSpPr>
        <p:spPr>
          <a:xfrm>
            <a:off x="1632066" y="23885"/>
            <a:ext cx="903593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NGUYÊN </a:t>
            </a:r>
            <a:r>
              <a:rPr lang="en-US" sz="2400" b="1" dirty="0">
                <a:latin typeface="Times New Roman" panose="02020603050405020304" pitchFamily="18" charset="0"/>
                <a:cs typeface="Times New Roman" panose="02020603050405020304" pitchFamily="18" charset="0"/>
              </a:rPr>
              <a:t>TIÊU</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Giêng</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a. Hai câu thơ đầu: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endParaRPr lang="en-US" sz="24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42079157"/>
              </p:ext>
            </p:extLst>
          </p:nvPr>
        </p:nvGraphicFramePr>
        <p:xfrm>
          <a:off x="1752600" y="1216254"/>
          <a:ext cx="8915400" cy="3107320"/>
        </p:xfrm>
        <a:graphic>
          <a:graphicData uri="http://schemas.openxmlformats.org/drawingml/2006/table">
            <a:tbl>
              <a:tblPr firstRow="1" firstCol="1" bandRow="1"/>
              <a:tblGrid>
                <a:gridCol w="3676453">
                  <a:extLst>
                    <a:ext uri="{9D8B030D-6E8A-4147-A177-3AD203B41FA5}">
                      <a16:colId xmlns:a16="http://schemas.microsoft.com/office/drawing/2014/main" val="402880412"/>
                    </a:ext>
                  </a:extLst>
                </a:gridCol>
                <a:gridCol w="5238947">
                  <a:extLst>
                    <a:ext uri="{9D8B030D-6E8A-4147-A177-3AD203B41FA5}">
                      <a16:colId xmlns:a16="http://schemas.microsoft.com/office/drawing/2014/main" val="1906101674"/>
                    </a:ext>
                  </a:extLst>
                </a:gridCol>
              </a:tblGrid>
              <a:tr h="434607">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20" marR="65020" marT="0" marB="0"/>
                </a:tc>
                <a:tc>
                  <a:txBody>
                    <a:bodyPr/>
                    <a:lstStyle/>
                    <a:p>
                      <a:pPr marL="0" marR="0" algn="just">
                        <a:lnSpc>
                          <a:spcPct val="107000"/>
                        </a:lnSpc>
                        <a:spcBef>
                          <a:spcPts val="0"/>
                        </a:spcBef>
                        <a:spcAft>
                          <a:spcPts val="0"/>
                        </a:spcAft>
                      </a:pPr>
                      <a:r>
                        <a:rPr lang="vi-VN" sz="2400">
                          <a:effectLst/>
                          <a:latin typeface="Times New Roman" panose="02020603050405020304" pitchFamily="18" charset="0"/>
                          <a:cs typeface="Times New Roman" panose="02020603050405020304" pitchFamily="18" charset="0"/>
                        </a:rPr>
                        <a:t>đêm rằm tháng Giêng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5020" marR="65020" marT="0" marB="0"/>
                </a:tc>
                <a:extLst>
                  <a:ext uri="{0D108BD9-81ED-4DB2-BD59-A6C34878D82A}">
                    <a16:rowId xmlns:a16="http://schemas.microsoft.com/office/drawing/2014/main" val="1299446161"/>
                  </a:ext>
                </a:extLst>
              </a:tr>
              <a:tr h="1091328">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20" marR="65020" marT="0" marB="0"/>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B</a:t>
                      </a:r>
                      <a:r>
                        <a:rPr lang="vi-VN" sz="2400" dirty="0">
                          <a:effectLst/>
                          <a:latin typeface="Times New Roman" panose="02020603050405020304" pitchFamily="18" charset="0"/>
                          <a:cs typeface="Times New Roman" panose="02020603050405020304" pitchFamily="18" charset="0"/>
                        </a:rPr>
                        <a:t>ầu trời cao rộng, trong trẻo, sáng sủa; bầu trời, dòng sông, mây nước hoà hợp với nhau.</a:t>
                      </a:r>
                      <a:endParaRPr lang="en-US" sz="2400" dirty="0">
                        <a:effectLst/>
                        <a:latin typeface="Times New Roman" panose="02020603050405020304" pitchFamily="18" charset="0"/>
                        <a:cs typeface="Times New Roman" panose="02020603050405020304" pitchFamily="18" charset="0"/>
                      </a:endParaRPr>
                    </a:p>
                  </a:txBody>
                  <a:tcPr marL="65020" marR="65020" marT="0" marB="0"/>
                </a:tc>
                <a:extLst>
                  <a:ext uri="{0D108BD9-81ED-4DB2-BD59-A6C34878D82A}">
                    <a16:rowId xmlns:a16="http://schemas.microsoft.com/office/drawing/2014/main" val="533496440"/>
                  </a:ext>
                </a:extLst>
              </a:tr>
              <a:tr h="523502">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Hình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20" marR="65020"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Trăng đúng lúc tròn nhất.</a:t>
                      </a:r>
                      <a:endParaRPr lang="en-US" sz="2400" dirty="0">
                        <a:effectLst/>
                        <a:latin typeface="Times New Roman" panose="02020603050405020304" pitchFamily="18" charset="0"/>
                        <a:cs typeface="Times New Roman" panose="02020603050405020304" pitchFamily="18" charset="0"/>
                      </a:endParaRPr>
                    </a:p>
                  </a:txBody>
                  <a:tcPr marL="65020" marR="65020" marT="0" marB="0"/>
                </a:tc>
                <a:extLst>
                  <a:ext uri="{0D108BD9-81ED-4DB2-BD59-A6C34878D82A}">
                    <a16:rowId xmlns:a16="http://schemas.microsoft.com/office/drawing/2014/main" val="4172164615"/>
                  </a:ext>
                </a:extLst>
              </a:tr>
              <a:tr h="1001512">
                <a:tc>
                  <a:txBody>
                    <a:bodyPr/>
                    <a:lstStyle/>
                    <a:p>
                      <a:pPr marL="0" marR="0" algn="just">
                        <a:lnSpc>
                          <a:spcPct val="107000"/>
                        </a:lnSpc>
                        <a:spcBef>
                          <a:spcPts val="0"/>
                        </a:spcBef>
                        <a:spcAft>
                          <a:spcPts val="0"/>
                        </a:spcAft>
                      </a:pPr>
                      <a:r>
                        <a:rPr lang="vi-VN" sz="2400">
                          <a:effectLst/>
                          <a:latin typeface="Times New Roman" panose="02020603050405020304" pitchFamily="18" charset="0"/>
                          <a:cs typeface="Times New Roman" panose="02020603050405020304" pitchFamily="18" charset="0"/>
                        </a:rPr>
                        <a:t>Vẻ đẹp tâm hồn thi nhân.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5020" marR="65020" marT="0" marB="0"/>
                </a:tc>
                <a:tc>
                  <a:txBody>
                    <a:bodyPr/>
                    <a:lstStyle/>
                    <a:p>
                      <a:pPr marL="0" marR="0" algn="just">
                        <a:lnSpc>
                          <a:spcPct val="107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Tâm hồn nhạy cảm,  yêu thiên nhiên</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thiết</a:t>
                      </a:r>
                      <a:r>
                        <a:rPr lang="en-US" sz="2400" baseline="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5020" marR="65020" marT="0" marB="0"/>
                </a:tc>
                <a:extLst>
                  <a:ext uri="{0D108BD9-81ED-4DB2-BD59-A6C34878D82A}">
                    <a16:rowId xmlns:a16="http://schemas.microsoft.com/office/drawing/2014/main" val="2086163552"/>
                  </a:ext>
                </a:extLst>
              </a:tr>
            </a:tbl>
          </a:graphicData>
        </a:graphic>
      </p:graphicFrame>
      <p:sp>
        <p:nvSpPr>
          <p:cNvPr id="7" name="Rectangle 6"/>
          <p:cNvSpPr/>
          <p:nvPr/>
        </p:nvSpPr>
        <p:spPr>
          <a:xfrm>
            <a:off x="1866900" y="4505072"/>
            <a:ext cx="8686800" cy="2776466"/>
          </a:xfrm>
          <a:prstGeom prst="rect">
            <a:avLst/>
          </a:prstGeom>
        </p:spPr>
        <p:txBody>
          <a:bodyPr wrap="square">
            <a:spAutoFit/>
          </a:bodyPr>
          <a:lstStyle/>
          <a:p>
            <a:pPr algn="just">
              <a:lnSpc>
                <a:spcPct val="107000"/>
              </a:lnSpc>
              <a:spcBef>
                <a:spcPts val="0"/>
              </a:spcBef>
              <a:spcAft>
                <a:spcPts val="800"/>
              </a:spcAft>
            </a:pP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=&gt;Hai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rằm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bát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ngát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tràn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nhạy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0"/>
              </a:spcBef>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3276601" y="402863"/>
            <a:ext cx="6512299" cy="958660"/>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quân</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p>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Khuya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ngân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thuyền</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81343405"/>
              </p:ext>
            </p:extLst>
          </p:nvPr>
        </p:nvGraphicFramePr>
        <p:xfrm>
          <a:off x="1676400" y="1371601"/>
          <a:ext cx="8763000" cy="2818448"/>
        </p:xfrm>
        <a:graphic>
          <a:graphicData uri="http://schemas.openxmlformats.org/drawingml/2006/table">
            <a:tbl>
              <a:tblPr firstRow="1" firstCol="1" bandRow="1"/>
              <a:tblGrid>
                <a:gridCol w="3048000">
                  <a:extLst>
                    <a:ext uri="{9D8B030D-6E8A-4147-A177-3AD203B41FA5}">
                      <a16:colId xmlns:a16="http://schemas.microsoft.com/office/drawing/2014/main" val="3119209780"/>
                    </a:ext>
                  </a:extLst>
                </a:gridCol>
                <a:gridCol w="5715000">
                  <a:extLst>
                    <a:ext uri="{9D8B030D-6E8A-4147-A177-3AD203B41FA5}">
                      <a16:colId xmlns:a16="http://schemas.microsoft.com/office/drawing/2014/main" val="1014603438"/>
                    </a:ext>
                  </a:extLst>
                </a:gridCol>
              </a:tblGrid>
              <a:tr h="914400">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Hình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thuyền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685828"/>
                  </a:ext>
                </a:extLst>
              </a:tr>
              <a:tr h="0">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hòa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139002"/>
                  </a:ext>
                </a:extLst>
              </a:tr>
              <a:tr h="0">
                <a:tc>
                  <a:txBody>
                    <a:bodyPr/>
                    <a:lstStyle/>
                    <a:p>
                      <a:pPr marL="0" marR="0" algn="just">
                        <a:lnSpc>
                          <a:spcPct val="107000"/>
                        </a:lnSpc>
                        <a:spcBef>
                          <a:spcPts val="0"/>
                        </a:spcBef>
                        <a:spcAft>
                          <a:spcPts val="0"/>
                        </a:spcAft>
                      </a:pPr>
                      <a:r>
                        <a:rPr lang="vi-VN" sz="2400">
                          <a:effectLst/>
                          <a:latin typeface="Times New Roman" panose="02020603050405020304" pitchFamily="18" charset="0"/>
                          <a:cs typeface="Times New Roman" panose="02020603050405020304" pitchFamily="18" charset="0"/>
                        </a:rPr>
                        <a:t>Vẻ đẹp tâm hồn thi nhân.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vi-VN" sz="2400" dirty="0">
                          <a:effectLst/>
                          <a:latin typeface="Times New Roman" panose="02020603050405020304" pitchFamily="18" charset="0"/>
                          <a:cs typeface="Times New Roman" panose="02020603050405020304" pitchFamily="18" charset="0"/>
                        </a:rPr>
                        <a:t>Tâm hồn thi sĩ cao đẹp và lòng yêu nước lớn lao của 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3471708"/>
                  </a:ext>
                </a:extLst>
              </a:tr>
            </a:tbl>
          </a:graphicData>
        </a:graphic>
      </p:graphicFrame>
      <p:sp>
        <p:nvSpPr>
          <p:cNvPr id="7" name="Rectangle 6"/>
          <p:cNvSpPr/>
          <p:nvPr/>
        </p:nvSpPr>
        <p:spPr>
          <a:xfrm>
            <a:off x="1676400" y="11143"/>
            <a:ext cx="5625258" cy="461665"/>
          </a:xfrm>
          <a:prstGeom prst="rect">
            <a:avLst/>
          </a:prstGeom>
        </p:spPr>
        <p:txBody>
          <a:bodyPr wrap="none">
            <a:spAutoFit/>
          </a:bodyPr>
          <a:lstStyle/>
          <a:p>
            <a:r>
              <a:rPr lang="vi-VN" sz="2400" b="1" dirty="0">
                <a:latin typeface="Times New Roman" panose="02020603050405020304" pitchFamily="18" charset="0"/>
                <a:cs typeface="Times New Roman" panose="02020603050405020304" pitchFamily="18" charset="0"/>
              </a:rPr>
              <a:t>b. Hai câu thơ cuối: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Hình ảnh con người.</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676400" y="4145764"/>
            <a:ext cx="8991600" cy="2369880"/>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=&gt; </a:t>
            </a:r>
            <a:r>
              <a:rPr lang="en-US" sz="2400" dirty="0" err="1">
                <a:solidFill>
                  <a:srgbClr val="0000FF"/>
                </a:solidFill>
                <a:latin typeface="Times New Roman" panose="02020603050405020304" pitchFamily="18" charset="0"/>
                <a:ea typeface="Times New Roman" panose="02020603050405020304" pitchFamily="18" charset="0"/>
              </a:rPr>
              <a:t>Trăng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gắn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nghệ</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sĩ</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biết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thưởng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thức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vẻ</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đẹp</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trăng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chính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nghệ</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sĩ</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phải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tâm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hồn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giao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hoà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lãng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mạn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thì</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nhìn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thấy</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trăng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đang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hành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chỉ</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sau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khi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bàn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việc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nước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xong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xuôi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dành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gian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thưởng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thức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vẻ</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đẹp</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thiên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nhiên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bằng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một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trái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tim</a:t>
            </a:r>
            <a:r>
              <a:rPr lang="en-US" sz="2400" dirty="0">
                <a:solidFill>
                  <a:srgbClr val="0000FF"/>
                </a:solidFill>
                <a:latin typeface="Times New Roman" panose="02020603050405020304" pitchFamily="18" charset="0"/>
                <a:ea typeface="Times New Roman" panose="02020603050405020304" pitchFamily="18" charset="0"/>
              </a:rPr>
              <a:t> say </a:t>
            </a:r>
            <a:r>
              <a:rPr lang="en-US" sz="2400" dirty="0" err="1">
                <a:solidFill>
                  <a:srgbClr val="0000FF"/>
                </a:solidFill>
                <a:latin typeface="Times New Roman" panose="02020603050405020304" pitchFamily="18" charset="0"/>
                <a:ea typeface="Times New Roman" panose="02020603050405020304" pitchFamily="18" charset="0"/>
              </a:rPr>
              <a:t>mê</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ngây</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ngất</a:t>
            </a:r>
            <a:r>
              <a:rPr lang="en-US" sz="2400" dirty="0">
                <a:solidFill>
                  <a:srgbClr val="0000FF"/>
                </a:solidFill>
                <a:latin typeface="Times New Roman" panose="02020603050405020304" pitchFamily="18" charset="0"/>
                <a:ea typeface="Times New Roman" panose="02020603050405020304" pitchFamily="18" charset="0"/>
              </a:rPr>
              <a:t>. Qua </a:t>
            </a:r>
            <a:r>
              <a:rPr lang="en-US" sz="2400" dirty="0" err="1">
                <a:solidFill>
                  <a:srgbClr val="0000FF"/>
                </a:solidFill>
                <a:latin typeface="Times New Roman" panose="02020603050405020304" pitchFamily="18" charset="0"/>
                <a:ea typeface="Times New Roman" panose="02020603050405020304" pitchFamily="18" charset="0"/>
              </a:rPr>
              <a:t>đó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hiện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tâm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hồn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sĩ</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đẹp</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lòng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yêu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nước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lớn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Bác</a:t>
            </a:r>
            <a:r>
              <a:rPr lang="en-US" sz="2400" dirty="0">
                <a:solidFill>
                  <a:srgbClr val="0000FF"/>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778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0" y="66458"/>
            <a:ext cx="7051930" cy="921534"/>
          </a:xfrm>
          <a:prstGeom prst="rect">
            <a:avLst/>
          </a:prstGeom>
          <a:noFill/>
        </p:spPr>
        <p:txBody>
          <a:bodyPr wrap="none" lIns="91440" tIns="45720" rIns="91440" bIns="45720">
            <a:spAutoFit/>
          </a:bodyPr>
          <a:lstStyle/>
          <a:p>
            <a:pPr algn="just">
              <a:lnSpc>
                <a:spcPct val="107000"/>
              </a:lnSpc>
              <a:spcAft>
                <a:spcPts val="800"/>
              </a:spcAft>
            </a:pP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Giao nhiệm vụ học tập </a:t>
            </a:r>
          </a:p>
        </p:txBody>
      </p:sp>
      <p:sp>
        <p:nvSpPr>
          <p:cNvPr id="2" name="Date Placeholder 1"/>
          <p:cNvSpPr>
            <a:spLocks noGrp="1"/>
          </p:cNvSpPr>
          <p:nvPr>
            <p:ph type="dt" sz="half" idx="10"/>
          </p:nvPr>
        </p:nvSpPr>
        <p:spPr/>
        <p:txBody>
          <a:bodyPr/>
          <a:lstStyle/>
          <a:p>
            <a:pPr>
              <a:defRPr/>
            </a:pPr>
            <a:r>
              <a:rPr lang="en-US" dirty="0" err="1"/>
              <a:t>Sản</a:t>
            </a:r>
            <a:r>
              <a:rPr lang="en-US" dirty="0"/>
              <a:t> </a:t>
            </a:r>
            <a:r>
              <a:rPr lang="en-US" dirty="0" err="1"/>
              <a:t>phẩm</a:t>
            </a:r>
            <a:r>
              <a:rPr lang="en-US" dirty="0"/>
              <a:t> </a:t>
            </a:r>
            <a:r>
              <a:rPr lang="en-US" dirty="0" err="1"/>
              <a:t>của</a:t>
            </a:r>
            <a:r>
              <a:rPr lang="en-US" dirty="0"/>
              <a:t> </a:t>
            </a:r>
            <a:r>
              <a:rPr lang="en-US" dirty="0" err="1"/>
              <a:t>nhóm</a:t>
            </a:r>
            <a:r>
              <a:rPr lang="en-US" dirty="0"/>
              <a:t> </a:t>
            </a:r>
            <a:r>
              <a:rPr lang="en-US" dirty="0" err="1"/>
              <a:t>Zalo</a:t>
            </a:r>
            <a:r>
              <a:rPr lang="en-US" dirty="0"/>
              <a:t>: NGỮ VĂN THPT (</a:t>
            </a:r>
            <a:r>
              <a:rPr lang="en-US" dirty="0" err="1"/>
              <a:t>Nhóm</a:t>
            </a:r>
            <a:r>
              <a:rPr lang="en-US" dirty="0"/>
              <a:t> </a:t>
            </a:r>
            <a:r>
              <a:rPr lang="en-US" dirty="0" err="1"/>
              <a:t>cô</a:t>
            </a:r>
            <a:r>
              <a:rPr lang="en-US" dirty="0"/>
              <a:t> Thu </a:t>
            </a:r>
            <a:r>
              <a:rPr lang="en-US" dirty="0" err="1"/>
              <a:t>Huyền</a:t>
            </a:r>
            <a:r>
              <a:rPr lang="en-US" dirty="0"/>
              <a:t>) – DỰ ÁN CỘNG ĐỒNG</a:t>
            </a:r>
          </a:p>
        </p:txBody>
      </p:sp>
      <p:sp>
        <p:nvSpPr>
          <p:cNvPr id="3" name="Rectangle 2"/>
          <p:cNvSpPr/>
          <p:nvPr/>
        </p:nvSpPr>
        <p:spPr>
          <a:xfrm>
            <a:off x="1524001" y="845524"/>
            <a:ext cx="8229599" cy="1251240"/>
          </a:xfrm>
          <a:prstGeom prst="rect">
            <a:avLst/>
          </a:prstGeom>
        </p:spPr>
        <p:txBody>
          <a:bodyPr wrap="square">
            <a:spAutoFit/>
          </a:bodyPr>
          <a:lstStyle/>
          <a:p>
            <a:pPr algn="just">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93168058"/>
              </p:ext>
            </p:extLst>
          </p:nvPr>
        </p:nvGraphicFramePr>
        <p:xfrm>
          <a:off x="1731266" y="2576301"/>
          <a:ext cx="8555735" cy="2361946"/>
        </p:xfrm>
        <a:graphic>
          <a:graphicData uri="http://schemas.openxmlformats.org/drawingml/2006/table">
            <a:tbl>
              <a:tblPr firstRow="1" firstCol="1" bandRow="1">
                <a:tableStyleId>{5C22544A-7EE6-4342-B048-85BDC9FD1C3A}</a:tableStyleId>
              </a:tblPr>
              <a:tblGrid>
                <a:gridCol w="3526535">
                  <a:extLst>
                    <a:ext uri="{9D8B030D-6E8A-4147-A177-3AD203B41FA5}">
                      <a16:colId xmlns:a16="http://schemas.microsoft.com/office/drawing/2014/main" val="3577612351"/>
                    </a:ext>
                  </a:extLst>
                </a:gridCol>
                <a:gridCol w="2514600">
                  <a:extLst>
                    <a:ext uri="{9D8B030D-6E8A-4147-A177-3AD203B41FA5}">
                      <a16:colId xmlns:a16="http://schemas.microsoft.com/office/drawing/2014/main" val="1127423159"/>
                    </a:ext>
                  </a:extLst>
                </a:gridCol>
                <a:gridCol w="2514600">
                  <a:extLst>
                    <a:ext uri="{9D8B030D-6E8A-4147-A177-3AD203B41FA5}">
                      <a16:colId xmlns:a16="http://schemas.microsoft.com/office/drawing/2014/main" val="1783272004"/>
                    </a:ext>
                  </a:extLst>
                </a:gridCol>
              </a:tblGrid>
              <a:tr h="259080">
                <a:tc>
                  <a:txBody>
                    <a:bodyPr/>
                    <a:lstStyle/>
                    <a:p>
                      <a:pPr marL="0" marR="0">
                        <a:lnSpc>
                          <a:spcPct val="107000"/>
                        </a:lnSpc>
                        <a:spcBef>
                          <a:spcPts val="0"/>
                        </a:spcBef>
                        <a:spcAft>
                          <a:spcPts val="800"/>
                        </a:spcAft>
                      </a:pPr>
                      <a:r>
                        <a:rPr lang="vi-VN"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385"/>
                        </a:spcBef>
                        <a:spcAft>
                          <a:spcPts val="0"/>
                        </a:spcAft>
                      </a:pPr>
                      <a:r>
                        <a:rPr lang="en-US" sz="2000" spc="-45" dirty="0" err="1">
                          <a:effectLst/>
                          <a:latin typeface="Times New Roman" panose="02020603050405020304" pitchFamily="18" charset="0"/>
                          <a:cs typeface="Times New Roman" panose="02020603050405020304" pitchFamily="18" charset="0"/>
                        </a:rPr>
                        <a:t>M</a:t>
                      </a:r>
                      <a:r>
                        <a:rPr lang="en-US" sz="2000" dirty="0" err="1">
                          <a:effectLst/>
                          <a:latin typeface="Times New Roman" panose="02020603050405020304" pitchFamily="18" charset="0"/>
                          <a:cs typeface="Times New Roman" panose="02020603050405020304" pitchFamily="18" charset="0"/>
                        </a:rPr>
                        <a:t>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r>
                        <a:rPr lang="en-US" sz="2000" dirty="0" err="1">
                          <a:latin typeface="Times New Roman" panose="02020603050405020304" pitchFamily="18" charset="0"/>
                          <a:cs typeface="Times New Roman" panose="02020603050405020304" pitchFamily="18" charset="0"/>
                        </a:rPr>
                        <a:t>Nguyên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tiêu</a:t>
                      </a:r>
                      <a:endParaRPr lang="en-US" sz="20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16124627"/>
                  </a:ext>
                </a:extLst>
              </a:tr>
              <a:tr h="441960">
                <a:tc>
                  <a:txBody>
                    <a:bodyPr/>
                    <a:lstStyle/>
                    <a:p>
                      <a:pPr marL="71755" marR="52070">
                        <a:lnSpc>
                          <a:spcPct val="107000"/>
                        </a:lnSpc>
                        <a:spcBef>
                          <a:spcPts val="385"/>
                        </a:spcBef>
                        <a:spcAft>
                          <a:spcPts val="0"/>
                        </a:spcAft>
                      </a:pPr>
                      <a:r>
                        <a:rPr lang="en-US" sz="2000" spc="-20" dirty="0" err="1">
                          <a:effectLst/>
                          <a:latin typeface="Times New Roman" panose="02020603050405020304" pitchFamily="18" charset="0"/>
                          <a:cs typeface="Times New Roman" panose="02020603050405020304" pitchFamily="18" charset="0"/>
                        </a:rPr>
                        <a:t>C</a:t>
                      </a:r>
                      <a:r>
                        <a:rPr lang="en-US" sz="2000" spc="-35" dirty="0" err="1">
                          <a:effectLst/>
                          <a:latin typeface="Times New Roman" panose="02020603050405020304" pitchFamily="18" charset="0"/>
                          <a:cs typeface="Times New Roman" panose="02020603050405020304" pitchFamily="18" charset="0"/>
                        </a:rPr>
                        <a:t>á</a:t>
                      </a:r>
                      <a:r>
                        <a:rPr lang="en-US" sz="2000" spc="-40" dirty="0" err="1">
                          <a:effectLst/>
                          <a:latin typeface="Times New Roman" panose="02020603050405020304" pitchFamily="18" charset="0"/>
                          <a:cs typeface="Times New Roman" panose="02020603050405020304" pitchFamily="18" charset="0"/>
                        </a:rPr>
                        <a:t>c</a:t>
                      </a:r>
                      <a:r>
                        <a:rPr lang="en-US" sz="2000" dirty="0" err="1">
                          <a:effectLst/>
                          <a:latin typeface="Times New Roman" panose="02020603050405020304" pitchFamily="18" charset="0"/>
                          <a:cs typeface="Times New Roman" panose="02020603050405020304" pitchFamily="18" charset="0"/>
                        </a:rPr>
                        <a:t>h</a:t>
                      </a:r>
                      <a:r>
                        <a:rPr lang="en-US" sz="2000" spc="-85" dirty="0">
                          <a:effectLst/>
                          <a:latin typeface="Times New Roman" panose="02020603050405020304" pitchFamily="18" charset="0"/>
                          <a:cs typeface="Times New Roman" panose="02020603050405020304" pitchFamily="18" charset="0"/>
                        </a:rPr>
                        <a:t> </a:t>
                      </a:r>
                      <a:r>
                        <a:rPr lang="en-US" sz="2000" spc="-25" dirty="0" err="1">
                          <a:effectLst/>
                          <a:latin typeface="Times New Roman" panose="02020603050405020304" pitchFamily="18" charset="0"/>
                          <a:cs typeface="Times New Roman" panose="02020603050405020304" pitchFamily="18" charset="0"/>
                        </a:rPr>
                        <a:t>t</a:t>
                      </a:r>
                      <a:r>
                        <a:rPr lang="en-US" sz="2000" spc="-30" dirty="0" err="1">
                          <a:effectLst/>
                          <a:latin typeface="Times New Roman" panose="02020603050405020304" pitchFamily="18" charset="0"/>
                          <a:cs typeface="Times New Roman" panose="02020603050405020304" pitchFamily="18" charset="0"/>
                        </a:rPr>
                        <a:t>ri</a:t>
                      </a:r>
                      <a:r>
                        <a:rPr lang="en-US" sz="2000" spc="-35" dirty="0" err="1">
                          <a:effectLst/>
                          <a:latin typeface="Times New Roman" panose="02020603050405020304" pitchFamily="18" charset="0"/>
                          <a:cs typeface="Times New Roman" panose="02020603050405020304" pitchFamily="18" charset="0"/>
                        </a:rPr>
                        <a:t>ể</a:t>
                      </a:r>
                      <a:r>
                        <a:rPr lang="en-US" sz="2000" dirty="0" err="1">
                          <a:effectLst/>
                          <a:latin typeface="Times New Roman" panose="02020603050405020304" pitchFamily="18" charset="0"/>
                          <a:cs typeface="Times New Roman" panose="02020603050405020304" pitchFamily="18" charset="0"/>
                        </a:rPr>
                        <a:t>n</a:t>
                      </a:r>
                      <a:r>
                        <a:rPr lang="en-US" sz="2000" spc="-85" dirty="0">
                          <a:effectLst/>
                          <a:latin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cs typeface="Times New Roman" panose="02020603050405020304" pitchFamily="18" charset="0"/>
                        </a:rPr>
                        <a:t>k</a:t>
                      </a:r>
                      <a:r>
                        <a:rPr lang="en-US" sz="2000" spc="-40" dirty="0" err="1">
                          <a:effectLst/>
                          <a:latin typeface="Times New Roman" panose="02020603050405020304" pitchFamily="18" charset="0"/>
                          <a:cs typeface="Times New Roman" panose="02020603050405020304" pitchFamily="18" charset="0"/>
                        </a:rPr>
                        <a:t>h</a:t>
                      </a:r>
                      <a:r>
                        <a:rPr lang="en-US" sz="2000" spc="-45" dirty="0" err="1">
                          <a:effectLst/>
                          <a:latin typeface="Times New Roman" panose="02020603050405020304" pitchFamily="18" charset="0"/>
                          <a:cs typeface="Times New Roman" panose="02020603050405020304" pitchFamily="18" charset="0"/>
                        </a:rPr>
                        <a:t>a</a:t>
                      </a:r>
                      <a:r>
                        <a:rPr lang="en-US" sz="2000" dirty="0" err="1">
                          <a:effectLst/>
                          <a:latin typeface="Times New Roman" panose="02020603050405020304" pitchFamily="18" charset="0"/>
                          <a:cs typeface="Times New Roman" panose="02020603050405020304" pitchFamily="18" charset="0"/>
                        </a:rPr>
                        <a:t>i</a:t>
                      </a:r>
                      <a:r>
                        <a:rPr lang="en-US" sz="2000" dirty="0">
                          <a:effectLst/>
                          <a:latin typeface="Times New Roman" panose="02020603050405020304" pitchFamily="18" charset="0"/>
                          <a:cs typeface="Times New Roman" panose="02020603050405020304" pitchFamily="18" charset="0"/>
                        </a:rPr>
                        <a:t> </a:t>
                      </a:r>
                      <a:r>
                        <a:rPr lang="en-US" sz="2000" spc="-35" dirty="0" err="1">
                          <a:effectLst/>
                          <a:latin typeface="Times New Roman" panose="02020603050405020304" pitchFamily="18" charset="0"/>
                          <a:cs typeface="Times New Roman" panose="02020603050405020304" pitchFamily="18" charset="0"/>
                        </a:rPr>
                        <a:t>mạ</a:t>
                      </a:r>
                      <a:r>
                        <a:rPr lang="en-US" sz="2000" spc="-40" dirty="0" err="1">
                          <a:effectLst/>
                          <a:latin typeface="Times New Roman" panose="02020603050405020304" pitchFamily="18" charset="0"/>
                          <a:cs typeface="Times New Roman" panose="02020603050405020304" pitchFamily="18" charset="0"/>
                        </a:rPr>
                        <a:t>c</a:t>
                      </a:r>
                      <a:r>
                        <a:rPr lang="en-US" sz="2000" dirty="0" err="1">
                          <a:effectLst/>
                          <a:latin typeface="Times New Roman" panose="02020603050405020304" pitchFamily="18" charset="0"/>
                          <a:cs typeface="Times New Roman" panose="02020603050405020304" pitchFamily="18" charset="0"/>
                        </a:rPr>
                        <a:t>h</a:t>
                      </a:r>
                      <a:r>
                        <a:rPr lang="en-US" sz="2000" spc="-85" dirty="0">
                          <a:effectLst/>
                          <a:latin typeface="Times New Roman" panose="02020603050405020304" pitchFamily="18" charset="0"/>
                          <a:cs typeface="Times New Roman" panose="02020603050405020304" pitchFamily="18" charset="0"/>
                        </a:rPr>
                        <a:t> </a:t>
                      </a:r>
                      <a:r>
                        <a:rPr lang="en-US" sz="2000" spc="-30" dirty="0" err="1">
                          <a:effectLst/>
                          <a:latin typeface="Times New Roman" panose="02020603050405020304" pitchFamily="18" charset="0"/>
                          <a:cs typeface="Times New Roman" panose="02020603050405020304" pitchFamily="18" charset="0"/>
                        </a:rPr>
                        <a:t>c</a:t>
                      </a:r>
                      <a:r>
                        <a:rPr lang="en-US" sz="2000" spc="-45" dirty="0" err="1">
                          <a:effectLst/>
                          <a:latin typeface="Times New Roman" panose="02020603050405020304" pitchFamily="18" charset="0"/>
                          <a:cs typeface="Times New Roman" panose="02020603050405020304" pitchFamily="18" charset="0"/>
                        </a:rPr>
                        <a:t>ả</a:t>
                      </a:r>
                      <a:r>
                        <a:rPr lang="en-US" sz="2000" dirty="0" err="1">
                          <a:effectLst/>
                          <a:latin typeface="Times New Roman" panose="02020603050405020304" pitchFamily="18" charset="0"/>
                          <a:cs typeface="Times New Roman" panose="02020603050405020304" pitchFamily="18" charset="0"/>
                        </a:rPr>
                        <a:t>m</a:t>
                      </a:r>
                      <a:r>
                        <a:rPr lang="en-US" sz="2000" spc="-85" dirty="0">
                          <a:effectLst/>
                          <a:latin typeface="Times New Roman" panose="02020603050405020304" pitchFamily="18" charset="0"/>
                          <a:cs typeface="Times New Roman" panose="02020603050405020304" pitchFamily="18" charset="0"/>
                        </a:rPr>
                        <a:t> </a:t>
                      </a:r>
                      <a:r>
                        <a:rPr lang="en-US" sz="2000" spc="-35" dirty="0" err="1">
                          <a:effectLst/>
                          <a:latin typeface="Times New Roman" panose="02020603050405020304" pitchFamily="18" charset="0"/>
                          <a:cs typeface="Times New Roman" panose="02020603050405020304" pitchFamily="18" charset="0"/>
                        </a:rPr>
                        <a:t>x</a:t>
                      </a:r>
                      <a:r>
                        <a:rPr lang="en-US" sz="2000" spc="-30" dirty="0" err="1">
                          <a:effectLst/>
                          <a:latin typeface="Times New Roman" panose="02020603050405020304" pitchFamily="18" charset="0"/>
                          <a:cs typeface="Times New Roman" panose="02020603050405020304" pitchFamily="18" charset="0"/>
                        </a:rPr>
                        <a:t>ú</a:t>
                      </a:r>
                      <a:r>
                        <a:rPr lang="en-US" sz="2000" dirty="0" err="1">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2385">
                        <a:lnSpc>
                          <a:spcPct val="107000"/>
                        </a:lnSpc>
                        <a:spcBef>
                          <a:spcPts val="38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endParaRPr lang="en-US" sz="20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25117369"/>
                  </a:ext>
                </a:extLst>
              </a:tr>
              <a:tr h="441960">
                <a:tc>
                  <a:txBody>
                    <a:bodyPr/>
                    <a:lstStyle/>
                    <a:p>
                      <a:pPr marL="71755" marR="52070">
                        <a:lnSpc>
                          <a:spcPct val="107000"/>
                        </a:lnSpc>
                        <a:spcBef>
                          <a:spcPts val="385"/>
                        </a:spcBef>
                        <a:spcAft>
                          <a:spcPts val="0"/>
                        </a:spcAft>
                      </a:pPr>
                      <a:r>
                        <a:rPr lang="en-US" sz="2000" spc="-20" dirty="0" err="1">
                          <a:effectLst/>
                          <a:latin typeface="Times New Roman" panose="02020603050405020304" pitchFamily="18" charset="0"/>
                          <a:cs typeface="Times New Roman" panose="02020603050405020304" pitchFamily="18" charset="0"/>
                        </a:rPr>
                        <a:t>C</a:t>
                      </a:r>
                      <a:r>
                        <a:rPr lang="en-US" sz="2000" spc="-35" dirty="0" err="1">
                          <a:effectLst/>
                          <a:latin typeface="Times New Roman" panose="02020603050405020304" pitchFamily="18" charset="0"/>
                          <a:cs typeface="Times New Roman" panose="02020603050405020304" pitchFamily="18" charset="0"/>
                        </a:rPr>
                        <a:t>á</a:t>
                      </a:r>
                      <a:r>
                        <a:rPr lang="en-US" sz="2000" spc="-40" dirty="0" err="1">
                          <a:effectLst/>
                          <a:latin typeface="Times New Roman" panose="02020603050405020304" pitchFamily="18" charset="0"/>
                          <a:cs typeface="Times New Roman" panose="02020603050405020304" pitchFamily="18" charset="0"/>
                        </a:rPr>
                        <a:t>c</a:t>
                      </a:r>
                      <a:r>
                        <a:rPr lang="en-US" sz="2000" dirty="0" err="1">
                          <a:effectLst/>
                          <a:latin typeface="Times New Roman" panose="02020603050405020304" pitchFamily="18" charset="0"/>
                          <a:cs typeface="Times New Roman" panose="02020603050405020304" pitchFamily="18" charset="0"/>
                        </a:rPr>
                        <a:t>h</a:t>
                      </a:r>
                      <a:r>
                        <a:rPr lang="en-US" sz="2000" spc="-85" dirty="0">
                          <a:effectLst/>
                          <a:latin typeface="Times New Roman" panose="02020603050405020304" pitchFamily="18" charset="0"/>
                          <a:cs typeface="Times New Roman" panose="02020603050405020304" pitchFamily="18" charset="0"/>
                        </a:rPr>
                        <a:t> </a:t>
                      </a:r>
                      <a:r>
                        <a:rPr lang="en-US" sz="2000" spc="-25" dirty="0" err="1">
                          <a:effectLst/>
                          <a:latin typeface="Times New Roman" panose="02020603050405020304" pitchFamily="18" charset="0"/>
                          <a:cs typeface="Times New Roman" panose="02020603050405020304" pitchFamily="18" charset="0"/>
                        </a:rPr>
                        <a:t>t</a:t>
                      </a:r>
                      <a:r>
                        <a:rPr lang="en-US" sz="2000" spc="-30" dirty="0" err="1">
                          <a:effectLst/>
                          <a:latin typeface="Times New Roman" panose="02020603050405020304" pitchFamily="18" charset="0"/>
                          <a:cs typeface="Times New Roman" panose="02020603050405020304" pitchFamily="18" charset="0"/>
                        </a:rPr>
                        <a:t>ri</a:t>
                      </a:r>
                      <a:r>
                        <a:rPr lang="en-US" sz="2000" spc="-35" dirty="0" err="1">
                          <a:effectLst/>
                          <a:latin typeface="Times New Roman" panose="02020603050405020304" pitchFamily="18" charset="0"/>
                          <a:cs typeface="Times New Roman" panose="02020603050405020304" pitchFamily="18" charset="0"/>
                        </a:rPr>
                        <a:t>ể</a:t>
                      </a:r>
                      <a:r>
                        <a:rPr lang="en-US" sz="2000" dirty="0" err="1">
                          <a:effectLst/>
                          <a:latin typeface="Times New Roman" panose="02020603050405020304" pitchFamily="18" charset="0"/>
                          <a:cs typeface="Times New Roman" panose="02020603050405020304" pitchFamily="18" charset="0"/>
                        </a:rPr>
                        <a:t>n</a:t>
                      </a:r>
                      <a:r>
                        <a:rPr lang="en-US" sz="2000" spc="-85" dirty="0">
                          <a:effectLst/>
                          <a:latin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cs typeface="Times New Roman" panose="02020603050405020304" pitchFamily="18" charset="0"/>
                        </a:rPr>
                        <a:t>k</a:t>
                      </a:r>
                      <a:r>
                        <a:rPr lang="en-US" sz="2000" spc="-40" dirty="0" err="1">
                          <a:effectLst/>
                          <a:latin typeface="Times New Roman" panose="02020603050405020304" pitchFamily="18" charset="0"/>
                          <a:cs typeface="Times New Roman" panose="02020603050405020304" pitchFamily="18" charset="0"/>
                        </a:rPr>
                        <a:t>h</a:t>
                      </a:r>
                      <a:r>
                        <a:rPr lang="en-US" sz="2000" spc="-45" dirty="0" err="1">
                          <a:effectLst/>
                          <a:latin typeface="Times New Roman" panose="02020603050405020304" pitchFamily="18" charset="0"/>
                          <a:cs typeface="Times New Roman" panose="02020603050405020304" pitchFamily="18" charset="0"/>
                        </a:rPr>
                        <a:t>a</a:t>
                      </a:r>
                      <a:r>
                        <a:rPr lang="en-US" sz="2000" dirty="0" err="1">
                          <a:effectLst/>
                          <a:latin typeface="Times New Roman" panose="02020603050405020304" pitchFamily="18" charset="0"/>
                          <a:cs typeface="Times New Roman" panose="02020603050405020304" pitchFamily="18" charset="0"/>
                        </a:rPr>
                        <a:t>i</a:t>
                      </a:r>
                      <a:r>
                        <a:rPr lang="en-US" sz="2000" dirty="0">
                          <a:effectLst/>
                          <a:latin typeface="Times New Roman" panose="02020603050405020304" pitchFamily="18" charset="0"/>
                          <a:cs typeface="Times New Roman" panose="02020603050405020304" pitchFamily="18" charset="0"/>
                        </a:rPr>
                        <a:t> </a:t>
                      </a:r>
                      <a:r>
                        <a:rPr lang="en-US" sz="2000" spc="-30" dirty="0" err="1">
                          <a:effectLst/>
                          <a:latin typeface="Times New Roman" panose="02020603050405020304" pitchFamily="18" charset="0"/>
                          <a:cs typeface="Times New Roman" panose="02020603050405020304" pitchFamily="18" charset="0"/>
                        </a:rPr>
                        <a:t>h</a:t>
                      </a:r>
                      <a:r>
                        <a:rPr lang="en-US" sz="2000" spc="-35" dirty="0" err="1">
                          <a:effectLst/>
                          <a:latin typeface="Times New Roman" panose="02020603050405020304" pitchFamily="18" charset="0"/>
                          <a:cs typeface="Times New Roman" panose="02020603050405020304" pitchFamily="18" charset="0"/>
                        </a:rPr>
                        <a:t>ì</a:t>
                      </a:r>
                      <a:r>
                        <a:rPr lang="en-US" sz="2000" spc="-30" dirty="0" err="1">
                          <a:effectLst/>
                          <a:latin typeface="Times New Roman" panose="02020603050405020304" pitchFamily="18" charset="0"/>
                          <a:cs typeface="Times New Roman" panose="02020603050405020304" pitchFamily="18" charset="0"/>
                        </a:rPr>
                        <a:t>n</a:t>
                      </a:r>
                      <a:r>
                        <a:rPr lang="en-US" sz="2000" dirty="0" err="1">
                          <a:effectLst/>
                          <a:latin typeface="Times New Roman" panose="02020603050405020304" pitchFamily="18" charset="0"/>
                          <a:cs typeface="Times New Roman" panose="02020603050405020304" pitchFamily="18" charset="0"/>
                        </a:rPr>
                        <a:t>h</a:t>
                      </a:r>
                      <a:r>
                        <a:rPr lang="en-US" sz="2000" spc="-80" dirty="0">
                          <a:effectLst/>
                          <a:latin typeface="Times New Roman" panose="02020603050405020304" pitchFamily="18" charset="0"/>
                          <a:cs typeface="Times New Roman" panose="02020603050405020304" pitchFamily="18" charset="0"/>
                        </a:rPr>
                        <a:t> </a:t>
                      </a:r>
                      <a:r>
                        <a:rPr lang="en-US" sz="2000" spc="-35" dirty="0" err="1">
                          <a:effectLst/>
                          <a:latin typeface="Times New Roman" panose="02020603050405020304" pitchFamily="18" charset="0"/>
                          <a:cs typeface="Times New Roman" panose="02020603050405020304" pitchFamily="18" charset="0"/>
                        </a:rPr>
                        <a:t>tượ</a:t>
                      </a:r>
                      <a:r>
                        <a:rPr lang="en-US" sz="2000" spc="-45" dirty="0" err="1">
                          <a:effectLst/>
                          <a:latin typeface="Times New Roman" panose="02020603050405020304" pitchFamily="18" charset="0"/>
                          <a:cs typeface="Times New Roman" panose="02020603050405020304" pitchFamily="18" charset="0"/>
                        </a:rPr>
                        <a:t>n</a:t>
                      </a:r>
                      <a:r>
                        <a:rPr lang="en-US" sz="2000" dirty="0" err="1">
                          <a:effectLst/>
                          <a:latin typeface="Times New Roman" panose="02020603050405020304" pitchFamily="18" charset="0"/>
                          <a:cs typeface="Times New Roman" panose="02020603050405020304" pitchFamily="18" charset="0"/>
                        </a:rPr>
                        <a:t>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38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1755" marR="0">
                        <a:lnSpc>
                          <a:spcPct val="107000"/>
                        </a:lnSpc>
                        <a:spcBef>
                          <a:spcPts val="38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73883994"/>
                  </a:ext>
                </a:extLst>
              </a:tr>
              <a:tr h="1151890">
                <a:tc>
                  <a:txBody>
                    <a:bodyPr/>
                    <a:lstStyle/>
                    <a:p>
                      <a:pPr marL="0" marR="0">
                        <a:lnSpc>
                          <a:spcPts val="12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600"/>
                        </a:lnSpc>
                        <a:spcBef>
                          <a:spcPts val="0"/>
                        </a:spcBef>
                        <a:spcAft>
                          <a:spcPts val="20"/>
                        </a:spcAft>
                      </a:pPr>
                      <a:r>
                        <a:rPr lang="en-US" sz="2000" dirty="0">
                          <a:effectLst/>
                          <a:latin typeface="Times New Roman" panose="02020603050405020304" pitchFamily="18" charset="0"/>
                          <a:cs typeface="Times New Roman" panose="02020603050405020304" pitchFamily="18" charset="0"/>
                        </a:rPr>
                        <a:t> </a:t>
                      </a:r>
                    </a:p>
                    <a:p>
                      <a:pPr marL="71755" marR="354965">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Tư</a:t>
                      </a:r>
                      <a:r>
                        <a:rPr lang="en-US" sz="2000" spc="-15"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a:t>
                      </a:r>
                      <a:r>
                        <a:rPr lang="en-US" sz="2000" spc="-5" dirty="0" err="1">
                          <a:effectLst/>
                          <a:latin typeface="Times New Roman" panose="02020603050405020304" pitchFamily="18" charset="0"/>
                          <a:cs typeface="Times New Roman" panose="02020603050405020304" pitchFamily="18" charset="0"/>
                        </a:rPr>
                        <a:t>ư</a:t>
                      </a:r>
                      <a:r>
                        <a:rPr lang="en-US" sz="2000" dirty="0" err="1">
                          <a:effectLst/>
                          <a:latin typeface="Times New Roman" panose="02020603050405020304" pitchFamily="18" charset="0"/>
                          <a:cs typeface="Times New Roman" panose="02020603050405020304" pitchFamily="18" charset="0"/>
                        </a:rPr>
                        <a:t>ở</a:t>
                      </a:r>
                      <a:r>
                        <a:rPr lang="en-US" sz="2000" spc="-10" dirty="0" err="1">
                          <a:effectLst/>
                          <a:latin typeface="Times New Roman" panose="02020603050405020304" pitchFamily="18" charset="0"/>
                          <a:cs typeface="Times New Roman" panose="02020603050405020304" pitchFamily="18" charset="0"/>
                        </a:rPr>
                        <a:t>n</a:t>
                      </a:r>
                      <a:r>
                        <a:rPr lang="en-US" sz="2000" dirty="0" err="1">
                          <a:effectLst/>
                          <a:latin typeface="Times New Roman" panose="02020603050405020304" pitchFamily="18" charset="0"/>
                          <a:cs typeface="Times New Roman" panose="02020603050405020304" pitchFamily="18" charset="0"/>
                        </a:rPr>
                        <a:t>g</a:t>
                      </a:r>
                      <a:r>
                        <a:rPr lang="en-US" sz="2000" dirty="0">
                          <a:effectLst/>
                          <a:latin typeface="Times New Roman" panose="02020603050405020304" pitchFamily="18" charset="0"/>
                          <a:cs typeface="Times New Roman" panose="02020603050405020304" pitchFamily="18" charset="0"/>
                        </a:rPr>
                        <a:t>, </a:t>
                      </a:r>
                      <a:r>
                        <a:rPr lang="en-US" sz="2000" spc="-5" dirty="0" err="1">
                          <a:effectLst/>
                          <a:latin typeface="Times New Roman" panose="02020603050405020304" pitchFamily="18" charset="0"/>
                          <a:cs typeface="Times New Roman" panose="02020603050405020304" pitchFamily="18" charset="0"/>
                        </a:rPr>
                        <a:t>c</a:t>
                      </a:r>
                      <a:r>
                        <a:rPr lang="en-US" sz="2000" spc="-30" dirty="0" err="1">
                          <a:effectLst/>
                          <a:latin typeface="Times New Roman" panose="02020603050405020304" pitchFamily="18" charset="0"/>
                          <a:cs typeface="Times New Roman" panose="02020603050405020304" pitchFamily="18" charset="0"/>
                        </a:rPr>
                        <a:t>h</a:t>
                      </a:r>
                      <a:r>
                        <a:rPr lang="en-US" sz="2000" dirty="0" err="1">
                          <a:effectLst/>
                          <a:latin typeface="Times New Roman" panose="02020603050405020304" pitchFamily="18" charset="0"/>
                          <a:cs typeface="Times New Roman" panose="02020603050405020304" pitchFamily="18" charset="0"/>
                        </a:rPr>
                        <a:t>ủ</a:t>
                      </a:r>
                      <a:r>
                        <a:rPr lang="en-US" sz="2000" spc="-15"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1755" marR="59055" algn="just">
                        <a:lnSpc>
                          <a:spcPct val="107000"/>
                        </a:lnSpc>
                        <a:spcBef>
                          <a:spcPts val="38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1755" marR="58420" algn="just">
                        <a:lnSpc>
                          <a:spcPct val="107000"/>
                        </a:lnSpc>
                        <a:spcBef>
                          <a:spcPts val="38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0773953"/>
                  </a:ext>
                </a:extLst>
              </a:tr>
            </a:tbl>
          </a:graphicData>
        </a:graphic>
      </p:graphicFrame>
      <p:sp>
        <p:nvSpPr>
          <p:cNvPr id="10" name="Rectangle 1"/>
          <p:cNvSpPr>
            <a:spLocks noChangeArrowheads="1"/>
          </p:cNvSpPr>
          <p:nvPr/>
        </p:nvSpPr>
        <p:spPr bwMode="auto">
          <a:xfrm>
            <a:off x="1498979" y="2071103"/>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731265" y="5105400"/>
            <a:ext cx="8610600" cy="882678"/>
          </a:xfrm>
          <a:prstGeom prst="rect">
            <a:avLst/>
          </a:prstGeom>
        </p:spPr>
        <p:txBody>
          <a:bodyPr wrap="square">
            <a:spAutoFit/>
          </a:bodyPr>
          <a:lstStyle/>
          <a:p>
            <a:pPr algn="just">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2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300" y="685800"/>
            <a:ext cx="4238661" cy="1754326"/>
          </a:xfrm>
          <a:prstGeom prst="rect">
            <a:avLst/>
          </a:prstGeom>
          <a:noFill/>
        </p:spPr>
        <p:txBody>
          <a:bodyPr wrap="none" lIns="91440" tIns="45720" rIns="91440" bIns="45720">
            <a:spAutoFit/>
          </a:bodyPr>
          <a:lstStyle/>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1</a:t>
            </a:r>
          </a:p>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KHỞI ĐỘNG</a:t>
            </a:r>
          </a:p>
        </p:txBody>
      </p:sp>
      <p:sp>
        <p:nvSpPr>
          <p:cNvPr id="5" name="Rectangle 4"/>
          <p:cNvSpPr/>
          <p:nvPr/>
        </p:nvSpPr>
        <p:spPr>
          <a:xfrm>
            <a:off x="3004460" y="3200400"/>
            <a:ext cx="6183103" cy="1754326"/>
          </a:xfrm>
          <a:prstGeom prst="rect">
            <a:avLst/>
          </a:prstGeom>
          <a:noFill/>
        </p:spPr>
        <p:txBody>
          <a:bodyPr wrap="none" lIns="91440" tIns="45720" rIns="91440" bIns="45720">
            <a:spAutoFit/>
          </a:bodyPr>
          <a:lstStyle/>
          <a:p>
            <a:pPr algn="ct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Trò</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chơi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CÂU CHỮ DIỆU KÌ</a:t>
            </a:r>
          </a:p>
        </p:txBody>
      </p:sp>
    </p:spTree>
    <p:extLst>
      <p:ext uri="{BB962C8B-B14F-4D97-AF65-F5344CB8AC3E}">
        <p14:creationId xmlns:p14="http://schemas.microsoft.com/office/powerpoint/2010/main" val="30391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676400" y="152400"/>
            <a:ext cx="8991600" cy="1014380"/>
          </a:xfrm>
          <a:prstGeom prst="rect">
            <a:avLst/>
          </a:prstGeom>
        </p:spPr>
        <p:txBody>
          <a:bodyPr wrap="square">
            <a:spAutoFit/>
          </a:bodyPr>
          <a:lstStyle/>
          <a:p>
            <a:pPr algn="just">
              <a:lnSpc>
                <a:spcPct val="107000"/>
              </a:lnSpc>
              <a:spcBef>
                <a:spcPts val="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qua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676400" y="1242878"/>
            <a:ext cx="2574744" cy="523220"/>
          </a:xfrm>
          <a:prstGeom prst="rect">
            <a:avLst/>
          </a:prstGeom>
        </p:spPr>
        <p:txBody>
          <a:bodyPr wrap="none">
            <a:spAutoFit/>
          </a:bodyPr>
          <a:lstStyle/>
          <a:p>
            <a:r>
              <a:rPr lang="en-US" sz="2800" b="1" i="1" dirty="0">
                <a:solidFill>
                  <a:srgbClr val="000000"/>
                </a:solidFill>
                <a:latin typeface="Times New Roman" panose="02020603050405020304" pitchFamily="18" charset="0"/>
                <a:ea typeface="Calibri" panose="020F0502020204030204" pitchFamily="34" charset="0"/>
              </a:rPr>
              <a:t>a. Hình </a:t>
            </a:r>
            <a:r>
              <a:rPr lang="en-US" sz="2800" b="1" i="1" dirty="0" err="1">
                <a:solidFill>
                  <a:srgbClr val="000000"/>
                </a:solidFill>
                <a:latin typeface="Times New Roman" panose="02020603050405020304" pitchFamily="18" charset="0"/>
                <a:ea typeface="Calibri" panose="020F0502020204030204" pitchFamily="34" charset="0"/>
              </a:rPr>
              <a:t>ảnh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thơ</a:t>
            </a:r>
            <a:endParaRPr lang="en-US" sz="2800" dirty="0"/>
          </a:p>
        </p:txBody>
      </p:sp>
      <p:sp>
        <p:nvSpPr>
          <p:cNvPr id="3" name="Rectangle 2"/>
          <p:cNvSpPr/>
          <p:nvPr/>
        </p:nvSpPr>
        <p:spPr>
          <a:xfrm>
            <a:off x="1515511" y="2395945"/>
            <a:ext cx="3277244" cy="830997"/>
          </a:xfrm>
          <a:prstGeom prst="rect">
            <a:avLst/>
          </a:prstGeom>
        </p:spPr>
        <p:txBody>
          <a:bodyPr wrap="none">
            <a:spAutoFit/>
          </a:bodyPr>
          <a:lstStyle/>
          <a:p>
            <a:pPr marL="285750" indent="-285750">
              <a:buFontTx/>
              <a:buChar char="-"/>
            </a:pPr>
            <a:r>
              <a:rPr lang="en-US" sz="2400" dirty="0" err="1">
                <a:solidFill>
                  <a:srgbClr val="000000"/>
                </a:solidFill>
                <a:latin typeface="Times New Roman" panose="02020603050405020304" pitchFamily="18" charset="0"/>
                <a:ea typeface="Calibri" panose="020F0502020204030204" pitchFamily="34" charset="0"/>
              </a:rPr>
              <a:t>Tuân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theo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động</a:t>
            </a:r>
            <a:endParaRPr lang="en-US" sz="2400" dirty="0">
              <a:solidFill>
                <a:srgbClr val="000000"/>
              </a:solidFill>
              <a:latin typeface="Times New Roman" panose="02020603050405020304" pitchFamily="18" charset="0"/>
              <a:ea typeface="Calibri" panose="020F0502020204030204" pitchFamily="34"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sp>
        <p:nvSpPr>
          <p:cNvPr id="8" name="Rectangle 7"/>
          <p:cNvSpPr/>
          <p:nvPr/>
        </p:nvSpPr>
        <p:spPr>
          <a:xfrm>
            <a:off x="5181670" y="1599146"/>
            <a:ext cx="915127" cy="523220"/>
          </a:xfrm>
          <a:prstGeom prst="rect">
            <a:avLst/>
          </a:prstGeom>
        </p:spPr>
        <p:txBody>
          <a:bodyPr wrap="square">
            <a:spAutoFit/>
          </a:bodyPr>
          <a:lstStyle/>
          <a:p>
            <a:r>
              <a:rPr lang="en-US" sz="2800" b="1" i="1" dirty="0" err="1">
                <a:solidFill>
                  <a:srgbClr val="000000"/>
                </a:solidFill>
                <a:latin typeface="Times New Roman" panose="02020603050405020304" pitchFamily="18" charset="0"/>
                <a:ea typeface="Calibri" panose="020F0502020204030204" pitchFamily="34" charset="0"/>
              </a:rPr>
              <a:t>Mộ</a:t>
            </a:r>
            <a:endParaRPr lang="en-US" sz="2800" b="1" dirty="0"/>
          </a:p>
        </p:txBody>
      </p:sp>
      <p:sp>
        <p:nvSpPr>
          <p:cNvPr id="9" name="Rectangle 8"/>
          <p:cNvSpPr/>
          <p:nvPr/>
        </p:nvSpPr>
        <p:spPr>
          <a:xfrm>
            <a:off x="4660441" y="3403404"/>
            <a:ext cx="1957587" cy="523220"/>
          </a:xfrm>
          <a:prstGeom prst="rect">
            <a:avLst/>
          </a:prstGeom>
        </p:spPr>
        <p:txBody>
          <a:bodyPr wrap="none">
            <a:spAutoFit/>
          </a:bodyPr>
          <a:lstStyle/>
          <a:p>
            <a:r>
              <a:rPr lang="en-US" sz="2800" b="1" i="1" dirty="0" err="1">
                <a:solidFill>
                  <a:srgbClr val="000000"/>
                </a:solidFill>
                <a:latin typeface="Times New Roman" panose="02020603050405020304" pitchFamily="18" charset="0"/>
                <a:ea typeface="Calibri" panose="020F0502020204030204" pitchFamily="34" charset="0"/>
              </a:rPr>
              <a:t>Nguyên</a:t>
            </a:r>
            <a:r>
              <a:rPr lang="en-US"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tiêu</a:t>
            </a:r>
            <a:endParaRPr lang="en-US" sz="2800" b="1" dirty="0"/>
          </a:p>
        </p:txBody>
      </p:sp>
      <p:sp>
        <p:nvSpPr>
          <p:cNvPr id="10" name="Rectangle 9"/>
          <p:cNvSpPr/>
          <p:nvPr/>
        </p:nvSpPr>
        <p:spPr>
          <a:xfrm>
            <a:off x="1753327" y="4931869"/>
            <a:ext cx="8457473" cy="882678"/>
          </a:xfrm>
          <a:prstGeom prst="rect">
            <a:avLst/>
          </a:prstGeom>
        </p:spPr>
        <p:txBody>
          <a:bodyPr wrap="square">
            <a:spAutoFit/>
          </a:bodyPr>
          <a:lstStyle/>
          <a:p>
            <a:pPr algn="just">
              <a:lnSpc>
                <a:spcPct val="107000"/>
              </a:lnSpc>
              <a:spcBef>
                <a:spcPts val="0"/>
              </a:spcBef>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77574" y="1324434"/>
            <a:ext cx="4190427" cy="1384995"/>
          </a:xfrm>
          <a:prstGeom prst="rect">
            <a:avLst/>
          </a:prstGeom>
        </p:spPr>
        <p:txBody>
          <a:bodyPr wrap="square">
            <a:spAutoFit/>
          </a:bodyPr>
          <a:lstStyle/>
          <a:p>
            <a:r>
              <a:rPr lang="en-US" sz="2800" dirty="0" err="1">
                <a:solidFill>
                  <a:srgbClr val="000000"/>
                </a:solidFill>
                <a:latin typeface="Times New Roman" panose="02020603050405020304" pitchFamily="18" charset="0"/>
                <a:ea typeface="Calibri" panose="020F0502020204030204" pitchFamily="34" charset="0"/>
              </a:rPr>
              <a:t>chiều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tối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chim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đêm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kết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thúc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ảnh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lửa</a:t>
            </a:r>
            <a:r>
              <a:rPr lang="en-US" sz="2800" dirty="0">
                <a:solidFill>
                  <a:srgbClr val="000000"/>
                </a:solidFill>
                <a:latin typeface="Times New Roman" panose="02020603050405020304" pitchFamily="18" charset="0"/>
                <a:ea typeface="Calibri" panose="020F0502020204030204" pitchFamily="34" charset="0"/>
              </a:rPr>
              <a:t>.</a:t>
            </a:r>
            <a:endParaRPr lang="en-US" sz="2800" dirty="0"/>
          </a:p>
        </p:txBody>
      </p:sp>
      <p:sp>
        <p:nvSpPr>
          <p:cNvPr id="12" name="Rectangle 11"/>
          <p:cNvSpPr/>
          <p:nvPr/>
        </p:nvSpPr>
        <p:spPr>
          <a:xfrm>
            <a:off x="6629400" y="3119906"/>
            <a:ext cx="3733800" cy="1277850"/>
          </a:xfrm>
          <a:prstGeom prst="rect">
            <a:avLst/>
          </a:prstGeom>
        </p:spPr>
        <p:txBody>
          <a:bodyPr wrap="square">
            <a:spAutoFit/>
          </a:bodyPr>
          <a:lstStyle/>
          <a:p>
            <a:pPr algn="just">
              <a:lnSpc>
                <a:spcPct val="107000"/>
              </a:lnSpc>
              <a:spcBef>
                <a:spcPts val="0"/>
              </a:spcBef>
              <a:spcAft>
                <a:spcPts val="8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Giêng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4792755" y="2128909"/>
            <a:ext cx="388914" cy="51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00669" y="2670712"/>
            <a:ext cx="514476" cy="556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7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676400" y="152400"/>
            <a:ext cx="8991600" cy="1014380"/>
          </a:xfrm>
          <a:prstGeom prst="rect">
            <a:avLst/>
          </a:prstGeom>
        </p:spPr>
        <p:txBody>
          <a:bodyPr wrap="square">
            <a:spAutoFit/>
          </a:bodyPr>
          <a:lstStyle/>
          <a:p>
            <a:pPr algn="just">
              <a:lnSpc>
                <a:spcPct val="107000"/>
              </a:lnSpc>
              <a:spcBef>
                <a:spcPts val="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qua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0674286"/>
              </p:ext>
            </p:extLst>
          </p:nvPr>
        </p:nvGraphicFramePr>
        <p:xfrm>
          <a:off x="1647965" y="1690000"/>
          <a:ext cx="8791434" cy="4873944"/>
        </p:xfrm>
        <a:graphic>
          <a:graphicData uri="http://schemas.openxmlformats.org/drawingml/2006/table">
            <a:tbl>
              <a:tblPr firstRow="1" firstCol="1" bandRow="1">
                <a:tableStyleId>{5C22544A-7EE6-4342-B048-85BDC9FD1C3A}</a:tableStyleId>
              </a:tblPr>
              <a:tblGrid>
                <a:gridCol w="3210269">
                  <a:extLst>
                    <a:ext uri="{9D8B030D-6E8A-4147-A177-3AD203B41FA5}">
                      <a16:colId xmlns:a16="http://schemas.microsoft.com/office/drawing/2014/main" val="3577612351"/>
                    </a:ext>
                  </a:extLst>
                </a:gridCol>
                <a:gridCol w="2997292">
                  <a:extLst>
                    <a:ext uri="{9D8B030D-6E8A-4147-A177-3AD203B41FA5}">
                      <a16:colId xmlns:a16="http://schemas.microsoft.com/office/drawing/2014/main" val="1127423159"/>
                    </a:ext>
                  </a:extLst>
                </a:gridCol>
                <a:gridCol w="2583873">
                  <a:extLst>
                    <a:ext uri="{9D8B030D-6E8A-4147-A177-3AD203B41FA5}">
                      <a16:colId xmlns:a16="http://schemas.microsoft.com/office/drawing/2014/main" val="1783272004"/>
                    </a:ext>
                  </a:extLst>
                </a:gridCol>
              </a:tblGrid>
              <a:tr h="365232">
                <a:tc>
                  <a:txBody>
                    <a:bodyPr/>
                    <a:lstStyle/>
                    <a:p>
                      <a:pPr marL="0" marR="0">
                        <a:lnSpc>
                          <a:spcPct val="107000"/>
                        </a:lnSpc>
                        <a:spcBef>
                          <a:spcPts val="0"/>
                        </a:spcBef>
                        <a:spcAft>
                          <a:spcPts val="800"/>
                        </a:spcAft>
                      </a:pPr>
                      <a:r>
                        <a:rPr lang="vi-VN"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385"/>
                        </a:spcBef>
                        <a:spcAft>
                          <a:spcPts val="0"/>
                        </a:spcAft>
                      </a:pPr>
                      <a:r>
                        <a:rPr lang="en-US" sz="2000" b="0" spc="-45" dirty="0" err="1">
                          <a:effectLst/>
                          <a:latin typeface="Times New Roman" panose="02020603050405020304" pitchFamily="18" charset="0"/>
                          <a:cs typeface="Times New Roman" panose="02020603050405020304" pitchFamily="18" charset="0"/>
                        </a:rPr>
                        <a:t>M</a:t>
                      </a:r>
                      <a:r>
                        <a:rPr lang="en-US" sz="2000" b="0" dirty="0" err="1">
                          <a:effectLst/>
                          <a:latin typeface="Times New Roman" panose="02020603050405020304" pitchFamily="18" charset="0"/>
                          <a:cs typeface="Times New Roman" panose="02020603050405020304" pitchFamily="18" charset="0"/>
                        </a:rPr>
                        <a:t>ộ</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2000" b="0" dirty="0" err="1">
                          <a:latin typeface="Times New Roman" panose="02020603050405020304" pitchFamily="18" charset="0"/>
                          <a:cs typeface="Times New Roman" panose="02020603050405020304" pitchFamily="18" charset="0"/>
                        </a:rPr>
                        <a:t>Nguyên</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tiêu</a:t>
                      </a:r>
                      <a:endParaRPr lang="en-US" sz="2000" b="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16124627"/>
                  </a:ext>
                </a:extLst>
              </a:tr>
              <a:tr h="1003809">
                <a:tc>
                  <a:txBody>
                    <a:bodyPr/>
                    <a:lstStyle/>
                    <a:p>
                      <a:pPr marL="71755" marR="52070">
                        <a:lnSpc>
                          <a:spcPct val="107000"/>
                        </a:lnSpc>
                        <a:spcBef>
                          <a:spcPts val="385"/>
                        </a:spcBef>
                        <a:spcAft>
                          <a:spcPts val="0"/>
                        </a:spcAft>
                      </a:pPr>
                      <a:r>
                        <a:rPr lang="en-US" sz="2200" b="1" spc="-20" dirty="0" err="1">
                          <a:effectLst/>
                          <a:latin typeface="Times New Roman" panose="02020603050405020304" pitchFamily="18" charset="0"/>
                          <a:cs typeface="Times New Roman" panose="02020603050405020304" pitchFamily="18" charset="0"/>
                        </a:rPr>
                        <a:t>C</a:t>
                      </a:r>
                      <a:r>
                        <a:rPr lang="en-US" sz="2200" b="1" spc="-35" dirty="0" err="1">
                          <a:effectLst/>
                          <a:latin typeface="Times New Roman" panose="02020603050405020304" pitchFamily="18" charset="0"/>
                          <a:cs typeface="Times New Roman" panose="02020603050405020304" pitchFamily="18" charset="0"/>
                        </a:rPr>
                        <a:t>á</a:t>
                      </a:r>
                      <a:r>
                        <a:rPr lang="en-US" sz="2200" b="1" spc="-40" dirty="0" err="1">
                          <a:effectLst/>
                          <a:latin typeface="Times New Roman" panose="02020603050405020304" pitchFamily="18" charset="0"/>
                          <a:cs typeface="Times New Roman" panose="02020603050405020304" pitchFamily="18" charset="0"/>
                        </a:rPr>
                        <a:t>c</a:t>
                      </a:r>
                      <a:r>
                        <a:rPr lang="en-US" sz="2200" b="1" dirty="0" err="1">
                          <a:effectLst/>
                          <a:latin typeface="Times New Roman" panose="02020603050405020304" pitchFamily="18" charset="0"/>
                          <a:cs typeface="Times New Roman" panose="02020603050405020304" pitchFamily="18" charset="0"/>
                        </a:rPr>
                        <a:t>h</a:t>
                      </a:r>
                      <a:r>
                        <a:rPr lang="en-US" sz="2200" b="1" spc="-85" dirty="0">
                          <a:effectLst/>
                          <a:latin typeface="Times New Roman" panose="02020603050405020304" pitchFamily="18" charset="0"/>
                          <a:cs typeface="Times New Roman" panose="02020603050405020304" pitchFamily="18" charset="0"/>
                        </a:rPr>
                        <a:t> </a:t>
                      </a:r>
                      <a:r>
                        <a:rPr lang="en-US" sz="2200" b="1" spc="-25" dirty="0" err="1">
                          <a:effectLst/>
                          <a:latin typeface="Times New Roman" panose="02020603050405020304" pitchFamily="18" charset="0"/>
                          <a:cs typeface="Times New Roman" panose="02020603050405020304" pitchFamily="18" charset="0"/>
                        </a:rPr>
                        <a:t>t</a:t>
                      </a:r>
                      <a:r>
                        <a:rPr lang="en-US" sz="2200" b="1" spc="-30" dirty="0" err="1">
                          <a:effectLst/>
                          <a:latin typeface="Times New Roman" panose="02020603050405020304" pitchFamily="18" charset="0"/>
                          <a:cs typeface="Times New Roman" panose="02020603050405020304" pitchFamily="18" charset="0"/>
                        </a:rPr>
                        <a:t>ri</a:t>
                      </a:r>
                      <a:r>
                        <a:rPr lang="en-US" sz="2200" b="1" spc="-35" dirty="0" err="1">
                          <a:effectLst/>
                          <a:latin typeface="Times New Roman" panose="02020603050405020304" pitchFamily="18" charset="0"/>
                          <a:cs typeface="Times New Roman" panose="02020603050405020304" pitchFamily="18" charset="0"/>
                        </a:rPr>
                        <a:t>ể</a:t>
                      </a:r>
                      <a:r>
                        <a:rPr lang="en-US" sz="2200" b="1" dirty="0" err="1">
                          <a:effectLst/>
                          <a:latin typeface="Times New Roman" panose="02020603050405020304" pitchFamily="18" charset="0"/>
                          <a:cs typeface="Times New Roman" panose="02020603050405020304" pitchFamily="18" charset="0"/>
                        </a:rPr>
                        <a:t>n</a:t>
                      </a:r>
                      <a:r>
                        <a:rPr lang="en-US" sz="2200" b="1" spc="-85" dirty="0">
                          <a:effectLst/>
                          <a:latin typeface="Times New Roman" panose="02020603050405020304" pitchFamily="18" charset="0"/>
                          <a:cs typeface="Times New Roman" panose="02020603050405020304" pitchFamily="18" charset="0"/>
                        </a:rPr>
                        <a:t> </a:t>
                      </a:r>
                      <a:r>
                        <a:rPr lang="en-US" sz="2200" b="1" spc="-20" dirty="0" err="1">
                          <a:effectLst/>
                          <a:latin typeface="Times New Roman" panose="02020603050405020304" pitchFamily="18" charset="0"/>
                          <a:cs typeface="Times New Roman" panose="02020603050405020304" pitchFamily="18" charset="0"/>
                        </a:rPr>
                        <a:t>k</a:t>
                      </a:r>
                      <a:r>
                        <a:rPr lang="en-US" sz="2200" b="1" spc="-40" dirty="0" err="1">
                          <a:effectLst/>
                          <a:latin typeface="Times New Roman" panose="02020603050405020304" pitchFamily="18" charset="0"/>
                          <a:cs typeface="Times New Roman" panose="02020603050405020304" pitchFamily="18" charset="0"/>
                        </a:rPr>
                        <a:t>h</a:t>
                      </a:r>
                      <a:r>
                        <a:rPr lang="en-US" sz="2200" b="1" spc="-45" dirty="0" err="1">
                          <a:effectLst/>
                          <a:latin typeface="Times New Roman" panose="02020603050405020304" pitchFamily="18" charset="0"/>
                          <a:cs typeface="Times New Roman" panose="02020603050405020304" pitchFamily="18" charset="0"/>
                        </a:rPr>
                        <a:t>a</a:t>
                      </a:r>
                      <a:r>
                        <a:rPr lang="en-US" sz="2200" b="1" dirty="0" err="1">
                          <a:effectLst/>
                          <a:latin typeface="Times New Roman" panose="02020603050405020304" pitchFamily="18" charset="0"/>
                          <a:cs typeface="Times New Roman" panose="02020603050405020304" pitchFamily="18" charset="0"/>
                        </a:rPr>
                        <a:t>i</a:t>
                      </a:r>
                      <a:r>
                        <a:rPr lang="en-US" sz="2200" b="1" dirty="0">
                          <a:effectLst/>
                          <a:latin typeface="Times New Roman" panose="02020603050405020304" pitchFamily="18" charset="0"/>
                          <a:cs typeface="Times New Roman" panose="02020603050405020304" pitchFamily="18" charset="0"/>
                        </a:rPr>
                        <a:t> </a:t>
                      </a:r>
                      <a:r>
                        <a:rPr lang="en-US" sz="2200" b="1" spc="-35" dirty="0" err="1">
                          <a:effectLst/>
                          <a:latin typeface="Times New Roman" panose="02020603050405020304" pitchFamily="18" charset="0"/>
                          <a:cs typeface="Times New Roman" panose="02020603050405020304" pitchFamily="18" charset="0"/>
                        </a:rPr>
                        <a:t>mạ</a:t>
                      </a:r>
                      <a:r>
                        <a:rPr lang="en-US" sz="2200" b="1" spc="-40" dirty="0" err="1">
                          <a:effectLst/>
                          <a:latin typeface="Times New Roman" panose="02020603050405020304" pitchFamily="18" charset="0"/>
                          <a:cs typeface="Times New Roman" panose="02020603050405020304" pitchFamily="18" charset="0"/>
                        </a:rPr>
                        <a:t>c</a:t>
                      </a:r>
                      <a:r>
                        <a:rPr lang="en-US" sz="2200" b="1" dirty="0" err="1">
                          <a:effectLst/>
                          <a:latin typeface="Times New Roman" panose="02020603050405020304" pitchFamily="18" charset="0"/>
                          <a:cs typeface="Times New Roman" panose="02020603050405020304" pitchFamily="18" charset="0"/>
                        </a:rPr>
                        <a:t>h</a:t>
                      </a:r>
                      <a:r>
                        <a:rPr lang="en-US" sz="2200" b="1" spc="-85" dirty="0">
                          <a:effectLst/>
                          <a:latin typeface="Times New Roman" panose="02020603050405020304" pitchFamily="18" charset="0"/>
                          <a:cs typeface="Times New Roman" panose="02020603050405020304" pitchFamily="18" charset="0"/>
                        </a:rPr>
                        <a:t> </a:t>
                      </a:r>
                      <a:r>
                        <a:rPr lang="en-US" sz="2200" b="1" spc="-30" dirty="0" err="1">
                          <a:effectLst/>
                          <a:latin typeface="Times New Roman" panose="02020603050405020304" pitchFamily="18" charset="0"/>
                          <a:cs typeface="Times New Roman" panose="02020603050405020304" pitchFamily="18" charset="0"/>
                        </a:rPr>
                        <a:t>c</a:t>
                      </a:r>
                      <a:r>
                        <a:rPr lang="en-US" sz="2200" b="1" spc="-45" dirty="0" err="1">
                          <a:effectLst/>
                          <a:latin typeface="Times New Roman" panose="02020603050405020304" pitchFamily="18" charset="0"/>
                          <a:cs typeface="Times New Roman" panose="02020603050405020304" pitchFamily="18" charset="0"/>
                        </a:rPr>
                        <a:t>ả</a:t>
                      </a:r>
                      <a:r>
                        <a:rPr lang="en-US" sz="2200" b="1" dirty="0" err="1">
                          <a:effectLst/>
                          <a:latin typeface="Times New Roman" panose="02020603050405020304" pitchFamily="18" charset="0"/>
                          <a:cs typeface="Times New Roman" panose="02020603050405020304" pitchFamily="18" charset="0"/>
                        </a:rPr>
                        <a:t>m</a:t>
                      </a:r>
                      <a:r>
                        <a:rPr lang="en-US" sz="2200" b="1" spc="-85" dirty="0">
                          <a:effectLst/>
                          <a:latin typeface="Times New Roman" panose="02020603050405020304" pitchFamily="18" charset="0"/>
                          <a:cs typeface="Times New Roman" panose="02020603050405020304" pitchFamily="18" charset="0"/>
                        </a:rPr>
                        <a:t> </a:t>
                      </a:r>
                      <a:r>
                        <a:rPr lang="en-US" sz="2200" b="1" spc="-35" dirty="0" err="1">
                          <a:effectLst/>
                          <a:latin typeface="Times New Roman" panose="02020603050405020304" pitchFamily="18" charset="0"/>
                          <a:cs typeface="Times New Roman" panose="02020603050405020304" pitchFamily="18" charset="0"/>
                        </a:rPr>
                        <a:t>x</a:t>
                      </a:r>
                      <a:r>
                        <a:rPr lang="en-US" sz="2200" b="1" spc="-30" dirty="0" err="1">
                          <a:effectLst/>
                          <a:latin typeface="Times New Roman" panose="02020603050405020304" pitchFamily="18" charset="0"/>
                          <a:cs typeface="Times New Roman" panose="02020603050405020304" pitchFamily="18" charset="0"/>
                        </a:rPr>
                        <a:t>ú</a:t>
                      </a:r>
                      <a:r>
                        <a:rPr lang="en-US" sz="2200" b="1" dirty="0" err="1">
                          <a:effectLst/>
                          <a:latin typeface="Times New Roman" panose="02020603050405020304" pitchFamily="18" charset="0"/>
                          <a:cs typeface="Times New Roman" panose="02020603050405020304" pitchFamily="18" charset="0"/>
                        </a:rPr>
                        <a:t>c</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2385">
                        <a:lnSpc>
                          <a:spcPct val="107000"/>
                        </a:lnSpc>
                        <a:spcBef>
                          <a:spcPts val="385"/>
                        </a:spcBef>
                        <a:spcAft>
                          <a:spcPts val="0"/>
                        </a:spcAft>
                      </a:pPr>
                      <a:r>
                        <a:rPr lang="en-US" sz="2200" b="0" dirty="0">
                          <a:effectLst/>
                          <a:latin typeface="Times New Roman" panose="02020603050405020304" pitchFamily="18" charset="0"/>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Giao</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hoà</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thiên</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err="1">
                          <a:solidFill>
                            <a:schemeClr val="dk1"/>
                          </a:solidFill>
                          <a:effectLst/>
                          <a:latin typeface="Times New Roman" panose="02020603050405020304" pitchFamily="18" charset="0"/>
                          <a:ea typeface="+mn-ea"/>
                          <a:cs typeface="Times New Roman" panose="02020603050405020304" pitchFamily="18" charset="0"/>
                        </a:rPr>
                        <a:t>ánh</a:t>
                      </a:r>
                      <a:r>
                        <a:rPr lang="en-US" sz="2200" b="0" kern="1200">
                          <a:solidFill>
                            <a:schemeClr val="dk1"/>
                          </a:solidFill>
                          <a:effectLst/>
                          <a:latin typeface="Times New Roman" panose="02020603050405020304" pitchFamily="18" charset="0"/>
                          <a:ea typeface="+mn-ea"/>
                          <a:cs typeface="Times New Roman" panose="02020603050405020304" pitchFamily="18" charset="0"/>
                        </a:rPr>
                        <a:t> sáng</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Chủ</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nắm</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bắt</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thiên</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200" b="0"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2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200" b="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25117369"/>
                  </a:ext>
                </a:extLst>
              </a:tr>
              <a:tr h="682676">
                <a:tc>
                  <a:txBody>
                    <a:bodyPr/>
                    <a:lstStyle/>
                    <a:p>
                      <a:pPr marL="71755" marR="52070">
                        <a:lnSpc>
                          <a:spcPct val="107000"/>
                        </a:lnSpc>
                        <a:spcBef>
                          <a:spcPts val="385"/>
                        </a:spcBef>
                        <a:spcAft>
                          <a:spcPts val="0"/>
                        </a:spcAft>
                      </a:pPr>
                      <a:r>
                        <a:rPr lang="en-US" sz="2200" b="1" spc="-20" dirty="0" err="1">
                          <a:effectLst/>
                          <a:latin typeface="Times New Roman" panose="02020603050405020304" pitchFamily="18" charset="0"/>
                          <a:cs typeface="Times New Roman" panose="02020603050405020304" pitchFamily="18" charset="0"/>
                        </a:rPr>
                        <a:t>C</a:t>
                      </a:r>
                      <a:r>
                        <a:rPr lang="en-US" sz="2200" b="1" spc="-35" dirty="0" err="1">
                          <a:effectLst/>
                          <a:latin typeface="Times New Roman" panose="02020603050405020304" pitchFamily="18" charset="0"/>
                          <a:cs typeface="Times New Roman" panose="02020603050405020304" pitchFamily="18" charset="0"/>
                        </a:rPr>
                        <a:t>á</a:t>
                      </a:r>
                      <a:r>
                        <a:rPr lang="en-US" sz="2200" b="1" spc="-40" dirty="0" err="1">
                          <a:effectLst/>
                          <a:latin typeface="Times New Roman" panose="02020603050405020304" pitchFamily="18" charset="0"/>
                          <a:cs typeface="Times New Roman" panose="02020603050405020304" pitchFamily="18" charset="0"/>
                        </a:rPr>
                        <a:t>c</a:t>
                      </a:r>
                      <a:r>
                        <a:rPr lang="en-US" sz="2200" b="1" dirty="0" err="1">
                          <a:effectLst/>
                          <a:latin typeface="Times New Roman" panose="02020603050405020304" pitchFamily="18" charset="0"/>
                          <a:cs typeface="Times New Roman" panose="02020603050405020304" pitchFamily="18" charset="0"/>
                        </a:rPr>
                        <a:t>h</a:t>
                      </a:r>
                      <a:r>
                        <a:rPr lang="en-US" sz="2200" b="1" spc="-85" dirty="0">
                          <a:effectLst/>
                          <a:latin typeface="Times New Roman" panose="02020603050405020304" pitchFamily="18" charset="0"/>
                          <a:cs typeface="Times New Roman" panose="02020603050405020304" pitchFamily="18" charset="0"/>
                        </a:rPr>
                        <a:t> </a:t>
                      </a:r>
                      <a:r>
                        <a:rPr lang="en-US" sz="2200" b="1" spc="-25" dirty="0" err="1">
                          <a:effectLst/>
                          <a:latin typeface="Times New Roman" panose="02020603050405020304" pitchFamily="18" charset="0"/>
                          <a:cs typeface="Times New Roman" panose="02020603050405020304" pitchFamily="18" charset="0"/>
                        </a:rPr>
                        <a:t>t</a:t>
                      </a:r>
                      <a:r>
                        <a:rPr lang="en-US" sz="2200" b="1" spc="-30" dirty="0" err="1">
                          <a:effectLst/>
                          <a:latin typeface="Times New Roman" panose="02020603050405020304" pitchFamily="18" charset="0"/>
                          <a:cs typeface="Times New Roman" panose="02020603050405020304" pitchFamily="18" charset="0"/>
                        </a:rPr>
                        <a:t>ri</a:t>
                      </a:r>
                      <a:r>
                        <a:rPr lang="en-US" sz="2200" b="1" spc="-35" dirty="0" err="1">
                          <a:effectLst/>
                          <a:latin typeface="Times New Roman" panose="02020603050405020304" pitchFamily="18" charset="0"/>
                          <a:cs typeface="Times New Roman" panose="02020603050405020304" pitchFamily="18" charset="0"/>
                        </a:rPr>
                        <a:t>ể</a:t>
                      </a:r>
                      <a:r>
                        <a:rPr lang="en-US" sz="2200" b="1" dirty="0" err="1">
                          <a:effectLst/>
                          <a:latin typeface="Times New Roman" panose="02020603050405020304" pitchFamily="18" charset="0"/>
                          <a:cs typeface="Times New Roman" panose="02020603050405020304" pitchFamily="18" charset="0"/>
                        </a:rPr>
                        <a:t>n</a:t>
                      </a:r>
                      <a:r>
                        <a:rPr lang="en-US" sz="2200" b="1" spc="-85" dirty="0">
                          <a:effectLst/>
                          <a:latin typeface="Times New Roman" panose="02020603050405020304" pitchFamily="18" charset="0"/>
                          <a:cs typeface="Times New Roman" panose="02020603050405020304" pitchFamily="18" charset="0"/>
                        </a:rPr>
                        <a:t> </a:t>
                      </a:r>
                      <a:r>
                        <a:rPr lang="en-US" sz="2200" b="1" spc="-20" dirty="0" err="1">
                          <a:effectLst/>
                          <a:latin typeface="Times New Roman" panose="02020603050405020304" pitchFamily="18" charset="0"/>
                          <a:cs typeface="Times New Roman" panose="02020603050405020304" pitchFamily="18" charset="0"/>
                        </a:rPr>
                        <a:t>k</a:t>
                      </a:r>
                      <a:r>
                        <a:rPr lang="en-US" sz="2200" b="1" spc="-40" dirty="0" err="1">
                          <a:effectLst/>
                          <a:latin typeface="Times New Roman" panose="02020603050405020304" pitchFamily="18" charset="0"/>
                          <a:cs typeface="Times New Roman" panose="02020603050405020304" pitchFamily="18" charset="0"/>
                        </a:rPr>
                        <a:t>h</a:t>
                      </a:r>
                      <a:r>
                        <a:rPr lang="en-US" sz="2200" b="1" spc="-45" dirty="0" err="1">
                          <a:effectLst/>
                          <a:latin typeface="Times New Roman" panose="02020603050405020304" pitchFamily="18" charset="0"/>
                          <a:cs typeface="Times New Roman" panose="02020603050405020304" pitchFamily="18" charset="0"/>
                        </a:rPr>
                        <a:t>a</a:t>
                      </a:r>
                      <a:r>
                        <a:rPr lang="en-US" sz="2200" b="1" dirty="0" err="1">
                          <a:effectLst/>
                          <a:latin typeface="Times New Roman" panose="02020603050405020304" pitchFamily="18" charset="0"/>
                          <a:cs typeface="Times New Roman" panose="02020603050405020304" pitchFamily="18" charset="0"/>
                        </a:rPr>
                        <a:t>i</a:t>
                      </a:r>
                      <a:r>
                        <a:rPr lang="en-US" sz="2200" b="1" dirty="0">
                          <a:effectLst/>
                          <a:latin typeface="Times New Roman" panose="02020603050405020304" pitchFamily="18" charset="0"/>
                          <a:cs typeface="Times New Roman" panose="02020603050405020304" pitchFamily="18" charset="0"/>
                        </a:rPr>
                        <a:t> </a:t>
                      </a:r>
                      <a:r>
                        <a:rPr lang="en-US" sz="2200" b="1" spc="-30" dirty="0" err="1">
                          <a:effectLst/>
                          <a:latin typeface="Times New Roman" panose="02020603050405020304" pitchFamily="18" charset="0"/>
                          <a:cs typeface="Times New Roman" panose="02020603050405020304" pitchFamily="18" charset="0"/>
                        </a:rPr>
                        <a:t>h</a:t>
                      </a:r>
                      <a:r>
                        <a:rPr lang="en-US" sz="2200" b="1" spc="-35" dirty="0" err="1">
                          <a:effectLst/>
                          <a:latin typeface="Times New Roman" panose="02020603050405020304" pitchFamily="18" charset="0"/>
                          <a:cs typeface="Times New Roman" panose="02020603050405020304" pitchFamily="18" charset="0"/>
                        </a:rPr>
                        <a:t>ì</a:t>
                      </a:r>
                      <a:r>
                        <a:rPr lang="en-US" sz="2200" b="1" spc="-30" dirty="0" err="1">
                          <a:effectLst/>
                          <a:latin typeface="Times New Roman" panose="02020603050405020304" pitchFamily="18" charset="0"/>
                          <a:cs typeface="Times New Roman" panose="02020603050405020304" pitchFamily="18" charset="0"/>
                        </a:rPr>
                        <a:t>n</a:t>
                      </a:r>
                      <a:r>
                        <a:rPr lang="en-US" sz="2200" b="1" dirty="0" err="1">
                          <a:effectLst/>
                          <a:latin typeface="Times New Roman" panose="02020603050405020304" pitchFamily="18" charset="0"/>
                          <a:cs typeface="Times New Roman" panose="02020603050405020304" pitchFamily="18" charset="0"/>
                        </a:rPr>
                        <a:t>h</a:t>
                      </a:r>
                      <a:r>
                        <a:rPr lang="en-US" sz="2200" b="1" spc="-80" dirty="0">
                          <a:effectLst/>
                          <a:latin typeface="Times New Roman" panose="02020603050405020304" pitchFamily="18" charset="0"/>
                          <a:cs typeface="Times New Roman" panose="02020603050405020304" pitchFamily="18" charset="0"/>
                        </a:rPr>
                        <a:t> </a:t>
                      </a:r>
                      <a:r>
                        <a:rPr lang="en-US" sz="2200" b="1" spc="-35" dirty="0" err="1">
                          <a:effectLst/>
                          <a:latin typeface="Times New Roman" panose="02020603050405020304" pitchFamily="18" charset="0"/>
                          <a:cs typeface="Times New Roman" panose="02020603050405020304" pitchFamily="18" charset="0"/>
                        </a:rPr>
                        <a:t>tượ</a:t>
                      </a:r>
                      <a:r>
                        <a:rPr lang="en-US" sz="2200" b="1" spc="-45" dirty="0" err="1">
                          <a:effectLst/>
                          <a:latin typeface="Times New Roman" panose="02020603050405020304" pitchFamily="18" charset="0"/>
                          <a:cs typeface="Times New Roman" panose="02020603050405020304" pitchFamily="18" charset="0"/>
                        </a:rPr>
                        <a:t>n</a:t>
                      </a:r>
                      <a:r>
                        <a:rPr lang="en-US" sz="2200" b="1" dirty="0" err="1">
                          <a:effectLst/>
                          <a:latin typeface="Times New Roman" panose="02020603050405020304" pitchFamily="18" charset="0"/>
                          <a:cs typeface="Times New Roman" panose="02020603050405020304" pitchFamily="18" charset="0"/>
                        </a:rPr>
                        <a:t>g</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r>
                        <a:rPr lang="en-US" sz="2200" b="0" dirty="0">
                          <a:effectLst/>
                          <a:latin typeface="Times New Roman" panose="02020603050405020304" pitchFamily="18" charset="0"/>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Từ</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thiên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nhiên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đến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con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a:t>
                      </a:r>
                      <a:endParaRPr lang="en-US" sz="22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r>
                        <a:rPr lang="en-US" sz="2200" b="0" dirty="0">
                          <a:effectLst/>
                          <a:latin typeface="Times New Roman" panose="02020603050405020304" pitchFamily="18" charset="0"/>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Từ</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thiên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nhiên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đến</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 con </a:t>
                      </a:r>
                      <a:r>
                        <a:rPr lang="en-US" sz="2200" b="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2200" b="0" kern="1200" dirty="0">
                          <a:solidFill>
                            <a:srgbClr val="0070C0"/>
                          </a:solidFill>
                          <a:effectLst/>
                          <a:latin typeface="Times New Roman" panose="02020603050405020304" pitchFamily="18" charset="0"/>
                          <a:ea typeface="+mn-ea"/>
                          <a:cs typeface="Times New Roman" panose="02020603050405020304" pitchFamily="18" charset="0"/>
                        </a:rPr>
                        <a:t>.</a:t>
                      </a:r>
                      <a:endParaRPr lang="en-US" sz="2200" b="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73883994"/>
                  </a:ext>
                </a:extLst>
              </a:tr>
              <a:tr h="2811483">
                <a:tc>
                  <a:txBody>
                    <a:bodyPr/>
                    <a:lstStyle/>
                    <a:p>
                      <a:pPr marL="0" marR="0">
                        <a:lnSpc>
                          <a:spcPts val="1200"/>
                        </a:lnSpc>
                        <a:spcBef>
                          <a:spcPts val="0"/>
                        </a:spcBef>
                        <a:spcAft>
                          <a:spcPts val="0"/>
                        </a:spcAft>
                      </a:pPr>
                      <a:r>
                        <a:rPr lang="en-US" sz="2200" b="1" dirty="0">
                          <a:effectLst/>
                          <a:latin typeface="Times New Roman" panose="02020603050405020304" pitchFamily="18" charset="0"/>
                          <a:cs typeface="Times New Roman" panose="02020603050405020304" pitchFamily="18" charset="0"/>
                        </a:rPr>
                        <a:t> </a:t>
                      </a:r>
                    </a:p>
                    <a:p>
                      <a:pPr marL="0" marR="0">
                        <a:lnSpc>
                          <a:spcPts val="600"/>
                        </a:lnSpc>
                        <a:spcBef>
                          <a:spcPts val="0"/>
                        </a:spcBef>
                        <a:spcAft>
                          <a:spcPts val="20"/>
                        </a:spcAft>
                      </a:pPr>
                      <a:r>
                        <a:rPr lang="en-US" sz="2200" b="1" dirty="0">
                          <a:effectLst/>
                          <a:latin typeface="Times New Roman" panose="02020603050405020304" pitchFamily="18" charset="0"/>
                          <a:cs typeface="Times New Roman" panose="02020603050405020304" pitchFamily="18" charset="0"/>
                        </a:rPr>
                        <a:t> </a:t>
                      </a:r>
                    </a:p>
                    <a:p>
                      <a:pPr marL="71755" marR="354965">
                        <a:lnSpc>
                          <a:spcPct val="107000"/>
                        </a:lnSpc>
                        <a:spcBef>
                          <a:spcPts val="0"/>
                        </a:spcBef>
                        <a:spcAft>
                          <a:spcPts val="0"/>
                        </a:spcAft>
                      </a:pPr>
                      <a:r>
                        <a:rPr lang="en-US" sz="2200" b="1" dirty="0" err="1">
                          <a:effectLst/>
                          <a:latin typeface="Times New Roman" panose="02020603050405020304" pitchFamily="18" charset="0"/>
                          <a:cs typeface="Times New Roman" panose="02020603050405020304" pitchFamily="18" charset="0"/>
                        </a:rPr>
                        <a:t>Tư</a:t>
                      </a:r>
                      <a:r>
                        <a:rPr lang="en-US" sz="2200" b="1" spc="-15"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a:t>
                      </a:r>
                      <a:r>
                        <a:rPr lang="en-US" sz="2200" b="1" spc="-5" dirty="0" err="1">
                          <a:effectLst/>
                          <a:latin typeface="Times New Roman" panose="02020603050405020304" pitchFamily="18" charset="0"/>
                          <a:cs typeface="Times New Roman" panose="02020603050405020304" pitchFamily="18" charset="0"/>
                        </a:rPr>
                        <a:t>ư</a:t>
                      </a:r>
                      <a:r>
                        <a:rPr lang="en-US" sz="2200" b="1" dirty="0" err="1">
                          <a:effectLst/>
                          <a:latin typeface="Times New Roman" panose="02020603050405020304" pitchFamily="18" charset="0"/>
                          <a:cs typeface="Times New Roman" panose="02020603050405020304" pitchFamily="18" charset="0"/>
                        </a:rPr>
                        <a:t>ở</a:t>
                      </a:r>
                      <a:r>
                        <a:rPr lang="en-US" sz="2200" b="1" spc="-10" dirty="0" err="1">
                          <a:effectLst/>
                          <a:latin typeface="Times New Roman" panose="02020603050405020304" pitchFamily="18" charset="0"/>
                          <a:cs typeface="Times New Roman" panose="02020603050405020304" pitchFamily="18" charset="0"/>
                        </a:rPr>
                        <a:t>n</a:t>
                      </a:r>
                      <a:r>
                        <a:rPr lang="en-US" sz="2200" b="1" dirty="0" err="1">
                          <a:effectLst/>
                          <a:latin typeface="Times New Roman" panose="02020603050405020304" pitchFamily="18" charset="0"/>
                          <a:cs typeface="Times New Roman" panose="02020603050405020304" pitchFamily="18" charset="0"/>
                        </a:rPr>
                        <a:t>g</a:t>
                      </a:r>
                      <a:r>
                        <a:rPr lang="en-US" sz="2200" b="1" dirty="0">
                          <a:effectLst/>
                          <a:latin typeface="Times New Roman" panose="02020603050405020304" pitchFamily="18" charset="0"/>
                          <a:cs typeface="Times New Roman" panose="02020603050405020304" pitchFamily="18" charset="0"/>
                        </a:rPr>
                        <a:t>, </a:t>
                      </a:r>
                      <a:r>
                        <a:rPr lang="en-US" sz="2200" b="1" spc="-5" dirty="0" err="1">
                          <a:effectLst/>
                          <a:latin typeface="Times New Roman" panose="02020603050405020304" pitchFamily="18" charset="0"/>
                          <a:cs typeface="Times New Roman" panose="02020603050405020304" pitchFamily="18" charset="0"/>
                        </a:rPr>
                        <a:t>c</a:t>
                      </a:r>
                      <a:r>
                        <a:rPr lang="en-US" sz="2200" b="1" spc="-30" dirty="0" err="1">
                          <a:effectLst/>
                          <a:latin typeface="Times New Roman" panose="02020603050405020304" pitchFamily="18" charset="0"/>
                          <a:cs typeface="Times New Roman" panose="02020603050405020304" pitchFamily="18" charset="0"/>
                        </a:rPr>
                        <a:t>h</a:t>
                      </a:r>
                      <a:r>
                        <a:rPr lang="en-US" sz="2200" b="1" dirty="0" err="1">
                          <a:effectLst/>
                          <a:latin typeface="Times New Roman" panose="02020603050405020304" pitchFamily="18" charset="0"/>
                          <a:cs typeface="Times New Roman" panose="02020603050405020304" pitchFamily="18" charset="0"/>
                        </a:rPr>
                        <a:t>ủ</a:t>
                      </a:r>
                      <a:r>
                        <a:rPr lang="en-US" sz="2200" b="1" spc="-15"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đề</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1755" marR="59055" algn="just">
                        <a:lnSpc>
                          <a:spcPct val="107000"/>
                        </a:lnSpc>
                        <a:spcBef>
                          <a:spcPts val="385"/>
                        </a:spcBef>
                        <a:spcAft>
                          <a:spcPts val="0"/>
                        </a:spcAft>
                      </a:pPr>
                      <a:r>
                        <a:rPr lang="en-US" sz="2200" b="0" dirty="0">
                          <a:effectLst/>
                          <a:latin typeface="Times New Roman" panose="02020603050405020304" pitchFamily="18" charset="0"/>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Tình</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yêu</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thiên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nhiên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cuộc</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sống</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ý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chí</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vượt</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lên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hoàn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cảnh</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khắc</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nghiệt</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nhà</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thơ</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chiến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sĩ</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Hồ</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Chí</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Minh.</a:t>
                      </a:r>
                      <a:endParaRPr lang="en-US" sz="22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r>
                        <a:rPr lang="en-US" sz="2200" b="0" dirty="0">
                          <a:effectLst/>
                          <a:latin typeface="Times New Roman" panose="02020603050405020304" pitchFamily="18" charset="0"/>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Tình</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cảm</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với</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thiên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nhiên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tâm</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hồn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nhạy</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cảm</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lòng</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yêu</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nước</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sâu</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nặng</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phong</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thái</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ung</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dung,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lạc</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quan</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Hồ</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200" b="0" kern="1200" dirty="0" err="1">
                          <a:solidFill>
                            <a:srgbClr val="C00000"/>
                          </a:solidFill>
                          <a:effectLst/>
                          <a:latin typeface="Times New Roman" panose="02020603050405020304" pitchFamily="18" charset="0"/>
                          <a:ea typeface="+mn-ea"/>
                          <a:cs typeface="Times New Roman" panose="02020603050405020304" pitchFamily="18" charset="0"/>
                        </a:rPr>
                        <a:t>Chí</a:t>
                      </a:r>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Minh.</a:t>
                      </a:r>
                    </a:p>
                    <a:p>
                      <a:pPr algn="just"/>
                      <a:r>
                        <a:rPr lang="en-US" sz="2200" b="0" kern="1200" dirty="0">
                          <a:solidFill>
                            <a:srgbClr val="C00000"/>
                          </a:solidFill>
                          <a:effectLst/>
                          <a:latin typeface="Times New Roman" panose="02020603050405020304" pitchFamily="18" charset="0"/>
                          <a:ea typeface="+mn-ea"/>
                          <a:cs typeface="Times New Roman" panose="02020603050405020304" pitchFamily="18" charset="0"/>
                        </a:rPr>
                        <a:t> </a:t>
                      </a:r>
                    </a:p>
                    <a:p>
                      <a:pPr marL="71755" marR="58420" algn="just">
                        <a:lnSpc>
                          <a:spcPct val="107000"/>
                        </a:lnSpc>
                        <a:spcBef>
                          <a:spcPts val="385"/>
                        </a:spcBef>
                        <a:spcAft>
                          <a:spcPts val="0"/>
                        </a:spcAft>
                      </a:pP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0773953"/>
                  </a:ext>
                </a:extLst>
              </a:tr>
            </a:tbl>
          </a:graphicData>
        </a:graphic>
      </p:graphicFrame>
      <p:sp>
        <p:nvSpPr>
          <p:cNvPr id="7" name="Rectangle 6"/>
          <p:cNvSpPr/>
          <p:nvPr/>
        </p:nvSpPr>
        <p:spPr>
          <a:xfrm>
            <a:off x="1676400" y="1166780"/>
            <a:ext cx="1566454" cy="523220"/>
          </a:xfrm>
          <a:prstGeom prst="rect">
            <a:avLst/>
          </a:prstGeom>
        </p:spPr>
        <p:txBody>
          <a:bodyPr wrap="none">
            <a:spAutoFit/>
          </a:bodyPr>
          <a:lstStyle/>
          <a:p>
            <a:r>
              <a:rPr lang="en-US" sz="2800" b="1" i="1" dirty="0">
                <a:solidFill>
                  <a:srgbClr val="000000"/>
                </a:solidFill>
                <a:latin typeface="Times New Roman" panose="02020603050405020304" pitchFamily="18" charset="0"/>
                <a:ea typeface="Calibri" panose="020F0502020204030204" pitchFamily="34" charset="0"/>
              </a:rPr>
              <a:t>b. </a:t>
            </a:r>
            <a:r>
              <a:rPr lang="en-US" sz="2800" b="1" i="1" dirty="0" err="1">
                <a:solidFill>
                  <a:srgbClr val="000000"/>
                </a:solidFill>
                <a:latin typeface="Times New Roman" panose="02020603050405020304" pitchFamily="18" charset="0"/>
                <a:ea typeface="Calibri" panose="020F0502020204030204" pitchFamily="34" charset="0"/>
              </a:rPr>
              <a:t>Cấu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tứ</a:t>
            </a:r>
            <a:endParaRPr lang="en-US" sz="2800" dirty="0"/>
          </a:p>
        </p:txBody>
      </p:sp>
    </p:spTree>
    <p:extLst>
      <p:ext uri="{BB962C8B-B14F-4D97-AF65-F5344CB8AC3E}">
        <p14:creationId xmlns:p14="http://schemas.microsoft.com/office/powerpoint/2010/main" val="34462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676400" y="152401"/>
            <a:ext cx="8991600" cy="522259"/>
          </a:xfrm>
          <a:prstGeom prst="rect">
            <a:avLst/>
          </a:prstGeom>
        </p:spPr>
        <p:txBody>
          <a:bodyPr wrap="square">
            <a:spAutoFit/>
          </a:bodyPr>
          <a:lstStyle/>
          <a:p>
            <a:pPr algn="just">
              <a:lnSpc>
                <a:spcPct val="107000"/>
              </a:lnSpc>
              <a:spcBef>
                <a:spcPts val="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qua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783018" y="630215"/>
            <a:ext cx="5059398" cy="461665"/>
          </a:xfrm>
          <a:prstGeom prst="rect">
            <a:avLst/>
          </a:prstGeom>
        </p:spPr>
        <p:txBody>
          <a:bodyPr wrap="none">
            <a:spAutoFit/>
          </a:bodyPr>
          <a:lstStyle/>
          <a:p>
            <a:r>
              <a:rPr lang="en-US" sz="2400" b="1" i="1" dirty="0">
                <a:latin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cs typeface="Times New Roman" panose="02020603050405020304" pitchFamily="18" charset="0"/>
              </a:rPr>
              <a:t>Thủ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458923" y="2934119"/>
            <a:ext cx="2757486" cy="523220"/>
          </a:xfrm>
          <a:prstGeom prst="rect">
            <a:avLst/>
          </a:prstGeom>
        </p:spPr>
        <p:txBody>
          <a:bodyPr wrap="none">
            <a:spAutoFit/>
          </a:bodyPr>
          <a:lstStyle/>
          <a:p>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155615" y="1954424"/>
            <a:ext cx="915127" cy="523220"/>
          </a:xfrm>
          <a:prstGeom prst="rect">
            <a:avLst/>
          </a:prstGeom>
        </p:spPr>
        <p:txBody>
          <a:bodyPr wrap="square">
            <a:spAutoFit/>
          </a:bodyPr>
          <a:lstStyle/>
          <a:p>
            <a:r>
              <a:rPr lang="en-US" sz="2800" b="1" i="1" dirty="0" err="1">
                <a:solidFill>
                  <a:srgbClr val="000000"/>
                </a:solidFill>
                <a:latin typeface="Times New Roman" panose="02020603050405020304" pitchFamily="18" charset="0"/>
                <a:ea typeface="Calibri" panose="020F0502020204030204" pitchFamily="34" charset="0"/>
              </a:rPr>
              <a:t>Mộ</a:t>
            </a:r>
            <a:endParaRPr lang="en-US" sz="2800" b="1" dirty="0"/>
          </a:p>
        </p:txBody>
      </p:sp>
      <p:sp>
        <p:nvSpPr>
          <p:cNvPr id="9" name="Rectangle 8"/>
          <p:cNvSpPr/>
          <p:nvPr/>
        </p:nvSpPr>
        <p:spPr>
          <a:xfrm>
            <a:off x="4176822" y="4775661"/>
            <a:ext cx="1957587" cy="523220"/>
          </a:xfrm>
          <a:prstGeom prst="rect">
            <a:avLst/>
          </a:prstGeom>
        </p:spPr>
        <p:txBody>
          <a:bodyPr wrap="none">
            <a:spAutoFit/>
          </a:bodyPr>
          <a:lstStyle/>
          <a:p>
            <a:r>
              <a:rPr lang="en-US" sz="2800" b="1" i="1" dirty="0" err="1">
                <a:solidFill>
                  <a:srgbClr val="000000"/>
                </a:solidFill>
                <a:latin typeface="Times New Roman" panose="02020603050405020304" pitchFamily="18" charset="0"/>
                <a:ea typeface="Calibri" panose="020F0502020204030204" pitchFamily="34" charset="0"/>
              </a:rPr>
              <a:t>Nguyên</a:t>
            </a:r>
            <a:r>
              <a:rPr lang="en-US"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tiêu</a:t>
            </a:r>
            <a:endParaRPr lang="en-US" sz="2800" b="1" dirty="0"/>
          </a:p>
        </p:txBody>
      </p:sp>
      <p:sp>
        <p:nvSpPr>
          <p:cNvPr id="11" name="Rectangle 10"/>
          <p:cNvSpPr/>
          <p:nvPr/>
        </p:nvSpPr>
        <p:spPr>
          <a:xfrm>
            <a:off x="6545812" y="1464200"/>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&gt;&lt;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6761926" y="3815988"/>
            <a:ext cx="3733800" cy="460895"/>
          </a:xfrm>
          <a:prstGeom prst="rect">
            <a:avLst/>
          </a:prstGeom>
        </p:spPr>
        <p:txBody>
          <a:bodyPr wrap="square">
            <a:spAutoFit/>
          </a:bodyPr>
          <a:lstStyle/>
          <a:p>
            <a:pPr algn="just">
              <a:lnSpc>
                <a:spcPct val="107000"/>
              </a:lnSpc>
              <a:spcBef>
                <a:spcPts val="0"/>
              </a:spcBef>
              <a:spcAft>
                <a:spcPts val="8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4091944" y="2241058"/>
            <a:ext cx="1080731" cy="102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91943" y="3265486"/>
            <a:ext cx="1236220" cy="143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14687" y="3001940"/>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nhãn:Thiếu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than.</a:t>
            </a:r>
          </a:p>
        </p:txBody>
      </p:sp>
      <p:sp>
        <p:nvSpPr>
          <p:cNvPr id="15" name="Rectangle 14"/>
          <p:cNvSpPr/>
          <p:nvPr/>
        </p:nvSpPr>
        <p:spPr>
          <a:xfrm>
            <a:off x="6808881" y="5550604"/>
            <a:ext cx="3733800" cy="882678"/>
          </a:xfrm>
          <a:prstGeom prst="rect">
            <a:avLst/>
          </a:prstGeom>
        </p:spPr>
        <p:txBody>
          <a:bodyPr wrap="square">
            <a:spAutoFit/>
          </a:bodyPr>
          <a:lstStyle/>
          <a:p>
            <a:pPr algn="just">
              <a:lnSpc>
                <a:spcPct val="107000"/>
              </a:lnSpc>
              <a:spcBef>
                <a:spcPts val="0"/>
              </a:spcBef>
              <a:spcAft>
                <a:spcPts val="8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khói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Straight Arrow Connector 15"/>
          <p:cNvCxnSpPr/>
          <p:nvPr/>
        </p:nvCxnSpPr>
        <p:spPr>
          <a:xfrm flipV="1">
            <a:off x="5829070" y="1656503"/>
            <a:ext cx="763929" cy="584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29069" y="2270003"/>
            <a:ext cx="574738" cy="98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1"/>
          </p:cNvCxnSpPr>
          <p:nvPr/>
        </p:nvCxnSpPr>
        <p:spPr>
          <a:xfrm>
            <a:off x="6087293" y="5061635"/>
            <a:ext cx="721588" cy="93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87294" y="4211960"/>
            <a:ext cx="755123" cy="825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arn(inVertical)">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9" grpId="0"/>
      <p:bldP spid="11" grpId="0"/>
      <p:bldP spid="12"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676400" y="152401"/>
            <a:ext cx="8991600" cy="522259"/>
          </a:xfrm>
          <a:prstGeom prst="rect">
            <a:avLst/>
          </a:prstGeom>
        </p:spPr>
        <p:txBody>
          <a:bodyPr wrap="square">
            <a:spAutoFit/>
          </a:bodyPr>
          <a:lstStyle/>
          <a:p>
            <a:pPr algn="just">
              <a:lnSpc>
                <a:spcPct val="107000"/>
              </a:lnSpc>
              <a:spcBef>
                <a:spcPts val="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qua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783018" y="630215"/>
            <a:ext cx="5059398" cy="461665"/>
          </a:xfrm>
          <a:prstGeom prst="rect">
            <a:avLst/>
          </a:prstGeom>
        </p:spPr>
        <p:txBody>
          <a:bodyPr wrap="none">
            <a:spAutoFit/>
          </a:bodyPr>
          <a:lstStyle/>
          <a:p>
            <a:r>
              <a:rPr lang="en-US" sz="2400" b="1" i="1" dirty="0">
                <a:latin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cs typeface="Times New Roman" panose="02020603050405020304" pitchFamily="18" charset="0"/>
              </a:rPr>
              <a:t>Thủ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423771" y="2280045"/>
            <a:ext cx="2754280" cy="954107"/>
          </a:xfrm>
          <a:prstGeom prst="rect">
            <a:avLst/>
          </a:prstGeom>
        </p:spPr>
        <p:txBody>
          <a:bodyPr wrap="none">
            <a:spAutoFit/>
          </a:bodyPr>
          <a:lstStyle/>
          <a:p>
            <a:pPr algn="ct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pháp</a:t>
            </a:r>
            <a:r>
              <a:rPr lang="en-US" sz="2800" i="1" dirty="0">
                <a:latin typeface="Times New Roman" panose="02020603050405020304" pitchFamily="18" charset="0"/>
                <a:cs typeface="Times New Roman" panose="02020603050405020304" pitchFamily="18" charset="0"/>
              </a:rPr>
              <a:t> </a:t>
            </a:r>
          </a:p>
          <a:p>
            <a:pPr algn="ct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điển</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294452" y="1559992"/>
            <a:ext cx="942267" cy="523220"/>
          </a:xfrm>
          <a:prstGeom prst="rect">
            <a:avLst/>
          </a:prstGeom>
        </p:spPr>
        <p:txBody>
          <a:bodyPr wrap="square">
            <a:spAutoFit/>
          </a:bodyPr>
          <a:lstStyle/>
          <a:p>
            <a:r>
              <a:rPr lang="en-US" sz="2800" b="1" i="1" dirty="0" err="1">
                <a:solidFill>
                  <a:srgbClr val="000000"/>
                </a:solidFill>
                <a:latin typeface="Times New Roman" panose="02020603050405020304" pitchFamily="18" charset="0"/>
                <a:ea typeface="Calibri" panose="020F0502020204030204" pitchFamily="34" charset="0"/>
              </a:rPr>
              <a:t>Mộ</a:t>
            </a:r>
            <a:endParaRPr lang="en-US" sz="2800" b="1" dirty="0"/>
          </a:p>
        </p:txBody>
      </p:sp>
      <p:sp>
        <p:nvSpPr>
          <p:cNvPr id="9" name="Rectangle 8"/>
          <p:cNvSpPr/>
          <p:nvPr/>
        </p:nvSpPr>
        <p:spPr>
          <a:xfrm>
            <a:off x="4261507" y="3967587"/>
            <a:ext cx="1957587" cy="523220"/>
          </a:xfrm>
          <a:prstGeom prst="rect">
            <a:avLst/>
          </a:prstGeom>
        </p:spPr>
        <p:txBody>
          <a:bodyPr wrap="none">
            <a:spAutoFit/>
          </a:bodyPr>
          <a:lstStyle/>
          <a:p>
            <a:r>
              <a:rPr lang="en-US" sz="2800" b="1" i="1" dirty="0" err="1">
                <a:solidFill>
                  <a:srgbClr val="000000"/>
                </a:solidFill>
                <a:latin typeface="Times New Roman" panose="02020603050405020304" pitchFamily="18" charset="0"/>
                <a:ea typeface="Calibri" panose="020F0502020204030204" pitchFamily="34" charset="0"/>
              </a:rPr>
              <a:t>Nguyên</a:t>
            </a:r>
            <a:r>
              <a:rPr lang="en-US"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tiêu</a:t>
            </a:r>
            <a:endParaRPr lang="en-US" sz="2800" b="1" dirty="0"/>
          </a:p>
        </p:txBody>
      </p:sp>
      <p:sp>
        <p:nvSpPr>
          <p:cNvPr id="11" name="Rectangle 10"/>
          <p:cNvSpPr/>
          <p:nvPr/>
        </p:nvSpPr>
        <p:spPr>
          <a:xfrm>
            <a:off x="6842416" y="3145183"/>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a:t>
            </a:r>
          </a:p>
        </p:txBody>
      </p:sp>
      <p:cxnSp>
        <p:nvCxnSpPr>
          <p:cNvPr id="14" name="Straight Arrow Connector 13"/>
          <p:cNvCxnSpPr/>
          <p:nvPr/>
        </p:nvCxnSpPr>
        <p:spPr>
          <a:xfrm flipV="1">
            <a:off x="4187979" y="1932063"/>
            <a:ext cx="1217764" cy="1024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68952" y="2942892"/>
            <a:ext cx="1579362" cy="1048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14746" y="1688177"/>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6975994" y="4386349"/>
            <a:ext cx="3733800" cy="882678"/>
          </a:xfrm>
          <a:prstGeom prst="rect">
            <a:avLst/>
          </a:prstGeom>
        </p:spPr>
        <p:txBody>
          <a:bodyPr wrap="square">
            <a:spAutoFit/>
          </a:bodyPr>
          <a:lstStyle/>
          <a:p>
            <a:pPr algn="just">
              <a:lnSpc>
                <a:spcPct val="107000"/>
              </a:lnSpc>
              <a:spcBef>
                <a:spcPts val="0"/>
              </a:spcBef>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trụ</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16" name="Straight Arrow Connector 15"/>
          <p:cNvCxnSpPr/>
          <p:nvPr/>
        </p:nvCxnSpPr>
        <p:spPr>
          <a:xfrm flipV="1">
            <a:off x="5982062" y="1323472"/>
            <a:ext cx="342538" cy="537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82062" y="1883686"/>
            <a:ext cx="547906" cy="58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p:cNvCxnSpPr>
          <p:nvPr/>
        </p:nvCxnSpPr>
        <p:spPr>
          <a:xfrm flipV="1">
            <a:off x="6219093" y="3453773"/>
            <a:ext cx="657040" cy="77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13915" y="4231088"/>
            <a:ext cx="662219" cy="51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613764" y="2262385"/>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a:t>
            </a:r>
          </a:p>
        </p:txBody>
      </p:sp>
      <p:sp>
        <p:nvSpPr>
          <p:cNvPr id="20" name="Rectangle 19"/>
          <p:cNvSpPr/>
          <p:nvPr/>
        </p:nvSpPr>
        <p:spPr>
          <a:xfrm>
            <a:off x="6587606" y="1245040"/>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a:t>
            </a:r>
          </a:p>
        </p:txBody>
      </p:sp>
      <p:cxnSp>
        <p:nvCxnSpPr>
          <p:cNvPr id="10" name="Straight Arrow Connector 9"/>
          <p:cNvCxnSpPr>
            <a:stCxn id="9" idx="3"/>
          </p:cNvCxnSpPr>
          <p:nvPr/>
        </p:nvCxnSpPr>
        <p:spPr>
          <a:xfrm flipV="1">
            <a:off x="6219094" y="4121641"/>
            <a:ext cx="791307" cy="10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10400" y="3781475"/>
            <a:ext cx="4122188"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a:t>
            </a:r>
          </a:p>
        </p:txBody>
      </p:sp>
      <p:cxnSp>
        <p:nvCxnSpPr>
          <p:cNvPr id="25" name="Straight Arrow Connector 24"/>
          <p:cNvCxnSpPr/>
          <p:nvPr/>
        </p:nvCxnSpPr>
        <p:spPr>
          <a:xfrm>
            <a:off x="6212732" y="4243139"/>
            <a:ext cx="374874" cy="1488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76133" y="5473672"/>
            <a:ext cx="3733800" cy="985270"/>
          </a:xfrm>
          <a:prstGeom prst="rect">
            <a:avLst/>
          </a:prstGeom>
        </p:spPr>
        <p:txBody>
          <a:bodyPr wrap="square">
            <a:spAutoFit/>
          </a:bodyPr>
          <a:lstStyle/>
          <a:p>
            <a:pPr algn="just">
              <a:lnSpc>
                <a:spcPct val="107000"/>
              </a:lnSpc>
              <a:spcBef>
                <a:spcPts val="0"/>
              </a:spcBef>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7" name="Straight Arrow Connector 6"/>
          <p:cNvCxnSpPr/>
          <p:nvPr/>
        </p:nvCxnSpPr>
        <p:spPr>
          <a:xfrm>
            <a:off x="6042516" y="1873809"/>
            <a:ext cx="545090" cy="58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arn(inVertical)">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ppt_x"/>
                                          </p:val>
                                        </p:tav>
                                        <p:tav tm="100000">
                                          <p:val>
                                            <p:strVal val="#ppt_x"/>
                                          </p:val>
                                        </p:tav>
                                      </p:tavLst>
                                    </p:anim>
                                    <p:anim calcmode="lin" valueType="num">
                                      <p:cBhvr additive="base">
                                        <p:cTn id="8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arn(inVertical)">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barn(inVertical)">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9" grpId="0"/>
      <p:bldP spid="11" grpId="0"/>
      <p:bldP spid="13" grpId="0"/>
      <p:bldP spid="15" grpId="0"/>
      <p:bldP spid="18" grpId="0"/>
      <p:bldP spid="20" grpId="0"/>
      <p:bldP spid="23"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Google Shape;3501;p57"/>
          <p:cNvSpPr txBox="1">
            <a:spLocks/>
          </p:cNvSpPr>
          <p:nvPr/>
        </p:nvSpPr>
        <p:spPr bwMode="auto">
          <a:xfrm>
            <a:off x="1485900" y="268691"/>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latin typeface="Times New Roman" panose="02020603050405020304" pitchFamily="18" charset="0"/>
                <a:cs typeface="Times New Roman" panose="02020603050405020304" pitchFamily="18" charset="0"/>
              </a:rPr>
              <a:t>III. </a:t>
            </a:r>
            <a:r>
              <a:rPr lang="fr-FR" sz="2800" b="1" dirty="0">
                <a:latin typeface="Times New Roman" panose="02020603050405020304" pitchFamily="18" charset="0"/>
                <a:cs typeface="Times New Roman" panose="02020603050405020304" pitchFamily="18" charset="0"/>
              </a:rPr>
              <a:t>TỔNG KẾT</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81200" y="786905"/>
            <a:ext cx="1116011" cy="461665"/>
          </a:xfrm>
          <a:prstGeom prst="rect">
            <a:avLst/>
          </a:prstGeom>
        </p:spPr>
        <p:txBody>
          <a:bodyPr wrap="none">
            <a:spAutoFit/>
          </a:bodyPr>
          <a:lstStyle/>
          <a:p>
            <a:r>
              <a:rPr lang="en-US" sz="2400" b="1" dirty="0">
                <a:latin typeface="Times New Roman" panose="02020603050405020304" pitchFamily="18" charset="0"/>
                <a:ea typeface="Calibri" panose="020F0502020204030204" pitchFamily="34" charset="0"/>
              </a:rPr>
              <a:t>1. </a:t>
            </a:r>
            <a:r>
              <a:rPr lang="en-US" sz="2400" b="1" dirty="0" err="1">
                <a:latin typeface="Times New Roman" panose="02020603050405020304" pitchFamily="18" charset="0"/>
                <a:ea typeface="Calibri" panose="020F0502020204030204" pitchFamily="34" charset="0"/>
              </a:rPr>
              <a:t>Mộ</a:t>
            </a:r>
            <a:r>
              <a:rPr lang="en-US" sz="2400" b="1" dirty="0">
                <a:latin typeface="Times New Roman" panose="02020603050405020304" pitchFamily="18" charset="0"/>
                <a:ea typeface="Calibri" panose="020F0502020204030204" pitchFamily="34" charset="0"/>
              </a:rPr>
              <a:t>: </a:t>
            </a:r>
            <a:endParaRPr lang="en-US" sz="2400" dirty="0"/>
          </a:p>
        </p:txBody>
      </p:sp>
      <p:sp>
        <p:nvSpPr>
          <p:cNvPr id="7" name="Rectangle 6"/>
          <p:cNvSpPr/>
          <p:nvPr/>
        </p:nvSpPr>
        <p:spPr>
          <a:xfrm>
            <a:off x="1951629" y="1376115"/>
            <a:ext cx="8724331" cy="2806089"/>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a:t>
            </a:r>
          </a:p>
        </p:txBody>
      </p:sp>
      <p:sp>
        <p:nvSpPr>
          <p:cNvPr id="8" name="Rectangle 7"/>
          <p:cNvSpPr/>
          <p:nvPr/>
        </p:nvSpPr>
        <p:spPr>
          <a:xfrm>
            <a:off x="2007360" y="4419601"/>
            <a:ext cx="8686799" cy="1200329"/>
          </a:xfrm>
          <a:prstGeom prst="rect">
            <a:avLst/>
          </a:prstGeom>
        </p:spPr>
        <p:txBody>
          <a:bodyPr wrap="square">
            <a:spAutoFit/>
          </a:bodyPr>
          <a:lstStyle/>
          <a:p>
            <a:pPr marL="30480" marR="30480" algn="just"/>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556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Rectangle 4"/>
          <p:cNvSpPr/>
          <p:nvPr/>
        </p:nvSpPr>
        <p:spPr>
          <a:xfrm>
            <a:off x="1997353" y="223303"/>
            <a:ext cx="2207977" cy="461665"/>
          </a:xfrm>
          <a:prstGeom prst="rect">
            <a:avLst/>
          </a:prstGeom>
        </p:spPr>
        <p:txBody>
          <a:bodyPr wrap="none">
            <a:spAutoFit/>
          </a:bodyPr>
          <a:lstStyle/>
          <a:p>
            <a:pPr marR="30480" algn="just"/>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tiêu</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6" name="Rectangle 5"/>
          <p:cNvSpPr/>
          <p:nvPr/>
        </p:nvSpPr>
        <p:spPr>
          <a:xfrm>
            <a:off x="1997352" y="886318"/>
            <a:ext cx="8244840" cy="2042354"/>
          </a:xfrm>
          <a:prstGeom prst="rect">
            <a:avLst/>
          </a:prstGeom>
        </p:spPr>
        <p:txBody>
          <a:bodyPr wrap="square">
            <a:spAutoFit/>
          </a:bodyPr>
          <a:lstStyle/>
          <a:p>
            <a:pPr marR="30480" algn="just"/>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2097209" y="3263598"/>
            <a:ext cx="8045126" cy="1698094"/>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28575"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tuyệt</a:t>
            </a:r>
            <a:r>
              <a:rPr lang="en-US" sz="2400" dirty="0">
                <a:latin typeface="Times New Roman" panose="02020603050405020304" pitchFamily="18" charset="0"/>
                <a:ea typeface="Times New Roman" panose="02020603050405020304" pitchFamily="18" charset="0"/>
              </a:rPr>
              <a:t>.</a:t>
            </a:r>
          </a:p>
          <a:p>
            <a:pPr marL="28575" marR="28575"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ea typeface="Calibri" panose="020F0502020204030204" pitchFamily="34" charset="0"/>
              </a:rPr>
              <a:t>- Hình </a:t>
            </a:r>
            <a:r>
              <a:rPr lang="en-US" sz="2400" dirty="0" err="1">
                <a:latin typeface="Times New Roman" panose="02020603050405020304" pitchFamily="18" charset="0"/>
                <a:ea typeface="Calibri" panose="020F0502020204030204" pitchFamily="34" charset="0"/>
              </a:rPr>
              <a:t>ảnh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mang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vẫn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1802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Google Shape;3050;p41"/>
          <p:cNvSpPr txBox="1">
            <a:spLocks/>
          </p:cNvSpPr>
          <p:nvPr/>
        </p:nvSpPr>
        <p:spPr bwMode="auto">
          <a:xfrm>
            <a:off x="1676400" y="108397"/>
            <a:ext cx="6528124" cy="6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t-BR" sz="2800" b="1" dirty="0">
                <a:latin typeface="Times New Roman" panose="02020603050405020304" pitchFamily="18" charset="0"/>
                <a:cs typeface="Times New Roman" panose="02020603050405020304" pitchFamily="18" charset="0"/>
              </a:rPr>
              <a:t>III. LUYỆN TẬP</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43758838"/>
              </p:ext>
            </p:extLst>
          </p:nvPr>
        </p:nvGraphicFramePr>
        <p:xfrm>
          <a:off x="1676401" y="1352402"/>
          <a:ext cx="8438809" cy="5186510"/>
        </p:xfrm>
        <a:graphic>
          <a:graphicData uri="http://schemas.openxmlformats.org/drawingml/2006/table">
            <a:tbl>
              <a:tblPr firstRow="1" firstCol="1" bandRow="1"/>
              <a:tblGrid>
                <a:gridCol w="2242832">
                  <a:extLst>
                    <a:ext uri="{9D8B030D-6E8A-4147-A177-3AD203B41FA5}">
                      <a16:colId xmlns:a16="http://schemas.microsoft.com/office/drawing/2014/main" val="1877868070"/>
                    </a:ext>
                  </a:extLst>
                </a:gridCol>
                <a:gridCol w="3097485">
                  <a:extLst>
                    <a:ext uri="{9D8B030D-6E8A-4147-A177-3AD203B41FA5}">
                      <a16:colId xmlns:a16="http://schemas.microsoft.com/office/drawing/2014/main" val="1312500067"/>
                    </a:ext>
                  </a:extLst>
                </a:gridCol>
                <a:gridCol w="3098492">
                  <a:extLst>
                    <a:ext uri="{9D8B030D-6E8A-4147-A177-3AD203B41FA5}">
                      <a16:colId xmlns:a16="http://schemas.microsoft.com/office/drawing/2014/main" val="1276660862"/>
                    </a:ext>
                  </a:extLst>
                </a:gridCol>
              </a:tblGrid>
              <a:tr h="911285">
                <a:tc>
                  <a:txBody>
                    <a:bodyPr/>
                    <a:lstStyle/>
                    <a:p>
                      <a:pPr marL="435610">
                        <a:lnSpc>
                          <a:spcPct val="107000"/>
                        </a:lnSpc>
                        <a:spcAft>
                          <a:spcPts val="0"/>
                        </a:spcAft>
                      </a:pPr>
                      <a:r>
                        <a:rPr lang="en-US" sz="2400" b="1"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ặc</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tc>
                  <a:txBody>
                    <a:bodyPr/>
                    <a:lstStyle/>
                    <a:p>
                      <a:pPr marL="869315">
                        <a:lnSpc>
                          <a:spcPct val="107000"/>
                        </a:lnSpc>
                        <a:spcAft>
                          <a:spcPts val="0"/>
                        </a:spcAft>
                      </a:pPr>
                      <a:r>
                        <a:rPr lang="en-US" sz="2400" b="1" i="1"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tc>
                  <a:txBody>
                    <a:bodyPr/>
                    <a:lstStyle/>
                    <a:p>
                      <a:pPr marL="584835">
                        <a:lnSpc>
                          <a:spcPct val="107000"/>
                        </a:lnSpc>
                        <a:spcAft>
                          <a:spcPts val="0"/>
                        </a:spcAft>
                      </a:pPr>
                      <a:r>
                        <a:rPr lang="en-US" sz="2400" b="1" i="1" spc="-2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i="1"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b="1" i="1"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400" b="1"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extLst>
                  <a:ext uri="{0D108BD9-81ED-4DB2-BD59-A6C34878D82A}">
                    <a16:rowId xmlns:a16="http://schemas.microsoft.com/office/drawing/2014/main" val="379297066"/>
                  </a:ext>
                </a:extLst>
              </a:tr>
              <a:tr h="657353">
                <a:tc>
                  <a:txBody>
                    <a:bodyPr/>
                    <a:lstStyle/>
                    <a:p>
                      <a:pPr marL="7175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982396777"/>
                  </a:ext>
                </a:extLst>
              </a:tr>
              <a:tr h="657353">
                <a:tc>
                  <a:txBody>
                    <a:bodyPr/>
                    <a:lstStyle/>
                    <a:p>
                      <a:pPr marL="71755">
                        <a:lnSpc>
                          <a:spcPct val="107000"/>
                        </a:lnSpc>
                        <a:spcAft>
                          <a:spcPts val="0"/>
                        </a:spcAft>
                      </a:pPr>
                      <a:r>
                        <a:rPr lang="en-US" sz="24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106537958"/>
                  </a:ext>
                </a:extLst>
              </a:tr>
              <a:tr h="809301">
                <a:tc>
                  <a:txBody>
                    <a:bodyPr/>
                    <a:lstStyle/>
                    <a:p>
                      <a:pPr marL="7175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296196965"/>
                  </a:ext>
                </a:extLst>
              </a:tr>
              <a:tr h="1075609">
                <a:tc>
                  <a:txBody>
                    <a:bodyPr/>
                    <a:lstStyle/>
                    <a:p>
                      <a:pPr marL="71755">
                        <a:lnSpc>
                          <a:spcPct val="107000"/>
                        </a:lnSpc>
                        <a:spcBef>
                          <a:spcPts val="385"/>
                        </a:spcBef>
                        <a:spcAft>
                          <a:spcPts val="0"/>
                        </a:spcAft>
                      </a:pP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spc="-2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2400" spc="-3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797805188"/>
                  </a:ext>
                </a:extLst>
              </a:tr>
              <a:tr h="1075609">
                <a:tc gridSpan="3">
                  <a:txBody>
                    <a:bodyPr/>
                    <a:lstStyle/>
                    <a:p>
                      <a:pPr marL="71755">
                        <a:lnSpc>
                          <a:spcPct val="107000"/>
                        </a:lnSpc>
                        <a:spcBef>
                          <a:spcPts val="385"/>
                        </a:spcBef>
                        <a:spcAft>
                          <a:spcPts val="0"/>
                        </a:spcAft>
                      </a:pPr>
                      <a:r>
                        <a:rPr lang="en-US" sz="2800" i="1"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i="1"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spc="-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10741725"/>
                  </a:ext>
                </a:extLst>
              </a:tr>
            </a:tbl>
          </a:graphicData>
        </a:graphic>
      </p:graphicFrame>
      <p:sp>
        <p:nvSpPr>
          <p:cNvPr id="9" name="Google Shape;3050;p41"/>
          <p:cNvSpPr txBox="1">
            <a:spLocks/>
          </p:cNvSpPr>
          <p:nvPr/>
        </p:nvSpPr>
        <p:spPr bwMode="auto">
          <a:xfrm>
            <a:off x="2858022" y="582635"/>
            <a:ext cx="6528124" cy="6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195027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50;p41"/>
          <p:cNvSpPr txBox="1">
            <a:spLocks/>
          </p:cNvSpPr>
          <p:nvPr/>
        </p:nvSpPr>
        <p:spPr bwMode="auto">
          <a:xfrm>
            <a:off x="1577454" y="-120203"/>
            <a:ext cx="6528124" cy="6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t-BR" sz="2800" b="1" dirty="0">
                <a:latin typeface="Times New Roman" panose="02020603050405020304" pitchFamily="18" charset="0"/>
                <a:cs typeface="Times New Roman" panose="02020603050405020304" pitchFamily="18" charset="0"/>
              </a:rPr>
              <a:t>III. LUYỆN TẬP</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71940503"/>
              </p:ext>
            </p:extLst>
          </p:nvPr>
        </p:nvGraphicFramePr>
        <p:xfrm>
          <a:off x="1607025" y="781537"/>
          <a:ext cx="8839199" cy="6066227"/>
        </p:xfrm>
        <a:graphic>
          <a:graphicData uri="http://schemas.openxmlformats.org/drawingml/2006/table">
            <a:tbl>
              <a:tblPr firstRow="1" firstCol="1" bandRow="1"/>
              <a:tblGrid>
                <a:gridCol w="2349246">
                  <a:extLst>
                    <a:ext uri="{9D8B030D-6E8A-4147-A177-3AD203B41FA5}">
                      <a16:colId xmlns:a16="http://schemas.microsoft.com/office/drawing/2014/main" val="1877868070"/>
                    </a:ext>
                  </a:extLst>
                </a:gridCol>
                <a:gridCol w="3244450">
                  <a:extLst>
                    <a:ext uri="{9D8B030D-6E8A-4147-A177-3AD203B41FA5}">
                      <a16:colId xmlns:a16="http://schemas.microsoft.com/office/drawing/2014/main" val="1312500067"/>
                    </a:ext>
                  </a:extLst>
                </a:gridCol>
                <a:gridCol w="3245503">
                  <a:extLst>
                    <a:ext uri="{9D8B030D-6E8A-4147-A177-3AD203B41FA5}">
                      <a16:colId xmlns:a16="http://schemas.microsoft.com/office/drawing/2014/main" val="1276660862"/>
                    </a:ext>
                  </a:extLst>
                </a:gridCol>
              </a:tblGrid>
              <a:tr h="485268">
                <a:tc>
                  <a:txBody>
                    <a:bodyPr/>
                    <a:lstStyle/>
                    <a:p>
                      <a:pPr marL="435610">
                        <a:lnSpc>
                          <a:spcPct val="107000"/>
                        </a:lnSpc>
                        <a:spcAft>
                          <a:spcPts val="0"/>
                        </a:spcAft>
                      </a:pPr>
                      <a:r>
                        <a:rPr lang="en-US" sz="2400" b="1"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ặc</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tc>
                  <a:txBody>
                    <a:bodyPr/>
                    <a:lstStyle/>
                    <a:p>
                      <a:pPr marL="869315">
                        <a:lnSpc>
                          <a:spcPct val="107000"/>
                        </a:lnSpc>
                        <a:spcAft>
                          <a:spcPts val="0"/>
                        </a:spcAft>
                      </a:pPr>
                      <a:r>
                        <a:rPr lang="en-US" sz="2400" b="1" i="1"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tc>
                  <a:txBody>
                    <a:bodyPr/>
                    <a:lstStyle/>
                    <a:p>
                      <a:pPr marL="584835">
                        <a:lnSpc>
                          <a:spcPct val="107000"/>
                        </a:lnSpc>
                        <a:spcAft>
                          <a:spcPts val="0"/>
                        </a:spcAft>
                      </a:pPr>
                      <a:r>
                        <a:rPr lang="en-US" sz="2400" b="1" i="1" spc="-2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i="1"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b="1" i="1"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400" b="1"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solidFill>
                      <a:srgbClr val="00B0F0"/>
                    </a:solidFill>
                  </a:tcPr>
                </a:tc>
                <a:extLst>
                  <a:ext uri="{0D108BD9-81ED-4DB2-BD59-A6C34878D82A}">
                    <a16:rowId xmlns:a16="http://schemas.microsoft.com/office/drawing/2014/main" val="379297066"/>
                  </a:ext>
                </a:extLst>
              </a:tr>
              <a:tr h="631572">
                <a:tc>
                  <a:txBody>
                    <a:bodyPr/>
                    <a:lstStyle/>
                    <a:p>
                      <a:pPr marL="7175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982396777"/>
                  </a:ext>
                </a:extLst>
              </a:tr>
              <a:tr h="631572">
                <a:tc>
                  <a:txBody>
                    <a:bodyPr/>
                    <a:lstStyle/>
                    <a:p>
                      <a:pPr marL="71755">
                        <a:lnSpc>
                          <a:spcPct val="107000"/>
                        </a:lnSpc>
                        <a:spcAft>
                          <a:spcPts val="0"/>
                        </a:spcAft>
                      </a:pPr>
                      <a:r>
                        <a:rPr lang="en-US" sz="24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 đọng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106537958"/>
                  </a:ext>
                </a:extLst>
              </a:tr>
              <a:tr h="1188794">
                <a:tc>
                  <a:txBody>
                    <a:bodyPr/>
                    <a:lstStyle/>
                    <a:p>
                      <a:pPr marL="7175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2296196965"/>
                  </a:ext>
                </a:extLst>
              </a:tr>
              <a:tr h="1981322">
                <a:tc>
                  <a:txBody>
                    <a:bodyPr/>
                    <a:lstStyle/>
                    <a:p>
                      <a:pPr marL="71755">
                        <a:lnSpc>
                          <a:spcPct val="107000"/>
                        </a:lnSpc>
                        <a:spcBef>
                          <a:spcPts val="385"/>
                        </a:spcBef>
                        <a:spcAft>
                          <a:spcPts val="0"/>
                        </a:spcAft>
                      </a:pP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spc="-2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2400" spc="-3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a:txBody>
                    <a:bodyPr/>
                    <a:lstStyle/>
                    <a:p>
                      <a:pPr marL="104775">
                        <a:lnSpc>
                          <a:spcPct val="107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extLst>
                  <a:ext uri="{0D108BD9-81ED-4DB2-BD59-A6C34878D82A}">
                    <a16:rowId xmlns:a16="http://schemas.microsoft.com/office/drawing/2014/main" val="797805188"/>
                  </a:ext>
                </a:extLst>
              </a:tr>
              <a:tr h="1033424">
                <a:tc gridSpan="3">
                  <a:txBody>
                    <a:bodyPr/>
                    <a:lstStyle/>
                    <a:p>
                      <a:pPr marL="71755">
                        <a:lnSpc>
                          <a:spcPct val="107000"/>
                        </a:lnSpc>
                        <a:spcBef>
                          <a:spcPts val="385"/>
                        </a:spcBef>
                        <a:spcAft>
                          <a:spcPts val="0"/>
                        </a:spcAft>
                      </a:pPr>
                      <a:r>
                        <a:rPr lang="en-US" sz="2400" i="1"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i="1"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i="1" spc="-1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spc="-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Dấu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ấn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điển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đậm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mỗi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bài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thấy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giả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hưởng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sâu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sắc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truyền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thống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hoá</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tư</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duy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trưng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ca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8A3EA3"/>
                      </a:solidFill>
                      <a:prstDash val="solid"/>
                      <a:round/>
                      <a:headEnd type="none" w="med" len="med"/>
                      <a:tailEnd type="none" w="med" len="med"/>
                    </a:lnL>
                    <a:lnR w="12700" cap="flat" cmpd="sng" algn="ctr">
                      <a:solidFill>
                        <a:srgbClr val="8A3EA3"/>
                      </a:solidFill>
                      <a:prstDash val="solid"/>
                      <a:round/>
                      <a:headEnd type="none" w="med" len="med"/>
                      <a:tailEnd type="none" w="med" len="med"/>
                    </a:lnR>
                    <a:lnT w="12700" cap="flat" cmpd="sng" algn="ctr">
                      <a:solidFill>
                        <a:srgbClr val="8A3EA3"/>
                      </a:solidFill>
                      <a:prstDash val="solid"/>
                      <a:round/>
                      <a:headEnd type="none" w="med" len="med"/>
                      <a:tailEnd type="none" w="med" len="med"/>
                    </a:lnT>
                    <a:lnB w="12700" cap="flat" cmpd="sng" algn="ctr">
                      <a:solidFill>
                        <a:srgbClr val="8A3EA3"/>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10741725"/>
                  </a:ext>
                </a:extLst>
              </a:tr>
            </a:tbl>
          </a:graphicData>
        </a:graphic>
      </p:graphicFrame>
      <p:sp>
        <p:nvSpPr>
          <p:cNvPr id="9" name="Google Shape;3050;p41"/>
          <p:cNvSpPr txBox="1">
            <a:spLocks/>
          </p:cNvSpPr>
          <p:nvPr/>
        </p:nvSpPr>
        <p:spPr bwMode="auto">
          <a:xfrm>
            <a:off x="2667000" y="186329"/>
            <a:ext cx="6528124" cy="6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40876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19" y="838200"/>
            <a:ext cx="8057013" cy="1569660"/>
          </a:xfrm>
          <a:prstGeom prst="rect">
            <a:avLst/>
          </a:prstGeom>
          <a:noFill/>
        </p:spPr>
        <p:txBody>
          <a:bodyPr wrap="none" lIns="91440" tIns="45720" rIns="91440" bIns="45720">
            <a:spAutoFit/>
          </a:bodyPr>
          <a:lstStyle/>
          <a:p>
            <a:pPr algn="ct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động</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4, 5. VẬN DỤNG</a:t>
            </a:r>
          </a:p>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MỞ RỘNG</a:t>
            </a:r>
          </a:p>
        </p:txBody>
      </p:sp>
      <p:sp>
        <p:nvSpPr>
          <p:cNvPr id="5" name="TextBox 4"/>
          <p:cNvSpPr txBox="1"/>
          <p:nvPr/>
        </p:nvSpPr>
        <p:spPr>
          <a:xfrm>
            <a:off x="1828800" y="2514600"/>
            <a:ext cx="86868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Vọng</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nguyệt</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a:solidFill>
                  <a:srgbClr val="0070C0"/>
                </a:solidFill>
                <a:latin typeface="Times New Roman" panose="02020603050405020304" pitchFamily="18" charset="0"/>
                <a:cs typeface="Times New Roman" panose="02020603050405020304" pitchFamily="18" charset="0"/>
              </a:rPr>
              <a:t>(</a:t>
            </a:r>
            <a:r>
              <a:rPr lang="en-US" sz="3200" i="1" dirty="0" err="1">
                <a:solidFill>
                  <a:srgbClr val="0070C0"/>
                </a:solidFill>
                <a:latin typeface="Times New Roman" panose="02020603050405020304" pitchFamily="18" charset="0"/>
                <a:cs typeface="Times New Roman" panose="02020603050405020304" pitchFamily="18" charset="0"/>
              </a:rPr>
              <a:t>Ngắm</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trăng</a:t>
            </a:r>
            <a:r>
              <a:rPr lang="en-US" sz="3200" i="1" dirty="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khuya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SGK </a:t>
            </a:r>
            <a:r>
              <a:rPr lang="en-US" sz="3200" i="1"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a:solidFill>
                  <a:srgbClr val="0070C0"/>
                </a:solidFill>
                <a:latin typeface="Times New Roman" panose="02020603050405020304" pitchFamily="18" charset="0"/>
                <a:cs typeface="Times New Roman" panose="02020603050405020304" pitchFamily="18" charset="0"/>
              </a:rPr>
              <a:t>12</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tập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hai</a:t>
            </a:r>
            <a:r>
              <a:rPr lang="en-US" sz="3200" dirty="0">
                <a:solidFill>
                  <a:srgbClr val="0070C0"/>
                </a:solidFill>
                <a:latin typeface="Times New Roman" panose="02020603050405020304" pitchFamily="18" charset="0"/>
                <a:cs typeface="Times New Roman" panose="02020603050405020304" pitchFamily="18" charset="0"/>
              </a:rPr>
              <a:t> (tr. 37)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sưu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tầm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liệu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viết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này</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21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qua 2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p>
        </p:txBody>
      </p:sp>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7" name="Rectangle 6"/>
          <p:cNvSpPr/>
          <p:nvPr/>
        </p:nvSpPr>
        <p:spPr>
          <a:xfrm>
            <a:off x="1828801" y="1143000"/>
            <a:ext cx="8478981" cy="1251240"/>
          </a:xfrm>
          <a:prstGeom prst="rect">
            <a:avLst/>
          </a:prstGeom>
        </p:spPr>
        <p:txBody>
          <a:bodyPr wrap="square">
            <a:spAutoFit/>
          </a:bodyPr>
          <a:lstStyle/>
          <a:p>
            <a:pPr marR="30480" algn="just">
              <a:lnSpc>
                <a:spcPct val="107000"/>
              </a:lnSpc>
              <a:spcAft>
                <a:spcPts val="800"/>
              </a:spcAft>
            </a:pP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vầng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p:cNvSpPr/>
          <p:nvPr/>
        </p:nvSpPr>
        <p:spPr>
          <a:xfrm>
            <a:off x="1856097" y="2516015"/>
            <a:ext cx="8208819" cy="882678"/>
          </a:xfrm>
          <a:prstGeom prst="rect">
            <a:avLst/>
          </a:prstGeom>
        </p:spPr>
        <p:txBody>
          <a:bodyPr wrap="square">
            <a:spAutoFit/>
          </a:bodyPr>
          <a:lstStyle/>
          <a:p>
            <a:pPr marR="30480" algn="just">
              <a:lnSpc>
                <a:spcPct val="107000"/>
              </a:lnSpc>
              <a:spcAft>
                <a:spcPts val="800"/>
              </a:spcAft>
            </a:pP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8"/>
          <p:cNvSpPr/>
          <p:nvPr/>
        </p:nvSpPr>
        <p:spPr>
          <a:xfrm>
            <a:off x="1820583" y="3735453"/>
            <a:ext cx="1808508" cy="461665"/>
          </a:xfrm>
          <a:prstGeom prst="rect">
            <a:avLst/>
          </a:prstGeom>
        </p:spPr>
        <p:txBody>
          <a:bodyPr wrap="none">
            <a:spAutoFit/>
          </a:bodyPr>
          <a:lstStyle/>
          <a:p>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Sông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a:t>
            </a:r>
            <a:endParaRPr lang="en-US" sz="2400" dirty="0"/>
          </a:p>
        </p:txBody>
      </p:sp>
      <p:sp>
        <p:nvSpPr>
          <p:cNvPr id="10" name="Rectangle 9"/>
          <p:cNvSpPr/>
          <p:nvPr/>
        </p:nvSpPr>
        <p:spPr>
          <a:xfrm>
            <a:off x="3695758" y="3598981"/>
            <a:ext cx="6972242" cy="861774"/>
          </a:xfrm>
          <a:prstGeom prst="rect">
            <a:avLst/>
          </a:prstGeom>
        </p:spPr>
        <p:txBody>
          <a:bodyPr wrap="square">
            <a:spAutoFit/>
          </a:bodyPr>
          <a:lstStyle/>
          <a:p>
            <a:pPr marL="8890" algn="just">
              <a:tabLst>
                <a:tab pos="219710" algn="l"/>
              </a:tabLst>
            </a:pPr>
            <a:r>
              <a:rPr lang="en-US" sz="2500" dirty="0" err="1">
                <a:latin typeface="Times New Roman" panose="02020603050405020304" pitchFamily="18" charset="0"/>
                <a:ea typeface="Calibri" panose="020F0502020204030204" pitchFamily="34" charset="0"/>
              </a:rPr>
              <a:t>thuyền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bèo</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sóng</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tôm</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cá</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đánh</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lưới</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bờ</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sông</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mạn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thuyền</a:t>
            </a:r>
            <a:r>
              <a:rPr lang="en-US" sz="2500" dirty="0">
                <a:latin typeface="Times New Roman" panose="02020603050405020304" pitchFamily="18" charset="0"/>
                <a:ea typeface="Calibri" panose="020F0502020204030204" pitchFamily="34" charset="0"/>
              </a:rPr>
              <a:t>,...</a:t>
            </a:r>
          </a:p>
        </p:txBody>
      </p:sp>
      <p:sp>
        <p:nvSpPr>
          <p:cNvPr id="11" name="Rectangle 10"/>
          <p:cNvSpPr/>
          <p:nvPr/>
        </p:nvSpPr>
        <p:spPr>
          <a:xfrm>
            <a:off x="1956180" y="5095607"/>
            <a:ext cx="1739579" cy="461665"/>
          </a:xfrm>
          <a:prstGeom prst="rect">
            <a:avLst/>
          </a:prstGeom>
        </p:spPr>
        <p:txBody>
          <a:bodyPr wrap="none">
            <a:spAutoFit/>
          </a:bodyPr>
          <a:lstStyle/>
          <a:p>
            <a:r>
              <a:rPr lang="en-US" sz="2400" b="1" i="1" dirty="0" err="1">
                <a:latin typeface="Times New Roman" panose="02020603050405020304" pitchFamily="18" charset="0"/>
                <a:ea typeface="Calibri" panose="020F0502020204030204" pitchFamily="34" charset="0"/>
              </a:rPr>
              <a:t>Buổi</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chiều</a:t>
            </a:r>
            <a:r>
              <a:rPr lang="en-US" sz="2400" dirty="0">
                <a:latin typeface="Times New Roman" panose="02020603050405020304" pitchFamily="18" charset="0"/>
                <a:ea typeface="Calibri" panose="020F0502020204030204" pitchFamily="34" charset="0"/>
              </a:rPr>
              <a:t>: </a:t>
            </a:r>
            <a:endParaRPr lang="en-US" sz="2400" dirty="0"/>
          </a:p>
        </p:txBody>
      </p:sp>
      <p:sp>
        <p:nvSpPr>
          <p:cNvPr id="12" name="Rectangle 11"/>
          <p:cNvSpPr/>
          <p:nvPr/>
        </p:nvSpPr>
        <p:spPr>
          <a:xfrm>
            <a:off x="4036829" y="5043016"/>
            <a:ext cx="6028086" cy="861774"/>
          </a:xfrm>
          <a:prstGeom prst="rect">
            <a:avLst/>
          </a:prstGeom>
        </p:spPr>
        <p:txBody>
          <a:bodyPr wrap="square">
            <a:spAutoFit/>
          </a:bodyPr>
          <a:lstStyle/>
          <a:p>
            <a:pPr marL="8890" algn="just">
              <a:tabLst>
                <a:tab pos="219710" algn="l"/>
              </a:tabLst>
            </a:pPr>
            <a:r>
              <a:rPr lang="en-US" sz="2500" dirty="0" err="1">
                <a:latin typeface="Times New Roman" panose="02020603050405020304" pitchFamily="18" charset="0"/>
                <a:ea typeface="Calibri" panose="020F0502020204030204" pitchFamily="34" charset="0"/>
              </a:rPr>
              <a:t>phía</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tây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ráng</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chiều</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tịch</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dương</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mặt</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trời</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khuất</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bóng</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ngả</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bóng</a:t>
            </a:r>
            <a:r>
              <a:rPr lang="en-US" sz="25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7847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2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circle(in)">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6" name="Rectangle 5"/>
          <p:cNvSpPr/>
          <p:nvPr/>
        </p:nvSpPr>
        <p:spPr>
          <a:xfrm>
            <a:off x="1981201" y="249056"/>
            <a:ext cx="6730313" cy="1483035"/>
          </a:xfrm>
          <a:prstGeom prst="rect">
            <a:avLst/>
          </a:prstGeom>
        </p:spPr>
        <p:txBody>
          <a:bodyPr wrap="square">
            <a:spAutoFit/>
          </a:bodyPr>
          <a:lstStyle/>
          <a:p>
            <a:pPr algn="just">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lảng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ốc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vẳng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trống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dồn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944806" y="1785344"/>
            <a:ext cx="6553200" cy="985270"/>
          </a:xfrm>
          <a:prstGeom prst="rect">
            <a:avLst/>
          </a:prstGeom>
        </p:spPr>
        <p:txBody>
          <a:bodyPr wrap="square">
            <a:spAutoFit/>
          </a:bodyPr>
          <a:lstStyle/>
          <a:p>
            <a:pPr algn="just">
              <a:lnSpc>
                <a:spcPct val="107000"/>
              </a:lnSpc>
              <a:spcBef>
                <a:spcPts val="0"/>
              </a:spcBef>
              <a:spcAft>
                <a:spcPts val="80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nắng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nhuộm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33601" y="3397875"/>
            <a:ext cx="7187513" cy="1483035"/>
          </a:xfrm>
          <a:prstGeom prst="rect">
            <a:avLst/>
          </a:prstGeom>
        </p:spPr>
        <p:txBody>
          <a:bodyPr wrap="square">
            <a:spAutoFit/>
          </a:bodyPr>
          <a:lstStyle/>
          <a:p>
            <a:pPr algn="just">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.“Buổi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lảng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mây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048001" y="2692827"/>
            <a:ext cx="3554627" cy="460895"/>
          </a:xfrm>
          <a:prstGeom prst="rect">
            <a:avLst/>
          </a:prstGeom>
        </p:spPr>
        <p:txBody>
          <a:bodyPr wrap="none">
            <a:spAutoFit/>
          </a:bodyPr>
          <a:lstStyle/>
          <a:p>
            <a:pPr algn="r">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133601" y="5019796"/>
            <a:ext cx="6577913" cy="1483035"/>
          </a:xfrm>
          <a:prstGeom prst="rect">
            <a:avLst/>
          </a:prstGeom>
        </p:spPr>
        <p:txBody>
          <a:bodyPr wrap="square">
            <a:spAutoFit/>
          </a:bodyPr>
          <a:lstStyle/>
          <a:p>
            <a:pPr>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sổ</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nhòm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khe</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6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819685" y="1828800"/>
            <a:ext cx="8529899" cy="1754326"/>
          </a:xfrm>
          <a:prstGeom prst="rect">
            <a:avLst/>
          </a:prstGeom>
          <a:noFill/>
        </p:spPr>
        <p:txBody>
          <a:bodyPr wrap="none" lIns="91440" tIns="45720" rIns="91440" bIns="45720">
            <a:spAutoFit/>
          </a:bodyPr>
          <a:lstStyle/>
          <a:p>
            <a:pPr algn="ct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động</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 THÀNH KIẾN THỨC</a:t>
            </a:r>
          </a:p>
        </p:txBody>
      </p:sp>
    </p:spTree>
    <p:extLst>
      <p:ext uri="{BB962C8B-B14F-4D97-AF65-F5344CB8AC3E}">
        <p14:creationId xmlns:p14="http://schemas.microsoft.com/office/powerpoint/2010/main" val="273268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inh-nen-powerpoint-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5"/>
          <p:cNvSpPr>
            <a:spLocks noChangeArrowheads="1" noChangeShapeType="1" noTextEdit="1"/>
          </p:cNvSpPr>
          <p:nvPr/>
        </p:nvSpPr>
        <p:spPr bwMode="auto">
          <a:xfrm>
            <a:off x="2438400" y="2590800"/>
            <a:ext cx="7010400" cy="1828800"/>
          </a:xfrm>
          <a:prstGeom prst="rect">
            <a:avLst/>
          </a:prstGeom>
        </p:spPr>
        <p:txBody>
          <a:bodyPr wrap="none" fromWordArt="1">
            <a:prstTxWarp prst="textPlain">
              <a:avLst>
                <a:gd name="adj" fmla="val 47907"/>
              </a:avLst>
            </a:prstTxWarp>
          </a:bodyPr>
          <a:lstStyle/>
          <a:p>
            <a:pPr algn="ctr"/>
            <a:r>
              <a:rPr lang="en-US" sz="3600" b="1" kern="10" dirty="0">
                <a:ln w="9525">
                  <a:solidFill>
                    <a:srgbClr val="FF9900"/>
                  </a:solidFill>
                  <a:round/>
                  <a:headEnd/>
                  <a:tailEnd/>
                </a:ln>
                <a:solidFill>
                  <a:srgbClr val="FF0000"/>
                </a:solidFill>
                <a:effectLst>
                  <a:outerShdw dist="38100" dir="2700000" algn="tl" rotWithShape="0">
                    <a:srgbClr val="000000">
                      <a:alpha val="43137"/>
                    </a:srgbClr>
                  </a:outerShdw>
                </a:effectLst>
                <a:latin typeface="Cambria" pitchFamily="18" charset="0"/>
              </a:rPr>
              <a:t>MỘ (CHIỀU TỐI)</a:t>
            </a:r>
          </a:p>
          <a:p>
            <a:pPr algn="ctr"/>
            <a:r>
              <a:rPr lang="en-US" sz="3600" b="1" kern="10" dirty="0">
                <a:ln w="9525">
                  <a:solidFill>
                    <a:srgbClr val="FF9900"/>
                  </a:solidFill>
                  <a:round/>
                  <a:headEnd/>
                  <a:tailEnd/>
                </a:ln>
                <a:solidFill>
                  <a:srgbClr val="FF0000"/>
                </a:solidFill>
                <a:effectLst>
                  <a:outerShdw dist="38100" dir="2700000" algn="tl" rotWithShape="0">
                    <a:srgbClr val="000000">
                      <a:alpha val="43137"/>
                    </a:srgbClr>
                  </a:outerShdw>
                </a:effectLst>
                <a:latin typeface="Cambria" pitchFamily="18" charset="0"/>
              </a:rPr>
              <a:t>NGUYÊN TIÊU (RẰM THÁNG GIÊNG)</a:t>
            </a:r>
          </a:p>
        </p:txBody>
      </p:sp>
      <p:sp>
        <p:nvSpPr>
          <p:cNvPr id="3077" name="Rectangle 6"/>
          <p:cNvSpPr>
            <a:spLocks noChangeArrowheads="1"/>
          </p:cNvSpPr>
          <p:nvPr/>
        </p:nvSpPr>
        <p:spPr bwMode="auto">
          <a:xfrm>
            <a:off x="4409364" y="485916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p>
            <a:pPr marL="342900" indent="-342900" algn="ctr">
              <a:spcBef>
                <a:spcPct val="20000"/>
              </a:spcBef>
            </a:pPr>
            <a:r>
              <a:rPr lang="en-US" sz="3600" b="1" i="1" dirty="0">
                <a:solidFill>
                  <a:srgbClr val="0070C0"/>
                </a:solidFill>
                <a:latin typeface="VNI-Script" pitchFamily="2" charset="0"/>
              </a:rPr>
              <a:t>HỒ CHÍ MINH</a:t>
            </a:r>
          </a:p>
        </p:txBody>
      </p:sp>
      <p:sp>
        <p:nvSpPr>
          <p:cNvPr id="3078" name="WordArt 8"/>
          <p:cNvSpPr>
            <a:spLocks noChangeArrowheads="1" noChangeShapeType="1" noTextEdit="1"/>
          </p:cNvSpPr>
          <p:nvPr/>
        </p:nvSpPr>
        <p:spPr bwMode="auto">
          <a:xfrm>
            <a:off x="2362200" y="1219200"/>
            <a:ext cx="7620000" cy="10668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ahoma" pitchFamily="34" charset="0"/>
                <a:ea typeface="Tahoma" pitchFamily="34" charset="0"/>
                <a:cs typeface="Tahoma" pitchFamily="34" charset="0"/>
              </a:rPr>
              <a:t>Bài</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ahoma" pitchFamily="34" charset="0"/>
                <a:ea typeface="Tahoma" pitchFamily="34" charset="0"/>
                <a:cs typeface="Tahoma" pitchFamily="34" charset="0"/>
              </a:rPr>
              <a:t> 6 : HỒ CHÍ MINH- </a:t>
            </a: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ahoma" pitchFamily="34" charset="0"/>
                <a:ea typeface="Tahoma" pitchFamily="34" charset="0"/>
                <a:cs typeface="Tahoma" pitchFamily="34" charset="0"/>
              </a:rPr>
              <a:t>“VĂN HÓA PHẢI SOI ĐƯỜNG CHO QUỐC DÂN ĐI "</a:t>
            </a:r>
          </a:p>
        </p:txBody>
      </p:sp>
      <p:sp>
        <p:nvSpPr>
          <p:cNvPr id="2" name="Rectangle 1"/>
          <p:cNvSpPr/>
          <p:nvPr/>
        </p:nvSpPr>
        <p:spPr>
          <a:xfrm>
            <a:off x="7772400" y="6629400"/>
            <a:ext cx="2895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Vertical)">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noGrp="1"/>
          </p:cNvSpPr>
          <p:nvPr/>
        </p:nvSpPr>
        <p:spPr>
          <a:xfrm>
            <a:off x="8077200" y="6356351"/>
            <a:ext cx="2133600" cy="365125"/>
          </a:xfrm>
          <a:prstGeom prst="rect">
            <a:avLst/>
          </a:prstGeom>
          <a:noFill/>
        </p:spPr>
        <p:txBody>
          <a:bodyPr anchor="ctr"/>
          <a:lstStyle/>
          <a:p>
            <a:pPr algn="r">
              <a:defRPr/>
            </a:pPr>
            <a:fld id="{1034A6B0-9CBE-4658-9869-D2CEB5B44D72}" type="slidenum">
              <a:rPr lang="en-US" sz="1200">
                <a:solidFill>
                  <a:schemeClr val="tx1">
                    <a:tint val="75000"/>
                  </a:schemeClr>
                </a:solidFill>
                <a:latin typeface="+mn-lt"/>
                <a:cs typeface="+mn-cs"/>
              </a:rPr>
              <a:pPr algn="r">
                <a:defRPr/>
              </a:pPr>
              <a:t>7</a:t>
            </a:fld>
            <a:endParaRPr lang="en-US" sz="1200">
              <a:solidFill>
                <a:schemeClr val="tx1">
                  <a:tint val="75000"/>
                </a:schemeClr>
              </a:solidFill>
              <a:latin typeface="+mn-lt"/>
              <a:cs typeface="+mn-cs"/>
            </a:endParaRPr>
          </a:p>
        </p:txBody>
      </p:sp>
      <p:sp>
        <p:nvSpPr>
          <p:cNvPr id="1025" name="Rectangle 1"/>
          <p:cNvSpPr>
            <a:spLocks noChangeArrowheads="1"/>
          </p:cNvSpPr>
          <p:nvPr/>
        </p:nvSpPr>
        <p:spPr bwMode="auto">
          <a:xfrm>
            <a:off x="1556723" y="30778"/>
            <a:ext cx="893360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US" sz="2800" b="1" dirty="0">
                <a:solidFill>
                  <a:schemeClr val="hlink"/>
                </a:solidFill>
                <a:latin typeface="Times New Roman" pitchFamily="18" charset="0"/>
                <a:cs typeface="Times New Roman" pitchFamily="18" charset="0"/>
              </a:rPr>
              <a:t>I.</a:t>
            </a:r>
            <a:r>
              <a:rPr lang="en-US" sz="40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Tìm</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hiểu</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chung</a:t>
            </a:r>
            <a:endParaRPr lang="en-US" sz="2800" b="1" dirty="0">
              <a:solidFill>
                <a:schemeClr val="hlink"/>
              </a:solidFill>
              <a:latin typeface="Times New Roman" pitchFamily="18" charset="0"/>
              <a:cs typeface="Times New Roman" pitchFamily="18" charset="0"/>
            </a:endParaRPr>
          </a:p>
          <a:p>
            <a:pPr algn="just" eaLnBrk="0" hangingPunct="0"/>
            <a:r>
              <a:rPr lang="en-US" sz="2800" b="1" dirty="0">
                <a:solidFill>
                  <a:schemeClr val="hlink"/>
                </a:solidFill>
                <a:latin typeface="Times New Roman" pitchFamily="18" charset="0"/>
                <a:cs typeface="Times New Roman" pitchFamily="18" charset="0"/>
              </a:rPr>
              <a:t>1. </a:t>
            </a:r>
            <a:r>
              <a:rPr lang="en-US" sz="2800" b="1" dirty="0" err="1">
                <a:solidFill>
                  <a:schemeClr val="hlink"/>
                </a:solidFill>
                <a:latin typeface="Times New Roman" pitchFamily="18" charset="0"/>
                <a:cs typeface="Times New Roman" pitchFamily="18" charset="0"/>
              </a:rPr>
              <a:t>Xuất</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xứ</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và</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hoàn</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cảnh</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sáng</a:t>
            </a:r>
            <a:r>
              <a:rPr lang="en-US" sz="2800" b="1" dirty="0">
                <a:solidFill>
                  <a:schemeClr val="hlink"/>
                </a:solidFill>
                <a:latin typeface="Times New Roman" pitchFamily="18" charset="0"/>
                <a:cs typeface="Times New Roman" pitchFamily="18" charset="0"/>
              </a:rPr>
              <a:t> </a:t>
            </a:r>
            <a:r>
              <a:rPr lang="en-US" sz="2800" b="1" dirty="0" err="1">
                <a:solidFill>
                  <a:schemeClr val="hlink"/>
                </a:solidFill>
                <a:latin typeface="Times New Roman" pitchFamily="18" charset="0"/>
                <a:cs typeface="Times New Roman" pitchFamily="18" charset="0"/>
              </a:rPr>
              <a:t>tác</a:t>
            </a:r>
            <a:r>
              <a:rPr lang="en-US" sz="2800" b="1" dirty="0">
                <a:solidFill>
                  <a:schemeClr val="hlink"/>
                </a:solidFill>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Mộ</a:t>
            </a:r>
            <a:endParaRPr lang="en-US" sz="2400" b="1"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5" name="TextBox 4"/>
          <p:cNvSpPr txBox="1"/>
          <p:nvPr/>
        </p:nvSpPr>
        <p:spPr>
          <a:xfrm>
            <a:off x="1623832" y="4043819"/>
            <a:ext cx="4003973"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30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1942-1943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710075" y="1474963"/>
            <a:ext cx="3831489" cy="2677656"/>
          </a:xfrm>
          <a:prstGeom prst="rect">
            <a:avLst/>
          </a:prstGeom>
          <a:noFill/>
        </p:spPr>
        <p:txBody>
          <a:bodyPr wrap="square" rtlCol="0">
            <a:spAutoFit/>
          </a:bodyPr>
          <a:lstStyle/>
          <a:p>
            <a:pPr algn="just"/>
            <a:r>
              <a:rPr lang="en-US" sz="1600" dirty="0"/>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xiềng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6023528" y="914400"/>
            <a:ext cx="4682511"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1948,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a:stretch>
            <a:fillRect/>
          </a:stretch>
        </p:blipFill>
        <p:spPr>
          <a:xfrm>
            <a:off x="6023528" y="4393168"/>
            <a:ext cx="4528777" cy="246483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p:cTn id="14" dur="5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5">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25">
                                            <p:txEl>
                                              <p:pRg st="2" end="2"/>
                                            </p:txEl>
                                          </p:spTgt>
                                        </p:tgtEl>
                                        <p:attrNameLst>
                                          <p:attrName>style.visibility</p:attrName>
                                        </p:attrNameLst>
                                      </p:cBhvr>
                                      <p:to>
                                        <p:strVal val="visible"/>
                                      </p:to>
                                    </p:set>
                                    <p:anim calcmode="lin" valueType="num">
                                      <p:cBhvr>
                                        <p:cTn id="25"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0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barn(inVertical)">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barn(inVertical)">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noGrp="1"/>
          </p:cNvSpPr>
          <p:nvPr/>
        </p:nvSpPr>
        <p:spPr>
          <a:xfrm>
            <a:off x="8077200" y="6356351"/>
            <a:ext cx="2133600" cy="365125"/>
          </a:xfrm>
          <a:prstGeom prst="rect">
            <a:avLst/>
          </a:prstGeom>
          <a:noFill/>
        </p:spPr>
        <p:txBody>
          <a:bodyPr anchor="ctr"/>
          <a:lstStyle/>
          <a:p>
            <a:pPr algn="r">
              <a:defRPr/>
            </a:pPr>
            <a:fld id="{05B64F21-A99C-45D4-BA6D-A69217EAC87C}" type="slidenum">
              <a:rPr lang="en-US" sz="1200">
                <a:solidFill>
                  <a:schemeClr val="tx1">
                    <a:tint val="75000"/>
                  </a:schemeClr>
                </a:solidFill>
                <a:latin typeface="+mn-lt"/>
                <a:cs typeface="+mn-cs"/>
              </a:rPr>
              <a:pPr algn="r">
                <a:defRPr/>
              </a:pPr>
              <a:t>8</a:t>
            </a:fld>
            <a:endParaRPr lang="en-US" sz="1200">
              <a:solidFill>
                <a:schemeClr val="tx1">
                  <a:tint val="75000"/>
                </a:schemeClr>
              </a:solidFill>
              <a:latin typeface="+mn-lt"/>
              <a:cs typeface="+mn-cs"/>
            </a:endParaRPr>
          </a:p>
        </p:txBody>
      </p:sp>
      <p:sp>
        <p:nvSpPr>
          <p:cNvPr id="1025" name="Rectangle 1"/>
          <p:cNvSpPr>
            <a:spLocks noChangeArrowheads="1"/>
          </p:cNvSpPr>
          <p:nvPr/>
        </p:nvSpPr>
        <p:spPr bwMode="auto">
          <a:xfrm>
            <a:off x="1551296" y="609600"/>
            <a:ext cx="8786884" cy="522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US" sz="2800" b="1" dirty="0">
                <a:solidFill>
                  <a:schemeClr val="hlink"/>
                </a:solidFill>
                <a:cs typeface="Times New Roman" pitchFamily="18" charset="0"/>
              </a:rPr>
              <a:t>I.</a:t>
            </a:r>
            <a:r>
              <a:rPr lang="en-US" sz="4000" b="1" dirty="0">
                <a:solidFill>
                  <a:schemeClr val="hlink"/>
                </a:solidFill>
                <a:cs typeface="Times New Roman" pitchFamily="18" charset="0"/>
              </a:rPr>
              <a:t> </a:t>
            </a:r>
            <a:r>
              <a:rPr lang="en-US" sz="2800" b="1" dirty="0" err="1">
                <a:solidFill>
                  <a:schemeClr val="hlink"/>
                </a:solidFill>
                <a:cs typeface="Times New Roman" pitchFamily="18" charset="0"/>
              </a:rPr>
              <a:t>Tìm</a:t>
            </a:r>
            <a:r>
              <a:rPr lang="en-US" sz="2800" b="1" dirty="0">
                <a:solidFill>
                  <a:schemeClr val="hlink"/>
                </a:solidFill>
                <a:cs typeface="Times New Roman" pitchFamily="18" charset="0"/>
              </a:rPr>
              <a:t> </a:t>
            </a:r>
            <a:r>
              <a:rPr lang="en-US" sz="2800" b="1" dirty="0" err="1">
                <a:solidFill>
                  <a:schemeClr val="hlink"/>
                </a:solidFill>
                <a:cs typeface="Times New Roman" pitchFamily="18" charset="0"/>
              </a:rPr>
              <a:t>hiểu</a:t>
            </a:r>
            <a:r>
              <a:rPr lang="en-US" sz="2800" b="1" dirty="0">
                <a:solidFill>
                  <a:schemeClr val="hlink"/>
                </a:solidFill>
                <a:cs typeface="Times New Roman" pitchFamily="18" charset="0"/>
              </a:rPr>
              <a:t> </a:t>
            </a:r>
            <a:r>
              <a:rPr lang="en-US" sz="2800" b="1" dirty="0" err="1">
                <a:solidFill>
                  <a:schemeClr val="hlink"/>
                </a:solidFill>
                <a:cs typeface="Times New Roman" pitchFamily="18" charset="0"/>
              </a:rPr>
              <a:t>chung</a:t>
            </a:r>
            <a:endParaRPr lang="en-US" sz="2800" b="1" dirty="0">
              <a:solidFill>
                <a:schemeClr val="hlink"/>
              </a:solidFill>
              <a:cs typeface="Times New Roman" pitchFamily="18" charset="0"/>
            </a:endParaRPr>
          </a:p>
          <a:p>
            <a:pPr algn="just">
              <a:lnSpc>
                <a:spcPct val="107000"/>
              </a:lnSpc>
              <a:spcAft>
                <a:spcPts val="800"/>
              </a:spcAft>
            </a:pPr>
            <a:r>
              <a:rPr lang="en-US" sz="2800" b="1" dirty="0">
                <a:solidFill>
                  <a:srgbClr val="0000FF"/>
                </a:solidFill>
                <a:latin typeface="Times New Roman" pitchFamily="18" charset="0"/>
                <a:ea typeface="Calibri" pitchFamily="34" charset="0"/>
                <a:cs typeface="Times New Roman" pitchFamily="18" charset="0"/>
              </a:rPr>
              <a:t>3. </a:t>
            </a:r>
            <a:r>
              <a:rPr lang="en-US" sz="2800" b="1" dirty="0" err="1">
                <a:solidFill>
                  <a:srgbClr val="0000FF"/>
                </a:solidFill>
                <a:latin typeface="Times New Roman" pitchFamily="18" charset="0"/>
                <a:ea typeface="Calibri" pitchFamily="34" charset="0"/>
                <a:cs typeface="Times New Roman" pitchFamily="18" charset="0"/>
              </a:rPr>
              <a:t>Nhân</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vật</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trữ</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tình</a:t>
            </a:r>
            <a:r>
              <a:rPr lang="en-US" sz="2800" b="1" dirty="0">
                <a:solidFill>
                  <a:srgbClr val="0000FF"/>
                </a:solidFill>
                <a:latin typeface="Times New Roman" pitchFamily="18" charset="0"/>
                <a:ea typeface="Calibri" pitchFamily="34" charset="0"/>
                <a:cs typeface="Times New Roman"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itchFamily="18" charset="0"/>
              <a:ea typeface="Calibri" pitchFamily="34" charset="0"/>
              <a:cs typeface="Times New Roman" pitchFamily="18" charset="0"/>
            </a:endParaRPr>
          </a:p>
          <a:p>
            <a:pPr algn="just">
              <a:lnSpc>
                <a:spcPct val="107000"/>
              </a:lnSpc>
              <a:spcAft>
                <a:spcPts val="800"/>
              </a:spcAft>
            </a:pPr>
            <a:r>
              <a:rPr lang="en-US" sz="2800" b="1" dirty="0">
                <a:solidFill>
                  <a:srgbClr val="0000FF"/>
                </a:solidFill>
                <a:latin typeface="Times New Roman" pitchFamily="18" charset="0"/>
                <a:ea typeface="Calibri" pitchFamily="34" charset="0"/>
                <a:cs typeface="Times New Roman" pitchFamily="18" charset="0"/>
              </a:rPr>
              <a:t>4. </a:t>
            </a:r>
            <a:r>
              <a:rPr lang="en-US" sz="2800" b="1" dirty="0" err="1">
                <a:solidFill>
                  <a:srgbClr val="0000FF"/>
                </a:solidFill>
                <a:latin typeface="Times New Roman" pitchFamily="18" charset="0"/>
                <a:ea typeface="Calibri" pitchFamily="34" charset="0"/>
                <a:cs typeface="Times New Roman" pitchFamily="18" charset="0"/>
              </a:rPr>
              <a:t>Đối</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tượng</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và</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bút</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pháp</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trữ</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tình</a:t>
            </a:r>
            <a:r>
              <a:rPr lang="en-US" sz="2800" b="1" dirty="0">
                <a:solidFill>
                  <a:srgbClr val="0000FF"/>
                </a:solidFill>
                <a:latin typeface="Times New Roman" pitchFamily="18" charset="0"/>
                <a:ea typeface="Calibri" pitchFamily="34" charset="0"/>
                <a:cs typeface="Times New Roman" pitchFamily="18" charset="0"/>
              </a:rPr>
              <a:t>:</a:t>
            </a:r>
            <a:endParaRPr lang="en-US" sz="2800" b="1" dirty="0"/>
          </a:p>
          <a:p>
            <a:pPr algn="just"/>
            <a:r>
              <a:rPr lang="en-US" sz="3200" i="1" dirty="0">
                <a:solidFill>
                  <a:srgbClr val="0000FF"/>
                </a:solidFill>
                <a:latin typeface="Times New Roman" panose="02020603050405020304" pitchFamily="18" charset="0"/>
                <a:cs typeface="Times New Roman" panose="02020603050405020304" pitchFamily="18" charset="0"/>
              </a:rPr>
              <a:t>a. </a:t>
            </a:r>
            <a:r>
              <a:rPr lang="en-US" sz="3200" i="1" dirty="0" err="1">
                <a:solidFill>
                  <a:srgbClr val="0000FF"/>
                </a:solidFill>
                <a:latin typeface="Times New Roman" panose="02020603050405020304" pitchFamily="18" charset="0"/>
                <a:cs typeface="Times New Roman" panose="02020603050405020304" pitchFamily="18" charset="0"/>
              </a:rPr>
              <a:t>Đối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tượng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trữ</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tình</a:t>
            </a:r>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a:t>
            </a:r>
          </a:p>
          <a:p>
            <a:pPr algn="just"/>
            <a:r>
              <a:rPr lang="en-US" sz="3200" i="1" dirty="0">
                <a:solidFill>
                  <a:srgbClr val="0000FF"/>
                </a:solidFill>
                <a:latin typeface="Times New Roman" panose="02020603050405020304" pitchFamily="18" charset="0"/>
                <a:cs typeface="Times New Roman" panose="02020603050405020304" pitchFamily="18" charset="0"/>
              </a:rPr>
              <a:t>b. </a:t>
            </a:r>
            <a:r>
              <a:rPr lang="en-US" sz="3200" i="1" dirty="0" err="1">
                <a:solidFill>
                  <a:srgbClr val="0000FF"/>
                </a:solidFill>
                <a:latin typeface="Times New Roman" panose="02020603050405020304" pitchFamily="18" charset="0"/>
                <a:cs typeface="Times New Roman" panose="02020603050405020304" pitchFamily="18" charset="0"/>
              </a:rPr>
              <a:t>Bút</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pháp</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trữ</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tình</a:t>
            </a:r>
            <a:r>
              <a:rPr lang="en-US" sz="3200" i="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a:t>
            </a:r>
          </a:p>
          <a:p>
            <a:pPr algn="just"/>
            <a:endParaRPr lang="en-US" sz="3200" b="1" dirty="0">
              <a:latin typeface="Times New Roman" panose="02020603050405020304" pitchFamily="18" charset="0"/>
              <a:cs typeface="Times New Roman" panose="02020603050405020304" pitchFamily="18" charset="0"/>
            </a:endParaRPr>
          </a:p>
          <a:p>
            <a:pPr algn="just"/>
            <a:endParaRPr lang="en-US" sz="2800" b="1" dirty="0">
              <a:cs typeface="Times New Roman" pitchFamily="18" charset="0"/>
            </a:endParaRPr>
          </a:p>
        </p:txBody>
      </p:sp>
      <p:sp>
        <p:nvSpPr>
          <p:cNvPr id="3" name="Date Placeholder 2"/>
          <p:cNvSpPr>
            <a:spLocks noGrp="1"/>
          </p:cNvSpPr>
          <p:nvPr>
            <p:ph type="dt" sz="half" idx="10"/>
          </p:nvPr>
        </p:nvSpPr>
        <p:spPr/>
        <p:txBody>
          <a:bodyPr/>
          <a:lstStyle/>
          <a:p>
            <a:pPr>
              <a:defRPr/>
            </a:pPr>
            <a:r>
              <a:rPr lang="en-US"/>
              <a:t>Sản phẩm của nhóm Zalo: NGỮ VĂN THPT (Nhóm cô Thu Huyền) – DỰ ÁN CỘNG ĐỒNG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additive="base">
                                        <p:cTn id="14"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5">
                                            <p:txEl>
                                              <p:pRg st="2" end="2"/>
                                            </p:txEl>
                                          </p:spTgt>
                                        </p:tgtEl>
                                        <p:attrNameLst>
                                          <p:attrName>style.visibility</p:attrName>
                                        </p:attrNameLst>
                                      </p:cBhvr>
                                      <p:to>
                                        <p:strVal val="visible"/>
                                      </p:to>
                                    </p:set>
                                    <p:anim calcmode="lin" valueType="num">
                                      <p:cBhvr additive="base">
                                        <p:cTn id="20"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 calcmode="lin" valueType="num">
                                      <p:cBhvr additive="base">
                                        <p:cTn id="26"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 calcmode="lin" valueType="num">
                                      <p:cBhvr additive="base">
                                        <p:cTn id="32"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5">
                                            <p:txEl>
                                              <p:pRg st="5" end="5"/>
                                            </p:txEl>
                                          </p:spTgt>
                                        </p:tgtEl>
                                        <p:attrNameLst>
                                          <p:attrName>style.visibility</p:attrName>
                                        </p:attrNameLst>
                                      </p:cBhvr>
                                      <p:to>
                                        <p:strVal val="visible"/>
                                      </p:to>
                                    </p:set>
                                    <p:anim calcmode="lin" valueType="num">
                                      <p:cBhvr additive="base">
                                        <p:cTn id="38"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5">
                                            <p:txEl>
                                              <p:pRg st="6" end="6"/>
                                            </p:txEl>
                                          </p:spTgt>
                                        </p:tgtEl>
                                        <p:attrNameLst>
                                          <p:attrName>style.visibility</p:attrName>
                                        </p:attrNameLst>
                                      </p:cBhvr>
                                      <p:to>
                                        <p:strVal val="visible"/>
                                      </p:to>
                                    </p:set>
                                    <p:anim calcmode="lin" valueType="num">
                                      <p:cBhvr additive="base">
                                        <p:cTn id="44"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360095"/>
            <a:ext cx="8534400" cy="2123658"/>
          </a:xfrm>
          <a:prstGeom prst="rect">
            <a:avLst/>
          </a:prstGeom>
          <a:noFill/>
          <a:ln w="9525">
            <a:noFill/>
            <a:miter lim="800000"/>
            <a:headEnd/>
            <a:tailEnd/>
          </a:ln>
        </p:spPr>
        <p:txBody>
          <a:bodyPr anchor="ctr">
            <a:spAutoFit/>
          </a:bodyPr>
          <a:lstStyle/>
          <a:p>
            <a:pPr>
              <a:defRPr/>
            </a:pPr>
            <a:r>
              <a:rPr lang="en-US" sz="2400" b="1" dirty="0">
                <a:solidFill>
                  <a:srgbClr val="0000FF"/>
                </a:solidFill>
                <a:latin typeface="Times New Roman" pitchFamily="18" charset="0"/>
                <a:cs typeface="Times New Roman" pitchFamily="18" charset="0"/>
              </a:rPr>
              <a:t>5. Thể thơ và bố cục.</a:t>
            </a:r>
          </a:p>
          <a:p>
            <a:pPr marL="514350" indent="-514350">
              <a:defRPr/>
            </a:pPr>
            <a:r>
              <a:rPr lang="en-US" sz="2400" dirty="0">
                <a:latin typeface="Times New Roman" pitchFamily="18" charset="0"/>
                <a:cs typeface="Times New Roman" pitchFamily="18" charset="0"/>
              </a:rPr>
              <a:t>- Thể thơ: Thất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luật</a:t>
            </a:r>
          </a:p>
          <a:p>
            <a:pPr marL="514350" indent="-514350">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tối</a:t>
            </a:r>
            <a:r>
              <a:rPr lang="en-US" sz="2800" b="1" dirty="0">
                <a:latin typeface="Times New Roman" pitchFamily="18" charset="0"/>
                <a:cs typeface="Times New Roman" pitchFamily="18" charset="0"/>
              </a:rPr>
              <a:t>)</a:t>
            </a:r>
          </a:p>
          <a:p>
            <a:pPr marL="514350" indent="-514350">
              <a:defRPr/>
            </a:pPr>
            <a:r>
              <a:rPr lang="en-US" sz="2800" b="1" dirty="0">
                <a:latin typeface="Times New Roman" pitchFamily="18" charset="0"/>
                <a:cs typeface="Times New Roman" pitchFamily="18" charset="0"/>
              </a:rPr>
              <a:t>              </a:t>
            </a:r>
          </a:p>
          <a:p>
            <a:pPr eaLnBrk="0" hangingPunct="0">
              <a:defRPr/>
            </a:pPr>
            <a:endParaRPr lang="en-US" sz="2800" dirty="0">
              <a:latin typeface="Times New Roman" pitchFamily="18" charset="0"/>
              <a:cs typeface="Times New Roman" pitchFamily="18" charset="0"/>
            </a:endParaRPr>
          </a:p>
        </p:txBody>
      </p:sp>
      <p:sp>
        <p:nvSpPr>
          <p:cNvPr id="7" name="Rectangle 11"/>
          <p:cNvSpPr>
            <a:spLocks noChangeArrowheads="1"/>
          </p:cNvSpPr>
          <p:nvPr/>
        </p:nvSpPr>
        <p:spPr bwMode="auto">
          <a:xfrm>
            <a:off x="6096000" y="1216786"/>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âm</a:t>
            </a:r>
            <a:r>
              <a:rPr lang="en-US" sz="2400" b="1"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Mộ</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dirty="0">
                <a:solidFill>
                  <a:srgbClr val="0000FF"/>
                </a:solidFill>
                <a:latin typeface="Times New Roman" panose="02020603050405020304" pitchFamily="18" charset="0"/>
                <a:cs typeface="Times New Roman" panose="02020603050405020304" pitchFamily="18" charset="0"/>
              </a:rPr>
              <a:t>Quyện điểu quy lâm tầm túc thụ,</a:t>
            </a:r>
            <a:br>
              <a:rPr lang="vi-VN" sz="2400" dirty="0">
                <a:solidFill>
                  <a:srgbClr val="0000FF"/>
                </a:solidFill>
                <a:latin typeface="Times New Roman" panose="02020603050405020304" pitchFamily="18" charset="0"/>
                <a:cs typeface="Times New Roman" panose="02020603050405020304" pitchFamily="18" charset="0"/>
              </a:rPr>
            </a:br>
            <a:r>
              <a:rPr lang="vi-VN" sz="2400" dirty="0">
                <a:solidFill>
                  <a:srgbClr val="0000FF"/>
                </a:solidFill>
                <a:latin typeface="Times New Roman" panose="02020603050405020304" pitchFamily="18" charset="0"/>
                <a:cs typeface="Times New Roman" panose="02020603050405020304" pitchFamily="18" charset="0"/>
              </a:rPr>
              <a:t>Cô vân mạn mạn độ thiên không.</a:t>
            </a:r>
            <a:br>
              <a:rPr lang="vi-VN" sz="2400" dirty="0">
                <a:solidFill>
                  <a:srgbClr val="0000FF"/>
                </a:solidFill>
                <a:latin typeface="Times New Roman" panose="02020603050405020304" pitchFamily="18" charset="0"/>
                <a:cs typeface="Times New Roman" panose="02020603050405020304" pitchFamily="18" charset="0"/>
              </a:rPr>
            </a:br>
            <a:r>
              <a:rPr lang="vi-VN" sz="2400" dirty="0">
                <a:solidFill>
                  <a:srgbClr val="0000FF"/>
                </a:solidFill>
                <a:latin typeface="Times New Roman" panose="02020603050405020304" pitchFamily="18" charset="0"/>
                <a:cs typeface="Times New Roman" panose="02020603050405020304" pitchFamily="18" charset="0"/>
              </a:rPr>
              <a:t>Sơn thôn thiếu nữ ma bao túc,</a:t>
            </a:r>
            <a:br>
              <a:rPr lang="vi-VN" sz="2400" dirty="0">
                <a:solidFill>
                  <a:srgbClr val="0000FF"/>
                </a:solidFill>
                <a:latin typeface="Times New Roman" panose="02020603050405020304" pitchFamily="18" charset="0"/>
                <a:cs typeface="Times New Roman" panose="02020603050405020304" pitchFamily="18" charset="0"/>
              </a:rPr>
            </a:br>
            <a:r>
              <a:rPr lang="vi-VN" sz="2400" dirty="0">
                <a:solidFill>
                  <a:srgbClr val="0000FF"/>
                </a:solidFill>
                <a:latin typeface="Times New Roman" panose="02020603050405020304" pitchFamily="18" charset="0"/>
                <a:cs typeface="Times New Roman" panose="02020603050405020304" pitchFamily="18" charset="0"/>
              </a:rPr>
              <a:t>Bao túc ma hoàn lô dĩ hồng.</a:t>
            </a:r>
          </a:p>
        </p:txBody>
      </p:sp>
      <p:sp>
        <p:nvSpPr>
          <p:cNvPr id="2" name="Date Placeholder 1"/>
          <p:cNvSpPr>
            <a:spLocks noGrp="1"/>
          </p:cNvSpPr>
          <p:nvPr>
            <p:ph type="dt" sz="half" idx="10"/>
          </p:nvPr>
        </p:nvSpPr>
        <p:spPr/>
        <p:txBody>
          <a:bodyPr/>
          <a:lstStyle/>
          <a:p>
            <a:pPr>
              <a:defRPr/>
            </a:pPr>
            <a:r>
              <a:rPr lang="en-US"/>
              <a:t>Sản phẩm của nhóm Zalo: NGỮ VĂN THPT (Nhóm cô Thu Huyền) – DỰ ÁN CỘNG ĐỒNG</a:t>
            </a:r>
          </a:p>
        </p:txBody>
      </p:sp>
      <p:sp>
        <p:nvSpPr>
          <p:cNvPr id="3" name="Rectangle 2"/>
          <p:cNvSpPr/>
          <p:nvPr/>
        </p:nvSpPr>
        <p:spPr>
          <a:xfrm>
            <a:off x="2466833" y="1791256"/>
            <a:ext cx="3048000" cy="1938992"/>
          </a:xfrm>
          <a:prstGeom prst="rect">
            <a:avLst/>
          </a:prstGeom>
        </p:spPr>
        <p:txBody>
          <a:bodyPr wrap="square">
            <a:spAutoFit/>
          </a:bodyPr>
          <a:lstStyle/>
          <a:p>
            <a:r>
              <a:rPr lang="en-US" sz="2400" b="1" dirty="0">
                <a:hlinkClick r:id="rId3"/>
              </a:rPr>
              <a:t>暮</a:t>
            </a:r>
            <a:r>
              <a:rPr lang="en-US" sz="2400" dirty="0"/>
              <a:t>  </a:t>
            </a:r>
          </a:p>
          <a:p>
            <a:r>
              <a:rPr lang="en-US" sz="2400" dirty="0" err="1">
                <a:hlinkClick r:id="rId4"/>
              </a:rPr>
              <a:t>倦</a:t>
            </a:r>
            <a:r>
              <a:rPr lang="en-US" sz="2400" dirty="0" err="1">
                <a:hlinkClick r:id="rId5"/>
              </a:rPr>
              <a:t>鳥</a:t>
            </a:r>
            <a:r>
              <a:rPr lang="en-US" sz="2400" dirty="0" err="1">
                <a:hlinkClick r:id="rId6"/>
              </a:rPr>
              <a:t>歸</a:t>
            </a:r>
            <a:r>
              <a:rPr lang="en-US" sz="2400" dirty="0" err="1">
                <a:hlinkClick r:id="rId7"/>
              </a:rPr>
              <a:t>林</a:t>
            </a:r>
            <a:r>
              <a:rPr lang="en-US" sz="2400" dirty="0" err="1">
                <a:hlinkClick r:id="rId8"/>
              </a:rPr>
              <a:t>尋</a:t>
            </a:r>
            <a:r>
              <a:rPr lang="en-US" sz="2400" dirty="0" err="1">
                <a:hlinkClick r:id="rId9"/>
              </a:rPr>
              <a:t>宿</a:t>
            </a:r>
            <a:r>
              <a:rPr lang="en-US" sz="2400" dirty="0" err="1">
                <a:hlinkClick r:id="rId10"/>
              </a:rPr>
              <a:t>樹</a:t>
            </a:r>
            <a:r>
              <a:rPr lang="en-US" sz="2400" dirty="0"/>
              <a:t>，</a:t>
            </a:r>
            <a:br>
              <a:rPr lang="en-US" sz="2400" dirty="0"/>
            </a:br>
            <a:r>
              <a:rPr lang="en-US" sz="2400" dirty="0" err="1">
                <a:hlinkClick r:id="rId11"/>
              </a:rPr>
              <a:t>孤</a:t>
            </a:r>
            <a:r>
              <a:rPr lang="en-US" sz="2400" dirty="0" err="1">
                <a:hlinkClick r:id="rId12"/>
              </a:rPr>
              <a:t>雲</a:t>
            </a:r>
            <a:r>
              <a:rPr lang="en-US" sz="2400" dirty="0" err="1">
                <a:hlinkClick r:id="rId13"/>
              </a:rPr>
              <a:t>慢慢</a:t>
            </a:r>
            <a:r>
              <a:rPr lang="en-US" sz="2400" u="sng" dirty="0" err="1">
                <a:hlinkClick r:id="rId14"/>
              </a:rPr>
              <a:t>度</a:t>
            </a:r>
            <a:r>
              <a:rPr lang="en-US" sz="2400" dirty="0" err="1">
                <a:hlinkClick r:id="rId15"/>
              </a:rPr>
              <a:t>天</a:t>
            </a:r>
            <a:r>
              <a:rPr lang="en-US" sz="2400" dirty="0" err="1">
                <a:hlinkClick r:id="rId16"/>
              </a:rPr>
              <a:t>空</a:t>
            </a:r>
            <a:r>
              <a:rPr lang="en-US" sz="2400" dirty="0"/>
              <a:t>。</a:t>
            </a:r>
            <a:br>
              <a:rPr lang="en-US" sz="2400" dirty="0"/>
            </a:br>
            <a:r>
              <a:rPr lang="en-US" sz="2400" dirty="0" err="1">
                <a:hlinkClick r:id="rId17"/>
              </a:rPr>
              <a:t>山</a:t>
            </a:r>
            <a:r>
              <a:rPr lang="en-US" sz="2400" dirty="0" err="1">
                <a:hlinkClick r:id="rId18"/>
              </a:rPr>
              <a:t>村</a:t>
            </a:r>
            <a:r>
              <a:rPr lang="en-US" sz="2400" dirty="0" err="1">
                <a:hlinkClick r:id="rId19"/>
              </a:rPr>
              <a:t>少</a:t>
            </a:r>
            <a:r>
              <a:rPr lang="en-US" sz="2400" dirty="0" err="1">
                <a:hlinkClick r:id="rId20"/>
              </a:rPr>
              <a:t>女</a:t>
            </a:r>
            <a:r>
              <a:rPr lang="en-US" sz="2400" dirty="0" err="1">
                <a:hlinkClick r:id="rId21"/>
              </a:rPr>
              <a:t>磨</a:t>
            </a:r>
            <a:r>
              <a:rPr lang="en-US" sz="2400" dirty="0" err="1">
                <a:hlinkClick r:id="rId22"/>
              </a:rPr>
              <a:t>包</a:t>
            </a:r>
            <a:r>
              <a:rPr lang="en-US" sz="2400" dirty="0" err="1">
                <a:hlinkClick r:id="rId23"/>
              </a:rPr>
              <a:t>粟</a:t>
            </a:r>
            <a:r>
              <a:rPr lang="en-US" sz="2400" dirty="0"/>
              <a:t>，</a:t>
            </a:r>
            <a:br>
              <a:rPr lang="en-US" sz="2400" dirty="0"/>
            </a:br>
            <a:r>
              <a:rPr lang="en-US" sz="2400" dirty="0" err="1">
                <a:hlinkClick r:id="rId22"/>
              </a:rPr>
              <a:t>包</a:t>
            </a:r>
            <a:r>
              <a:rPr lang="en-US" sz="2400" dirty="0" err="1">
                <a:hlinkClick r:id="rId23"/>
              </a:rPr>
              <a:t>粟</a:t>
            </a:r>
            <a:r>
              <a:rPr lang="en-US" sz="2400" dirty="0" err="1">
                <a:hlinkClick r:id="rId21"/>
              </a:rPr>
              <a:t>磨</a:t>
            </a:r>
            <a:r>
              <a:rPr lang="en-US" sz="2400" dirty="0" err="1">
                <a:hlinkClick r:id="rId24"/>
              </a:rPr>
              <a:t>完</a:t>
            </a:r>
            <a:r>
              <a:rPr lang="en-US" sz="2400" dirty="0" err="1">
                <a:hlinkClick r:id="rId25"/>
              </a:rPr>
              <a:t>爐</a:t>
            </a:r>
            <a:r>
              <a:rPr lang="en-US" sz="2400" dirty="0" err="1">
                <a:hlinkClick r:id="rId26"/>
              </a:rPr>
              <a:t>已</a:t>
            </a:r>
            <a:r>
              <a:rPr lang="en-US" sz="2400" dirty="0" err="1">
                <a:hlinkClick r:id="rId27"/>
              </a:rPr>
              <a:t>烘</a:t>
            </a:r>
            <a:r>
              <a:rPr lang="en-US" sz="2400" dirty="0"/>
              <a:t>。</a:t>
            </a:r>
          </a:p>
        </p:txBody>
      </p:sp>
      <p:sp>
        <p:nvSpPr>
          <p:cNvPr id="4" name="Rectangle 3"/>
          <p:cNvSpPr/>
          <p:nvPr/>
        </p:nvSpPr>
        <p:spPr>
          <a:xfrm>
            <a:off x="1600200" y="3733800"/>
            <a:ext cx="5029200" cy="2677656"/>
          </a:xfrm>
          <a:prstGeom prst="rect">
            <a:avLst/>
          </a:prstGeom>
        </p:spPr>
        <p:txBody>
          <a:bodyPr wrap="square">
            <a:spAutoFit/>
          </a:bodyPr>
          <a:lstStyle/>
          <a:p>
            <a:r>
              <a:rPr lang="en-US" sz="2400" b="1" err="1">
                <a:solidFill>
                  <a:srgbClr val="444444"/>
                </a:solidFill>
                <a:latin typeface="Times New Roman" panose="02020603050405020304" pitchFamily="18" charset="0"/>
                <a:cs typeface="Times New Roman" panose="02020603050405020304" pitchFamily="18" charset="0"/>
              </a:rPr>
              <a:t>Dịch</a:t>
            </a:r>
            <a:r>
              <a:rPr lang="en-US" sz="2400" b="1">
                <a:solidFill>
                  <a:srgbClr val="444444"/>
                </a:solidFill>
                <a:latin typeface="Times New Roman" panose="02020603050405020304" pitchFamily="18" charset="0"/>
                <a:cs typeface="Times New Roman" panose="02020603050405020304" pitchFamily="18" charset="0"/>
              </a:rPr>
              <a:t> nghĩa</a:t>
            </a:r>
          </a:p>
          <a:p>
            <a:endParaRPr lang="en-US" sz="2400" dirty="0">
              <a:solidFill>
                <a:srgbClr val="444444"/>
              </a:solidFill>
              <a:latin typeface="Times New Roman" panose="02020603050405020304" pitchFamily="18" charset="0"/>
              <a:cs typeface="Times New Roman" panose="02020603050405020304" pitchFamily="18" charset="0"/>
            </a:endParaRPr>
          </a:p>
          <a:p>
            <a:r>
              <a:rPr lang="en-US" sz="2400" dirty="0" err="1">
                <a:solidFill>
                  <a:srgbClr val="00264D"/>
                </a:solidFill>
                <a:latin typeface="Times New Roman" panose="02020603050405020304" pitchFamily="18" charset="0"/>
                <a:cs typeface="Times New Roman" panose="02020603050405020304" pitchFamily="18" charset="0"/>
              </a:rPr>
              <a:t>Chim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mỏi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về</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rừng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tìm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cây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ngủ</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Chòm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mây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lẻ</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trôi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lững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lờ</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trên</a:t>
            </a:r>
            <a:r>
              <a:rPr lang="en-US" sz="2400" dirty="0">
                <a:solidFill>
                  <a:srgbClr val="00264D"/>
                </a:solidFill>
                <a:latin typeface="Times New Roman" panose="02020603050405020304" pitchFamily="18" charset="0"/>
                <a:cs typeface="Times New Roman" panose="02020603050405020304" pitchFamily="18" charset="0"/>
              </a:rPr>
              <a:t> </a:t>
            </a:r>
            <a:r>
              <a:rPr lang="en-US" sz="2400" err="1">
                <a:solidFill>
                  <a:srgbClr val="00264D"/>
                </a:solidFill>
                <a:latin typeface="Times New Roman" panose="02020603050405020304" pitchFamily="18" charset="0"/>
                <a:cs typeface="Times New Roman" panose="02020603050405020304" pitchFamily="18" charset="0"/>
              </a:rPr>
              <a:t>tầng</a:t>
            </a:r>
            <a:r>
              <a:rPr lang="en-US" sz="2400">
                <a:solidFill>
                  <a:srgbClr val="00264D"/>
                </a:solidFill>
                <a:latin typeface="Times New Roman" panose="02020603050405020304" pitchFamily="18" charset="0"/>
                <a:cs typeface="Times New Roman" panose="02020603050405020304" pitchFamily="18" charset="0"/>
              </a:rPr>
              <a:t>        				không</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Thiếu</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nữ</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xóm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núi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xay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ngô</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Ngô</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xay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vừa</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xong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lò</a:t>
            </a:r>
            <a:r>
              <a:rPr lang="en-US" sz="2400" dirty="0">
                <a:solidFill>
                  <a:srgbClr val="00264D"/>
                </a:solidFill>
                <a:latin typeface="Times New Roman" panose="02020603050405020304" pitchFamily="18" charset="0"/>
                <a:cs typeface="Times New Roman" panose="02020603050405020304" pitchFamily="18" charset="0"/>
              </a:rPr>
              <a:t> than </a:t>
            </a:r>
            <a:r>
              <a:rPr lang="en-US" sz="2400" dirty="0" err="1">
                <a:solidFill>
                  <a:srgbClr val="00264D"/>
                </a:solidFill>
                <a:latin typeface="Times New Roman" panose="02020603050405020304" pitchFamily="18" charset="0"/>
                <a:cs typeface="Times New Roman" panose="02020603050405020304" pitchFamily="18" charset="0"/>
              </a:rPr>
              <a:t>đã</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đỏ</a:t>
            </a:r>
            <a:r>
              <a:rPr lang="en-US" sz="2400" dirty="0">
                <a:solidFill>
                  <a:srgbClr val="00264D"/>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324600" y="3686140"/>
            <a:ext cx="4343400" cy="2677656"/>
          </a:xfrm>
          <a:prstGeom prst="rect">
            <a:avLst/>
          </a:prstGeom>
        </p:spPr>
        <p:txBody>
          <a:bodyPr wrap="square">
            <a:spAutoFit/>
          </a:bodyPr>
          <a:lstStyle/>
          <a:p>
            <a:r>
              <a:rPr lang="en-US" sz="2400" b="1" dirty="0" err="1">
                <a:solidFill>
                  <a:srgbClr val="00264D"/>
                </a:solidFill>
                <a:latin typeface="Times New Roman" panose="02020603050405020304" pitchFamily="18" charset="0"/>
                <a:cs typeface="Times New Roman" panose="02020603050405020304" pitchFamily="18" charset="0"/>
              </a:rPr>
              <a:t>Dịch</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thơ</a:t>
            </a:r>
            <a:endParaRPr lang="en-US" sz="2400" b="1" dirty="0">
              <a:solidFill>
                <a:srgbClr val="00264D"/>
              </a:solidFill>
              <a:latin typeface="Times New Roman" panose="02020603050405020304" pitchFamily="18" charset="0"/>
              <a:cs typeface="Times New Roman" panose="02020603050405020304" pitchFamily="18" charset="0"/>
            </a:endParaRPr>
          </a:p>
          <a:p>
            <a:pPr algn="just"/>
            <a:r>
              <a:rPr lang="en-US" sz="2400" dirty="0">
                <a:solidFill>
                  <a:srgbClr val="00264D"/>
                </a:solidFill>
                <a:latin typeface="Times New Roman" panose="02020603050405020304" pitchFamily="18" charset="0"/>
                <a:cs typeface="Times New Roman" panose="02020603050405020304" pitchFamily="18" charset="0"/>
              </a:rPr>
              <a:t>               CHIỀU TỐI</a:t>
            </a:r>
          </a:p>
          <a:p>
            <a:pPr algn="just"/>
            <a:r>
              <a:rPr lang="en-US" sz="2400" dirty="0" err="1">
                <a:solidFill>
                  <a:srgbClr val="00264D"/>
                </a:solidFill>
                <a:latin typeface="Times New Roman" panose="02020603050405020304" pitchFamily="18" charset="0"/>
                <a:cs typeface="Times New Roman" panose="02020603050405020304" pitchFamily="18" charset="0"/>
              </a:rPr>
              <a:t>Chim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mỏi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về</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rừng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tìm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chốn</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ngủ</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Chòm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mây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trôi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nhẹ</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giữa</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tầng</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không</a:t>
            </a:r>
            <a:r>
              <a:rPr lang="en-US" sz="2400" dirty="0">
                <a:solidFill>
                  <a:srgbClr val="00264D"/>
                </a:solidFill>
                <a:latin typeface="Times New Roman" panose="02020603050405020304" pitchFamily="18" charset="0"/>
                <a:cs typeface="Times New Roman" panose="02020603050405020304" pitchFamily="18" charset="0"/>
              </a:rPr>
              <a:t>.</a:t>
            </a:r>
          </a:p>
          <a:p>
            <a:pPr algn="just"/>
            <a:r>
              <a:rPr lang="en-US" sz="2400" dirty="0" err="1">
                <a:solidFill>
                  <a:srgbClr val="00264D"/>
                </a:solidFill>
                <a:latin typeface="Times New Roman" panose="02020603050405020304" pitchFamily="18" charset="0"/>
                <a:cs typeface="Times New Roman" panose="02020603050405020304" pitchFamily="18" charset="0"/>
              </a:rPr>
              <a:t>Cô</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em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xóm</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núi</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xay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ngô</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tối</a:t>
            </a:r>
            <a:r>
              <a:rPr lang="en-US" sz="2400" dirty="0">
                <a:solidFill>
                  <a:srgbClr val="00264D"/>
                </a:solidFill>
                <a:latin typeface="Times New Roman" panose="02020603050405020304" pitchFamily="18" charset="0"/>
                <a:cs typeface="Times New Roman" panose="02020603050405020304" pitchFamily="18" charset="0"/>
              </a:rPr>
              <a:t>;</a:t>
            </a:r>
            <a:br>
              <a:rPr lang="en-US" sz="2400" dirty="0">
                <a:solidFill>
                  <a:srgbClr val="00264D"/>
                </a:solidFill>
                <a:latin typeface="Times New Roman" panose="02020603050405020304" pitchFamily="18" charset="0"/>
                <a:cs typeface="Times New Roman" panose="02020603050405020304" pitchFamily="18" charset="0"/>
              </a:rPr>
            </a:br>
            <a:r>
              <a:rPr lang="en-US" sz="2400" dirty="0" err="1">
                <a:solidFill>
                  <a:srgbClr val="00264D"/>
                </a:solidFill>
                <a:latin typeface="Times New Roman" panose="02020603050405020304" pitchFamily="18" charset="0"/>
                <a:cs typeface="Times New Roman" panose="02020603050405020304" pitchFamily="18" charset="0"/>
              </a:rPr>
              <a:t>xay</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hết</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lò</a:t>
            </a:r>
            <a:r>
              <a:rPr lang="en-US" sz="2400" dirty="0">
                <a:solidFill>
                  <a:srgbClr val="00264D"/>
                </a:solidFill>
                <a:latin typeface="Times New Roman" panose="02020603050405020304" pitchFamily="18" charset="0"/>
                <a:cs typeface="Times New Roman" panose="02020603050405020304" pitchFamily="18" charset="0"/>
              </a:rPr>
              <a:t> than </a:t>
            </a:r>
            <a:r>
              <a:rPr lang="en-US" sz="2400" dirty="0" err="1">
                <a:solidFill>
                  <a:srgbClr val="00264D"/>
                </a:solidFill>
                <a:latin typeface="Times New Roman" panose="02020603050405020304" pitchFamily="18" charset="0"/>
                <a:cs typeface="Times New Roman" panose="02020603050405020304" pitchFamily="18" charset="0"/>
              </a:rPr>
              <a:t>đã</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rực</a:t>
            </a:r>
            <a:r>
              <a:rPr lang="en-US" sz="2400" dirty="0">
                <a:solidFill>
                  <a:srgbClr val="00264D"/>
                </a:solidFill>
                <a:latin typeface="Times New Roman" panose="02020603050405020304" pitchFamily="18" charset="0"/>
                <a:cs typeface="Times New Roman" panose="02020603050405020304" pitchFamily="18" charset="0"/>
              </a:rPr>
              <a:t> </a:t>
            </a:r>
            <a:r>
              <a:rPr lang="en-US" sz="2400" dirty="0" err="1">
                <a:solidFill>
                  <a:srgbClr val="00264D"/>
                </a:solidFill>
                <a:latin typeface="Times New Roman" panose="02020603050405020304" pitchFamily="18" charset="0"/>
                <a:cs typeface="Times New Roman" panose="02020603050405020304" pitchFamily="18" charset="0"/>
              </a:rPr>
              <a:t>hồng</a:t>
            </a:r>
            <a:r>
              <a:rPr lang="en-US" sz="2400" dirty="0">
                <a:solidFill>
                  <a:srgbClr val="00264D"/>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p:cTn id="14" dur="5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5">
                                            <p:txEl>
                                              <p:pRg st="2" end="2"/>
                                            </p:txEl>
                                          </p:spTgt>
                                        </p:tgtEl>
                                        <p:attrNameLst>
                                          <p:attrName>style.visibility</p:attrName>
                                        </p:attrNameLst>
                                      </p:cBhvr>
                                      <p:to>
                                        <p:strVal val="visible"/>
                                      </p:to>
                                    </p:set>
                                    <p:anim calcmode="lin" valueType="num">
                                      <p:cBhvr>
                                        <p:cTn id="21"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25">
                                            <p:txEl>
                                              <p:pRg st="3" end="3"/>
                                            </p:txEl>
                                          </p:spTgt>
                                        </p:tgtEl>
                                        <p:attrNameLst>
                                          <p:attrName>style.visibility</p:attrName>
                                        </p:attrNameLst>
                                      </p:cBhvr>
                                      <p:to>
                                        <p:strVal val="visible"/>
                                      </p:to>
                                    </p:set>
                                    <p:anim calcmode="lin" valueType="num">
                                      <p:cBhvr>
                                        <p:cTn id="28"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TotalTime>
  <Words>3491</Words>
  <Application>Microsoft Office PowerPoint</Application>
  <PresentationFormat>Widescreen</PresentationFormat>
  <Paragraphs>337</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vt:lpstr>
      <vt:lpstr>Roboto Slab</vt:lpstr>
      <vt:lpstr>Tahoma</vt:lpstr>
      <vt:lpstr>Times New Roman</vt:lpstr>
      <vt:lpstr>VNI-Script</vt:lpstr>
      <vt:lpstr>Office Theme</vt:lpstr>
      <vt:lpstr>GIÁO VIÊN SOẠN</vt:lpstr>
      <vt:lpstr>PowerPoint Presentation</vt:lpstr>
      <vt:lpstr>HS thực hiện trò chơi qua 2 vòng: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Bố cục chia 2 phần:</vt:lpstr>
      <vt:lpstr>PowerPoint Presentation</vt:lpstr>
      <vt:lpstr>PowerPoint Presentation</vt:lpstr>
      <vt:lpstr>PowerPoint Presentation</vt:lpstr>
      <vt:lpstr>PowerPoint Presentation</vt:lpstr>
      <vt:lpstr>Cả bài thơ là một bức tranh vừa lạ, phóng khoáng  (trời, mây, núi), vừa thân mật, ấm áp (cô thiếu nữ, lò than hồng). Trung tâm của bài  thơ là con người với  ngọn lửa của sự sống, ngọn lửa ấy toả ra từ cuộc sống bình dị của người lao động và từ tâm hồn ấm nóng, lạc quan của Bác.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Start</dc:creator>
  <cp:lastModifiedBy>Admin</cp:lastModifiedBy>
  <cp:revision>311</cp:revision>
  <dcterms:created xsi:type="dcterms:W3CDTF">2015-10-30T10:14:54Z</dcterms:created>
  <dcterms:modified xsi:type="dcterms:W3CDTF">2024-08-08T17:50:06Z</dcterms:modified>
</cp:coreProperties>
</file>