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1"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22"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7E8E4F-EDA7-43F8-B0C3-2159EA7EC694}" styleName="Table_0">
    <a:wholeTbl>
      <a:tcTxStyle>
        <a:font>
          <a:latin typeface="微软雅黑"/>
          <a:ea typeface="微软雅黑"/>
          <a:cs typeface="微软雅黑"/>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9" d="100"/>
          <a:sy n="69" d="100"/>
        </p:scale>
        <p:origin x="-726"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0" name="Google Shape;1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92" name="Google Shape;1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97" name="Google Shape;1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7" name="Google Shape;2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3"/>
        <p:cNvGrpSpPr/>
        <p:nvPr/>
      </p:nvGrpSpPr>
      <p:grpSpPr>
        <a:xfrm>
          <a:off x="0" y="0"/>
          <a:ext cx="0" cy="0"/>
          <a:chOff x="0" y="0"/>
          <a:chExt cx="0" cy="0"/>
        </a:xfrm>
      </p:grpSpPr>
      <p:sp>
        <p:nvSpPr>
          <p:cNvPr id="224" name="Google Shape;22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25" name="Google Shape;22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34" name="Google Shape;2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5" name="Google Shape;2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5" name="Google Shape;25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8"/>
        <p:cNvGrpSpPr/>
        <p:nvPr/>
      </p:nvGrpSpPr>
      <p:grpSpPr>
        <a:xfrm>
          <a:off x="0" y="0"/>
          <a:ext cx="0" cy="0"/>
          <a:chOff x="0" y="0"/>
          <a:chExt cx="0" cy="0"/>
        </a:xfrm>
      </p:grpSpPr>
      <p:sp>
        <p:nvSpPr>
          <p:cNvPr id="289" name="Google Shape;28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90" name="Google Shape;2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5"/>
        <p:cNvGrpSpPr/>
        <p:nvPr/>
      </p:nvGrpSpPr>
      <p:grpSpPr>
        <a:xfrm>
          <a:off x="0" y="0"/>
          <a:ext cx="0" cy="0"/>
          <a:chOff x="0" y="0"/>
          <a:chExt cx="0" cy="0"/>
        </a:xfrm>
      </p:grpSpPr>
      <p:sp>
        <p:nvSpPr>
          <p:cNvPr id="316" name="Google Shape;31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17" name="Google Shape;3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3"/>
        <p:cNvGrpSpPr/>
        <p:nvPr/>
      </p:nvGrpSpPr>
      <p:grpSpPr>
        <a:xfrm>
          <a:off x="0" y="0"/>
          <a:ext cx="0" cy="0"/>
          <a:chOff x="0" y="0"/>
          <a:chExt cx="0" cy="0"/>
        </a:xfrm>
      </p:grpSpPr>
      <p:sp>
        <p:nvSpPr>
          <p:cNvPr id="334" name="Google Shape;33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35" name="Google Shape;33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
        <p:cNvGrpSpPr/>
        <p:nvPr/>
      </p:nvGrpSpPr>
      <p:grpSpPr>
        <a:xfrm>
          <a:off x="0" y="0"/>
          <a:ext cx="0" cy="0"/>
          <a:chOff x="0" y="0"/>
          <a:chExt cx="0" cy="0"/>
        </a:xfrm>
      </p:grpSpPr>
      <p:sp>
        <p:nvSpPr>
          <p:cNvPr id="344" name="Google Shape;34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45" name="Google Shape;3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54" name="Google Shape;3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1"/>
        <p:cNvGrpSpPr/>
        <p:nvPr/>
      </p:nvGrpSpPr>
      <p:grpSpPr>
        <a:xfrm>
          <a:off x="0" y="0"/>
          <a:ext cx="0" cy="0"/>
          <a:chOff x="0" y="0"/>
          <a:chExt cx="0" cy="0"/>
        </a:xfrm>
      </p:grpSpPr>
      <p:sp>
        <p:nvSpPr>
          <p:cNvPr id="362" name="Google Shape;36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63" name="Google Shape;3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0"/>
        <p:cNvGrpSpPr/>
        <p:nvPr/>
      </p:nvGrpSpPr>
      <p:grpSpPr>
        <a:xfrm>
          <a:off x="0" y="0"/>
          <a:ext cx="0" cy="0"/>
          <a:chOff x="0" y="0"/>
          <a:chExt cx="0" cy="0"/>
        </a:xfrm>
      </p:grpSpPr>
      <p:sp>
        <p:nvSpPr>
          <p:cNvPr id="371" name="Google Shape;37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72" name="Google Shape;3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8"/>
        <p:cNvGrpSpPr/>
        <p:nvPr/>
      </p:nvGrpSpPr>
      <p:grpSpPr>
        <a:xfrm>
          <a:off x="0" y="0"/>
          <a:ext cx="0" cy="0"/>
          <a:chOff x="0" y="0"/>
          <a:chExt cx="0" cy="0"/>
        </a:xfrm>
      </p:grpSpPr>
      <p:sp>
        <p:nvSpPr>
          <p:cNvPr id="379" name="Google Shape;37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80" name="Google Shape;3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8"/>
        <p:cNvGrpSpPr/>
        <p:nvPr/>
      </p:nvGrpSpPr>
      <p:grpSpPr>
        <a:xfrm>
          <a:off x="0" y="0"/>
          <a:ext cx="0" cy="0"/>
          <a:chOff x="0" y="0"/>
          <a:chExt cx="0" cy="0"/>
        </a:xfrm>
      </p:grpSpPr>
      <p:sp>
        <p:nvSpPr>
          <p:cNvPr id="389" name="Google Shape;38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90" name="Google Shape;3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
        <p:cNvGrpSpPr/>
        <p:nvPr/>
      </p:nvGrpSpPr>
      <p:grpSpPr>
        <a:xfrm>
          <a:off x="0" y="0"/>
          <a:ext cx="0" cy="0"/>
          <a:chOff x="0" y="0"/>
          <a:chExt cx="0" cy="0"/>
        </a:xfrm>
      </p:grpSpPr>
      <p:sp>
        <p:nvSpPr>
          <p:cNvPr id="399" name="Google Shape;3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0" name="Google Shape;4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
        <p:cNvGrpSpPr/>
        <p:nvPr/>
      </p:nvGrpSpPr>
      <p:grpSpPr>
        <a:xfrm>
          <a:off x="0" y="0"/>
          <a:ext cx="0" cy="0"/>
          <a:chOff x="0" y="0"/>
          <a:chExt cx="0" cy="0"/>
        </a:xfrm>
      </p:grpSpPr>
      <p:sp>
        <p:nvSpPr>
          <p:cNvPr id="399" name="Google Shape;3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0" name="Google Shape;4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
        <p:cNvGrpSpPr/>
        <p:nvPr/>
      </p:nvGrpSpPr>
      <p:grpSpPr>
        <a:xfrm>
          <a:off x="0" y="0"/>
          <a:ext cx="0" cy="0"/>
          <a:chOff x="0" y="0"/>
          <a:chExt cx="0" cy="0"/>
        </a:xfrm>
      </p:grpSpPr>
      <p:sp>
        <p:nvSpPr>
          <p:cNvPr id="409" name="Google Shape;40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10" name="Google Shape;41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20" name="Google Shape;4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8"/>
        <p:cNvGrpSpPr/>
        <p:nvPr/>
      </p:nvGrpSpPr>
      <p:grpSpPr>
        <a:xfrm>
          <a:off x="0" y="0"/>
          <a:ext cx="0" cy="0"/>
          <a:chOff x="0" y="0"/>
          <a:chExt cx="0" cy="0"/>
        </a:xfrm>
      </p:grpSpPr>
      <p:sp>
        <p:nvSpPr>
          <p:cNvPr id="429" name="Google Shape;42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30" name="Google Shape;4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8"/>
        <p:cNvGrpSpPr/>
        <p:nvPr/>
      </p:nvGrpSpPr>
      <p:grpSpPr>
        <a:xfrm>
          <a:off x="0" y="0"/>
          <a:ext cx="0" cy="0"/>
          <a:chOff x="0" y="0"/>
          <a:chExt cx="0" cy="0"/>
        </a:xfrm>
      </p:grpSpPr>
      <p:sp>
        <p:nvSpPr>
          <p:cNvPr id="439" name="Google Shape;43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40" name="Google Shape;4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52" name="Google Shape;45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0"/>
        <p:cNvGrpSpPr/>
        <p:nvPr/>
      </p:nvGrpSpPr>
      <p:grpSpPr>
        <a:xfrm>
          <a:off x="0" y="0"/>
          <a:ext cx="0" cy="0"/>
          <a:chOff x="0" y="0"/>
          <a:chExt cx="0" cy="0"/>
        </a:xfrm>
      </p:grpSpPr>
      <p:sp>
        <p:nvSpPr>
          <p:cNvPr id="461" name="Google Shape;46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62" name="Google Shape;46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0"/>
        <p:cNvGrpSpPr/>
        <p:nvPr/>
      </p:nvGrpSpPr>
      <p:grpSpPr>
        <a:xfrm>
          <a:off x="0" y="0"/>
          <a:ext cx="0" cy="0"/>
          <a:chOff x="0" y="0"/>
          <a:chExt cx="0" cy="0"/>
        </a:xfrm>
      </p:grpSpPr>
      <p:sp>
        <p:nvSpPr>
          <p:cNvPr id="471" name="Google Shape;47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72" name="Google Shape;47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0"/>
        <p:cNvGrpSpPr/>
        <p:nvPr/>
      </p:nvGrpSpPr>
      <p:grpSpPr>
        <a:xfrm>
          <a:off x="0" y="0"/>
          <a:ext cx="0" cy="0"/>
          <a:chOff x="0" y="0"/>
          <a:chExt cx="0" cy="0"/>
        </a:xfrm>
      </p:grpSpPr>
      <p:sp>
        <p:nvSpPr>
          <p:cNvPr id="481" name="Google Shape;48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2" name="Google Shape;4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0"/>
        <p:cNvGrpSpPr/>
        <p:nvPr/>
      </p:nvGrpSpPr>
      <p:grpSpPr>
        <a:xfrm>
          <a:off x="0" y="0"/>
          <a:ext cx="0" cy="0"/>
          <a:chOff x="0" y="0"/>
          <a:chExt cx="0" cy="0"/>
        </a:xfrm>
      </p:grpSpPr>
      <p:sp>
        <p:nvSpPr>
          <p:cNvPr id="491" name="Google Shape;49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92" name="Google Shape;4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3"/>
        <p:cNvGrpSpPr/>
        <p:nvPr/>
      </p:nvGrpSpPr>
      <p:grpSpPr>
        <a:xfrm>
          <a:off x="0" y="0"/>
          <a:ext cx="0" cy="0"/>
          <a:chOff x="0" y="0"/>
          <a:chExt cx="0" cy="0"/>
        </a:xfrm>
      </p:grpSpPr>
      <p:sp>
        <p:nvSpPr>
          <p:cNvPr id="504" name="Google Shape;50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05" name="Google Shape;50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4"/>
        <p:cNvGrpSpPr/>
        <p:nvPr/>
      </p:nvGrpSpPr>
      <p:grpSpPr>
        <a:xfrm>
          <a:off x="0" y="0"/>
          <a:ext cx="0" cy="0"/>
          <a:chOff x="0" y="0"/>
          <a:chExt cx="0" cy="0"/>
        </a:xfrm>
      </p:grpSpPr>
      <p:sp>
        <p:nvSpPr>
          <p:cNvPr id="515" name="Google Shape;51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16" name="Google Shape;51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5"/>
        <p:cNvGrpSpPr/>
        <p:nvPr/>
      </p:nvGrpSpPr>
      <p:grpSpPr>
        <a:xfrm>
          <a:off x="0" y="0"/>
          <a:ext cx="0" cy="0"/>
          <a:chOff x="0" y="0"/>
          <a:chExt cx="0" cy="0"/>
        </a:xfrm>
      </p:grpSpPr>
      <p:sp>
        <p:nvSpPr>
          <p:cNvPr id="526" name="Google Shape;52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27" name="Google Shape;5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38" name="Google Shape;5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8"/>
        <p:cNvGrpSpPr/>
        <p:nvPr/>
      </p:nvGrpSpPr>
      <p:grpSpPr>
        <a:xfrm>
          <a:off x="0" y="0"/>
          <a:ext cx="0" cy="0"/>
          <a:chOff x="0" y="0"/>
          <a:chExt cx="0" cy="0"/>
        </a:xfrm>
      </p:grpSpPr>
      <p:sp>
        <p:nvSpPr>
          <p:cNvPr id="549" name="Google Shape;54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50" name="Google Shape;55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8"/>
        <p:cNvGrpSpPr/>
        <p:nvPr/>
      </p:nvGrpSpPr>
      <p:grpSpPr>
        <a:xfrm>
          <a:off x="0" y="0"/>
          <a:ext cx="0" cy="0"/>
          <a:chOff x="0" y="0"/>
          <a:chExt cx="0" cy="0"/>
        </a:xfrm>
      </p:grpSpPr>
      <p:sp>
        <p:nvSpPr>
          <p:cNvPr id="559" name="Google Shape;55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60" name="Google Shape;56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8"/>
        <p:cNvGrpSpPr/>
        <p:nvPr/>
      </p:nvGrpSpPr>
      <p:grpSpPr>
        <a:xfrm>
          <a:off x="0" y="0"/>
          <a:ext cx="0" cy="0"/>
          <a:chOff x="0" y="0"/>
          <a:chExt cx="0" cy="0"/>
        </a:xfrm>
      </p:grpSpPr>
      <p:sp>
        <p:nvSpPr>
          <p:cNvPr id="569" name="Google Shape;56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70" name="Google Shape;5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8"/>
        <p:cNvGrpSpPr/>
        <p:nvPr/>
      </p:nvGrpSpPr>
      <p:grpSpPr>
        <a:xfrm>
          <a:off x="0" y="0"/>
          <a:ext cx="0" cy="0"/>
          <a:chOff x="0" y="0"/>
          <a:chExt cx="0" cy="0"/>
        </a:xfrm>
      </p:grpSpPr>
      <p:sp>
        <p:nvSpPr>
          <p:cNvPr id="579" name="Google Shape;57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80" name="Google Shape;58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8"/>
        <p:cNvGrpSpPr/>
        <p:nvPr/>
      </p:nvGrpSpPr>
      <p:grpSpPr>
        <a:xfrm>
          <a:off x="0" y="0"/>
          <a:ext cx="0" cy="0"/>
          <a:chOff x="0" y="0"/>
          <a:chExt cx="0" cy="0"/>
        </a:xfrm>
      </p:grpSpPr>
      <p:sp>
        <p:nvSpPr>
          <p:cNvPr id="589" name="Google Shape;58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90" name="Google Shape;59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99" name="Google Shape;59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7"/>
        <p:cNvGrpSpPr/>
        <p:nvPr/>
      </p:nvGrpSpPr>
      <p:grpSpPr>
        <a:xfrm>
          <a:off x="0" y="0"/>
          <a:ext cx="0" cy="0"/>
          <a:chOff x="0" y="0"/>
          <a:chExt cx="0" cy="0"/>
        </a:xfrm>
      </p:grpSpPr>
      <p:sp>
        <p:nvSpPr>
          <p:cNvPr id="608" name="Google Shape;6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09" name="Google Shape;6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7"/>
        <p:cNvGrpSpPr/>
        <p:nvPr/>
      </p:nvGrpSpPr>
      <p:grpSpPr>
        <a:xfrm>
          <a:off x="0" y="0"/>
          <a:ext cx="0" cy="0"/>
          <a:chOff x="0" y="0"/>
          <a:chExt cx="0" cy="0"/>
        </a:xfrm>
      </p:grpSpPr>
      <p:sp>
        <p:nvSpPr>
          <p:cNvPr id="618" name="Google Shape;61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19" name="Google Shape;61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7"/>
        <p:cNvGrpSpPr/>
        <p:nvPr/>
      </p:nvGrpSpPr>
      <p:grpSpPr>
        <a:xfrm>
          <a:off x="0" y="0"/>
          <a:ext cx="0" cy="0"/>
          <a:chOff x="0" y="0"/>
          <a:chExt cx="0" cy="0"/>
        </a:xfrm>
      </p:grpSpPr>
      <p:sp>
        <p:nvSpPr>
          <p:cNvPr id="628" name="Google Shape;62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29" name="Google Shape;62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9"/>
        <p:cNvGrpSpPr/>
        <p:nvPr/>
      </p:nvGrpSpPr>
      <p:grpSpPr>
        <a:xfrm>
          <a:off x="0" y="0"/>
          <a:ext cx="0" cy="0"/>
          <a:chOff x="0" y="0"/>
          <a:chExt cx="0" cy="0"/>
        </a:xfrm>
      </p:grpSpPr>
      <p:sp>
        <p:nvSpPr>
          <p:cNvPr id="640" name="Google Shape;64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41" name="Google Shape;64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50" name="Google Shape;6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7"/>
        <p:cNvGrpSpPr/>
        <p:nvPr/>
      </p:nvGrpSpPr>
      <p:grpSpPr>
        <a:xfrm>
          <a:off x="0" y="0"/>
          <a:ext cx="0" cy="0"/>
          <a:chOff x="0" y="0"/>
          <a:chExt cx="0" cy="0"/>
        </a:xfrm>
      </p:grpSpPr>
      <p:sp>
        <p:nvSpPr>
          <p:cNvPr id="658" name="Google Shape;65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59" name="Google Shape;6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6"/>
        <p:cNvGrpSpPr/>
        <p:nvPr/>
      </p:nvGrpSpPr>
      <p:grpSpPr>
        <a:xfrm>
          <a:off x="0" y="0"/>
          <a:ext cx="0" cy="0"/>
          <a:chOff x="0" y="0"/>
          <a:chExt cx="0" cy="0"/>
        </a:xfrm>
      </p:grpSpPr>
      <p:sp>
        <p:nvSpPr>
          <p:cNvPr id="667" name="Google Shape;66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68" name="Google Shape;66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7"/>
        <p:cNvGrpSpPr/>
        <p:nvPr/>
      </p:nvGrpSpPr>
      <p:grpSpPr>
        <a:xfrm>
          <a:off x="0" y="0"/>
          <a:ext cx="0" cy="0"/>
          <a:chOff x="0" y="0"/>
          <a:chExt cx="0" cy="0"/>
        </a:xfrm>
      </p:grpSpPr>
      <p:sp>
        <p:nvSpPr>
          <p:cNvPr id="678" name="Google Shape;67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79" name="Google Shape;67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5"/>
        <p:cNvGrpSpPr/>
        <p:nvPr/>
      </p:nvGrpSpPr>
      <p:grpSpPr>
        <a:xfrm>
          <a:off x="0" y="0"/>
          <a:ext cx="0" cy="0"/>
          <a:chOff x="0" y="0"/>
          <a:chExt cx="0" cy="0"/>
        </a:xfrm>
      </p:grpSpPr>
      <p:sp>
        <p:nvSpPr>
          <p:cNvPr id="686" name="Google Shape;68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87" name="Google Shape;68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4"/>
        <p:cNvGrpSpPr/>
        <p:nvPr/>
      </p:nvGrpSpPr>
      <p:grpSpPr>
        <a:xfrm>
          <a:off x="0" y="0"/>
          <a:ext cx="0" cy="0"/>
          <a:chOff x="0" y="0"/>
          <a:chExt cx="0" cy="0"/>
        </a:xfrm>
      </p:grpSpPr>
      <p:sp>
        <p:nvSpPr>
          <p:cNvPr id="695" name="Google Shape;69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96" name="Google Shape;69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2"/>
        <p:cNvGrpSpPr/>
        <p:nvPr/>
      </p:nvGrpSpPr>
      <p:grpSpPr>
        <a:xfrm>
          <a:off x="0" y="0"/>
          <a:ext cx="0" cy="0"/>
          <a:chOff x="0" y="0"/>
          <a:chExt cx="0" cy="0"/>
        </a:xfrm>
      </p:grpSpPr>
      <p:sp>
        <p:nvSpPr>
          <p:cNvPr id="703" name="Google Shape;70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04" name="Google Shape;70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6" name="Google Shape;1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0"/>
        <p:cNvGrpSpPr/>
        <p:nvPr/>
      </p:nvGrpSpPr>
      <p:grpSpPr>
        <a:xfrm>
          <a:off x="0" y="0"/>
          <a:ext cx="0" cy="0"/>
          <a:chOff x="0" y="0"/>
          <a:chExt cx="0" cy="0"/>
        </a:xfrm>
      </p:grpSpPr>
      <p:sp>
        <p:nvSpPr>
          <p:cNvPr id="711" name="Google Shape;71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12" name="Google Shape;71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20" name="Google Shape;72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6"/>
        <p:cNvGrpSpPr/>
        <p:nvPr/>
      </p:nvGrpSpPr>
      <p:grpSpPr>
        <a:xfrm>
          <a:off x="0" y="0"/>
          <a:ext cx="0" cy="0"/>
          <a:chOff x="0" y="0"/>
          <a:chExt cx="0" cy="0"/>
        </a:xfrm>
      </p:grpSpPr>
      <p:sp>
        <p:nvSpPr>
          <p:cNvPr id="727" name="Google Shape;72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28" name="Google Shape;72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4"/>
        <p:cNvGrpSpPr/>
        <p:nvPr/>
      </p:nvGrpSpPr>
      <p:grpSpPr>
        <a:xfrm>
          <a:off x="0" y="0"/>
          <a:ext cx="0" cy="0"/>
          <a:chOff x="0" y="0"/>
          <a:chExt cx="0" cy="0"/>
        </a:xfrm>
      </p:grpSpPr>
      <p:sp>
        <p:nvSpPr>
          <p:cNvPr id="735" name="Google Shape;73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36" name="Google Shape;73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2"/>
        <p:cNvGrpSpPr/>
        <p:nvPr/>
      </p:nvGrpSpPr>
      <p:grpSpPr>
        <a:xfrm>
          <a:off x="0" y="0"/>
          <a:ext cx="0" cy="0"/>
          <a:chOff x="0" y="0"/>
          <a:chExt cx="0" cy="0"/>
        </a:xfrm>
      </p:grpSpPr>
      <p:sp>
        <p:nvSpPr>
          <p:cNvPr id="743" name="Google Shape;74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44" name="Google Shape;74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0"/>
        <p:cNvGrpSpPr/>
        <p:nvPr/>
      </p:nvGrpSpPr>
      <p:grpSpPr>
        <a:xfrm>
          <a:off x="0" y="0"/>
          <a:ext cx="0" cy="0"/>
          <a:chOff x="0" y="0"/>
          <a:chExt cx="0" cy="0"/>
        </a:xfrm>
      </p:grpSpPr>
      <p:sp>
        <p:nvSpPr>
          <p:cNvPr id="751" name="Google Shape;75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52" name="Google Shape;75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1"/>
        <p:cNvGrpSpPr/>
        <p:nvPr/>
      </p:nvGrpSpPr>
      <p:grpSpPr>
        <a:xfrm>
          <a:off x="0" y="0"/>
          <a:ext cx="0" cy="0"/>
          <a:chOff x="0" y="0"/>
          <a:chExt cx="0" cy="0"/>
        </a:xfrm>
      </p:grpSpPr>
      <p:sp>
        <p:nvSpPr>
          <p:cNvPr id="762" name="Google Shape;76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63" name="Google Shape;76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8"/>
        <p:cNvGrpSpPr/>
        <p:nvPr/>
      </p:nvGrpSpPr>
      <p:grpSpPr>
        <a:xfrm>
          <a:off x="0" y="0"/>
          <a:ext cx="0" cy="0"/>
          <a:chOff x="0" y="0"/>
          <a:chExt cx="0" cy="0"/>
        </a:xfrm>
      </p:grpSpPr>
      <p:sp>
        <p:nvSpPr>
          <p:cNvPr id="769" name="Google Shape;76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71" name="Google Shape;771;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0"/>
        <p:cNvGrpSpPr/>
        <p:nvPr/>
      </p:nvGrpSpPr>
      <p:grpSpPr>
        <a:xfrm>
          <a:off x="0" y="0"/>
          <a:ext cx="0" cy="0"/>
          <a:chOff x="0" y="0"/>
          <a:chExt cx="0" cy="0"/>
        </a:xfrm>
      </p:grpSpPr>
      <p:sp>
        <p:nvSpPr>
          <p:cNvPr id="171" name="Google Shape;17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2" name="Google Shape;1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83" name="Google Shape;1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 name="Shape 15"/>
        <p:cNvGrpSpPr/>
        <p:nvPr/>
      </p:nvGrpSpPr>
      <p:grpSpPr>
        <a:xfrm>
          <a:off x="0" y="0"/>
          <a:ext cx="0" cy="0"/>
          <a:chOff x="0" y="0"/>
          <a:chExt cx="0" cy="0"/>
        </a:xfrm>
      </p:grpSpPr>
      <p:sp>
        <p:nvSpPr>
          <p:cNvPr id="16" name="Google Shape;16;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8" name="Google Shape;1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1" name="Shape 75"/>
        <p:cNvGrpSpPr/>
        <p:nvPr/>
      </p:nvGrpSpPr>
      <p:grpSpPr>
        <a:xfrm>
          <a:off x="0" y="0"/>
          <a:ext cx="0" cy="0"/>
          <a:chOff x="0" y="0"/>
          <a:chExt cx="0" cy="0"/>
        </a:xfrm>
      </p:grpSpPr>
      <p:sp>
        <p:nvSpPr>
          <p:cNvPr id="76" name="Google Shape;76;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icrosoft YaHei" panose="020B0503020204020204" charset="-122"/>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77"/>
          <p:cNvSpPr>
            <a:spLocks noGrp="1"/>
          </p:cNvSpPr>
          <p:nvPr>
            <p:ph type="pic" idx="2"/>
          </p:nvPr>
        </p:nvSpPr>
        <p:spPr>
          <a:xfrm>
            <a:off x="5183188" y="987425"/>
            <a:ext cx="6172200" cy="4873625"/>
          </a:xfrm>
          <a:prstGeom prst="rect">
            <a:avLst/>
          </a:prstGeom>
          <a:noFill/>
          <a:ln>
            <a:noFill/>
          </a:ln>
        </p:spPr>
      </p:sp>
      <p:sp>
        <p:nvSpPr>
          <p:cNvPr id="78" name="Google Shape;78;p7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9" name="Google Shape;79;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1" name="Shape 82"/>
        <p:cNvGrpSpPr/>
        <p:nvPr/>
      </p:nvGrpSpPr>
      <p:grpSpPr>
        <a:xfrm>
          <a:off x="0" y="0"/>
          <a:ext cx="0" cy="0"/>
          <a:chOff x="0" y="0"/>
          <a:chExt cx="0" cy="0"/>
        </a:xfrm>
      </p:grpSpPr>
      <p:sp>
        <p:nvSpPr>
          <p:cNvPr id="83" name="Google Shape;83;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7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5" name="Google Shape;85;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1" name="Shape 88"/>
        <p:cNvGrpSpPr/>
        <p:nvPr/>
      </p:nvGrpSpPr>
      <p:grpSpPr>
        <a:xfrm>
          <a:off x="0" y="0"/>
          <a:ext cx="0" cy="0"/>
          <a:chOff x="0" y="0"/>
          <a:chExt cx="0" cy="0"/>
        </a:xfrm>
      </p:grpSpPr>
      <p:sp>
        <p:nvSpPr>
          <p:cNvPr id="89" name="Google Shape;89;p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7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91" name="Google Shape;9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1" name="Shape 95"/>
        <p:cNvGrpSpPr/>
        <p:nvPr/>
      </p:nvGrpSpPr>
      <p:grpSpPr>
        <a:xfrm>
          <a:off x="0" y="0"/>
          <a:ext cx="0" cy="0"/>
          <a:chOff x="0" y="0"/>
          <a:chExt cx="0" cy="0"/>
        </a:xfrm>
      </p:grpSpPr>
      <p:sp>
        <p:nvSpPr>
          <p:cNvPr id="96" name="Google Shape;96;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7" name="Google Shape;97;p8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8" name="Google Shape;98;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9" name="Google Shape;99;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0" name="Google Shape;100;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matchingName="垂直排列标题与文本">
  <p:cSld name="VERTICAL_TITLE_AND_VERTICAL_TEXT">
    <p:spTree>
      <p:nvGrpSpPr>
        <p:cNvPr id="1" name="Shape 101"/>
        <p:cNvGrpSpPr/>
        <p:nvPr/>
      </p:nvGrpSpPr>
      <p:grpSpPr>
        <a:xfrm>
          <a:off x="0" y="0"/>
          <a:ext cx="0" cy="0"/>
          <a:chOff x="0" y="0"/>
          <a:chExt cx="0" cy="0"/>
        </a:xfrm>
      </p:grpSpPr>
      <p:sp>
        <p:nvSpPr>
          <p:cNvPr id="102" name="Google Shape;102;p8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3" name="Google Shape;103;p8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4" name="Google Shape;104;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5" name="Google Shape;105;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6" name="Google Shape;106;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 name="Shape 21"/>
        <p:cNvGrpSpPr/>
        <p:nvPr/>
      </p:nvGrpSpPr>
      <p:grpSpPr>
        <a:xfrm>
          <a:off x="0" y="0"/>
          <a:ext cx="0" cy="0"/>
          <a:chOff x="0" y="0"/>
          <a:chExt cx="0" cy="0"/>
        </a:xfrm>
      </p:grpSpPr>
      <p:sp>
        <p:nvSpPr>
          <p:cNvPr id="22" name="Google Shape;22;p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icrosoft YaHei" panose="020B0503020204020204" charset="-122"/>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icrosoft YaHei" panose="020B0503020204020204" charset="-122"/>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比较">
  <p:cSld name="1_比较">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2" name="Google Shape;52;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3" name="Google Shape;53;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4" name="Google Shape;54;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5" name="Google Shape;5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
        <p:nvSpPr>
          <p:cNvPr id="58" name="Google Shape;58;p73"/>
          <p:cNvSpPr txBox="1"/>
          <p:nvPr/>
        </p:nvSpPr>
        <p:spPr>
          <a:xfrm>
            <a:off x="819133" y="6739570"/>
            <a:ext cx="1800200" cy="11843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100" u="sng">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hlinkClick r:id="rId2"/>
              </a:rPr>
              <a:t>PPT模板</a:t>
            </a:r>
            <a:r>
              <a:rPr lang="en-US" sz="100">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 http://www.1ppt.com/moban/ </a:t>
            </a:r>
            <a:endParaRPr sz="100">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1" name="Shape 59"/>
        <p:cNvGrpSpPr/>
        <p:nvPr/>
      </p:nvGrpSpPr>
      <p:grpSpPr>
        <a:xfrm>
          <a:off x="0" y="0"/>
          <a:ext cx="0" cy="0"/>
          <a:chOff x="0" y="0"/>
          <a:chExt cx="0" cy="0"/>
        </a:xfrm>
      </p:grpSpPr>
      <p:sp>
        <p:nvSpPr>
          <p:cNvPr id="60" name="Google Shape;60;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1" name="Shape 64"/>
        <p:cNvGrpSpPr/>
        <p:nvPr/>
      </p:nvGrpSpPr>
      <p:grpSpPr>
        <a:xfrm>
          <a:off x="0" y="0"/>
          <a:ext cx="0" cy="0"/>
          <a:chOff x="0" y="0"/>
          <a:chExt cx="0" cy="0"/>
        </a:xfrm>
      </p:grpSpPr>
      <p:sp>
        <p:nvSpPr>
          <p:cNvPr id="65" name="Google Shape;6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1" name="Shape 68"/>
        <p:cNvGrpSpPr/>
        <p:nvPr/>
      </p:nvGrpSpPr>
      <p:grpSpPr>
        <a:xfrm>
          <a:off x="0" y="0"/>
          <a:ext cx="0" cy="0"/>
          <a:chOff x="0" y="0"/>
          <a:chExt cx="0" cy="0"/>
        </a:xfrm>
      </p:grpSpPr>
      <p:sp>
        <p:nvSpPr>
          <p:cNvPr id="69" name="Google Shape;69;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icrosoft YaHei" panose="020B0503020204020204" charset="-122"/>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71" name="Google Shape;71;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2" name="Google Shape;7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icrosoft YaHei" panose="020B0503020204020204" charset="-122"/>
              <a:buNone/>
              <a:defRPr sz="44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p:txBody>
      </p:sp>
      <p:sp>
        <p:nvSpPr>
          <p:cNvPr id="12" name="Google Shape;1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R="0" lvl="1"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R="0" lvl="2"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R="0" lvl="3"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R="0" lvl="4"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R="0" lvl="5"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R="0" lvl="6"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R="0" lvl="7"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R="0" lvl="8"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p:txBody>
      </p:sp>
      <p:sp>
        <p:nvSpPr>
          <p:cNvPr id="13" name="Google Shape;1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R="0" lvl="1"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R="0" lvl="2"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R="0" lvl="3"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R="0" lvl="4"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R="0" lvl="5"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R="0" lvl="6"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R="0" lvl="7"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R="0" lvl="8"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p:txBody>
      </p:sp>
      <p:sp>
        <p:nvSpPr>
          <p:cNvPr id="14" name="Google Shape;1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L="0" marR="0" lvl="1"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L="0" marR="0" lvl="2"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L="0" marR="0" lvl="3"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L="0" marR="0" lvl="4"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L="0" marR="0" lvl="5"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L="0" marR="0" lvl="6"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L="0" marR="0" lvl="7"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L="0" marR="0" lvl="8" indent="0" algn="r" rtl="0">
              <a:spcBef>
                <a:spcPts val="0"/>
              </a:spcBef>
              <a:buNone/>
              <a:defRPr sz="1200" b="0" i="0" u="none" strike="noStrike" cap="none">
                <a:solidFill>
                  <a:srgbClr val="88888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GI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31.jpe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9.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9.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9.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36.jpeg"/><Relationship Id="rId1" Type="http://schemas.openxmlformats.org/officeDocument/2006/relationships/image" Target="../media/image9.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image" Target="../media/image36.jpeg"/><Relationship Id="rId1" Type="http://schemas.openxmlformats.org/officeDocument/2006/relationships/image" Target="../media/image9.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9.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image" Target="../media/image38.jpeg"/><Relationship Id="rId1" Type="http://schemas.openxmlformats.org/officeDocument/2006/relationships/image" Target="../media/image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xml"/><Relationship Id="rId2" Type="http://schemas.openxmlformats.org/officeDocument/2006/relationships/image" Target="../media/image40.jpeg"/><Relationship Id="rId1" Type="http://schemas.openxmlformats.org/officeDocument/2006/relationships/image" Target="../media/image9.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9.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9.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9.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9.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6.xml"/><Relationship Id="rId1"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67.xml"/><Relationship Id="rId6"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FD8">
            <a:alpha val="83921"/>
          </a:srgbClr>
        </a:solidFill>
        <a:effectLst/>
      </p:bgPr>
    </p:bg>
    <p:spTree>
      <p:nvGrpSpPr>
        <p:cNvPr id="1" name="Shape 111"/>
        <p:cNvGrpSpPr/>
        <p:nvPr/>
      </p:nvGrpSpPr>
      <p:grpSpPr>
        <a:xfrm>
          <a:off x="0" y="0"/>
          <a:ext cx="0" cy="0"/>
          <a:chOff x="0" y="0"/>
          <a:chExt cx="0" cy="0"/>
        </a:xfrm>
      </p:grpSpPr>
      <p:pic>
        <p:nvPicPr>
          <p:cNvPr id="112" name="Google Shape;112;p1"/>
          <p:cNvPicPr preferRelativeResize="0"/>
          <p:nvPr/>
        </p:nvPicPr>
        <p:blipFill rotWithShape="1">
          <a:blip r:embed="rId1"/>
          <a:srcRect/>
          <a:stretch>
            <a:fillRect/>
          </a:stretch>
        </p:blipFill>
        <p:spPr>
          <a:xfrm rot="-7436224">
            <a:off x="2040410" y="-680377"/>
            <a:ext cx="8218754" cy="8218754"/>
          </a:xfrm>
          <a:prstGeom prst="rect">
            <a:avLst/>
          </a:prstGeom>
          <a:noFill/>
          <a:ln>
            <a:noFill/>
          </a:ln>
        </p:spPr>
      </p:pic>
      <p:pic>
        <p:nvPicPr>
          <p:cNvPr id="113" name="Google Shape;113;p1"/>
          <p:cNvPicPr preferRelativeResize="0"/>
          <p:nvPr/>
        </p:nvPicPr>
        <p:blipFill rotWithShape="1">
          <a:blip r:embed="rId2"/>
          <a:srcRect/>
          <a:stretch>
            <a:fillRect/>
          </a:stretch>
        </p:blipFill>
        <p:spPr>
          <a:xfrm>
            <a:off x="3436857" y="2577725"/>
            <a:ext cx="5588000" cy="2527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0" descr="Giới thiệu về nhà văn Nam Cao"/>
          <p:cNvPicPr preferRelativeResize="0"/>
          <p:nvPr/>
        </p:nvPicPr>
        <p:blipFill rotWithShape="1">
          <a:blip r:embed="rId1"/>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00" name="Google Shape;200;p11"/>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01" name="Google Shape;201;p11"/>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2" name="Google Shape;202;p11"/>
          <p:cNvPicPr preferRelativeResize="0"/>
          <p:nvPr/>
        </p:nvPicPr>
        <p:blipFill rotWithShape="1">
          <a:blip r:embed="rId2"/>
          <a:srcRect t="4337" r="21296"/>
          <a:stretch>
            <a:fillRect/>
          </a:stretch>
        </p:blipFill>
        <p:spPr>
          <a:xfrm>
            <a:off x="447040" y="2862470"/>
            <a:ext cx="3454401" cy="4198730"/>
          </a:xfrm>
          <a:prstGeom prst="rect">
            <a:avLst/>
          </a:prstGeom>
          <a:noFill/>
          <a:ln>
            <a:noFill/>
          </a:ln>
        </p:spPr>
      </p:pic>
      <p:sp>
        <p:nvSpPr>
          <p:cNvPr id="203" name="Google Shape;203;p11"/>
          <p:cNvSpPr/>
          <p:nvPr/>
        </p:nvSpPr>
        <p:spPr>
          <a:xfrm>
            <a:off x="4034440" y="1481486"/>
            <a:ext cx="6464366" cy="2279149"/>
          </a:xfrm>
          <a:prstGeom prst="roundRect">
            <a:avLst>
              <a:gd name="adj" fmla="val 16667"/>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C00000"/>
                </a:solidFill>
                <a:latin typeface="Calibri" panose="020F0502020204030204"/>
                <a:ea typeface="Calibri" panose="020F0502020204030204"/>
                <a:cs typeface="Calibri" panose="020F0502020204030204"/>
                <a:sym typeface="Calibri" panose="020F0502020204030204"/>
              </a:rPr>
              <a:t>Trong vòng 90 giây, em hãy ghi lại những thông tin ngắn gọn về tiểu sử và con người Nam Cao vào giấy A4.</a:t>
            </a:r>
            <a:endParaRPr lang="en-US" sz="3200" b="0" i="0" u="none" strike="noStrike" cap="none">
              <a:solidFill>
                <a:srgbClr val="C00000"/>
              </a:solidFill>
              <a:latin typeface="Calibri" panose="020F0502020204030204"/>
              <a:ea typeface="Calibri" panose="020F0502020204030204"/>
              <a:cs typeface="Calibri" panose="020F0502020204030204"/>
              <a:sym typeface="Calibri" panose="020F0502020204030204"/>
            </a:endParaRPr>
          </a:p>
        </p:txBody>
      </p:sp>
      <p:pic>
        <p:nvPicPr>
          <p:cNvPr id="204" name="Google Shape;204;p11" descr="90 seconds timer"/>
          <p:cNvPicPr preferRelativeResize="0"/>
          <p:nvPr/>
        </p:nvPicPr>
        <p:blipFill rotWithShape="1">
          <a:blip r:embed="rId3"/>
          <a:srcRect/>
          <a:stretch>
            <a:fillRect/>
          </a:stretch>
        </p:blipFill>
        <p:spPr>
          <a:xfrm>
            <a:off x="7996977" y="4669219"/>
            <a:ext cx="2770485" cy="15583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par>
                                <p:cTn id="8" presetID="10" presetClass="entr" presetSubtype="0" fill="hold"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10" name="Google Shape;210;p12"/>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11" name="Google Shape;211;p12"/>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2" name="Google Shape;212;p12"/>
          <p:cNvSpPr txBox="1"/>
          <p:nvPr/>
        </p:nvSpPr>
        <p:spPr>
          <a:xfrm>
            <a:off x="3776867" y="1985551"/>
            <a:ext cx="8305460" cy="3539430"/>
          </a:xfrm>
          <a:prstGeom prst="rect">
            <a:avLst/>
          </a:prstGeom>
          <a:noFill/>
          <a:ln>
            <a:noFill/>
          </a:ln>
        </p:spPr>
        <p:txBody>
          <a:bodyPr spcFirstLastPara="1" wrap="square" lIns="91425" tIns="45700" rIns="91425" bIns="45700" anchor="t" anchorCtr="0">
            <a:spAutoFit/>
          </a:bodyPr>
          <a:lstStyle/>
          <a:p>
            <a:pPr marL="495935" marR="0" lvl="0" indent="-457200" algn="just" rtl="0">
              <a:spcBef>
                <a:spcPts val="0"/>
              </a:spcBef>
              <a:spcAft>
                <a:spcPts val="0"/>
              </a:spcAft>
              <a:buClr>
                <a:srgbClr val="0D0D0D"/>
              </a:buClr>
              <a:buSzPts val="3200"/>
              <a:buFont typeface="Calibri" panose="020F0502020204030204"/>
              <a:buChar char="-"/>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Nam Cao </a:t>
            </a:r>
            <a:r>
              <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rPr>
              <a:t>(1917- 1951)</a:t>
            </a:r>
            <a:endParaRPr sz="28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200"/>
              <a:buFont typeface="Calibri" panose="020F0502020204030204"/>
              <a:buChar char="-"/>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Tên khai sinh </a:t>
            </a:r>
            <a:r>
              <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rPr>
              <a:t>Trần Hữu Tri</a:t>
            </a:r>
            <a:endPar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200"/>
              <a:buFont typeface="Calibri" panose="020F0502020204030204"/>
              <a:buChar char="-"/>
            </a:pPr>
            <a:r>
              <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rPr>
              <a:t>Quê: </a:t>
            </a: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Đại Hoàng, </a:t>
            </a:r>
            <a:r>
              <a:rPr lang="en-US" sz="3200" b="1" i="0" u="none" strike="noStrike" cap="none">
                <a:solidFill>
                  <a:srgbClr val="C00000"/>
                </a:solidFill>
                <a:latin typeface="Calibri" panose="020F0502020204030204"/>
                <a:ea typeface="Calibri" panose="020F0502020204030204"/>
                <a:cs typeface="Calibri" panose="020F0502020204030204"/>
                <a:sym typeface="Calibri" panose="020F0502020204030204"/>
              </a:rPr>
              <a:t>Cao </a:t>
            </a: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Đà, </a:t>
            </a:r>
            <a:r>
              <a:rPr lang="en-US" sz="3200" b="1" i="0" u="none" strike="noStrike" cap="none">
                <a:solidFill>
                  <a:srgbClr val="C00000"/>
                </a:solidFill>
                <a:latin typeface="Calibri" panose="020F0502020204030204"/>
                <a:ea typeface="Calibri" panose="020F0502020204030204"/>
                <a:cs typeface="Calibri" panose="020F0502020204030204"/>
                <a:sym typeface="Calibri" panose="020F0502020204030204"/>
              </a:rPr>
              <a:t>Nam</a:t>
            </a: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 Sang, Lý Nhân, Hà Nam.</a:t>
            </a:r>
            <a:endPar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200"/>
              <a:buFont typeface="Calibri" panose="020F0502020204030204"/>
              <a:buChar char="-"/>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Năm 1943 tham gia </a:t>
            </a:r>
            <a:r>
              <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rPr>
              <a:t>Hội văn hóa cứu quốc</a:t>
            </a: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a:t>
            </a:r>
            <a:endParaRPr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200"/>
              <a:buFont typeface="Calibri" panose="020F0502020204030204"/>
              <a:buChar char="-"/>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Năm 1951, Nam Cao rơi vào ổ phục kích của địch và hi sinh.</a:t>
            </a:r>
            <a:endPar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p:txBody>
      </p:sp>
      <p:pic>
        <p:nvPicPr>
          <p:cNvPr id="213" name="Google Shape;213;p12" descr="Nỗi đau và khát vọng hạnh phúc qua ngòi bút Nam Cao - Sài·gòn·eer"/>
          <p:cNvPicPr preferRelativeResize="0"/>
          <p:nvPr/>
        </p:nvPicPr>
        <p:blipFill rotWithShape="1">
          <a:blip r:embed="rId2"/>
          <a:srcRect l="10045" t="8183" r="13055" b="16725"/>
          <a:stretch>
            <a:fillRect/>
          </a:stretch>
        </p:blipFill>
        <p:spPr>
          <a:xfrm flipH="1">
            <a:off x="339917" y="1663479"/>
            <a:ext cx="3221604" cy="41943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750"/>
                                        <p:tgtEl>
                                          <p:spTgt spid="211"/>
                                        </p:tgtEl>
                                        <p:attrNameLst>
                                          <p:attrName>ppt_w</p:attrName>
                                        </p:attrNameLst>
                                      </p:cBhvr>
                                      <p:tavLst>
                                        <p:tav tm="0">
                                          <p:val>
                                            <p:fltVal val="0"/>
                                          </p:val>
                                        </p:tav>
                                        <p:tav tm="100000">
                                          <p:val>
                                            <p:strVal val="#ppt_w"/>
                                          </p:val>
                                        </p:tav>
                                      </p:tavLst>
                                    </p:anim>
                                    <p:anim calcmode="lin" valueType="num">
                                      <p:cBhvr additive="base">
                                        <p:cTn id="8" dur="750"/>
                                        <p:tgtEl>
                                          <p:spTgt spid="2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fade">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2">
                                            <p:txEl>
                                              <p:pRg st="0" end="0"/>
                                            </p:txEl>
                                          </p:spTgt>
                                        </p:tgtEl>
                                        <p:attrNameLst>
                                          <p:attrName>style.visibility</p:attrName>
                                        </p:attrNameLst>
                                      </p:cBhvr>
                                      <p:to>
                                        <p:strVal val="visible"/>
                                      </p:to>
                                    </p:set>
                                    <p:animEffect transition="in" filter="fade">
                                      <p:cBhvr>
                                        <p:cTn id="18" dur="500"/>
                                        <p:tgtEl>
                                          <p:spTgt spid="2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2">
                                            <p:txEl>
                                              <p:pRg st="1" end="1"/>
                                            </p:txEl>
                                          </p:spTgt>
                                        </p:tgtEl>
                                        <p:attrNameLst>
                                          <p:attrName>style.visibility</p:attrName>
                                        </p:attrNameLst>
                                      </p:cBhvr>
                                      <p:to>
                                        <p:strVal val="visible"/>
                                      </p:to>
                                    </p:set>
                                    <p:animEffect transition="in" filter="fade">
                                      <p:cBhvr>
                                        <p:cTn id="23" dur="500"/>
                                        <p:tgtEl>
                                          <p:spTgt spid="2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2">
                                            <p:txEl>
                                              <p:pRg st="2" end="2"/>
                                            </p:txEl>
                                          </p:spTgt>
                                        </p:tgtEl>
                                        <p:attrNameLst>
                                          <p:attrName>style.visibility</p:attrName>
                                        </p:attrNameLst>
                                      </p:cBhvr>
                                      <p:to>
                                        <p:strVal val="visible"/>
                                      </p:to>
                                    </p:set>
                                    <p:animEffect transition="in" filter="fade">
                                      <p:cBhvr>
                                        <p:cTn id="28" dur="500"/>
                                        <p:tgtEl>
                                          <p:spTgt spid="2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2">
                                            <p:txEl>
                                              <p:pRg st="3" end="3"/>
                                            </p:txEl>
                                          </p:spTgt>
                                        </p:tgtEl>
                                        <p:attrNameLst>
                                          <p:attrName>style.visibility</p:attrName>
                                        </p:attrNameLst>
                                      </p:cBhvr>
                                      <p:to>
                                        <p:strVal val="visible"/>
                                      </p:to>
                                    </p:set>
                                    <p:animEffect transition="in" filter="fade">
                                      <p:cBhvr>
                                        <p:cTn id="33" dur="500"/>
                                        <p:tgtEl>
                                          <p:spTgt spid="2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2">
                                            <p:txEl>
                                              <p:pRg st="4" end="4"/>
                                            </p:txEl>
                                          </p:spTgt>
                                        </p:tgtEl>
                                        <p:attrNameLst>
                                          <p:attrName>style.visibility</p:attrName>
                                        </p:attrNameLst>
                                      </p:cBhvr>
                                      <p:to>
                                        <p:strVal val="visible"/>
                                      </p:to>
                                    </p:set>
                                    <p:animEffect transition="in" filter="fade">
                                      <p:cBhvr>
                                        <p:cTn id="38" dur="500"/>
                                        <p:tgtEl>
                                          <p:spTgt spid="2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19" name="Google Shape;219;p13"/>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20" name="Google Shape;220;p13"/>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 name="Google Shape;221;p13"/>
          <p:cNvSpPr txBox="1"/>
          <p:nvPr/>
        </p:nvSpPr>
        <p:spPr>
          <a:xfrm>
            <a:off x="3776867" y="1985551"/>
            <a:ext cx="7832037" cy="37856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D0D0D"/>
                </a:solidFill>
                <a:latin typeface="Calibri" panose="020F0502020204030204"/>
                <a:ea typeface="Calibri" panose="020F0502020204030204"/>
                <a:cs typeface="Calibri" panose="020F0502020204030204"/>
                <a:sym typeface="Calibri" panose="020F0502020204030204"/>
              </a:rPr>
              <a:t>- Con người:</a:t>
            </a:r>
            <a:endParaRPr sz="32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 Bề ngoài lạnh lùng nhưng đời sống nội tâm rất phong phú. </a:t>
            </a:r>
            <a:endPar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r>
              <a:rPr lang="en-US" sz="3200" b="0" i="0" u="none" strike="noStrike" cap="none">
                <a:solidFill>
                  <a:srgbClr val="0D0D0D"/>
                </a:solidFill>
                <a:latin typeface="Calibri" panose="020F0502020204030204"/>
                <a:ea typeface="Calibri" panose="020F0502020204030204"/>
                <a:cs typeface="Calibri" panose="020F0502020204030204"/>
                <a:sym typeface="Calibri" panose="020F0502020204030204"/>
              </a:rPr>
              <a:t>+ Có một tấm lòng đôn hậu, gắn bó ân tình với quê hương và những người nghèo khổ bị áp bức trong xã hội cũ.</a:t>
            </a: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endParaRPr sz="48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p:txBody>
      </p:sp>
      <p:pic>
        <p:nvPicPr>
          <p:cNvPr id="222" name="Google Shape;222;p13" descr="Nỗi đau và khát vọng hạnh phúc qua ngòi bút Nam Cao - Sài·gòn·eer"/>
          <p:cNvPicPr preferRelativeResize="0"/>
          <p:nvPr/>
        </p:nvPicPr>
        <p:blipFill rotWithShape="1">
          <a:blip r:embed="rId2"/>
          <a:srcRect l="10045" t="8183" r="13055" b="16725"/>
          <a:stretch>
            <a:fillRect/>
          </a:stretch>
        </p:blipFill>
        <p:spPr>
          <a:xfrm flipH="1">
            <a:off x="339917" y="1663479"/>
            <a:ext cx="3221604" cy="41943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animEffect transition="in" filter="fade">
                                      <p:cBhvr>
                                        <p:cTn id="7" dur="1000"/>
                                        <p:tgtEl>
                                          <p:spTgt spid="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xEl>
                                              <p:pRg st="1" end="1"/>
                                            </p:txEl>
                                          </p:spTgt>
                                        </p:tgtEl>
                                        <p:attrNameLst>
                                          <p:attrName>style.visibility</p:attrName>
                                        </p:attrNameLst>
                                      </p:cBhvr>
                                      <p:to>
                                        <p:strVal val="visible"/>
                                      </p:to>
                                    </p:set>
                                    <p:animEffect transition="in" filter="fade">
                                      <p:cBhvr>
                                        <p:cTn id="12" dur="1000"/>
                                        <p:tgtEl>
                                          <p:spTgt spid="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xEl>
                                              <p:pRg st="2" end="2"/>
                                            </p:txEl>
                                          </p:spTgt>
                                        </p:tgtEl>
                                        <p:attrNameLst>
                                          <p:attrName>style.visibility</p:attrName>
                                        </p:attrNameLst>
                                      </p:cBhvr>
                                      <p:to>
                                        <p:strVal val="visible"/>
                                      </p:to>
                                    </p:set>
                                    <p:animEffect transition="in" filter="fade">
                                      <p:cBhvr>
                                        <p:cTn id="17" dur="1000"/>
                                        <p:tgtEl>
                                          <p:spTgt spid="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xEl>
                                              <p:pRg st="3" end="3"/>
                                            </p:txEl>
                                          </p:spTgt>
                                        </p:tgtEl>
                                        <p:attrNameLst>
                                          <p:attrName>style.visibility</p:attrName>
                                        </p:attrNameLst>
                                      </p:cBhvr>
                                      <p:to>
                                        <p:strVal val="visible"/>
                                      </p:to>
                                    </p:set>
                                    <p:animEffect transition="in" filter="fade">
                                      <p:cBhvr>
                                        <p:cTn id="22" dur="1000"/>
                                        <p:tgtEl>
                                          <p:spTgt spid="2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28" name="Google Shape;228;p14"/>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29" name="Google Shape;229;p14"/>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0" name="Google Shape;230;p14"/>
          <p:cNvSpPr txBox="1"/>
          <p:nvPr/>
        </p:nvSpPr>
        <p:spPr>
          <a:xfrm>
            <a:off x="3776867" y="1985551"/>
            <a:ext cx="7832037" cy="3693319"/>
          </a:xfrm>
          <a:prstGeom prst="rect">
            <a:avLst/>
          </a:prstGeom>
          <a:noFill/>
          <a:ln>
            <a:noFill/>
          </a:ln>
        </p:spPr>
        <p:txBody>
          <a:bodyPr spcFirstLastPara="1" wrap="square" lIns="91425" tIns="45700" rIns="91425" bIns="45700" anchor="t" anchorCtr="0">
            <a:spAutoFit/>
          </a:bodyPr>
          <a:lstStyle/>
          <a:p>
            <a:pPr marL="38735" marR="0" lvl="0" indent="0" algn="just" rtl="0">
              <a:spcBef>
                <a:spcPts val="0"/>
              </a:spcBef>
              <a:spcAft>
                <a:spcPts val="0"/>
              </a:spcAft>
              <a:buNone/>
            </a:pPr>
            <a:r>
              <a:rPr lang="en-US" sz="2800" b="1" i="0" u="none" strike="noStrike" cap="none">
                <a:solidFill>
                  <a:srgbClr val="0070C0"/>
                </a:solidFill>
                <a:latin typeface="Calibri" panose="020F0502020204030204"/>
                <a:ea typeface="Calibri" panose="020F0502020204030204"/>
                <a:cs typeface="Calibri" panose="020F0502020204030204"/>
                <a:sym typeface="Calibri" panose="020F0502020204030204"/>
              </a:rPr>
              <a:t>- Phong cách sáng tác:</a:t>
            </a:r>
            <a:endParaRPr sz="2800" b="1" i="0" u="none" strike="noStrike" cap="none">
              <a:solidFill>
                <a:srgbClr val="0070C0"/>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2800"/>
              <a:buFont typeface="Courier New" panose="02070309020205020404"/>
              <a:buChar char="o"/>
            </a:pPr>
            <a:r>
              <a:rPr lang="en-US" sz="2800" b="0" i="0" u="none" strike="noStrike" cap="none">
                <a:solidFill>
                  <a:srgbClr val="0D0D0D"/>
                </a:solidFill>
                <a:latin typeface="Calibri" panose="020F0502020204030204"/>
                <a:ea typeface="Calibri" panose="020F0502020204030204"/>
                <a:cs typeface="Calibri" panose="020F0502020204030204"/>
                <a:sym typeface="Calibri" panose="020F0502020204030204"/>
              </a:rPr>
              <a:t>Ông chú trọng diễn tả, phân tích tâm lí nhân vật.</a:t>
            </a:r>
            <a:endParaRPr lang="en-US" sz="28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2800"/>
              <a:buFont typeface="Courier New" panose="02070309020205020404"/>
              <a:buChar char="o"/>
            </a:pPr>
            <a:r>
              <a:rPr lang="en-US" sz="2800" b="0" i="0" u="none" strike="noStrike" cap="none">
                <a:solidFill>
                  <a:srgbClr val="0D0D0D"/>
                </a:solidFill>
                <a:latin typeface="Calibri" panose="020F0502020204030204"/>
                <a:ea typeface="Calibri" panose="020F0502020204030204"/>
                <a:cs typeface="Calibri" panose="020F0502020204030204"/>
                <a:sym typeface="Calibri" panose="020F0502020204030204"/>
              </a:rPr>
              <a:t>Thực hiện nhiều đột phá trong nghệ thuật tự sự với lối trần thuật phối hợp nhiều điểm nhìn, giọng điệu.</a:t>
            </a:r>
            <a:endParaRPr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2800"/>
              <a:buFont typeface="Courier New" panose="02070309020205020404"/>
              <a:buChar char="o"/>
            </a:pPr>
            <a:r>
              <a:rPr lang="en-US" sz="2800" b="0" i="0" u="none" strike="noStrike" cap="none">
                <a:solidFill>
                  <a:srgbClr val="0D0D0D"/>
                </a:solidFill>
                <a:latin typeface="Calibri" panose="020F0502020204030204"/>
                <a:ea typeface="Calibri" panose="020F0502020204030204"/>
                <a:cs typeface="Calibri" panose="020F0502020204030204"/>
                <a:sym typeface="Calibri" panose="020F0502020204030204"/>
              </a:rPr>
              <a:t>Sử dụng ngôn ngữ sinh động.</a:t>
            </a:r>
            <a:endParaRPr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endParaRPr sz="66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p:txBody>
      </p:sp>
      <p:pic>
        <p:nvPicPr>
          <p:cNvPr id="231" name="Google Shape;231;p14" descr="Nỗi đau và khát vọng hạnh phúc qua ngòi bút Nam Cao - Sài·gòn·eer"/>
          <p:cNvPicPr preferRelativeResize="0"/>
          <p:nvPr/>
        </p:nvPicPr>
        <p:blipFill rotWithShape="1">
          <a:blip r:embed="rId2"/>
          <a:srcRect l="10045" t="8183" r="13055" b="16725"/>
          <a:stretch>
            <a:fillRect/>
          </a:stretch>
        </p:blipFill>
        <p:spPr>
          <a:xfrm flipH="1">
            <a:off x="339917" y="1663479"/>
            <a:ext cx="3221604" cy="41943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5"/>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37" name="Google Shape;237;p15"/>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38" name="Google Shape;238;p15"/>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9" name="Google Shape;239;p15"/>
          <p:cNvSpPr txBox="1"/>
          <p:nvPr/>
        </p:nvSpPr>
        <p:spPr>
          <a:xfrm>
            <a:off x="551619" y="1847242"/>
            <a:ext cx="7172699" cy="3785652"/>
          </a:xfrm>
          <a:prstGeom prst="rect">
            <a:avLst/>
          </a:prstGeom>
          <a:noFill/>
          <a:ln>
            <a:noFill/>
          </a:ln>
        </p:spPr>
        <p:txBody>
          <a:bodyPr spcFirstLastPara="1" wrap="square" lIns="91425" tIns="45700" rIns="91425" bIns="45700" anchor="t" anchorCtr="0">
            <a:spAutoFit/>
          </a:bodyPr>
          <a:lstStyle/>
          <a:p>
            <a:pPr marL="38735" marR="0" lvl="0" indent="0" algn="just" rtl="0">
              <a:spcBef>
                <a:spcPts val="0"/>
              </a:spcBef>
              <a:spcAft>
                <a:spcPts val="0"/>
              </a:spcAft>
              <a:buNone/>
            </a:pPr>
            <a:r>
              <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rPr>
              <a:t>- Trước Cách mạng tháng Tám: </a:t>
            </a:r>
            <a:r>
              <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rPr>
              <a:t>ông làm nhiều nghề để kiếm sống: dạy học, làm gia sư, viết văn…</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r>
              <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rPr>
              <a:t>+ Đề tài: </a:t>
            </a:r>
            <a:endPar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000"/>
              <a:buFont typeface="Courier New" panose="02070309020205020404"/>
              <a:buChar char="o"/>
            </a:pPr>
            <a:r>
              <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rPr>
              <a:t>người nông dân (Chí Phèo, 1941; Lão Hạc, 1943; …) </a:t>
            </a:r>
            <a:endPar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495935" marR="0" lvl="0" indent="-457200" algn="just" rtl="0">
              <a:spcBef>
                <a:spcPts val="0"/>
              </a:spcBef>
              <a:spcAft>
                <a:spcPts val="0"/>
              </a:spcAft>
              <a:buClr>
                <a:srgbClr val="0D0D0D"/>
              </a:buClr>
              <a:buSzPts val="3000"/>
              <a:buFont typeface="Courier New" panose="02070309020205020404"/>
              <a:buChar char="o"/>
            </a:pPr>
            <a:r>
              <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rPr>
              <a:t>người trí thức nghèo (Giăng sáng, 1942; Đời Thừa, 1943…)</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40" name="Google Shape;240;p15" descr="Top 10 truyện ngắn hay nên đọc của Nam Cao - toplist.vn"/>
          <p:cNvPicPr preferRelativeResize="0"/>
          <p:nvPr/>
        </p:nvPicPr>
        <p:blipFill rotWithShape="1">
          <a:blip r:embed="rId2"/>
          <a:srcRect/>
          <a:stretch>
            <a:fillRect/>
          </a:stretch>
        </p:blipFill>
        <p:spPr>
          <a:xfrm>
            <a:off x="8190280" y="785192"/>
            <a:ext cx="1852619" cy="277892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41" name="Google Shape;241;p15" descr="Những tác phẩm nổi tiếng của nhà văn Nam Cao"/>
          <p:cNvPicPr preferRelativeResize="0"/>
          <p:nvPr/>
        </p:nvPicPr>
        <p:blipFill rotWithShape="1">
          <a:blip r:embed="rId3"/>
          <a:srcRect/>
          <a:stretch>
            <a:fillRect/>
          </a:stretch>
        </p:blipFill>
        <p:spPr>
          <a:xfrm>
            <a:off x="10162386" y="2032140"/>
            <a:ext cx="1875776" cy="277892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42" name="Google Shape;242;p15" descr="Top 7 Tác phẩm tiêu biểu nhất của nhà văn Nam Cao - toplist.vn"/>
          <p:cNvPicPr preferRelativeResize="0"/>
          <p:nvPr/>
        </p:nvPicPr>
        <p:blipFill rotWithShape="1">
          <a:blip r:embed="rId4"/>
          <a:srcRect/>
          <a:stretch>
            <a:fillRect/>
          </a:stretch>
        </p:blipFill>
        <p:spPr>
          <a:xfrm>
            <a:off x="8694237" y="3442010"/>
            <a:ext cx="2155346" cy="297834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Effect transition="in" filter="fade">
                                      <p:cBhvr>
                                        <p:cTn id="22" dur="500"/>
                                        <p:tgtEl>
                                          <p:spTgt spid="2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0"/>
                                        </p:tgtEl>
                                        <p:attrNameLst>
                                          <p:attrName>style.visibility</p:attrName>
                                        </p:attrNameLst>
                                      </p:cBhvr>
                                      <p:to>
                                        <p:strVal val="visible"/>
                                      </p:to>
                                    </p:set>
                                    <p:animEffect transition="in" filter="fade">
                                      <p:cBhvr>
                                        <p:cTn id="27" dur="500"/>
                                        <p:tgtEl>
                                          <p:spTgt spid="240"/>
                                        </p:tgtEl>
                                      </p:cBhvr>
                                    </p:animEffect>
                                  </p:childTnLst>
                                </p:cTn>
                              </p:par>
                              <p:par>
                                <p:cTn id="28" presetID="10" presetClass="entr" presetSubtype="0" fill="hold" nodeType="withEffect">
                                  <p:stCondLst>
                                    <p:cond delay="0"/>
                                  </p:stCondLst>
                                  <p:childTnLst>
                                    <p:set>
                                      <p:cBhvr>
                                        <p:cTn id="29" dur="1" fill="hold">
                                          <p:stCondLst>
                                            <p:cond delay="0"/>
                                          </p:stCondLst>
                                        </p:cTn>
                                        <p:tgtEl>
                                          <p:spTgt spid="241"/>
                                        </p:tgtEl>
                                        <p:attrNameLst>
                                          <p:attrName>style.visibility</p:attrName>
                                        </p:attrNameLst>
                                      </p:cBhvr>
                                      <p:to>
                                        <p:strVal val="visible"/>
                                      </p:to>
                                    </p:set>
                                    <p:animEffect transition="in" filter="fade">
                                      <p:cBhvr>
                                        <p:cTn id="30" dur="500"/>
                                        <p:tgtEl>
                                          <p:spTgt spid="241"/>
                                        </p:tgtEl>
                                      </p:cBhvr>
                                    </p:animEffect>
                                  </p:childTnLst>
                                </p:cTn>
                              </p:par>
                              <p:par>
                                <p:cTn id="31" presetID="10" presetClass="entr" presetSubtype="0"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animEffect transition="in" filter="fade">
                                      <p:cBhvr>
                                        <p:cTn id="33"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48" name="Google Shape;248;p16"/>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49" name="Google Shape;249;p16"/>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0" name="Google Shape;250;p16"/>
          <p:cNvSpPr txBox="1"/>
          <p:nvPr/>
        </p:nvSpPr>
        <p:spPr>
          <a:xfrm>
            <a:off x="302333" y="1444116"/>
            <a:ext cx="8364589" cy="2862322"/>
          </a:xfrm>
          <a:prstGeom prst="rect">
            <a:avLst/>
          </a:prstGeom>
          <a:noFill/>
          <a:ln>
            <a:noFill/>
          </a:ln>
        </p:spPr>
        <p:txBody>
          <a:bodyPr spcFirstLastPara="1" wrap="square" lIns="91425" tIns="45700" rIns="91425" bIns="45700" anchor="t" anchorCtr="0">
            <a:spAutoFit/>
          </a:bodyPr>
          <a:lstStyle/>
          <a:p>
            <a:pPr marL="495935" marR="0" lvl="0" indent="-457200" algn="just" rtl="0">
              <a:spcBef>
                <a:spcPts val="0"/>
              </a:spcBef>
              <a:spcAft>
                <a:spcPts val="0"/>
              </a:spcAft>
              <a:buClr>
                <a:srgbClr val="0D0D0D"/>
              </a:buClr>
              <a:buSzPts val="3000"/>
              <a:buFont typeface="Calibri" panose="020F0502020204030204"/>
              <a:buChar char="-"/>
            </a:pPr>
            <a:r>
              <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rPr>
              <a:t>Sau Cách mạng tháng Tám: </a:t>
            </a:r>
            <a:endPar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r>
              <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rPr>
              <a:t>+ Ông tích cực tham gia các hoạt động báo chí, văn nghệ…</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38735" marR="0" lvl="0" indent="0" algn="just" rtl="0">
              <a:spcBef>
                <a:spcPts val="0"/>
              </a:spcBef>
              <a:spcAft>
                <a:spcPts val="0"/>
              </a:spcAft>
              <a:buNone/>
            </a:pPr>
            <a:r>
              <a:rPr lang="en-US" sz="3000" b="1" i="0" u="none" strike="noStrike" cap="none">
                <a:solidFill>
                  <a:srgbClr val="0D0D0D"/>
                </a:solidFill>
                <a:latin typeface="Calibri" panose="020F0502020204030204"/>
                <a:ea typeface="Calibri" panose="020F0502020204030204"/>
                <a:cs typeface="Calibri" panose="020F0502020204030204"/>
                <a:sym typeface="Calibri" panose="020F0502020204030204"/>
              </a:rPr>
              <a:t>+ Đề tài: </a:t>
            </a:r>
            <a:r>
              <a:rPr lang="en-US" sz="3000" b="0" i="0" u="none" strike="noStrike" cap="none">
                <a:solidFill>
                  <a:srgbClr val="0D0D0D"/>
                </a:solidFill>
                <a:latin typeface="Calibri" panose="020F0502020204030204"/>
                <a:ea typeface="Calibri" panose="020F0502020204030204"/>
                <a:cs typeface="Calibri" panose="020F0502020204030204"/>
                <a:sym typeface="Calibri" panose="020F0502020204030204"/>
              </a:rPr>
              <a:t>những chuyển biến trong nhận thức và hành động của nhân dân tham gia kháng chiến chống Pháp (Đôi mắt, 1948; Ở rừng 1947-1948…)</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51" name="Google Shape;251;p16" descr="Top 7 Tác phẩm tiêu biểu nhất của nhà văn Nam Cao - toplist.vn"/>
          <p:cNvPicPr preferRelativeResize="0"/>
          <p:nvPr/>
        </p:nvPicPr>
        <p:blipFill rotWithShape="1">
          <a:blip r:embed="rId2"/>
          <a:srcRect/>
          <a:stretch>
            <a:fillRect/>
          </a:stretch>
        </p:blipFill>
        <p:spPr>
          <a:xfrm>
            <a:off x="9255071" y="1840991"/>
            <a:ext cx="2492221" cy="3323987"/>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252" name="Google Shape;252;p16"/>
          <p:cNvSpPr txBox="1"/>
          <p:nvPr/>
        </p:nvSpPr>
        <p:spPr>
          <a:xfrm>
            <a:off x="531742" y="4950895"/>
            <a:ext cx="8135179" cy="1015663"/>
          </a:xfrm>
          <a:prstGeom prst="rect">
            <a:avLst/>
          </a:prstGeom>
          <a:noFill/>
          <a:ln>
            <a:noFill/>
          </a:ln>
        </p:spPr>
        <p:txBody>
          <a:bodyPr spcFirstLastPara="1" wrap="square" lIns="91425" tIns="45700" rIns="91425" bIns="45700" anchor="t" anchorCtr="0">
            <a:spAutoFit/>
          </a:bodyPr>
          <a:lstStyle/>
          <a:p>
            <a:pPr marL="324485" marR="0" lvl="0" indent="-285750" algn="just" rtl="0">
              <a:spcBef>
                <a:spcPts val="0"/>
              </a:spcBef>
              <a:spcAft>
                <a:spcPts val="0"/>
              </a:spcAft>
              <a:buClr>
                <a:srgbClr val="0070C0"/>
              </a:buClr>
              <a:buSzPts val="3000"/>
              <a:buFont typeface="Noto Sans Symbols"/>
              <a:buChar char="⇒"/>
            </a:pPr>
            <a:r>
              <a:rPr lang="en-US" sz="3000" b="1" i="1" u="none" strike="noStrike" cap="none">
                <a:solidFill>
                  <a:srgbClr val="0070C0"/>
                </a:solidFill>
                <a:latin typeface="Calibri" panose="020F0502020204030204"/>
                <a:ea typeface="Calibri" panose="020F0502020204030204"/>
                <a:cs typeface="Calibri" panose="020F0502020204030204"/>
                <a:sym typeface="Calibri" panose="020F0502020204030204"/>
              </a:rPr>
              <a:t>Nam Cao được đánh giá là nhà văn hàng đầu trong nền văn học VN thế kỷ XX.</a:t>
            </a:r>
            <a:endParaRPr lang="en-US" sz="3000" b="1" i="1" u="none" strike="noStrike" cap="none">
              <a:solidFill>
                <a:srgbClr val="0070C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10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10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10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1"/>
                                        </p:tgtEl>
                                        <p:attrNameLst>
                                          <p:attrName>style.visibility</p:attrName>
                                        </p:attrNameLst>
                                      </p:cBhvr>
                                      <p:to>
                                        <p:strVal val="visible"/>
                                      </p:to>
                                    </p:set>
                                    <p:animEffect transition="in" filter="fade">
                                      <p:cBhvr>
                                        <p:cTn id="22" dur="1000"/>
                                        <p:tgtEl>
                                          <p:spTgt spid="2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
                                        </p:tgtEl>
                                        <p:attrNameLst>
                                          <p:attrName>style.visibility</p:attrName>
                                        </p:attrNameLst>
                                      </p:cBhvr>
                                      <p:to>
                                        <p:strVal val="visible"/>
                                      </p:to>
                                    </p:set>
                                    <p:animEffect transition="in" filter="fade">
                                      <p:cBhvr>
                                        <p:cTn id="2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58" name="Google Shape;258;p17"/>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59" name="Google Shape;259;p17"/>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Tác phẩm</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0" name="Google Shape;260;p17"/>
          <p:cNvSpPr txBox="1"/>
          <p:nvPr/>
        </p:nvSpPr>
        <p:spPr>
          <a:xfrm>
            <a:off x="288235" y="1215383"/>
            <a:ext cx="11506199" cy="37856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rgbClr val="C00000"/>
                </a:solidFill>
                <a:latin typeface="Calibri" panose="020F0502020204030204"/>
                <a:ea typeface="Calibri" panose="020F0502020204030204"/>
                <a:cs typeface="Calibri" panose="020F0502020204030204"/>
                <a:sym typeface="Calibri" panose="020F0502020204030204"/>
              </a:rPr>
              <a:t>a. Thể loại: </a:t>
            </a: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Truyện ngắn</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i="0" u="none" strike="noStrike" cap="none">
                <a:solidFill>
                  <a:srgbClr val="0070C0"/>
                </a:solidFill>
                <a:latin typeface="Calibri" panose="020F0502020204030204"/>
                <a:ea typeface="Calibri" panose="020F0502020204030204"/>
                <a:cs typeface="Calibri" panose="020F0502020204030204"/>
                <a:sym typeface="Calibri" panose="020F0502020204030204"/>
              </a:rPr>
              <a:t>b. Xuất xứ, hoàn cảnh, nhan đề:</a:t>
            </a:r>
            <a:endParaRPr sz="3000" b="0" i="0" u="none" strike="noStrike" cap="none">
              <a:solidFill>
                <a:srgbClr val="0070C0"/>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Nam Cao viết “Chí Phèo” dựa trên một số nguyên mẫu ở làng Đại Hoàng.</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Chí Phèo lúc đầu có tên là </a:t>
            </a:r>
            <a:r>
              <a:rPr lang="en-US" sz="3000" b="1" i="0" u="none" strike="noStrike" cap="none">
                <a:solidFill>
                  <a:srgbClr val="385623"/>
                </a:solidFill>
                <a:latin typeface="Calibri" panose="020F0502020204030204"/>
                <a:ea typeface="Calibri" panose="020F0502020204030204"/>
                <a:cs typeface="Calibri" panose="020F0502020204030204"/>
                <a:sym typeface="Calibri" panose="020F0502020204030204"/>
              </a:rPr>
              <a:t>“Cái lò gạch cũ”, </a:t>
            </a: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sau đó nhà xuất bản Đời Mới đổi lại thành </a:t>
            </a:r>
            <a:r>
              <a:rPr lang="en-US" sz="3000" b="1" i="0" u="none" strike="noStrike" cap="none">
                <a:solidFill>
                  <a:srgbClr val="385623"/>
                </a:solidFill>
                <a:latin typeface="Calibri" panose="020F0502020204030204"/>
                <a:ea typeface="Calibri" panose="020F0502020204030204"/>
                <a:cs typeface="Calibri" panose="020F0502020204030204"/>
                <a:sym typeface="Calibri" panose="020F0502020204030204"/>
              </a:rPr>
              <a:t>“Đôi lứa xứng đôi”</a:t>
            </a: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 (1941)</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Năm 1946 tác giả sửa lại là </a:t>
            </a:r>
            <a:r>
              <a:rPr lang="en-US" sz="3000" b="1" i="0" u="none" strike="noStrike" cap="none">
                <a:solidFill>
                  <a:srgbClr val="FF0000"/>
                </a:solidFill>
                <a:latin typeface="Calibri" panose="020F0502020204030204"/>
                <a:ea typeface="Calibri" panose="020F0502020204030204"/>
                <a:cs typeface="Calibri" panose="020F0502020204030204"/>
                <a:sym typeface="Calibri" panose="020F0502020204030204"/>
              </a:rPr>
              <a:t>“Chí Phèo” </a:t>
            </a: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in trong tập Luống Cày.</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822"/>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
                                            <p:txEl>
                                              <p:pRg st="0" end="0"/>
                                            </p:txEl>
                                          </p:spTgt>
                                        </p:tgtEl>
                                        <p:attrNameLst>
                                          <p:attrName>style.visibility</p:attrName>
                                        </p:attrNameLst>
                                      </p:cBhvr>
                                      <p:to>
                                        <p:strVal val="visible"/>
                                      </p:to>
                                    </p:set>
                                    <p:animEffect transition="in" filter="fade">
                                      <p:cBhvr>
                                        <p:cTn id="12" dur="1000"/>
                                        <p:tgtEl>
                                          <p:spTgt spid="2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
                                            <p:txEl>
                                              <p:pRg st="1" end="1"/>
                                            </p:txEl>
                                          </p:spTgt>
                                        </p:tgtEl>
                                        <p:attrNameLst>
                                          <p:attrName>style.visibility</p:attrName>
                                        </p:attrNameLst>
                                      </p:cBhvr>
                                      <p:to>
                                        <p:strVal val="visible"/>
                                      </p:to>
                                    </p:set>
                                    <p:animEffect transition="in" filter="fade">
                                      <p:cBhvr>
                                        <p:cTn id="17" dur="1000"/>
                                        <p:tgtEl>
                                          <p:spTgt spid="26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xEl>
                                              <p:pRg st="2" end="2"/>
                                            </p:txEl>
                                          </p:spTgt>
                                        </p:tgtEl>
                                        <p:attrNameLst>
                                          <p:attrName>style.visibility</p:attrName>
                                        </p:attrNameLst>
                                      </p:cBhvr>
                                      <p:to>
                                        <p:strVal val="visible"/>
                                      </p:to>
                                    </p:set>
                                    <p:animEffect transition="in" filter="fade">
                                      <p:cBhvr>
                                        <p:cTn id="22" dur="1000"/>
                                        <p:tgtEl>
                                          <p:spTgt spid="26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0">
                                            <p:txEl>
                                              <p:pRg st="3" end="3"/>
                                            </p:txEl>
                                          </p:spTgt>
                                        </p:tgtEl>
                                        <p:attrNameLst>
                                          <p:attrName>style.visibility</p:attrName>
                                        </p:attrNameLst>
                                      </p:cBhvr>
                                      <p:to>
                                        <p:strVal val="visible"/>
                                      </p:to>
                                    </p:set>
                                    <p:animEffect transition="in" filter="fade">
                                      <p:cBhvr>
                                        <p:cTn id="27" dur="1000"/>
                                        <p:tgtEl>
                                          <p:spTgt spid="26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0">
                                            <p:txEl>
                                              <p:pRg st="4" end="4"/>
                                            </p:txEl>
                                          </p:spTgt>
                                        </p:tgtEl>
                                        <p:attrNameLst>
                                          <p:attrName>style.visibility</p:attrName>
                                        </p:attrNameLst>
                                      </p:cBhvr>
                                      <p:to>
                                        <p:strVal val="visible"/>
                                      </p:to>
                                    </p:set>
                                    <p:animEffect transition="in" filter="fade">
                                      <p:cBhvr>
                                        <p:cTn id="32" dur="1000"/>
                                        <p:tgtEl>
                                          <p:spTgt spid="26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0">
                                            <p:txEl>
                                              <p:pRg st="5" end="5"/>
                                            </p:txEl>
                                          </p:spTgt>
                                        </p:tgtEl>
                                        <p:attrNameLst>
                                          <p:attrName>style.visibility</p:attrName>
                                        </p:attrNameLst>
                                      </p:cBhvr>
                                      <p:to>
                                        <p:strVal val="visible"/>
                                      </p:to>
                                    </p:set>
                                    <p:animEffect transition="in" filter="fade">
                                      <p:cBhvr>
                                        <p:cTn id="37" dur="1000"/>
                                        <p:tgtEl>
                                          <p:spTgt spid="2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8"/>
          <p:cNvSpPr/>
          <p:nvPr/>
        </p:nvSpPr>
        <p:spPr>
          <a:xfrm>
            <a:off x="-53007"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66" name="Google Shape;266;p18"/>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Tác phẩm</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p18"/>
          <p:cNvSpPr txBox="1"/>
          <p:nvPr/>
        </p:nvSpPr>
        <p:spPr>
          <a:xfrm>
            <a:off x="5003027" y="3564683"/>
            <a:ext cx="2577214"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rgbClr val="C00000"/>
                </a:solidFill>
                <a:latin typeface="Calibri" panose="020F0502020204030204"/>
                <a:ea typeface="Calibri" panose="020F0502020204030204"/>
                <a:cs typeface="Calibri" panose="020F0502020204030204"/>
                <a:sym typeface="Calibri" panose="020F0502020204030204"/>
              </a:rPr>
              <a:t>c. Tóm tắt</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8" name="Google Shape;268;p18"/>
          <p:cNvSpPr/>
          <p:nvPr/>
        </p:nvSpPr>
        <p:spPr>
          <a:xfrm>
            <a:off x="4439476" y="1546688"/>
            <a:ext cx="3140765" cy="859014"/>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Calibri" panose="020F0502020204030204"/>
                <a:ea typeface="Calibri" panose="020F0502020204030204"/>
                <a:cs typeface="Calibri" panose="020F0502020204030204"/>
                <a:sym typeface="Calibri" panose="020F0502020204030204"/>
              </a:rPr>
              <a:t>Cái lò gạch cũ</a:t>
            </a:r>
            <a:endParaRPr lang="en-US" sz="24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n-US" sz="2400" b="1" i="0" u="none" strike="noStrike" cap="none">
                <a:solidFill>
                  <a:schemeClr val="lt1"/>
                </a:solidFill>
                <a:latin typeface="Calibri" panose="020F0502020204030204"/>
                <a:ea typeface="Calibri" panose="020F0502020204030204"/>
                <a:cs typeface="Calibri" panose="020F0502020204030204"/>
                <a:sym typeface="Calibri" panose="020F0502020204030204"/>
              </a:rPr>
              <a:t>(nơi Chí Phèo sinh ra)</a:t>
            </a:r>
            <a:endParaRPr lang="en-US" sz="24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69" name="Google Shape;269;p18"/>
          <p:cNvSpPr txBox="1"/>
          <p:nvPr/>
        </p:nvSpPr>
        <p:spPr>
          <a:xfrm>
            <a:off x="8295336" y="1654632"/>
            <a:ext cx="3644611"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Người ta nhặt về nuôi</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0" name="Google Shape;270;p18"/>
          <p:cNvSpPr/>
          <p:nvPr/>
        </p:nvSpPr>
        <p:spPr>
          <a:xfrm>
            <a:off x="7752258" y="1880073"/>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71" name="Google Shape;271;p18"/>
          <p:cNvSpPr/>
          <p:nvPr/>
        </p:nvSpPr>
        <p:spPr>
          <a:xfrm rot="5400000">
            <a:off x="9826224" y="2243442"/>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72" name="Google Shape;272;p18"/>
          <p:cNvSpPr txBox="1"/>
          <p:nvPr/>
        </p:nvSpPr>
        <p:spPr>
          <a:xfrm>
            <a:off x="8302092" y="2549020"/>
            <a:ext cx="364461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Làm tá điền cho nhà </a:t>
            </a:r>
            <a:endPar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Bá Kiến</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3" name="Google Shape;273;p18"/>
          <p:cNvSpPr/>
          <p:nvPr/>
        </p:nvSpPr>
        <p:spPr>
          <a:xfrm rot="5400000">
            <a:off x="9826224" y="3673391"/>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74" name="Google Shape;274;p18"/>
          <p:cNvSpPr txBox="1"/>
          <p:nvPr/>
        </p:nvSpPr>
        <p:spPr>
          <a:xfrm>
            <a:off x="8302092" y="4013840"/>
            <a:ext cx="364461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Bá Kiến ghen bắt </a:t>
            </a:r>
            <a:endPar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Chí Phèo ở tù 7,8 năm</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5" name="Google Shape;275;p18"/>
          <p:cNvSpPr/>
          <p:nvPr/>
        </p:nvSpPr>
        <p:spPr>
          <a:xfrm rot="5400000">
            <a:off x="9826224" y="5077569"/>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76" name="Google Shape;276;p18"/>
          <p:cNvSpPr txBox="1"/>
          <p:nvPr/>
        </p:nvSpPr>
        <p:spPr>
          <a:xfrm>
            <a:off x="8189577" y="5403930"/>
            <a:ext cx="400891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Ra tù thay đổi cả “nhân hình, “nhân tính”</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7" name="Google Shape;277;p18"/>
          <p:cNvSpPr/>
          <p:nvPr/>
        </p:nvSpPr>
        <p:spPr>
          <a:xfrm rot="10800000">
            <a:off x="7817025" y="5911761"/>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78" name="Google Shape;278;p18"/>
          <p:cNvSpPr txBox="1"/>
          <p:nvPr/>
        </p:nvSpPr>
        <p:spPr>
          <a:xfrm>
            <a:off x="3967702" y="5403930"/>
            <a:ext cx="4059866"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Uống rượu, gây sự thành tay sai cho Bá Kiến</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9" name="Google Shape;279;p18"/>
          <p:cNvSpPr/>
          <p:nvPr/>
        </p:nvSpPr>
        <p:spPr>
          <a:xfrm rot="10800000">
            <a:off x="3377679" y="5808345"/>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80" name="Google Shape;280;p18"/>
          <p:cNvSpPr txBox="1"/>
          <p:nvPr/>
        </p:nvSpPr>
        <p:spPr>
          <a:xfrm>
            <a:off x="428104" y="5627067"/>
            <a:ext cx="3106014" cy="5386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Gặp Thị Nở </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1" name="Google Shape;281;p18"/>
          <p:cNvSpPr/>
          <p:nvPr/>
        </p:nvSpPr>
        <p:spPr>
          <a:xfrm rot="-5400000">
            <a:off x="1621736" y="5349825"/>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82" name="Google Shape;282;p18"/>
          <p:cNvSpPr txBox="1"/>
          <p:nvPr/>
        </p:nvSpPr>
        <p:spPr>
          <a:xfrm>
            <a:off x="281228" y="4684653"/>
            <a:ext cx="3106014" cy="5386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Thị Nở từ chối </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3" name="Google Shape;283;p18"/>
          <p:cNvSpPr/>
          <p:nvPr/>
        </p:nvSpPr>
        <p:spPr>
          <a:xfrm rot="-5400000">
            <a:off x="1621735" y="4335960"/>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84" name="Google Shape;284;p18"/>
          <p:cNvSpPr txBox="1"/>
          <p:nvPr/>
        </p:nvSpPr>
        <p:spPr>
          <a:xfrm>
            <a:off x="53008" y="2770609"/>
            <a:ext cx="4013201" cy="14311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Chí Phèo định giết bà cô Thị Nở nhưng lại giết Bá Kiến và tự kết liễu</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5" name="Google Shape;285;p18"/>
          <p:cNvSpPr/>
          <p:nvPr/>
        </p:nvSpPr>
        <p:spPr>
          <a:xfrm rot="-5400000">
            <a:off x="1593575" y="2461624"/>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86" name="Google Shape;286;p18"/>
          <p:cNvSpPr txBox="1"/>
          <p:nvPr/>
        </p:nvSpPr>
        <p:spPr>
          <a:xfrm>
            <a:off x="281228" y="1469371"/>
            <a:ext cx="3106014"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0" i="0" u="none" strike="noStrike" cap="none">
                <a:solidFill>
                  <a:schemeClr val="dk1"/>
                </a:solidFill>
                <a:latin typeface="Calibri" panose="020F0502020204030204"/>
                <a:ea typeface="Calibri" panose="020F0502020204030204"/>
                <a:cs typeface="Calibri" panose="020F0502020204030204"/>
                <a:sym typeface="Calibri" panose="020F0502020204030204"/>
              </a:rPr>
              <a:t>Thị Nở nhìn xuống bụng và nghĩ đến</a:t>
            </a:r>
            <a:endParaRPr sz="2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7" name="Google Shape;287;p18"/>
          <p:cNvSpPr/>
          <p:nvPr/>
        </p:nvSpPr>
        <p:spPr>
          <a:xfrm>
            <a:off x="3694885" y="1931576"/>
            <a:ext cx="371061" cy="22528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750"/>
                                        <p:tgtEl>
                                          <p:spTgt spid="266"/>
                                        </p:tgtEl>
                                        <p:attrNameLst>
                                          <p:attrName>ppt_w</p:attrName>
                                        </p:attrNameLst>
                                      </p:cBhvr>
                                      <p:tavLst>
                                        <p:tav tm="0">
                                          <p:val>
                                            <p:fltVal val="0"/>
                                          </p:val>
                                        </p:tav>
                                        <p:tav tm="100000">
                                          <p:val>
                                            <p:strVal val="#ppt_w"/>
                                          </p:val>
                                        </p:tav>
                                      </p:tavLst>
                                    </p:anim>
                                    <p:anim calcmode="lin" valueType="num">
                                      <p:cBhvr additive="base">
                                        <p:cTn id="8" dur="750"/>
                                        <p:tgtEl>
                                          <p:spTgt spid="2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10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500"/>
                                        <p:tgtEl>
                                          <p:spTgt spid="270"/>
                                        </p:tgtEl>
                                      </p:cBhvr>
                                    </p:animEffect>
                                  </p:childTnLst>
                                </p:cTn>
                              </p:par>
                              <p:par>
                                <p:cTn id="24" presetID="10" presetClass="entr" presetSubtype="0" fill="hold" nodeType="withEffect">
                                  <p:stCondLst>
                                    <p:cond delay="0"/>
                                  </p:stCondLst>
                                  <p:childTnLst>
                                    <p:set>
                                      <p:cBhvr>
                                        <p:cTn id="25" dur="1" fill="hold">
                                          <p:stCondLst>
                                            <p:cond delay="0"/>
                                          </p:stCondLst>
                                        </p:cTn>
                                        <p:tgtEl>
                                          <p:spTgt spid="269"/>
                                        </p:tgtEl>
                                        <p:attrNameLst>
                                          <p:attrName>style.visibility</p:attrName>
                                        </p:attrNameLst>
                                      </p:cBhvr>
                                      <p:to>
                                        <p:strVal val="visible"/>
                                      </p:to>
                                    </p:set>
                                    <p:animEffect transition="in" filter="fade">
                                      <p:cBhvr>
                                        <p:cTn id="26" dur="500"/>
                                        <p:tgtEl>
                                          <p:spTgt spid="2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1"/>
                                        </p:tgtEl>
                                        <p:attrNameLst>
                                          <p:attrName>style.visibility</p:attrName>
                                        </p:attrNameLst>
                                      </p:cBhvr>
                                      <p:to>
                                        <p:strVal val="visible"/>
                                      </p:to>
                                    </p:set>
                                    <p:animEffect transition="in" filter="fade">
                                      <p:cBhvr>
                                        <p:cTn id="31" dur="500"/>
                                        <p:tgtEl>
                                          <p:spTgt spid="271"/>
                                        </p:tgtEl>
                                      </p:cBhvr>
                                    </p:animEffect>
                                  </p:childTnLst>
                                </p:cTn>
                              </p:par>
                              <p:par>
                                <p:cTn id="32" presetID="10" presetClass="entr" presetSubtype="0" fill="hold" nodeType="withEffect">
                                  <p:stCondLst>
                                    <p:cond delay="0"/>
                                  </p:stCondLst>
                                  <p:childTnLst>
                                    <p:set>
                                      <p:cBhvr>
                                        <p:cTn id="33" dur="1" fill="hold">
                                          <p:stCondLst>
                                            <p:cond delay="0"/>
                                          </p:stCondLst>
                                        </p:cTn>
                                        <p:tgtEl>
                                          <p:spTgt spid="272"/>
                                        </p:tgtEl>
                                        <p:attrNameLst>
                                          <p:attrName>style.visibility</p:attrName>
                                        </p:attrNameLst>
                                      </p:cBhvr>
                                      <p:to>
                                        <p:strVal val="visible"/>
                                      </p:to>
                                    </p:set>
                                    <p:animEffect transition="in" filter="fade">
                                      <p:cBhvr>
                                        <p:cTn id="34" dur="500"/>
                                        <p:tgtEl>
                                          <p:spTgt spid="2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3"/>
                                        </p:tgtEl>
                                        <p:attrNameLst>
                                          <p:attrName>style.visibility</p:attrName>
                                        </p:attrNameLst>
                                      </p:cBhvr>
                                      <p:to>
                                        <p:strVal val="visible"/>
                                      </p:to>
                                    </p:set>
                                    <p:animEffect transition="in" filter="fade">
                                      <p:cBhvr>
                                        <p:cTn id="39" dur="500"/>
                                        <p:tgtEl>
                                          <p:spTgt spid="273"/>
                                        </p:tgtEl>
                                      </p:cBhvr>
                                    </p:animEffect>
                                  </p:childTnLst>
                                </p:cTn>
                              </p:par>
                              <p:par>
                                <p:cTn id="40" presetID="10" presetClass="entr" presetSubtype="0" fill="hold" nodeType="withEffect">
                                  <p:stCondLst>
                                    <p:cond delay="0"/>
                                  </p:stCondLst>
                                  <p:childTnLst>
                                    <p:set>
                                      <p:cBhvr>
                                        <p:cTn id="41" dur="1" fill="hold">
                                          <p:stCondLst>
                                            <p:cond delay="0"/>
                                          </p:stCondLst>
                                        </p:cTn>
                                        <p:tgtEl>
                                          <p:spTgt spid="274"/>
                                        </p:tgtEl>
                                        <p:attrNameLst>
                                          <p:attrName>style.visibility</p:attrName>
                                        </p:attrNameLst>
                                      </p:cBhvr>
                                      <p:to>
                                        <p:strVal val="visible"/>
                                      </p:to>
                                    </p:set>
                                    <p:animEffect transition="in" filter="fade">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5"/>
                                        </p:tgtEl>
                                        <p:attrNameLst>
                                          <p:attrName>style.visibility</p:attrName>
                                        </p:attrNameLst>
                                      </p:cBhvr>
                                      <p:to>
                                        <p:strVal val="visible"/>
                                      </p:to>
                                    </p:set>
                                    <p:animEffect transition="in" filter="fade">
                                      <p:cBhvr>
                                        <p:cTn id="47" dur="500"/>
                                        <p:tgtEl>
                                          <p:spTgt spid="275"/>
                                        </p:tgtEl>
                                      </p:cBhvr>
                                    </p:animEffect>
                                  </p:childTnLst>
                                </p:cTn>
                              </p:par>
                              <p:par>
                                <p:cTn id="48" presetID="10" presetClass="entr" presetSubtype="0" fill="hold" nodeType="withEffect">
                                  <p:stCondLst>
                                    <p:cond delay="0"/>
                                  </p:stCondLst>
                                  <p:childTnLst>
                                    <p:set>
                                      <p:cBhvr>
                                        <p:cTn id="49" dur="1" fill="hold">
                                          <p:stCondLst>
                                            <p:cond delay="0"/>
                                          </p:stCondLst>
                                        </p:cTn>
                                        <p:tgtEl>
                                          <p:spTgt spid="276"/>
                                        </p:tgtEl>
                                        <p:attrNameLst>
                                          <p:attrName>style.visibility</p:attrName>
                                        </p:attrNameLst>
                                      </p:cBhvr>
                                      <p:to>
                                        <p:strVal val="visible"/>
                                      </p:to>
                                    </p:set>
                                    <p:animEffect transition="in" filter="fade">
                                      <p:cBhvr>
                                        <p:cTn id="50" dur="500"/>
                                        <p:tgtEl>
                                          <p:spTgt spid="27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7"/>
                                        </p:tgtEl>
                                        <p:attrNameLst>
                                          <p:attrName>style.visibility</p:attrName>
                                        </p:attrNameLst>
                                      </p:cBhvr>
                                      <p:to>
                                        <p:strVal val="visible"/>
                                      </p:to>
                                    </p:set>
                                    <p:anim calcmode="lin" valueType="num">
                                      <p:cBhvr additive="base">
                                        <p:cTn id="55" dur="500"/>
                                        <p:tgtEl>
                                          <p:spTgt spid="277"/>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78"/>
                                        </p:tgtEl>
                                        <p:attrNameLst>
                                          <p:attrName>style.visibility</p:attrName>
                                        </p:attrNameLst>
                                      </p:cBhvr>
                                      <p:to>
                                        <p:strVal val="visible"/>
                                      </p:to>
                                    </p:set>
                                    <p:anim calcmode="lin" valueType="num">
                                      <p:cBhvr additive="base">
                                        <p:cTn id="58" dur="500"/>
                                        <p:tgtEl>
                                          <p:spTgt spid="27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80"/>
                                        </p:tgtEl>
                                        <p:attrNameLst>
                                          <p:attrName>style.visibility</p:attrName>
                                        </p:attrNameLst>
                                      </p:cBhvr>
                                      <p:to>
                                        <p:strVal val="visible"/>
                                      </p:to>
                                    </p:set>
                                    <p:animEffect transition="in" filter="fade">
                                      <p:cBhvr>
                                        <p:cTn id="63" dur="1000"/>
                                        <p:tgtEl>
                                          <p:spTgt spid="280"/>
                                        </p:tgtEl>
                                      </p:cBhvr>
                                    </p:animEffect>
                                  </p:childTnLst>
                                </p:cTn>
                              </p:par>
                              <p:par>
                                <p:cTn id="64" presetID="10" presetClass="entr" presetSubtype="0" fill="hold" nodeType="withEffect">
                                  <p:stCondLst>
                                    <p:cond delay="0"/>
                                  </p:stCondLst>
                                  <p:childTnLst>
                                    <p:set>
                                      <p:cBhvr>
                                        <p:cTn id="65" dur="1" fill="hold">
                                          <p:stCondLst>
                                            <p:cond delay="0"/>
                                          </p:stCondLst>
                                        </p:cTn>
                                        <p:tgtEl>
                                          <p:spTgt spid="279"/>
                                        </p:tgtEl>
                                        <p:attrNameLst>
                                          <p:attrName>style.visibility</p:attrName>
                                        </p:attrNameLst>
                                      </p:cBhvr>
                                      <p:to>
                                        <p:strVal val="visible"/>
                                      </p:to>
                                    </p:set>
                                    <p:animEffect transition="in" filter="fade">
                                      <p:cBhvr>
                                        <p:cTn id="66" dur="1000"/>
                                        <p:tgtEl>
                                          <p:spTgt spid="27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81"/>
                                        </p:tgtEl>
                                        <p:attrNameLst>
                                          <p:attrName>style.visibility</p:attrName>
                                        </p:attrNameLst>
                                      </p:cBhvr>
                                      <p:to>
                                        <p:strVal val="visible"/>
                                      </p:to>
                                    </p:set>
                                    <p:animEffect transition="in" filter="fade">
                                      <p:cBhvr>
                                        <p:cTn id="71" dur="1000"/>
                                        <p:tgtEl>
                                          <p:spTgt spid="281"/>
                                        </p:tgtEl>
                                      </p:cBhvr>
                                    </p:animEffect>
                                  </p:childTnLst>
                                </p:cTn>
                              </p:par>
                              <p:par>
                                <p:cTn id="72" presetID="10" presetClass="entr" presetSubtype="0" fill="hold" nodeType="withEffect">
                                  <p:stCondLst>
                                    <p:cond delay="0"/>
                                  </p:stCondLst>
                                  <p:childTnLst>
                                    <p:set>
                                      <p:cBhvr>
                                        <p:cTn id="73" dur="1" fill="hold">
                                          <p:stCondLst>
                                            <p:cond delay="0"/>
                                          </p:stCondLst>
                                        </p:cTn>
                                        <p:tgtEl>
                                          <p:spTgt spid="282"/>
                                        </p:tgtEl>
                                        <p:attrNameLst>
                                          <p:attrName>style.visibility</p:attrName>
                                        </p:attrNameLst>
                                      </p:cBhvr>
                                      <p:to>
                                        <p:strVal val="visible"/>
                                      </p:to>
                                    </p:set>
                                    <p:animEffect transition="in" filter="fade">
                                      <p:cBhvr>
                                        <p:cTn id="74" dur="1000"/>
                                        <p:tgtEl>
                                          <p:spTgt spid="28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3"/>
                                        </p:tgtEl>
                                        <p:attrNameLst>
                                          <p:attrName>style.visibility</p:attrName>
                                        </p:attrNameLst>
                                      </p:cBhvr>
                                      <p:to>
                                        <p:strVal val="visible"/>
                                      </p:to>
                                    </p:set>
                                    <p:animEffect transition="in" filter="fade">
                                      <p:cBhvr>
                                        <p:cTn id="79" dur="500"/>
                                        <p:tgtEl>
                                          <p:spTgt spid="283"/>
                                        </p:tgtEl>
                                      </p:cBhvr>
                                    </p:animEffect>
                                  </p:childTnLst>
                                </p:cTn>
                              </p:par>
                              <p:par>
                                <p:cTn id="80" presetID="10" presetClass="entr" presetSubtype="0" fill="hold" nodeType="withEffect">
                                  <p:stCondLst>
                                    <p:cond delay="0"/>
                                  </p:stCondLst>
                                  <p:childTnLst>
                                    <p:set>
                                      <p:cBhvr>
                                        <p:cTn id="81" dur="1" fill="hold">
                                          <p:stCondLst>
                                            <p:cond delay="0"/>
                                          </p:stCondLst>
                                        </p:cTn>
                                        <p:tgtEl>
                                          <p:spTgt spid="284"/>
                                        </p:tgtEl>
                                        <p:attrNameLst>
                                          <p:attrName>style.visibility</p:attrName>
                                        </p:attrNameLst>
                                      </p:cBhvr>
                                      <p:to>
                                        <p:strVal val="visible"/>
                                      </p:to>
                                    </p:set>
                                    <p:animEffect transition="in" filter="fade">
                                      <p:cBhvr>
                                        <p:cTn id="82" dur="500"/>
                                        <p:tgtEl>
                                          <p:spTgt spid="28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5"/>
                                        </p:tgtEl>
                                        <p:attrNameLst>
                                          <p:attrName>style.visibility</p:attrName>
                                        </p:attrNameLst>
                                      </p:cBhvr>
                                      <p:to>
                                        <p:strVal val="visible"/>
                                      </p:to>
                                    </p:set>
                                    <p:animEffect transition="in" filter="fade">
                                      <p:cBhvr>
                                        <p:cTn id="87" dur="5000"/>
                                        <p:tgtEl>
                                          <p:spTgt spid="285"/>
                                        </p:tgtEl>
                                      </p:cBhvr>
                                    </p:animEffect>
                                  </p:childTnLst>
                                </p:cTn>
                              </p:par>
                              <p:par>
                                <p:cTn id="88" presetID="10" presetClass="entr" presetSubtype="0" fill="hold" nodeType="withEffect">
                                  <p:stCondLst>
                                    <p:cond delay="0"/>
                                  </p:stCondLst>
                                  <p:childTnLst>
                                    <p:set>
                                      <p:cBhvr>
                                        <p:cTn id="89" dur="1" fill="hold">
                                          <p:stCondLst>
                                            <p:cond delay="0"/>
                                          </p:stCondLst>
                                        </p:cTn>
                                        <p:tgtEl>
                                          <p:spTgt spid="286"/>
                                        </p:tgtEl>
                                        <p:attrNameLst>
                                          <p:attrName>style.visibility</p:attrName>
                                        </p:attrNameLst>
                                      </p:cBhvr>
                                      <p:to>
                                        <p:strVal val="visible"/>
                                      </p:to>
                                    </p:set>
                                    <p:animEffect transition="in" filter="fade">
                                      <p:cBhvr>
                                        <p:cTn id="90" dur="5000"/>
                                        <p:tgtEl>
                                          <p:spTgt spid="28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87"/>
                                        </p:tgtEl>
                                        <p:attrNameLst>
                                          <p:attrName>style.visibility</p:attrName>
                                        </p:attrNameLst>
                                      </p:cBhvr>
                                      <p:to>
                                        <p:strVal val="visible"/>
                                      </p:to>
                                    </p:set>
                                    <p:animEffect transition="in" filter="fade">
                                      <p:cBhvr>
                                        <p:cTn id="95" dur="5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293" name="Google Shape;293;p19"/>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294" name="Google Shape;294;p19"/>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Tác phẩm</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5" name="Google Shape;295;p19"/>
          <p:cNvSpPr txBox="1"/>
          <p:nvPr/>
        </p:nvSpPr>
        <p:spPr>
          <a:xfrm>
            <a:off x="288235" y="1215383"/>
            <a:ext cx="1150619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rgbClr val="C00000"/>
                </a:solidFill>
                <a:latin typeface="Calibri" panose="020F0502020204030204"/>
                <a:ea typeface="Calibri" panose="020F0502020204030204"/>
                <a:cs typeface="Calibri" panose="020F0502020204030204"/>
                <a:sym typeface="Calibri" panose="020F0502020204030204"/>
              </a:rPr>
              <a:t>d. Người kể chuyện, điểm nhìn</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296" name="Google Shape;296;p19"/>
          <p:cNvGrpSpPr/>
          <p:nvPr/>
        </p:nvGrpSpPr>
        <p:grpSpPr>
          <a:xfrm>
            <a:off x="6105143" y="582040"/>
            <a:ext cx="5751450" cy="5693918"/>
            <a:chOff x="1188274" y="-137626"/>
            <a:chExt cx="5751450" cy="5693918"/>
          </a:xfrm>
        </p:grpSpPr>
        <p:sp>
          <p:nvSpPr>
            <p:cNvPr id="297" name="Google Shape;297;p19"/>
            <p:cNvSpPr/>
            <p:nvPr/>
          </p:nvSpPr>
          <p:spPr>
            <a:xfrm>
              <a:off x="1980380" y="625714"/>
              <a:ext cx="4167238" cy="4167238"/>
            </a:xfrm>
            <a:prstGeom prst="blockArc">
              <a:avLst>
                <a:gd name="adj1" fmla="val 10800000"/>
                <a:gd name="adj2" fmla="val 16200000"/>
                <a:gd name="adj3" fmla="val 4642"/>
              </a:avLst>
            </a:prstGeom>
            <a:solidFill>
              <a:srgbClr val="F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19"/>
            <p:cNvSpPr/>
            <p:nvPr/>
          </p:nvSpPr>
          <p:spPr>
            <a:xfrm>
              <a:off x="1980380" y="625714"/>
              <a:ext cx="4167238" cy="4167238"/>
            </a:xfrm>
            <a:prstGeom prst="blockArc">
              <a:avLst>
                <a:gd name="adj1" fmla="val 5400000"/>
                <a:gd name="adj2" fmla="val 10800000"/>
                <a:gd name="adj3" fmla="val 4642"/>
              </a:avLst>
            </a:prstGeom>
            <a:solidFill>
              <a:srgbClr val="D8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19"/>
            <p:cNvSpPr/>
            <p:nvPr/>
          </p:nvSpPr>
          <p:spPr>
            <a:xfrm>
              <a:off x="1980380" y="625714"/>
              <a:ext cx="4167238" cy="4167238"/>
            </a:xfrm>
            <a:prstGeom prst="blockArc">
              <a:avLst>
                <a:gd name="adj1" fmla="val 0"/>
                <a:gd name="adj2" fmla="val 5400000"/>
                <a:gd name="adj3" fmla="val 4642"/>
              </a:avLst>
            </a:prstGeom>
            <a:solidFill>
              <a:srgbClr val="B9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9"/>
            <p:cNvSpPr/>
            <p:nvPr/>
          </p:nvSpPr>
          <p:spPr>
            <a:xfrm>
              <a:off x="1980380" y="625714"/>
              <a:ext cx="4167238" cy="4167238"/>
            </a:xfrm>
            <a:prstGeom prst="blockArc">
              <a:avLst>
                <a:gd name="adj1" fmla="val 16200000"/>
                <a:gd name="adj2" fmla="val 0"/>
                <a:gd name="adj3" fmla="val 46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19"/>
            <p:cNvSpPr/>
            <p:nvPr/>
          </p:nvSpPr>
          <p:spPr>
            <a:xfrm>
              <a:off x="3104554" y="1749888"/>
              <a:ext cx="1918890" cy="191889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19"/>
            <p:cNvSpPr txBox="1"/>
            <p:nvPr/>
          </p:nvSpPr>
          <p:spPr>
            <a:xfrm>
              <a:off x="3385569" y="2030903"/>
              <a:ext cx="1356860" cy="1356860"/>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lt1"/>
                </a:buClr>
                <a:buSzPts val="2800"/>
                <a:buFont typeface="Calibri" panose="020F0502020204030204"/>
                <a:buNone/>
              </a:pPr>
              <a:r>
                <a:rPr lang="en-US" sz="2800" b="0" i="0" u="none" strike="noStrike" cap="none">
                  <a:solidFill>
                    <a:schemeClr val="lt1"/>
                  </a:solidFill>
                  <a:latin typeface="Calibri" panose="020F0502020204030204"/>
                  <a:ea typeface="Calibri" panose="020F0502020204030204"/>
                  <a:cs typeface="Calibri" panose="020F0502020204030204"/>
                  <a:sym typeface="Calibri" panose="020F0502020204030204"/>
                </a:rPr>
                <a:t>Điểm nhìn phức hợp</a:t>
              </a:r>
              <a:endParaRPr sz="2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3" name="Google Shape;303;p19"/>
            <p:cNvSpPr/>
            <p:nvPr/>
          </p:nvSpPr>
          <p:spPr>
            <a:xfrm>
              <a:off x="3223538" y="-137626"/>
              <a:ext cx="1680923" cy="1623392"/>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19"/>
            <p:cNvSpPr txBox="1"/>
            <p:nvPr/>
          </p:nvSpPr>
          <p:spPr>
            <a:xfrm>
              <a:off x="3469703" y="100114"/>
              <a:ext cx="1188593" cy="1147912"/>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panose="020F0502020204030204"/>
                <a:buNone/>
              </a:pPr>
              <a:r>
                <a:rPr lang="en-US" sz="2400" b="0" i="0" u="none" strike="noStrike" cap="none">
                  <a:solidFill>
                    <a:schemeClr val="lt1"/>
                  </a:solidFill>
                  <a:latin typeface="Calibri" panose="020F0502020204030204"/>
                  <a:ea typeface="Calibri" panose="020F0502020204030204"/>
                  <a:cs typeface="Calibri" panose="020F0502020204030204"/>
                  <a:sym typeface="Calibri" panose="020F0502020204030204"/>
                </a:rPr>
                <a:t>Người kể chuyện</a:t>
              </a:r>
              <a:endParaRPr sz="24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5" name="Google Shape;305;p19"/>
            <p:cNvSpPr/>
            <p:nvPr/>
          </p:nvSpPr>
          <p:spPr>
            <a:xfrm>
              <a:off x="5258801" y="1897637"/>
              <a:ext cx="1680923" cy="1623392"/>
            </a:xfrm>
            <a:prstGeom prst="ellipse">
              <a:avLst/>
            </a:prstGeom>
            <a:solidFill>
              <a:srgbClr val="B9767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19"/>
            <p:cNvSpPr txBox="1"/>
            <p:nvPr/>
          </p:nvSpPr>
          <p:spPr>
            <a:xfrm>
              <a:off x="5504966" y="2135377"/>
              <a:ext cx="1188593" cy="1147912"/>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panose="020F0502020204030204"/>
                <a:buNone/>
              </a:pPr>
              <a:r>
                <a:rPr lang="en-US" sz="2400" b="0" i="0" u="none" strike="noStrike" cap="none">
                  <a:solidFill>
                    <a:schemeClr val="lt1"/>
                  </a:solidFill>
                  <a:latin typeface="Calibri" panose="020F0502020204030204"/>
                  <a:ea typeface="Calibri" panose="020F0502020204030204"/>
                  <a:cs typeface="Calibri" panose="020F0502020204030204"/>
                  <a:sym typeface="Calibri" panose="020F0502020204030204"/>
                </a:rPr>
                <a:t>Điểm nhìn dân làng</a:t>
              </a:r>
              <a:endParaRPr sz="24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7" name="Google Shape;307;p19"/>
            <p:cNvSpPr/>
            <p:nvPr/>
          </p:nvSpPr>
          <p:spPr>
            <a:xfrm>
              <a:off x="3223538" y="3932900"/>
              <a:ext cx="1680923" cy="1623392"/>
            </a:xfrm>
            <a:prstGeom prst="ellipse">
              <a:avLst/>
            </a:prstGeom>
            <a:solidFill>
              <a:srgbClr val="D83E3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19"/>
            <p:cNvSpPr txBox="1"/>
            <p:nvPr/>
          </p:nvSpPr>
          <p:spPr>
            <a:xfrm>
              <a:off x="3469703" y="4170640"/>
              <a:ext cx="1188593" cy="1147912"/>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panose="020F0502020204030204"/>
                <a:buNone/>
              </a:pPr>
              <a:r>
                <a:rPr lang="en-US" sz="2400" b="0" i="0" u="none" strike="noStrike" cap="none">
                  <a:solidFill>
                    <a:schemeClr val="lt1"/>
                  </a:solidFill>
                  <a:latin typeface="Calibri" panose="020F0502020204030204"/>
                  <a:ea typeface="Calibri" panose="020F0502020204030204"/>
                  <a:cs typeface="Calibri" panose="020F0502020204030204"/>
                  <a:sym typeface="Calibri" panose="020F0502020204030204"/>
                </a:rPr>
                <a:t>Điểm nhìn bên ngoài nhân vật</a:t>
              </a:r>
              <a:endParaRPr sz="24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9" name="Google Shape;309;p19"/>
            <p:cNvSpPr/>
            <p:nvPr/>
          </p:nvSpPr>
          <p:spPr>
            <a:xfrm>
              <a:off x="1188274" y="1897637"/>
              <a:ext cx="1680923" cy="1623392"/>
            </a:xfrm>
            <a:prstGeom prst="ellipse">
              <a:avLst/>
            </a:prstGeom>
            <a:solidFill>
              <a:srgbClr val="FE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19"/>
            <p:cNvSpPr txBox="1"/>
            <p:nvPr/>
          </p:nvSpPr>
          <p:spPr>
            <a:xfrm>
              <a:off x="1434439" y="2135377"/>
              <a:ext cx="1188593" cy="1147912"/>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panose="020F0502020204030204"/>
                <a:buNone/>
              </a:pPr>
              <a:r>
                <a:rPr lang="en-US" sz="2400" b="0" i="0" u="none" strike="noStrike" cap="none">
                  <a:solidFill>
                    <a:schemeClr val="lt1"/>
                  </a:solidFill>
                  <a:latin typeface="Calibri" panose="020F0502020204030204"/>
                  <a:ea typeface="Calibri" panose="020F0502020204030204"/>
                  <a:cs typeface="Calibri" panose="020F0502020204030204"/>
                  <a:sym typeface="Calibri" panose="020F0502020204030204"/>
                </a:rPr>
                <a:t>Điểm nhìn bên trong nhân vật</a:t>
              </a:r>
              <a:endParaRPr sz="24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311" name="Google Shape;311;p19"/>
          <p:cNvGrpSpPr/>
          <p:nvPr/>
        </p:nvGrpSpPr>
        <p:grpSpPr>
          <a:xfrm>
            <a:off x="662067" y="2175005"/>
            <a:ext cx="4589722" cy="3724317"/>
            <a:chOff x="88601" y="0"/>
            <a:chExt cx="4589722" cy="3724317"/>
          </a:xfrm>
        </p:grpSpPr>
        <p:sp>
          <p:nvSpPr>
            <p:cNvPr id="312" name="Google Shape;312;p19"/>
            <p:cNvSpPr/>
            <p:nvPr/>
          </p:nvSpPr>
          <p:spPr>
            <a:xfrm>
              <a:off x="379323" y="0"/>
              <a:ext cx="4299000" cy="3724317"/>
            </a:xfrm>
            <a:prstGeom prst="rightArrow">
              <a:avLst>
                <a:gd name="adj1" fmla="val 50000"/>
                <a:gd name="adj2" fmla="val 50000"/>
              </a:avLst>
            </a:prstGeom>
            <a:solidFill>
              <a:srgbClr val="CA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19"/>
            <p:cNvSpPr/>
            <p:nvPr/>
          </p:nvSpPr>
          <p:spPr>
            <a:xfrm>
              <a:off x="88601" y="1109116"/>
              <a:ext cx="3176835" cy="1489726"/>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19"/>
            <p:cNvSpPr txBox="1"/>
            <p:nvPr/>
          </p:nvSpPr>
          <p:spPr>
            <a:xfrm>
              <a:off x="161323" y="1181838"/>
              <a:ext cx="3031391" cy="1344282"/>
            </a:xfrm>
            <a:prstGeom prst="rect">
              <a:avLst/>
            </a:prstGeom>
            <a:solidFill>
              <a:schemeClr val="dk2"/>
            </a:solid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panose="020F0502020204030204"/>
                <a:buNone/>
              </a:pPr>
              <a:r>
                <a:rPr lang="en-US" sz="3000" b="0" i="0" u="none" strike="noStrike" cap="none">
                  <a:solidFill>
                    <a:schemeClr val="lt1"/>
                  </a:solidFill>
                  <a:latin typeface="Calibri" panose="020F0502020204030204"/>
                  <a:ea typeface="Calibri" panose="020F0502020204030204"/>
                  <a:cs typeface="Calibri" panose="020F0502020204030204"/>
                  <a:sym typeface="Calibri" panose="020F0502020204030204"/>
                </a:rPr>
                <a:t>Người kể chuyện:</a:t>
              </a:r>
              <a:endParaRPr lang="en-US" sz="30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90000"/>
                </a:lnSpc>
                <a:spcBef>
                  <a:spcPts val="1050"/>
                </a:spcBef>
                <a:spcAft>
                  <a:spcPts val="0"/>
                </a:spcAft>
                <a:buClr>
                  <a:schemeClr val="lt1"/>
                </a:buClr>
                <a:buSzPts val="3000"/>
                <a:buFont typeface="Calibri" panose="020F0502020204030204"/>
                <a:buNone/>
              </a:pPr>
              <a:r>
                <a:rPr lang="en-US" sz="3000" b="0" i="0" u="none" strike="noStrike" cap="none">
                  <a:solidFill>
                    <a:schemeClr val="lt1"/>
                  </a:solidFill>
                  <a:latin typeface="Calibri" panose="020F0502020204030204"/>
                  <a:ea typeface="Calibri" panose="020F0502020204030204"/>
                  <a:cs typeface="Calibri" panose="020F0502020204030204"/>
                  <a:sym typeface="Calibri" panose="020F0502020204030204"/>
                </a:rPr>
                <a:t>Ngôi số 3</a:t>
              </a:r>
              <a:endParaRPr lang="en-US" sz="30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 descr="Đuổi Hình Bắt Chữ - Aplikacije na Google Playu"/>
          <p:cNvPicPr preferRelativeResize="0"/>
          <p:nvPr/>
        </p:nvPicPr>
        <p:blipFill rotWithShape="1">
          <a:blip r:embed="rId1"/>
          <a:srcRect/>
          <a:stretch>
            <a:fillRect/>
          </a:stretch>
        </p:blipFill>
        <p:spPr>
          <a:xfrm>
            <a:off x="7705725" y="0"/>
            <a:ext cx="4486275" cy="4318635"/>
          </a:xfrm>
          <a:prstGeom prst="rect">
            <a:avLst/>
          </a:prstGeom>
          <a:noFill/>
          <a:ln>
            <a:noFill/>
          </a:ln>
        </p:spPr>
      </p:pic>
      <p:pic>
        <p:nvPicPr>
          <p:cNvPr id="119" name="Google Shape;119;p2"/>
          <p:cNvPicPr preferRelativeResize="0"/>
          <p:nvPr/>
        </p:nvPicPr>
        <p:blipFill rotWithShape="1">
          <a:blip r:embed="rId2"/>
          <a:srcRect/>
          <a:stretch>
            <a:fillRect/>
          </a:stretch>
        </p:blipFill>
        <p:spPr>
          <a:xfrm>
            <a:off x="-404495" y="-187960"/>
            <a:ext cx="6004560" cy="6004560"/>
          </a:xfrm>
          <a:prstGeom prst="rect">
            <a:avLst/>
          </a:prstGeom>
          <a:noFill/>
          <a:ln>
            <a:noFill/>
          </a:ln>
        </p:spPr>
      </p:pic>
      <p:sp>
        <p:nvSpPr>
          <p:cNvPr id="120" name="Google Shape;120;p2"/>
          <p:cNvSpPr/>
          <p:nvPr/>
        </p:nvSpPr>
        <p:spPr>
          <a:xfrm>
            <a:off x="5311848" y="5477489"/>
            <a:ext cx="6086006" cy="1064301"/>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F0000"/>
                </a:solidFill>
                <a:latin typeface="Calibri" panose="020F0502020204030204"/>
                <a:ea typeface="Calibri" panose="020F0502020204030204"/>
                <a:cs typeface="Calibri" panose="020F0502020204030204"/>
                <a:sym typeface="Calibri" panose="020F0502020204030204"/>
              </a:rPr>
              <a:t>Chủ đề: những tác phẩm viết về người nông dân trước Cách mạng tháng Tám năm 1945.</a:t>
            </a:r>
            <a:endParaRPr lang="en-US" sz="2400" b="0"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2" name="Google Shape;120;p2"/>
          <p:cNvSpPr/>
          <p:nvPr/>
        </p:nvSpPr>
        <p:spPr>
          <a:xfrm>
            <a:off x="3775710" y="2494915"/>
            <a:ext cx="3930650" cy="1064260"/>
          </a:xfrm>
          <a:prstGeom prst="roundRect">
            <a:avLst>
              <a:gd name="adj" fmla="val 16667"/>
            </a:avLst>
          </a:prstGeom>
          <a:solidFill>
            <a:srgbClr val="D8E2F3"/>
          </a:solidFill>
          <a:ln>
            <a:noFill/>
          </a:ln>
        </p:spPr>
        <p:txBody>
          <a:bodyPr spcFirstLastPara="1" wrap="square" lIns="91425" tIns="45700" rIns="91425" bIns="45700" anchor="ctr" anchorCtr="0">
            <a:noAutofit/>
          </a:bodyPr>
          <a:p>
            <a:pPr marL="0" marR="0" lvl="0" indent="0" algn="ctr" rtl="0">
              <a:spcBef>
                <a:spcPts val="0"/>
              </a:spcBef>
              <a:spcAft>
                <a:spcPts val="0"/>
              </a:spcAft>
              <a:buNone/>
            </a:pPr>
            <a:r>
              <a:rPr lang="en-US" sz="4400" b="0" i="0" u="none" strike="noStrike" cap="none">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KHỞI ĐỘNG</a:t>
            </a:r>
            <a:endParaRPr lang="en-US" sz="4400" b="0" i="0" u="none" strike="noStrike" cap="none">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10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0"/>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320" name="Google Shape;320;p20"/>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321" name="Google Shape;321;p20"/>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Tác phẩm</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2" name="Google Shape;322;p20"/>
          <p:cNvSpPr txBox="1"/>
          <p:nvPr/>
        </p:nvSpPr>
        <p:spPr>
          <a:xfrm>
            <a:off x="288235" y="1215383"/>
            <a:ext cx="1150619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rgbClr val="C00000"/>
                </a:solidFill>
                <a:latin typeface="Calibri" panose="020F0502020204030204"/>
                <a:ea typeface="Calibri" panose="020F0502020204030204"/>
                <a:cs typeface="Calibri" panose="020F0502020204030204"/>
                <a:sym typeface="Calibri" panose="020F0502020204030204"/>
              </a:rPr>
              <a:t>e. Bố cục</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323" name="Google Shape;323;p20"/>
          <p:cNvGrpSpPr/>
          <p:nvPr/>
        </p:nvGrpSpPr>
        <p:grpSpPr>
          <a:xfrm>
            <a:off x="2291927" y="1534381"/>
            <a:ext cx="8044771" cy="4704480"/>
            <a:chOff x="0" y="41999"/>
            <a:chExt cx="8044771" cy="4704480"/>
          </a:xfrm>
        </p:grpSpPr>
        <p:sp>
          <p:nvSpPr>
            <p:cNvPr id="324" name="Google Shape;324;p20"/>
            <p:cNvSpPr/>
            <p:nvPr/>
          </p:nvSpPr>
          <p:spPr>
            <a:xfrm>
              <a:off x="0" y="573359"/>
              <a:ext cx="8044771" cy="907200"/>
            </a:xfrm>
            <a:prstGeom prst="rect">
              <a:avLst/>
            </a:prstGeom>
            <a:solidFill>
              <a:srgbClr val="CCD3EA">
                <a:alpha val="89803"/>
              </a:srgb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20"/>
            <p:cNvSpPr/>
            <p:nvPr/>
          </p:nvSpPr>
          <p:spPr>
            <a:xfrm>
              <a:off x="402238" y="41999"/>
              <a:ext cx="7503872" cy="1062720"/>
            </a:xfrm>
            <a:prstGeom prst="roundRect">
              <a:avLst>
                <a:gd name="adj" fmla="val 16667"/>
              </a:avLst>
            </a:prstGeom>
            <a:solidFill>
              <a:schemeClr val="lt1"/>
            </a:solidFill>
            <a:ln w="12700" cap="flat" cmpd="sng">
              <a:solidFill>
                <a:srgbClr val="3A66B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20"/>
            <p:cNvSpPr txBox="1"/>
            <p:nvPr/>
          </p:nvSpPr>
          <p:spPr>
            <a:xfrm>
              <a:off x="454116" y="93877"/>
              <a:ext cx="7400116" cy="958964"/>
            </a:xfrm>
            <a:prstGeom prst="rect">
              <a:avLst/>
            </a:prstGeom>
            <a:solidFill>
              <a:schemeClr val="accent5"/>
            </a:solidFill>
            <a:ln>
              <a:noFill/>
            </a:ln>
          </p:spPr>
          <p:txBody>
            <a:bodyPr spcFirstLastPara="1" wrap="square" lIns="212850" tIns="0" rIns="212850" bIns="0" anchor="ctr" anchorCtr="0">
              <a:noAutofit/>
            </a:bodyPr>
            <a:lstStyle/>
            <a:p>
              <a:pPr marL="0" marR="0" lvl="0" indent="0" algn="l" rtl="0">
                <a:lnSpc>
                  <a:spcPct val="90000"/>
                </a:lnSpc>
                <a:spcBef>
                  <a:spcPts val="0"/>
                </a:spcBef>
                <a:spcAft>
                  <a:spcPts val="0"/>
                </a:spcAft>
                <a:buClr>
                  <a:schemeClr val="lt1"/>
                </a:buClr>
                <a:buSzPts val="2800"/>
                <a:buFont typeface="Calibri" panose="020F0502020204030204"/>
                <a:buNone/>
              </a:pPr>
              <a:r>
                <a:rPr lang="en-US" sz="2800" b="0" i="0" u="none" strike="noStrike" cap="none">
                  <a:solidFill>
                    <a:schemeClr val="lt1"/>
                  </a:solidFill>
                  <a:latin typeface="Calibri" panose="020F0502020204030204"/>
                  <a:ea typeface="Calibri" panose="020F0502020204030204"/>
                  <a:cs typeface="Calibri" panose="020F0502020204030204"/>
                  <a:sym typeface="Calibri" panose="020F0502020204030204"/>
                </a:rPr>
                <a:t>Phần 1: Từ đầu…không ai biết: Nhân vật Chí Phèo xuất hiện cùng với tiếng chửi.</a:t>
              </a:r>
              <a:endParaRPr lang="en-US" sz="2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7" name="Google Shape;327;p20"/>
            <p:cNvSpPr/>
            <p:nvPr/>
          </p:nvSpPr>
          <p:spPr>
            <a:xfrm>
              <a:off x="0" y="2206319"/>
              <a:ext cx="8044771" cy="907200"/>
            </a:xfrm>
            <a:prstGeom prst="rect">
              <a:avLst/>
            </a:prstGeom>
            <a:solidFill>
              <a:srgbClr val="CCD3EA">
                <a:alpha val="89803"/>
              </a:srgb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20"/>
            <p:cNvSpPr/>
            <p:nvPr/>
          </p:nvSpPr>
          <p:spPr>
            <a:xfrm>
              <a:off x="402238" y="1674959"/>
              <a:ext cx="7503872" cy="1062720"/>
            </a:xfrm>
            <a:prstGeom prst="roundRect">
              <a:avLst>
                <a:gd name="adj" fmla="val 16667"/>
              </a:avLst>
            </a:prstGeom>
            <a:solidFill>
              <a:schemeClr val="lt1"/>
            </a:solidFill>
            <a:ln w="12700" cap="flat" cmpd="sng">
              <a:solidFill>
                <a:srgbClr val="3A66B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20"/>
            <p:cNvSpPr txBox="1"/>
            <p:nvPr/>
          </p:nvSpPr>
          <p:spPr>
            <a:xfrm>
              <a:off x="454116" y="1726837"/>
              <a:ext cx="7400116" cy="958964"/>
            </a:xfrm>
            <a:prstGeom prst="rect">
              <a:avLst/>
            </a:prstGeom>
            <a:solidFill>
              <a:schemeClr val="accent5"/>
            </a:solidFill>
            <a:ln>
              <a:noFill/>
            </a:ln>
          </p:spPr>
          <p:txBody>
            <a:bodyPr spcFirstLastPara="1" wrap="square" lIns="212850" tIns="0" rIns="212850" bIns="0" anchor="ctr" anchorCtr="0">
              <a:noAutofit/>
            </a:bodyPr>
            <a:lstStyle/>
            <a:p>
              <a:pPr marL="0" marR="0" lvl="0" indent="0" algn="l" rtl="0">
                <a:lnSpc>
                  <a:spcPct val="90000"/>
                </a:lnSpc>
                <a:spcBef>
                  <a:spcPts val="0"/>
                </a:spcBef>
                <a:spcAft>
                  <a:spcPts val="0"/>
                </a:spcAft>
                <a:buClr>
                  <a:schemeClr val="lt1"/>
                </a:buClr>
                <a:buSzPts val="2800"/>
                <a:buFont typeface="Calibri" panose="020F0502020204030204"/>
                <a:buNone/>
              </a:pPr>
              <a:r>
                <a:rPr lang="en-US" sz="2800" b="0" i="0" u="none" strike="noStrike" cap="none">
                  <a:solidFill>
                    <a:schemeClr val="lt1"/>
                  </a:solidFill>
                  <a:latin typeface="Calibri" panose="020F0502020204030204"/>
                  <a:ea typeface="Calibri" panose="020F0502020204030204"/>
                  <a:cs typeface="Calibri" panose="020F0502020204030204"/>
                  <a:sym typeface="Calibri" panose="020F0502020204030204"/>
                </a:rPr>
                <a:t>Phần 2: Tiếp theo… không bảo người nhà đun nước mau lên: Chí bị cướp mất tính người.</a:t>
              </a:r>
              <a:endParaRPr sz="2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0" name="Google Shape;330;p20"/>
            <p:cNvSpPr/>
            <p:nvPr/>
          </p:nvSpPr>
          <p:spPr>
            <a:xfrm>
              <a:off x="0" y="3839279"/>
              <a:ext cx="8044771" cy="907200"/>
            </a:xfrm>
            <a:prstGeom prst="rect">
              <a:avLst/>
            </a:prstGeom>
            <a:solidFill>
              <a:srgbClr val="CCD3EA">
                <a:alpha val="89803"/>
              </a:srgb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20"/>
            <p:cNvSpPr/>
            <p:nvPr/>
          </p:nvSpPr>
          <p:spPr>
            <a:xfrm>
              <a:off x="402238" y="3307919"/>
              <a:ext cx="7503872" cy="1062720"/>
            </a:xfrm>
            <a:prstGeom prst="roundRect">
              <a:avLst>
                <a:gd name="adj" fmla="val 16667"/>
              </a:avLst>
            </a:prstGeom>
            <a:solidFill>
              <a:schemeClr val="lt1"/>
            </a:solidFill>
            <a:ln w="12700" cap="flat" cmpd="sng">
              <a:solidFill>
                <a:srgbClr val="3A66B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20"/>
            <p:cNvSpPr txBox="1"/>
            <p:nvPr/>
          </p:nvSpPr>
          <p:spPr>
            <a:xfrm>
              <a:off x="454116" y="3359797"/>
              <a:ext cx="7400116" cy="958964"/>
            </a:xfrm>
            <a:prstGeom prst="rect">
              <a:avLst/>
            </a:prstGeom>
            <a:solidFill>
              <a:schemeClr val="accent5"/>
            </a:solidFill>
            <a:ln>
              <a:noFill/>
            </a:ln>
          </p:spPr>
          <p:txBody>
            <a:bodyPr spcFirstLastPara="1" wrap="square" lIns="212850" tIns="0" rIns="212850" bIns="0" anchor="ctr" anchorCtr="0">
              <a:noAutofit/>
            </a:bodyPr>
            <a:lstStyle/>
            <a:p>
              <a:pPr marL="0" marR="0" lvl="0" indent="0" algn="l" rtl="0">
                <a:lnSpc>
                  <a:spcPct val="90000"/>
                </a:lnSpc>
                <a:spcBef>
                  <a:spcPts val="0"/>
                </a:spcBef>
                <a:spcAft>
                  <a:spcPts val="0"/>
                </a:spcAft>
                <a:buClr>
                  <a:schemeClr val="lt1"/>
                </a:buClr>
                <a:buSzPts val="2800"/>
                <a:buFont typeface="Calibri" panose="020F0502020204030204"/>
                <a:buNone/>
              </a:pPr>
              <a:r>
                <a:rPr lang="en-US" sz="2800" b="0" i="0" u="none" strike="noStrike" cap="none">
                  <a:solidFill>
                    <a:schemeClr val="lt1"/>
                  </a:solidFill>
                  <a:latin typeface="Calibri" panose="020F0502020204030204"/>
                  <a:ea typeface="Calibri" panose="020F0502020204030204"/>
                  <a:cs typeface="Calibri" panose="020F0502020204030204"/>
                  <a:sym typeface="Calibri" panose="020F0502020204030204"/>
                </a:rPr>
                <a:t>Phần 3: Còn lại: Sự thức tỉnh và ý thức về bi kịch của cuộc đời Chí Phèo.</a:t>
              </a:r>
              <a:endParaRPr sz="2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1"/>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338" name="Google Shape;338;p21"/>
          <p:cNvPicPr preferRelativeResize="0"/>
          <p:nvPr/>
        </p:nvPicPr>
        <p:blipFill rotWithShape="1">
          <a:blip r:embed="rId2"/>
          <a:srcRect/>
          <a:stretch>
            <a:fillRect/>
          </a:stretch>
        </p:blipFill>
        <p:spPr>
          <a:xfrm>
            <a:off x="-59313" y="2153919"/>
            <a:ext cx="6155313" cy="4704081"/>
          </a:xfrm>
          <a:prstGeom prst="rect">
            <a:avLst/>
          </a:prstGeom>
          <a:noFill/>
          <a:ln>
            <a:noFill/>
          </a:ln>
        </p:spPr>
      </p:pic>
      <p:sp>
        <p:nvSpPr>
          <p:cNvPr id="339" name="Google Shape;339;p21"/>
          <p:cNvSpPr/>
          <p:nvPr/>
        </p:nvSpPr>
        <p:spPr>
          <a:xfrm rot="-4067248">
            <a:off x="108065" y="-1364910"/>
            <a:ext cx="4170546" cy="4436792"/>
          </a:xfrm>
          <a:prstGeom prst="chord">
            <a:avLst>
              <a:gd name="adj1" fmla="val 2700000"/>
              <a:gd name="adj2" fmla="val 16200000"/>
            </a:avLst>
          </a:prstGeom>
          <a:solidFill>
            <a:schemeClr val="lt1"/>
          </a:solidFill>
          <a:ln>
            <a:noFill/>
          </a:ln>
          <a:effectLst>
            <a:outerShdw blurRad="203200" sx="101000" sy="101000" algn="ctr" rotWithShape="0">
              <a:srgbClr val="A5A5A5">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40" name="Google Shape;340;p21"/>
          <p:cNvSpPr/>
          <p:nvPr/>
        </p:nvSpPr>
        <p:spPr>
          <a:xfrm>
            <a:off x="648265" y="2001563"/>
            <a:ext cx="3090145"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16600" b="1" i="0" u="none" strike="noStrike" cap="none">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II</a:t>
            </a:r>
            <a:endParaRPr sz="16600" b="1" i="0" u="none" strike="noStrike" cap="none">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41" name="Google Shape;341;p21"/>
          <p:cNvSpPr/>
          <p:nvPr/>
        </p:nvSpPr>
        <p:spPr>
          <a:xfrm>
            <a:off x="5094739" y="2757282"/>
            <a:ext cx="6986580"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5400" b="0" i="0" u="none" strike="noStrike" cap="none">
                <a:solidFill>
                  <a:srgbClr val="385623"/>
                </a:solidFill>
                <a:latin typeface="Calibri" panose="020F0502020204030204"/>
                <a:ea typeface="Calibri" panose="020F0502020204030204"/>
                <a:cs typeface="Calibri" panose="020F0502020204030204"/>
                <a:sym typeface="Calibri" panose="020F0502020204030204"/>
              </a:rPr>
              <a:t>ĐỌC – HIỂU VĂN BẢN  </a:t>
            </a:r>
            <a:endParaRPr sz="5400" b="0" i="0" u="none" strike="noStrike" cap="none">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342" name="Google Shape;342;p21"/>
          <p:cNvPicPr preferRelativeResize="0"/>
          <p:nvPr/>
        </p:nvPicPr>
        <p:blipFill rotWithShape="1">
          <a:blip r:embed="rId3"/>
          <a:srcRect/>
          <a:stretch>
            <a:fillRect/>
          </a:stretch>
        </p:blipFill>
        <p:spPr>
          <a:xfrm>
            <a:off x="4643061" y="1446249"/>
            <a:ext cx="903356" cy="111062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2"/>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48" name="Google Shape;348;p22"/>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49" name="Google Shape;349;p22"/>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Hình ảnh làng Vũ Đại</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50" name="Google Shape;350;p22" descr="Làng Vũ Đại - Review hành trình “du lịch” văn học độc đáo"/>
          <p:cNvPicPr preferRelativeResize="0"/>
          <p:nvPr/>
        </p:nvPicPr>
        <p:blipFill rotWithShape="1">
          <a:blip r:embed="rId2"/>
          <a:srcRect/>
          <a:stretch>
            <a:fillRect/>
          </a:stretch>
        </p:blipFill>
        <p:spPr>
          <a:xfrm>
            <a:off x="7738391" y="1842051"/>
            <a:ext cx="4268077" cy="28474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51" name="Google Shape;351;p22"/>
          <p:cNvSpPr txBox="1"/>
          <p:nvPr/>
        </p:nvSpPr>
        <p:spPr>
          <a:xfrm>
            <a:off x="225288" y="1731535"/>
            <a:ext cx="7367327" cy="28623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Làng Vũ Đại là không gian nghệ thuật của tác phẩm.</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Dân không quá hai nghìn người, xa phủ, xa tỉnh. </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Nông dân sống nghèo khổ, túng quẫn.</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Đất có thế </a:t>
            </a:r>
            <a:r>
              <a:rPr lang="en-US" sz="3000" b="0" i="1" u="none" strike="noStrike" cap="none">
                <a:solidFill>
                  <a:schemeClr val="dk1"/>
                </a:solidFill>
                <a:latin typeface="Calibri" panose="020F0502020204030204"/>
                <a:ea typeface="Calibri" panose="020F0502020204030204"/>
                <a:cs typeface="Calibri" panose="020F0502020204030204"/>
                <a:sym typeface="Calibri" panose="020F0502020204030204"/>
              </a:rPr>
              <a:t>“quần ngư tranh thực”.</a:t>
            </a:r>
            <a:endParaRPr sz="30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 calcmode="lin" valueType="num">
                                      <p:cBhvr additive="base">
                                        <p:cTn id="7" dur="750"/>
                                        <p:tgtEl>
                                          <p:spTgt spid="349"/>
                                        </p:tgtEl>
                                        <p:attrNameLst>
                                          <p:attrName>ppt_w</p:attrName>
                                        </p:attrNameLst>
                                      </p:cBhvr>
                                      <p:tavLst>
                                        <p:tav tm="0">
                                          <p:val>
                                            <p:fltVal val="0"/>
                                          </p:val>
                                        </p:tav>
                                        <p:tav tm="100000">
                                          <p:val>
                                            <p:strVal val="#ppt_w"/>
                                          </p:val>
                                        </p:tav>
                                      </p:tavLst>
                                    </p:anim>
                                    <p:anim calcmode="lin" valueType="num">
                                      <p:cBhvr additive="base">
                                        <p:cTn id="8" dur="750"/>
                                        <p:tgtEl>
                                          <p:spTgt spid="3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0"/>
                                        </p:tgtEl>
                                        <p:attrNameLst>
                                          <p:attrName>style.visibility</p:attrName>
                                        </p:attrNameLst>
                                      </p:cBhvr>
                                      <p:to>
                                        <p:strVal val="visible"/>
                                      </p:to>
                                    </p:set>
                                    <p:animEffect transition="in" filter="fade">
                                      <p:cBhvr>
                                        <p:cTn id="13" dur="500"/>
                                        <p:tgtEl>
                                          <p:spTgt spid="3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1"/>
                                        </p:tgtEl>
                                        <p:attrNameLst>
                                          <p:attrName>style.visibility</p:attrName>
                                        </p:attrNameLst>
                                      </p:cBhvr>
                                      <p:to>
                                        <p:strVal val="visible"/>
                                      </p:to>
                                    </p:set>
                                    <p:animEffect transition="in" filter="fade">
                                      <p:cBhvr>
                                        <p:cTn id="18"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3"/>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57" name="Google Shape;357;p23"/>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58" name="Google Shape;358;p23"/>
          <p:cNvSpPr/>
          <p:nvPr/>
        </p:nvSpPr>
        <p:spPr>
          <a:xfrm>
            <a:off x="3361332" y="116"/>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Hình ảnh làng Vũ Đại</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59" name="Google Shape;359;p23" descr="Làng Vũ Đại - Review hành trình “du lịch” văn học độc đáo"/>
          <p:cNvPicPr preferRelativeResize="0"/>
          <p:nvPr/>
        </p:nvPicPr>
        <p:blipFill rotWithShape="1">
          <a:blip r:embed="rId2"/>
          <a:srcRect/>
          <a:stretch>
            <a:fillRect/>
          </a:stretch>
        </p:blipFill>
        <p:spPr>
          <a:xfrm>
            <a:off x="7738391" y="1842051"/>
            <a:ext cx="4268077" cy="28474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60" name="Google Shape;360;p23"/>
          <p:cNvSpPr txBox="1"/>
          <p:nvPr/>
        </p:nvSpPr>
        <p:spPr>
          <a:xfrm>
            <a:off x="185532" y="1741941"/>
            <a:ext cx="7367327" cy="3323987"/>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3000"/>
              <a:buFont typeface="Calibri" panose="020F0502020204030204"/>
              <a:buChar char="-"/>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Có tôn ti, trật tự nghiêm ngặt  với những mẫu thuẫn gay gắt:</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chemeClr val="dk1"/>
              </a:buClr>
              <a:buSzPts val="3000"/>
              <a:buFont typeface="Courier New" panose="02070309020205020404"/>
              <a:buChar char="o"/>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Mâu thuẫn thường xuyên trong nội bộ giai cấp thống trị.</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chemeClr val="dk1"/>
              </a:buClr>
              <a:buSzPts val="3000"/>
              <a:buFont typeface="Courier New" panose="02070309020205020404"/>
              <a:buChar char="o"/>
            </a:pPr>
            <a:r>
              <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rPr>
              <a:t>Mẫu thuẫn giai cấp đối  kháng giữa giai cấp địa chủ cường hào với giai cấp  nông dân.</a:t>
            </a:r>
            <a:endParaRPr lang="en-US"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95250" algn="just" rtl="0">
              <a:spcBef>
                <a:spcPts val="0"/>
              </a:spcBef>
              <a:spcAft>
                <a:spcPts val="0"/>
              </a:spcAft>
              <a:buClr>
                <a:schemeClr val="dk1"/>
              </a:buClr>
              <a:buSzPts val="3000"/>
              <a:buFont typeface="Microsoft YaHei" panose="020B0503020204020204" charset="-122"/>
              <a:buNone/>
            </a:pP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4"/>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66" name="Google Shape;366;p24"/>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67" name="Google Shape;367;p24"/>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Hình ảnh làng Vũ Đại</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68" name="Google Shape;368;p24" descr="Làng Vũ Đại - Review hành trình “du lịch” văn học độc đáo"/>
          <p:cNvPicPr preferRelativeResize="0"/>
          <p:nvPr/>
        </p:nvPicPr>
        <p:blipFill rotWithShape="1">
          <a:blip r:embed="rId2"/>
          <a:srcRect/>
          <a:stretch>
            <a:fillRect/>
          </a:stretch>
        </p:blipFill>
        <p:spPr>
          <a:xfrm>
            <a:off x="7738391" y="1842051"/>
            <a:ext cx="4268077" cy="28474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69" name="Google Shape;369;p24"/>
          <p:cNvSpPr txBox="1"/>
          <p:nvPr/>
        </p:nvSpPr>
        <p:spPr>
          <a:xfrm>
            <a:off x="397127" y="1842051"/>
            <a:ext cx="6944138" cy="203132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548135"/>
              </a:buClr>
              <a:buSzPts val="3200"/>
              <a:buFont typeface="Noto Sans Symbols"/>
              <a:buChar char="⇒"/>
            </a:pPr>
            <a:r>
              <a:rPr lang="en-US" sz="3200" b="1" i="1" u="none" strike="noStrike" cap="none">
                <a:solidFill>
                  <a:srgbClr val="548135"/>
                </a:solidFill>
                <a:latin typeface="Calibri" panose="020F0502020204030204"/>
                <a:ea typeface="Calibri" panose="020F0502020204030204"/>
                <a:cs typeface="Calibri" panose="020F0502020204030204"/>
                <a:sym typeface="Calibri" panose="020F0502020204030204"/>
              </a:rPr>
              <a:t>Làng Vũ Đại là hình ảnh thu nhỏ của xã hội nông thôn Việt Nam giai đoạn trước Cách mạng tháng Tám 1945.</a:t>
            </a:r>
            <a:endParaRPr lang="en-US" sz="3200" b="1" i="1" u="none" strike="noStrike" cap="none">
              <a:solidFill>
                <a:srgbClr val="548135"/>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5"/>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75" name="Google Shape;375;p25"/>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76" name="Google Shape;376;p25"/>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aphicFrame>
        <p:nvGraphicFramePr>
          <p:cNvPr id="377" name="Google Shape;377;p25"/>
          <p:cNvGraphicFramePr/>
          <p:nvPr/>
        </p:nvGraphicFramePr>
        <p:xfrm>
          <a:off x="399901" y="1191037"/>
          <a:ext cx="11392200" cy="5166245"/>
        </p:xfrm>
        <a:graphic>
          <a:graphicData uri="http://schemas.openxmlformats.org/drawingml/2006/table">
            <a:tbl>
              <a:tblPr firstRow="1" firstCol="1" bandRow="1">
                <a:noFill/>
                <a:tableStyleId>{1E7E8E4F-EDA7-43F8-B0C3-2159EA7EC694}</a:tableStyleId>
              </a:tblPr>
              <a:tblGrid>
                <a:gridCol w="1259775"/>
                <a:gridCol w="10132425"/>
              </a:tblGrid>
              <a:tr h="1496650">
                <a:tc>
                  <a:txBody>
                    <a:bodyPr/>
                    <a:lstStyle/>
                    <a:p>
                      <a:pPr marL="0" marR="0" lvl="0" indent="0" algn="ctr"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Nhóm 1</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c>
                  <a:txBody>
                    <a:bodyPr/>
                    <a:lstStyle/>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Cách vào truyện của Nam Cao có gì độc đáo? Nhận xét của em về ngôn ngữ kể, tả của tác giả trong đoạn này? Theo em Chí Phèo chửi bới lung tung như vậy là vì say rượu hay vì lí do nào khác? Qua tiếng chửi của Chí Phèo cho ta một ấn tượng về con người CP như thế nào? </a:t>
                      </a:r>
                      <a:endParaRPr sz="2000" u="none" strike="noStrike" cap="none">
                        <a:latin typeface="Calibri" panose="020F0502020204030204"/>
                        <a:ea typeface="Calibri" panose="020F0502020204030204"/>
                        <a:cs typeface="Calibri" panose="020F0502020204030204"/>
                        <a:sym typeface="Calibri" panose="020F0502020204030204"/>
                      </a:endParaRPr>
                    </a:p>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Trước khi đi tù CP là người như thế nào? </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r>
              <a:tr h="777125">
                <a:tc>
                  <a:txBody>
                    <a:bodyPr/>
                    <a:lstStyle/>
                    <a:p>
                      <a:pPr marL="0" marR="0" lvl="0" indent="0" algn="ctr"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Nhóm 2</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c>
                  <a:txBody>
                    <a:bodyPr/>
                    <a:lstStyle/>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Sau khi ở tù về, CP có sự thay đổi như thế nào? - Em có nhận xét gì về sự tha hoá của Chí Phèo? Qua sự tha hoá của Chí Phèo Nam Cao muốn nói điều gì?</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r>
              <a:tr h="1038775">
                <a:tc>
                  <a:txBody>
                    <a:bodyPr/>
                    <a:lstStyle/>
                    <a:p>
                      <a:pPr marL="0" marR="0" lvl="0" indent="0" algn="ctr"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Nhóm 3</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c>
                  <a:txBody>
                    <a:bodyPr/>
                    <a:lstStyle/>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Liệt kê những chi tiết liên quan đến sự quan tâm, chăm sóc của thị Nở đối với Chí Phèo. Sự quan tâm, chăm sóc ấy đã làm thay đổi con người Chí Phèo như thế nào? </a:t>
                      </a:r>
                      <a:endParaRPr sz="2000" u="none" strike="noStrike" cap="none">
                        <a:latin typeface="Calibri" panose="020F0502020204030204"/>
                        <a:ea typeface="Calibri" panose="020F0502020204030204"/>
                        <a:cs typeface="Calibri" panose="020F0502020204030204"/>
                        <a:sym typeface="Calibri" panose="020F0502020204030204"/>
                      </a:endParaRPr>
                    </a:p>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Hình ảnh bát cháo hành có ý nghĩa như thế nào?</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r>
              <a:tr h="867000">
                <a:tc>
                  <a:txBody>
                    <a:bodyPr/>
                    <a:lstStyle/>
                    <a:p>
                      <a:pPr marL="0" marR="0" lvl="0" indent="0" algn="ctr"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Nhóm 4</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c>
                  <a:txBody>
                    <a:bodyPr/>
                    <a:lstStyle/>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Nguyên nhân nào Chí bị cự tuyệt? </a:t>
                      </a:r>
                      <a:endParaRPr sz="2000" u="none" strike="noStrike" cap="none">
                        <a:latin typeface="Calibri" panose="020F0502020204030204"/>
                        <a:ea typeface="Calibri" panose="020F0502020204030204"/>
                        <a:cs typeface="Calibri" panose="020F0502020204030204"/>
                        <a:sym typeface="Calibri" panose="020F0502020204030204"/>
                      </a:endParaRPr>
                    </a:p>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Diễn biến tâm trạng của Chí Phèo sau khi bị Thị Nở từ chối?</a:t>
                      </a:r>
                      <a:endParaRPr sz="2000" u="none" strike="noStrike" cap="none">
                        <a:latin typeface="Calibri" panose="020F0502020204030204"/>
                        <a:ea typeface="Calibri" panose="020F0502020204030204"/>
                        <a:cs typeface="Calibri" panose="020F0502020204030204"/>
                        <a:sym typeface="Calibri" panose="020F0502020204030204"/>
                      </a:endParaRPr>
                    </a:p>
                    <a:p>
                      <a:pPr marL="0" marR="0" lvl="0" indent="0" algn="just" rtl="0">
                        <a:lnSpc>
                          <a:spcPct val="100000"/>
                        </a:lnSpc>
                        <a:spcBef>
                          <a:spcPts val="0"/>
                        </a:spcBef>
                        <a:spcAft>
                          <a:spcPts val="0"/>
                        </a:spcAft>
                        <a:buNone/>
                      </a:pPr>
                      <a:r>
                        <a:rPr lang="en-US" sz="2400" u="none" strike="noStrike" cap="none">
                          <a:latin typeface="Calibri" panose="020F0502020204030204"/>
                          <a:ea typeface="Calibri" panose="020F0502020204030204"/>
                          <a:cs typeface="Calibri" panose="020F0502020204030204"/>
                          <a:sym typeface="Calibri" panose="020F0502020204030204"/>
                        </a:rPr>
                        <a:t>- Hãy nêu ý nghĩa 3 câu nói của Chí phèo khi đứng trước Bá Kiến?</a:t>
                      </a:r>
                      <a:endParaRPr sz="2000" u="none" strike="noStrike" cap="none">
                        <a:latin typeface="Calibri" panose="020F0502020204030204"/>
                        <a:ea typeface="Calibri" panose="020F0502020204030204"/>
                        <a:cs typeface="Calibri" panose="020F0502020204030204"/>
                        <a:sym typeface="Calibri" panose="020F0502020204030204"/>
                      </a:endParaRPr>
                    </a:p>
                  </a:txBody>
                  <a:tcPr marL="14025" marR="14025"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000"/>
                                        <p:tgtEl>
                                          <p:spTgt spid="3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6"/>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83" name="Google Shape;383;p26"/>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84" name="Google Shape;384;p26"/>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5" name="Google Shape;385;p26"/>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C00000"/>
                </a:solidFill>
                <a:latin typeface="Calibri" panose="020F0502020204030204"/>
                <a:ea typeface="Calibri" panose="020F0502020204030204"/>
                <a:cs typeface="Calibri" panose="020F0502020204030204"/>
                <a:sym typeface="Calibri" panose="020F0502020204030204"/>
              </a:rPr>
              <a:t>a. Sự xuất hiện độc đáo</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386" name="Google Shape;386;p26"/>
          <p:cNvPicPr preferRelativeResize="0"/>
          <p:nvPr/>
        </p:nvPicPr>
        <p:blipFill rotWithShape="1">
          <a:blip r:embed="rId2"/>
          <a:srcRect l="56823" t="15817" r="13910" b="48240"/>
          <a:stretch>
            <a:fillRect/>
          </a:stretch>
        </p:blipFill>
        <p:spPr>
          <a:xfrm>
            <a:off x="9740348" y="2515157"/>
            <a:ext cx="2256779" cy="3924403"/>
          </a:xfrm>
          <a:prstGeom prst="rect">
            <a:avLst/>
          </a:prstGeom>
          <a:noFill/>
          <a:ln>
            <a:noFill/>
          </a:ln>
        </p:spPr>
      </p:pic>
      <p:sp>
        <p:nvSpPr>
          <p:cNvPr id="387" name="Google Shape;387;p26"/>
          <p:cNvSpPr txBox="1"/>
          <p:nvPr/>
        </p:nvSpPr>
        <p:spPr>
          <a:xfrm>
            <a:off x="401708" y="1840651"/>
            <a:ext cx="8066432" cy="2958502"/>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0D0D0D"/>
              </a:buClr>
              <a:buSzPts val="3200"/>
              <a:buFont typeface="Calibri" panose="020F0502020204030204"/>
              <a:buChar char="-"/>
            </a:pPr>
            <a:r>
              <a:rPr lang="en-US" sz="3200" b="1">
                <a:solidFill>
                  <a:srgbClr val="0D0D0D"/>
                </a:solidFill>
                <a:latin typeface="Calibri" panose="020F0502020204030204"/>
                <a:ea typeface="Calibri" panose="020F0502020204030204"/>
                <a:cs typeface="Calibri" panose="020F0502020204030204"/>
                <a:sym typeface="Calibri" panose="020F0502020204030204"/>
              </a:rPr>
              <a:t>Cấu trúc: </a:t>
            </a:r>
            <a:r>
              <a:rPr lang="en-US" sz="3200">
                <a:solidFill>
                  <a:srgbClr val="0D0D0D"/>
                </a:solidFill>
                <a:latin typeface="Calibri" panose="020F0502020204030204"/>
                <a:ea typeface="Calibri" panose="020F0502020204030204"/>
                <a:cs typeface="Calibri" panose="020F0502020204030204"/>
                <a:sym typeface="Calibri" panose="020F0502020204030204"/>
              </a:rPr>
              <a:t>Trời =&gt; đời =&gt; Làng Vũ Đại =&gt; đứa nào không chửi nhau =&gt; đứa nào đẻ ra hắn </a:t>
            </a:r>
            <a:endParaRPr lang="en-US" sz="3200">
              <a:solidFill>
                <a:srgbClr val="0D0D0D"/>
              </a:solidFill>
              <a:latin typeface="Calibri" panose="020F0502020204030204"/>
              <a:ea typeface="Calibri" panose="020F0502020204030204"/>
              <a:cs typeface="Calibri" panose="020F0502020204030204"/>
              <a:sym typeface="Calibri" panose="020F0502020204030204"/>
            </a:endParaRPr>
          </a:p>
          <a:p>
            <a:pPr marL="457200" marR="0" lvl="0" indent="-457200" algn="just" rtl="0">
              <a:lnSpc>
                <a:spcPct val="150000"/>
              </a:lnSpc>
              <a:spcBef>
                <a:spcPts val="0"/>
              </a:spcBef>
              <a:spcAft>
                <a:spcPts val="0"/>
              </a:spcAft>
              <a:buClr>
                <a:srgbClr val="0D0D0D"/>
              </a:buClr>
              <a:buSzPts val="3200"/>
              <a:buFont typeface="Noto Sans Symbols"/>
              <a:buChar char="⇒"/>
            </a:pPr>
            <a:r>
              <a:rPr lang="en-US" sz="3200" b="1" i="1">
                <a:solidFill>
                  <a:srgbClr val="0D0D0D"/>
                </a:solidFill>
                <a:latin typeface="Calibri" panose="020F0502020204030204"/>
                <a:ea typeface="Calibri" panose="020F0502020204030204"/>
                <a:cs typeface="Calibri" panose="020F0502020204030204"/>
                <a:sym typeface="Calibri" panose="020F0502020204030204"/>
              </a:rPr>
              <a:t>Đối tượng thu hẹp dần nhưng giai điệu tiếng chửi căng dần.</a:t>
            </a:r>
            <a:endParaRPr lang="en-US" sz="3200" b="1" i="1">
              <a:solidFill>
                <a:srgbClr val="0D0D0D"/>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6"/>
                                        </p:tgtEl>
                                        <p:attrNameLst>
                                          <p:attrName>style.visibility</p:attrName>
                                        </p:attrNameLst>
                                      </p:cBhvr>
                                      <p:to>
                                        <p:strVal val="visible"/>
                                      </p:to>
                                    </p:set>
                                    <p:animEffect transition="in" filter="fade">
                                      <p:cBhvr>
                                        <p:cTn id="12" dur="1000"/>
                                        <p:tgtEl>
                                          <p:spTgt spid="3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7"/>
                                        </p:tgtEl>
                                        <p:attrNameLst>
                                          <p:attrName>style.visibility</p:attrName>
                                        </p:attrNameLst>
                                      </p:cBhvr>
                                      <p:to>
                                        <p:strVal val="visible"/>
                                      </p:to>
                                    </p:set>
                                    <p:animEffect transition="in" filter="fade">
                                      <p:cBhvr>
                                        <p:cTn id="17" dur="5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7"/>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393" name="Google Shape;393;p27"/>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394" name="Google Shape;394;p27"/>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5" name="Google Shape;395;p27"/>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a. Sự xuất hiện độc đáo</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396" name="Google Shape;396;p27"/>
          <p:cNvPicPr preferRelativeResize="0"/>
          <p:nvPr/>
        </p:nvPicPr>
        <p:blipFill rotWithShape="1">
          <a:blip r:embed="rId2"/>
          <a:srcRect l="56823" t="15817" r="13910" b="48240"/>
          <a:stretch>
            <a:fillRect/>
          </a:stretch>
        </p:blipFill>
        <p:spPr>
          <a:xfrm>
            <a:off x="9740348" y="2515157"/>
            <a:ext cx="2256779" cy="3924403"/>
          </a:xfrm>
          <a:prstGeom prst="rect">
            <a:avLst/>
          </a:prstGeom>
          <a:noFill/>
          <a:ln>
            <a:noFill/>
          </a:ln>
        </p:spPr>
      </p:pic>
      <p:sp>
        <p:nvSpPr>
          <p:cNvPr id="397" name="Google Shape;397;p27"/>
          <p:cNvSpPr txBox="1"/>
          <p:nvPr/>
        </p:nvSpPr>
        <p:spPr>
          <a:xfrm>
            <a:off x="401708" y="1840651"/>
            <a:ext cx="8722414" cy="2098267"/>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0D0D0D"/>
              </a:buClr>
              <a:buSzPts val="3000"/>
              <a:buFont typeface="Calibri" panose="020F0502020204030204"/>
              <a:buChar char="-"/>
            </a:pPr>
            <a:r>
              <a:rPr lang="en-US" sz="3000" b="1">
                <a:solidFill>
                  <a:srgbClr val="0D0D0D"/>
                </a:solidFill>
                <a:latin typeface="Calibri" panose="020F0502020204030204"/>
                <a:ea typeface="Calibri" panose="020F0502020204030204"/>
                <a:cs typeface="Calibri" panose="020F0502020204030204"/>
                <a:sym typeface="Calibri" panose="020F0502020204030204"/>
              </a:rPr>
              <a:t>Ngôn ngữ: </a:t>
            </a:r>
            <a:r>
              <a:rPr lang="en-US" sz="3000">
                <a:solidFill>
                  <a:srgbClr val="0D0D0D"/>
                </a:solidFill>
                <a:latin typeface="Calibri" panose="020F0502020204030204"/>
                <a:ea typeface="Calibri" panose="020F0502020204030204"/>
                <a:cs typeface="Calibri" panose="020F0502020204030204"/>
                <a:sym typeface="Calibri" panose="020F0502020204030204"/>
              </a:rPr>
              <a:t>nửa trực tiếp, vừa kể vừa tả một cách khách quan, vừa như nhập vào Chí Phèo kể và nghĩ.</a:t>
            </a:r>
            <a:endParaRPr lang="en-US" sz="3000">
              <a:solidFill>
                <a:srgbClr val="0D0D0D"/>
              </a:solidFill>
              <a:latin typeface="Calibri" panose="020F0502020204030204"/>
              <a:ea typeface="Calibri" panose="020F0502020204030204"/>
              <a:cs typeface="Calibri" panose="020F0502020204030204"/>
              <a:sym typeface="Calibri" panose="020F0502020204030204"/>
            </a:endParaRPr>
          </a:p>
          <a:p>
            <a:pPr marL="285750" marR="0" lvl="0" indent="-285750" algn="just" rtl="0">
              <a:lnSpc>
                <a:spcPct val="150000"/>
              </a:lnSpc>
              <a:spcBef>
                <a:spcPts val="0"/>
              </a:spcBef>
              <a:spcAft>
                <a:spcPts val="0"/>
              </a:spcAft>
              <a:buClr>
                <a:srgbClr val="0D0D0D"/>
              </a:buClr>
              <a:buSzPts val="3000"/>
              <a:buFont typeface="Noto Sans Symbols"/>
              <a:buChar char="⇒"/>
            </a:pPr>
            <a:r>
              <a:rPr lang="en-US" sz="3000">
                <a:solidFill>
                  <a:srgbClr val="0D0D0D"/>
                </a:solidFill>
                <a:latin typeface="Calibri" panose="020F0502020204030204"/>
                <a:ea typeface="Calibri" panose="020F0502020204030204"/>
                <a:cs typeface="Calibri" panose="020F0502020204030204"/>
                <a:sym typeface="Calibri" panose="020F0502020204030204"/>
              </a:rPr>
              <a:t>Biến hóa linh hoạt.</a:t>
            </a:r>
            <a:endParaRPr lang="en-US" sz="3000">
              <a:solidFill>
                <a:srgbClr val="0D0D0D"/>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8"/>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03" name="Google Shape;403;p28"/>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04" name="Google Shape;404;p28"/>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5" name="Google Shape;405;p28"/>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a. Sự xuất hiện độc đáo</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06" name="Google Shape;406;p28"/>
          <p:cNvPicPr preferRelativeResize="0"/>
          <p:nvPr/>
        </p:nvPicPr>
        <p:blipFill rotWithShape="1">
          <a:blip r:embed="rId2"/>
          <a:srcRect l="56823" t="15817" r="13910" b="48240"/>
          <a:stretch>
            <a:fillRect/>
          </a:stretch>
        </p:blipFill>
        <p:spPr>
          <a:xfrm>
            <a:off x="9740348" y="2515157"/>
            <a:ext cx="2256779" cy="3924403"/>
          </a:xfrm>
          <a:prstGeom prst="rect">
            <a:avLst/>
          </a:prstGeom>
          <a:noFill/>
          <a:ln>
            <a:noFill/>
          </a:ln>
        </p:spPr>
      </p:pic>
      <p:sp>
        <p:nvSpPr>
          <p:cNvPr id="407" name="Google Shape;407;p28"/>
          <p:cNvSpPr txBox="1"/>
          <p:nvPr/>
        </p:nvSpPr>
        <p:spPr>
          <a:xfrm>
            <a:off x="400049" y="1902033"/>
            <a:ext cx="9598716" cy="4175759"/>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D0D0D"/>
              </a:buClr>
              <a:buSzPts val="3000"/>
              <a:buFont typeface="Calibri" panose="020F0502020204030204"/>
              <a:buChar char="-"/>
            </a:pPr>
            <a:r>
              <a:rPr lang="en-US" sz="3000" b="1" i="1">
                <a:solidFill>
                  <a:srgbClr val="0D0D0D"/>
                </a:solidFill>
                <a:latin typeface="Calibri" panose="020F0502020204030204"/>
                <a:ea typeface="Calibri" panose="020F0502020204030204"/>
                <a:cs typeface="Calibri" panose="020F0502020204030204"/>
                <a:sym typeface="Calibri" panose="020F0502020204030204"/>
              </a:rPr>
              <a:t>Ý nghĩa của tiếng chửi: </a:t>
            </a:r>
            <a:endParaRPr lang="en-US" sz="3000" b="1" i="1">
              <a:solidFill>
                <a:srgbClr val="0D0D0D"/>
              </a:solidFill>
              <a:latin typeface="Calibri" panose="020F0502020204030204"/>
              <a:ea typeface="Calibri" panose="020F0502020204030204"/>
              <a:cs typeface="Calibri" panose="020F0502020204030204"/>
              <a:sym typeface="Calibri" panose="020F0502020204030204"/>
            </a:endParaRPr>
          </a:p>
          <a:p>
            <a:pPr marL="342900" marR="0" lvl="0" indent="-342900" algn="just" rtl="0">
              <a:lnSpc>
                <a:spcPct val="150000"/>
              </a:lnSpc>
              <a:spcBef>
                <a:spcPts val="0"/>
              </a:spcBef>
              <a:spcAft>
                <a:spcPts val="0"/>
              </a:spcAft>
              <a:buClr>
                <a:srgbClr val="0D0D0D"/>
              </a:buClr>
              <a:buSzPts val="3000"/>
              <a:buFont typeface="Courier New" panose="02070309020205020404"/>
              <a:buChar char="o"/>
            </a:pPr>
            <a:r>
              <a:rPr lang="en-US" sz="3000">
                <a:solidFill>
                  <a:srgbClr val="0D0D0D"/>
                </a:solidFill>
                <a:latin typeface="Calibri" panose="020F0502020204030204"/>
                <a:ea typeface="Calibri" panose="020F0502020204030204"/>
                <a:cs typeface="Calibri" panose="020F0502020204030204"/>
                <a:sym typeface="Calibri" panose="020F0502020204030204"/>
              </a:rPr>
              <a:t>Sự tức giận, phẫn uất bị dồn nén bật ra thành tiếng chửi.</a:t>
            </a:r>
            <a:endParaRPr lang="en-US" sz="3000">
              <a:solidFill>
                <a:srgbClr val="0D0D0D"/>
              </a:solidFill>
              <a:latin typeface="Calibri" panose="020F0502020204030204"/>
              <a:ea typeface="Calibri" panose="020F0502020204030204"/>
              <a:cs typeface="Calibri" panose="020F0502020204030204"/>
              <a:sym typeface="Calibri" panose="020F0502020204030204"/>
            </a:endParaRPr>
          </a:p>
          <a:p>
            <a:pPr marL="342900" marR="0" lvl="0" indent="-342900" algn="just" rtl="0">
              <a:lnSpc>
                <a:spcPct val="150000"/>
              </a:lnSpc>
              <a:spcBef>
                <a:spcPts val="0"/>
              </a:spcBef>
              <a:spcAft>
                <a:spcPts val="0"/>
              </a:spcAft>
              <a:buClr>
                <a:srgbClr val="0D0D0D"/>
              </a:buClr>
              <a:buSzPts val="3000"/>
              <a:buFont typeface="Courier New" panose="02070309020205020404"/>
              <a:buChar char="o"/>
            </a:pPr>
            <a:r>
              <a:rPr lang="en-US" sz="3000">
                <a:solidFill>
                  <a:srgbClr val="0D0D0D"/>
                </a:solidFill>
                <a:latin typeface="Calibri" panose="020F0502020204030204"/>
                <a:ea typeface="Calibri" panose="020F0502020204030204"/>
                <a:cs typeface="Calibri" panose="020F0502020204030204"/>
                <a:sym typeface="Calibri" panose="020F0502020204030204"/>
              </a:rPr>
              <a:t>Thể hiện khát khao được giao tiếp với mọi người.</a:t>
            </a:r>
            <a:endParaRPr lang="en-US" sz="3000">
              <a:solidFill>
                <a:srgbClr val="0D0D0D"/>
              </a:solidFill>
              <a:latin typeface="Calibri" panose="020F0502020204030204"/>
              <a:ea typeface="Calibri" panose="020F0502020204030204"/>
              <a:cs typeface="Calibri" panose="020F0502020204030204"/>
              <a:sym typeface="Calibri" panose="020F0502020204030204"/>
            </a:endParaRPr>
          </a:p>
          <a:p>
            <a:pPr marL="342900" marR="0" lvl="0" indent="-342900" algn="just" rtl="0">
              <a:lnSpc>
                <a:spcPct val="150000"/>
              </a:lnSpc>
              <a:spcBef>
                <a:spcPts val="0"/>
              </a:spcBef>
              <a:spcAft>
                <a:spcPts val="0"/>
              </a:spcAft>
              <a:buClr>
                <a:srgbClr val="0D0D0D"/>
              </a:buClr>
              <a:buSzPts val="3000"/>
              <a:buFont typeface="Courier New" panose="02070309020205020404"/>
              <a:buChar char="o"/>
            </a:pPr>
            <a:r>
              <a:rPr lang="en-US" sz="3000">
                <a:solidFill>
                  <a:srgbClr val="0D0D0D"/>
                </a:solidFill>
                <a:latin typeface="Calibri" panose="020F0502020204030204"/>
                <a:ea typeface="Calibri" panose="020F0502020204030204"/>
                <a:cs typeface="Calibri" panose="020F0502020204030204"/>
                <a:sym typeface="Calibri" panose="020F0502020204030204"/>
              </a:rPr>
              <a:t>Sự bất lực, bế tắc, cô đơn của Chí giữa cuộc đời.</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lnSpc>
                <a:spcPct val="150000"/>
              </a:lnSpc>
              <a:spcBef>
                <a:spcPts val="0"/>
              </a:spcBef>
              <a:spcAft>
                <a:spcPts val="0"/>
              </a:spcAft>
              <a:buClr>
                <a:schemeClr val="accent1"/>
              </a:buClr>
              <a:buSzPts val="3000"/>
              <a:buFont typeface="Noto Sans Symbols"/>
              <a:buChar char="⇒"/>
            </a:pPr>
            <a:r>
              <a:rPr lang="en-US" sz="3000" b="1" i="1">
                <a:solidFill>
                  <a:schemeClr val="accent1"/>
                </a:solidFill>
                <a:latin typeface="Calibri" panose="020F0502020204030204"/>
                <a:ea typeface="Calibri" panose="020F0502020204030204"/>
                <a:cs typeface="Calibri" panose="020F0502020204030204"/>
                <a:sym typeface="Calibri" panose="020F0502020204030204"/>
              </a:rPr>
              <a:t>Ấn tượng sâu sắc về sự cô đơn, đáng thương, khát khao được giao tiếp với đồng loại.</a:t>
            </a:r>
            <a:endParaRPr lang="en-US" sz="3000" b="1" i="1">
              <a:solidFill>
                <a:schemeClr val="accen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fade">
                                      <p:cBhvr>
                                        <p:cTn id="7" dur="1000"/>
                                        <p:tgtEl>
                                          <p:spTgt spid="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7">
                                            <p:txEl>
                                              <p:pRg st="1" end="1"/>
                                            </p:txEl>
                                          </p:spTgt>
                                        </p:tgtEl>
                                        <p:attrNameLst>
                                          <p:attrName>style.visibility</p:attrName>
                                        </p:attrNameLst>
                                      </p:cBhvr>
                                      <p:to>
                                        <p:strVal val="visible"/>
                                      </p:to>
                                    </p:set>
                                    <p:animEffect transition="in" filter="fade">
                                      <p:cBhvr>
                                        <p:cTn id="12" dur="1000"/>
                                        <p:tgtEl>
                                          <p:spTgt spid="4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7">
                                            <p:txEl>
                                              <p:pRg st="2" end="2"/>
                                            </p:txEl>
                                          </p:spTgt>
                                        </p:tgtEl>
                                        <p:attrNameLst>
                                          <p:attrName>style.visibility</p:attrName>
                                        </p:attrNameLst>
                                      </p:cBhvr>
                                      <p:to>
                                        <p:strVal val="visible"/>
                                      </p:to>
                                    </p:set>
                                    <p:animEffect transition="in" filter="fade">
                                      <p:cBhvr>
                                        <p:cTn id="17" dur="1000"/>
                                        <p:tgtEl>
                                          <p:spTgt spid="4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7">
                                            <p:txEl>
                                              <p:pRg st="3" end="3"/>
                                            </p:txEl>
                                          </p:spTgt>
                                        </p:tgtEl>
                                        <p:attrNameLst>
                                          <p:attrName>style.visibility</p:attrName>
                                        </p:attrNameLst>
                                      </p:cBhvr>
                                      <p:to>
                                        <p:strVal val="visible"/>
                                      </p:to>
                                    </p:set>
                                    <p:animEffect transition="in" filter="fade">
                                      <p:cBhvr>
                                        <p:cTn id="22" dur="1000"/>
                                        <p:tgtEl>
                                          <p:spTgt spid="4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7">
                                            <p:txEl>
                                              <p:pRg st="4" end="4"/>
                                            </p:txEl>
                                          </p:spTgt>
                                        </p:tgtEl>
                                        <p:attrNameLst>
                                          <p:attrName>style.visibility</p:attrName>
                                        </p:attrNameLst>
                                      </p:cBhvr>
                                      <p:to>
                                        <p:strVal val="visible"/>
                                      </p:to>
                                    </p:set>
                                    <p:animEffect transition="in" filter="fade">
                                      <p:cBhvr>
                                        <p:cTn id="27" dur="1000"/>
                                        <p:tgtEl>
                                          <p:spTgt spid="4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8"/>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03" name="Google Shape;403;p28"/>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04" name="Google Shape;404;p28"/>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5" name="Google Shape;405;p28"/>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a. Sự xuất hiện độc đáo</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06" name="Google Shape;406;p28"/>
          <p:cNvPicPr preferRelativeResize="0"/>
          <p:nvPr/>
        </p:nvPicPr>
        <p:blipFill rotWithShape="1">
          <a:blip r:embed="rId2"/>
          <a:srcRect l="56823" t="15817" r="13910" b="48240"/>
          <a:stretch>
            <a:fillRect/>
          </a:stretch>
        </p:blipFill>
        <p:spPr>
          <a:xfrm>
            <a:off x="9740348" y="2515157"/>
            <a:ext cx="2256779" cy="3924403"/>
          </a:xfrm>
          <a:prstGeom prst="rect">
            <a:avLst/>
          </a:prstGeom>
          <a:noFill/>
          <a:ln>
            <a:noFill/>
          </a:ln>
        </p:spPr>
      </p:pic>
      <p:sp>
        <p:nvSpPr>
          <p:cNvPr id="407" name="Google Shape;407;p28"/>
          <p:cNvSpPr txBox="1"/>
          <p:nvPr/>
        </p:nvSpPr>
        <p:spPr>
          <a:xfrm>
            <a:off x="400049" y="1902033"/>
            <a:ext cx="9598716" cy="577077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D0D0D"/>
              </a:buClr>
              <a:buSzPts val="3000"/>
              <a:buFont typeface="Calibri" panose="020F0502020204030204"/>
              <a:buChar char="-"/>
            </a:pPr>
            <a:r>
              <a:rPr lang="en-US" sz="3000" b="1" i="1" dirty="0">
                <a:solidFill>
                  <a:srgbClr val="0D0D0D"/>
                </a:solidFill>
                <a:latin typeface="Calibri" panose="020F0502020204030204"/>
                <a:ea typeface="Calibri" panose="020F0502020204030204"/>
                <a:cs typeface="Calibri" panose="020F0502020204030204"/>
                <a:sym typeface="Calibri" panose="020F0502020204030204"/>
              </a:rPr>
              <a:t>Ý </a:t>
            </a:r>
            <a:r>
              <a:rPr lang="en-US" sz="3000" b="1" i="1" dirty="0" err="1">
                <a:solidFill>
                  <a:srgbClr val="0D0D0D"/>
                </a:solidFill>
                <a:latin typeface="Calibri" panose="020F0502020204030204"/>
                <a:ea typeface="Calibri" panose="020F0502020204030204"/>
                <a:cs typeface="Calibri" panose="020F0502020204030204"/>
                <a:sym typeface="Calibri" panose="020F0502020204030204"/>
              </a:rPr>
              <a:t>nghĩa</a:t>
            </a:r>
            <a:r>
              <a:rPr lang="en-US" sz="3000" b="1" i="1" dirty="0">
                <a:solidFill>
                  <a:srgbClr val="0D0D0D"/>
                </a:solidFill>
                <a:latin typeface="Calibri" panose="020F0502020204030204"/>
                <a:ea typeface="Calibri" panose="020F0502020204030204"/>
                <a:cs typeface="Calibri" panose="020F0502020204030204"/>
                <a:sym typeface="Calibri" panose="020F0502020204030204"/>
              </a:rPr>
              <a:t> </a:t>
            </a:r>
            <a:r>
              <a:rPr lang="en-US" sz="3000" b="1" i="1" dirty="0" err="1">
                <a:solidFill>
                  <a:srgbClr val="0D0D0D"/>
                </a:solidFill>
                <a:latin typeface="Calibri" panose="020F0502020204030204"/>
                <a:ea typeface="Calibri" panose="020F0502020204030204"/>
                <a:cs typeface="Calibri" panose="020F0502020204030204"/>
                <a:sym typeface="Calibri" panose="020F0502020204030204"/>
              </a:rPr>
              <a:t>của</a:t>
            </a:r>
            <a:r>
              <a:rPr lang="en-US" sz="3000" b="1" i="1" dirty="0">
                <a:solidFill>
                  <a:srgbClr val="0D0D0D"/>
                </a:solidFill>
                <a:latin typeface="Calibri" panose="020F0502020204030204"/>
                <a:ea typeface="Calibri" panose="020F0502020204030204"/>
                <a:cs typeface="Calibri" panose="020F0502020204030204"/>
                <a:sym typeface="Calibri" panose="020F0502020204030204"/>
              </a:rPr>
              <a:t> </a:t>
            </a:r>
            <a:r>
              <a:rPr lang="en-US" sz="3000" b="1" i="1" dirty="0" err="1">
                <a:solidFill>
                  <a:srgbClr val="0D0D0D"/>
                </a:solidFill>
                <a:latin typeface="Calibri" panose="020F0502020204030204"/>
                <a:ea typeface="Calibri" panose="020F0502020204030204"/>
                <a:cs typeface="Calibri" panose="020F0502020204030204"/>
                <a:sym typeface="Calibri" panose="020F0502020204030204"/>
              </a:rPr>
              <a:t>tiếng</a:t>
            </a:r>
            <a:r>
              <a:rPr lang="en-US" sz="3000" b="1" i="1" dirty="0">
                <a:solidFill>
                  <a:srgbClr val="0D0D0D"/>
                </a:solidFill>
                <a:latin typeface="Calibri" panose="020F0502020204030204"/>
                <a:ea typeface="Calibri" panose="020F0502020204030204"/>
                <a:cs typeface="Calibri" panose="020F0502020204030204"/>
                <a:sym typeface="Calibri" panose="020F0502020204030204"/>
              </a:rPr>
              <a:t> </a:t>
            </a:r>
            <a:r>
              <a:rPr lang="en-US" sz="3000" b="1" i="1" dirty="0" err="1">
                <a:solidFill>
                  <a:srgbClr val="0D0D0D"/>
                </a:solidFill>
                <a:latin typeface="Calibri" panose="020F0502020204030204"/>
                <a:ea typeface="Calibri" panose="020F0502020204030204"/>
                <a:cs typeface="Calibri" panose="020F0502020204030204"/>
                <a:sym typeface="Calibri" panose="020F0502020204030204"/>
              </a:rPr>
              <a:t>chửi</a:t>
            </a:r>
            <a:r>
              <a:rPr lang="en-US" sz="3000" b="1" i="1" dirty="0">
                <a:solidFill>
                  <a:srgbClr val="0D0D0D"/>
                </a:solidFill>
                <a:latin typeface="Calibri" panose="020F0502020204030204"/>
                <a:ea typeface="Calibri" panose="020F0502020204030204"/>
                <a:cs typeface="Calibri" panose="020F0502020204030204"/>
                <a:sym typeface="Calibri" panose="020F0502020204030204"/>
              </a:rPr>
              <a:t>: </a:t>
            </a:r>
            <a:endParaRPr dirty="0"/>
          </a:p>
          <a:p>
            <a:pPr marL="342900" marR="0" lvl="0" indent="-342900" algn="just" rtl="0">
              <a:lnSpc>
                <a:spcPct val="150000"/>
              </a:lnSpc>
              <a:spcBef>
                <a:spcPts val="0"/>
              </a:spcBef>
              <a:spcAft>
                <a:spcPts val="0"/>
              </a:spcAft>
              <a:buClr>
                <a:schemeClr val="accent1"/>
              </a:buClr>
              <a:buSzPts val="3000"/>
              <a:buFont typeface="Noto Sans Symbols"/>
              <a:buChar char="⇒"/>
            </a:pPr>
            <a:r>
              <a:rPr lang="en-US" sz="3600" dirty="0" err="1" smtClean="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Ấn</a:t>
            </a:r>
            <a:r>
              <a:rPr lang="en-US" sz="3600" dirty="0" smtClean="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tượng</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sâu</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sắc</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vê</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sư</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cô</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đơn</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đáng</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thương</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khát</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khao</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được</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giao</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tiếp</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với</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đồng</a:t>
            </a:r>
            <a:r>
              <a:rPr lang="en-US" sz="3600"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3600"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loại</a:t>
            </a:r>
            <a:r>
              <a:rPr lang="en-US" sz="3600" dirty="0" smtClean="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endParaRPr lang="en-US" sz="3600" dirty="0" smtClean="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a:lnSpc>
                <a:spcPct val="150000"/>
              </a:lnSpc>
            </a:pPr>
            <a:r>
              <a:rPr lang="vi-VN" sz="3600" dirty="0">
                <a:solidFill>
                  <a:srgbClr val="FF0000"/>
                </a:solidFill>
                <a:latin typeface="Times New Roman" panose="02020603050405020304" pitchFamily="18" charset="0"/>
                <a:cs typeface="Times New Roman" panose="02020603050405020304" pitchFamily="18" charset="0"/>
              </a:rPr>
              <a:t>=&gt; Sự vật vã của một tâm hồn đau khổ tuyệt vọng</a:t>
            </a:r>
            <a:endParaRPr lang="vi-VN" sz="36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vi-VN" sz="3600" dirty="0">
                <a:solidFill>
                  <a:srgbClr val="FF0000"/>
                </a:solidFill>
                <a:latin typeface="Times New Roman" panose="02020603050405020304" pitchFamily="18" charset="0"/>
                <a:cs typeface="Times New Roman" panose="02020603050405020304" pitchFamily="18" charset="0"/>
              </a:rPr>
              <a:t>=&gt; Sự bi phẫn cùng cực với cái xã hội đã sinh ra kiếp sống Chí Phèo.</a:t>
            </a:r>
            <a:endParaRPr lang="vi-VN" sz="3600" dirty="0">
              <a:solidFill>
                <a:srgbClr val="FF0000"/>
              </a:solidFill>
              <a:latin typeface="Times New Roman" panose="02020603050405020304" pitchFamily="18" charset="0"/>
              <a:cs typeface="Times New Roman" panose="02020603050405020304" pitchFamily="18" charset="0"/>
            </a:endParaRPr>
          </a:p>
          <a:p>
            <a:pPr marR="0" lvl="0" algn="just" rtl="0">
              <a:lnSpc>
                <a:spcPct val="150000"/>
              </a:lnSpc>
              <a:spcBef>
                <a:spcPts val="0"/>
              </a:spcBef>
              <a:spcAft>
                <a:spcPts val="0"/>
              </a:spcAft>
              <a:buClr>
                <a:schemeClr val="accent1"/>
              </a:buClr>
              <a:buSzPts val="3000"/>
            </a:pPr>
            <a:endParaRPr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fade">
                                      <p:cBhvr>
                                        <p:cTn id="7" dur="1000"/>
                                        <p:tgtEl>
                                          <p:spTgt spid="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7">
                                            <p:txEl>
                                              <p:pRg st="1" end="1"/>
                                            </p:txEl>
                                          </p:spTgt>
                                        </p:tgtEl>
                                        <p:attrNameLst>
                                          <p:attrName>style.visibility</p:attrName>
                                        </p:attrNameLst>
                                      </p:cBhvr>
                                      <p:to>
                                        <p:strVal val="visible"/>
                                      </p:to>
                                    </p:set>
                                    <p:animEffect transition="in" filter="fade">
                                      <p:cBhvr>
                                        <p:cTn id="12" dur="1000"/>
                                        <p:tgtEl>
                                          <p:spTgt spid="4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7">
                                            <p:txEl>
                                              <p:pRg st="2" end="2"/>
                                            </p:txEl>
                                          </p:spTgt>
                                        </p:tgtEl>
                                        <p:attrNameLst>
                                          <p:attrName>style.visibility</p:attrName>
                                        </p:attrNameLst>
                                      </p:cBhvr>
                                      <p:to>
                                        <p:strVal val="visible"/>
                                      </p:to>
                                    </p:set>
                                    <p:animEffect transition="in" filter="fade">
                                      <p:cBhvr>
                                        <p:cTn id="17" dur="1000"/>
                                        <p:tgtEl>
                                          <p:spTgt spid="4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7">
                                            <p:txEl>
                                              <p:pRg st="3" end="3"/>
                                            </p:txEl>
                                          </p:spTgt>
                                        </p:tgtEl>
                                        <p:attrNameLst>
                                          <p:attrName>style.visibility</p:attrName>
                                        </p:attrNameLst>
                                      </p:cBhvr>
                                      <p:to>
                                        <p:strVal val="visible"/>
                                      </p:to>
                                    </p:set>
                                    <p:animEffect transition="in" filter="fade">
                                      <p:cBhvr>
                                        <p:cTn id="22" dur="1000"/>
                                        <p:tgtEl>
                                          <p:spTgt spid="4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
          <p:cNvPicPr preferRelativeResize="0"/>
          <p:nvPr/>
        </p:nvPicPr>
        <p:blipFill rotWithShape="1">
          <a:blip r:embed="rId1"/>
          <a:srcRect/>
          <a:stretch>
            <a:fillRect/>
          </a:stretch>
        </p:blipFill>
        <p:spPr>
          <a:xfrm>
            <a:off x="2018005" y="1134938"/>
            <a:ext cx="2592288" cy="4274630"/>
          </a:xfrm>
          <a:prstGeom prst="rect">
            <a:avLst/>
          </a:prstGeom>
          <a:noFill/>
          <a:ln>
            <a:noFill/>
          </a:ln>
        </p:spPr>
      </p:pic>
      <p:pic>
        <p:nvPicPr>
          <p:cNvPr id="126" name="Google Shape;126;p3"/>
          <p:cNvPicPr preferRelativeResize="0"/>
          <p:nvPr/>
        </p:nvPicPr>
        <p:blipFill rotWithShape="1">
          <a:blip r:embed="rId2"/>
          <a:srcRect/>
          <a:stretch>
            <a:fillRect/>
          </a:stretch>
        </p:blipFill>
        <p:spPr>
          <a:xfrm>
            <a:off x="5231912" y="1134938"/>
            <a:ext cx="4871639" cy="4274630"/>
          </a:xfrm>
          <a:prstGeom prst="rect">
            <a:avLst/>
          </a:prstGeom>
          <a:noFill/>
          <a:ln>
            <a:noFill/>
          </a:ln>
        </p:spPr>
      </p:pic>
      <p:sp>
        <p:nvSpPr>
          <p:cNvPr id="127" name="Google Shape;127;p3"/>
          <p:cNvSpPr txBox="1"/>
          <p:nvPr/>
        </p:nvSpPr>
        <p:spPr>
          <a:xfrm>
            <a:off x="239350" y="164638"/>
            <a:ext cx="12192000"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Hình ảnh sau gợi nhắc đến truyện ngắn nào?</a:t>
            </a:r>
            <a:endPar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8" name="Google Shape;128;p3"/>
          <p:cNvSpPr txBox="1"/>
          <p:nvPr/>
        </p:nvSpPr>
        <p:spPr>
          <a:xfrm>
            <a:off x="143339" y="5661631"/>
            <a:ext cx="12192000"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“Lão Hạc” - Nam Cao (1943)</a:t>
            </a:r>
            <a:endParaRPr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5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p:tgtEl>
                                          <p:spTgt spid="1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10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8">
                                            <p:txEl>
                                              <p:pRg st="0" end="0"/>
                                            </p:txEl>
                                          </p:spTgt>
                                        </p:tgtEl>
                                        <p:attrNameLst>
                                          <p:attrName>style.visibility</p:attrName>
                                        </p:attrNameLst>
                                      </p:cBhvr>
                                      <p:to>
                                        <p:strVal val="visible"/>
                                      </p:to>
                                    </p:set>
                                    <p:anim calcmode="lin" valueType="num">
                                      <p:cBhvr additive="base">
                                        <p:cTn id="22" dur="500"/>
                                        <p:tgtEl>
                                          <p:spTgt spid="128">
                                            <p:txEl>
                                              <p:pRg st="0" end="0"/>
                                            </p:txEl>
                                          </p:spTgt>
                                        </p:tgtEl>
                                        <p:attrNameLst>
                                          <p:attrName>ppt_w</p:attrName>
                                        </p:attrNameLst>
                                      </p:cBhvr>
                                      <p:tavLst>
                                        <p:tav tm="0">
                                          <p:val>
                                            <p:fltVal val="0"/>
                                          </p:val>
                                        </p:tav>
                                        <p:tav tm="100000">
                                          <p:val>
                                            <p:strVal val="#ppt_w"/>
                                          </p:val>
                                        </p:tav>
                                      </p:tavLst>
                                    </p:anim>
                                    <p:anim calcmode="lin" valueType="num">
                                      <p:cBhvr additive="base">
                                        <p:cTn id="23" dur="500"/>
                                        <p:tgtEl>
                                          <p:spTgt spid="12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9"/>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13" name="Google Shape;413;p29"/>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14" name="Google Shape;414;p29"/>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5" name="Google Shape;415;p29"/>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b. Chí Phèo trước khi vào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16" name="Google Shape;416;p29"/>
          <p:cNvPicPr preferRelativeResize="0"/>
          <p:nvPr/>
        </p:nvPicPr>
        <p:blipFill rotWithShape="1">
          <a:blip r:embed="rId2"/>
          <a:srcRect l="6751" t="13859" r="53524" b="47778"/>
          <a:stretch>
            <a:fillRect/>
          </a:stretch>
        </p:blipFill>
        <p:spPr>
          <a:xfrm>
            <a:off x="8867793" y="1969975"/>
            <a:ext cx="3123335" cy="4270803"/>
          </a:xfrm>
          <a:prstGeom prst="rect">
            <a:avLst/>
          </a:prstGeom>
          <a:noFill/>
          <a:ln>
            <a:noFill/>
          </a:ln>
        </p:spPr>
      </p:pic>
      <p:sp>
        <p:nvSpPr>
          <p:cNvPr id="417" name="Google Shape;417;p29"/>
          <p:cNvSpPr txBox="1"/>
          <p:nvPr/>
        </p:nvSpPr>
        <p:spPr>
          <a:xfrm>
            <a:off x="543340" y="1903026"/>
            <a:ext cx="8123581" cy="279076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a:solidFill>
                  <a:srgbClr val="0D0D0D"/>
                </a:solidFill>
                <a:latin typeface="Calibri" panose="020F0502020204030204"/>
                <a:ea typeface="Calibri" panose="020F0502020204030204"/>
                <a:cs typeface="Calibri" panose="020F0502020204030204"/>
                <a:sym typeface="Calibri" panose="020F0502020204030204"/>
              </a:rPr>
              <a:t>- Thân phận:</a:t>
            </a:r>
            <a:endParaRPr sz="3000" b="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Không cha, không mẹ, bị bỏ rơi ở lò gạch.</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Được người làng chuyền tay nhau nuôi.</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Năm 20 tuổi đi làm canh điền cho nhà Bá Kiến</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1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fade">
                                      <p:cBhvr>
                                        <p:cTn id="12" dur="500"/>
                                        <p:tgtEl>
                                          <p:spTgt spid="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Effect transition="in" filter="fade">
                                      <p:cBhvr>
                                        <p:cTn id="17" dur="500"/>
                                        <p:tgtEl>
                                          <p:spTgt spid="4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7">
                                            <p:txEl>
                                              <p:pRg st="1" end="1"/>
                                            </p:txEl>
                                          </p:spTgt>
                                        </p:tgtEl>
                                        <p:attrNameLst>
                                          <p:attrName>style.visibility</p:attrName>
                                        </p:attrNameLst>
                                      </p:cBhvr>
                                      <p:to>
                                        <p:strVal val="visible"/>
                                      </p:to>
                                    </p:set>
                                    <p:animEffect transition="in" filter="fade">
                                      <p:cBhvr>
                                        <p:cTn id="22" dur="500"/>
                                        <p:tgtEl>
                                          <p:spTgt spid="4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7">
                                            <p:txEl>
                                              <p:pRg st="2" end="2"/>
                                            </p:txEl>
                                          </p:spTgt>
                                        </p:tgtEl>
                                        <p:attrNameLst>
                                          <p:attrName>style.visibility</p:attrName>
                                        </p:attrNameLst>
                                      </p:cBhvr>
                                      <p:to>
                                        <p:strVal val="visible"/>
                                      </p:to>
                                    </p:set>
                                    <p:animEffect transition="in" filter="fade">
                                      <p:cBhvr>
                                        <p:cTn id="27" dur="500"/>
                                        <p:tgtEl>
                                          <p:spTgt spid="4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7">
                                            <p:txEl>
                                              <p:pRg st="3" end="3"/>
                                            </p:txEl>
                                          </p:spTgt>
                                        </p:tgtEl>
                                        <p:attrNameLst>
                                          <p:attrName>style.visibility</p:attrName>
                                        </p:attrNameLst>
                                      </p:cBhvr>
                                      <p:to>
                                        <p:strVal val="visible"/>
                                      </p:to>
                                    </p:set>
                                    <p:animEffect transition="in" filter="fade">
                                      <p:cBhvr>
                                        <p:cTn id="32" dur="500"/>
                                        <p:tgtEl>
                                          <p:spTgt spid="4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0"/>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23" name="Google Shape;423;p30"/>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24" name="Google Shape;424;p30"/>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5" name="Google Shape;425;p30"/>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b. Chí Phèo trước khi vào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26" name="Google Shape;426;p30"/>
          <p:cNvSpPr txBox="1"/>
          <p:nvPr/>
        </p:nvSpPr>
        <p:spPr>
          <a:xfrm>
            <a:off x="400050" y="1950136"/>
            <a:ext cx="7034420" cy="417575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i="1">
                <a:solidFill>
                  <a:srgbClr val="0D0D0D"/>
                </a:solidFill>
                <a:latin typeface="Calibri" panose="020F0502020204030204"/>
                <a:ea typeface="Calibri" panose="020F0502020204030204"/>
                <a:cs typeface="Calibri" panose="020F0502020204030204"/>
                <a:sym typeface="Calibri" panose="020F0502020204030204"/>
              </a:rPr>
              <a:t>- Tính cách, phẩm chất:</a:t>
            </a:r>
            <a:endParaRPr sz="3000" b="1" i="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Là anh canh điền “hiền lành như đất”</a:t>
            </a:r>
            <a:endParaRPr lang="en-US" sz="3000">
              <a:solidFill>
                <a:srgbClr val="0D0D0D"/>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Mơ ước bình dị: </a:t>
            </a:r>
            <a:r>
              <a:rPr lang="en-US" sz="3000" i="1">
                <a:solidFill>
                  <a:srgbClr val="0D0D0D"/>
                </a:solidFill>
                <a:latin typeface="Calibri" panose="020F0502020204030204"/>
                <a:ea typeface="Calibri" panose="020F0502020204030204"/>
                <a:cs typeface="Calibri" panose="020F0502020204030204"/>
                <a:sym typeface="Calibri" panose="020F0502020204030204"/>
              </a:rPr>
              <a:t>“có một gia đình nho nhỏ, chồng cuốc mướn cày thuê, vợ dệt vải…”</a:t>
            </a:r>
            <a:endParaRPr sz="3000" i="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rgbClr val="0D0D0D"/>
                </a:solidFill>
                <a:latin typeface="Calibri" panose="020F0502020204030204"/>
                <a:ea typeface="Calibri" panose="020F0502020204030204"/>
                <a:cs typeface="Calibri" panose="020F0502020204030204"/>
                <a:sym typeface="Calibri" panose="020F0502020204030204"/>
              </a:rPr>
              <a:t>+ Bị bà ba gọi lên bóp chân: </a:t>
            </a:r>
            <a:r>
              <a:rPr lang="en-US" sz="3000" i="1">
                <a:solidFill>
                  <a:srgbClr val="0D0D0D"/>
                </a:solidFill>
                <a:latin typeface="Calibri" panose="020F0502020204030204"/>
                <a:ea typeface="Calibri" panose="020F0502020204030204"/>
                <a:cs typeface="Calibri" panose="020F0502020204030204"/>
                <a:sym typeface="Calibri" panose="020F0502020204030204"/>
              </a:rPr>
              <a:t>“chỉ thấy </a:t>
            </a:r>
            <a:r>
              <a:rPr lang="en-US" sz="3000" i="1" u="sng">
                <a:solidFill>
                  <a:srgbClr val="0D0D0D"/>
                </a:solidFill>
                <a:latin typeface="Calibri" panose="020F0502020204030204"/>
                <a:ea typeface="Calibri" panose="020F0502020204030204"/>
                <a:cs typeface="Calibri" panose="020F0502020204030204"/>
                <a:sym typeface="Calibri" panose="020F0502020204030204"/>
              </a:rPr>
              <a:t>nhục chứ yêu</a:t>
            </a:r>
            <a:r>
              <a:rPr lang="en-US" sz="3000" i="1">
                <a:solidFill>
                  <a:srgbClr val="0D0D0D"/>
                </a:solidFill>
                <a:latin typeface="Calibri" panose="020F0502020204030204"/>
                <a:ea typeface="Calibri" panose="020F0502020204030204"/>
                <a:cs typeface="Calibri" panose="020F0502020204030204"/>
                <a:sym typeface="Calibri" panose="020F0502020204030204"/>
              </a:rPr>
              <a:t> </a:t>
            </a:r>
            <a:r>
              <a:rPr lang="en-US" sz="3000" i="1" u="sng">
                <a:solidFill>
                  <a:srgbClr val="0D0D0D"/>
                </a:solidFill>
                <a:latin typeface="Calibri" panose="020F0502020204030204"/>
                <a:ea typeface="Calibri" panose="020F0502020204030204"/>
                <a:cs typeface="Calibri" panose="020F0502020204030204"/>
                <a:sym typeface="Calibri" panose="020F0502020204030204"/>
              </a:rPr>
              <a:t>đương gì</a:t>
            </a:r>
            <a:r>
              <a:rPr lang="en-US" sz="3000" i="1">
                <a:solidFill>
                  <a:srgbClr val="0D0D0D"/>
                </a:solidFill>
                <a:latin typeface="Calibri" panose="020F0502020204030204"/>
                <a:ea typeface="Calibri" panose="020F0502020204030204"/>
                <a:cs typeface="Calibri" panose="020F0502020204030204"/>
                <a:sym typeface="Calibri" panose="020F0502020204030204"/>
              </a:rPr>
              <a:t>”</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427" name="Google Shape;427;p30" descr="Xem hơn 100 ảnh về hình vẽ chí phèo - daotaonec"/>
          <p:cNvPicPr preferRelativeResize="0"/>
          <p:nvPr/>
        </p:nvPicPr>
        <p:blipFill rotWithShape="1">
          <a:blip r:embed="rId2"/>
          <a:srcRect l="10970" r="1039" b="19169"/>
          <a:stretch>
            <a:fillRect/>
          </a:stretch>
        </p:blipFill>
        <p:spPr>
          <a:xfrm>
            <a:off x="7633496" y="2683564"/>
            <a:ext cx="4317480" cy="28028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 calcmode="lin" valueType="num">
                                      <p:cBhvr additive="base">
                                        <p:cTn id="12" dur="500"/>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1"/>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33" name="Google Shape;433;p31"/>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34" name="Google Shape;434;p31"/>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5" name="Google Shape;435;p31"/>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b. Chí Phèo trước khi vào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36" name="Google Shape;436;p31"/>
          <p:cNvPicPr preferRelativeResize="0"/>
          <p:nvPr/>
        </p:nvPicPr>
        <p:blipFill rotWithShape="1">
          <a:blip r:embed="rId2"/>
          <a:srcRect l="6751" t="13859" r="53524" b="47778"/>
          <a:stretch>
            <a:fillRect/>
          </a:stretch>
        </p:blipFill>
        <p:spPr>
          <a:xfrm>
            <a:off x="9269536" y="1969975"/>
            <a:ext cx="3123335" cy="4270803"/>
          </a:xfrm>
          <a:prstGeom prst="rect">
            <a:avLst/>
          </a:prstGeom>
          <a:noFill/>
          <a:ln>
            <a:noFill/>
          </a:ln>
        </p:spPr>
      </p:pic>
      <p:sp>
        <p:nvSpPr>
          <p:cNvPr id="437" name="Google Shape;437;p31"/>
          <p:cNvSpPr txBox="1"/>
          <p:nvPr/>
        </p:nvSpPr>
        <p:spPr>
          <a:xfrm>
            <a:off x="400050" y="1950136"/>
            <a:ext cx="9042124" cy="2098267"/>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chemeClr val="accent1"/>
              </a:buClr>
              <a:buSzPts val="3000"/>
              <a:buFont typeface="Noto Sans Symbols"/>
              <a:buChar char="⇒"/>
            </a:pPr>
            <a:r>
              <a:rPr lang="en-US" sz="3000" b="1" i="1">
                <a:solidFill>
                  <a:schemeClr val="accent1"/>
                </a:solidFill>
                <a:latin typeface="Calibri" panose="020F0502020204030204"/>
                <a:ea typeface="Calibri" panose="020F0502020204030204"/>
                <a:cs typeface="Calibri" panose="020F0502020204030204"/>
                <a:sym typeface="Calibri" panose="020F0502020204030204"/>
              </a:rPr>
              <a:t>Chí Phèo là người nông dân lương thiện, chăm chỉ có ước mơ bình dị, dù trong hoàn cảnh nào vẫn giữ được lương tâm trong sáng.</a:t>
            </a:r>
            <a:endParaRPr lang="en-US" sz="3000" b="1" i="1">
              <a:solidFill>
                <a:schemeClr val="accen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par>
                                <p:cTn id="8" presetID="10" presetClass="entr" presetSubtype="0" fill="hold" nodeType="withEffect">
                                  <p:stCondLst>
                                    <p:cond delay="0"/>
                                  </p:stCondLst>
                                  <p:childTnLst>
                                    <p:set>
                                      <p:cBhvr>
                                        <p:cTn id="9" dur="1" fill="hold">
                                          <p:stCondLst>
                                            <p:cond delay="0"/>
                                          </p:stCondLst>
                                        </p:cTn>
                                        <p:tgtEl>
                                          <p:spTgt spid="436"/>
                                        </p:tgtEl>
                                        <p:attrNameLst>
                                          <p:attrName>style.visibility</p:attrName>
                                        </p:attrNameLst>
                                      </p:cBhvr>
                                      <p:to>
                                        <p:strVal val="visible"/>
                                      </p:to>
                                    </p:set>
                                    <p:animEffect transition="in" filter="fade">
                                      <p:cBhvr>
                                        <p:cTn id="10"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32"/>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43" name="Google Shape;443;p32"/>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44" name="Google Shape;444;p32"/>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5" name="Google Shape;445;p32"/>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c. Chí Phèo khi ra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46" name="Google Shape;446;p32"/>
          <p:cNvPicPr preferRelativeResize="0"/>
          <p:nvPr/>
        </p:nvPicPr>
        <p:blipFill rotWithShape="1">
          <a:blip r:embed="rId2"/>
          <a:srcRect l="6751" t="13859" r="53524" b="47778"/>
          <a:stretch>
            <a:fillRect/>
          </a:stretch>
        </p:blipFill>
        <p:spPr>
          <a:xfrm flipH="1">
            <a:off x="1494688" y="1840394"/>
            <a:ext cx="3123335" cy="4270803"/>
          </a:xfrm>
          <a:prstGeom prst="rect">
            <a:avLst/>
          </a:prstGeom>
          <a:noFill/>
          <a:ln>
            <a:noFill/>
          </a:ln>
        </p:spPr>
      </p:pic>
      <p:pic>
        <p:nvPicPr>
          <p:cNvPr id="447" name="Google Shape;447;p32"/>
          <p:cNvPicPr preferRelativeResize="0"/>
          <p:nvPr/>
        </p:nvPicPr>
        <p:blipFill rotWithShape="1">
          <a:blip r:embed="rId3"/>
          <a:srcRect l="56823" t="15817" r="13910" b="48240"/>
          <a:stretch>
            <a:fillRect/>
          </a:stretch>
        </p:blipFill>
        <p:spPr>
          <a:xfrm>
            <a:off x="8597111" y="2186794"/>
            <a:ext cx="2256779" cy="3924403"/>
          </a:xfrm>
          <a:prstGeom prst="rect">
            <a:avLst/>
          </a:prstGeom>
          <a:noFill/>
          <a:ln>
            <a:noFill/>
          </a:ln>
        </p:spPr>
      </p:pic>
      <p:sp>
        <p:nvSpPr>
          <p:cNvPr id="448" name="Google Shape;448;p32"/>
          <p:cNvSpPr/>
          <p:nvPr/>
        </p:nvSpPr>
        <p:spPr>
          <a:xfrm>
            <a:off x="5179298" y="2866451"/>
            <a:ext cx="2763078" cy="125704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panose="020F0502020204030204"/>
                <a:ea typeface="Calibri" panose="020F0502020204030204"/>
                <a:cs typeface="Calibri" panose="020F0502020204030204"/>
                <a:sym typeface="Calibri" panose="020F0502020204030204"/>
              </a:rPr>
              <a:t>Nhà tù thực dân</a:t>
            </a:r>
            <a:endParaRPr lang="en-US" sz="24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49" name="Google Shape;449;p32" descr="Xem hơn 100 ảnh về hình vẽ chí phèo - daotaonec"/>
          <p:cNvPicPr preferRelativeResize="0"/>
          <p:nvPr/>
        </p:nvPicPr>
        <p:blipFill rotWithShape="1">
          <a:blip r:embed="rId4"/>
          <a:srcRect l="53763" t="4141" r="2577" b="20870"/>
          <a:stretch>
            <a:fillRect/>
          </a:stretch>
        </p:blipFill>
        <p:spPr>
          <a:xfrm>
            <a:off x="5180309" y="3588552"/>
            <a:ext cx="2394681" cy="290671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gtEl>
                                        <p:attrNameLst>
                                          <p:attrName>style.visibility</p:attrName>
                                        </p:attrNameLst>
                                      </p:cBhvr>
                                      <p:to>
                                        <p:strVal val="visible"/>
                                      </p:to>
                                    </p:set>
                                    <p:animEffect transition="in" filter="fade">
                                      <p:cBhvr>
                                        <p:cTn id="12" dur="500"/>
                                        <p:tgtEl>
                                          <p:spTgt spid="4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8"/>
                                        </p:tgtEl>
                                        <p:attrNameLst>
                                          <p:attrName>style.visibility</p:attrName>
                                        </p:attrNameLst>
                                      </p:cBhvr>
                                      <p:to>
                                        <p:strVal val="visible"/>
                                      </p:to>
                                    </p:set>
                                    <p:animEffect transition="in" filter="fade">
                                      <p:cBhvr>
                                        <p:cTn id="17" dur="500"/>
                                        <p:tgtEl>
                                          <p:spTgt spid="448"/>
                                        </p:tgtEl>
                                      </p:cBhvr>
                                    </p:animEffect>
                                  </p:childTnLst>
                                </p:cTn>
                              </p:par>
                              <p:par>
                                <p:cTn id="18" presetID="10" presetClass="entr" presetSubtype="0" fill="hold" nodeType="withEffect">
                                  <p:stCondLst>
                                    <p:cond delay="0"/>
                                  </p:stCondLst>
                                  <p:childTnLst>
                                    <p:set>
                                      <p:cBhvr>
                                        <p:cTn id="19" dur="1" fill="hold">
                                          <p:stCondLst>
                                            <p:cond delay="0"/>
                                          </p:stCondLst>
                                        </p:cTn>
                                        <p:tgtEl>
                                          <p:spTgt spid="449"/>
                                        </p:tgtEl>
                                        <p:attrNameLst>
                                          <p:attrName>style.visibility</p:attrName>
                                        </p:attrNameLst>
                                      </p:cBhvr>
                                      <p:to>
                                        <p:strVal val="visible"/>
                                      </p:to>
                                    </p:set>
                                    <p:animEffect transition="in" filter="fade">
                                      <p:cBhvr>
                                        <p:cTn id="20" dur="500"/>
                                        <p:tgtEl>
                                          <p:spTgt spid="4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7"/>
                                        </p:tgtEl>
                                        <p:attrNameLst>
                                          <p:attrName>style.visibility</p:attrName>
                                        </p:attrNameLst>
                                      </p:cBhvr>
                                      <p:to>
                                        <p:strVal val="visible"/>
                                      </p:to>
                                    </p:set>
                                    <p:animEffect transition="in" filter="fade">
                                      <p:cBhvr>
                                        <p:cTn id="25"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3"/>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55" name="Google Shape;455;p33"/>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56" name="Google Shape;456;p33"/>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7" name="Google Shape;457;p33"/>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c. Chí Phèo khi ra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58" name="Google Shape;458;p33" descr="Xem hơn 100 ảnh về hình vẽ chí phèo - daotaonec"/>
          <p:cNvPicPr preferRelativeResize="0"/>
          <p:nvPr/>
        </p:nvPicPr>
        <p:blipFill rotWithShape="1">
          <a:blip r:embed="rId2"/>
          <a:srcRect r="35385" b="13959"/>
          <a:stretch>
            <a:fillRect/>
          </a:stretch>
        </p:blipFill>
        <p:spPr>
          <a:xfrm>
            <a:off x="7983589" y="2077635"/>
            <a:ext cx="4042757" cy="380434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459" name="Google Shape;459;p33"/>
          <p:cNvSpPr txBox="1"/>
          <p:nvPr/>
        </p:nvSpPr>
        <p:spPr>
          <a:xfrm>
            <a:off x="443947" y="1903026"/>
            <a:ext cx="7229062" cy="32571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1">
                <a:solidFill>
                  <a:schemeClr val="dk1"/>
                </a:solidFill>
                <a:latin typeface="Calibri" panose="020F0502020204030204"/>
                <a:ea typeface="Calibri" panose="020F0502020204030204"/>
                <a:cs typeface="Calibri" panose="020F0502020204030204"/>
                <a:sym typeface="Calibri" panose="020F0502020204030204"/>
              </a:rPr>
              <a:t>- Bị tàn phá về nhân hình: </a:t>
            </a:r>
            <a:endParaRPr sz="2400" b="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2800">
                <a:solidFill>
                  <a:schemeClr val="dk1"/>
                </a:solidFill>
                <a:latin typeface="Calibri" panose="020F0502020204030204"/>
                <a:ea typeface="Calibri" panose="020F0502020204030204"/>
                <a:cs typeface="Calibri" panose="020F0502020204030204"/>
                <a:sym typeface="Calibri" panose="020F0502020204030204"/>
              </a:rPr>
              <a:t>+ “Trông đặc như thằng săng đá”</a:t>
            </a:r>
            <a:endParaRPr sz="24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2800">
                <a:solidFill>
                  <a:schemeClr val="dk1"/>
                </a:solidFill>
                <a:latin typeface="Calibri" panose="020F0502020204030204"/>
                <a:ea typeface="Calibri" panose="020F0502020204030204"/>
                <a:cs typeface="Calibri" panose="020F0502020204030204"/>
                <a:sym typeface="Calibri" panose="020F0502020204030204"/>
              </a:rPr>
              <a:t>+ “Cái đầu thì trọc lốc, cái răng cạo trắng hớn, cái mặt thì đen mà rất cơng cơng, hai mắt gườm gườm trông gớm chết” …</a:t>
            </a:r>
            <a:endParaRPr sz="240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Effect transition="in" filter="fade">
                                      <p:cBhvr>
                                        <p:cTn id="12" dur="500"/>
                                        <p:tgtEl>
                                          <p:spTgt spid="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4"/>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65" name="Google Shape;465;p34"/>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66" name="Google Shape;466;p34"/>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7" name="Google Shape;467;p34"/>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c. Chí Phèo khi ra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68" name="Google Shape;468;p34" descr="Xem hơn 100 ảnh về hình vẽ chí phèo - daotaonec"/>
          <p:cNvPicPr preferRelativeResize="0"/>
          <p:nvPr/>
        </p:nvPicPr>
        <p:blipFill rotWithShape="1">
          <a:blip r:embed="rId2"/>
          <a:srcRect r="35385" b="13959"/>
          <a:stretch>
            <a:fillRect/>
          </a:stretch>
        </p:blipFill>
        <p:spPr>
          <a:xfrm>
            <a:off x="7983591" y="2077635"/>
            <a:ext cx="4042757" cy="380434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469" name="Google Shape;469;p34"/>
          <p:cNvSpPr txBox="1"/>
          <p:nvPr/>
        </p:nvSpPr>
        <p:spPr>
          <a:xfrm>
            <a:off x="443946" y="1903026"/>
            <a:ext cx="7189305" cy="4247317"/>
          </a:xfrm>
          <a:prstGeom prst="rect">
            <a:avLst/>
          </a:prstGeom>
          <a:blipFill rotWithShape="1">
            <a:blip r:embed="rId3"/>
            <a:stretch>
              <a:fillRect l="-1942" t="-1487" r="-3178" b="-327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Microsoft YaHei" panose="020B0503020204020204" charset="-122"/>
                <a:ea typeface="Microsoft YaHei" panose="020B0503020204020204" charset="-122"/>
                <a:cs typeface="Microsoft YaHei" panose="020B0503020204020204" charset="-122"/>
                <a:sym typeface="Microsoft YaHei" panose="020B0503020204020204" charset="-122"/>
              </a:rPr>
              <a:t> </a:t>
            </a:r>
            <a:endParaRPr lang="en-US" sz="180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35"/>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75" name="Google Shape;475;p35"/>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76" name="Google Shape;476;p35"/>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7" name="Google Shape;477;p35"/>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c. Chí Phèo khi ra tù</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478" name="Google Shape;478;p35" descr="Xem hơn 100 ảnh về hình vẽ chí phèo - daotaonec"/>
          <p:cNvPicPr preferRelativeResize="0"/>
          <p:nvPr/>
        </p:nvPicPr>
        <p:blipFill rotWithShape="1">
          <a:blip r:embed="rId2"/>
          <a:srcRect r="35385" b="13959"/>
          <a:stretch>
            <a:fillRect/>
          </a:stretch>
        </p:blipFill>
        <p:spPr>
          <a:xfrm>
            <a:off x="7705295" y="2077635"/>
            <a:ext cx="4042757" cy="380434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479" name="Google Shape;479;p35"/>
          <p:cNvSpPr txBox="1"/>
          <p:nvPr/>
        </p:nvSpPr>
        <p:spPr>
          <a:xfrm>
            <a:off x="443948" y="2868868"/>
            <a:ext cx="6537463" cy="1477328"/>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accent1"/>
              </a:buClr>
              <a:buSzPts val="3000"/>
              <a:buFont typeface="Noto Sans Symbols"/>
              <a:buChar char="⇒"/>
            </a:pPr>
            <a:r>
              <a:rPr lang="en-US" sz="3000" b="1" i="1">
                <a:solidFill>
                  <a:schemeClr val="accent1"/>
                </a:solidFill>
                <a:latin typeface="Calibri" panose="020F0502020204030204"/>
                <a:ea typeface="Calibri" panose="020F0502020204030204"/>
                <a:cs typeface="Calibri" panose="020F0502020204030204"/>
                <a:sym typeface="Calibri" panose="020F0502020204030204"/>
              </a:rPr>
              <a:t>Nam Cao tố cáo xã hội lúc đó: tàn phá thể xác, hủy hoại tâm hồn người lương thiện.</a:t>
            </a:r>
            <a:endParaRPr lang="en-US" sz="3000" b="1" i="1">
              <a:solidFill>
                <a:schemeClr val="accen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6"/>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85" name="Google Shape;485;p36"/>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86" name="Google Shape;486;p36"/>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7" name="Google Shape;487;p36"/>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88" name="Google Shape;488;p36"/>
          <p:cNvSpPr txBox="1"/>
          <p:nvPr/>
        </p:nvSpPr>
        <p:spPr>
          <a:xfrm>
            <a:off x="424069" y="1923927"/>
            <a:ext cx="7427843" cy="37856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Tâm trạng của Chí Phèo sau cuộc gặp gỡ:</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i="1">
                <a:solidFill>
                  <a:schemeClr val="dk1"/>
                </a:solidFill>
                <a:latin typeface="Calibri" panose="020F0502020204030204"/>
                <a:ea typeface="Calibri" panose="020F0502020204030204"/>
                <a:cs typeface="Calibri" panose="020F0502020204030204"/>
                <a:sym typeface="Calibri" panose="020F0502020204030204"/>
              </a:rPr>
              <a:t> </a:t>
            </a:r>
            <a:r>
              <a:rPr lang="en-US" sz="3000">
                <a:solidFill>
                  <a:schemeClr val="dk1"/>
                </a:solidFill>
                <a:latin typeface="Calibri" panose="020F0502020204030204"/>
                <a:ea typeface="Calibri" panose="020F0502020204030204"/>
                <a:cs typeface="Calibri" panose="020F0502020204030204"/>
                <a:sym typeface="Calibri" panose="020F0502020204030204"/>
              </a:rPr>
              <a:t>Chí Phèo đã thức tỉnh:</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b="1">
                <a:solidFill>
                  <a:schemeClr val="dk1"/>
                </a:solidFill>
                <a:latin typeface="Calibri" panose="020F0502020204030204"/>
                <a:ea typeface="Calibri" panose="020F0502020204030204"/>
                <a:cs typeface="Calibri" panose="020F0502020204030204"/>
                <a:sym typeface="Calibri" panose="020F0502020204030204"/>
              </a:rPr>
              <a:t>Sinh lí: </a:t>
            </a:r>
            <a:r>
              <a:rPr lang="en-US" sz="3000">
                <a:solidFill>
                  <a:schemeClr val="dk1"/>
                </a:solidFill>
                <a:latin typeface="Calibri" panose="020F0502020204030204"/>
                <a:ea typeface="Calibri" panose="020F0502020204030204"/>
                <a:cs typeface="Calibri" panose="020F0502020204030204"/>
                <a:sym typeface="Calibri" panose="020F0502020204030204"/>
              </a:rPr>
              <a:t>tỉnh rượu, sợ rượu</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b="1">
                <a:solidFill>
                  <a:schemeClr val="dk1"/>
                </a:solidFill>
                <a:latin typeface="Calibri" panose="020F0502020204030204"/>
                <a:ea typeface="Calibri" panose="020F0502020204030204"/>
                <a:cs typeface="Calibri" panose="020F0502020204030204"/>
                <a:sym typeface="Calibri" panose="020F0502020204030204"/>
              </a:rPr>
              <a:t>Nhận thức: </a:t>
            </a:r>
            <a:r>
              <a:rPr lang="en-US" sz="3000">
                <a:solidFill>
                  <a:srgbClr val="0D0D0D"/>
                </a:solidFill>
                <a:latin typeface="Calibri" panose="020F0502020204030204"/>
                <a:ea typeface="Calibri" panose="020F0502020204030204"/>
                <a:cs typeface="Calibri" panose="020F0502020204030204"/>
                <a:sym typeface="Calibri" panose="020F0502020204030204"/>
              </a:rPr>
              <a:t>Nghe những âm thanh quen thuộc của cuộc sống: </a:t>
            </a:r>
            <a:r>
              <a:rPr lang="en-US" sz="3000" i="1">
                <a:solidFill>
                  <a:srgbClr val="0D0D0D"/>
                </a:solidFill>
                <a:latin typeface="Calibri" panose="020F0502020204030204"/>
                <a:ea typeface="Calibri" panose="020F0502020204030204"/>
                <a:cs typeface="Calibri" panose="020F0502020204030204"/>
                <a:sym typeface="Calibri" panose="020F0502020204030204"/>
              </a:rPr>
              <a:t>tiếng chim hót, tiếng cười nói, tiếng gõ mái chèo...</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i="1">
                <a:solidFill>
                  <a:schemeClr val="accent1"/>
                </a:solidFill>
                <a:latin typeface="Calibri" panose="020F0502020204030204"/>
                <a:ea typeface="Calibri" panose="020F0502020204030204"/>
                <a:cs typeface="Calibri" panose="020F0502020204030204"/>
                <a:sym typeface="Calibri" panose="020F0502020204030204"/>
              </a:rPr>
              <a:t>→ Đó là âm hưởng của những tiếng gọi thiết tha từ cuộc sống bình dị, lương thiện.</a:t>
            </a:r>
            <a:endParaRPr sz="3000" b="1" i="1">
              <a:solidFill>
                <a:schemeClr val="accent1"/>
              </a:solidFill>
              <a:latin typeface="Calibri" panose="020F0502020204030204"/>
              <a:ea typeface="Calibri" panose="020F0502020204030204"/>
              <a:cs typeface="Calibri" panose="020F0502020204030204"/>
              <a:sym typeface="Calibri" panose="020F0502020204030204"/>
            </a:endParaRPr>
          </a:p>
        </p:txBody>
      </p:sp>
      <p:pic>
        <p:nvPicPr>
          <p:cNvPr id="489" name="Google Shape;489;p36" descr="Xem hơn 100 ảnh về hình vẽ chí phèo - daotaonec"/>
          <p:cNvPicPr preferRelativeResize="0"/>
          <p:nvPr/>
        </p:nvPicPr>
        <p:blipFill rotWithShape="1">
          <a:blip r:embed="rId2"/>
          <a:srcRect r="22080"/>
          <a:stretch>
            <a:fillRect/>
          </a:stretch>
        </p:blipFill>
        <p:spPr>
          <a:xfrm>
            <a:off x="8249477" y="2131517"/>
            <a:ext cx="3793434" cy="344273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00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9"/>
                                        </p:tgtEl>
                                        <p:attrNameLst>
                                          <p:attrName>style.visibility</p:attrName>
                                        </p:attrNameLst>
                                      </p:cBhvr>
                                      <p:to>
                                        <p:strVal val="visible"/>
                                      </p:to>
                                    </p:set>
                                    <p:animEffect transition="in" filter="fade">
                                      <p:cBhvr>
                                        <p:cTn id="12" dur="500"/>
                                        <p:tgtEl>
                                          <p:spTgt spid="48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8"/>
                                        </p:tgtEl>
                                        <p:attrNameLst>
                                          <p:attrName>style.visibility</p:attrName>
                                        </p:attrNameLst>
                                      </p:cBhvr>
                                      <p:to>
                                        <p:strVal val="visible"/>
                                      </p:to>
                                    </p:set>
                                    <p:anim calcmode="lin" valueType="num">
                                      <p:cBhvr additive="base">
                                        <p:cTn id="17" dur="500"/>
                                        <p:tgtEl>
                                          <p:spTgt spid="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7"/>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495" name="Google Shape;495;p37"/>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96" name="Google Shape;496;p37"/>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7" name="Google Shape;497;p37"/>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498" name="Google Shape;498;p37"/>
          <p:cNvSpPr txBox="1"/>
          <p:nvPr/>
        </p:nvSpPr>
        <p:spPr>
          <a:xfrm>
            <a:off x="424069" y="1923927"/>
            <a:ext cx="7427843"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Tâm trạng của Chí Phèo sau cuộc gặp gỡ:</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9" name="Google Shape;499;p37"/>
          <p:cNvSpPr txBox="1"/>
          <p:nvPr/>
        </p:nvSpPr>
        <p:spPr>
          <a:xfrm>
            <a:off x="480393" y="2515951"/>
            <a:ext cx="7427842"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Ý thức: </a:t>
            </a:r>
            <a:endParaRPr sz="3000" b="1">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rgbClr val="0D0D0D"/>
              </a:buClr>
              <a:buSzPts val="3000"/>
              <a:buFont typeface="Courier New" panose="02070309020205020404"/>
              <a:buChar char="o"/>
            </a:pPr>
            <a:r>
              <a:rPr lang="en-US" sz="3000">
                <a:solidFill>
                  <a:srgbClr val="0D0D0D"/>
                </a:solidFill>
                <a:latin typeface="Calibri" panose="020F0502020204030204"/>
                <a:ea typeface="Calibri" panose="020F0502020204030204"/>
                <a:cs typeface="Calibri" panose="020F0502020204030204"/>
                <a:sym typeface="Calibri" panose="020F0502020204030204"/>
              </a:rPr>
              <a:t>Bâng khuâng, lòng mơ hồ buồn.</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285750" marR="0" lvl="0" indent="-285750" algn="just" rtl="0">
              <a:spcBef>
                <a:spcPts val="0"/>
              </a:spcBef>
              <a:spcAft>
                <a:spcPts val="0"/>
              </a:spcAft>
              <a:buClr>
                <a:srgbClr val="0D0D0D"/>
              </a:buClr>
              <a:buSzPts val="3000"/>
              <a:buFont typeface="Courier New" panose="02070309020205020404"/>
              <a:buChar char="o"/>
            </a:pPr>
            <a:r>
              <a:rPr lang="en-US" sz="3000">
                <a:solidFill>
                  <a:srgbClr val="0D0D0D"/>
                </a:solidFill>
                <a:latin typeface="Calibri" panose="020F0502020204030204"/>
                <a:ea typeface="Calibri" panose="020F0502020204030204"/>
                <a:cs typeface="Calibri" panose="020F0502020204030204"/>
                <a:sym typeface="Calibri" panose="020F0502020204030204"/>
              </a:rPr>
              <a:t>Suy nghĩ:</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0" name="Google Shape;500;p37"/>
          <p:cNvSpPr/>
          <p:nvPr/>
        </p:nvSpPr>
        <p:spPr>
          <a:xfrm>
            <a:off x="477084" y="4326540"/>
            <a:ext cx="3447221" cy="1927195"/>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Calibri" panose="020F0502020204030204"/>
                <a:ea typeface="Calibri" panose="020F0502020204030204"/>
                <a:cs typeface="Calibri" panose="020F0502020204030204"/>
                <a:sym typeface="Calibri" panose="020F0502020204030204"/>
              </a:rPr>
              <a:t>Nhớ về quá khứ </a:t>
            </a:r>
            <a:r>
              <a:rPr lang="en-US" sz="3000">
                <a:solidFill>
                  <a:schemeClr val="lt1"/>
                </a:solidFill>
                <a:latin typeface="Calibri" panose="020F0502020204030204"/>
                <a:ea typeface="Calibri" panose="020F0502020204030204"/>
                <a:cs typeface="Calibri" panose="020F0502020204030204"/>
                <a:sym typeface="Calibri" panose="020F0502020204030204"/>
              </a:rPr>
              <a:t>với mơ ước nhỏ bé về hạnh phúc</a:t>
            </a:r>
            <a:endParaRPr sz="3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1" name="Google Shape;501;p37"/>
          <p:cNvSpPr/>
          <p:nvPr/>
        </p:nvSpPr>
        <p:spPr>
          <a:xfrm>
            <a:off x="4372389" y="4326540"/>
            <a:ext cx="3447221" cy="1927195"/>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Calibri" panose="020F0502020204030204"/>
                <a:ea typeface="Calibri" panose="020F0502020204030204"/>
                <a:cs typeface="Calibri" panose="020F0502020204030204"/>
                <a:sym typeface="Calibri" panose="020F0502020204030204"/>
              </a:rPr>
              <a:t>Ý thức về hiện tại </a:t>
            </a:r>
            <a:r>
              <a:rPr lang="en-US" sz="3000">
                <a:solidFill>
                  <a:schemeClr val="lt1"/>
                </a:solidFill>
                <a:latin typeface="Calibri" panose="020F0502020204030204"/>
                <a:ea typeface="Calibri" panose="020F0502020204030204"/>
                <a:cs typeface="Calibri" panose="020F0502020204030204"/>
                <a:sym typeface="Calibri" panose="020F0502020204030204"/>
              </a:rPr>
              <a:t>Hắn đã tới cái dốc bên kia của đời. </a:t>
            </a:r>
            <a:endParaRPr lang="en-US" sz="30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2" name="Google Shape;502;p37"/>
          <p:cNvSpPr/>
          <p:nvPr/>
        </p:nvSpPr>
        <p:spPr>
          <a:xfrm>
            <a:off x="8267694" y="4347618"/>
            <a:ext cx="3447221" cy="1927195"/>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Calibri" panose="020F0502020204030204"/>
                <a:ea typeface="Calibri" panose="020F0502020204030204"/>
                <a:cs typeface="Calibri" panose="020F0502020204030204"/>
                <a:sym typeface="Calibri" panose="020F0502020204030204"/>
              </a:rPr>
              <a:t>Sợ cho tương lai </a:t>
            </a:r>
            <a:r>
              <a:rPr lang="en-US" sz="3000">
                <a:solidFill>
                  <a:schemeClr val="lt1"/>
                </a:solidFill>
                <a:latin typeface="Calibri" panose="020F0502020204030204"/>
                <a:ea typeface="Calibri" panose="020F0502020204030204"/>
                <a:cs typeface="Calibri" panose="020F0502020204030204"/>
                <a:sym typeface="Calibri" panose="020F0502020204030204"/>
              </a:rPr>
              <a:t>đói rét và ốm đau, và cô độc </a:t>
            </a:r>
            <a:endParaRPr lang="en-US" sz="30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0"/>
                                        </p:tgtEl>
                                        <p:attrNameLst>
                                          <p:attrName>style.visibility</p:attrName>
                                        </p:attrNameLst>
                                      </p:cBhvr>
                                      <p:to>
                                        <p:strVal val="visible"/>
                                      </p:to>
                                    </p:set>
                                    <p:animEffect transition="in" filter="fade">
                                      <p:cBhvr>
                                        <p:cTn id="12" dur="1000"/>
                                        <p:tgtEl>
                                          <p:spTgt spid="5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
                                        </p:tgtEl>
                                        <p:attrNameLst>
                                          <p:attrName>style.visibility</p:attrName>
                                        </p:attrNameLst>
                                      </p:cBhvr>
                                      <p:to>
                                        <p:strVal val="visible"/>
                                      </p:to>
                                    </p:set>
                                    <p:animEffect transition="in" filter="fade">
                                      <p:cBhvr>
                                        <p:cTn id="17" dur="1000"/>
                                        <p:tgtEl>
                                          <p:spTgt spid="5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2"/>
                                        </p:tgtEl>
                                        <p:attrNameLst>
                                          <p:attrName>style.visibility</p:attrName>
                                        </p:attrNameLst>
                                      </p:cBhvr>
                                      <p:to>
                                        <p:strVal val="visible"/>
                                      </p:to>
                                    </p:set>
                                    <p:animEffect transition="in" filter="fade">
                                      <p:cBhvr>
                                        <p:cTn id="22" dur="10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38"/>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08" name="Google Shape;508;p38"/>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09" name="Google Shape;509;p38"/>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0" name="Google Shape;510;p38"/>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11" name="Google Shape;511;p38"/>
          <p:cNvSpPr txBox="1"/>
          <p:nvPr/>
        </p:nvSpPr>
        <p:spPr>
          <a:xfrm>
            <a:off x="424069" y="1923927"/>
            <a:ext cx="7427843"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Tâm trạng của Chí Phèo sau cuộc gặp gỡ:</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2" name="Google Shape;512;p38"/>
          <p:cNvSpPr txBox="1"/>
          <p:nvPr/>
        </p:nvSpPr>
        <p:spPr>
          <a:xfrm>
            <a:off x="762003" y="3103498"/>
            <a:ext cx="6361042" cy="224196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chemeClr val="accent1"/>
              </a:buClr>
              <a:buSzPts val="2400"/>
              <a:buFont typeface="Noto Sans Symbols"/>
              <a:buChar char="⇒"/>
            </a:pPr>
            <a:r>
              <a:rPr lang="en-US" sz="2400" b="1" i="1">
                <a:solidFill>
                  <a:schemeClr val="accent1"/>
                </a:solidFill>
                <a:latin typeface="Calibri" panose="020F0502020204030204"/>
                <a:ea typeface="Calibri" panose="020F0502020204030204"/>
                <a:cs typeface="Calibri" panose="020F0502020204030204"/>
                <a:sym typeface="Calibri" panose="020F0502020204030204"/>
              </a:rPr>
              <a:t>Tâm hồn Chí Phèo đã được hồi sinh: ý thức đầy đủ, sâu sắc về cuộc đời mình. Đoạn văn miêu tả diễn biến tâm lí nhân vật tự nhiên, tinh tế, hợp lí. </a:t>
            </a:r>
            <a:endParaRPr lang="en-US" sz="2400" b="1" i="1">
              <a:solidFill>
                <a:schemeClr val="accent1"/>
              </a:solidFill>
              <a:latin typeface="Calibri" panose="020F0502020204030204"/>
              <a:ea typeface="Calibri" panose="020F0502020204030204"/>
              <a:cs typeface="Calibri" panose="020F0502020204030204"/>
              <a:sym typeface="Calibri" panose="020F0502020204030204"/>
            </a:endParaRPr>
          </a:p>
        </p:txBody>
      </p:sp>
      <p:pic>
        <p:nvPicPr>
          <p:cNvPr id="513" name="Google Shape;513;p38" descr="Xem hơn 100 ảnh về hình vẽ chí phèo - daotaonec"/>
          <p:cNvPicPr preferRelativeResize="0"/>
          <p:nvPr/>
        </p:nvPicPr>
        <p:blipFill rotWithShape="1">
          <a:blip r:embed="rId2"/>
          <a:srcRect r="22080"/>
          <a:stretch>
            <a:fillRect/>
          </a:stretch>
        </p:blipFill>
        <p:spPr>
          <a:xfrm>
            <a:off x="8249477" y="2131517"/>
            <a:ext cx="3793434" cy="344273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par>
                                <p:cTn id="8" presetID="10" presetClass="entr" presetSubtype="0" fill="hold"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fade">
                                      <p:cBhvr>
                                        <p:cTn id="10" dur="5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p:nvPr/>
        </p:nvSpPr>
        <p:spPr>
          <a:xfrm>
            <a:off x="239350" y="703898"/>
            <a:ext cx="12192000"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Hình ảnh sau gợi nhắc đến tiểu thuyết nào?</a:t>
            </a:r>
            <a:endPar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 name="Google Shape;134;p4"/>
          <p:cNvSpPr txBox="1"/>
          <p:nvPr/>
        </p:nvSpPr>
        <p:spPr>
          <a:xfrm>
            <a:off x="143339" y="5661631"/>
            <a:ext cx="12192000"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“Tắt đèn”- Ngô Tất Tố (1937)</a:t>
            </a:r>
            <a:endPar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35" name="Google Shape;135;p4" descr="Nằm Ngủ Mơ Thấy Cây Nến, Bóng Đèn Là Điềm Báo Gì?"/>
          <p:cNvPicPr preferRelativeResize="0"/>
          <p:nvPr/>
        </p:nvPicPr>
        <p:blipFill rotWithShape="1">
          <a:blip r:embed="rId1"/>
          <a:srcRect/>
          <a:stretch>
            <a:fillRect/>
          </a:stretch>
        </p:blipFill>
        <p:spPr>
          <a:xfrm flipH="1">
            <a:off x="3848392" y="2032733"/>
            <a:ext cx="4495215" cy="283368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5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additive="base">
                                        <p:cTn id="12" dur="500"/>
                                        <p:tgtEl>
                                          <p:spTgt spid="13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34">
                                            <p:txEl>
                                              <p:pRg st="0" end="0"/>
                                            </p:txEl>
                                          </p:spTgt>
                                        </p:tgtEl>
                                        <p:attrNameLst>
                                          <p:attrName>style.visibility</p:attrName>
                                        </p:attrNameLst>
                                      </p:cBhvr>
                                      <p:to>
                                        <p:strVal val="visible"/>
                                      </p:to>
                                    </p:set>
                                    <p:anim calcmode="lin" valueType="num">
                                      <p:cBhvr additive="base">
                                        <p:cTn id="17" dur="500"/>
                                        <p:tgtEl>
                                          <p:spTgt spid="134">
                                            <p:txEl>
                                              <p:pRg st="0" end="0"/>
                                            </p:txEl>
                                          </p:spTgt>
                                        </p:tgtEl>
                                        <p:attrNameLst>
                                          <p:attrName>ppt_w</p:attrName>
                                        </p:attrNameLst>
                                      </p:cBhvr>
                                      <p:tavLst>
                                        <p:tav tm="0">
                                          <p:val>
                                            <p:fltVal val="0"/>
                                          </p:val>
                                        </p:tav>
                                        <p:tav tm="100000">
                                          <p:val>
                                            <p:strVal val="#ppt_w"/>
                                          </p:val>
                                        </p:tav>
                                      </p:tavLst>
                                    </p:anim>
                                    <p:anim calcmode="lin" valueType="num">
                                      <p:cBhvr additive="base">
                                        <p:cTn id="18" dur="500"/>
                                        <p:tgtEl>
                                          <p:spTgt spid="13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39"/>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19" name="Google Shape;519;p39"/>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20" name="Google Shape;520;p39"/>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1" name="Google Shape;521;p39"/>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22" name="Google Shape;522;p39"/>
          <p:cNvSpPr txBox="1"/>
          <p:nvPr/>
        </p:nvSpPr>
        <p:spPr>
          <a:xfrm>
            <a:off x="424069" y="1923927"/>
            <a:ext cx="7427843"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Bát cháo hành của Thị Nở:</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3" name="Google Shape;523;p39"/>
          <p:cNvSpPr txBox="1"/>
          <p:nvPr/>
        </p:nvSpPr>
        <p:spPr>
          <a:xfrm>
            <a:off x="424069" y="2504024"/>
            <a:ext cx="9628728" cy="24006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i="1">
                <a:solidFill>
                  <a:srgbClr val="385623"/>
                </a:solidFill>
                <a:latin typeface="Calibri" panose="020F0502020204030204"/>
                <a:ea typeface="Calibri" panose="020F0502020204030204"/>
                <a:cs typeface="Calibri" panose="020F0502020204030204"/>
                <a:sym typeface="Calibri" panose="020F0502020204030204"/>
              </a:rPr>
              <a:t>- Bát cháo hành vừa là hình ảnh thực, vừa là hình ảnh mang nhiều lớp nghĩa:</a:t>
            </a:r>
            <a:endParaRPr sz="3000" i="1">
              <a:solidFill>
                <a:srgbClr val="385623"/>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① Với Thị Nở: </a:t>
            </a:r>
            <a:endParaRPr lang="en-US" sz="3000" b="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a:t>
            </a:r>
            <a:r>
              <a:rPr lang="en-US" sz="3000">
                <a:solidFill>
                  <a:schemeClr val="dk1"/>
                </a:solidFill>
                <a:latin typeface="Calibri" panose="020F0502020204030204"/>
                <a:ea typeface="Calibri" panose="020F0502020204030204"/>
                <a:cs typeface="Calibri" panose="020F0502020204030204"/>
                <a:sym typeface="Calibri" panose="020F0502020204030204"/>
              </a:rPr>
              <a:t>Bát cháo của tình thương: Thị tự nguyện mang cho Chí Phèo với tình yêu thương mộc mạc.</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524" name="Google Shape;524;p39"/>
          <p:cNvPicPr preferRelativeResize="0"/>
          <p:nvPr/>
        </p:nvPicPr>
        <p:blipFill rotWithShape="1">
          <a:blip r:embed="rId2"/>
          <a:srcRect l="44063" t="64491" r="42644" b="10367"/>
          <a:stretch>
            <a:fillRect/>
          </a:stretch>
        </p:blipFill>
        <p:spPr>
          <a:xfrm>
            <a:off x="10301234" y="2273522"/>
            <a:ext cx="1642329" cy="43981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0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3">
                                            <p:txEl>
                                              <p:pRg st="0" end="0"/>
                                            </p:txEl>
                                          </p:spTgt>
                                        </p:tgtEl>
                                        <p:attrNameLst>
                                          <p:attrName>style.visibility</p:attrName>
                                        </p:attrNameLst>
                                      </p:cBhvr>
                                      <p:to>
                                        <p:strVal val="visible"/>
                                      </p:to>
                                    </p:set>
                                    <p:animEffect transition="in" filter="fade">
                                      <p:cBhvr>
                                        <p:cTn id="17" dur="500"/>
                                        <p:tgtEl>
                                          <p:spTgt spid="5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3">
                                            <p:txEl>
                                              <p:pRg st="1" end="1"/>
                                            </p:txEl>
                                          </p:spTgt>
                                        </p:tgtEl>
                                        <p:attrNameLst>
                                          <p:attrName>style.visibility</p:attrName>
                                        </p:attrNameLst>
                                      </p:cBhvr>
                                      <p:to>
                                        <p:strVal val="visible"/>
                                      </p:to>
                                    </p:set>
                                    <p:animEffect transition="in" filter="fade">
                                      <p:cBhvr>
                                        <p:cTn id="22" dur="500"/>
                                        <p:tgtEl>
                                          <p:spTgt spid="5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3">
                                            <p:txEl>
                                              <p:pRg st="2" end="2"/>
                                            </p:txEl>
                                          </p:spTgt>
                                        </p:tgtEl>
                                        <p:attrNameLst>
                                          <p:attrName>style.visibility</p:attrName>
                                        </p:attrNameLst>
                                      </p:cBhvr>
                                      <p:to>
                                        <p:strVal val="visible"/>
                                      </p:to>
                                    </p:set>
                                    <p:animEffect transition="in" filter="fade">
                                      <p:cBhvr>
                                        <p:cTn id="27" dur="500"/>
                                        <p:tgtEl>
                                          <p:spTgt spid="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0"/>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30" name="Google Shape;530;p40"/>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31" name="Google Shape;531;p40"/>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2" name="Google Shape;532;p40"/>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33" name="Google Shape;533;p40"/>
          <p:cNvSpPr txBox="1"/>
          <p:nvPr/>
        </p:nvSpPr>
        <p:spPr>
          <a:xfrm>
            <a:off x="424069" y="1923927"/>
            <a:ext cx="7427843"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Bát cháo hành của Thị Nở:</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4" name="Google Shape;534;p40"/>
          <p:cNvSpPr txBox="1"/>
          <p:nvPr/>
        </p:nvSpPr>
        <p:spPr>
          <a:xfrm>
            <a:off x="424069" y="2504024"/>
            <a:ext cx="9628728" cy="33239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i="1">
                <a:solidFill>
                  <a:srgbClr val="385623"/>
                </a:solidFill>
                <a:latin typeface="Calibri" panose="020F0502020204030204"/>
                <a:ea typeface="Calibri" panose="020F0502020204030204"/>
                <a:cs typeface="Calibri" panose="020F0502020204030204"/>
                <a:sym typeface="Calibri" panose="020F0502020204030204"/>
              </a:rPr>
              <a:t>- Bát cháo hành vừa là hình ảnh thực, vừa là hình ảnh mang nhiều lớp nghĩa:</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② Với Chí Phèo</a:t>
            </a:r>
            <a:r>
              <a:rPr lang="en-US" sz="3000">
                <a:solidFill>
                  <a:schemeClr val="dk1"/>
                </a:solidFill>
                <a:latin typeface="Calibri" panose="020F0502020204030204"/>
                <a:ea typeface="Calibri" panose="020F0502020204030204"/>
                <a:cs typeface="Calibri" panose="020F0502020204030204"/>
                <a:sym typeface="Calibri" panose="020F0502020204030204"/>
              </a:rPr>
              <a:t>:</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 Lần đầu tiên hắn được người đàn bà cho một cách chân thành, thương cảm. </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i="1">
                <a:solidFill>
                  <a:schemeClr val="accent1"/>
                </a:solidFill>
                <a:latin typeface="Calibri" panose="020F0502020204030204"/>
                <a:ea typeface="Calibri" panose="020F0502020204030204"/>
                <a:cs typeface="Calibri" panose="020F0502020204030204"/>
                <a:sym typeface="Calibri" panose="020F0502020204030204"/>
              </a:rPr>
              <a:t>→ Thắp sáng lên tình yêu thương, hạnh phúc lứa đôi đầu tiên trong cuộc đời Chí Phèo. </a:t>
            </a:r>
            <a:endParaRPr sz="3000" b="1" i="1">
              <a:solidFill>
                <a:schemeClr val="accent1"/>
              </a:solidFill>
              <a:latin typeface="Calibri" panose="020F0502020204030204"/>
              <a:ea typeface="Calibri" panose="020F0502020204030204"/>
              <a:cs typeface="Calibri" panose="020F0502020204030204"/>
              <a:sym typeface="Calibri" panose="020F0502020204030204"/>
            </a:endParaRPr>
          </a:p>
        </p:txBody>
      </p:sp>
      <p:pic>
        <p:nvPicPr>
          <p:cNvPr id="535" name="Google Shape;535;p40"/>
          <p:cNvPicPr preferRelativeResize="0"/>
          <p:nvPr/>
        </p:nvPicPr>
        <p:blipFill rotWithShape="1">
          <a:blip r:embed="rId2"/>
          <a:srcRect l="44063" t="64491" r="42644" b="10367"/>
          <a:stretch>
            <a:fillRect/>
          </a:stretch>
        </p:blipFill>
        <p:spPr>
          <a:xfrm>
            <a:off x="10301234" y="2273522"/>
            <a:ext cx="1642329" cy="43981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41"/>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41" name="Google Shape;541;p41"/>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42" name="Google Shape;542;p41"/>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3" name="Google Shape;543;p41"/>
          <p:cNvSpPr txBox="1"/>
          <p:nvPr/>
        </p:nvSpPr>
        <p:spPr>
          <a:xfrm>
            <a:off x="400050" y="1234443"/>
            <a:ext cx="63627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d. Cuộc gặp gỡ với Thị Nở</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44" name="Google Shape;544;p41"/>
          <p:cNvSpPr txBox="1"/>
          <p:nvPr/>
        </p:nvSpPr>
        <p:spPr>
          <a:xfrm>
            <a:off x="424069" y="1923927"/>
            <a:ext cx="7427843"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 Bát cháo hành của Thị Nở:</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5" name="Google Shape;545;p41"/>
          <p:cNvSpPr txBox="1"/>
          <p:nvPr/>
        </p:nvSpPr>
        <p:spPr>
          <a:xfrm>
            <a:off x="424069" y="2504024"/>
            <a:ext cx="9628728" cy="24006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i="1">
                <a:solidFill>
                  <a:srgbClr val="385623"/>
                </a:solidFill>
                <a:latin typeface="Calibri" panose="020F0502020204030204"/>
                <a:ea typeface="Calibri" panose="020F0502020204030204"/>
                <a:cs typeface="Calibri" panose="020F0502020204030204"/>
                <a:sym typeface="Calibri" panose="020F0502020204030204"/>
              </a:rPr>
              <a:t>- Bát cháo hành vừa là hình ảnh thực, vừa là hình ảnh mang nhiều lớp nghĩa:</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a:solidFill>
                  <a:schemeClr val="dk1"/>
                </a:solidFill>
                <a:latin typeface="Calibri" panose="020F0502020204030204"/>
                <a:ea typeface="Calibri" panose="020F0502020204030204"/>
                <a:cs typeface="Calibri" panose="020F0502020204030204"/>
                <a:sym typeface="Calibri" panose="020F0502020204030204"/>
              </a:rPr>
              <a:t>② Với Chí Phèo</a:t>
            </a:r>
            <a:r>
              <a:rPr lang="en-US" sz="3000">
                <a:solidFill>
                  <a:schemeClr val="dk1"/>
                </a:solidFill>
                <a:latin typeface="Calibri" panose="020F0502020204030204"/>
                <a:ea typeface="Calibri" panose="020F0502020204030204"/>
                <a:cs typeface="Calibri" panose="020F0502020204030204"/>
                <a:sym typeface="Calibri" panose="020F0502020204030204"/>
              </a:rPr>
              <a:t>:</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 Hồi sinh trong Chí bản chất hiền lành, lương thiện. Hắn muốn làm hòa với mọi người.</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546" name="Google Shape;546;p41"/>
          <p:cNvPicPr preferRelativeResize="0"/>
          <p:nvPr/>
        </p:nvPicPr>
        <p:blipFill rotWithShape="1">
          <a:blip r:embed="rId2"/>
          <a:srcRect l="44063" t="64491" r="42644" b="10367"/>
          <a:stretch>
            <a:fillRect/>
          </a:stretch>
        </p:blipFill>
        <p:spPr>
          <a:xfrm>
            <a:off x="10301234" y="2273522"/>
            <a:ext cx="1642329" cy="4398172"/>
          </a:xfrm>
          <a:prstGeom prst="rect">
            <a:avLst/>
          </a:prstGeom>
          <a:noFill/>
          <a:ln>
            <a:noFill/>
          </a:ln>
        </p:spPr>
      </p:pic>
      <p:sp>
        <p:nvSpPr>
          <p:cNvPr id="547" name="Google Shape;547;p41"/>
          <p:cNvSpPr txBox="1"/>
          <p:nvPr/>
        </p:nvSpPr>
        <p:spPr>
          <a:xfrm>
            <a:off x="424068" y="5152571"/>
            <a:ext cx="949717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i="1">
                <a:solidFill>
                  <a:schemeClr val="accent1"/>
                </a:solidFill>
                <a:latin typeface="Calibri" panose="020F0502020204030204"/>
                <a:ea typeface="Calibri" panose="020F0502020204030204"/>
                <a:cs typeface="Calibri" panose="020F0502020204030204"/>
                <a:sym typeface="Calibri" panose="020F0502020204030204"/>
              </a:rPr>
              <a:t>→ Khát khao ấy của Chí Phèo thực đáng trân trọng. </a:t>
            </a:r>
            <a:endParaRPr sz="3000" b="1" i="1">
              <a:solidFill>
                <a:schemeClr val="accen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5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42"/>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53" name="Google Shape;553;p42"/>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54" name="Google Shape;554;p42"/>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55" name="Google Shape;555;p42"/>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e. Chí Phèo bị cự tuyệt quyền làm người:</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56" name="Google Shape;556;p42"/>
          <p:cNvSpPr txBox="1"/>
          <p:nvPr/>
        </p:nvSpPr>
        <p:spPr>
          <a:xfrm>
            <a:off x="4451684" y="2315704"/>
            <a:ext cx="7258435" cy="378565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Ngạc nhiên, thích chí trước sự giận dữ của Thị Nở.</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Đến khi hiểu rõ sự thật, Chí </a:t>
            </a:r>
            <a:r>
              <a:rPr lang="en-US" sz="3000" i="1">
                <a:solidFill>
                  <a:schemeClr val="dk1"/>
                </a:solidFill>
                <a:latin typeface="Calibri" panose="020F0502020204030204"/>
                <a:ea typeface="Calibri" panose="020F0502020204030204"/>
                <a:cs typeface="Calibri" panose="020F0502020204030204"/>
                <a:sym typeface="Calibri" panose="020F0502020204030204"/>
              </a:rPr>
              <a:t>“ngẩn người”, </a:t>
            </a:r>
            <a:r>
              <a:rPr lang="en-US" sz="3000">
                <a:solidFill>
                  <a:schemeClr val="dk1"/>
                </a:solidFill>
                <a:latin typeface="Calibri" panose="020F0502020204030204"/>
                <a:ea typeface="Calibri" panose="020F0502020204030204"/>
                <a:cs typeface="Calibri" panose="020F0502020204030204"/>
                <a:sym typeface="Calibri" panose="020F0502020204030204"/>
              </a:rPr>
              <a:t>rồi </a:t>
            </a:r>
            <a:r>
              <a:rPr lang="en-US" sz="3000" i="1">
                <a:solidFill>
                  <a:schemeClr val="dk1"/>
                </a:solidFill>
                <a:latin typeface="Calibri" panose="020F0502020204030204"/>
                <a:ea typeface="Calibri" panose="020F0502020204030204"/>
                <a:cs typeface="Calibri" panose="020F0502020204030204"/>
                <a:sym typeface="Calibri" panose="020F0502020204030204"/>
              </a:rPr>
              <a:t>“sửng sốt”.</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Chí Phèo </a:t>
            </a:r>
            <a:r>
              <a:rPr lang="en-US" sz="3000" i="1">
                <a:solidFill>
                  <a:schemeClr val="dk1"/>
                </a:solidFill>
                <a:latin typeface="Calibri" panose="020F0502020204030204"/>
                <a:ea typeface="Calibri" panose="020F0502020204030204"/>
                <a:cs typeface="Calibri" panose="020F0502020204030204"/>
                <a:sym typeface="Calibri" panose="020F0502020204030204"/>
              </a:rPr>
              <a:t>“đuổi theo nắm tay” </a:t>
            </a:r>
            <a:r>
              <a:rPr lang="en-US" sz="3000">
                <a:solidFill>
                  <a:schemeClr val="dk1"/>
                </a:solidFill>
                <a:latin typeface="Calibri" panose="020F0502020204030204"/>
                <a:ea typeface="Calibri" panose="020F0502020204030204"/>
                <a:cs typeface="Calibri" panose="020F0502020204030204"/>
                <a:sym typeface="Calibri" panose="020F0502020204030204"/>
              </a:rPr>
              <a:t>Thị Nở… rồi hắn </a:t>
            </a:r>
            <a:r>
              <a:rPr lang="en-US" sz="3000" i="1">
                <a:solidFill>
                  <a:schemeClr val="dk1"/>
                </a:solidFill>
                <a:latin typeface="Calibri" panose="020F0502020204030204"/>
                <a:ea typeface="Calibri" panose="020F0502020204030204"/>
                <a:cs typeface="Calibri" panose="020F0502020204030204"/>
                <a:sym typeface="Calibri" panose="020F0502020204030204"/>
              </a:rPr>
              <a:t>“ôm mặt khóc rưng rức”.</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000"/>
              <a:buFont typeface="Noto Sans Symbols"/>
              <a:buChar char="⇒"/>
            </a:pPr>
            <a:r>
              <a:rPr lang="en-US" sz="3000" b="1" i="1">
                <a:solidFill>
                  <a:schemeClr val="dk1"/>
                </a:solidFill>
                <a:latin typeface="Calibri" panose="020F0502020204030204"/>
                <a:ea typeface="Calibri" panose="020F0502020204030204"/>
                <a:cs typeface="Calibri" panose="020F0502020204030204"/>
                <a:sym typeface="Calibri" panose="020F0502020204030204"/>
              </a:rPr>
              <a:t>Bị Thị Nở cự tuyệt, Chí Phèo hoàn toàn rơi vào tuyệt vọng.</a:t>
            </a:r>
            <a:endParaRPr lang="en-US" sz="3000" b="1" i="1">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557" name="Google Shape;557;p42" descr="Khám phá 76+ tranh vẽ chí phèo hay nhất - thtantai2.edu.vn"/>
          <p:cNvPicPr preferRelativeResize="0"/>
          <p:nvPr/>
        </p:nvPicPr>
        <p:blipFill rotWithShape="1">
          <a:blip r:embed="rId2"/>
          <a:srcRect t="12793"/>
          <a:stretch>
            <a:fillRect/>
          </a:stretch>
        </p:blipFill>
        <p:spPr>
          <a:xfrm>
            <a:off x="168441" y="2533984"/>
            <a:ext cx="4064384" cy="25047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10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7"/>
                                        </p:tgtEl>
                                        <p:attrNameLst>
                                          <p:attrName>style.visibility</p:attrName>
                                        </p:attrNameLst>
                                      </p:cBhvr>
                                      <p:to>
                                        <p:strVal val="visible"/>
                                      </p:to>
                                    </p:set>
                                    <p:animEffect transition="in" filter="fade">
                                      <p:cBhvr>
                                        <p:cTn id="12" dur="500"/>
                                        <p:tgtEl>
                                          <p:spTgt spid="5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6">
                                            <p:txEl>
                                              <p:pRg st="0" end="0"/>
                                            </p:txEl>
                                          </p:spTgt>
                                        </p:tgtEl>
                                        <p:attrNameLst>
                                          <p:attrName>style.visibility</p:attrName>
                                        </p:attrNameLst>
                                      </p:cBhvr>
                                      <p:to>
                                        <p:strVal val="visible"/>
                                      </p:to>
                                    </p:set>
                                    <p:animEffect transition="in" filter="fade">
                                      <p:cBhvr>
                                        <p:cTn id="17" dur="500"/>
                                        <p:tgtEl>
                                          <p:spTgt spid="55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6">
                                            <p:txEl>
                                              <p:pRg st="1" end="1"/>
                                            </p:txEl>
                                          </p:spTgt>
                                        </p:tgtEl>
                                        <p:attrNameLst>
                                          <p:attrName>style.visibility</p:attrName>
                                        </p:attrNameLst>
                                      </p:cBhvr>
                                      <p:to>
                                        <p:strVal val="visible"/>
                                      </p:to>
                                    </p:set>
                                    <p:animEffect transition="in" filter="fade">
                                      <p:cBhvr>
                                        <p:cTn id="22" dur="500"/>
                                        <p:tgtEl>
                                          <p:spTgt spid="55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xEl>
                                              <p:pRg st="2" end="2"/>
                                            </p:txEl>
                                          </p:spTgt>
                                        </p:tgtEl>
                                        <p:attrNameLst>
                                          <p:attrName>style.visibility</p:attrName>
                                        </p:attrNameLst>
                                      </p:cBhvr>
                                      <p:to>
                                        <p:strVal val="visible"/>
                                      </p:to>
                                    </p:set>
                                    <p:animEffect transition="in" filter="fade">
                                      <p:cBhvr>
                                        <p:cTn id="27" dur="500"/>
                                        <p:tgtEl>
                                          <p:spTgt spid="55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6">
                                            <p:txEl>
                                              <p:pRg st="3" end="3"/>
                                            </p:txEl>
                                          </p:spTgt>
                                        </p:tgtEl>
                                        <p:attrNameLst>
                                          <p:attrName>style.visibility</p:attrName>
                                        </p:attrNameLst>
                                      </p:cBhvr>
                                      <p:to>
                                        <p:strVal val="visible"/>
                                      </p:to>
                                    </p:set>
                                    <p:animEffect transition="in" filter="fade">
                                      <p:cBhvr>
                                        <p:cTn id="32" dur="500"/>
                                        <p:tgtEl>
                                          <p:spTgt spid="5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43"/>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63" name="Google Shape;563;p43"/>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64" name="Google Shape;564;p43"/>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5" name="Google Shape;565;p43"/>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e. Chí Phèo bị cự tuyệt quyền làm người:</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66" name="Google Shape;566;p43"/>
          <p:cNvSpPr txBox="1"/>
          <p:nvPr/>
        </p:nvSpPr>
        <p:spPr>
          <a:xfrm>
            <a:off x="4651208" y="2334576"/>
            <a:ext cx="6923171" cy="3323987"/>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Tâm trạng của Chí Phèo sau cuộc gặp gỡ với Thị Nở theo mạch: </a:t>
            </a:r>
            <a:r>
              <a:rPr lang="en-US" sz="3000" b="1" i="1">
                <a:solidFill>
                  <a:schemeClr val="dk1"/>
                </a:solidFill>
                <a:latin typeface="Calibri" panose="020F0502020204030204"/>
                <a:ea typeface="Calibri" panose="020F0502020204030204"/>
                <a:cs typeface="Calibri" panose="020F0502020204030204"/>
                <a:sym typeface="Calibri" panose="020F0502020204030204"/>
              </a:rPr>
              <a:t>Thức tỉnh → Hy vọng → Đau đớn → Tuyệt vọng.</a:t>
            </a:r>
            <a:endParaRPr lang="en-US" sz="3000" b="1" i="1">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accent1"/>
              </a:buClr>
              <a:buSzPts val="3000"/>
              <a:buFont typeface="Noto Sans Symbols"/>
              <a:buChar char="⇒"/>
            </a:pPr>
            <a:r>
              <a:rPr lang="en-US" sz="3000" b="1" i="1">
                <a:solidFill>
                  <a:schemeClr val="accent1"/>
                </a:solidFill>
                <a:latin typeface="Calibri" panose="020F0502020204030204"/>
                <a:ea typeface="Calibri" panose="020F0502020204030204"/>
                <a:cs typeface="Calibri" panose="020F0502020204030204"/>
                <a:sym typeface="Calibri" panose="020F0502020204030204"/>
              </a:rPr>
              <a:t>Thị Nở đã giúp Chí Phèo phát hiện lại chính mình nhưng Thị Nở cũng là nỗi đau sâu thẳm của Chí Phèo.</a:t>
            </a:r>
            <a:endParaRPr lang="en-US" sz="3000" b="1" i="1">
              <a:solidFill>
                <a:schemeClr val="accent1"/>
              </a:solidFill>
              <a:latin typeface="Calibri" panose="020F0502020204030204"/>
              <a:ea typeface="Calibri" panose="020F0502020204030204"/>
              <a:cs typeface="Calibri" panose="020F0502020204030204"/>
              <a:sym typeface="Calibri" panose="020F0502020204030204"/>
            </a:endParaRPr>
          </a:p>
        </p:txBody>
      </p:sp>
      <p:pic>
        <p:nvPicPr>
          <p:cNvPr id="567" name="Google Shape;567;p43" descr="Khám phá 76+ tranh vẽ chí phèo hay nhất - thtantai2.edu.vn"/>
          <p:cNvPicPr preferRelativeResize="0"/>
          <p:nvPr/>
        </p:nvPicPr>
        <p:blipFill rotWithShape="1">
          <a:blip r:embed="rId2"/>
          <a:srcRect t="12793"/>
          <a:stretch>
            <a:fillRect/>
          </a:stretch>
        </p:blipFill>
        <p:spPr>
          <a:xfrm>
            <a:off x="168441" y="2533984"/>
            <a:ext cx="4064384" cy="25047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10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44"/>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73" name="Google Shape;573;p44"/>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74" name="Google Shape;574;p44"/>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5" name="Google Shape;575;p44"/>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e. Chí Phèo bị cự tuyệt quyền làm người:</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76" name="Google Shape;576;p44"/>
          <p:cNvSpPr txBox="1"/>
          <p:nvPr/>
        </p:nvSpPr>
        <p:spPr>
          <a:xfrm>
            <a:off x="400049" y="1974774"/>
            <a:ext cx="6574317"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1">
                <a:solidFill>
                  <a:srgbClr val="0C0C0C"/>
                </a:solidFill>
                <a:latin typeface="Calibri" panose="020F0502020204030204"/>
                <a:ea typeface="Calibri" panose="020F0502020204030204"/>
                <a:cs typeface="Calibri" panose="020F0502020204030204"/>
                <a:sym typeface="Calibri" panose="020F0502020204030204"/>
              </a:rPr>
              <a:t>* Hành động giết Bá Kiến:</a:t>
            </a:r>
            <a:endParaRPr lang="en-US" sz="3000" b="1" i="1">
              <a:solidFill>
                <a:srgbClr val="0C0C0C"/>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rgbClr val="0C0C0C"/>
              </a:buClr>
              <a:buSzPts val="3000"/>
              <a:buFont typeface="Calibri" panose="020F0502020204030204"/>
              <a:buChar char="-"/>
            </a:pPr>
            <a:r>
              <a:rPr lang="en-US" sz="3000">
                <a:solidFill>
                  <a:srgbClr val="0C0C0C"/>
                </a:solidFill>
                <a:latin typeface="Calibri" panose="020F0502020204030204"/>
                <a:ea typeface="Calibri" panose="020F0502020204030204"/>
                <a:cs typeface="Calibri" panose="020F0502020204030204"/>
                <a:sym typeface="Calibri" panose="020F0502020204030204"/>
              </a:rPr>
              <a:t>Trong tiềm thức sâu xa, Chí vẫn luôn khắc ghi: Bá Kiến là kẻ thù của đời mình. </a:t>
            </a:r>
            <a:endParaRPr sz="3000">
              <a:solidFill>
                <a:srgbClr val="0C0C0C"/>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rgbClr val="385623"/>
              </a:buClr>
              <a:buSzPts val="3000"/>
              <a:buFont typeface="Noto Sans Symbols"/>
              <a:buChar char="⇒"/>
            </a:pPr>
            <a:r>
              <a:rPr lang="en-US" sz="3000" b="1" i="1">
                <a:solidFill>
                  <a:srgbClr val="385623"/>
                </a:solidFill>
                <a:latin typeface="Calibri" panose="020F0502020204030204"/>
                <a:ea typeface="Calibri" panose="020F0502020204030204"/>
                <a:cs typeface="Calibri" panose="020F0502020204030204"/>
                <a:sym typeface="Calibri" panose="020F0502020204030204"/>
              </a:rPr>
              <a:t>Đây là hành động lấy máu rửa thù của người nông dân bị áp bức.</a:t>
            </a:r>
            <a:endParaRPr lang="en-US" sz="3000" b="1" i="1">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577" name="Google Shape;577;p44" descr="Khám phá 76+ tranh vẽ chí phèo hay nhất - thtantai2.edu.vn"/>
          <p:cNvPicPr preferRelativeResize="0"/>
          <p:nvPr/>
        </p:nvPicPr>
        <p:blipFill rotWithShape="1">
          <a:blip r:embed="rId2"/>
          <a:srcRect t="13859"/>
          <a:stretch>
            <a:fillRect/>
          </a:stretch>
        </p:blipFill>
        <p:spPr>
          <a:xfrm>
            <a:off x="7253037" y="2152479"/>
            <a:ext cx="4660293" cy="283694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500"/>
                                        <p:tgtEl>
                                          <p:spTgt spid="5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xEl>
                                              <p:pRg st="0" end="0"/>
                                            </p:txEl>
                                          </p:spTgt>
                                        </p:tgtEl>
                                        <p:attrNameLst>
                                          <p:attrName>style.visibility</p:attrName>
                                        </p:attrNameLst>
                                      </p:cBhvr>
                                      <p:to>
                                        <p:strVal val="visible"/>
                                      </p:to>
                                    </p:set>
                                    <p:animEffect transition="in" filter="fade">
                                      <p:cBhvr>
                                        <p:cTn id="12" dur="500"/>
                                        <p:tgtEl>
                                          <p:spTgt spid="5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6">
                                            <p:txEl>
                                              <p:pRg st="1" end="1"/>
                                            </p:txEl>
                                          </p:spTgt>
                                        </p:tgtEl>
                                        <p:attrNameLst>
                                          <p:attrName>style.visibility</p:attrName>
                                        </p:attrNameLst>
                                      </p:cBhvr>
                                      <p:to>
                                        <p:strVal val="visible"/>
                                      </p:to>
                                    </p:set>
                                    <p:animEffect transition="in" filter="fade">
                                      <p:cBhvr>
                                        <p:cTn id="17" dur="500"/>
                                        <p:tgtEl>
                                          <p:spTgt spid="5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6">
                                            <p:txEl>
                                              <p:pRg st="2" end="2"/>
                                            </p:txEl>
                                          </p:spTgt>
                                        </p:tgtEl>
                                        <p:attrNameLst>
                                          <p:attrName>style.visibility</p:attrName>
                                        </p:attrNameLst>
                                      </p:cBhvr>
                                      <p:to>
                                        <p:strVal val="visible"/>
                                      </p:to>
                                    </p:set>
                                    <p:animEffect transition="in" filter="fade">
                                      <p:cBhvr>
                                        <p:cTn id="22" dur="500"/>
                                        <p:tgtEl>
                                          <p:spTgt spid="5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45"/>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83" name="Google Shape;583;p45"/>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84" name="Google Shape;584;p45"/>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2. Hình tượng Chí Phèo</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5" name="Google Shape;585;p45"/>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e. Chí Phèo bị cự tuyệt quyền làm người:</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86" name="Google Shape;586;p45"/>
          <p:cNvSpPr txBox="1"/>
          <p:nvPr/>
        </p:nvSpPr>
        <p:spPr>
          <a:xfrm>
            <a:off x="400049" y="1974774"/>
            <a:ext cx="6574317"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1">
                <a:solidFill>
                  <a:srgbClr val="0C0C0C"/>
                </a:solidFill>
                <a:latin typeface="Calibri" panose="020F0502020204030204"/>
                <a:ea typeface="Calibri" panose="020F0502020204030204"/>
                <a:cs typeface="Calibri" panose="020F0502020204030204"/>
                <a:sym typeface="Calibri" panose="020F0502020204030204"/>
              </a:rPr>
              <a:t>* Hành động tự kết liễu:</a:t>
            </a:r>
            <a:endParaRPr lang="en-US" sz="3000" b="1" i="1">
              <a:solidFill>
                <a:srgbClr val="0C0C0C"/>
              </a:solidFill>
              <a:latin typeface="Calibri" panose="020F0502020204030204"/>
              <a:ea typeface="Calibri" panose="020F0502020204030204"/>
              <a:cs typeface="Calibri" panose="020F0502020204030204"/>
              <a:sym typeface="Calibri" panose="020F0502020204030204"/>
            </a:endParaRPr>
          </a:p>
        </p:txBody>
      </p:sp>
      <p:sp>
        <p:nvSpPr>
          <p:cNvPr id="587" name="Google Shape;587;p45"/>
          <p:cNvSpPr txBox="1"/>
          <p:nvPr/>
        </p:nvSpPr>
        <p:spPr>
          <a:xfrm>
            <a:off x="400049" y="2578327"/>
            <a:ext cx="11126204" cy="279076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 Cái chết thê thảm, thể hiện sự ăn năn, hối hận.</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 Chứng tỏ khát khao trở về với cuộc sống lương thiện.</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lnSpc>
                <a:spcPct val="150000"/>
              </a:lnSpc>
              <a:spcBef>
                <a:spcPts val="0"/>
              </a:spcBef>
              <a:spcAft>
                <a:spcPts val="0"/>
              </a:spcAft>
              <a:buClr>
                <a:srgbClr val="385623"/>
              </a:buClr>
              <a:buSzPts val="3000"/>
              <a:buFont typeface="Noto Sans Symbols"/>
              <a:buChar char="⇒"/>
            </a:pPr>
            <a:r>
              <a:rPr lang="en-US" sz="3000" b="1" i="1">
                <a:solidFill>
                  <a:srgbClr val="385623"/>
                </a:solidFill>
                <a:latin typeface="Calibri" panose="020F0502020204030204"/>
                <a:ea typeface="Calibri" panose="020F0502020204030204"/>
                <a:cs typeface="Calibri" panose="020F0502020204030204"/>
                <a:sym typeface="Calibri" panose="020F0502020204030204"/>
              </a:rPr>
              <a:t>Qua đó tác giả tố cáo cả một xã hội thực dân nửa phong kiến và thể hiện lòng tin vào bản chất lương thiện của con người.</a:t>
            </a:r>
            <a:endParaRPr lang="en-US" sz="3000" b="1" i="1">
              <a:solidFill>
                <a:srgbClr val="385623"/>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10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
                                            <p:txEl>
                                              <p:pRg st="0" end="0"/>
                                            </p:txEl>
                                          </p:spTgt>
                                        </p:tgtEl>
                                        <p:attrNameLst>
                                          <p:attrName>style.visibility</p:attrName>
                                        </p:attrNameLst>
                                      </p:cBhvr>
                                      <p:to>
                                        <p:strVal val="visible"/>
                                      </p:to>
                                    </p:set>
                                    <p:animEffect transition="in" filter="fade">
                                      <p:cBhvr>
                                        <p:cTn id="12" dur="1000"/>
                                        <p:tgtEl>
                                          <p:spTgt spid="5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xEl>
                                              <p:pRg st="1" end="1"/>
                                            </p:txEl>
                                          </p:spTgt>
                                        </p:tgtEl>
                                        <p:attrNameLst>
                                          <p:attrName>style.visibility</p:attrName>
                                        </p:attrNameLst>
                                      </p:cBhvr>
                                      <p:to>
                                        <p:strVal val="visible"/>
                                      </p:to>
                                    </p:set>
                                    <p:animEffect transition="in" filter="fade">
                                      <p:cBhvr>
                                        <p:cTn id="17" dur="1000"/>
                                        <p:tgtEl>
                                          <p:spTgt spid="5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7">
                                            <p:txEl>
                                              <p:pRg st="2" end="2"/>
                                            </p:txEl>
                                          </p:spTgt>
                                        </p:tgtEl>
                                        <p:attrNameLst>
                                          <p:attrName>style.visibility</p:attrName>
                                        </p:attrNameLst>
                                      </p:cBhvr>
                                      <p:to>
                                        <p:strVal val="visible"/>
                                      </p:to>
                                    </p:set>
                                    <p:animEffect transition="in" filter="fade">
                                      <p:cBhvr>
                                        <p:cTn id="22" dur="1000"/>
                                        <p:tgtEl>
                                          <p:spTgt spid="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46"/>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593" name="Google Shape;593;p46"/>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594" name="Google Shape;594;p46"/>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Thị Nở</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graphicFrame>
        <p:nvGraphicFramePr>
          <p:cNvPr id="595" name="Google Shape;595;p46"/>
          <p:cNvGraphicFramePr/>
          <p:nvPr/>
        </p:nvGraphicFramePr>
        <p:xfrm>
          <a:off x="1177021" y="1567704"/>
          <a:ext cx="7317275" cy="4379750"/>
        </p:xfrm>
        <a:graphic>
          <a:graphicData uri="http://schemas.openxmlformats.org/drawingml/2006/table">
            <a:tbl>
              <a:tblPr firstRow="1" firstCol="1" bandRow="1">
                <a:noFill/>
                <a:tableStyleId>{1E7E8E4F-EDA7-43F8-B0C3-2159EA7EC694}</a:tableStyleId>
              </a:tblPr>
              <a:tblGrid>
                <a:gridCol w="1629550"/>
                <a:gridCol w="5687725"/>
              </a:tblGrid>
              <a:tr h="1554625">
                <a:tc rowSpan="2">
                  <a:txBody>
                    <a:bodyPr/>
                    <a:lstStyle/>
                    <a:p>
                      <a:pPr marL="0" marR="0" lvl="0" indent="0" algn="ctr"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Nhân </a:t>
                      </a:r>
                      <a:endParaRPr lang="en-US" sz="3000" u="none" strike="noStrike" cap="none">
                        <a:latin typeface="Calibri" panose="020F0502020204030204"/>
                        <a:ea typeface="Calibri" panose="020F0502020204030204"/>
                        <a:cs typeface="Calibri" panose="020F0502020204030204"/>
                        <a:sym typeface="Calibri" panose="020F0502020204030204"/>
                      </a:endParaRPr>
                    </a:p>
                    <a:p>
                      <a:pPr marL="0" marR="0" lvl="0" indent="0" algn="ctr"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vật</a:t>
                      </a:r>
                      <a:endParaRPr sz="3000" u="none" strike="noStrike" cap="none">
                        <a:latin typeface="Calibri" panose="020F0502020204030204"/>
                        <a:ea typeface="Calibri" panose="020F0502020204030204"/>
                        <a:cs typeface="Calibri" panose="020F0502020204030204"/>
                        <a:sym typeface="Calibri" panose="020F0502020204030204"/>
                      </a:endParaRPr>
                    </a:p>
                    <a:p>
                      <a:pPr marL="0" marR="0" lvl="0" indent="0" algn="ctr"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Thị </a:t>
                      </a:r>
                      <a:endParaRPr sz="3000" u="none" strike="noStrike" cap="none">
                        <a:latin typeface="Calibri" panose="020F0502020204030204"/>
                        <a:ea typeface="Calibri" panose="020F0502020204030204"/>
                        <a:cs typeface="Calibri" panose="020F0502020204030204"/>
                        <a:sym typeface="Calibri" panose="020F0502020204030204"/>
                      </a:endParaRPr>
                    </a:p>
                    <a:p>
                      <a:pPr marL="0" marR="0" lvl="0" indent="0" algn="ctr"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Nở</a:t>
                      </a:r>
                      <a:endParaRPr sz="3000" u="none" strike="noStrike" cap="none">
                        <a:latin typeface="Calibri" panose="020F0502020204030204"/>
                        <a:ea typeface="Calibri" panose="020F0502020204030204"/>
                        <a:cs typeface="Calibri" panose="020F0502020204030204"/>
                        <a:sym typeface="Calibri" panose="020F0502020204030204"/>
                      </a:endParaRPr>
                    </a:p>
                  </a:txBody>
                  <a:tcPr marL="68575" marR="68575" marT="0" marB="0"/>
                </a:tc>
                <a:tc>
                  <a:txBody>
                    <a:bodyPr/>
                    <a:lstStyle/>
                    <a:p>
                      <a:pPr marL="0" marR="0" lvl="0" indent="0" algn="just"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Ngoại hình, xuất thân:</a:t>
                      </a:r>
                      <a:endParaRPr sz="3000" u="none" strike="noStrike" cap="none">
                        <a:latin typeface="Calibri" panose="020F0502020204030204"/>
                        <a:ea typeface="Calibri" panose="020F0502020204030204"/>
                        <a:cs typeface="Calibri" panose="020F0502020204030204"/>
                        <a:sym typeface="Calibri" panose="020F0502020204030204"/>
                      </a:endParaRPr>
                    </a:p>
                  </a:txBody>
                  <a:tcPr marL="68575" marR="68575" marT="0" marB="0"/>
                </a:tc>
              </a:tr>
              <a:tr h="2005825">
                <a:tc vMerge="1">
                  <a:tcPr/>
                </a:tc>
                <a:tc>
                  <a:txBody>
                    <a:bodyPr/>
                    <a:lstStyle/>
                    <a:p>
                      <a:pPr marL="0" marR="0" lvl="0" indent="0" algn="just" rtl="0">
                        <a:lnSpc>
                          <a:spcPct val="150000"/>
                        </a:lnSpc>
                        <a:spcBef>
                          <a:spcPts val="0"/>
                        </a:spcBef>
                        <a:spcAft>
                          <a:spcPts val="0"/>
                        </a:spcAft>
                        <a:buNone/>
                      </a:pPr>
                      <a:r>
                        <a:rPr lang="en-US" sz="3000" u="none" strike="noStrike" cap="none">
                          <a:latin typeface="Calibri" panose="020F0502020204030204"/>
                          <a:ea typeface="Calibri" panose="020F0502020204030204"/>
                          <a:cs typeface="Calibri" panose="020F0502020204030204"/>
                          <a:sym typeface="Calibri" panose="020F0502020204030204"/>
                        </a:rPr>
                        <a:t>Phẩm chất:</a:t>
                      </a:r>
                      <a:endParaRPr sz="3000" u="none" strike="noStrike" cap="none">
                        <a:latin typeface="Calibri" panose="020F0502020204030204"/>
                        <a:ea typeface="Calibri" panose="020F0502020204030204"/>
                        <a:cs typeface="Calibri" panose="020F0502020204030204"/>
                        <a:sym typeface="Calibri" panose="020F0502020204030204"/>
                      </a:endParaRPr>
                    </a:p>
                  </a:txBody>
                  <a:tcPr marL="68575" marR="68575" marT="0" marB="0"/>
                </a:tc>
              </a:tr>
              <a:tr h="819300">
                <a:tc gridSpan="2">
                  <a:txBody>
                    <a:bodyPr/>
                    <a:lstStyle/>
                    <a:p>
                      <a:pPr marL="571500" marR="0" lvl="0" indent="-571500" algn="just" rtl="0">
                        <a:lnSpc>
                          <a:spcPct val="150000"/>
                        </a:lnSpc>
                        <a:spcBef>
                          <a:spcPts val="0"/>
                        </a:spcBef>
                        <a:spcAft>
                          <a:spcPts val="0"/>
                        </a:spcAft>
                        <a:buClr>
                          <a:schemeClr val="dk1"/>
                        </a:buClr>
                        <a:buSzPts val="3000"/>
                        <a:buFont typeface="Noto Sans Symbols"/>
                        <a:buChar char="⇒"/>
                      </a:pPr>
                      <a:r>
                        <a:rPr lang="en-US" sz="3000" u="none" strike="noStrike" cap="none">
                          <a:latin typeface="Calibri" panose="020F0502020204030204"/>
                          <a:ea typeface="Calibri" panose="020F0502020204030204"/>
                          <a:cs typeface="Calibri" panose="020F0502020204030204"/>
                          <a:sym typeface="Calibri" panose="020F0502020204030204"/>
                        </a:rPr>
                        <a:t>Đánh giá về nhân vật Thị Nở:</a:t>
                      </a:r>
                      <a:endParaRPr lang="en-US" sz="3000" u="none" strike="noStrike" cap="none">
                        <a:latin typeface="Calibri" panose="020F0502020204030204"/>
                        <a:ea typeface="Calibri" panose="020F0502020204030204"/>
                        <a:cs typeface="Calibri" panose="020F0502020204030204"/>
                        <a:sym typeface="Calibri" panose="020F0502020204030204"/>
                      </a:endParaRPr>
                    </a:p>
                  </a:txBody>
                  <a:tcPr marL="68575" marR="68575" marT="0" marB="0"/>
                </a:tc>
                <a:tc hMerge="1">
                  <a:tcPr/>
                </a:tc>
              </a:tr>
            </a:tbl>
          </a:graphicData>
        </a:graphic>
      </p:graphicFrame>
      <p:pic>
        <p:nvPicPr>
          <p:cNvPr id="596" name="Google Shape;596;p46"/>
          <p:cNvPicPr preferRelativeResize="0"/>
          <p:nvPr/>
        </p:nvPicPr>
        <p:blipFill rotWithShape="1">
          <a:blip r:embed="rId2"/>
          <a:srcRect l="44063" t="64491" r="42644" b="10367"/>
          <a:stretch>
            <a:fillRect/>
          </a:stretch>
        </p:blipFill>
        <p:spPr>
          <a:xfrm>
            <a:off x="9579339" y="1567704"/>
            <a:ext cx="1642329" cy="43981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94"/>
                                        </p:tgtEl>
                                        <p:attrNameLst>
                                          <p:attrName>style.visibility</p:attrName>
                                        </p:attrNameLst>
                                      </p:cBhvr>
                                      <p:to>
                                        <p:strVal val="visible"/>
                                      </p:to>
                                    </p:set>
                                    <p:anim calcmode="lin" valueType="num">
                                      <p:cBhvr additive="base">
                                        <p:cTn id="7" dur="750"/>
                                        <p:tgtEl>
                                          <p:spTgt spid="594"/>
                                        </p:tgtEl>
                                        <p:attrNameLst>
                                          <p:attrName>ppt_w</p:attrName>
                                        </p:attrNameLst>
                                      </p:cBhvr>
                                      <p:tavLst>
                                        <p:tav tm="0">
                                          <p:val>
                                            <p:fltVal val="0"/>
                                          </p:val>
                                        </p:tav>
                                        <p:tav tm="100000">
                                          <p:val>
                                            <p:strVal val="#ppt_w"/>
                                          </p:val>
                                        </p:tav>
                                      </p:tavLst>
                                    </p:anim>
                                    <p:anim calcmode="lin" valueType="num">
                                      <p:cBhvr additive="base">
                                        <p:cTn id="8" dur="750"/>
                                        <p:tgtEl>
                                          <p:spTgt spid="5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95"/>
                                        </p:tgtEl>
                                        <p:attrNameLst>
                                          <p:attrName>style.visibility</p:attrName>
                                        </p:attrNameLst>
                                      </p:cBhvr>
                                      <p:to>
                                        <p:strVal val="visible"/>
                                      </p:to>
                                    </p:set>
                                    <p:animEffect transition="in" filter="fade">
                                      <p:cBhvr>
                                        <p:cTn id="13" dur="500"/>
                                        <p:tgtEl>
                                          <p:spTgt spid="595"/>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gtEl>
                                        <p:attrNameLst>
                                          <p:attrName>style.visibility</p:attrName>
                                        </p:attrNameLst>
                                      </p:cBhvr>
                                      <p:to>
                                        <p:strVal val="visible"/>
                                      </p:to>
                                    </p:set>
                                    <p:animEffect transition="in" filter="fade">
                                      <p:cBhvr>
                                        <p:cTn id="16" dur="5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7"/>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02" name="Google Shape;602;p47"/>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03" name="Google Shape;603;p47"/>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Thị Nở</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04" name="Google Shape;604;p47"/>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a. Ngoại hình, xuất thân</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05" name="Google Shape;605;p47"/>
          <p:cNvSpPr txBox="1"/>
          <p:nvPr/>
        </p:nvSpPr>
        <p:spPr>
          <a:xfrm>
            <a:off x="400049" y="1992274"/>
            <a:ext cx="7805487" cy="3323987"/>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Miêu tả khách quan, trần trụi: </a:t>
            </a:r>
            <a:r>
              <a:rPr lang="en-US" sz="3000" i="1">
                <a:solidFill>
                  <a:schemeClr val="dk1"/>
                </a:solidFill>
                <a:latin typeface="Calibri" panose="020F0502020204030204"/>
                <a:ea typeface="Calibri" panose="020F0502020204030204"/>
                <a:cs typeface="Calibri" panose="020F0502020204030204"/>
                <a:sym typeface="Calibri" panose="020F0502020204030204"/>
              </a:rPr>
              <a:t>một người “ngẩn ngơ như những người đần trong cổ tích và xấu ma chê quỷ hớn”</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Nghèo, nhà có mả hủi.</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 Thị khó có được hạnh phúc bởi một con người mang trên mình toàn những điều bất lợi.</a:t>
            </a:r>
            <a:endParaRPr lang="en-US" sz="3000" b="1" i="1">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606" name="Google Shape;606;p47" descr="Khám phá 76+ tranh vẽ chí phèo hay nhất - thtantai2.edu.vn"/>
          <p:cNvPicPr preferRelativeResize="0"/>
          <p:nvPr/>
        </p:nvPicPr>
        <p:blipFill rotWithShape="1">
          <a:blip r:embed="rId2"/>
          <a:srcRect r="56025" b="18000"/>
          <a:stretch>
            <a:fillRect/>
          </a:stretch>
        </p:blipFill>
        <p:spPr>
          <a:xfrm>
            <a:off x="8605585" y="1819218"/>
            <a:ext cx="3414850" cy="450001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gtEl>
                                        <p:attrNameLst>
                                          <p:attrName>style.visibility</p:attrName>
                                        </p:attrNameLst>
                                      </p:cBhvr>
                                      <p:to>
                                        <p:strVal val="visible"/>
                                      </p:to>
                                    </p:set>
                                    <p:animEffect transition="in" filter="fade">
                                      <p:cBhvr>
                                        <p:cTn id="12" dur="500"/>
                                        <p:tgtEl>
                                          <p:spTgt spid="6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5">
                                            <p:txEl>
                                              <p:pRg st="0" end="0"/>
                                            </p:txEl>
                                          </p:spTgt>
                                        </p:tgtEl>
                                        <p:attrNameLst>
                                          <p:attrName>style.visibility</p:attrName>
                                        </p:attrNameLst>
                                      </p:cBhvr>
                                      <p:to>
                                        <p:strVal val="visible"/>
                                      </p:to>
                                    </p:set>
                                    <p:animEffect transition="in" filter="fade">
                                      <p:cBhvr>
                                        <p:cTn id="17" dur="500"/>
                                        <p:tgtEl>
                                          <p:spTgt spid="6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5">
                                            <p:txEl>
                                              <p:pRg st="1" end="1"/>
                                            </p:txEl>
                                          </p:spTgt>
                                        </p:tgtEl>
                                        <p:attrNameLst>
                                          <p:attrName>style.visibility</p:attrName>
                                        </p:attrNameLst>
                                      </p:cBhvr>
                                      <p:to>
                                        <p:strVal val="visible"/>
                                      </p:to>
                                    </p:set>
                                    <p:animEffect transition="in" filter="fade">
                                      <p:cBhvr>
                                        <p:cTn id="22" dur="500"/>
                                        <p:tgtEl>
                                          <p:spTgt spid="60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5">
                                            <p:txEl>
                                              <p:pRg st="2" end="2"/>
                                            </p:txEl>
                                          </p:spTgt>
                                        </p:tgtEl>
                                        <p:attrNameLst>
                                          <p:attrName>style.visibility</p:attrName>
                                        </p:attrNameLst>
                                      </p:cBhvr>
                                      <p:to>
                                        <p:strVal val="visible"/>
                                      </p:to>
                                    </p:set>
                                    <p:animEffect transition="in" filter="fade">
                                      <p:cBhvr>
                                        <p:cTn id="27" dur="500"/>
                                        <p:tgtEl>
                                          <p:spTgt spid="60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5">
                                            <p:txEl>
                                              <p:pRg st="3" end="3"/>
                                            </p:txEl>
                                          </p:spTgt>
                                        </p:tgtEl>
                                        <p:attrNameLst>
                                          <p:attrName>style.visibility</p:attrName>
                                        </p:attrNameLst>
                                      </p:cBhvr>
                                      <p:to>
                                        <p:strVal val="visible"/>
                                      </p:to>
                                    </p:set>
                                    <p:animEffect transition="in" filter="fade">
                                      <p:cBhvr>
                                        <p:cTn id="32" dur="500"/>
                                        <p:tgtEl>
                                          <p:spTgt spid="6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8"/>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12" name="Google Shape;612;p48"/>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13" name="Google Shape;613;p48"/>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Thị Nở</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4" name="Google Shape;614;p48"/>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b. Phẩm chất</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15" name="Google Shape;615;p48"/>
          <p:cNvSpPr txBox="1"/>
          <p:nvPr/>
        </p:nvSpPr>
        <p:spPr>
          <a:xfrm>
            <a:off x="400049" y="1902033"/>
            <a:ext cx="6732271" cy="3108543"/>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800"/>
              <a:buFont typeface="Calibri" panose="020F0502020204030204"/>
              <a:buChar char="-"/>
            </a:pPr>
            <a:r>
              <a:rPr lang="en-US" sz="2800">
                <a:solidFill>
                  <a:schemeClr val="dk1"/>
                </a:solidFill>
                <a:latin typeface="Calibri" panose="020F0502020204030204"/>
                <a:ea typeface="Calibri" panose="020F0502020204030204"/>
                <a:cs typeface="Calibri" panose="020F0502020204030204"/>
                <a:sym typeface="Calibri" panose="020F0502020204030204"/>
              </a:rPr>
              <a:t>Nội tâm đầy tình thương: tình cảm và sự quan tâm của Thị Nở với Chí Phèo đã như một liều thuốc chữa lành bao nhiêu </a:t>
            </a:r>
            <a:r>
              <a:rPr lang="en-US" sz="2800" i="1">
                <a:solidFill>
                  <a:schemeClr val="dk1"/>
                </a:solidFill>
                <a:latin typeface="Calibri" panose="020F0502020204030204"/>
                <a:ea typeface="Calibri" panose="020F0502020204030204"/>
                <a:cs typeface="Calibri" panose="020F0502020204030204"/>
                <a:sym typeface="Calibri" panose="020F0502020204030204"/>
              </a:rPr>
              <a:t>“vết thương, vết rạch”</a:t>
            </a:r>
            <a:r>
              <a:rPr lang="en-US" sz="2800">
                <a:solidFill>
                  <a:schemeClr val="dk1"/>
                </a:solidFill>
                <a:latin typeface="Calibri" panose="020F0502020204030204"/>
                <a:ea typeface="Calibri" panose="020F0502020204030204"/>
                <a:cs typeface="Calibri" panose="020F0502020204030204"/>
                <a:sym typeface="Calibri" panose="020F0502020204030204"/>
              </a:rPr>
              <a:t> để Chí Phèo quay trở lại thành một ngườ với sự lương thiện trong căn tính.</a:t>
            </a:r>
            <a:endParaRPr sz="28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2800"/>
              <a:buFont typeface="Calibri" panose="020F0502020204030204"/>
              <a:buChar char="-"/>
            </a:pPr>
            <a:r>
              <a:rPr lang="en-US" sz="2800">
                <a:solidFill>
                  <a:schemeClr val="dk1"/>
                </a:solidFill>
                <a:latin typeface="Calibri" panose="020F0502020204030204"/>
                <a:ea typeface="Calibri" panose="020F0502020204030204"/>
                <a:cs typeface="Calibri" panose="020F0502020204030204"/>
                <a:sym typeface="Calibri" panose="020F0502020204030204"/>
              </a:rPr>
              <a:t>Có khát khao hạnh phúc gia đình.</a:t>
            </a:r>
            <a:endParaRPr sz="28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616" name="Google Shape;616;p48" descr="Xem hơn 100 ảnh về hình vẽ chí phèo - daotaonec"/>
          <p:cNvPicPr preferRelativeResize="0"/>
          <p:nvPr/>
        </p:nvPicPr>
        <p:blipFill rotWithShape="1">
          <a:blip r:embed="rId2"/>
          <a:srcRect t="16124"/>
          <a:stretch>
            <a:fillRect/>
          </a:stretch>
        </p:blipFill>
        <p:spPr>
          <a:xfrm>
            <a:off x="7444272" y="2037892"/>
            <a:ext cx="4567225" cy="27072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1000"/>
                                        <p:tgtEl>
                                          <p:spTgt spid="6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xEl>
                                              <p:pRg st="1" end="1"/>
                                            </p:txEl>
                                          </p:spTgt>
                                        </p:tgtEl>
                                        <p:attrNameLst>
                                          <p:attrName>style.visibility</p:attrName>
                                        </p:attrNameLst>
                                      </p:cBhvr>
                                      <p:to>
                                        <p:strVal val="visible"/>
                                      </p:to>
                                    </p:set>
                                    <p:animEffect transition="in" filter="fade">
                                      <p:cBhvr>
                                        <p:cTn id="12" dur="1000"/>
                                        <p:tgtEl>
                                          <p:spTgt spid="6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6"/>
                                        </p:tgtEl>
                                        <p:attrNameLst>
                                          <p:attrName>style.visibility</p:attrName>
                                        </p:attrNameLst>
                                      </p:cBhvr>
                                      <p:to>
                                        <p:strVal val="visible"/>
                                      </p:to>
                                    </p:set>
                                    <p:animEffect transition="in" filter="fade">
                                      <p:cBhvr>
                                        <p:cTn id="17" dur="5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p:nvPr/>
        </p:nvSpPr>
        <p:spPr>
          <a:xfrm>
            <a:off x="782246" y="723833"/>
            <a:ext cx="10897572"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Hình ảnh sau gợi nhắc đến tiểu thuyết nào của nhà văn Nguyễn Công Hoan?</a:t>
            </a:r>
            <a:endPar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1" name="Google Shape;141;p5"/>
          <p:cNvSpPr txBox="1"/>
          <p:nvPr/>
        </p:nvSpPr>
        <p:spPr>
          <a:xfrm>
            <a:off x="2628632" y="3429000"/>
            <a:ext cx="12192000" cy="768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rPr>
              <a:t>“Bước đường cùng” (1938)</a:t>
            </a:r>
            <a:endParaRPr lang="en-US" sz="42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2" name="Google Shape;142;p5" descr="Người Đàn Ông Đứng Trước Vực Thẳm Của Pháo Đài Cổ Chân Khép Lại Hình ảnh  Sẵn có - Tải xuống Hình ảnh Ngay bây giờ - iStock"/>
          <p:cNvPicPr preferRelativeResize="0"/>
          <p:nvPr/>
        </p:nvPicPr>
        <p:blipFill rotWithShape="1">
          <a:blip r:embed="rId1"/>
          <a:srcRect/>
          <a:stretch>
            <a:fillRect/>
          </a:stretch>
        </p:blipFill>
        <p:spPr>
          <a:xfrm>
            <a:off x="782246" y="2241920"/>
            <a:ext cx="4633815" cy="308921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5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41">
                                            <p:txEl>
                                              <p:pRg st="0" end="0"/>
                                            </p:txEl>
                                          </p:spTgt>
                                        </p:tgtEl>
                                        <p:attrNameLst>
                                          <p:attrName>style.visibility</p:attrName>
                                        </p:attrNameLst>
                                      </p:cBhvr>
                                      <p:to>
                                        <p:strVal val="visible"/>
                                      </p:to>
                                    </p:set>
                                    <p:anim calcmode="lin" valueType="num">
                                      <p:cBhvr additive="base">
                                        <p:cTn id="17" dur="500"/>
                                        <p:tgtEl>
                                          <p:spTgt spid="141">
                                            <p:txEl>
                                              <p:pRg st="0" end="0"/>
                                            </p:txEl>
                                          </p:spTgt>
                                        </p:tgtEl>
                                        <p:attrNameLst>
                                          <p:attrName>ppt_w</p:attrName>
                                        </p:attrNameLst>
                                      </p:cBhvr>
                                      <p:tavLst>
                                        <p:tav tm="0">
                                          <p:val>
                                            <p:fltVal val="0"/>
                                          </p:val>
                                        </p:tav>
                                        <p:tav tm="100000">
                                          <p:val>
                                            <p:strVal val="#ppt_w"/>
                                          </p:val>
                                        </p:tav>
                                      </p:tavLst>
                                    </p:anim>
                                    <p:anim calcmode="lin" valueType="num">
                                      <p:cBhvr additive="base">
                                        <p:cTn id="18" dur="500"/>
                                        <p:tgtEl>
                                          <p:spTgt spid="14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49"/>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22" name="Google Shape;622;p49"/>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23" name="Google Shape;623;p49"/>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Thị Nở</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24" name="Google Shape;624;p49"/>
          <p:cNvSpPr txBox="1"/>
          <p:nvPr/>
        </p:nvSpPr>
        <p:spPr>
          <a:xfrm>
            <a:off x="400050" y="1234443"/>
            <a:ext cx="97345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panose="020F0502020204030204"/>
                <a:ea typeface="Calibri" panose="020F0502020204030204"/>
                <a:cs typeface="Calibri" panose="020F0502020204030204"/>
                <a:sym typeface="Calibri" panose="020F0502020204030204"/>
              </a:rPr>
              <a:t>b. Phẩm chất</a:t>
            </a:r>
            <a:endParaRPr sz="3200" b="1">
              <a:solidFill>
                <a:srgbClr val="C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25" name="Google Shape;625;p49"/>
          <p:cNvSpPr txBox="1"/>
          <p:nvPr/>
        </p:nvSpPr>
        <p:spPr>
          <a:xfrm>
            <a:off x="400049" y="1902033"/>
            <a:ext cx="6732271" cy="267765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800"/>
              <a:buFont typeface="Calibri" panose="020F0502020204030204"/>
              <a:buChar char="-"/>
            </a:pPr>
            <a:r>
              <a:rPr lang="en-US" sz="2800">
                <a:solidFill>
                  <a:schemeClr val="dk1"/>
                </a:solidFill>
                <a:latin typeface="Calibri" panose="020F0502020204030204"/>
                <a:ea typeface="Calibri" panose="020F0502020204030204"/>
                <a:cs typeface="Calibri" panose="020F0502020204030204"/>
                <a:sym typeface="Calibri" panose="020F0502020204030204"/>
              </a:rPr>
              <a:t>Làm trọn vẹn thêm vấn đề trung tâm của tác phẩm: sự bi thảm trong bi kịch cuộc đời Chí Phèo.</a:t>
            </a:r>
            <a:endParaRPr lang="en-US" sz="2800">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dk1"/>
              </a:buClr>
              <a:buSzPts val="2800"/>
              <a:buFont typeface="Calibri" panose="020F0502020204030204"/>
              <a:buChar char="-"/>
            </a:pPr>
            <a:r>
              <a:rPr lang="en-US" sz="2800">
                <a:solidFill>
                  <a:schemeClr val="dk1"/>
                </a:solidFill>
                <a:latin typeface="Calibri" panose="020F0502020204030204"/>
                <a:ea typeface="Calibri" panose="020F0502020204030204"/>
                <a:cs typeface="Calibri" panose="020F0502020204030204"/>
                <a:sym typeface="Calibri" panose="020F0502020204030204"/>
              </a:rPr>
              <a:t>Cái lò gạch cũ bỏ không hiện lên trong tâm trí Thị Nở phản ánh quy luật tàn bạo ấy của xã hội thực dân nửa phong kiến.</a:t>
            </a:r>
            <a:endParaRPr lang="en-US" sz="28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626" name="Google Shape;626;p49" descr="Minh họa Truyện Chí Phèo on Behance"/>
          <p:cNvPicPr preferRelativeResize="0"/>
          <p:nvPr/>
        </p:nvPicPr>
        <p:blipFill rotWithShape="1">
          <a:blip r:embed="rId2"/>
          <a:srcRect l="8073" r="5971" b="16651"/>
          <a:stretch>
            <a:fillRect/>
          </a:stretch>
        </p:blipFill>
        <p:spPr>
          <a:xfrm>
            <a:off x="7532369" y="2000232"/>
            <a:ext cx="4259582" cy="28575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xEl>
                                              <p:pRg st="0" end="0"/>
                                            </p:txEl>
                                          </p:spTgt>
                                        </p:tgtEl>
                                        <p:attrNameLst>
                                          <p:attrName>style.visibility</p:attrName>
                                        </p:attrNameLst>
                                      </p:cBhvr>
                                      <p:to>
                                        <p:strVal val="visible"/>
                                      </p:to>
                                    </p:set>
                                    <p:animEffect transition="in" filter="fade">
                                      <p:cBhvr>
                                        <p:cTn id="7" dur="1000"/>
                                        <p:tgtEl>
                                          <p:spTgt spid="6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
                                            <p:txEl>
                                              <p:pRg st="1" end="1"/>
                                            </p:txEl>
                                          </p:spTgt>
                                        </p:tgtEl>
                                        <p:attrNameLst>
                                          <p:attrName>style.visibility</p:attrName>
                                        </p:attrNameLst>
                                      </p:cBhvr>
                                      <p:to>
                                        <p:strVal val="visible"/>
                                      </p:to>
                                    </p:set>
                                    <p:animEffect transition="in" filter="fade">
                                      <p:cBhvr>
                                        <p:cTn id="12" dur="1000"/>
                                        <p:tgtEl>
                                          <p:spTgt spid="6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50"/>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32" name="Google Shape;632;p50"/>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33" name="Google Shape;633;p50"/>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Bá Kiến</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34" name="Google Shape;634;p50"/>
          <p:cNvSpPr txBox="1"/>
          <p:nvPr/>
        </p:nvSpPr>
        <p:spPr>
          <a:xfrm>
            <a:off x="361770" y="1184636"/>
            <a:ext cx="11390520" cy="1015663"/>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000"/>
              <a:buFont typeface="Calibri" panose="020F0502020204030204"/>
              <a:buChar char="-"/>
            </a:pPr>
            <a:r>
              <a:rPr lang="en-US" sz="3000">
                <a:solidFill>
                  <a:schemeClr val="dk1"/>
                </a:solidFill>
                <a:latin typeface="Calibri" panose="020F0502020204030204"/>
                <a:ea typeface="Calibri" panose="020F0502020204030204"/>
                <a:cs typeface="Calibri" panose="020F0502020204030204"/>
                <a:sym typeface="Calibri" panose="020F0502020204030204"/>
              </a:rPr>
              <a:t>Bá Kiến là một nhân vật tiêu biểu cho bộ mặt của giai cấp thống trị ở làng Vũ Đại.</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635" name="Google Shape;635;p50" descr="Xem hơn 100 ảnh về hình vẽ chí phèo - daotaonec"/>
          <p:cNvPicPr preferRelativeResize="0"/>
          <p:nvPr/>
        </p:nvPicPr>
        <p:blipFill rotWithShape="1">
          <a:blip r:embed="rId2"/>
          <a:srcRect l="8316" t="64505" r="64306" b="9406"/>
          <a:stretch>
            <a:fillRect/>
          </a:stretch>
        </p:blipFill>
        <p:spPr>
          <a:xfrm>
            <a:off x="9772177" y="1792507"/>
            <a:ext cx="3304838" cy="4459022"/>
          </a:xfrm>
          <a:prstGeom prst="rect">
            <a:avLst/>
          </a:prstGeom>
          <a:noFill/>
          <a:ln>
            <a:noFill/>
          </a:ln>
        </p:spPr>
      </p:pic>
      <p:sp>
        <p:nvSpPr>
          <p:cNvPr id="636" name="Google Shape;636;p50"/>
          <p:cNvSpPr/>
          <p:nvPr/>
        </p:nvSpPr>
        <p:spPr>
          <a:xfrm>
            <a:off x="61656" y="2248189"/>
            <a:ext cx="3221190" cy="2718686"/>
          </a:xfrm>
          <a:prstGeom prst="roundRect">
            <a:avLst>
              <a:gd name="adj" fmla="val 16667"/>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panose="020F0502020204030204"/>
                <a:ea typeface="Calibri" panose="020F0502020204030204"/>
                <a:cs typeface="Calibri" panose="020F0502020204030204"/>
                <a:sym typeface="Calibri" panose="020F0502020204030204"/>
              </a:rPr>
              <a:t>Chi tiết miêu tả ngoại hình </a:t>
            </a:r>
            <a:r>
              <a:rPr lang="en-US" sz="2800">
                <a:solidFill>
                  <a:schemeClr val="lt1"/>
                </a:solidFill>
                <a:latin typeface="Calibri" panose="020F0502020204030204"/>
                <a:ea typeface="Calibri" panose="020F0502020204030204"/>
                <a:cs typeface="Calibri" panose="020F0502020204030204"/>
                <a:sym typeface="Calibri" panose="020F0502020204030204"/>
              </a:rPr>
              <a:t>giọng nói rất sang, cái cười hơn người, lối nói ngọt nhạt...</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37" name="Google Shape;637;p50"/>
          <p:cNvSpPr/>
          <p:nvPr/>
        </p:nvSpPr>
        <p:spPr>
          <a:xfrm>
            <a:off x="6429371" y="4046475"/>
            <a:ext cx="3357797" cy="2715058"/>
          </a:xfrm>
          <a:prstGeom prst="roundRect">
            <a:avLst>
              <a:gd name="adj" fmla="val 16667"/>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n-US" sz="2800" b="1">
                <a:solidFill>
                  <a:schemeClr val="lt1"/>
                </a:solidFill>
                <a:latin typeface="Calibri" panose="020F0502020204030204"/>
                <a:ea typeface="Calibri" panose="020F0502020204030204"/>
                <a:cs typeface="Calibri" panose="020F0502020204030204"/>
                <a:sym typeface="Calibri" panose="020F0502020204030204"/>
              </a:rPr>
              <a:t>Dùng lời bình trực tiếp để miêu tả lí trí: </a:t>
            </a:r>
            <a:r>
              <a:rPr lang="en-US" sz="2800">
                <a:solidFill>
                  <a:schemeClr val="lt1"/>
                </a:solidFill>
                <a:latin typeface="Calibri" panose="020F0502020204030204"/>
                <a:ea typeface="Calibri" panose="020F0502020204030204"/>
                <a:cs typeface="Calibri" panose="020F0502020204030204"/>
                <a:sym typeface="Calibri" panose="020F0502020204030204"/>
              </a:rPr>
              <a:t>Thoáng nhìn qua cụ đã hiểu ra cơ sự rồi.</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38" name="Google Shape;638;p50"/>
          <p:cNvSpPr/>
          <p:nvPr/>
        </p:nvSpPr>
        <p:spPr>
          <a:xfrm>
            <a:off x="3084992" y="2758193"/>
            <a:ext cx="3540660" cy="3357310"/>
          </a:xfrm>
          <a:prstGeom prst="roundRect">
            <a:avLst>
              <a:gd name="adj" fmla="val 16667"/>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panose="020F0502020204030204"/>
                <a:ea typeface="Calibri" panose="020F0502020204030204"/>
                <a:cs typeface="Calibri" panose="020F0502020204030204"/>
                <a:sym typeface="Calibri" panose="020F0502020204030204"/>
              </a:rPr>
              <a:t>Dùng nghệ thuật độc thoại nội tâm để phơi bày bản chất: </a:t>
            </a:r>
            <a:r>
              <a:rPr lang="en-US" sz="2800">
                <a:solidFill>
                  <a:schemeClr val="lt1"/>
                </a:solidFill>
                <a:latin typeface="Calibri" panose="020F0502020204030204"/>
                <a:ea typeface="Calibri" panose="020F0502020204030204"/>
                <a:cs typeface="Calibri" panose="020F0502020204030204"/>
                <a:sym typeface="Calibri" panose="020F0502020204030204"/>
              </a:rPr>
              <a:t>Thói ghen tuông cụ chỉ muốn cho tất cả những thằng trai trẻ đi ở tù.</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1000"/>
                                        <p:tgtEl>
                                          <p:spTgt spid="6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8"/>
                                        </p:tgtEl>
                                        <p:attrNameLst>
                                          <p:attrName>style.visibility</p:attrName>
                                        </p:attrNameLst>
                                      </p:cBhvr>
                                      <p:to>
                                        <p:strVal val="visible"/>
                                      </p:to>
                                    </p:set>
                                    <p:animEffect transition="in" filter="fade">
                                      <p:cBhvr>
                                        <p:cTn id="22" dur="500"/>
                                        <p:tgtEl>
                                          <p:spTgt spid="6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7"/>
                                        </p:tgtEl>
                                        <p:attrNameLst>
                                          <p:attrName>style.visibility</p:attrName>
                                        </p:attrNameLst>
                                      </p:cBhvr>
                                      <p:to>
                                        <p:strVal val="visible"/>
                                      </p:to>
                                    </p:set>
                                    <p:animEffect transition="in" filter="fade">
                                      <p:cBhvr>
                                        <p:cTn id="27"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51"/>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44" name="Google Shape;644;p51"/>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45" name="Google Shape;645;p51"/>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Bá Kiến</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46" name="Google Shape;646;p51"/>
          <p:cNvSpPr txBox="1"/>
          <p:nvPr/>
        </p:nvSpPr>
        <p:spPr>
          <a:xfrm>
            <a:off x="1182198" y="2690336"/>
            <a:ext cx="7971459"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1">
                <a:solidFill>
                  <a:srgbClr val="385623"/>
                </a:solidFill>
                <a:latin typeface="Calibri" panose="020F0502020204030204"/>
                <a:ea typeface="Calibri" panose="020F0502020204030204"/>
                <a:cs typeface="Calibri" panose="020F0502020204030204"/>
                <a:sym typeface="Calibri" panose="020F0502020204030204"/>
              </a:rPr>
              <a:t>⇒ Từ ngôn ngữ, giọng nói, tiếng cười, cái nhìn của bá Kiến đều biểu hiện sư khôn ngoan, lọc lõi hơn người và khác người.</a:t>
            </a:r>
            <a:endParaRPr sz="3000" b="1" i="1">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647" name="Google Shape;647;p51" descr="Xem hơn 100 ảnh về hình vẽ chí phèo - daotaonec"/>
          <p:cNvPicPr preferRelativeResize="0"/>
          <p:nvPr/>
        </p:nvPicPr>
        <p:blipFill rotWithShape="1">
          <a:blip r:embed="rId2"/>
          <a:srcRect l="8316" t="64505" r="64306" b="9406"/>
          <a:stretch>
            <a:fillRect/>
          </a:stretch>
        </p:blipFill>
        <p:spPr>
          <a:xfrm>
            <a:off x="9518753" y="1781756"/>
            <a:ext cx="3304838" cy="445902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500"/>
                                        <p:tgtEl>
                                          <p:spTgt spid="646"/>
                                        </p:tgtEl>
                                      </p:cBhvr>
                                    </p:animEffect>
                                  </p:childTnLst>
                                </p:cTn>
                              </p:par>
                              <p:par>
                                <p:cTn id="8" presetID="10" presetClass="entr" presetSubtype="0" fill="hold" nodeType="withEffect">
                                  <p:stCondLst>
                                    <p:cond delay="0"/>
                                  </p:stCondLst>
                                  <p:childTnLst>
                                    <p:set>
                                      <p:cBhvr>
                                        <p:cTn id="9" dur="1" fill="hold">
                                          <p:stCondLst>
                                            <p:cond delay="0"/>
                                          </p:stCondLst>
                                        </p:cTn>
                                        <p:tgtEl>
                                          <p:spTgt spid="647"/>
                                        </p:tgtEl>
                                        <p:attrNameLst>
                                          <p:attrName>style.visibility</p:attrName>
                                        </p:attrNameLst>
                                      </p:cBhvr>
                                      <p:to>
                                        <p:strVal val="visible"/>
                                      </p:to>
                                    </p:set>
                                    <p:animEffect transition="in" filter="fade">
                                      <p:cBhvr>
                                        <p:cTn id="10"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53" name="Google Shape;653;p52"/>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54" name="Google Shape;654;p52"/>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Bá Kiến</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55" name="Google Shape;655;p52"/>
          <p:cNvSpPr txBox="1"/>
          <p:nvPr/>
        </p:nvSpPr>
        <p:spPr>
          <a:xfrm>
            <a:off x="375678" y="1414591"/>
            <a:ext cx="11440644" cy="353943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3200"/>
              <a:buFont typeface="Calibri" panose="020F0502020204030204"/>
              <a:buChar char="-"/>
            </a:pPr>
            <a:r>
              <a:rPr lang="en-US" sz="3200">
                <a:solidFill>
                  <a:schemeClr val="dk1"/>
                </a:solidFill>
                <a:latin typeface="Calibri" panose="020F0502020204030204"/>
                <a:ea typeface="Calibri" panose="020F0502020204030204"/>
                <a:cs typeface="Calibri" panose="020F0502020204030204"/>
                <a:sym typeface="Calibri" panose="020F0502020204030204"/>
              </a:rPr>
              <a:t>Bản chất của Bá Kiến trong mối quan hệ với người nông dân:</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200"/>
              <a:buFont typeface="Courier New" panose="02070309020205020404"/>
              <a:buChar char="o"/>
            </a:pPr>
            <a:r>
              <a:rPr lang="en-US" sz="3200">
                <a:solidFill>
                  <a:schemeClr val="dk1"/>
                </a:solidFill>
                <a:latin typeface="Calibri" panose="020F0502020204030204"/>
                <a:ea typeface="Calibri" panose="020F0502020204030204"/>
                <a:cs typeface="Calibri" panose="020F0502020204030204"/>
                <a:sym typeface="Calibri" panose="020F0502020204030204"/>
              </a:rPr>
              <a:t>Bá Kiến ghen với Chí đã đẩy Chí vào tù =&gt; nguyên nhân trực tiếp dẫn đến sự tha hóa của Chí.</a:t>
            </a:r>
            <a:endParaRPr sz="32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200"/>
              <a:buFont typeface="Courier New" panose="02070309020205020404"/>
              <a:buChar char="o"/>
            </a:pPr>
            <a:r>
              <a:rPr lang="en-US" sz="3200">
                <a:solidFill>
                  <a:schemeClr val="dk1"/>
                </a:solidFill>
                <a:latin typeface="Calibri" panose="020F0502020204030204"/>
                <a:ea typeface="Calibri" panose="020F0502020204030204"/>
                <a:cs typeface="Calibri" panose="020F0502020204030204"/>
                <a:sym typeface="Calibri" panose="020F0502020204030204"/>
              </a:rPr>
              <a:t>Hai lần Chí đến ăn vạ bá Kiến đều thắng =&gt; những hành vi lưu manh của Chí nằm trong cái cơ trí trị dân của Bá Kiến.</a:t>
            </a:r>
            <a:endParaRPr sz="3200">
              <a:solidFill>
                <a:schemeClr val="dk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dk1"/>
              </a:buClr>
              <a:buSzPts val="3200"/>
              <a:buFont typeface="Courier New" panose="02070309020205020404"/>
              <a:buChar char="o"/>
            </a:pPr>
            <a:r>
              <a:rPr lang="en-US" sz="3200">
                <a:solidFill>
                  <a:schemeClr val="dk1"/>
                </a:solidFill>
                <a:latin typeface="Calibri" panose="020F0502020204030204"/>
                <a:ea typeface="Calibri" panose="020F0502020204030204"/>
                <a:cs typeface="Calibri" panose="020F0502020204030204"/>
                <a:sym typeface="Calibri" panose="020F0502020204030204"/>
              </a:rPr>
              <a:t>Chí Phèo đòi bá Kiến “lương thiện” =&gt; Sự bất lực của bá Kiến là nguyên nhân sâu xa dẫn đến bi kịch đau đớn nhất của Chí.</a:t>
            </a:r>
            <a:endParaRPr sz="32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656" name="Google Shape;656;p52" descr="Xem hơn 100 ảnh về hình vẽ chí phèo - daotaonec"/>
          <p:cNvPicPr preferRelativeResize="0"/>
          <p:nvPr/>
        </p:nvPicPr>
        <p:blipFill rotWithShape="1">
          <a:blip r:embed="rId2"/>
          <a:srcRect l="53763" t="4141" r="2577" b="20870"/>
          <a:stretch>
            <a:fillRect/>
          </a:stretch>
        </p:blipFill>
        <p:spPr>
          <a:xfrm>
            <a:off x="10193867" y="3852412"/>
            <a:ext cx="2261809" cy="274542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500"/>
                                        <p:tgtEl>
                                          <p:spTgt spid="6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
                                        </p:tgtEl>
                                        <p:attrNameLst>
                                          <p:attrName>style.visibility</p:attrName>
                                        </p:attrNameLst>
                                      </p:cBhvr>
                                      <p:to>
                                        <p:strVal val="visible"/>
                                      </p:to>
                                    </p:set>
                                    <p:animEffect transition="in" filter="fade">
                                      <p:cBhvr>
                                        <p:cTn id="12" dur="5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53"/>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662" name="Google Shape;662;p53"/>
          <p:cNvSpPr/>
          <p:nvPr/>
        </p:nvSpPr>
        <p:spPr>
          <a:xfrm>
            <a:off x="0" y="617222"/>
            <a:ext cx="12192000" cy="5980620"/>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63" name="Google Shape;663;p53"/>
          <p:cNvSpPr/>
          <p:nvPr/>
        </p:nvSpPr>
        <p:spPr>
          <a:xfrm>
            <a:off x="3359427" y="283961"/>
            <a:ext cx="5108712"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Calibri" panose="020F0502020204030204"/>
                <a:ea typeface="Calibri" panose="020F0502020204030204"/>
                <a:cs typeface="Calibri" panose="020F0502020204030204"/>
                <a:sym typeface="Calibri" panose="020F0502020204030204"/>
              </a:rPr>
              <a:t>3. Nhân vật Bá Kiến</a:t>
            </a:r>
            <a:endParaRPr sz="3600" b="1">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64" name="Google Shape;664;p53"/>
          <p:cNvSpPr txBox="1"/>
          <p:nvPr/>
        </p:nvSpPr>
        <p:spPr>
          <a:xfrm>
            <a:off x="704100" y="2459504"/>
            <a:ext cx="6264724"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1">
                <a:solidFill>
                  <a:srgbClr val="385623"/>
                </a:solidFill>
                <a:latin typeface="Calibri" panose="020F0502020204030204"/>
                <a:ea typeface="Calibri" panose="020F0502020204030204"/>
                <a:cs typeface="Calibri" panose="020F0502020204030204"/>
                <a:sym typeface="Calibri" panose="020F0502020204030204"/>
              </a:rPr>
              <a:t>⇒ Nhân vật bá Kiến có ý nghĩa điển hình cho giai cấp địa chủ phong kiến đồng thời góp phần tô đậm tính cách bi kịch của Chí Phèo. </a:t>
            </a:r>
            <a:endParaRPr sz="3000" b="1" i="1">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665" name="Google Shape;665;p53" descr="Khám phá 76+ tranh vẽ chí phèo hay nhất - thtantai2.edu.vn"/>
          <p:cNvPicPr preferRelativeResize="0"/>
          <p:nvPr/>
        </p:nvPicPr>
        <p:blipFill rotWithShape="1">
          <a:blip r:embed="rId2"/>
          <a:srcRect t="14351"/>
          <a:stretch>
            <a:fillRect/>
          </a:stretch>
        </p:blipFill>
        <p:spPr>
          <a:xfrm>
            <a:off x="7672923" y="2321169"/>
            <a:ext cx="4397447" cy="2661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fade">
                                      <p:cBhvr>
                                        <p:cTn id="7" dur="500"/>
                                        <p:tgtEl>
                                          <p:spTgt spid="664"/>
                                        </p:tgtEl>
                                      </p:cBhvr>
                                    </p:animEffect>
                                  </p:childTnLst>
                                </p:cTn>
                              </p:par>
                              <p:par>
                                <p:cTn id="8" presetID="10" presetClass="entr" presetSubtype="0" fill="hold" nodeType="withEffect">
                                  <p:stCondLst>
                                    <p:cond delay="0"/>
                                  </p:stCondLst>
                                  <p:childTnLst>
                                    <p:set>
                                      <p:cBhvr>
                                        <p:cTn id="9" dur="1" fill="hold">
                                          <p:stCondLst>
                                            <p:cond delay="0"/>
                                          </p:stCondLst>
                                        </p:cTn>
                                        <p:tgtEl>
                                          <p:spTgt spid="665"/>
                                        </p:tgtEl>
                                        <p:attrNameLst>
                                          <p:attrName>style.visibility</p:attrName>
                                        </p:attrNameLst>
                                      </p:cBhvr>
                                      <p:to>
                                        <p:strVal val="visible"/>
                                      </p:to>
                                    </p:set>
                                    <p:animEffect transition="in" filter="fade">
                                      <p:cBhvr>
                                        <p:cTn id="10" dur="5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54"/>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671" name="Google Shape;671;p54"/>
          <p:cNvPicPr preferRelativeResize="0"/>
          <p:nvPr/>
        </p:nvPicPr>
        <p:blipFill rotWithShape="1">
          <a:blip r:embed="rId2"/>
          <a:srcRect/>
          <a:stretch>
            <a:fillRect/>
          </a:stretch>
        </p:blipFill>
        <p:spPr>
          <a:xfrm rot="-7200000">
            <a:off x="5332342" y="2939652"/>
            <a:ext cx="4173075" cy="4173075"/>
          </a:xfrm>
          <a:prstGeom prst="rect">
            <a:avLst/>
          </a:prstGeom>
          <a:noFill/>
          <a:ln>
            <a:noFill/>
          </a:ln>
        </p:spPr>
      </p:pic>
      <p:pic>
        <p:nvPicPr>
          <p:cNvPr id="672" name="Google Shape;672;p54"/>
          <p:cNvPicPr preferRelativeResize="0"/>
          <p:nvPr/>
        </p:nvPicPr>
        <p:blipFill rotWithShape="1">
          <a:blip r:embed="rId3"/>
          <a:srcRect/>
          <a:stretch>
            <a:fillRect/>
          </a:stretch>
        </p:blipFill>
        <p:spPr>
          <a:xfrm rot="-8100000">
            <a:off x="5473644" y="-715403"/>
            <a:ext cx="4202233" cy="5081298"/>
          </a:xfrm>
          <a:prstGeom prst="rect">
            <a:avLst/>
          </a:prstGeom>
          <a:noFill/>
          <a:ln>
            <a:noFill/>
          </a:ln>
        </p:spPr>
      </p:pic>
      <p:sp>
        <p:nvSpPr>
          <p:cNvPr id="673" name="Google Shape;673;p54"/>
          <p:cNvSpPr/>
          <p:nvPr/>
        </p:nvSpPr>
        <p:spPr>
          <a:xfrm rot="1275923">
            <a:off x="8175924" y="368550"/>
            <a:ext cx="5742271" cy="6108855"/>
          </a:xfrm>
          <a:prstGeom prst="chord">
            <a:avLst>
              <a:gd name="adj1" fmla="val 2700000"/>
              <a:gd name="adj2" fmla="val 16200000"/>
            </a:avLst>
          </a:prstGeom>
          <a:solidFill>
            <a:schemeClr val="lt1"/>
          </a:solidFill>
          <a:ln>
            <a:noFill/>
          </a:ln>
          <a:effectLst>
            <a:outerShdw blurRad="203200" sx="101000" sy="101000" algn="ctr" rotWithShape="0">
              <a:srgbClr val="A5A5A5">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74" name="Google Shape;674;p54"/>
          <p:cNvSpPr/>
          <p:nvPr/>
        </p:nvSpPr>
        <p:spPr>
          <a:xfrm>
            <a:off x="8680642" y="4175803"/>
            <a:ext cx="3090145"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III</a:t>
            </a:r>
            <a:endParaRPr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75" name="Google Shape;675;p54"/>
          <p:cNvSpPr/>
          <p:nvPr/>
        </p:nvSpPr>
        <p:spPr>
          <a:xfrm>
            <a:off x="345983" y="2930428"/>
            <a:ext cx="5852175" cy="890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000" b="1">
                <a:solidFill>
                  <a:srgbClr val="385623"/>
                </a:solidFill>
                <a:latin typeface="Calibri" panose="020F0502020204030204"/>
                <a:ea typeface="Calibri" panose="020F0502020204030204"/>
                <a:cs typeface="Calibri" panose="020F0502020204030204"/>
                <a:sym typeface="Calibri" panose="020F0502020204030204"/>
              </a:rPr>
              <a:t>TỔNG KẾT</a:t>
            </a:r>
            <a:endParaRPr sz="6000" b="1">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676" name="Google Shape;676;p54"/>
          <p:cNvPicPr preferRelativeResize="0"/>
          <p:nvPr/>
        </p:nvPicPr>
        <p:blipFill rotWithShape="1">
          <a:blip r:embed="rId4"/>
          <a:srcRect/>
          <a:stretch>
            <a:fillRect/>
          </a:stretch>
        </p:blipFill>
        <p:spPr>
          <a:xfrm>
            <a:off x="-394945" y="3919707"/>
            <a:ext cx="2656271" cy="321193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1000"/>
                                        <p:tgtEl>
                                          <p:spTgt spid="675"/>
                                        </p:tgtEl>
                                      </p:cBhvr>
                                    </p:animEffect>
                                  </p:childTnLst>
                                </p:cTn>
                              </p:par>
                              <p:par>
                                <p:cTn id="8" presetID="10" presetClass="entr" presetSubtype="0" fill="hold" nodeType="withEffect">
                                  <p:stCondLst>
                                    <p:cond delay="0"/>
                                  </p:stCondLst>
                                  <p:childTnLst>
                                    <p:set>
                                      <p:cBhvr>
                                        <p:cTn id="9" dur="1" fill="hold">
                                          <p:stCondLst>
                                            <p:cond delay="0"/>
                                          </p:stCondLst>
                                        </p:cTn>
                                        <p:tgtEl>
                                          <p:spTgt spid="674"/>
                                        </p:tgtEl>
                                        <p:attrNameLst>
                                          <p:attrName>style.visibility</p:attrName>
                                        </p:attrNameLst>
                                      </p:cBhvr>
                                      <p:to>
                                        <p:strVal val="visible"/>
                                      </p:to>
                                    </p:set>
                                    <p:animEffect transition="in" filter="fade">
                                      <p:cBhvr>
                                        <p:cTn id="10"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5"/>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682" name="Google Shape;682;p55"/>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683" name="Google Shape;683;p55"/>
          <p:cNvSpPr/>
          <p:nvPr/>
        </p:nvSpPr>
        <p:spPr>
          <a:xfrm>
            <a:off x="449705" y="374754"/>
            <a:ext cx="4691922" cy="4781862"/>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1. Nội dung</a:t>
            </a:r>
            <a:endParaRPr sz="2800">
              <a:solidFill>
                <a:srgbClr val="FFFF00"/>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Lời tố cáo đanh thép của Nam Cao về xã hội đương thời tàn bạo, thối nát.</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a:p>
            <a:pPr marL="457200" marR="0" lvl="0" indent="-4572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Ca ngợi vẻ đẹp của con người ngay cả khi bị vùi dập mất hết cả nhân hình, nhân tính.</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84" name="Google Shape;684;p55"/>
          <p:cNvSpPr/>
          <p:nvPr/>
        </p:nvSpPr>
        <p:spPr>
          <a:xfrm>
            <a:off x="5540982" y="884420"/>
            <a:ext cx="5646295" cy="5104604"/>
          </a:xfrm>
          <a:prstGeom prst="roundRect">
            <a:avLst>
              <a:gd name="adj" fmla="val 16667"/>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2. Nghệ thuật</a:t>
            </a:r>
            <a:endParaRPr lang="en-US" sz="2800" b="1">
              <a:solidFill>
                <a:srgbClr val="FFFF00"/>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Nghệ thuật xây dựng nhân vật điển hình.</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Nam Cao có biệt tài phân tích tâm lí nhân vật.</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Nghệ thuật trần thuật hết sức linh hoạt phóng túng nhưng nhất quán và chặt chẽ.</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Ngôn ngữ giàu có đậm hơi thở cuộc sống.</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a:p>
            <a:pPr marL="342900" marR="0" lvl="0" indent="-342900" algn="just" rtl="0">
              <a:spcBef>
                <a:spcPts val="0"/>
              </a:spcBef>
              <a:spcAft>
                <a:spcPts val="0"/>
              </a:spcAft>
              <a:buClr>
                <a:schemeClr val="lt1"/>
              </a:buClr>
              <a:buSzPts val="2800"/>
              <a:buFont typeface="Calibri" panose="020F0502020204030204"/>
              <a:buChar char="-"/>
            </a:pPr>
            <a:r>
              <a:rPr lang="en-US" sz="2800">
                <a:solidFill>
                  <a:schemeClr val="lt1"/>
                </a:solidFill>
                <a:latin typeface="Calibri" panose="020F0502020204030204"/>
                <a:ea typeface="Calibri" panose="020F0502020204030204"/>
                <a:cs typeface="Calibri" panose="020F0502020204030204"/>
                <a:sym typeface="Calibri" panose="020F0502020204030204"/>
              </a:rPr>
              <a:t>Giọng văn biến hóa đa dạng. </a:t>
            </a:r>
            <a:endParaRPr lang="en-US" sz="2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500"/>
                                        <p:tgtEl>
                                          <p:spTgt spid="6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4"/>
                                        </p:tgtEl>
                                        <p:attrNameLst>
                                          <p:attrName>style.visibility</p:attrName>
                                        </p:attrNameLst>
                                      </p:cBhvr>
                                      <p:to>
                                        <p:strVal val="visible"/>
                                      </p:to>
                                    </p:set>
                                    <p:animEffect transition="in" filter="fade">
                                      <p:cBhvr>
                                        <p:cTn id="12"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56"/>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690" name="Google Shape;690;p56"/>
          <p:cNvPicPr preferRelativeResize="0"/>
          <p:nvPr/>
        </p:nvPicPr>
        <p:blipFill rotWithShape="1">
          <a:blip r:embed="rId2"/>
          <a:srcRect/>
          <a:stretch>
            <a:fillRect/>
          </a:stretch>
        </p:blipFill>
        <p:spPr>
          <a:xfrm>
            <a:off x="-59313" y="2153919"/>
            <a:ext cx="5549263" cy="4704081"/>
          </a:xfrm>
          <a:prstGeom prst="rect">
            <a:avLst/>
          </a:prstGeom>
          <a:noFill/>
          <a:ln>
            <a:noFill/>
          </a:ln>
        </p:spPr>
      </p:pic>
      <p:sp>
        <p:nvSpPr>
          <p:cNvPr id="691" name="Google Shape;691;p56"/>
          <p:cNvSpPr/>
          <p:nvPr/>
        </p:nvSpPr>
        <p:spPr>
          <a:xfrm rot="-4067248">
            <a:off x="108065" y="-1364910"/>
            <a:ext cx="4170546" cy="4436792"/>
          </a:xfrm>
          <a:prstGeom prst="chord">
            <a:avLst>
              <a:gd name="adj1" fmla="val 2700000"/>
              <a:gd name="adj2" fmla="val 16200000"/>
            </a:avLst>
          </a:prstGeom>
          <a:solidFill>
            <a:schemeClr val="lt1"/>
          </a:solidFill>
          <a:ln>
            <a:noFill/>
          </a:ln>
          <a:effectLst>
            <a:outerShdw blurRad="203200" sx="101000" sy="101000" algn="ctr" rotWithShape="0">
              <a:srgbClr val="A5A5A5">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92" name="Google Shape;692;p56"/>
          <p:cNvSpPr/>
          <p:nvPr/>
        </p:nvSpPr>
        <p:spPr>
          <a:xfrm>
            <a:off x="648265" y="2001563"/>
            <a:ext cx="3090145"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IV</a:t>
            </a:r>
            <a:endParaRPr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693" name="Google Shape;693;p56"/>
          <p:cNvSpPr/>
          <p:nvPr/>
        </p:nvSpPr>
        <p:spPr>
          <a:xfrm>
            <a:off x="5094739" y="2757282"/>
            <a:ext cx="6986580"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000" b="1">
                <a:solidFill>
                  <a:srgbClr val="385623"/>
                </a:solidFill>
                <a:latin typeface="Arial" panose="020B0604020202020204"/>
                <a:ea typeface="Arial" panose="020B0604020202020204"/>
                <a:cs typeface="Arial" panose="020B0604020202020204"/>
                <a:sym typeface="Arial" panose="020B0604020202020204"/>
              </a:rPr>
              <a:t>LUYỆN TẬP</a:t>
            </a:r>
            <a:endParaRPr sz="6000" b="1">
              <a:solidFill>
                <a:srgbClr val="385623"/>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10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3"/>
                                        </p:tgtEl>
                                        <p:attrNameLst>
                                          <p:attrName>style.visibility</p:attrName>
                                        </p:attrNameLst>
                                      </p:cBhvr>
                                      <p:to>
                                        <p:strVal val="visible"/>
                                      </p:to>
                                    </p:set>
                                    <p:animEffect transition="in" filter="fade">
                                      <p:cBhvr>
                                        <p:cTn id="10"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7"/>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699" name="Google Shape;699;p57"/>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00" name="Google Shape;700;p57"/>
          <p:cNvSpPr txBox="1"/>
          <p:nvPr/>
        </p:nvSpPr>
        <p:spPr>
          <a:xfrm>
            <a:off x="629586" y="429208"/>
            <a:ext cx="11077731" cy="370928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1">
                <a:solidFill>
                  <a:schemeClr val="dk1"/>
                </a:solidFill>
                <a:latin typeface="Calibri" panose="020F0502020204030204"/>
                <a:ea typeface="Calibri" panose="020F0502020204030204"/>
                <a:cs typeface="Calibri" panose="020F0502020204030204"/>
                <a:sym typeface="Calibri" panose="020F0502020204030204"/>
              </a:rPr>
              <a:t>Câu 1: Tiếng chửi của Chí Phèo ở đầu tác phẩm có ý nghĩa gì?</a:t>
            </a:r>
            <a:endParaRPr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A. Đó là tiếng chửi trong vô thức của người say rượu</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B. Chí muốn thỏa cơn bực tức của mình</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C. Tác giả muốn tạo ra tiếng cười cho người đọc</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D. Tiếng lòng của một con người đang đau đớn, bất mãn</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01" name="Google Shape;701;p57"/>
          <p:cNvSpPr/>
          <p:nvPr/>
        </p:nvSpPr>
        <p:spPr>
          <a:xfrm>
            <a:off x="89940" y="3429000"/>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1000"/>
                                        <p:tgtEl>
                                          <p:spTgt spid="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1"/>
                                        </p:tgtEl>
                                        <p:attrNameLst>
                                          <p:attrName>style.visibility</p:attrName>
                                        </p:attrNameLst>
                                      </p:cBhvr>
                                      <p:to>
                                        <p:strVal val="visible"/>
                                      </p:to>
                                    </p:set>
                                    <p:animEffect transition="in" filter="fade">
                                      <p:cBhvr>
                                        <p:cTn id="12" dur="600"/>
                                        <p:tgtEl>
                                          <p:spTgt spid="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8"/>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07" name="Google Shape;707;p58"/>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08" name="Google Shape;708;p58"/>
          <p:cNvSpPr txBox="1"/>
          <p:nvPr/>
        </p:nvSpPr>
        <p:spPr>
          <a:xfrm>
            <a:off x="629586" y="429208"/>
            <a:ext cx="11077731" cy="444794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1">
                <a:solidFill>
                  <a:schemeClr val="dk1"/>
                </a:solidFill>
                <a:latin typeface="Calibri" panose="020F0502020204030204"/>
                <a:ea typeface="Calibri" panose="020F0502020204030204"/>
                <a:cs typeface="Calibri" panose="020F0502020204030204"/>
                <a:sym typeface="Calibri" panose="020F0502020204030204"/>
              </a:rPr>
              <a:t>Câu 2: Nguyên nhân nào đã đẩy Chí Phèo từ một thanh niên hiền lành, lương thiện phải vào tù?</a:t>
            </a:r>
            <a:endParaRPr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A. Vì đánh bạc.</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B. Vì ăn trộm đồ nhà Bá Kiến.</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C. Vì giết người trong làng.</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200">
                <a:solidFill>
                  <a:schemeClr val="dk1"/>
                </a:solidFill>
                <a:latin typeface="Calibri" panose="020F0502020204030204"/>
                <a:ea typeface="Calibri" panose="020F0502020204030204"/>
                <a:cs typeface="Calibri" panose="020F0502020204030204"/>
                <a:sym typeface="Calibri" panose="020F0502020204030204"/>
              </a:rPr>
              <a:t>D. Vì bị Lí Kiến ghen tuông</a:t>
            </a:r>
            <a:endParaRPr lang="en-US" sz="3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09" name="Google Shape;709;p58"/>
          <p:cNvSpPr/>
          <p:nvPr/>
        </p:nvSpPr>
        <p:spPr>
          <a:xfrm>
            <a:off x="89940" y="4158446"/>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D</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fade">
                                      <p:cBhvr>
                                        <p:cTn id="7" dur="1000"/>
                                        <p:tgtEl>
                                          <p:spTgt spid="7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5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49" name="Google Shape;149;p6"/>
          <p:cNvPicPr preferRelativeResize="0"/>
          <p:nvPr/>
        </p:nvPicPr>
        <p:blipFill rotWithShape="1">
          <a:blip r:embed="rId2"/>
          <a:srcRect/>
          <a:stretch>
            <a:fillRect/>
          </a:stretch>
        </p:blipFill>
        <p:spPr>
          <a:xfrm>
            <a:off x="44517" y="-93700"/>
            <a:ext cx="2492511" cy="4288063"/>
          </a:xfrm>
          <a:prstGeom prst="rect">
            <a:avLst/>
          </a:prstGeom>
          <a:noFill/>
          <a:ln>
            <a:noFill/>
          </a:ln>
        </p:spPr>
      </p:pic>
      <p:grpSp>
        <p:nvGrpSpPr>
          <p:cNvPr id="150" name="Google Shape;150;p6"/>
          <p:cNvGrpSpPr/>
          <p:nvPr/>
        </p:nvGrpSpPr>
        <p:grpSpPr>
          <a:xfrm>
            <a:off x="1543155" y="1836963"/>
            <a:ext cx="9087317" cy="4148199"/>
            <a:chOff x="1659269" y="1836963"/>
            <a:chExt cx="9087317" cy="4148199"/>
          </a:xfrm>
        </p:grpSpPr>
        <p:sp>
          <p:nvSpPr>
            <p:cNvPr id="151" name="Google Shape;151;p6"/>
            <p:cNvSpPr/>
            <p:nvPr/>
          </p:nvSpPr>
          <p:spPr>
            <a:xfrm rot="-5400000">
              <a:off x="5910779" y="1149356"/>
              <a:ext cx="584296" cy="9087317"/>
            </a:xfrm>
            <a:prstGeom prst="rect">
              <a:avLst/>
            </a:prstGeom>
            <a:gradFill>
              <a:gsLst>
                <a:gs pos="0">
                  <a:srgbClr val="D8D8D8"/>
                </a:gs>
                <a:gs pos="100000">
                  <a:srgbClr val="FFFFFF">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2" name="Google Shape;152;p6"/>
            <p:cNvSpPr/>
            <p:nvPr/>
          </p:nvSpPr>
          <p:spPr>
            <a:xfrm>
              <a:off x="1696208" y="1836963"/>
              <a:ext cx="9009891" cy="3556000"/>
            </a:xfrm>
            <a:prstGeom prst="rect">
              <a:avLst/>
            </a:prstGeom>
            <a:solidFill>
              <a:schemeClr val="lt1"/>
            </a:solidFill>
            <a:ln w="76200" cap="flat" cmpd="sng">
              <a:solidFill>
                <a:srgbClr val="889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pic>
        <p:nvPicPr>
          <p:cNvPr id="153" name="Google Shape;153;p6"/>
          <p:cNvPicPr preferRelativeResize="0"/>
          <p:nvPr/>
        </p:nvPicPr>
        <p:blipFill rotWithShape="1">
          <a:blip r:embed="rId3"/>
          <a:srcRect/>
          <a:stretch>
            <a:fillRect/>
          </a:stretch>
        </p:blipFill>
        <p:spPr>
          <a:xfrm>
            <a:off x="9792096" y="1901373"/>
            <a:ext cx="2399904" cy="5087257"/>
          </a:xfrm>
          <a:prstGeom prst="rect">
            <a:avLst/>
          </a:prstGeom>
          <a:noFill/>
          <a:ln>
            <a:noFill/>
          </a:ln>
        </p:spPr>
      </p:pic>
      <p:pic>
        <p:nvPicPr>
          <p:cNvPr id="154" name="Google Shape;154;p6"/>
          <p:cNvPicPr preferRelativeResize="0"/>
          <p:nvPr/>
        </p:nvPicPr>
        <p:blipFill rotWithShape="1">
          <a:blip r:embed="rId4"/>
          <a:srcRect/>
          <a:stretch>
            <a:fillRect/>
          </a:stretch>
        </p:blipFill>
        <p:spPr>
          <a:xfrm>
            <a:off x="1903874" y="1891155"/>
            <a:ext cx="903356" cy="1110627"/>
          </a:xfrm>
          <a:prstGeom prst="rect">
            <a:avLst/>
          </a:prstGeom>
          <a:noFill/>
          <a:ln>
            <a:noFill/>
          </a:ln>
        </p:spPr>
      </p:pic>
      <p:pic>
        <p:nvPicPr>
          <p:cNvPr id="155" name="Google Shape;155;p6"/>
          <p:cNvPicPr preferRelativeResize="0"/>
          <p:nvPr/>
        </p:nvPicPr>
        <p:blipFill rotWithShape="1">
          <a:blip r:embed="rId5"/>
          <a:srcRect l="56823" t="15817" r="13910" b="48240"/>
          <a:stretch>
            <a:fillRect/>
          </a:stretch>
        </p:blipFill>
        <p:spPr>
          <a:xfrm>
            <a:off x="8301687" y="3385286"/>
            <a:ext cx="2045545" cy="3557080"/>
          </a:xfrm>
          <a:prstGeom prst="rect">
            <a:avLst/>
          </a:prstGeom>
          <a:noFill/>
          <a:ln>
            <a:noFill/>
          </a:ln>
        </p:spPr>
      </p:pic>
      <p:pic>
        <p:nvPicPr>
          <p:cNvPr id="156" name="Google Shape;156;p6"/>
          <p:cNvPicPr preferRelativeResize="0"/>
          <p:nvPr/>
        </p:nvPicPr>
        <p:blipFill rotWithShape="1">
          <a:blip r:embed="rId6"/>
          <a:srcRect l="44063" t="64491" r="42644" b="10367"/>
          <a:stretch>
            <a:fillRect/>
          </a:stretch>
        </p:blipFill>
        <p:spPr>
          <a:xfrm>
            <a:off x="9901237" y="3420422"/>
            <a:ext cx="1339961" cy="3588428"/>
          </a:xfrm>
          <a:prstGeom prst="rect">
            <a:avLst/>
          </a:prstGeom>
          <a:noFill/>
          <a:ln>
            <a:noFill/>
          </a:ln>
        </p:spPr>
      </p:pic>
      <p:pic>
        <p:nvPicPr>
          <p:cNvPr id="157" name="Google Shape;157;p6"/>
          <p:cNvPicPr preferRelativeResize="0"/>
          <p:nvPr/>
        </p:nvPicPr>
        <p:blipFill rotWithShape="1">
          <a:blip r:embed="rId7"/>
          <a:srcRect b="22163"/>
          <a:stretch>
            <a:fillRect/>
          </a:stretch>
        </p:blipFill>
        <p:spPr>
          <a:xfrm>
            <a:off x="2514600" y="1885950"/>
            <a:ext cx="7162800" cy="2402113"/>
          </a:xfrm>
          <a:prstGeom prst="rect">
            <a:avLst/>
          </a:prstGeom>
          <a:noFill/>
          <a:ln>
            <a:noFill/>
          </a:ln>
        </p:spPr>
      </p:pic>
      <p:pic>
        <p:nvPicPr>
          <p:cNvPr id="158" name="Google Shape;158;p6"/>
          <p:cNvPicPr preferRelativeResize="0"/>
          <p:nvPr/>
        </p:nvPicPr>
        <p:blipFill rotWithShape="1">
          <a:blip r:embed="rId8"/>
          <a:srcRect/>
          <a:stretch>
            <a:fillRect/>
          </a:stretch>
        </p:blipFill>
        <p:spPr>
          <a:xfrm>
            <a:off x="2870200" y="4250478"/>
            <a:ext cx="6451600" cy="1079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9"/>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15" name="Google Shape;715;p59"/>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16" name="Google Shape;716;p59"/>
          <p:cNvSpPr txBox="1"/>
          <p:nvPr/>
        </p:nvSpPr>
        <p:spPr>
          <a:xfrm>
            <a:off x="449703" y="268542"/>
            <a:ext cx="11182663" cy="417575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Câu 3: Sau khi đi ở tù về, Chí Phèo trong tác phẩm cùng tên của Nam Cao trở thành con người như thế nào?</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A. Chán đời, không muốn sống.</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B. Làm ăn lương thiện để kiếm sống.</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C. Trở thành kẻ lưu manh, côn đồ.</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D. Hiền lành, nhẫn nhục và nhút nhát.</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17" name="Google Shape;717;p59"/>
          <p:cNvSpPr/>
          <p:nvPr/>
        </p:nvSpPr>
        <p:spPr>
          <a:xfrm>
            <a:off x="-89943" y="2926829"/>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1000"/>
                                        <p:tgtEl>
                                          <p:spTgt spid="7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
                                        </p:tgtEl>
                                        <p:attrNameLst>
                                          <p:attrName>style.visibility</p:attrName>
                                        </p:attrNameLst>
                                      </p:cBhvr>
                                      <p:to>
                                        <p:strVal val="visible"/>
                                      </p:to>
                                    </p:set>
                                    <p:animEffect transition="in" filter="fade">
                                      <p:cBhvr>
                                        <p:cTn id="12" dur="1822"/>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0"/>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23" name="Google Shape;723;p60"/>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24" name="Google Shape;724;p60"/>
          <p:cNvSpPr txBox="1"/>
          <p:nvPr/>
        </p:nvSpPr>
        <p:spPr>
          <a:xfrm>
            <a:off x="449703" y="268542"/>
            <a:ext cx="11182663" cy="48682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Câu 4: Trong truyện, Chí Phèo nhiều lần được thừa nhận là người có bản tính hiền lành, lương thiện. riêng câu “lúc tỉnh táo, hắn cười nghe thật hiền” là lời của ai nhận xét về Chí Phèo?</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A. Lời Lí Kiến.	</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B. Lời bà Ba.</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C. Lời người kể chuyện.</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D. Lời thị Nở.</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25" name="Google Shape;725;p60"/>
          <p:cNvSpPr/>
          <p:nvPr/>
        </p:nvSpPr>
        <p:spPr>
          <a:xfrm>
            <a:off x="19988" y="3661347"/>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fade">
                                      <p:cBhvr>
                                        <p:cTn id="7" dur="1000"/>
                                        <p:tgtEl>
                                          <p:spTgt spid="72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25"/>
                                        </p:tgtEl>
                                        <p:attrNameLst>
                                          <p:attrName>style.visibility</p:attrName>
                                        </p:attrNameLst>
                                      </p:cBhvr>
                                      <p:to>
                                        <p:strVal val="visible"/>
                                      </p:to>
                                    </p:set>
                                    <p:anim calcmode="lin" valueType="num">
                                      <p:cBhvr additive="base">
                                        <p:cTn id="12" dur="500"/>
                                        <p:tgtEl>
                                          <p:spTgt spid="725"/>
                                        </p:tgtEl>
                                        <p:attrNameLst>
                                          <p:attrName>ppt_w</p:attrName>
                                        </p:attrNameLst>
                                      </p:cBhvr>
                                      <p:tavLst>
                                        <p:tav tm="0">
                                          <p:val>
                                            <p:fltVal val="0"/>
                                          </p:val>
                                        </p:tav>
                                        <p:tav tm="100000">
                                          <p:val>
                                            <p:strVal val="#ppt_w"/>
                                          </p:val>
                                        </p:tav>
                                      </p:tavLst>
                                    </p:anim>
                                    <p:anim calcmode="lin" valueType="num">
                                      <p:cBhvr additive="base">
                                        <p:cTn id="13" dur="500"/>
                                        <p:tgtEl>
                                          <p:spTgt spid="7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1"/>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31" name="Google Shape;731;p61"/>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32" name="Google Shape;732;p61"/>
          <p:cNvSpPr txBox="1"/>
          <p:nvPr/>
        </p:nvSpPr>
        <p:spPr>
          <a:xfrm>
            <a:off x="339552" y="62057"/>
            <a:ext cx="11362544" cy="625325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Câu 5: Dòng nào dưới đây điền vào sau bởi vì để có một cắt nghĩa đúng nhất?</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Trong truyện ngắn Chí Phèo, Năm Thọ, Binh Chức, Chí Phèo… đều là nạn nhân của Bá Kiến và xã hội làng Vũ Đại, nhưng chỉ có Chí Phèo mới thật sự là một tính cách bi kịch. Bởi vì:</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A. Chí Phèo là nhân vật chịu nhiều thiệt thòi, khốn khổ nhất.</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B. Chí Phèo là người tự ý thức được tình cảnh, số phận bi đát của mình.</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C. Chí Phèo là kẻ bị từ chối quyền làm người phũ phàng nhất.</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D. Chí Phèo là người có số phận kết cuộc bi thảm nhất.</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33" name="Google Shape;733;p61"/>
          <p:cNvSpPr/>
          <p:nvPr/>
        </p:nvSpPr>
        <p:spPr>
          <a:xfrm>
            <a:off x="0" y="4126042"/>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B</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ppt_w</p:attrName>
                                        </p:attrNameLst>
                                      </p:cBhvr>
                                      <p:tavLst>
                                        <p:tav tm="0">
                                          <p:val>
                                            <p:fltVal val="0"/>
                                          </p:val>
                                        </p:tav>
                                        <p:tav tm="100000">
                                          <p:val>
                                            <p:strVal val="#ppt_w"/>
                                          </p:val>
                                        </p:tav>
                                      </p:tavLst>
                                    </p:anim>
                                    <p:anim calcmode="lin" valueType="num">
                                      <p:cBhvr additive="base">
                                        <p:cTn id="13" dur="500"/>
                                        <p:tgtEl>
                                          <p:spTgt spid="7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2"/>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39" name="Google Shape;739;p62"/>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40" name="Google Shape;740;p62"/>
          <p:cNvSpPr txBox="1"/>
          <p:nvPr/>
        </p:nvSpPr>
        <p:spPr>
          <a:xfrm>
            <a:off x="329783" y="324078"/>
            <a:ext cx="11482466" cy="556075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Câu 6:  Nhân vật Chí Phèo một mặt tự đắc xem mình là “anh hùng” làng Vũ Đại, mặt khác lại thấy mình “chỉ mạnh vì liều”. Đó là hai mặt của 1 quá trình phát triển tính cách, tâm lí nhân vật. Dòng nào sau đây không đúng về bản chất của quá trình đó?</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A. Từ tự tôn đến tự ti.</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B. Từ ảo tưởng, hão huyền đến tự ý thức.</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C. Từ mê muội đến tỉnh táo.</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50000"/>
              </a:lnSpc>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D. Từ sự tha hóa về lại với chính mình.</a:t>
            </a:r>
            <a:endParaRPr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41" name="Google Shape;741;p62"/>
          <p:cNvSpPr/>
          <p:nvPr/>
        </p:nvSpPr>
        <p:spPr>
          <a:xfrm>
            <a:off x="-89943" y="2926829"/>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1000"/>
                                        <p:tgtEl>
                                          <p:spTgt spid="7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1"/>
                                        </p:tgtEl>
                                        <p:attrNameLst>
                                          <p:attrName>style.visibility</p:attrName>
                                        </p:attrNameLst>
                                      </p:cBhvr>
                                      <p:to>
                                        <p:strVal val="visible"/>
                                      </p:to>
                                    </p:set>
                                    <p:animEffect transition="in" filter="fade">
                                      <p:cBhvr>
                                        <p:cTn id="12" dur="5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3"/>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747" name="Google Shape;747;p63"/>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748" name="Google Shape;748;p63"/>
          <p:cNvSpPr txBox="1"/>
          <p:nvPr/>
        </p:nvSpPr>
        <p:spPr>
          <a:xfrm>
            <a:off x="329783" y="324078"/>
            <a:ext cx="11482466" cy="47089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1">
                <a:solidFill>
                  <a:schemeClr val="dk1"/>
                </a:solidFill>
                <a:latin typeface="Calibri" panose="020F0502020204030204"/>
                <a:ea typeface="Calibri" panose="020F0502020204030204"/>
                <a:cs typeface="Calibri" panose="020F0502020204030204"/>
                <a:sym typeface="Calibri" panose="020F0502020204030204"/>
              </a:rPr>
              <a:t>Câu 7: Hình ảnh cái lò gạch cũ xuất hiện ở đầu, được lặp lại ở cuối truyện ngắn Chí Phèo của Nam Cao chủ yếu có ý nghĩa:</a:t>
            </a:r>
            <a:endParaRPr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A. Đưa ra lời cảnh báo về một quy luật: còn tồn tại cái xã hội làng Vũ Đại thì còn có kẻ tha hóa, bi kịch như Chí Phèo.</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B. Gợi niềm thương cảm sâu sắc đối với những số phận nông dân nghèo bị tha hóa như Chí Phèo.</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C. Dự báo về tương lai đứa con, cũng như cha nó, sẽ bị cuộc đời bỏ rơi trong quên lãng.</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US" sz="3000">
                <a:solidFill>
                  <a:schemeClr val="dk1"/>
                </a:solidFill>
                <a:latin typeface="Calibri" panose="020F0502020204030204"/>
                <a:ea typeface="Calibri" panose="020F0502020204030204"/>
                <a:cs typeface="Calibri" panose="020F0502020204030204"/>
                <a:sym typeface="Calibri" panose="020F0502020204030204"/>
              </a:rPr>
              <a:t>D. Giải thích lai lịch của Chí Phèo và những người lao động cùng cố như Chí Phèo.</a:t>
            </a:r>
            <a:endParaRPr lang="en-US" sz="30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49" name="Google Shape;749;p63"/>
          <p:cNvSpPr/>
          <p:nvPr/>
        </p:nvSpPr>
        <p:spPr>
          <a:xfrm>
            <a:off x="0" y="1202960"/>
            <a:ext cx="1079291" cy="1004341"/>
          </a:xfrm>
          <a:prstGeom prst="ellipse">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a:t>
            </a:r>
            <a:endParaRPr lang="en-US" sz="3600">
              <a:solidFill>
                <a:srgbClr val="FFFF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500"/>
                                        <p:tgtEl>
                                          <p:spTgt spid="7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9"/>
                                        </p:tgtEl>
                                        <p:attrNameLst>
                                          <p:attrName>style.visibility</p:attrName>
                                        </p:attrNameLst>
                                      </p:cBhvr>
                                      <p:to>
                                        <p:strVal val="visible"/>
                                      </p:to>
                                    </p:set>
                                    <p:animEffect transition="in" filter="fade">
                                      <p:cBhvr>
                                        <p:cTn id="12" dur="1822"/>
                                        <p:tgtEl>
                                          <p:spTgt spid="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64"/>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55" name="Google Shape;755;p64"/>
          <p:cNvPicPr preferRelativeResize="0"/>
          <p:nvPr/>
        </p:nvPicPr>
        <p:blipFill rotWithShape="1">
          <a:blip r:embed="rId2"/>
          <a:srcRect/>
          <a:stretch>
            <a:fillRect/>
          </a:stretch>
        </p:blipFill>
        <p:spPr>
          <a:xfrm rot="-7200000">
            <a:off x="5332342" y="2939652"/>
            <a:ext cx="4173075" cy="4173075"/>
          </a:xfrm>
          <a:prstGeom prst="rect">
            <a:avLst/>
          </a:prstGeom>
          <a:noFill/>
          <a:ln>
            <a:noFill/>
          </a:ln>
        </p:spPr>
      </p:pic>
      <p:pic>
        <p:nvPicPr>
          <p:cNvPr id="756" name="Google Shape;756;p64"/>
          <p:cNvPicPr preferRelativeResize="0"/>
          <p:nvPr/>
        </p:nvPicPr>
        <p:blipFill rotWithShape="1">
          <a:blip r:embed="rId3"/>
          <a:srcRect/>
          <a:stretch>
            <a:fillRect/>
          </a:stretch>
        </p:blipFill>
        <p:spPr>
          <a:xfrm rot="-8100000">
            <a:off x="5473644" y="-715403"/>
            <a:ext cx="4202233" cy="5081298"/>
          </a:xfrm>
          <a:prstGeom prst="rect">
            <a:avLst/>
          </a:prstGeom>
          <a:noFill/>
          <a:ln>
            <a:noFill/>
          </a:ln>
        </p:spPr>
      </p:pic>
      <p:sp>
        <p:nvSpPr>
          <p:cNvPr id="757" name="Google Shape;757;p64"/>
          <p:cNvSpPr/>
          <p:nvPr/>
        </p:nvSpPr>
        <p:spPr>
          <a:xfrm rot="1275923">
            <a:off x="8175924" y="368550"/>
            <a:ext cx="5742271" cy="6108855"/>
          </a:xfrm>
          <a:prstGeom prst="chord">
            <a:avLst>
              <a:gd name="adj1" fmla="val 2700000"/>
              <a:gd name="adj2" fmla="val 16200000"/>
            </a:avLst>
          </a:prstGeom>
          <a:solidFill>
            <a:schemeClr val="lt1"/>
          </a:solidFill>
          <a:ln>
            <a:noFill/>
          </a:ln>
          <a:effectLst>
            <a:outerShdw blurRad="203200" sx="101000" sy="101000" algn="ctr" rotWithShape="0">
              <a:srgbClr val="A5A5A5">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758" name="Google Shape;758;p64"/>
          <p:cNvSpPr/>
          <p:nvPr/>
        </p:nvSpPr>
        <p:spPr>
          <a:xfrm>
            <a:off x="8680642" y="4175803"/>
            <a:ext cx="3090145"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V</a:t>
            </a:r>
            <a:endParaRPr sz="16600" b="1">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759" name="Google Shape;759;p64"/>
          <p:cNvSpPr/>
          <p:nvPr/>
        </p:nvSpPr>
        <p:spPr>
          <a:xfrm>
            <a:off x="345983" y="2930428"/>
            <a:ext cx="5852175" cy="890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000" b="1">
                <a:solidFill>
                  <a:srgbClr val="385623"/>
                </a:solidFill>
                <a:latin typeface="Calibri" panose="020F0502020204030204"/>
                <a:ea typeface="Calibri" panose="020F0502020204030204"/>
                <a:cs typeface="Calibri" panose="020F0502020204030204"/>
                <a:sym typeface="Calibri" panose="020F0502020204030204"/>
              </a:rPr>
              <a:t>VẬN DỤNG</a:t>
            </a:r>
            <a:endParaRPr sz="6000" b="1">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760" name="Google Shape;760;p64"/>
          <p:cNvPicPr preferRelativeResize="0"/>
          <p:nvPr/>
        </p:nvPicPr>
        <p:blipFill rotWithShape="1">
          <a:blip r:embed="rId4"/>
          <a:srcRect/>
          <a:stretch>
            <a:fillRect/>
          </a:stretch>
        </p:blipFill>
        <p:spPr>
          <a:xfrm>
            <a:off x="-394945" y="3919707"/>
            <a:ext cx="2656271" cy="321193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1000"/>
                                        <p:tgtEl>
                                          <p:spTgt spid="759"/>
                                        </p:tgtEl>
                                      </p:cBhvr>
                                    </p:animEffect>
                                  </p:childTnLst>
                                </p:cTn>
                              </p:par>
                              <p:par>
                                <p:cTn id="8" presetID="10" presetClass="entr" presetSubtype="0" fill="hold" nodeType="withEffect">
                                  <p:stCondLst>
                                    <p:cond delay="0"/>
                                  </p:stCondLst>
                                  <p:childTnLst>
                                    <p:set>
                                      <p:cBhvr>
                                        <p:cTn id="9" dur="1" fill="hold">
                                          <p:stCondLst>
                                            <p:cond delay="0"/>
                                          </p:stCondLst>
                                        </p:cTn>
                                        <p:tgtEl>
                                          <p:spTgt spid="758"/>
                                        </p:tgtEl>
                                        <p:attrNameLst>
                                          <p:attrName>style.visibility</p:attrName>
                                        </p:attrNameLst>
                                      </p:cBhvr>
                                      <p:to>
                                        <p:strVal val="visible"/>
                                      </p:to>
                                    </p:set>
                                    <p:animEffect transition="in" filter="fade">
                                      <p:cBhvr>
                                        <p:cTn id="10" dur="1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65"/>
          <p:cNvPicPr preferRelativeResize="0"/>
          <p:nvPr/>
        </p:nvPicPr>
        <p:blipFill rotWithShape="1">
          <a:blip r:embed="rId1"/>
          <a:srcRect/>
          <a:stretch>
            <a:fillRect/>
          </a:stretch>
        </p:blipFill>
        <p:spPr>
          <a:xfrm>
            <a:off x="-568127" y="2217545"/>
            <a:ext cx="4870304" cy="4870304"/>
          </a:xfrm>
          <a:prstGeom prst="rect">
            <a:avLst/>
          </a:prstGeom>
          <a:noFill/>
          <a:ln>
            <a:noFill/>
          </a:ln>
        </p:spPr>
      </p:pic>
      <p:sp>
        <p:nvSpPr>
          <p:cNvPr id="766" name="Google Shape;766;p65"/>
          <p:cNvSpPr/>
          <p:nvPr/>
        </p:nvSpPr>
        <p:spPr>
          <a:xfrm>
            <a:off x="3492709" y="745761"/>
            <a:ext cx="6685613" cy="2353456"/>
          </a:xfrm>
          <a:prstGeom prst="roundRect">
            <a:avLst>
              <a:gd name="adj" fmla="val 16667"/>
            </a:avLst>
          </a:prstGeom>
          <a:solidFill>
            <a:srgbClr val="385623"/>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a:solidFill>
                  <a:schemeClr val="lt1"/>
                </a:solidFill>
                <a:latin typeface="Calibri" panose="020F0502020204030204"/>
                <a:ea typeface="Calibri" panose="020F0502020204030204"/>
                <a:cs typeface="Calibri" panose="020F0502020204030204"/>
                <a:sym typeface="Calibri" panose="020F0502020204030204"/>
              </a:rPr>
              <a:t>Viết đoạn văn (Khoảng 150 chữ) trình bày suy nghĩ của bạn về chi tiết bát cháo hành của Thị Nở trong truyện ngắn Chí Phèo.</a:t>
            </a:r>
            <a:endParaRPr sz="2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67" name="Google Shape;767;p65"/>
          <p:cNvSpPr txBox="1"/>
          <p:nvPr/>
        </p:nvSpPr>
        <p:spPr>
          <a:xfrm>
            <a:off x="3492709" y="3321665"/>
            <a:ext cx="8289560"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D0D0D"/>
                </a:solidFill>
                <a:latin typeface="Times New Roman" panose="02020603050405020304"/>
                <a:ea typeface="Times New Roman" panose="02020603050405020304"/>
                <a:cs typeface="Times New Roman" panose="02020603050405020304"/>
                <a:sym typeface="Times New Roman" panose="02020603050405020304"/>
              </a:rPr>
              <a:t>Gợi ý:</a:t>
            </a:r>
            <a:endParaRPr lang="en-US" sz="2400">
              <a:solidFill>
                <a:srgbClr val="0D0D0D"/>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r>
              <a:rPr lang="en-US" sz="2400">
                <a:solidFill>
                  <a:srgbClr val="0D0D0D"/>
                </a:solidFill>
                <a:latin typeface="Times New Roman" panose="02020603050405020304"/>
                <a:ea typeface="Times New Roman" panose="02020603050405020304"/>
                <a:cs typeface="Times New Roman" panose="02020603050405020304"/>
                <a:sym typeface="Times New Roman" panose="02020603050405020304"/>
              </a:rPr>
              <a:t>+ L</a:t>
            </a: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à tình thương, tình yêu, tình người ấm áp.</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 Là sự chăm sóc ân cần mang theo những nỗi lo âu thực sự của tấm lòng thị Nở dành cho Chí.</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 Là tình người hiếm hoi mà Chí nhận được, là hạnh phúc tình yêu muộn mằn, quý giá vô ngần mà lần đầu tiên trong đời hắn được hưởng.</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 Vẻ đẹp cao quý nhất của con người là vẻ đẹp tâm hồn, là tình người, là tấm lòng cao cả.</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par>
                                <p:cTn id="8" presetID="10" presetClass="entr" presetSubtype="0" fill="hold" nodeType="withEffect">
                                  <p:stCondLst>
                                    <p:cond delay="0"/>
                                  </p:stCondLst>
                                  <p:childTnLst>
                                    <p:set>
                                      <p:cBhvr>
                                        <p:cTn id="9" dur="1" fill="hold">
                                          <p:stCondLst>
                                            <p:cond delay="0"/>
                                          </p:stCondLst>
                                        </p:cTn>
                                        <p:tgtEl>
                                          <p:spTgt spid="766"/>
                                        </p:tgtEl>
                                        <p:attrNameLst>
                                          <p:attrName>style.visibility</p:attrName>
                                        </p:attrNameLst>
                                      </p:cBhvr>
                                      <p:to>
                                        <p:strVal val="visible"/>
                                      </p:to>
                                    </p:set>
                                    <p:animEffect transition="in" filter="fade">
                                      <p:cBhvr>
                                        <p:cTn id="10" dur="500"/>
                                        <p:tgtEl>
                                          <p:spTgt spid="76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67"/>
                                        </p:tgtEl>
                                        <p:attrNameLst>
                                          <p:attrName>style.visibility</p:attrName>
                                        </p:attrNameLst>
                                      </p:cBhvr>
                                      <p:to>
                                        <p:strVal val="visible"/>
                                      </p:to>
                                    </p:set>
                                    <p:anim calcmode="lin" valueType="num">
                                      <p:cBhvr additive="base">
                                        <p:cTn id="15" dur="500"/>
                                        <p:tgtEl>
                                          <p:spTgt spid="7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66"/>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774" name="Google Shape;774;p66"/>
          <p:cNvPicPr preferRelativeResize="0"/>
          <p:nvPr/>
        </p:nvPicPr>
        <p:blipFill rotWithShape="1">
          <a:blip r:embed="rId2"/>
          <a:srcRect/>
          <a:stretch>
            <a:fillRect/>
          </a:stretch>
        </p:blipFill>
        <p:spPr>
          <a:xfrm>
            <a:off x="0" y="-130628"/>
            <a:ext cx="2492511" cy="4288063"/>
          </a:xfrm>
          <a:prstGeom prst="rect">
            <a:avLst/>
          </a:prstGeom>
          <a:noFill/>
          <a:ln>
            <a:noFill/>
          </a:ln>
        </p:spPr>
      </p:pic>
      <p:grpSp>
        <p:nvGrpSpPr>
          <p:cNvPr id="775" name="Google Shape;775;p66"/>
          <p:cNvGrpSpPr/>
          <p:nvPr/>
        </p:nvGrpSpPr>
        <p:grpSpPr>
          <a:xfrm>
            <a:off x="1543155" y="1836963"/>
            <a:ext cx="9087317" cy="4148199"/>
            <a:chOff x="1659269" y="1836963"/>
            <a:chExt cx="9087317" cy="4148199"/>
          </a:xfrm>
        </p:grpSpPr>
        <p:sp>
          <p:nvSpPr>
            <p:cNvPr id="776" name="Google Shape;776;p66"/>
            <p:cNvSpPr/>
            <p:nvPr/>
          </p:nvSpPr>
          <p:spPr>
            <a:xfrm rot="-5400000">
              <a:off x="5910779" y="1149356"/>
              <a:ext cx="584296" cy="9087317"/>
            </a:xfrm>
            <a:prstGeom prst="rect">
              <a:avLst/>
            </a:prstGeom>
            <a:gradFill>
              <a:gsLst>
                <a:gs pos="0">
                  <a:srgbClr val="D8D8D8"/>
                </a:gs>
                <a:gs pos="100000">
                  <a:srgbClr val="FFFFFF">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777" name="Google Shape;777;p66"/>
            <p:cNvSpPr/>
            <p:nvPr/>
          </p:nvSpPr>
          <p:spPr>
            <a:xfrm>
              <a:off x="1696208" y="1836963"/>
              <a:ext cx="9009891" cy="3556000"/>
            </a:xfrm>
            <a:prstGeom prst="rect">
              <a:avLst/>
            </a:prstGeom>
            <a:solidFill>
              <a:schemeClr val="lt1"/>
            </a:solidFill>
            <a:ln w="76200" cap="flat" cmpd="sng">
              <a:solidFill>
                <a:srgbClr val="889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pic>
        <p:nvPicPr>
          <p:cNvPr id="778" name="Google Shape;778;p66"/>
          <p:cNvPicPr preferRelativeResize="0"/>
          <p:nvPr/>
        </p:nvPicPr>
        <p:blipFill rotWithShape="1">
          <a:blip r:embed="rId3"/>
          <a:srcRect/>
          <a:stretch>
            <a:fillRect/>
          </a:stretch>
        </p:blipFill>
        <p:spPr>
          <a:xfrm>
            <a:off x="9792096" y="1901373"/>
            <a:ext cx="2399904" cy="5087257"/>
          </a:xfrm>
          <a:prstGeom prst="rect">
            <a:avLst/>
          </a:prstGeom>
          <a:noFill/>
          <a:ln>
            <a:noFill/>
          </a:ln>
        </p:spPr>
      </p:pic>
      <p:pic>
        <p:nvPicPr>
          <p:cNvPr id="779" name="Google Shape;779;p66"/>
          <p:cNvPicPr preferRelativeResize="0"/>
          <p:nvPr/>
        </p:nvPicPr>
        <p:blipFill rotWithShape="1">
          <a:blip r:embed="rId4"/>
          <a:srcRect/>
          <a:stretch>
            <a:fillRect/>
          </a:stretch>
        </p:blipFill>
        <p:spPr>
          <a:xfrm>
            <a:off x="9624060" y="917508"/>
            <a:ext cx="1495722" cy="1838909"/>
          </a:xfrm>
          <a:prstGeom prst="rect">
            <a:avLst/>
          </a:prstGeom>
          <a:noFill/>
          <a:ln>
            <a:noFill/>
          </a:ln>
        </p:spPr>
      </p:pic>
      <p:pic>
        <p:nvPicPr>
          <p:cNvPr id="780" name="Google Shape;780;p66"/>
          <p:cNvPicPr preferRelativeResize="0"/>
          <p:nvPr/>
        </p:nvPicPr>
        <p:blipFill rotWithShape="1">
          <a:blip r:embed="rId5"/>
          <a:srcRect/>
          <a:stretch>
            <a:fillRect/>
          </a:stretch>
        </p:blipFill>
        <p:spPr>
          <a:xfrm>
            <a:off x="2654935" y="2573020"/>
            <a:ext cx="7137400" cy="2565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animEffect transition="in" filter="fade">
                                      <p:cBhvr>
                                        <p:cTn id="7" dur="10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7"/>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64" name="Google Shape;164;p7"/>
          <p:cNvPicPr preferRelativeResize="0"/>
          <p:nvPr/>
        </p:nvPicPr>
        <p:blipFill rotWithShape="1">
          <a:blip r:embed="rId2"/>
          <a:srcRect/>
          <a:stretch>
            <a:fillRect/>
          </a:stretch>
        </p:blipFill>
        <p:spPr>
          <a:xfrm>
            <a:off x="0" y="-1"/>
            <a:ext cx="8090176" cy="6858000"/>
          </a:xfrm>
          <a:prstGeom prst="rect">
            <a:avLst/>
          </a:prstGeom>
          <a:noFill/>
          <a:ln>
            <a:noFill/>
          </a:ln>
        </p:spPr>
      </p:pic>
      <p:grpSp>
        <p:nvGrpSpPr>
          <p:cNvPr id="165" name="Google Shape;165;p7"/>
          <p:cNvGrpSpPr/>
          <p:nvPr/>
        </p:nvGrpSpPr>
        <p:grpSpPr>
          <a:xfrm>
            <a:off x="1159394" y="986969"/>
            <a:ext cx="9896863" cy="4975104"/>
            <a:chOff x="1235594" y="936169"/>
            <a:chExt cx="9896863" cy="4975104"/>
          </a:xfrm>
        </p:grpSpPr>
        <p:sp>
          <p:nvSpPr>
            <p:cNvPr id="166" name="Google Shape;166;p7"/>
            <p:cNvSpPr/>
            <p:nvPr/>
          </p:nvSpPr>
          <p:spPr>
            <a:xfrm>
              <a:off x="3042281" y="936169"/>
              <a:ext cx="8090176" cy="4975104"/>
            </a:xfrm>
            <a:prstGeom prst="rect">
              <a:avLst/>
            </a:prstGeom>
            <a:solidFill>
              <a:schemeClr val="lt1"/>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67" name="Google Shape;167;p7"/>
            <p:cNvSpPr/>
            <p:nvPr/>
          </p:nvSpPr>
          <p:spPr>
            <a:xfrm>
              <a:off x="1235594" y="1016002"/>
              <a:ext cx="1914006" cy="4804229"/>
            </a:xfrm>
            <a:prstGeom prst="rect">
              <a:avLst/>
            </a:prstGeom>
            <a:solidFill>
              <a:schemeClr val="lt1"/>
            </a:solidFill>
            <a:ln w="180975" cap="flat" cmpd="sng">
              <a:solidFill>
                <a:srgbClr val="889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68" name="Google Shape;168;p7"/>
          <p:cNvSpPr txBox="1"/>
          <p:nvPr/>
        </p:nvSpPr>
        <p:spPr>
          <a:xfrm rot="5400000">
            <a:off x="360338" y="2955939"/>
            <a:ext cx="3599066" cy="105661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3F3F3F"/>
              </a:buClr>
              <a:buSzPts val="4800"/>
              <a:buFont typeface="Calibri" panose="020F0502020204030204"/>
              <a:buNone/>
            </a:pPr>
            <a:r>
              <a:rPr lang="en-US" sz="4800" b="0" i="0" u="none" strike="noStrike" cap="none">
                <a:solidFill>
                  <a:srgbClr val="3F3F3F"/>
                </a:solidFill>
                <a:latin typeface="Times New Roman" panose="02020603050405020304" pitchFamily="18" charset="0"/>
                <a:ea typeface="Calibri" panose="020F0502020204030204"/>
                <a:cs typeface="Times New Roman" panose="02020603050405020304" pitchFamily="18" charset="0"/>
                <a:sym typeface="Calibri" panose="020F0502020204030204"/>
              </a:rPr>
              <a:t>NỘI DUNG</a:t>
            </a:r>
            <a:endParaRPr lang="en-US" sz="4800" b="0" i="0" u="none" strike="noStrike" cap="none">
              <a:solidFill>
                <a:srgbClr val="3F3F3F"/>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69" name="Google Shape;169;p7"/>
          <p:cNvSpPr txBox="1"/>
          <p:nvPr/>
        </p:nvSpPr>
        <p:spPr>
          <a:xfrm>
            <a:off x="4485098" y="1349760"/>
            <a:ext cx="5401025" cy="3934016"/>
          </a:xfrm>
          <a:prstGeom prst="rect">
            <a:avLst/>
          </a:prstGeom>
          <a:noFill/>
          <a:ln>
            <a:noFill/>
          </a:ln>
        </p:spPr>
        <p:txBody>
          <a:bodyPr spcFirstLastPara="1" wrap="square" lIns="91425" tIns="45700" rIns="91425" bIns="45700" anchor="b" anchorCtr="0">
            <a:noAutofit/>
          </a:bodyPr>
          <a:lstStyle/>
          <a:p>
            <a:pPr marL="1028700" marR="0" lvl="0" indent="-1028700" algn="just" rtl="0">
              <a:lnSpc>
                <a:spcPct val="150000"/>
              </a:lnSpc>
              <a:spcBef>
                <a:spcPts val="0"/>
              </a:spcBef>
              <a:spcAft>
                <a:spcPts val="0"/>
              </a:spcAft>
              <a:buClr>
                <a:schemeClr val="dk1"/>
              </a:buClr>
              <a:buSzPts val="3000"/>
              <a:buFont typeface="Times New Roman" panose="02020603050405020304"/>
              <a:buAutoNum type="romanUcPeriod"/>
            </a:pPr>
            <a:r>
              <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TÌM HIỂU CHUNG</a:t>
            </a:r>
            <a:endPar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1028700" marR="0" lvl="0" indent="-1028700" algn="just" rtl="0">
              <a:lnSpc>
                <a:spcPct val="150000"/>
              </a:lnSpc>
              <a:spcBef>
                <a:spcPts val="0"/>
              </a:spcBef>
              <a:spcAft>
                <a:spcPts val="0"/>
              </a:spcAft>
              <a:buClr>
                <a:schemeClr val="dk1"/>
              </a:buClr>
              <a:buSzPts val="3000"/>
              <a:buFont typeface="Times New Roman" panose="02020603050405020304"/>
              <a:buAutoNum type="romanUcPeriod"/>
            </a:pPr>
            <a:r>
              <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ĐỌC – HIỂU VĂN BẢN</a:t>
            </a:r>
            <a:endPar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1028700" marR="0" lvl="0" indent="-1028700" algn="just" rtl="0">
              <a:lnSpc>
                <a:spcPct val="150000"/>
              </a:lnSpc>
              <a:spcBef>
                <a:spcPts val="0"/>
              </a:spcBef>
              <a:spcAft>
                <a:spcPts val="0"/>
              </a:spcAft>
              <a:buClr>
                <a:schemeClr val="dk1"/>
              </a:buClr>
              <a:buSzPts val="3000"/>
              <a:buFont typeface="Times New Roman" panose="02020603050405020304"/>
              <a:buAutoNum type="romanUcPeriod"/>
            </a:pPr>
            <a:r>
              <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TỔNG KẾT</a:t>
            </a:r>
            <a:endPar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1028700" marR="0" lvl="0" indent="-1028700" algn="just" rtl="0">
              <a:lnSpc>
                <a:spcPct val="150000"/>
              </a:lnSpc>
              <a:spcBef>
                <a:spcPts val="0"/>
              </a:spcBef>
              <a:spcAft>
                <a:spcPts val="0"/>
              </a:spcAft>
              <a:buClr>
                <a:schemeClr val="dk1"/>
              </a:buClr>
              <a:buSzPts val="3000"/>
              <a:buFont typeface="Times New Roman" panose="02020603050405020304"/>
              <a:buAutoNum type="romanUcPeriod"/>
            </a:pPr>
            <a:r>
              <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LUYỆN TẬP</a:t>
            </a:r>
            <a:endPar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1028700" marR="0" lvl="0" indent="-1028700" algn="just" rtl="0">
              <a:lnSpc>
                <a:spcPct val="150000"/>
              </a:lnSpc>
              <a:spcBef>
                <a:spcPts val="0"/>
              </a:spcBef>
              <a:spcAft>
                <a:spcPts val="0"/>
              </a:spcAft>
              <a:buClr>
                <a:schemeClr val="dk1"/>
              </a:buClr>
              <a:buSzPts val="3000"/>
              <a:buFont typeface="Times New Roman" panose="02020603050405020304"/>
              <a:buAutoNum type="romanUcPeriod"/>
            </a:pPr>
            <a:r>
              <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VẬN DỤNG</a:t>
            </a:r>
            <a:endParaRPr lang="en-US" sz="3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8"/>
          <p:cNvPicPr preferRelativeResize="0"/>
          <p:nvPr/>
        </p:nvPicPr>
        <p:blipFill rotWithShape="1">
          <a:blip r:embed="rId1"/>
          <a:srcRect/>
          <a:stretch>
            <a:fillRect/>
          </a:stretch>
        </p:blipFill>
        <p:spPr>
          <a:xfrm>
            <a:off x="0" y="0"/>
            <a:ext cx="12192000" cy="6858000"/>
          </a:xfrm>
          <a:prstGeom prst="rect">
            <a:avLst/>
          </a:prstGeom>
          <a:noFill/>
          <a:ln>
            <a:noFill/>
          </a:ln>
        </p:spPr>
      </p:pic>
      <p:pic>
        <p:nvPicPr>
          <p:cNvPr id="175" name="Google Shape;175;p8"/>
          <p:cNvPicPr preferRelativeResize="0"/>
          <p:nvPr/>
        </p:nvPicPr>
        <p:blipFill rotWithShape="1">
          <a:blip r:embed="rId2"/>
          <a:srcRect/>
          <a:stretch>
            <a:fillRect/>
          </a:stretch>
        </p:blipFill>
        <p:spPr>
          <a:xfrm rot="-7200000">
            <a:off x="5332342" y="2939652"/>
            <a:ext cx="4173075" cy="4173075"/>
          </a:xfrm>
          <a:prstGeom prst="rect">
            <a:avLst/>
          </a:prstGeom>
          <a:noFill/>
          <a:ln>
            <a:noFill/>
          </a:ln>
        </p:spPr>
      </p:pic>
      <p:pic>
        <p:nvPicPr>
          <p:cNvPr id="176" name="Google Shape;176;p8"/>
          <p:cNvPicPr preferRelativeResize="0"/>
          <p:nvPr/>
        </p:nvPicPr>
        <p:blipFill rotWithShape="1">
          <a:blip r:embed="rId3"/>
          <a:srcRect/>
          <a:stretch>
            <a:fillRect/>
          </a:stretch>
        </p:blipFill>
        <p:spPr>
          <a:xfrm rot="-8100000">
            <a:off x="5473644" y="-715403"/>
            <a:ext cx="4202233" cy="5081298"/>
          </a:xfrm>
          <a:prstGeom prst="rect">
            <a:avLst/>
          </a:prstGeom>
          <a:noFill/>
          <a:ln>
            <a:noFill/>
          </a:ln>
        </p:spPr>
      </p:pic>
      <p:sp>
        <p:nvSpPr>
          <p:cNvPr id="177" name="Google Shape;177;p8"/>
          <p:cNvSpPr/>
          <p:nvPr/>
        </p:nvSpPr>
        <p:spPr>
          <a:xfrm rot="1275923">
            <a:off x="8175924" y="368550"/>
            <a:ext cx="5742271" cy="6108855"/>
          </a:xfrm>
          <a:prstGeom prst="chord">
            <a:avLst>
              <a:gd name="adj1" fmla="val 2700000"/>
              <a:gd name="adj2" fmla="val 16200000"/>
            </a:avLst>
          </a:prstGeom>
          <a:solidFill>
            <a:schemeClr val="lt1"/>
          </a:solidFill>
          <a:ln>
            <a:noFill/>
          </a:ln>
          <a:effectLst>
            <a:outerShdw blurRad="203200" sx="101000" sy="101000" algn="ctr" rotWithShape="0">
              <a:srgbClr val="A5A5A5">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8" name="Google Shape;178;p8"/>
          <p:cNvSpPr/>
          <p:nvPr/>
        </p:nvSpPr>
        <p:spPr>
          <a:xfrm>
            <a:off x="8680642" y="4175803"/>
            <a:ext cx="3090145" cy="7080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16600" b="1" i="0" u="none" strike="noStrike" cap="none">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I</a:t>
            </a:r>
            <a:endParaRPr sz="16600" b="1" i="0" u="none" strike="noStrike" cap="none">
              <a:solidFill>
                <a:srgbClr val="889E87"/>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9" name="Google Shape;179;p8"/>
          <p:cNvSpPr/>
          <p:nvPr/>
        </p:nvSpPr>
        <p:spPr>
          <a:xfrm>
            <a:off x="345983" y="2930428"/>
            <a:ext cx="5852175" cy="890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000" b="1" i="0" u="none" strike="noStrike" cap="none">
                <a:solidFill>
                  <a:srgbClr val="385623"/>
                </a:solidFill>
                <a:latin typeface="Calibri" panose="020F0502020204030204"/>
                <a:ea typeface="Calibri" panose="020F0502020204030204"/>
                <a:cs typeface="Calibri" panose="020F0502020204030204"/>
                <a:sym typeface="Calibri" panose="020F0502020204030204"/>
              </a:rPr>
              <a:t>TÌM HIỂU CHUNG</a:t>
            </a:r>
            <a:endParaRPr sz="6000" b="1" i="0" u="none" strike="noStrike" cap="none">
              <a:solidFill>
                <a:srgbClr val="385623"/>
              </a:solidFill>
              <a:latin typeface="Calibri" panose="020F0502020204030204"/>
              <a:ea typeface="Calibri" panose="020F0502020204030204"/>
              <a:cs typeface="Calibri" panose="020F0502020204030204"/>
              <a:sym typeface="Calibri" panose="020F0502020204030204"/>
            </a:endParaRPr>
          </a:p>
        </p:txBody>
      </p:sp>
      <p:pic>
        <p:nvPicPr>
          <p:cNvPr id="180" name="Google Shape;180;p8"/>
          <p:cNvPicPr preferRelativeResize="0"/>
          <p:nvPr/>
        </p:nvPicPr>
        <p:blipFill rotWithShape="1">
          <a:blip r:embed="rId4"/>
          <a:srcRect/>
          <a:stretch>
            <a:fillRect/>
          </a:stretch>
        </p:blipFill>
        <p:spPr>
          <a:xfrm>
            <a:off x="-394945" y="3919707"/>
            <a:ext cx="2656271" cy="321193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1" y="6529630"/>
            <a:ext cx="12261274" cy="328370"/>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pic>
        <p:nvPicPr>
          <p:cNvPr id="186" name="Google Shape;186;p9"/>
          <p:cNvPicPr preferRelativeResize="0"/>
          <p:nvPr/>
        </p:nvPicPr>
        <p:blipFill rotWithShape="1">
          <a:blip r:embed="rId1"/>
          <a:srcRect/>
          <a:stretch>
            <a:fillRect/>
          </a:stretch>
        </p:blipFill>
        <p:spPr>
          <a:xfrm>
            <a:off x="11262227" y="5448418"/>
            <a:ext cx="879738" cy="1347525"/>
          </a:xfrm>
          <a:prstGeom prst="rect">
            <a:avLst/>
          </a:prstGeom>
          <a:noFill/>
          <a:ln>
            <a:noFill/>
          </a:ln>
        </p:spPr>
      </p:pic>
      <p:sp>
        <p:nvSpPr>
          <p:cNvPr id="187" name="Google Shape;187;p9"/>
          <p:cNvSpPr/>
          <p:nvPr/>
        </p:nvSpPr>
        <p:spPr>
          <a:xfrm>
            <a:off x="1" y="325120"/>
            <a:ext cx="3901440" cy="666521"/>
          </a:xfrm>
          <a:prstGeom prst="rect">
            <a:avLst/>
          </a:prstGeom>
          <a:solidFill>
            <a:srgbClr val="C1D0BC"/>
          </a:solidFill>
          <a:ln>
            <a:noFill/>
          </a:ln>
          <a:effectLst>
            <a:outerShdw blurRad="190500" sx="101000" sy="101000" algn="ctr"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dk1"/>
                </a:solidFill>
                <a:latin typeface="Calibri" panose="020F0502020204030204"/>
                <a:ea typeface="Calibri" panose="020F0502020204030204"/>
                <a:cs typeface="Calibri" panose="020F0502020204030204"/>
                <a:sym typeface="Calibri" panose="020F0502020204030204"/>
              </a:rPr>
              <a:t>1. Tác giả</a:t>
            </a:r>
            <a:endParaRPr sz="36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88" name="Google Shape;188;p9"/>
          <p:cNvPicPr preferRelativeResize="0"/>
          <p:nvPr/>
        </p:nvPicPr>
        <p:blipFill rotWithShape="1">
          <a:blip r:embed="rId2"/>
          <a:srcRect t="4337" r="21296"/>
          <a:stretch>
            <a:fillRect/>
          </a:stretch>
        </p:blipFill>
        <p:spPr>
          <a:xfrm>
            <a:off x="447040" y="2862470"/>
            <a:ext cx="3454401" cy="4198730"/>
          </a:xfrm>
          <a:prstGeom prst="rect">
            <a:avLst/>
          </a:prstGeom>
          <a:noFill/>
          <a:ln>
            <a:noFill/>
          </a:ln>
        </p:spPr>
      </p:pic>
      <p:sp>
        <p:nvSpPr>
          <p:cNvPr id="189" name="Google Shape;189;p9"/>
          <p:cNvSpPr/>
          <p:nvPr/>
        </p:nvSpPr>
        <p:spPr>
          <a:xfrm>
            <a:off x="4348480" y="1694116"/>
            <a:ext cx="5951349" cy="2336708"/>
          </a:xfrm>
          <a:prstGeom prst="roundRect">
            <a:avLst>
              <a:gd name="adj" fmla="val 16667"/>
            </a:avLst>
          </a:prstGeom>
          <a:solidFill>
            <a:srgbClr val="E1EFD8"/>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0" i="1" u="none" strike="noStrike" cap="none">
                <a:solidFill>
                  <a:srgbClr val="0D0D0D"/>
                </a:solidFill>
                <a:latin typeface="Calibri" panose="020F0502020204030204"/>
                <a:ea typeface="Calibri" panose="020F0502020204030204"/>
                <a:cs typeface="Calibri" panose="020F0502020204030204"/>
                <a:sym typeface="Calibri" panose="020F0502020204030204"/>
              </a:rPr>
              <a:t>Các em hãy theo dõi video sau và tóm tắt ngắn gọn về tiểu sử và con người Nam Cao.</a:t>
            </a:r>
            <a:endParaRPr lang="en-US" sz="3200" b="0" i="1" u="none" strike="noStrike" cap="none">
              <a:solidFill>
                <a:srgbClr val="0D0D0D"/>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additive="base">
                                        <p:cTn id="7" dur="750"/>
                                        <p:tgtEl>
                                          <p:spTgt spid="187"/>
                                        </p:tgtEl>
                                        <p:attrNameLst>
                                          <p:attrName>ppt_w</p:attrName>
                                        </p:attrNameLst>
                                      </p:cBhvr>
                                      <p:tavLst>
                                        <p:tav tm="0">
                                          <p:val>
                                            <p:fltVal val="0"/>
                                          </p:val>
                                        </p:tav>
                                        <p:tav tm="100000">
                                          <p:val>
                                            <p:strVal val="#ppt_w"/>
                                          </p:val>
                                        </p:tav>
                                      </p:tavLst>
                                    </p:anim>
                                    <p:anim calcmode="lin" valueType="num">
                                      <p:cBhvr additive="base">
                                        <p:cTn id="8" dur="750"/>
                                        <p:tgtEl>
                                          <p:spTgt spid="1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fade">
                                      <p:cBhvr>
                                        <p:cTn id="13" dur="500"/>
                                        <p:tgtEl>
                                          <p:spTgt spid="188"/>
                                        </p:tgtEl>
                                      </p:cBhvr>
                                    </p:animEffect>
                                  </p:childTnLst>
                                </p:cTn>
                              </p:par>
                              <p:par>
                                <p:cTn id="14" presetID="10" presetClass="entr" presetSubtype="0" fill="hold" nodeType="with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fade">
                                      <p:cBhvr>
                                        <p:cTn id="16"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14427</Words>
  <Application>WPS Presentation</Application>
  <PresentationFormat>Custom</PresentationFormat>
  <Paragraphs>525</Paragraphs>
  <Slides>67</Slides>
  <Notes>67</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67</vt:i4>
      </vt:variant>
    </vt:vector>
  </HeadingPairs>
  <TitlesOfParts>
    <vt:vector size="84" baseType="lpstr">
      <vt:lpstr>Arial</vt:lpstr>
      <vt:lpstr>SimSun</vt:lpstr>
      <vt:lpstr>Wingdings</vt:lpstr>
      <vt:lpstr>Arial</vt:lpstr>
      <vt:lpstr>Microsoft YaHei</vt:lpstr>
      <vt:lpstr>Calibri</vt:lpstr>
      <vt:lpstr>Times New Roman</vt:lpstr>
      <vt:lpstr>Arial Unicode MS</vt:lpstr>
      <vt:lpstr>Courier New</vt:lpstr>
      <vt:lpstr>Noto Sans Symbols</vt:lpstr>
      <vt:lpstr>Segoe Print</vt:lpstr>
      <vt:lpstr>Times New Roman</vt:lpstr>
      <vt:lpstr>Book Antiqua</vt:lpstr>
      <vt:lpstr>Arabic Typesetting</vt:lpstr>
      <vt:lpstr>AngsanaUPC</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www.jpppt.com</dc:creator>
  <cp:lastModifiedBy>Vu Thi Mai Anh</cp:lastModifiedBy>
  <cp:revision>4</cp:revision>
  <dcterms:created xsi:type="dcterms:W3CDTF">2020-02-20T02:08:00Z</dcterms:created>
  <dcterms:modified xsi:type="dcterms:W3CDTF">2024-02-23T07:49:09Z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FAAA61ADC1CA483FB6C7A3F67C25A546_12</vt:lpwstr>
  </property>
  <property fmtid="{D5CDD505-2E9C-101B-9397-08002B2CF9AE}" pid="3" name="KSOProductBuildVer">
    <vt:lpwstr>1033-12.2.0.13359</vt:lpwstr>
  </property>
</Properties>
</file>