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8" r:id="rId5"/>
    <p:sldId id="300" r:id="rId6"/>
    <p:sldId id="259" r:id="rId7"/>
    <p:sldId id="301" r:id="rId8"/>
    <p:sldId id="302" r:id="rId9"/>
    <p:sldId id="303" r:id="rId10"/>
    <p:sldId id="291" r:id="rId11"/>
    <p:sldId id="257" r:id="rId12"/>
    <p:sldId id="258" r:id="rId13"/>
    <p:sldId id="285" r:id="rId14"/>
    <p:sldId id="304" r:id="rId15"/>
    <p:sldId id="293" r:id="rId16"/>
    <p:sldId id="306" r:id="rId17"/>
    <p:sldId id="305" r:id="rId18"/>
    <p:sldId id="295" r:id="rId19"/>
    <p:sldId id="294" r:id="rId20"/>
    <p:sldId id="296" r:id="rId21"/>
    <p:sldId id="297" r:id="rId22"/>
  </p:sldIdLst>
  <p:sldSz cx="12192000" cy="6858000"/>
  <p:notesSz cx="7103745" cy="10234295"/>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54B"/>
    <a:srgbClr val="404040"/>
    <a:srgbClr val="9FAA7C"/>
    <a:srgbClr val="F1F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782" autoAdjust="0"/>
    <p:restoredTop sz="94660"/>
  </p:normalViewPr>
  <p:slideViewPr>
    <p:cSldViewPr snapToGrid="0">
      <p:cViewPr>
        <p:scale>
          <a:sx n="60" d="100"/>
          <a:sy n="60" d="100"/>
        </p:scale>
        <p:origin x="-72" y="-300"/>
      </p:cViewPr>
      <p:guideLst>
        <p:guide orient="horz" pos="2170"/>
        <p:guide pos="3825"/>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gs" Target="tags/tag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89585" indent="0" algn="ctr">
              <a:buNone/>
              <a:defRPr>
                <a:solidFill>
                  <a:schemeClr val="tx1">
                    <a:tint val="75000"/>
                  </a:schemeClr>
                </a:solidFill>
              </a:defRPr>
            </a:lvl2pPr>
            <a:lvl3pPr marL="979805" indent="0" algn="ctr">
              <a:buNone/>
              <a:defRPr>
                <a:solidFill>
                  <a:schemeClr val="tx1">
                    <a:tint val="75000"/>
                  </a:schemeClr>
                </a:solidFill>
              </a:defRPr>
            </a:lvl3pPr>
            <a:lvl4pPr marL="1469390" indent="0" algn="ctr">
              <a:buNone/>
              <a:defRPr>
                <a:solidFill>
                  <a:schemeClr val="tx1">
                    <a:tint val="75000"/>
                  </a:schemeClr>
                </a:solidFill>
              </a:defRPr>
            </a:lvl4pPr>
            <a:lvl5pPr marL="1958975" indent="0" algn="ctr">
              <a:buNone/>
              <a:defRPr>
                <a:solidFill>
                  <a:schemeClr val="tx1">
                    <a:tint val="75000"/>
                  </a:schemeClr>
                </a:solidFill>
              </a:defRPr>
            </a:lvl5pPr>
            <a:lvl6pPr marL="2449195" indent="0" algn="ctr">
              <a:buNone/>
              <a:defRPr>
                <a:solidFill>
                  <a:schemeClr val="tx1">
                    <a:tint val="75000"/>
                  </a:schemeClr>
                </a:solidFill>
              </a:defRPr>
            </a:lvl6pPr>
            <a:lvl7pPr marL="2938780" indent="0" algn="ctr">
              <a:buNone/>
              <a:defRPr>
                <a:solidFill>
                  <a:schemeClr val="tx1">
                    <a:tint val="75000"/>
                  </a:schemeClr>
                </a:solidFill>
              </a:defRPr>
            </a:lvl7pPr>
            <a:lvl8pPr marL="3428365" indent="0" algn="ctr">
              <a:buNone/>
              <a:defRPr>
                <a:solidFill>
                  <a:schemeClr val="tx1">
                    <a:tint val="75000"/>
                  </a:schemeClr>
                </a:solidFill>
              </a:defRPr>
            </a:lvl8pPr>
            <a:lvl9pPr marL="391858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7033C9E-18FA-4FA8-8AF7-7094F88E517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0CA4E-4CAC-48E9-BDD6-0F1AD62DB4B7}" type="slidenum">
              <a:rPr lang="en-US" smtClean="0"/>
            </a:fld>
            <a:endParaRPr lang="en-US"/>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5.emf"/><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 Target="slide3.xml"/></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slide" Target="slide6.xml"/><Relationship Id="rId7" Type="http://schemas.openxmlformats.org/officeDocument/2006/relationships/image" Target="../media/image10.png"/><Relationship Id="rId6" Type="http://schemas.openxmlformats.org/officeDocument/2006/relationships/slide" Target="slide5.xml"/><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slide" Target="slide4.xml"/><Relationship Id="rId12" Type="http://schemas.openxmlformats.org/officeDocument/2006/relationships/slideLayout" Target="../slideLayouts/slideLayout2.xml"/><Relationship Id="rId11" Type="http://schemas.openxmlformats.org/officeDocument/2006/relationships/image" Target="../media/image1.png"/><Relationship Id="rId10" Type="http://schemas.openxmlformats.org/officeDocument/2006/relationships/slide" Target="slide7.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
          <p:cNvPicPr>
            <a:picLocks noChangeAspect="1"/>
          </p:cNvPicPr>
          <p:nvPr/>
        </p:nvPicPr>
        <p:blipFill>
          <a:blip r:embed="rId1"/>
          <a:stretch>
            <a:fillRect/>
          </a:stretch>
        </p:blipFill>
        <p:spPr>
          <a:xfrm flipH="1" flipV="1">
            <a:off x="8962390" y="4265295"/>
            <a:ext cx="3230880" cy="2601595"/>
          </a:xfrm>
          <a:prstGeom prst="rect">
            <a:avLst/>
          </a:prstGeom>
        </p:spPr>
      </p:pic>
      <p:pic>
        <p:nvPicPr>
          <p:cNvPr id="10" name="图片 9" descr="1"/>
          <p:cNvPicPr>
            <a:picLocks noChangeAspect="1"/>
          </p:cNvPicPr>
          <p:nvPr/>
        </p:nvPicPr>
        <p:blipFill>
          <a:blip r:embed="rId1"/>
          <a:stretch>
            <a:fillRect/>
          </a:stretch>
        </p:blipFill>
        <p:spPr>
          <a:xfrm flipV="1">
            <a:off x="-635" y="4265295"/>
            <a:ext cx="3230880" cy="2601595"/>
          </a:xfrm>
          <a:prstGeom prst="rect">
            <a:avLst/>
          </a:prstGeom>
        </p:spPr>
      </p:pic>
      <p:grpSp>
        <p:nvGrpSpPr>
          <p:cNvPr id="12" name="组合 11"/>
          <p:cNvGrpSpPr/>
          <p:nvPr/>
        </p:nvGrpSpPr>
        <p:grpSpPr>
          <a:xfrm flipV="1">
            <a:off x="1574165" y="5071110"/>
            <a:ext cx="8502015" cy="1795780"/>
            <a:chOff x="2720" y="5"/>
            <a:chExt cx="13389" cy="2828"/>
          </a:xfrm>
        </p:grpSpPr>
        <p:pic>
          <p:nvPicPr>
            <p:cNvPr id="13" name="图片 12" descr="3"/>
            <p:cNvPicPr>
              <a:picLocks noChangeAspect="1"/>
            </p:cNvPicPr>
            <p:nvPr/>
          </p:nvPicPr>
          <p:blipFill>
            <a:blip r:embed="rId2"/>
            <a:stretch>
              <a:fillRect/>
            </a:stretch>
          </p:blipFill>
          <p:spPr>
            <a:xfrm>
              <a:off x="7877" y="5"/>
              <a:ext cx="8233" cy="2828"/>
            </a:xfrm>
            <a:prstGeom prst="rect">
              <a:avLst/>
            </a:prstGeom>
          </p:spPr>
        </p:pic>
        <p:pic>
          <p:nvPicPr>
            <p:cNvPr id="14" name="图片 13" descr="3"/>
            <p:cNvPicPr>
              <a:picLocks noChangeAspect="1"/>
            </p:cNvPicPr>
            <p:nvPr/>
          </p:nvPicPr>
          <p:blipFill>
            <a:blip r:embed="rId2"/>
            <a:stretch>
              <a:fillRect/>
            </a:stretch>
          </p:blipFill>
          <p:spPr>
            <a:xfrm>
              <a:off x="2720" y="5"/>
              <a:ext cx="8233" cy="2828"/>
            </a:xfrm>
            <a:prstGeom prst="rect">
              <a:avLst/>
            </a:prstGeom>
          </p:spPr>
        </p:pic>
      </p:grpSp>
      <p:pic>
        <p:nvPicPr>
          <p:cNvPr id="3" name="Picture 2"/>
          <p:cNvPicPr>
            <a:picLocks noChangeAspect="1"/>
          </p:cNvPicPr>
          <p:nvPr/>
        </p:nvPicPr>
        <p:blipFill>
          <a:blip r:embed="rId3"/>
          <a:stretch>
            <a:fillRect/>
          </a:stretch>
        </p:blipFill>
        <p:spPr>
          <a:xfrm>
            <a:off x="747827" y="2684945"/>
            <a:ext cx="11015745" cy="191072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par>
                                <p:cTn id="8" presetID="1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par>
                                <p:cTn id="11" presetID="13"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plus(in)">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 167"/>
          <p:cNvSpPr/>
          <p:nvPr/>
        </p:nvSpPr>
        <p:spPr>
          <a:xfrm>
            <a:off x="2900045" y="2498090"/>
            <a:ext cx="6371590" cy="1402080"/>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文本框 4"/>
          <p:cNvSpPr txBox="1"/>
          <p:nvPr/>
        </p:nvSpPr>
        <p:spPr>
          <a:xfrm>
            <a:off x="3660140" y="2604770"/>
            <a:ext cx="4871720" cy="920252"/>
          </a:xfrm>
          <a:prstGeom prst="rect">
            <a:avLst/>
          </a:prstGeom>
          <a:noFill/>
        </p:spPr>
        <p:txBody>
          <a:bodyPr wrap="square" rtlCol="0">
            <a:spAutoFit/>
          </a:bodyPr>
          <a:lstStyle/>
          <a:p>
            <a:pPr algn="ctr" fontAlgn="auto">
              <a:lnSpc>
                <a:spcPct val="150000"/>
              </a:lnSpc>
            </a:pPr>
            <a:r>
              <a:rPr lang="vi-VN" altLang="zh-CN" sz="4000" b="1" dirty="0">
                <a:solidFill>
                  <a:schemeClr val="bg1"/>
                </a:solidFill>
                <a:latin typeface="Calibri" panose="020F0502020204030204" pitchFamily="34" charset="0"/>
                <a:ea typeface="Microsoft YaHei" panose="020B0503020204020204" charset="-122"/>
                <a:cs typeface="Calibri" panose="020F0502020204030204" pitchFamily="34" charset="0"/>
              </a:rPr>
              <a:t>I. LÍ THUYẾT</a:t>
            </a:r>
            <a:endParaRPr lang="zh-CN" altLang="en-US" sz="4000" b="1" dirty="0">
              <a:solidFill>
                <a:schemeClr val="bg1"/>
              </a:solidFill>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50494" y="244167"/>
            <a:ext cx="4113794" cy="523220"/>
          </a:xfrm>
          <a:prstGeom prst="rect">
            <a:avLst/>
          </a:prstGeom>
          <a:noFill/>
        </p:spPr>
        <p:txBody>
          <a:bodyPr wrap="square" rtlCol="0">
            <a:spAutoFit/>
          </a:bodyPr>
          <a:lstStyle/>
          <a:p>
            <a:pPr algn="ctr"/>
            <a:r>
              <a:rPr lang="vi-VN" altLang="zh-CN" sz="2800" b="1" dirty="0">
                <a:solidFill>
                  <a:srgbClr val="404040"/>
                </a:solidFill>
                <a:latin typeface="Calibri" panose="020F0502020204030204" pitchFamily="34" charset="0"/>
                <a:ea typeface="Microsoft YaHei" panose="020B0503020204020204" charset="-122"/>
                <a:cs typeface="Calibri" panose="020F0502020204030204" pitchFamily="34" charset="0"/>
              </a:rPr>
              <a:t>I. LÍ THUYẾT</a:t>
            </a:r>
            <a:endParaRPr lang="zh-CN" altLang="en-US" sz="2800" dirty="0">
              <a:solidFill>
                <a:srgbClr val="404040"/>
              </a:solidFill>
              <a:latin typeface="Calibri" panose="020F0502020204030204" pitchFamily="34" charset="0"/>
              <a:ea typeface="Microsoft YaHei" panose="020B0503020204020204" charset="-122"/>
              <a:cs typeface="Calibri" panose="020F0502020204030204" pitchFamily="34" charset="0"/>
            </a:endParaRPr>
          </a:p>
        </p:txBody>
      </p:sp>
      <p:sp>
        <p:nvSpPr>
          <p:cNvPr id="2" name="Rounded Rectangle 1"/>
          <p:cNvSpPr/>
          <p:nvPr/>
        </p:nvSpPr>
        <p:spPr>
          <a:xfrm>
            <a:off x="2909455" y="2133600"/>
            <a:ext cx="6262254" cy="224443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Dựa vào sách giáo khoa và phần chuẩn bị bài ở nhà, em hãy cho biết đặc điểm của ngôn ngữ nói và ngôn ngữ viết?</a:t>
            </a:r>
            <a:r>
              <a:rPr lang="x-none" sz="2800" dirty="0">
                <a:effectLst/>
                <a:latin typeface="Calibri" panose="020F0502020204030204" pitchFamily="34" charset="0"/>
                <a:cs typeface="Calibri" panose="020F0502020204030204" pitchFamily="34" charset="0"/>
              </a:rPr>
              <a:t> </a:t>
            </a:r>
            <a:endParaRPr lang="vi-VN" sz="2800" dirty="0">
              <a:latin typeface="Calibri" panose="020F0502020204030204" pitchFamily="34"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3670" y="80157"/>
          <a:ext cx="11844660" cy="6796656"/>
        </p:xfrm>
        <a:graphic>
          <a:graphicData uri="http://schemas.openxmlformats.org/drawingml/2006/table">
            <a:tbl>
              <a:tblPr firstRow="1" firstCol="1" bandRow="1">
                <a:tableStyleId>{E8B1032C-EA38-4F05-BA0D-38AFFFC7BED3}</a:tableStyleId>
              </a:tblPr>
              <a:tblGrid>
                <a:gridCol w="6096805"/>
                <a:gridCol w="5747855"/>
              </a:tblGrid>
              <a:tr h="462178">
                <a:tc>
                  <a:txBody>
                    <a:bodyPr/>
                    <a:lstStyle/>
                    <a:p>
                      <a:pPr algn="ctr">
                        <a:lnSpc>
                          <a:spcPct val="100000"/>
                        </a:lnSpc>
                      </a:pPr>
                      <a:r>
                        <a:rPr lang="x-none" sz="2400">
                          <a:latin typeface="Calibri" panose="020F0502020204030204" pitchFamily="34" charset="0"/>
                          <a:cs typeface="Calibri" panose="020F0502020204030204" pitchFamily="34" charset="0"/>
                        </a:rPr>
                        <a:t>Ngôn Ngữ Nói</a:t>
                      </a:r>
                      <a:endParaRPr lang="x-none" sz="2400">
                        <a:latin typeface="Calibri" panose="020F0502020204030204" pitchFamily="34" charset="0"/>
                        <a:cs typeface="Calibri" panose="020F0502020204030204" pitchFamily="34" charset="0"/>
                      </a:endParaRPr>
                    </a:p>
                  </a:txBody>
                  <a:tcPr marL="72342" marR="72342" marT="72342" marB="72342" anchor="ctr"/>
                </a:tc>
                <a:tc>
                  <a:txBody>
                    <a:bodyPr/>
                    <a:lstStyle/>
                    <a:p>
                      <a:pPr algn="ctr">
                        <a:lnSpc>
                          <a:spcPct val="100000"/>
                        </a:lnSpc>
                      </a:pPr>
                      <a:r>
                        <a:rPr lang="x-none" sz="2400" dirty="0">
                          <a:latin typeface="Calibri" panose="020F0502020204030204" pitchFamily="34" charset="0"/>
                          <a:cs typeface="Calibri" panose="020F0502020204030204" pitchFamily="34" charset="0"/>
                        </a:rPr>
                        <a:t>Ngôn Ngữ Viết</a:t>
                      </a:r>
                      <a:endParaRPr lang="x-none" sz="2400" dirty="0">
                        <a:latin typeface="Calibri" panose="020F0502020204030204" pitchFamily="34" charset="0"/>
                        <a:cs typeface="Calibri" panose="020F0502020204030204" pitchFamily="34" charset="0"/>
                      </a:endParaRPr>
                    </a:p>
                  </a:txBody>
                  <a:tcPr marL="72342" marR="72342" marT="72342" marB="72342" anchor="ctr"/>
                </a:tc>
              </a:tr>
              <a:tr h="2062317">
                <a:tc>
                  <a:txBody>
                    <a:bodyPr/>
                    <a:lstStyle/>
                    <a:p>
                      <a:pPr algn="just">
                        <a:lnSpc>
                          <a:spcPct val="100000"/>
                        </a:lnSpc>
                      </a:pPr>
                      <a:r>
                        <a:rPr lang="x-none" sz="2400" b="0" dirty="0">
                          <a:latin typeface="Calibri" panose="020F0502020204030204" pitchFamily="34" charset="0"/>
                          <a:cs typeface="Calibri" panose="020F0502020204030204" pitchFamily="34" charset="0"/>
                        </a:rPr>
                        <a:t>- Tiếp xúc trực tiếp. </a:t>
                      </a:r>
                      <a:endParaRPr lang="x-none" sz="2400" b="0" dirty="0">
                        <a:latin typeface="Calibri" panose="020F0502020204030204" pitchFamily="34" charset="0"/>
                        <a:cs typeface="Calibri" panose="020F0502020204030204" pitchFamily="34" charset="0"/>
                      </a:endParaRPr>
                    </a:p>
                    <a:p>
                      <a:pPr algn="just">
                        <a:lnSpc>
                          <a:spcPct val="100000"/>
                        </a:lnSpc>
                      </a:pPr>
                      <a:r>
                        <a:rPr lang="x-none" sz="2400" b="0" dirty="0">
                          <a:latin typeface="Calibri" panose="020F0502020204030204" pitchFamily="34" charset="0"/>
                          <a:cs typeface="Calibri" panose="020F0502020204030204" pitchFamily="34" charset="0"/>
                        </a:rPr>
                        <a:t>- Người nói và người nghe giao tiếp trực tiếp, phản hồi tức khắc, có sự đổi vai.</a:t>
                      </a:r>
                      <a:endParaRPr lang="x-none" sz="2400" b="0" dirty="0">
                        <a:latin typeface="Calibri" panose="020F0502020204030204" pitchFamily="34" charset="0"/>
                        <a:cs typeface="Calibri" panose="020F0502020204030204" pitchFamily="34" charset="0"/>
                      </a:endParaRPr>
                    </a:p>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Người nói ít có điều kiện lựa chọn, gọt giũa các phương tiện ngôn ngữ. Người nghe ít có điều kiện suy ngẫm, phân tích.</a:t>
                      </a:r>
                      <a:endParaRPr lang="x-none" sz="2400" b="0" dirty="0">
                        <a:latin typeface="Calibri" panose="020F0502020204030204" pitchFamily="34" charset="0"/>
                        <a:cs typeface="Calibri" panose="020F0502020204030204" pitchFamily="34" charset="0"/>
                      </a:endParaRPr>
                    </a:p>
                  </a:txBody>
                  <a:tcPr marL="72342" marR="72342" marT="72342" marB="72342" anchor="ctr"/>
                </a:tc>
                <a:tc>
                  <a:txBody>
                    <a:bodyPr/>
                    <a:lstStyle/>
                    <a:p>
                      <a:pPr algn="just">
                        <a:lnSpc>
                          <a:spcPct val="100000"/>
                        </a:lnSpc>
                      </a:pPr>
                      <a:r>
                        <a:rPr lang="x-none" sz="2400" b="0" dirty="0">
                          <a:latin typeface="Calibri" panose="020F0502020204030204" pitchFamily="34" charset="0"/>
                          <a:cs typeface="Calibri" panose="020F0502020204030204" pitchFamily="34" charset="0"/>
                        </a:rPr>
                        <a:t>- Không tiếp xúc trực tiếp</a:t>
                      </a:r>
                      <a:r>
                        <a:rPr lang="vi-VN" sz="2400" b="0" dirty="0">
                          <a:latin typeface="Calibri" panose="020F0502020204030204" pitchFamily="34" charset="0"/>
                          <a:cs typeface="Calibri" panose="020F0502020204030204" pitchFamily="34" charset="0"/>
                        </a:rPr>
                        <a:t>.</a:t>
                      </a:r>
                      <a:endParaRPr lang="x-none" sz="2400" b="0" dirty="0">
                        <a:latin typeface="Calibri" panose="020F0502020204030204" pitchFamily="34" charset="0"/>
                        <a:cs typeface="Calibri" panose="020F0502020204030204" pitchFamily="34" charset="0"/>
                      </a:endParaRPr>
                    </a:p>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Nhân vật giao tiếp trong phạm vi rộng lớn, thời gian lâu dài, không đổi vai</a:t>
                      </a:r>
                      <a:r>
                        <a:rPr lang="vi-VN" sz="2400" b="0" dirty="0">
                          <a:latin typeface="Calibri" panose="020F0502020204030204" pitchFamily="34" charset="0"/>
                          <a:cs typeface="Calibri" panose="020F0502020204030204" pitchFamily="34" charset="0"/>
                        </a:rPr>
                        <a:t>.</a:t>
                      </a:r>
                      <a:endParaRPr lang="x-none" sz="2400" b="0" dirty="0">
                        <a:latin typeface="Calibri" panose="020F0502020204030204" pitchFamily="34" charset="0"/>
                        <a:cs typeface="Calibri" panose="020F0502020204030204" pitchFamily="34" charset="0"/>
                      </a:endParaRPr>
                    </a:p>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Có điều kiện suy ngẫm, lựa chọn, gọt giũa các phương tiện ngôn ngữ</a:t>
                      </a:r>
                      <a:r>
                        <a:rPr lang="vi-VN" sz="2400" b="0" dirty="0">
                          <a:latin typeface="Calibri" panose="020F0502020204030204" pitchFamily="34" charset="0"/>
                          <a:cs typeface="Calibri" panose="020F0502020204030204" pitchFamily="34" charset="0"/>
                        </a:rPr>
                        <a:t>.</a:t>
                      </a:r>
                      <a:endParaRPr lang="x-none" sz="2400" b="0" dirty="0">
                        <a:latin typeface="Calibri" panose="020F0502020204030204" pitchFamily="34" charset="0"/>
                        <a:cs typeface="Calibri" panose="020F0502020204030204" pitchFamily="34" charset="0"/>
                      </a:endParaRPr>
                    </a:p>
                  </a:txBody>
                  <a:tcPr marL="72342" marR="72342" marT="72342" marB="72342" anchor="ctr"/>
                </a:tc>
              </a:tr>
              <a:tr h="1593197">
                <a:tc>
                  <a:txBody>
                    <a:bodyPr/>
                    <a:lstStyle/>
                    <a:p>
                      <a:pPr algn="just">
                        <a:lnSpc>
                          <a:spcPct val="100000"/>
                        </a:lnSpc>
                      </a:pPr>
                      <a:r>
                        <a:rPr lang="vi-VN" sz="2400" b="0" dirty="0">
                          <a:latin typeface="Calibri" panose="020F0502020204030204" pitchFamily="34" charset="0"/>
                          <a:cs typeface="Calibri" panose="020F0502020204030204" pitchFamily="34" charset="0"/>
                        </a:rPr>
                        <a:t>- Có thể dùng </a:t>
                      </a:r>
                      <a:r>
                        <a:rPr lang="x-none" sz="2400" b="0" dirty="0">
                          <a:latin typeface="Calibri" panose="020F0502020204030204" pitchFamily="34" charset="0"/>
                          <a:cs typeface="Calibri" panose="020F0502020204030204" pitchFamily="34" charset="0"/>
                        </a:rPr>
                        <a:t>từ địa phương, khẩu ngữ, tiếng lóng, biệt ngữ, trợ từ, thán từ, các từ ngữ đưa đẩy, chêm xen…</a:t>
                      </a:r>
                      <a:endParaRPr lang="x-none" sz="2400" b="0" dirty="0">
                        <a:latin typeface="Calibri" panose="020F0502020204030204" pitchFamily="34" charset="0"/>
                        <a:cs typeface="Calibri" panose="020F0502020204030204" pitchFamily="34" charset="0"/>
                      </a:endParaRPr>
                    </a:p>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Ngôn ngữ nói thường dùng các hình thức tỉnh lược nhưng đôi khi câu nói lại rườm rà, trùng lặp về từ ngữ vì không có thời gian gọt giũa, vì là giao tiếp tức thời.</a:t>
                      </a:r>
                      <a:endParaRPr lang="x-none" sz="2400" b="0" dirty="0">
                        <a:latin typeface="Calibri" panose="020F0502020204030204" pitchFamily="34" charset="0"/>
                        <a:cs typeface="Calibri" panose="020F0502020204030204" pitchFamily="34" charset="0"/>
                      </a:endParaRPr>
                    </a:p>
                  </a:txBody>
                  <a:tcPr marL="72342" marR="72342" marT="72342" marB="72342" anchor="ctr"/>
                </a:tc>
                <a:tc>
                  <a:txBody>
                    <a:bodyPr/>
                    <a:lstStyle/>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Không dùng các từ mang tính khẩu ngữ, địa phương, thổ ngữ.</a:t>
                      </a:r>
                      <a:endParaRPr lang="x-none" sz="2400" b="0" dirty="0">
                        <a:latin typeface="Calibri" panose="020F0502020204030204" pitchFamily="34" charset="0"/>
                        <a:cs typeface="Calibri" panose="020F0502020204030204" pitchFamily="34" charset="0"/>
                      </a:endParaRPr>
                    </a:p>
                    <a:p>
                      <a:pPr algn="just">
                        <a:lnSpc>
                          <a:spcPct val="100000"/>
                        </a:lnSpc>
                      </a:pPr>
                      <a:r>
                        <a:rPr lang="vi-VN" sz="2400" b="0" dirty="0">
                          <a:latin typeface="Calibri" panose="020F0502020204030204" pitchFamily="34" charset="0"/>
                          <a:cs typeface="Calibri" panose="020F0502020204030204" pitchFamily="34" charset="0"/>
                        </a:rPr>
                        <a:t>- Ngôn ngữ viết đòi hỏi người viết phải tuân theo các quy định về chính tả, từ vựng, ngữ pháp, bố cục trình bày, phong cách… có thể dùng các câu dài, nhiều thành phần câu phức tạp.</a:t>
                      </a:r>
                      <a:endParaRPr lang="vi-VN" sz="2400" b="0" dirty="0">
                        <a:latin typeface="Calibri" panose="020F0502020204030204" pitchFamily="34" charset="0"/>
                        <a:cs typeface="Calibri" panose="020F0502020204030204" pitchFamily="34" charset="0"/>
                      </a:endParaRPr>
                    </a:p>
                  </a:txBody>
                  <a:tcPr marL="72342" marR="72342" marT="72342" marB="72342" anchor="ctr"/>
                </a:tc>
              </a:tr>
              <a:tr h="1091528">
                <a:tc>
                  <a:txBody>
                    <a:bodyPr/>
                    <a:lstStyle/>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Ngôn ngữ nói thường có những biểu hiện ở </a:t>
                      </a:r>
                      <a:r>
                        <a:rPr lang="vi-VN" sz="2400" b="0" dirty="0">
                          <a:latin typeface="Calibri" panose="020F0502020204030204" pitchFamily="34" charset="0"/>
                          <a:cs typeface="Calibri" panose="020F0502020204030204" pitchFamily="34" charset="0"/>
                        </a:rPr>
                        <a:t>n</a:t>
                      </a:r>
                      <a:r>
                        <a:rPr lang="x-none" sz="2400" b="0" dirty="0">
                          <a:latin typeface="Calibri" panose="020F0502020204030204" pitchFamily="34" charset="0"/>
                          <a:cs typeface="Calibri" panose="020F0502020204030204" pitchFamily="34" charset="0"/>
                        </a:rPr>
                        <a:t>ét mặt, ánh mắt, cử chỉ, điệu bộ</a:t>
                      </a:r>
                      <a:r>
                        <a:rPr lang="vi-VN" sz="2400" b="0" dirty="0">
                          <a:latin typeface="Calibri" panose="020F0502020204030204" pitchFamily="34" charset="0"/>
                          <a:cs typeface="Calibri" panose="020F0502020204030204" pitchFamily="34" charset="0"/>
                        </a:rPr>
                        <a:t>.</a:t>
                      </a:r>
                      <a:endParaRPr lang="x-none" sz="2400" b="0" dirty="0">
                        <a:latin typeface="Calibri" panose="020F0502020204030204" pitchFamily="34" charset="0"/>
                        <a:cs typeface="Calibri" panose="020F0502020204030204" pitchFamily="34" charset="0"/>
                      </a:endParaRPr>
                    </a:p>
                    <a:p>
                      <a:pPr algn="just">
                        <a:lnSpc>
                          <a:spcPct val="100000"/>
                        </a:lnSpc>
                      </a:pPr>
                      <a:r>
                        <a:rPr lang="vi-VN" sz="2400" b="0" dirty="0">
                          <a:latin typeface="Calibri" panose="020F0502020204030204" pitchFamily="34" charset="0"/>
                          <a:cs typeface="Calibri" panose="020F0502020204030204" pitchFamily="34" charset="0"/>
                        </a:rPr>
                        <a:t> </a:t>
                      </a:r>
                      <a:endParaRPr lang="x-none" sz="2400" b="0" dirty="0">
                        <a:latin typeface="Calibri" panose="020F0502020204030204" pitchFamily="34" charset="0"/>
                        <a:cs typeface="Calibri" panose="020F0502020204030204" pitchFamily="34" charset="0"/>
                      </a:endParaRPr>
                    </a:p>
                  </a:txBody>
                  <a:tcPr marL="72342" marR="72342" marT="72342" marB="72342" anchor="ctr"/>
                </a:tc>
                <a:tc>
                  <a:txBody>
                    <a:bodyPr/>
                    <a:lstStyle/>
                    <a:p>
                      <a:pPr algn="just">
                        <a:lnSpc>
                          <a:spcPct val="100000"/>
                        </a:lnSpc>
                      </a:pPr>
                      <a:r>
                        <a:rPr lang="vi-VN" sz="2400" b="0" dirty="0">
                          <a:latin typeface="Calibri" panose="020F0502020204030204" pitchFamily="34" charset="0"/>
                          <a:cs typeface="Calibri" panose="020F0502020204030204" pitchFamily="34" charset="0"/>
                        </a:rPr>
                        <a:t>- </a:t>
                      </a:r>
                      <a:r>
                        <a:rPr lang="x-none" sz="2400" b="0" dirty="0">
                          <a:latin typeface="Calibri" panose="020F0502020204030204" pitchFamily="34" charset="0"/>
                          <a:cs typeface="Calibri" panose="020F0502020204030204" pitchFamily="34" charset="0"/>
                        </a:rPr>
                        <a:t>Ngôn ngữ viết có sự hỗ trợ của hệ thống dấu câu, các kí hiệu văn tự, hình ảnh minh họa, bảng biểu, sơ đồ…</a:t>
                      </a:r>
                      <a:endParaRPr lang="x-none" sz="2400" b="0" dirty="0">
                        <a:latin typeface="Calibri" panose="020F0502020204030204" pitchFamily="34" charset="0"/>
                        <a:cs typeface="Calibri" panose="020F0502020204030204" pitchFamily="34" charset="0"/>
                      </a:endParaRPr>
                    </a:p>
                  </a:txBody>
                  <a:tcPr marL="72342" marR="72342" marT="72342" marB="72342" anchor="ctr"/>
                </a:tc>
              </a:tr>
            </a:tbl>
          </a:graphicData>
        </a:graphic>
      </p:graphicFrame>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 167"/>
          <p:cNvSpPr/>
          <p:nvPr/>
        </p:nvSpPr>
        <p:spPr>
          <a:xfrm>
            <a:off x="2900045" y="2498090"/>
            <a:ext cx="6371590" cy="1402080"/>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文本框 4"/>
          <p:cNvSpPr txBox="1"/>
          <p:nvPr/>
        </p:nvSpPr>
        <p:spPr>
          <a:xfrm>
            <a:off x="3660140" y="2604770"/>
            <a:ext cx="4871720" cy="920252"/>
          </a:xfrm>
          <a:prstGeom prst="rect">
            <a:avLst/>
          </a:prstGeom>
          <a:noFill/>
        </p:spPr>
        <p:txBody>
          <a:bodyPr wrap="square" rtlCol="0">
            <a:spAutoFit/>
          </a:bodyPr>
          <a:lstStyle/>
          <a:p>
            <a:pPr algn="ctr" fontAlgn="auto">
              <a:lnSpc>
                <a:spcPct val="150000"/>
              </a:lnSpc>
            </a:pPr>
            <a:r>
              <a:rPr lang="vi-VN" altLang="zh-CN" sz="4000" b="1" dirty="0">
                <a:solidFill>
                  <a:schemeClr val="bg1"/>
                </a:solidFill>
                <a:latin typeface="Calibri" panose="020F0502020204030204" pitchFamily="34" charset="0"/>
                <a:ea typeface="Microsoft YaHei" panose="020B0503020204020204" charset="-122"/>
                <a:cs typeface="Calibri" panose="020F0502020204030204" pitchFamily="34" charset="0"/>
              </a:rPr>
              <a:t>II. LUYỆN TẬP</a:t>
            </a:r>
            <a:endParaRPr lang="zh-CN" altLang="en-US" sz="4000" b="1" dirty="0">
              <a:solidFill>
                <a:schemeClr val="bg1"/>
              </a:solidFill>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83794" y="3969326"/>
            <a:ext cx="5770452" cy="2578553"/>
          </a:xfrm>
          <a:prstGeom prst="rect">
            <a:avLst/>
          </a:prstGeom>
        </p:spPr>
      </p:pic>
      <p:sp>
        <p:nvSpPr>
          <p:cNvPr id="6" name="Rounded Rectangle 5"/>
          <p:cNvSpPr/>
          <p:nvPr/>
        </p:nvSpPr>
        <p:spPr>
          <a:xfrm>
            <a:off x="1205346" y="949037"/>
            <a:ext cx="6262254" cy="224443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Thảo luận nhóm 5 phút:</a:t>
            </a:r>
            <a:endParaRPr lang="vi-VN" sz="32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vi-VN" sz="3200" dirty="0">
                <a:solidFill>
                  <a:srgbClr val="0D0D0D"/>
                </a:solidFill>
                <a:latin typeface="Calibri" panose="020F0502020204030204" pitchFamily="34" charset="0"/>
                <a:cs typeface="Calibri" panose="020F0502020204030204" pitchFamily="34" charset="0"/>
              </a:rPr>
              <a:t>Nhóm 1,2: làm phần a bài 1</a:t>
            </a:r>
            <a:endParaRPr lang="vi-VN" sz="3200" dirty="0">
              <a:solidFill>
                <a:srgbClr val="0D0D0D"/>
              </a:solidFill>
              <a:latin typeface="Calibri" panose="020F0502020204030204" pitchFamily="34" charset="0"/>
              <a:cs typeface="Calibri" panose="020F0502020204030204" pitchFamily="34" charset="0"/>
            </a:endParaRPr>
          </a:p>
          <a:p>
            <a:pPr marL="457200" indent="-457200" algn="just">
              <a:buFontTx/>
              <a:buChar char="-"/>
            </a:pPr>
            <a:r>
              <a:rPr lang="vi-VN" sz="3200" dirty="0">
                <a:solidFill>
                  <a:srgbClr val="0D0D0D"/>
                </a:solidFill>
                <a:latin typeface="Calibri" panose="020F0502020204030204" pitchFamily="34" charset="0"/>
                <a:cs typeface="Calibri" panose="020F0502020204030204" pitchFamily="34" charset="0"/>
              </a:rPr>
              <a:t>Nhóm 3,4: làm phần b bài 1</a:t>
            </a:r>
            <a:endParaRPr lang="vi-VN" sz="3200" dirty="0">
              <a:latin typeface="Calibri" panose="020F0502020204030204" pitchFamily="34" charset="0"/>
              <a:cs typeface="Calibri" panose="020F0502020204030204" pitchFamily="34" charset="0"/>
            </a:endParaRPr>
          </a:p>
        </p:txBody>
      </p:sp>
      <p:pic>
        <p:nvPicPr>
          <p:cNvPr id="7" name="5 Minutes timer (Đồng hồ đếm ngược 5 phút)" descr="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58273" y="4309225"/>
            <a:ext cx="3378200" cy="189875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1"/>
          <a:stretch>
            <a:fillRect/>
          </a:stretch>
        </p:blipFill>
        <p:spPr>
          <a:xfrm>
            <a:off x="10470366" y="0"/>
            <a:ext cx="1721634" cy="1394085"/>
          </a:xfrm>
          <a:prstGeom prst="rect">
            <a:avLst/>
          </a:prstGeom>
        </p:spPr>
      </p:pic>
      <p:pic>
        <p:nvPicPr>
          <p:cNvPr id="10" name="图片 9" descr="1"/>
          <p:cNvPicPr>
            <a:picLocks noChangeAspect="1"/>
          </p:cNvPicPr>
          <p:nvPr/>
        </p:nvPicPr>
        <p:blipFill>
          <a:blip r:embed="rId2"/>
          <a:stretch>
            <a:fillRect/>
          </a:stretch>
        </p:blipFill>
        <p:spPr>
          <a:xfrm flipV="1">
            <a:off x="0" y="5471409"/>
            <a:ext cx="1721984" cy="1386590"/>
          </a:xfrm>
          <a:prstGeom prst="rect">
            <a:avLst/>
          </a:prstGeom>
        </p:spPr>
      </p:pic>
      <p:sp>
        <p:nvSpPr>
          <p:cNvPr id="5" name="文本框 4"/>
          <p:cNvSpPr txBox="1"/>
          <p:nvPr/>
        </p:nvSpPr>
        <p:spPr>
          <a:xfrm>
            <a:off x="-291143" y="215386"/>
            <a:ext cx="2304269" cy="646331"/>
          </a:xfrm>
          <a:prstGeom prst="rect">
            <a:avLst/>
          </a:prstGeom>
          <a:noFill/>
        </p:spPr>
        <p:txBody>
          <a:bodyPr wrap="square" rtlCol="0">
            <a:spAutoFit/>
          </a:bodyPr>
          <a:lstStyle/>
          <a:p>
            <a:pPr algn="ctr"/>
            <a:r>
              <a:rPr lang="vi-VN" altLang="zh-CN" sz="3600" b="1" dirty="0">
                <a:solidFill>
                  <a:srgbClr val="404040"/>
                </a:solidFill>
                <a:latin typeface="Calibri" panose="020F0502020204030204" pitchFamily="34" charset="0"/>
                <a:ea typeface="Microsoft YaHei" panose="020B0503020204020204" charset="-122"/>
                <a:cs typeface="Calibri" panose="020F0502020204030204" pitchFamily="34" charset="0"/>
              </a:rPr>
              <a:t>Bài 1</a:t>
            </a:r>
            <a:endParaRPr lang="zh-CN" altLang="en-US" sz="3600" dirty="0">
              <a:solidFill>
                <a:srgbClr val="404040"/>
              </a:solidFill>
              <a:latin typeface="Calibri" panose="020F0502020204030204" pitchFamily="34" charset="0"/>
              <a:ea typeface="Microsoft YaHei" panose="020B0503020204020204" charset="-122"/>
              <a:cs typeface="Calibri" panose="020F0502020204030204" pitchFamily="34" charset="0"/>
            </a:endParaRPr>
          </a:p>
        </p:txBody>
      </p:sp>
      <p:sp>
        <p:nvSpPr>
          <p:cNvPr id="8" name="TextBox 7"/>
          <p:cNvSpPr txBox="1"/>
          <p:nvPr/>
        </p:nvSpPr>
        <p:spPr>
          <a:xfrm>
            <a:off x="432948" y="1055684"/>
            <a:ext cx="11468107" cy="4401205"/>
          </a:xfrm>
          <a:prstGeom prst="rect">
            <a:avLst/>
          </a:prstGeom>
          <a:noFill/>
        </p:spPr>
        <p:txBody>
          <a:bodyPr wrap="square">
            <a:spAutoFit/>
          </a:bodyPr>
          <a:lstStyle/>
          <a:p>
            <a:pPr algn="just"/>
            <a:r>
              <a:rPr lang="x-none" sz="28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Ngôn ngữ nói trong đoạn trích văn bản Vợ nhặt</a:t>
            </a:r>
            <a:r>
              <a:rPr lang="x-none" sz="2800"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x-none" sz="2800" i="1" dirty="0">
                <a:effectLst/>
                <a:latin typeface="Calibri" panose="020F0502020204030204" pitchFamily="34" charset="0"/>
                <a:ea typeface="Times New Roman" panose="02020603050405020304" pitchFamily="18" charset="0"/>
                <a:cs typeface="Calibri" panose="020F0502020204030204" pitchFamily="34" charset="0"/>
              </a:rPr>
              <a:t>leo lẻo cái mồm, ăn miếng giầu đã, hở, đấ</a:t>
            </a:r>
            <a:r>
              <a:rPr lang="vi-VN" sz="2800" i="1" dirty="0">
                <a:effectLst/>
                <a:latin typeface="Calibri" panose="020F0502020204030204" pitchFamily="34" charset="0"/>
                <a:ea typeface="Times New Roman" panose="02020603050405020304" pitchFamily="18" charset="0"/>
                <a:cs typeface="Calibri" panose="020F0502020204030204" pitchFamily="34" charset="0"/>
              </a:rPr>
              <a:t>y, hà, làm đếch gì có vợ…</a:t>
            </a:r>
            <a:endParaRPr lang="x-none" sz="2400" i="1"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x-none"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a:t>
            </a:r>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ình huống giao tiếp cụ thể: </a:t>
            </a:r>
            <a:r>
              <a:rPr lang="x-none" sz="2800" dirty="0">
                <a:effectLst/>
                <a:latin typeface="Calibri" panose="020F0502020204030204" pitchFamily="34" charset="0"/>
                <a:ea typeface="Times New Roman" panose="02020603050405020304" pitchFamily="18" charset="0"/>
                <a:cs typeface="Calibri" panose="020F0502020204030204" pitchFamily="34" charset="0"/>
              </a:rPr>
              <a:t>trong buổi gặp lại thị lần thứ hai.</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Tiếp xúc trực tiếp.</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Nhân vật giao tiếp trực tiếp, phản hồi tức khắc, có sự đổi vai (Tràng và Thị)</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Phương tiện ngôn ngữ: </a:t>
            </a:r>
            <a:r>
              <a:rPr lang="x-none" sz="2800" dirty="0">
                <a:effectLst/>
                <a:latin typeface="Calibri" panose="020F0502020204030204" pitchFamily="34" charset="0"/>
                <a:ea typeface="Times New Roman" panose="02020603050405020304" pitchFamily="18" charset="0"/>
                <a:cs typeface="Calibri" panose="020F0502020204030204" pitchFamily="34" charset="0"/>
              </a:rPr>
              <a:t>âm thanh</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Phương tiện hỗ trợ: </a:t>
            </a:r>
            <a:r>
              <a:rPr lang="x-none" sz="2800" dirty="0">
                <a:effectLst/>
                <a:latin typeface="Calibri" panose="020F0502020204030204" pitchFamily="34" charset="0"/>
                <a:ea typeface="Times New Roman" panose="02020603050405020304" pitchFamily="18" charset="0"/>
                <a:cs typeface="Calibri" panose="020F0502020204030204" pitchFamily="34" charset="0"/>
              </a:rPr>
              <a:t>ngữ điệu, nét mặt, ánh mắt, cử chỉ, điệu bộ: cong cớn trước mặt hắn, thị đon đ</a:t>
            </a:r>
            <a:r>
              <a:rPr lang="vi-VN" sz="2800" dirty="0">
                <a:effectLst/>
                <a:latin typeface="Calibri" panose="020F0502020204030204" pitchFamily="34" charset="0"/>
                <a:ea typeface="Times New Roman" panose="02020603050405020304" pitchFamily="18" charset="0"/>
                <a:cs typeface="Calibri" panose="020F0502020204030204" pitchFamily="34" charset="0"/>
              </a:rPr>
              <a:t>ả…</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Hệ thống các yếu tố ngôn ngữ: </a:t>
            </a:r>
            <a:r>
              <a:rPr lang="x-none" sz="2800" dirty="0">
                <a:effectLst/>
                <a:latin typeface="Calibri" panose="020F0502020204030204" pitchFamily="34" charset="0"/>
                <a:ea typeface="Times New Roman" panose="02020603050405020304" pitchFamily="18" charset="0"/>
                <a:cs typeface="Calibri" panose="020F0502020204030204" pitchFamily="34" charset="0"/>
              </a:rPr>
              <a:t>Từ ngữ, câu (khẩu ngữ, từ ngữ địa phương, biệt ngữ).</a:t>
            </a:r>
            <a:endParaRPr lang="x-none" sz="2400" dirty="0">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1"/>
          <a:stretch>
            <a:fillRect/>
          </a:stretch>
        </p:blipFill>
        <p:spPr>
          <a:xfrm>
            <a:off x="10470366" y="0"/>
            <a:ext cx="1721634" cy="1394085"/>
          </a:xfrm>
          <a:prstGeom prst="rect">
            <a:avLst/>
          </a:prstGeom>
        </p:spPr>
      </p:pic>
      <p:pic>
        <p:nvPicPr>
          <p:cNvPr id="10" name="图片 9" descr="1"/>
          <p:cNvPicPr>
            <a:picLocks noChangeAspect="1"/>
          </p:cNvPicPr>
          <p:nvPr/>
        </p:nvPicPr>
        <p:blipFill>
          <a:blip r:embed="rId2"/>
          <a:stretch>
            <a:fillRect/>
          </a:stretch>
        </p:blipFill>
        <p:spPr>
          <a:xfrm flipV="1">
            <a:off x="0" y="5471409"/>
            <a:ext cx="1721984" cy="1386590"/>
          </a:xfrm>
          <a:prstGeom prst="rect">
            <a:avLst/>
          </a:prstGeom>
        </p:spPr>
      </p:pic>
      <p:sp>
        <p:nvSpPr>
          <p:cNvPr id="5" name="文本框 4"/>
          <p:cNvSpPr txBox="1"/>
          <p:nvPr/>
        </p:nvSpPr>
        <p:spPr>
          <a:xfrm>
            <a:off x="-291143" y="215386"/>
            <a:ext cx="2304269" cy="646331"/>
          </a:xfrm>
          <a:prstGeom prst="rect">
            <a:avLst/>
          </a:prstGeom>
          <a:noFill/>
        </p:spPr>
        <p:txBody>
          <a:bodyPr wrap="square" rtlCol="0">
            <a:spAutoFit/>
          </a:bodyPr>
          <a:lstStyle/>
          <a:p>
            <a:pPr algn="ctr"/>
            <a:r>
              <a:rPr lang="vi-VN" altLang="zh-CN" sz="3600" b="1" dirty="0">
                <a:solidFill>
                  <a:srgbClr val="404040"/>
                </a:solidFill>
                <a:latin typeface="Calibri" panose="020F0502020204030204" pitchFamily="34" charset="0"/>
                <a:ea typeface="Microsoft YaHei" panose="020B0503020204020204" charset="-122"/>
                <a:cs typeface="Calibri" panose="020F0502020204030204" pitchFamily="34" charset="0"/>
              </a:rPr>
              <a:t>Bài 1</a:t>
            </a:r>
            <a:endParaRPr lang="zh-CN" altLang="en-US" sz="3600" dirty="0">
              <a:solidFill>
                <a:srgbClr val="404040"/>
              </a:solidFill>
              <a:latin typeface="Calibri" panose="020F0502020204030204" pitchFamily="34" charset="0"/>
              <a:ea typeface="Microsoft YaHei" panose="020B0503020204020204" charset="-122"/>
              <a:cs typeface="Calibri" panose="020F0502020204030204" pitchFamily="34" charset="0"/>
            </a:endParaRPr>
          </a:p>
        </p:txBody>
      </p:sp>
      <p:sp>
        <p:nvSpPr>
          <p:cNvPr id="8" name="TextBox 7"/>
          <p:cNvSpPr txBox="1"/>
          <p:nvPr/>
        </p:nvSpPr>
        <p:spPr>
          <a:xfrm>
            <a:off x="432948" y="1055684"/>
            <a:ext cx="11371125" cy="4401205"/>
          </a:xfrm>
          <a:prstGeom prst="rect">
            <a:avLst/>
          </a:prstGeom>
          <a:noFill/>
        </p:spPr>
        <p:txBody>
          <a:bodyPr wrap="square">
            <a:spAutoFit/>
          </a:bodyPr>
          <a:lstStyle/>
          <a:p>
            <a:pPr algn="just"/>
            <a:r>
              <a:rPr lang="x-none" sz="28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 Ngôn ngữ nói trong đoạn trích văn bản Chí Phèo</a:t>
            </a:r>
            <a:r>
              <a:rPr lang="x-none" sz="2800"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x-none" sz="2800" dirty="0">
                <a:latin typeface="Calibri" panose="020F0502020204030204" pitchFamily="34" charset="0"/>
                <a:cs typeface="Calibri" panose="020F0502020204030204" pitchFamily="34" charset="0"/>
              </a:rPr>
              <a:t>về </a:t>
            </a:r>
            <a:r>
              <a:rPr lang="vi-VN" sz="2800" dirty="0">
                <a:latin typeface="Calibri" panose="020F0502020204030204" pitchFamily="34" charset="0"/>
                <a:cs typeface="Calibri" panose="020F0502020204030204" pitchFamily="34" charset="0"/>
              </a:rPr>
              <a:t>đi thôi chứ, ơi</a:t>
            </a:r>
            <a:r>
              <a:rPr lang="x-none" sz="2800" dirty="0">
                <a:latin typeface="Calibri" panose="020F0502020204030204" pitchFamily="34" charset="0"/>
                <a:cs typeface="Calibri" panose="020F0502020204030204" pitchFamily="34" charset="0"/>
              </a:rPr>
              <a:t>, đấy thôi, chưa biết chừng, con ngóe đâ</a:t>
            </a:r>
            <a:r>
              <a:rPr lang="vi-VN" sz="2800" dirty="0">
                <a:latin typeface="Calibri" panose="020F0502020204030204" pitchFamily="34" charset="0"/>
                <a:cs typeface="Calibri" panose="020F0502020204030204" pitchFamily="34" charset="0"/>
              </a:rPr>
              <a:t>u, kia đấy…</a:t>
            </a:r>
            <a:r>
              <a:rPr lang="x-none" sz="2800" dirty="0">
                <a:latin typeface="Calibri" panose="020F0502020204030204" pitchFamily="34" charset="0"/>
                <a:cs typeface="Calibri" panose="020F0502020204030204" pitchFamily="34" charset="0"/>
              </a:rPr>
              <a:t> </a:t>
            </a:r>
            <a:endParaRPr lang="x-none" sz="2800" dirty="0">
              <a:latin typeface="Calibri" panose="020F0502020204030204" pitchFamily="34"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Tình huống giao tiếp cụ thể: </a:t>
            </a:r>
            <a:r>
              <a:rPr lang="x-none" sz="2800" dirty="0">
                <a:effectLst/>
                <a:latin typeface="Calibri" panose="020F0502020204030204" pitchFamily="34" charset="0"/>
                <a:ea typeface="Times New Roman" panose="02020603050405020304" pitchFamily="18" charset="0"/>
                <a:cs typeface="Calibri" panose="020F0502020204030204" pitchFamily="34" charset="0"/>
              </a:rPr>
              <a:t>Chí Phèo đến nhà bá Kiến rạch mặt ăn vạ.</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Tiếp xúc trực tiếp.</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dirty="0">
                <a:effectLst/>
                <a:latin typeface="Calibri" panose="020F0502020204030204" pitchFamily="34" charset="0"/>
                <a:ea typeface="Times New Roman" panose="02020603050405020304" pitchFamily="18" charset="0"/>
                <a:cs typeface="Calibri" panose="020F0502020204030204" pitchFamily="34" charset="0"/>
              </a:rPr>
              <a:t>+ Nhân vật giao tiếp trực tiếp, có sự đổi vai (Chí Phèo và Bá Kiến).</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Phương tiện ngôn ngữ: </a:t>
            </a:r>
            <a:r>
              <a:rPr lang="x-none" sz="2800" dirty="0">
                <a:effectLst/>
                <a:latin typeface="Calibri" panose="020F0502020204030204" pitchFamily="34" charset="0"/>
                <a:ea typeface="Times New Roman" panose="02020603050405020304" pitchFamily="18" charset="0"/>
                <a:cs typeface="Calibri" panose="020F0502020204030204" pitchFamily="34" charset="0"/>
              </a:rPr>
              <a:t>âm thanh</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Phương tiện hỗ trợ: </a:t>
            </a:r>
            <a:r>
              <a:rPr lang="x-none" sz="2800" dirty="0">
                <a:effectLst/>
                <a:latin typeface="Calibri" panose="020F0502020204030204" pitchFamily="34" charset="0"/>
                <a:ea typeface="Times New Roman" panose="02020603050405020304" pitchFamily="18" charset="0"/>
                <a:cs typeface="Calibri" panose="020F0502020204030204" pitchFamily="34" charset="0"/>
              </a:rPr>
              <a:t>ngữ điệu, nét mặt, ánh mắt, cử chỉ, điệu bộ: rên lên, đang xưng xỉa chực tâng công…</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x-none"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Hệ thống các yếu tố ngôn ngữ: </a:t>
            </a:r>
            <a:r>
              <a:rPr lang="x-none" sz="2800" dirty="0">
                <a:effectLst/>
                <a:latin typeface="Calibri" panose="020F0502020204030204" pitchFamily="34" charset="0"/>
                <a:ea typeface="Times New Roman" panose="02020603050405020304" pitchFamily="18" charset="0"/>
                <a:cs typeface="Calibri" panose="020F0502020204030204" pitchFamily="34" charset="0"/>
              </a:rPr>
              <a:t>Từ ngữ, câu (khẩu ngữ, từ ngữ địa phương, biệt ngữ).</a:t>
            </a:r>
            <a:r>
              <a:rPr lang="x-none" sz="2800" dirty="0">
                <a:effectLst/>
                <a:latin typeface="Calibri" panose="020F0502020204030204" pitchFamily="34" charset="0"/>
                <a:cs typeface="Calibri" panose="020F0502020204030204" pitchFamily="34" charset="0"/>
              </a:rPr>
              <a:t> </a:t>
            </a:r>
            <a:endParaRPr lang="x-none" sz="2800" dirty="0">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 167"/>
          <p:cNvSpPr/>
          <p:nvPr/>
        </p:nvSpPr>
        <p:spPr>
          <a:xfrm>
            <a:off x="2900045" y="2498090"/>
            <a:ext cx="6371590" cy="1402080"/>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文本框 4"/>
          <p:cNvSpPr txBox="1"/>
          <p:nvPr/>
        </p:nvSpPr>
        <p:spPr>
          <a:xfrm>
            <a:off x="3660140" y="2604770"/>
            <a:ext cx="4871720" cy="920252"/>
          </a:xfrm>
          <a:prstGeom prst="rect">
            <a:avLst/>
          </a:prstGeom>
          <a:noFill/>
        </p:spPr>
        <p:txBody>
          <a:bodyPr wrap="square" rtlCol="0">
            <a:spAutoFit/>
          </a:bodyPr>
          <a:lstStyle/>
          <a:p>
            <a:pPr algn="ctr" fontAlgn="auto">
              <a:lnSpc>
                <a:spcPct val="150000"/>
              </a:lnSpc>
            </a:pPr>
            <a:r>
              <a:rPr lang="vi-VN" altLang="zh-CN" sz="4000" b="1" dirty="0">
                <a:solidFill>
                  <a:schemeClr val="bg1"/>
                </a:solidFill>
                <a:latin typeface="Calibri" panose="020F0502020204030204" pitchFamily="34" charset="0"/>
                <a:ea typeface="Microsoft YaHei" panose="020B0503020204020204" charset="-122"/>
                <a:cs typeface="Calibri" panose="020F0502020204030204" pitchFamily="34" charset="0"/>
              </a:rPr>
              <a:t>III. VẬN DỤNG</a:t>
            </a:r>
            <a:endParaRPr lang="zh-CN" altLang="en-US" sz="4000" b="1" dirty="0">
              <a:solidFill>
                <a:schemeClr val="bg1"/>
              </a:solidFill>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1"/>
          <a:stretch>
            <a:fillRect/>
          </a:stretch>
        </p:blipFill>
        <p:spPr>
          <a:xfrm>
            <a:off x="10470366" y="0"/>
            <a:ext cx="1721634" cy="1394085"/>
          </a:xfrm>
          <a:prstGeom prst="rect">
            <a:avLst/>
          </a:prstGeom>
        </p:spPr>
      </p:pic>
      <p:pic>
        <p:nvPicPr>
          <p:cNvPr id="10" name="图片 9" descr="1"/>
          <p:cNvPicPr>
            <a:picLocks noChangeAspect="1"/>
          </p:cNvPicPr>
          <p:nvPr/>
        </p:nvPicPr>
        <p:blipFill>
          <a:blip r:embed="rId2"/>
          <a:stretch>
            <a:fillRect/>
          </a:stretch>
        </p:blipFill>
        <p:spPr>
          <a:xfrm flipV="1">
            <a:off x="0" y="5471409"/>
            <a:ext cx="1721984" cy="1386590"/>
          </a:xfrm>
          <a:prstGeom prst="rect">
            <a:avLst/>
          </a:prstGeom>
        </p:spPr>
      </p:pic>
      <p:sp>
        <p:nvSpPr>
          <p:cNvPr id="5" name="文本框 4"/>
          <p:cNvSpPr txBox="1"/>
          <p:nvPr/>
        </p:nvSpPr>
        <p:spPr>
          <a:xfrm>
            <a:off x="277023" y="173822"/>
            <a:ext cx="1444961" cy="523220"/>
          </a:xfrm>
          <a:prstGeom prst="rect">
            <a:avLst/>
          </a:prstGeom>
          <a:noFill/>
        </p:spPr>
        <p:txBody>
          <a:bodyPr wrap="square" rtlCol="0">
            <a:spAutoFit/>
          </a:bodyPr>
          <a:lstStyle/>
          <a:p>
            <a:pPr algn="just"/>
            <a:r>
              <a:rPr lang="vi-VN" altLang="zh-CN" sz="2800" b="1" dirty="0">
                <a:solidFill>
                  <a:srgbClr val="404040"/>
                </a:solidFill>
                <a:latin typeface="Calibri" panose="020F0502020204030204" pitchFamily="34" charset="0"/>
                <a:ea typeface="Microsoft YaHei" panose="020B0503020204020204" charset="-122"/>
                <a:cs typeface="Calibri" panose="020F0502020204030204" pitchFamily="34" charset="0"/>
              </a:rPr>
              <a:t>Bài 2</a:t>
            </a:r>
            <a:endParaRPr lang="zh-CN" altLang="en-US" sz="2800" dirty="0">
              <a:solidFill>
                <a:srgbClr val="404040"/>
              </a:solidFill>
              <a:latin typeface="Calibri" panose="020F0502020204030204" pitchFamily="34" charset="0"/>
              <a:ea typeface="Microsoft YaHei" panose="020B0503020204020204" charset="-122"/>
              <a:cs typeface="Calibri" panose="020F0502020204030204" pitchFamily="34" charset="0"/>
            </a:endParaRPr>
          </a:p>
        </p:txBody>
      </p:sp>
      <p:sp>
        <p:nvSpPr>
          <p:cNvPr id="8" name="TextBox 7"/>
          <p:cNvSpPr txBox="1"/>
          <p:nvPr/>
        </p:nvSpPr>
        <p:spPr>
          <a:xfrm>
            <a:off x="623390" y="822068"/>
            <a:ext cx="11111414" cy="4401205"/>
          </a:xfrm>
          <a:prstGeom prst="rect">
            <a:avLst/>
          </a:prstGeom>
          <a:noFill/>
        </p:spPr>
        <p:txBody>
          <a:bodyPr wrap="square">
            <a:spAutoFit/>
          </a:bodyPr>
          <a:lstStyle/>
          <a:p>
            <a:pPr algn="just"/>
            <a:r>
              <a:rPr lang="x-none" sz="2800" b="1" i="1" dirty="0">
                <a:solidFill>
                  <a:srgbClr val="C00000"/>
                </a:solidFill>
              </a:rPr>
              <a:t>Đặc điểm ngôn ngữ viết trong đoạn trích văn bản Vợ nhặt – Kim Lân:</a:t>
            </a:r>
            <a:endParaRPr lang="x-none" sz="2800" b="1" i="1" dirty="0">
              <a:solidFill>
                <a:srgbClr val="C00000"/>
              </a:solidFill>
            </a:endParaRPr>
          </a:p>
          <a:p>
            <a:pPr algn="just"/>
            <a:r>
              <a:rPr lang="x-none" sz="2800" b="1" dirty="0"/>
              <a:t>- Tình huống giao tiếp: </a:t>
            </a:r>
            <a:r>
              <a:rPr lang="x-none" sz="2800" dirty="0"/>
              <a:t>không tiếp xúc trực tiếp. Đoạn văn là lời người kể chuyện nên có điều kiện suy ngẫm, lựa chọn, gọt giũa các phương tiện ngôn ngữ.</a:t>
            </a:r>
            <a:endParaRPr lang="x-none" sz="2800" dirty="0"/>
          </a:p>
          <a:p>
            <a:pPr algn="just"/>
            <a:r>
              <a:rPr lang="x-none" sz="2800" b="1" dirty="0"/>
              <a:t>- Phương tiện ngôn ngữ: </a:t>
            </a:r>
            <a:r>
              <a:rPr lang="x-none" sz="2800" dirty="0"/>
              <a:t>chữ viết</a:t>
            </a:r>
            <a:endParaRPr lang="x-none" sz="2800" dirty="0"/>
          </a:p>
          <a:p>
            <a:pPr algn="just"/>
            <a:r>
              <a:rPr lang="x-none" sz="2800" b="1" dirty="0"/>
              <a:t>- Phương tiện hỗ trợ: </a:t>
            </a:r>
            <a:r>
              <a:rPr lang="x-none" sz="2800" dirty="0"/>
              <a:t>dấu câu</a:t>
            </a:r>
            <a:endParaRPr lang="x-none" sz="2800" dirty="0"/>
          </a:p>
          <a:p>
            <a:pPr algn="just"/>
            <a:r>
              <a:rPr lang="x-none" sz="2800" b="1" dirty="0"/>
              <a:t>- Hệ thống các yếu tố ngôn ngữ:</a:t>
            </a:r>
            <a:endParaRPr lang="x-none" sz="2800" b="1" dirty="0"/>
          </a:p>
          <a:p>
            <a:pPr algn="just"/>
            <a:r>
              <a:rPr lang="x-none" sz="2800" dirty="0"/>
              <a:t>+ Từ ngữ: Được chọn lọc, gọt giũa. Sử dụng từ ngữ phổ thông.</a:t>
            </a:r>
            <a:endParaRPr lang="x-none" sz="2800" dirty="0"/>
          </a:p>
          <a:p>
            <a:pPr algn="just"/>
            <a:r>
              <a:rPr lang="x-none" sz="2800" dirty="0"/>
              <a:t>+ Câu: Câu chặt chẽ, mạch lạc: câu dài nhiều thành phần.</a:t>
            </a:r>
            <a:endParaRPr lang="x-none" sz="2800" dirty="0"/>
          </a:p>
          <a:p>
            <a:r>
              <a:rPr lang="x-none" sz="2800" dirty="0"/>
              <a:t>+ Đoạn văn: Có kết cấu chặt chẽ, mạch lạc ở mức độ cao. </a:t>
            </a:r>
            <a:endParaRPr lang="vi-VN"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
          <p:cNvPicPr>
            <a:picLocks noChangeAspect="1"/>
          </p:cNvPicPr>
          <p:nvPr/>
        </p:nvPicPr>
        <p:blipFill>
          <a:blip r:embed="rId1"/>
          <a:stretch>
            <a:fillRect/>
          </a:stretch>
        </p:blipFill>
        <p:spPr>
          <a:xfrm flipH="1" flipV="1">
            <a:off x="8962390" y="4265295"/>
            <a:ext cx="3230880" cy="2601595"/>
          </a:xfrm>
          <a:prstGeom prst="rect">
            <a:avLst/>
          </a:prstGeom>
        </p:spPr>
      </p:pic>
      <p:pic>
        <p:nvPicPr>
          <p:cNvPr id="10" name="图片 9" descr="1"/>
          <p:cNvPicPr>
            <a:picLocks noChangeAspect="1"/>
          </p:cNvPicPr>
          <p:nvPr/>
        </p:nvPicPr>
        <p:blipFill>
          <a:blip r:embed="rId1"/>
          <a:stretch>
            <a:fillRect/>
          </a:stretch>
        </p:blipFill>
        <p:spPr>
          <a:xfrm flipV="1">
            <a:off x="-635" y="4265295"/>
            <a:ext cx="3230880" cy="2601595"/>
          </a:xfrm>
          <a:prstGeom prst="rect">
            <a:avLst/>
          </a:prstGeom>
        </p:spPr>
      </p:pic>
      <p:pic>
        <p:nvPicPr>
          <p:cNvPr id="2" name="Picture 1"/>
          <p:cNvPicPr>
            <a:picLocks noChangeAspect="1"/>
          </p:cNvPicPr>
          <p:nvPr/>
        </p:nvPicPr>
        <p:blipFill>
          <a:blip r:embed="rId2"/>
          <a:stretch>
            <a:fillRect/>
          </a:stretch>
        </p:blipFill>
        <p:spPr>
          <a:xfrm>
            <a:off x="3505245" y="2357327"/>
            <a:ext cx="5404119" cy="236605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par>
                                <p:cTn id="8" presetID="1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ADMIN\Desktop\Tai nguyen thiet ke tro choi\Bảng gỗ\choi.png">
            <a:hlinkClick r:id="rId1" action="ppaction://hlinksldjump"/>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795164" y="217487"/>
            <a:ext cx="2097552" cy="891540"/>
          </a:xfrm>
          <a:prstGeom prst="rect">
            <a:avLst/>
          </a:prstGeom>
          <a:noFill/>
          <a:extLst>
            <a:ext uri="{909E8E84-426E-40DD-AFC4-6F175D3DCCD1}">
              <a14:hiddenFill xmlns:a14="http://schemas.microsoft.com/office/drawing/2010/main">
                <a:solidFill>
                  <a:srgbClr val="FFFFFF"/>
                </a:solidFill>
              </a14:hiddenFill>
            </a:ext>
          </a:extLst>
        </p:spPr>
      </p:pic>
      <p:sp>
        <p:nvSpPr>
          <p:cNvPr id="2" name="Double Wave 1"/>
          <p:cNvSpPr/>
          <p:nvPr/>
        </p:nvSpPr>
        <p:spPr>
          <a:xfrm>
            <a:off x="1310005" y="1108710"/>
            <a:ext cx="8484870" cy="4086860"/>
          </a:xfrm>
          <a:prstGeom prst="doubleWave">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6600">
                  <a:solidFill>
                    <a:schemeClr val="accent2"/>
                  </a:solidFill>
                  <a:prstDash val="solid"/>
                </a:ln>
                <a:solidFill>
                  <a:srgbClr val="FFC000"/>
                </a:solidFill>
                <a:effectLst>
                  <a:outerShdw dist="38100" dir="2700000" algn="tl" rotWithShape="0">
                    <a:schemeClr val="accent2"/>
                  </a:outerShdw>
                </a:effectLst>
                <a:latin typeface="UTM Candombe" panose="02040603050506020204" pitchFamily="18"/>
                <a:cs typeface="Calibri" panose="020F0502020204030204" pitchFamily="34" charset="0"/>
              </a:rPr>
              <a:t>KHU VƯỜN BÍ ẨN</a:t>
            </a:r>
            <a:endParaRPr lang="en-US" sz="7200" b="1" dirty="0">
              <a:ln w="6600">
                <a:solidFill>
                  <a:schemeClr val="accent2"/>
                </a:solidFill>
                <a:prstDash val="solid"/>
              </a:ln>
              <a:solidFill>
                <a:srgbClr val="FFC000"/>
              </a:solidFill>
              <a:effectLst>
                <a:outerShdw dist="38100" dir="2700000" algn="tl" rotWithShape="0">
                  <a:schemeClr val="accent2"/>
                </a:outerShdw>
              </a:effectLst>
              <a:latin typeface="UTM Candombe" panose="02040603050506020204" pitchFamily="18"/>
              <a:cs typeface="Calibri" panose="020F0502020204030204" pitchFamily="34" charset="0"/>
            </a:endParaRPr>
          </a:p>
        </p:txBody>
      </p:sp>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DMIN\Desktop\Trong hoa\Flower-pot_HD (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6569" y="2368331"/>
            <a:ext cx="1388344" cy="1356499"/>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rocess 27"/>
          <p:cNvSpPr/>
          <p:nvPr/>
        </p:nvSpPr>
        <p:spPr>
          <a:xfrm>
            <a:off x="2246006" y="863128"/>
            <a:ext cx="1114986" cy="457200"/>
          </a:xfrm>
          <a:prstGeom prst="flowChartProcess">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40" b="1" dirty="0">
                <a:solidFill>
                  <a:srgbClr val="FF0000"/>
                </a:solidFill>
                <a:latin typeface="Arial" panose="020B0604020202020204" pitchFamily="34" charset="0"/>
                <a:cs typeface="Arial" panose="020B0604020202020204" pitchFamily="34" charset="0"/>
              </a:rPr>
              <a:t>9</a:t>
            </a:r>
            <a:endParaRPr lang="en-US" sz="3840" b="1" dirty="0">
              <a:solidFill>
                <a:srgbClr val="FF0000"/>
              </a:solidFill>
              <a:latin typeface="Arial" panose="020B0604020202020204" pitchFamily="34" charset="0"/>
              <a:cs typeface="Arial" panose="020B0604020202020204" pitchFamily="34" charset="0"/>
            </a:endParaRPr>
          </a:p>
        </p:txBody>
      </p:sp>
      <p:sp>
        <p:nvSpPr>
          <p:cNvPr id="6" name="Rectangle 5">
            <a:hlinkClick r:id="rId2" action="ppaction://hlinksldjump"/>
          </p:cNvPr>
          <p:cNvSpPr/>
          <p:nvPr/>
        </p:nvSpPr>
        <p:spPr>
          <a:xfrm>
            <a:off x="2139106" y="4055931"/>
            <a:ext cx="967310" cy="511469"/>
          </a:xfrm>
          <a:prstGeom prst="rect">
            <a:avLst/>
          </a:prstGeom>
          <a:solidFill>
            <a:schemeClr val="accent6">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err="1">
                <a:latin typeface="Calibri" panose="020F0502020204030204" pitchFamily="34" charset="0"/>
                <a:cs typeface="Calibri" panose="020F0502020204030204" pitchFamily="34" charset="0"/>
              </a:rPr>
              <a:t>Chậu</a:t>
            </a:r>
            <a:r>
              <a:rPr lang="en-US" sz="2000" b="1" dirty="0">
                <a:latin typeface="Calibri" panose="020F0502020204030204" pitchFamily="34" charset="0"/>
                <a:cs typeface="Calibri" panose="020F0502020204030204" pitchFamily="34" charset="0"/>
              </a:rPr>
              <a:t> 1</a:t>
            </a:r>
            <a:endParaRPr lang="en-US" sz="2000" b="1" dirty="0">
              <a:latin typeface="Calibri" panose="020F0502020204030204" pitchFamily="34" charset="0"/>
              <a:cs typeface="Calibri" panose="020F0502020204030204" pitchFamily="34" charset="0"/>
            </a:endParaRPr>
          </a:p>
        </p:txBody>
      </p:sp>
      <p:pic>
        <p:nvPicPr>
          <p:cNvPr id="7" name="Picture 5" descr="C:\Users\ADMIN\Desktop\Trong hoa\Plants\Plants_vs_zombies_2_sunflower_by_illustation16-d7gic8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2648" y="1503100"/>
            <a:ext cx="1388344" cy="1573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Trong hoa\Flower-pot_HD (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47948" y="2422924"/>
            <a:ext cx="1280511" cy="1280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6" descr="C:\Users\ADMIN\Desktop\Trong hoa\Plants\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16" b="100000" l="0" r="100000">
                        <a14:foregroundMark x1="48544" y1="51293" x2="49191" y2="63578"/>
                        <a14:foregroundMark x1="57929" y1="46121" x2="57929" y2="64871"/>
                        <a14:foregroundMark x1="44948" y1="65939" x2="58885" y2="7467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79887" y="1589738"/>
            <a:ext cx="1885796" cy="1502594"/>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Process 127"/>
          <p:cNvSpPr/>
          <p:nvPr/>
        </p:nvSpPr>
        <p:spPr>
          <a:xfrm>
            <a:off x="4233975" y="876776"/>
            <a:ext cx="1275602" cy="457200"/>
          </a:xfrm>
          <a:prstGeom prst="flowChartProcess">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40" b="1" dirty="0">
                <a:solidFill>
                  <a:srgbClr val="FF0000"/>
                </a:solidFill>
                <a:latin typeface="Arial" panose="020B0604020202020204" pitchFamily="34" charset="0"/>
                <a:cs typeface="Arial" panose="020B0604020202020204" pitchFamily="34" charset="0"/>
              </a:rPr>
              <a:t>10</a:t>
            </a:r>
            <a:endParaRPr lang="en-US" sz="3840" b="1" dirty="0">
              <a:solidFill>
                <a:srgbClr val="FF0000"/>
              </a:solidFill>
              <a:latin typeface="Arial" panose="020B0604020202020204" pitchFamily="34" charset="0"/>
              <a:cs typeface="Arial" panose="020B0604020202020204" pitchFamily="34" charset="0"/>
            </a:endParaRPr>
          </a:p>
        </p:txBody>
      </p:sp>
      <p:sp>
        <p:nvSpPr>
          <p:cNvPr id="11" name="Rectangle 10">
            <a:hlinkClick r:id="rId6" action="ppaction://hlinksldjump"/>
          </p:cNvPr>
          <p:cNvSpPr/>
          <p:nvPr/>
        </p:nvSpPr>
        <p:spPr>
          <a:xfrm>
            <a:off x="4432439" y="4042283"/>
            <a:ext cx="967310" cy="511469"/>
          </a:xfrm>
          <a:prstGeom prst="rect">
            <a:avLst/>
          </a:prstGeom>
          <a:solidFill>
            <a:schemeClr val="accent6">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err="1">
                <a:latin typeface="Calibri" panose="020F0502020204030204" pitchFamily="34" charset="0"/>
                <a:cs typeface="Calibri" panose="020F0502020204030204" pitchFamily="34" charset="0"/>
              </a:rPr>
              <a:t>Chậu</a:t>
            </a:r>
            <a:r>
              <a:rPr lang="en-US" sz="2000" b="1" dirty="0">
                <a:latin typeface="Calibri" panose="020F0502020204030204" pitchFamily="34" charset="0"/>
                <a:cs typeface="Calibri" panose="020F0502020204030204" pitchFamily="34" charset="0"/>
              </a:rPr>
              <a:t> 2</a:t>
            </a:r>
            <a:endParaRPr lang="en-US" sz="2000" b="1" dirty="0">
              <a:latin typeface="Calibri" panose="020F0502020204030204" pitchFamily="34" charset="0"/>
              <a:cs typeface="Calibri" panose="020F0502020204030204" pitchFamily="34" charset="0"/>
            </a:endParaRPr>
          </a:p>
        </p:txBody>
      </p:sp>
      <p:pic>
        <p:nvPicPr>
          <p:cNvPr id="16" name="Picture 4" descr="C:\Users\ADMIN\Desktop\Trong hoa\Flower-pot_HD (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95891" y="2404996"/>
            <a:ext cx="1427998" cy="1427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C:\Users\ADMIN\Desktop\Trong hoa\Plants\pvz-2-cp-30832-featured.png.adapt.crop191x100.628p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0047" y="1784626"/>
            <a:ext cx="1427998" cy="150259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rocess 120"/>
          <p:cNvSpPr/>
          <p:nvPr/>
        </p:nvSpPr>
        <p:spPr>
          <a:xfrm>
            <a:off x="6721842" y="880043"/>
            <a:ext cx="1024813" cy="453934"/>
          </a:xfrm>
          <a:prstGeom prst="flowChartProcess">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40" b="1" dirty="0">
                <a:solidFill>
                  <a:srgbClr val="FF0000"/>
                </a:solidFill>
                <a:latin typeface="Arial" panose="020B0604020202020204" pitchFamily="34" charset="0"/>
                <a:cs typeface="Arial" panose="020B0604020202020204" pitchFamily="34" charset="0"/>
              </a:rPr>
              <a:t>8</a:t>
            </a:r>
            <a:endParaRPr lang="en-US" sz="3840" b="1" dirty="0">
              <a:solidFill>
                <a:srgbClr val="FF0000"/>
              </a:solidFill>
              <a:latin typeface="Arial" panose="020B0604020202020204" pitchFamily="34" charset="0"/>
              <a:cs typeface="Arial" panose="020B0604020202020204" pitchFamily="34" charset="0"/>
            </a:endParaRPr>
          </a:p>
        </p:txBody>
      </p:sp>
      <p:sp>
        <p:nvSpPr>
          <p:cNvPr id="19" name="Rectangle 18">
            <a:hlinkClick r:id="rId8" action="ppaction://hlinksldjump"/>
          </p:cNvPr>
          <p:cNvSpPr/>
          <p:nvPr/>
        </p:nvSpPr>
        <p:spPr>
          <a:xfrm>
            <a:off x="6821369" y="4019033"/>
            <a:ext cx="967310" cy="511469"/>
          </a:xfrm>
          <a:prstGeom prst="rect">
            <a:avLst/>
          </a:prstGeom>
          <a:solidFill>
            <a:schemeClr val="accent6">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160" b="1" dirty="0" err="1"/>
              <a:t>Chậu</a:t>
            </a:r>
            <a:r>
              <a:rPr lang="en-US" sz="2160" b="1" dirty="0"/>
              <a:t> 3</a:t>
            </a:r>
            <a:endParaRPr lang="en-US" sz="2160" b="1" dirty="0"/>
          </a:p>
        </p:txBody>
      </p:sp>
      <p:pic>
        <p:nvPicPr>
          <p:cNvPr id="20" name="Picture 4" descr="C:\Users\ADMIN\Desktop\Trong hoa\Flower-pot_HD (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63528" y="2605854"/>
            <a:ext cx="1280510" cy="12805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C:\Users\ADMIN\Desktop\Trong hoa\Plants\http-%2F%2Fmashable.com%2Fwp-content%2Fgallery%2Fplants-vs-zombies-2-new-plants%2Fbloomerang-cop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57771" y="1796249"/>
            <a:ext cx="1561645" cy="1608971"/>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Process 108"/>
          <p:cNvSpPr/>
          <p:nvPr/>
        </p:nvSpPr>
        <p:spPr>
          <a:xfrm>
            <a:off x="8895902" y="876776"/>
            <a:ext cx="1114986" cy="496268"/>
          </a:xfrm>
          <a:prstGeom prst="flowChartProcess">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40" b="1" dirty="0">
                <a:solidFill>
                  <a:srgbClr val="FF0000"/>
                </a:solidFill>
                <a:latin typeface="Arial" panose="020B0604020202020204" pitchFamily="34" charset="0"/>
                <a:cs typeface="Arial" panose="020B0604020202020204" pitchFamily="34" charset="0"/>
              </a:rPr>
              <a:t>9</a:t>
            </a:r>
            <a:endParaRPr lang="en-US" sz="3840" b="1" dirty="0">
              <a:solidFill>
                <a:srgbClr val="FF0000"/>
              </a:solidFill>
              <a:latin typeface="Arial" panose="020B0604020202020204" pitchFamily="34" charset="0"/>
              <a:cs typeface="Arial" panose="020B0604020202020204" pitchFamily="34" charset="0"/>
            </a:endParaRPr>
          </a:p>
        </p:txBody>
      </p:sp>
      <p:sp>
        <p:nvSpPr>
          <p:cNvPr id="23" name="Rectangle 22">
            <a:hlinkClick r:id="rId10" action="ppaction://hlinksldjump"/>
          </p:cNvPr>
          <p:cNvSpPr/>
          <p:nvPr/>
        </p:nvSpPr>
        <p:spPr>
          <a:xfrm>
            <a:off x="9149752" y="4019034"/>
            <a:ext cx="967310" cy="511468"/>
          </a:xfrm>
          <a:prstGeom prst="rect">
            <a:avLst/>
          </a:prstGeom>
          <a:solidFill>
            <a:schemeClr val="accent6">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160" b="1" dirty="0" err="1"/>
              <a:t>Chậu</a:t>
            </a:r>
            <a:r>
              <a:rPr lang="en-US" sz="2160" b="1" dirty="0"/>
              <a:t> 4</a:t>
            </a:r>
            <a:endParaRPr lang="en-US" sz="2160" b="1" dirty="0"/>
          </a:p>
        </p:txBody>
      </p:sp>
      <p:pic>
        <p:nvPicPr>
          <p:cNvPr id="25" name="图片 7" descr="1"/>
          <p:cNvPicPr>
            <a:picLocks noChangeAspect="1"/>
          </p:cNvPicPr>
          <p:nvPr/>
        </p:nvPicPr>
        <p:blipFill>
          <a:blip r:embed="rId11"/>
          <a:stretch>
            <a:fillRect/>
          </a:stretch>
        </p:blipFill>
        <p:spPr>
          <a:xfrm flipH="1" flipV="1">
            <a:off x="8962390" y="4265295"/>
            <a:ext cx="3230880" cy="2601595"/>
          </a:xfrm>
          <a:prstGeom prst="rect">
            <a:avLst/>
          </a:prstGeom>
        </p:spPr>
      </p:pic>
      <p:pic>
        <p:nvPicPr>
          <p:cNvPr id="26" name="图片 9" descr="1"/>
          <p:cNvPicPr>
            <a:picLocks noChangeAspect="1"/>
          </p:cNvPicPr>
          <p:nvPr/>
        </p:nvPicPr>
        <p:blipFill>
          <a:blip r:embed="rId11"/>
          <a:stretch>
            <a:fillRect/>
          </a:stretch>
        </p:blipFill>
        <p:spPr>
          <a:xfrm flipV="1">
            <a:off x="-635" y="4265295"/>
            <a:ext cx="3230880" cy="260159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1000"/>
                                        <p:tgtEl>
                                          <p:spTgt spid="25"/>
                                        </p:tgtEl>
                                      </p:cBhvr>
                                    </p:animEffect>
                                  </p:childTnLst>
                                </p:cTn>
                              </p:par>
                              <p:par>
                                <p:cTn id="8" presetID="1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plus(in)">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7"/>
                                        </p:tgtEl>
                                        <p:attrNameLst>
                                          <p:attrName>r</p:attrName>
                                        </p:attrNameLst>
                                      </p:cBhvr>
                                    </p:animRot>
                                    <p:animRot by="-240000">
                                      <p:cBhvr>
                                        <p:cTn id="18" dur="400" fill="hold">
                                          <p:stCondLst>
                                            <p:cond delay="400"/>
                                          </p:stCondLst>
                                        </p:cTn>
                                        <p:tgtEl>
                                          <p:spTgt spid="7"/>
                                        </p:tgtEl>
                                        <p:attrNameLst>
                                          <p:attrName>r</p:attrName>
                                        </p:attrNameLst>
                                      </p:cBhvr>
                                    </p:animRot>
                                    <p:animRot by="240000">
                                      <p:cBhvr>
                                        <p:cTn id="19" dur="400" fill="hold">
                                          <p:stCondLst>
                                            <p:cond delay="800"/>
                                          </p:stCondLst>
                                        </p:cTn>
                                        <p:tgtEl>
                                          <p:spTgt spid="7"/>
                                        </p:tgtEl>
                                        <p:attrNameLst>
                                          <p:attrName>r</p:attrName>
                                        </p:attrNameLst>
                                      </p:cBhvr>
                                    </p:animRot>
                                    <p:animRot by="-240000">
                                      <p:cBhvr>
                                        <p:cTn id="20" dur="400" fill="hold">
                                          <p:stCondLst>
                                            <p:cond delay="1200"/>
                                          </p:stCondLst>
                                        </p:cTn>
                                        <p:tgtEl>
                                          <p:spTgt spid="7"/>
                                        </p:tgtEl>
                                        <p:attrNameLst>
                                          <p:attrName>r</p:attrName>
                                        </p:attrNameLst>
                                      </p:cBhvr>
                                    </p:animRot>
                                    <p:animRot by="120000">
                                      <p:cBhvr>
                                        <p:cTn id="21" dur="400" fill="hold">
                                          <p:stCondLst>
                                            <p:cond delay="1600"/>
                                          </p:stCondLst>
                                        </p:cTn>
                                        <p:tgtEl>
                                          <p:spTgt spid="7"/>
                                        </p:tgtEl>
                                        <p:attrNameLst>
                                          <p:attrName>r</p:attrName>
                                        </p:attrNameLst>
                                      </p:cBhvr>
                                    </p:animRot>
                                  </p:childTnLst>
                                </p:cTn>
                              </p:par>
                              <p:par>
                                <p:cTn id="22" presetID="10" presetClass="entr" presetSubtype="0" repeatCount="5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par>
                          <p:cTn id="25" fill="hold">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32" presetClass="emph" presetSubtype="0" repeatCount="indefinite" fill="hold" nodeType="withEffect">
                                  <p:stCondLst>
                                    <p:cond delay="0"/>
                                  </p:stCondLst>
                                  <p:childTnLst>
                                    <p:animRot by="120000">
                                      <p:cBhvr>
                                        <p:cTn id="37" dur="200" fill="hold">
                                          <p:stCondLst>
                                            <p:cond delay="0"/>
                                          </p:stCondLst>
                                        </p:cTn>
                                        <p:tgtEl>
                                          <p:spTgt spid="9"/>
                                        </p:tgtEl>
                                        <p:attrNameLst>
                                          <p:attrName>r</p:attrName>
                                        </p:attrNameLst>
                                      </p:cBhvr>
                                    </p:animRot>
                                    <p:animRot by="-240000">
                                      <p:cBhvr>
                                        <p:cTn id="38" dur="400" fill="hold">
                                          <p:stCondLst>
                                            <p:cond delay="400"/>
                                          </p:stCondLst>
                                        </p:cTn>
                                        <p:tgtEl>
                                          <p:spTgt spid="9"/>
                                        </p:tgtEl>
                                        <p:attrNameLst>
                                          <p:attrName>r</p:attrName>
                                        </p:attrNameLst>
                                      </p:cBhvr>
                                    </p:animRot>
                                    <p:animRot by="240000">
                                      <p:cBhvr>
                                        <p:cTn id="39" dur="400" fill="hold">
                                          <p:stCondLst>
                                            <p:cond delay="800"/>
                                          </p:stCondLst>
                                        </p:cTn>
                                        <p:tgtEl>
                                          <p:spTgt spid="9"/>
                                        </p:tgtEl>
                                        <p:attrNameLst>
                                          <p:attrName>r</p:attrName>
                                        </p:attrNameLst>
                                      </p:cBhvr>
                                    </p:animRot>
                                    <p:animRot by="-240000">
                                      <p:cBhvr>
                                        <p:cTn id="40" dur="400" fill="hold">
                                          <p:stCondLst>
                                            <p:cond delay="1200"/>
                                          </p:stCondLst>
                                        </p:cTn>
                                        <p:tgtEl>
                                          <p:spTgt spid="9"/>
                                        </p:tgtEl>
                                        <p:attrNameLst>
                                          <p:attrName>r</p:attrName>
                                        </p:attrNameLst>
                                      </p:cBhvr>
                                    </p:animRot>
                                    <p:animRot by="120000">
                                      <p:cBhvr>
                                        <p:cTn id="41" dur="400" fill="hold">
                                          <p:stCondLst>
                                            <p:cond delay="1600"/>
                                          </p:stCondLst>
                                        </p:cTn>
                                        <p:tgtEl>
                                          <p:spTgt spid="9"/>
                                        </p:tgtEl>
                                        <p:attrNameLst>
                                          <p:attrName>r</p:attrName>
                                        </p:attrNameLst>
                                      </p:cBhvr>
                                    </p:animRot>
                                  </p:childTnLst>
                                </p:cTn>
                              </p:par>
                              <p:par>
                                <p:cTn id="42" presetID="10" presetClass="entr" presetSubtype="0" repeatCount="500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childTnLst>
                          </p:cTn>
                        </p:par>
                        <p:par>
                          <p:cTn id="45" fill="hold">
                            <p:stCondLst>
                              <p:cond delay="0"/>
                            </p:stCondLst>
                            <p:childTnLst>
                              <p:par>
                                <p:cTn id="46" presetID="1" presetClass="exit" presetSubtype="0" fill="hold" grpId="1" nodeType="afterEffect">
                                  <p:stCondLst>
                                    <p:cond delay="0"/>
                                  </p:stCondLst>
                                  <p:childTnLst>
                                    <p:set>
                                      <p:cBhvr>
                                        <p:cTn id="4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7"/>
                                        </p:tgtEl>
                                        <p:attrNameLst>
                                          <p:attrName>r</p:attrName>
                                        </p:attrNameLst>
                                      </p:cBhvr>
                                    </p:animRot>
                                    <p:animRot by="-240000">
                                      <p:cBhvr>
                                        <p:cTn id="55" dur="400" fill="hold">
                                          <p:stCondLst>
                                            <p:cond delay="400"/>
                                          </p:stCondLst>
                                        </p:cTn>
                                        <p:tgtEl>
                                          <p:spTgt spid="17"/>
                                        </p:tgtEl>
                                        <p:attrNameLst>
                                          <p:attrName>r</p:attrName>
                                        </p:attrNameLst>
                                      </p:cBhvr>
                                    </p:animRot>
                                    <p:animRot by="240000">
                                      <p:cBhvr>
                                        <p:cTn id="56" dur="400" fill="hold">
                                          <p:stCondLst>
                                            <p:cond delay="800"/>
                                          </p:stCondLst>
                                        </p:cTn>
                                        <p:tgtEl>
                                          <p:spTgt spid="17"/>
                                        </p:tgtEl>
                                        <p:attrNameLst>
                                          <p:attrName>r</p:attrName>
                                        </p:attrNameLst>
                                      </p:cBhvr>
                                    </p:animRot>
                                    <p:animRot by="-240000">
                                      <p:cBhvr>
                                        <p:cTn id="57" dur="400" fill="hold">
                                          <p:stCondLst>
                                            <p:cond delay="1200"/>
                                          </p:stCondLst>
                                        </p:cTn>
                                        <p:tgtEl>
                                          <p:spTgt spid="17"/>
                                        </p:tgtEl>
                                        <p:attrNameLst>
                                          <p:attrName>r</p:attrName>
                                        </p:attrNameLst>
                                      </p:cBhvr>
                                    </p:animRot>
                                    <p:animRot by="120000">
                                      <p:cBhvr>
                                        <p:cTn id="58" dur="400" fill="hold">
                                          <p:stCondLst>
                                            <p:cond delay="1600"/>
                                          </p:stCondLst>
                                        </p:cTn>
                                        <p:tgtEl>
                                          <p:spTgt spid="17"/>
                                        </p:tgtEl>
                                        <p:attrNameLst>
                                          <p:attrName>r</p:attrName>
                                        </p:attrNameLst>
                                      </p:cBhvr>
                                    </p:animRot>
                                  </p:childTnLst>
                                </p:cTn>
                              </p:par>
                              <p:par>
                                <p:cTn id="59" presetID="10" presetClass="entr" presetSubtype="0" repeatCount="500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childTnLst>
                                </p:cTn>
                              </p:par>
                            </p:childTnLst>
                          </p:cTn>
                        </p:par>
                        <p:par>
                          <p:cTn id="62" fill="hold">
                            <p:stCondLst>
                              <p:cond delay="0"/>
                            </p:stCondLst>
                            <p:childTnLst>
                              <p:par>
                                <p:cTn id="63" presetID="1" presetClass="exit" presetSubtype="0" fill="hold" grpId="1" nodeType="afterEffect">
                                  <p:stCondLst>
                                    <p:cond delay="0"/>
                                  </p:stCondLst>
                                  <p:childTnLst>
                                    <p:set>
                                      <p:cBhvr>
                                        <p:cTn id="6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21"/>
                                        </p:tgtEl>
                                        <p:attrNameLst>
                                          <p:attrName>r</p:attrName>
                                        </p:attrNameLst>
                                      </p:cBhvr>
                                    </p:animRot>
                                    <p:animRot by="-240000">
                                      <p:cBhvr>
                                        <p:cTn id="72" dur="400" fill="hold">
                                          <p:stCondLst>
                                            <p:cond delay="400"/>
                                          </p:stCondLst>
                                        </p:cTn>
                                        <p:tgtEl>
                                          <p:spTgt spid="21"/>
                                        </p:tgtEl>
                                        <p:attrNameLst>
                                          <p:attrName>r</p:attrName>
                                        </p:attrNameLst>
                                      </p:cBhvr>
                                    </p:animRot>
                                    <p:animRot by="240000">
                                      <p:cBhvr>
                                        <p:cTn id="73" dur="400" fill="hold">
                                          <p:stCondLst>
                                            <p:cond delay="800"/>
                                          </p:stCondLst>
                                        </p:cTn>
                                        <p:tgtEl>
                                          <p:spTgt spid="21"/>
                                        </p:tgtEl>
                                        <p:attrNameLst>
                                          <p:attrName>r</p:attrName>
                                        </p:attrNameLst>
                                      </p:cBhvr>
                                    </p:animRot>
                                    <p:animRot by="-240000">
                                      <p:cBhvr>
                                        <p:cTn id="74" dur="400" fill="hold">
                                          <p:stCondLst>
                                            <p:cond delay="1200"/>
                                          </p:stCondLst>
                                        </p:cTn>
                                        <p:tgtEl>
                                          <p:spTgt spid="21"/>
                                        </p:tgtEl>
                                        <p:attrNameLst>
                                          <p:attrName>r</p:attrName>
                                        </p:attrNameLst>
                                      </p:cBhvr>
                                    </p:animRot>
                                    <p:animRot by="120000">
                                      <p:cBhvr>
                                        <p:cTn id="75" dur="400" fill="hold">
                                          <p:stCondLst>
                                            <p:cond delay="1600"/>
                                          </p:stCondLst>
                                        </p:cTn>
                                        <p:tgtEl>
                                          <p:spTgt spid="21"/>
                                        </p:tgtEl>
                                        <p:attrNameLst>
                                          <p:attrName>r</p:attrName>
                                        </p:attrNameLst>
                                      </p:cBhvr>
                                    </p:animRot>
                                  </p:childTnLst>
                                </p:cTn>
                              </p:par>
                              <p:par>
                                <p:cTn id="76" presetID="10" presetClass="entr" presetSubtype="0" repeatCount="500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childTnLst>
                                </p:cTn>
                              </p:par>
                            </p:childTnLst>
                          </p:cTn>
                        </p:par>
                        <p:par>
                          <p:cTn id="79" fill="hold">
                            <p:stCondLst>
                              <p:cond delay="0"/>
                            </p:stCondLst>
                            <p:childTnLst>
                              <p:par>
                                <p:cTn id="80" presetID="1" presetClass="exit" presetSubtype="0" fill="hold" grpId="1" nodeType="afterEffect">
                                  <p:stCondLst>
                                    <p:cond delay="0"/>
                                  </p:stCondLst>
                                  <p:childTnLst>
                                    <p:set>
                                      <p:cBhvr>
                                        <p:cTn id="8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5" grpId="1" animBg="1"/>
      <p:bldP spid="10" grpId="0" animBg="1"/>
      <p:bldP spid="10" grpId="1" animBg="1"/>
      <p:bldP spid="18" grpId="0" animBg="1"/>
      <p:bldP spid="18" grpId="1"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5440" y="682550"/>
            <a:ext cx="9326880" cy="1247913"/>
          </a:xfrm>
          <a:prstGeom prst="roundRect">
            <a:avLst/>
          </a:prstGeom>
          <a:solidFill>
            <a:schemeClr val="accent6">
              <a:lumMod val="20000"/>
              <a:lumOff val="8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x-none" sz="36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Câu </a:t>
            </a:r>
            <a:r>
              <a:rPr lang="vi-VN" sz="36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1: Ngôn ngữ nói là gì?</a:t>
            </a:r>
            <a:endParaRPr lang="x-none" sz="36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p:cNvSpPr txBox="1"/>
          <p:nvPr/>
        </p:nvSpPr>
        <p:spPr>
          <a:xfrm>
            <a:off x="1615440" y="2493571"/>
            <a:ext cx="9326880" cy="1405769"/>
          </a:xfrm>
          <a:prstGeom prst="rect">
            <a:avLst/>
          </a:prstGeom>
          <a:noFill/>
        </p:spPr>
        <p:txBody>
          <a:bodyPr wrap="square">
            <a:spAutoFit/>
          </a:bodyPr>
          <a:lstStyle/>
          <a:p>
            <a:pPr algn="just">
              <a:lnSpc>
                <a:spcPct val="150000"/>
              </a:lnSpc>
            </a:pPr>
            <a:r>
              <a:rPr lang="vi-VN" sz="3000" dirty="0">
                <a:effectLst/>
                <a:latin typeface="Calibri" panose="020F0502020204030204" pitchFamily="34" charset="0"/>
                <a:ea typeface="Times New Roman" panose="02020603050405020304" pitchFamily="18" charset="0"/>
                <a:cs typeface="Calibri" panose="020F0502020204030204" pitchFamily="34" charset="0"/>
              </a:rPr>
              <a:t>- </a:t>
            </a:r>
            <a:r>
              <a:rPr lang="x-none" sz="3000" dirty="0">
                <a:effectLst/>
                <a:latin typeface="Calibri" panose="020F0502020204030204" pitchFamily="34" charset="0"/>
                <a:ea typeface="Times New Roman" panose="02020603050405020304" pitchFamily="18" charset="0"/>
                <a:cs typeface="Calibri" panose="020F0502020204030204" pitchFamily="34" charset="0"/>
              </a:rPr>
              <a:t>Ngôn ngữ nói (còn gọi là khẩu ngữ) là ngôn ngữ âm thanh, được tiếp nhận bằng thính giác. </a:t>
            </a:r>
            <a:endParaRPr lang="x-none" sz="3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图片 7" descr="1"/>
          <p:cNvPicPr>
            <a:picLocks noChangeAspect="1"/>
          </p:cNvPicPr>
          <p:nvPr/>
        </p:nvPicPr>
        <p:blipFill>
          <a:blip r:embed="rId1"/>
          <a:stretch>
            <a:fillRect/>
          </a:stretch>
        </p:blipFill>
        <p:spPr>
          <a:xfrm flipH="1" flipV="1">
            <a:off x="10091409" y="5175434"/>
            <a:ext cx="2100591" cy="1691455"/>
          </a:xfrm>
          <a:prstGeom prst="rect">
            <a:avLst/>
          </a:prstGeom>
        </p:spPr>
      </p:pic>
      <p:pic>
        <p:nvPicPr>
          <p:cNvPr id="7" name="图片 9" descr="1"/>
          <p:cNvPicPr>
            <a:picLocks noChangeAspect="1"/>
          </p:cNvPicPr>
          <p:nvPr/>
        </p:nvPicPr>
        <p:blipFill>
          <a:blip r:embed="rId1"/>
          <a:stretch>
            <a:fillRect/>
          </a:stretch>
        </p:blipFill>
        <p:spPr>
          <a:xfrm flipV="1">
            <a:off x="0" y="5175434"/>
            <a:ext cx="2100591" cy="16914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5440" y="682550"/>
            <a:ext cx="9326880" cy="1247913"/>
          </a:xfrm>
          <a:prstGeom prst="roundRect">
            <a:avLst/>
          </a:prstGeom>
          <a:solidFill>
            <a:schemeClr val="accent6">
              <a:lumMod val="20000"/>
              <a:lumOff val="8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0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Câu 2: </a:t>
            </a:r>
            <a:r>
              <a:rPr lang="x-none" sz="30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Hình</a:t>
            </a:r>
            <a:r>
              <a:rPr lang="vi-VN" sz="30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thức thể hiện của ngôn ngữ nói?</a:t>
            </a:r>
            <a:endParaRPr lang="x-none" sz="30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p:cNvSpPr txBox="1"/>
          <p:nvPr/>
        </p:nvSpPr>
        <p:spPr>
          <a:xfrm>
            <a:off x="810491" y="2293238"/>
            <a:ext cx="10385682" cy="2400657"/>
          </a:xfrm>
          <a:prstGeom prst="rect">
            <a:avLst/>
          </a:prstGeom>
          <a:noFill/>
        </p:spPr>
        <p:txBody>
          <a:bodyPr wrap="square">
            <a:spAutoFit/>
          </a:bodyPr>
          <a:lstStyle/>
          <a:p>
            <a:pPr algn="just"/>
            <a:r>
              <a:rPr lang="vi-VN" sz="3000" dirty="0">
                <a:effectLst/>
                <a:latin typeface="Calibri" panose="020F0502020204030204" pitchFamily="34" charset="0"/>
                <a:ea typeface="Times New Roman" panose="02020603050405020304" pitchFamily="18" charset="0"/>
                <a:cs typeface="Calibri" panose="020F0502020204030204" pitchFamily="34" charset="0"/>
              </a:rPr>
              <a:t>+ </a:t>
            </a:r>
            <a:r>
              <a:rPr lang="x-none" sz="3000" dirty="0">
                <a:latin typeface="Calibri" panose="020F0502020204030204" pitchFamily="34" charset="0"/>
                <a:ea typeface="Times New Roman" panose="02020603050405020304" pitchFamily="18" charset="0"/>
                <a:cs typeface="Calibri" panose="020F0502020204030204" pitchFamily="34" charset="0"/>
              </a:rPr>
              <a:t>T</a:t>
            </a:r>
            <a:r>
              <a:rPr lang="x-none" sz="3000" dirty="0">
                <a:effectLst/>
                <a:latin typeface="Calibri" panose="020F0502020204030204" pitchFamily="34" charset="0"/>
                <a:ea typeface="Times New Roman" panose="02020603050405020304" pitchFamily="18" charset="0"/>
                <a:cs typeface="Calibri" panose="020F0502020204030204" pitchFamily="34" charset="0"/>
              </a:rPr>
              <a:t>rò chuyện ở gia đình, nhà trường, nhà máy, công sở…</a:t>
            </a:r>
            <a:endParaRPr lang="vi-VN" sz="3000" dirty="0">
              <a:latin typeface="Calibri" panose="020F0502020204030204" pitchFamily="34" charset="0"/>
              <a:ea typeface="Times New Roman" panose="02020603050405020304" pitchFamily="18" charset="0"/>
              <a:cs typeface="Calibri" panose="020F0502020204030204" pitchFamily="34" charset="0"/>
            </a:endParaRPr>
          </a:p>
          <a:p>
            <a:pPr algn="just"/>
            <a:r>
              <a:rPr lang="vi-VN" sz="3000" dirty="0">
                <a:effectLst/>
                <a:latin typeface="Calibri" panose="020F0502020204030204" pitchFamily="34" charset="0"/>
                <a:ea typeface="Times New Roman" panose="02020603050405020304" pitchFamily="18" charset="0"/>
                <a:cs typeface="Calibri" panose="020F0502020204030204" pitchFamily="34" charset="0"/>
              </a:rPr>
              <a:t>+ P</a:t>
            </a:r>
            <a:r>
              <a:rPr lang="x-none" sz="3000" dirty="0">
                <a:effectLst/>
                <a:latin typeface="Calibri" panose="020F0502020204030204" pitchFamily="34" charset="0"/>
                <a:ea typeface="Times New Roman" panose="02020603050405020304" pitchFamily="18" charset="0"/>
                <a:cs typeface="Calibri" panose="020F0502020204030204" pitchFamily="34" charset="0"/>
              </a:rPr>
              <a:t>hát biểu trong giờ học, cuộc họp, hội thảo… </a:t>
            </a:r>
            <a:endParaRPr lang="x-none" sz="3000" dirty="0">
              <a:latin typeface="Calibri" panose="020F0502020204030204" pitchFamily="34" charset="0"/>
              <a:ea typeface="Times New Roman" panose="02020603050405020304" pitchFamily="18" charset="0"/>
              <a:cs typeface="Calibri" panose="020F0502020204030204" pitchFamily="34" charset="0"/>
            </a:endParaRPr>
          </a:p>
          <a:p>
            <a:pPr algn="just"/>
            <a:r>
              <a:rPr lang="x-none" sz="3000" dirty="0">
                <a:effectLst/>
                <a:latin typeface="Calibri" panose="020F0502020204030204" pitchFamily="34" charset="0"/>
                <a:ea typeface="Times New Roman" panose="02020603050405020304" pitchFamily="18" charset="0"/>
                <a:cs typeface="Calibri" panose="020F0502020204030204" pitchFamily="34" charset="0"/>
              </a:rPr>
              <a:t>+ Trao đổi khi mua bán ở chợ, siêu thị… </a:t>
            </a:r>
            <a:endParaRPr lang="x-none" sz="30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3000" dirty="0">
                <a:effectLst/>
                <a:latin typeface="Calibri" panose="020F0502020204030204" pitchFamily="34" charset="0"/>
                <a:ea typeface="Times New Roman" panose="02020603050405020304" pitchFamily="18" charset="0"/>
                <a:cs typeface="Calibri" panose="020F0502020204030204" pitchFamily="34" charset="0"/>
              </a:rPr>
              <a:t>+ </a:t>
            </a:r>
            <a:r>
              <a:rPr lang="x-none" sz="3000" dirty="0">
                <a:latin typeface="Calibri" panose="020F0502020204030204" pitchFamily="34" charset="0"/>
                <a:ea typeface="Times New Roman" panose="02020603050405020304" pitchFamily="18" charset="0"/>
                <a:cs typeface="Calibri" panose="020F0502020204030204" pitchFamily="34" charset="0"/>
              </a:rPr>
              <a:t>N</a:t>
            </a:r>
            <a:r>
              <a:rPr lang="x-none" sz="3000" dirty="0">
                <a:effectLst/>
                <a:latin typeface="Calibri" panose="020F0502020204030204" pitchFamily="34" charset="0"/>
                <a:ea typeface="Times New Roman" panose="02020603050405020304" pitchFamily="18" charset="0"/>
                <a:cs typeface="Calibri" panose="020F0502020204030204" pitchFamily="34" charset="0"/>
              </a:rPr>
              <a:t>gôn ngữ nói cũng xuất hiện dưới hình thức văn bản viết</a:t>
            </a:r>
            <a:r>
              <a:rPr lang="vi-VN" sz="3000" dirty="0">
                <a:latin typeface="Calibri" panose="020F0502020204030204" pitchFamily="34" charset="0"/>
                <a:ea typeface="Times New Roman" panose="02020603050405020304" pitchFamily="18" charset="0"/>
                <a:cs typeface="Calibri" panose="020F0502020204030204" pitchFamily="34" charset="0"/>
              </a:rPr>
              <a:t>: lời nói tái hiện của nhân vật trong tác phẩm văn học.</a:t>
            </a:r>
            <a:endParaRPr lang="x-none" sz="3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图片 7" descr="1"/>
          <p:cNvPicPr>
            <a:picLocks noChangeAspect="1"/>
          </p:cNvPicPr>
          <p:nvPr/>
        </p:nvPicPr>
        <p:blipFill>
          <a:blip r:embed="rId1"/>
          <a:stretch>
            <a:fillRect/>
          </a:stretch>
        </p:blipFill>
        <p:spPr>
          <a:xfrm flipH="1" flipV="1">
            <a:off x="10091409" y="5175434"/>
            <a:ext cx="2100591" cy="1691455"/>
          </a:xfrm>
          <a:prstGeom prst="rect">
            <a:avLst/>
          </a:prstGeom>
        </p:spPr>
      </p:pic>
      <p:pic>
        <p:nvPicPr>
          <p:cNvPr id="7" name="图片 9" descr="1"/>
          <p:cNvPicPr>
            <a:picLocks noChangeAspect="1"/>
          </p:cNvPicPr>
          <p:nvPr/>
        </p:nvPicPr>
        <p:blipFill>
          <a:blip r:embed="rId1"/>
          <a:stretch>
            <a:fillRect/>
          </a:stretch>
        </p:blipFill>
        <p:spPr>
          <a:xfrm flipV="1">
            <a:off x="0" y="5175434"/>
            <a:ext cx="2100591" cy="16914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5440" y="682550"/>
            <a:ext cx="9326880" cy="1247913"/>
          </a:xfrm>
          <a:prstGeom prst="roundRect">
            <a:avLst/>
          </a:prstGeom>
          <a:solidFill>
            <a:schemeClr val="accent6">
              <a:lumMod val="20000"/>
              <a:lumOff val="8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vi-VN" sz="36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Câu 3: </a:t>
            </a:r>
            <a:r>
              <a:rPr lang="x-none" sz="36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Ngôn ngữ viết là </a:t>
            </a:r>
            <a:r>
              <a:rPr lang="vi-VN" sz="36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gì?</a:t>
            </a:r>
            <a:endParaRPr lang="x-none" sz="36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p:cNvSpPr txBox="1"/>
          <p:nvPr/>
        </p:nvSpPr>
        <p:spPr>
          <a:xfrm>
            <a:off x="1615440" y="2493571"/>
            <a:ext cx="9326880" cy="1481175"/>
          </a:xfrm>
          <a:prstGeom prst="rect">
            <a:avLst/>
          </a:prstGeom>
          <a:noFill/>
        </p:spPr>
        <p:txBody>
          <a:bodyPr wrap="square">
            <a:spAutoFit/>
          </a:bodyPr>
          <a:lstStyle/>
          <a:p>
            <a:pPr algn="just">
              <a:lnSpc>
                <a:spcPct val="150000"/>
              </a:lnSpc>
            </a:pPr>
            <a:r>
              <a:rPr lang="vi-VN" sz="3200" dirty="0">
                <a:effectLst/>
                <a:latin typeface="Calibri" panose="020F0502020204030204" pitchFamily="34" charset="0"/>
                <a:ea typeface="Times New Roman" panose="02020603050405020304" pitchFamily="18" charset="0"/>
                <a:cs typeface="Calibri" panose="020F0502020204030204" pitchFamily="34" charset="0"/>
              </a:rPr>
              <a:t>- L</a:t>
            </a:r>
            <a:r>
              <a:rPr lang="x-none" sz="3200" dirty="0">
                <a:effectLst/>
                <a:latin typeface="Calibri" panose="020F0502020204030204" pitchFamily="34" charset="0"/>
                <a:ea typeface="Times New Roman" panose="02020603050405020304" pitchFamily="18" charset="0"/>
                <a:cs typeface="Calibri" panose="020F0502020204030204" pitchFamily="34" charset="0"/>
              </a:rPr>
              <a:t>à ngôn ngữ được thể hiện bằng chữ viết, được dùng trong sách, báo, văn bản hành chính, thư từ,... </a:t>
            </a:r>
            <a:endParaRPr lang="x-none" sz="32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图片 7" descr="1"/>
          <p:cNvPicPr>
            <a:picLocks noChangeAspect="1"/>
          </p:cNvPicPr>
          <p:nvPr/>
        </p:nvPicPr>
        <p:blipFill>
          <a:blip r:embed="rId1"/>
          <a:stretch>
            <a:fillRect/>
          </a:stretch>
        </p:blipFill>
        <p:spPr>
          <a:xfrm flipH="1" flipV="1">
            <a:off x="10091409" y="5175434"/>
            <a:ext cx="2100591" cy="1691455"/>
          </a:xfrm>
          <a:prstGeom prst="rect">
            <a:avLst/>
          </a:prstGeom>
        </p:spPr>
      </p:pic>
      <p:pic>
        <p:nvPicPr>
          <p:cNvPr id="7" name="图片 9" descr="1"/>
          <p:cNvPicPr>
            <a:picLocks noChangeAspect="1"/>
          </p:cNvPicPr>
          <p:nvPr/>
        </p:nvPicPr>
        <p:blipFill>
          <a:blip r:embed="rId1"/>
          <a:stretch>
            <a:fillRect/>
          </a:stretch>
        </p:blipFill>
        <p:spPr>
          <a:xfrm flipV="1">
            <a:off x="0" y="5175434"/>
            <a:ext cx="2100591" cy="16914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5440" y="682550"/>
            <a:ext cx="9326880" cy="1247913"/>
          </a:xfrm>
          <a:prstGeom prst="roundRect">
            <a:avLst/>
          </a:prstGeom>
          <a:solidFill>
            <a:schemeClr val="accent6">
              <a:lumMod val="20000"/>
              <a:lumOff val="8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0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Câu 4: </a:t>
            </a:r>
            <a:r>
              <a:rPr lang="x-none" sz="30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Hình</a:t>
            </a:r>
            <a:r>
              <a:rPr lang="vi-VN" sz="30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thức thể hiện của ngôn ngữ viết?</a:t>
            </a:r>
            <a:endParaRPr lang="x-none" sz="30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p:cNvSpPr txBox="1"/>
          <p:nvPr/>
        </p:nvSpPr>
        <p:spPr>
          <a:xfrm>
            <a:off x="935182" y="2493571"/>
            <a:ext cx="10536382" cy="1938992"/>
          </a:xfrm>
          <a:prstGeom prst="rect">
            <a:avLst/>
          </a:prstGeom>
          <a:noFill/>
        </p:spPr>
        <p:txBody>
          <a:bodyPr wrap="square">
            <a:spAutoFit/>
          </a:bodyPr>
          <a:lstStyle/>
          <a:p>
            <a:pPr algn="just"/>
            <a:r>
              <a:rPr lang="vi-VN" sz="3000" dirty="0">
                <a:effectLst/>
                <a:latin typeface="Calibri" panose="020F0502020204030204" pitchFamily="34" charset="0"/>
                <a:ea typeface="Times New Roman" panose="02020603050405020304" pitchFamily="18" charset="0"/>
                <a:cs typeface="Calibri" panose="020F0502020204030204" pitchFamily="34" charset="0"/>
              </a:rPr>
              <a:t>+ </a:t>
            </a:r>
            <a:r>
              <a:rPr lang="x-none" sz="3000" dirty="0">
                <a:latin typeface="Calibri" panose="020F0502020204030204" pitchFamily="34" charset="0"/>
                <a:ea typeface="Times New Roman" panose="02020603050405020304" pitchFamily="18" charset="0"/>
                <a:cs typeface="Calibri" panose="020F0502020204030204" pitchFamily="34" charset="0"/>
              </a:rPr>
              <a:t>X</a:t>
            </a:r>
            <a:r>
              <a:rPr lang="x-none" sz="3000" dirty="0">
                <a:effectLst/>
                <a:latin typeface="Calibri" panose="020F0502020204030204" pitchFamily="34" charset="0"/>
                <a:ea typeface="Times New Roman" panose="02020603050405020304" pitchFamily="18" charset="0"/>
                <a:cs typeface="Calibri" panose="020F0502020204030204" pitchFamily="34" charset="0"/>
              </a:rPr>
              <a:t>uất hiện dưới nhiều hình thức vật thể khác nhau: bản viết tay, bản đánh máy, bản in, bản chữ nổi dành cho người khiếm thị... </a:t>
            </a:r>
            <a:endParaRPr lang="x-none" sz="30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3000" dirty="0">
                <a:effectLst/>
                <a:latin typeface="Calibri" panose="020F0502020204030204" pitchFamily="34" charset="0"/>
                <a:ea typeface="Times New Roman" panose="02020603050405020304" pitchFamily="18" charset="0"/>
                <a:cs typeface="Calibri" panose="020F0502020204030204" pitchFamily="34" charset="0"/>
              </a:rPr>
              <a:t>+ </a:t>
            </a:r>
            <a:r>
              <a:rPr lang="x-none" sz="3000" dirty="0">
                <a:effectLst/>
                <a:latin typeface="Calibri" panose="020F0502020204030204" pitchFamily="34" charset="0"/>
                <a:ea typeface="Times New Roman" panose="02020603050405020304" pitchFamily="18" charset="0"/>
                <a:cs typeface="Calibri" panose="020F0502020204030204" pitchFamily="34" charset="0"/>
              </a:rPr>
              <a:t>Có những văn bản viết mà nội dung thông tin được truyền tải bằng âm thanh, chẳng hạn bài diễn văn, bản tin trên truyền hình,... </a:t>
            </a:r>
            <a:endParaRPr lang="x-none" sz="3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图片 7" descr="1"/>
          <p:cNvPicPr>
            <a:picLocks noChangeAspect="1"/>
          </p:cNvPicPr>
          <p:nvPr/>
        </p:nvPicPr>
        <p:blipFill>
          <a:blip r:embed="rId1"/>
          <a:stretch>
            <a:fillRect/>
          </a:stretch>
        </p:blipFill>
        <p:spPr>
          <a:xfrm flipH="1" flipV="1">
            <a:off x="10091409" y="5175434"/>
            <a:ext cx="2100591" cy="1691455"/>
          </a:xfrm>
          <a:prstGeom prst="rect">
            <a:avLst/>
          </a:prstGeom>
        </p:spPr>
      </p:pic>
      <p:pic>
        <p:nvPicPr>
          <p:cNvPr id="7" name="图片 9" descr="1"/>
          <p:cNvPicPr>
            <a:picLocks noChangeAspect="1"/>
          </p:cNvPicPr>
          <p:nvPr/>
        </p:nvPicPr>
        <p:blipFill>
          <a:blip r:embed="rId1"/>
          <a:stretch>
            <a:fillRect/>
          </a:stretch>
        </p:blipFill>
        <p:spPr>
          <a:xfrm flipV="1">
            <a:off x="0" y="5175434"/>
            <a:ext cx="2100591" cy="16914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
          <p:cNvPicPr>
            <a:picLocks noChangeAspect="1"/>
          </p:cNvPicPr>
          <p:nvPr/>
        </p:nvPicPr>
        <p:blipFill>
          <a:blip r:embed="rId1"/>
          <a:stretch>
            <a:fillRect/>
          </a:stretch>
        </p:blipFill>
        <p:spPr>
          <a:xfrm flipH="1" flipV="1">
            <a:off x="8962390" y="4265295"/>
            <a:ext cx="3230880" cy="2601595"/>
          </a:xfrm>
          <a:prstGeom prst="rect">
            <a:avLst/>
          </a:prstGeom>
        </p:spPr>
      </p:pic>
      <p:pic>
        <p:nvPicPr>
          <p:cNvPr id="10" name="图片 9" descr="1"/>
          <p:cNvPicPr>
            <a:picLocks noChangeAspect="1"/>
          </p:cNvPicPr>
          <p:nvPr/>
        </p:nvPicPr>
        <p:blipFill>
          <a:blip r:embed="rId1"/>
          <a:stretch>
            <a:fillRect/>
          </a:stretch>
        </p:blipFill>
        <p:spPr>
          <a:xfrm flipV="1">
            <a:off x="-635" y="4265295"/>
            <a:ext cx="3230880" cy="2601595"/>
          </a:xfrm>
          <a:prstGeom prst="rect">
            <a:avLst/>
          </a:prstGeom>
        </p:spPr>
      </p:pic>
      <p:sp>
        <p:nvSpPr>
          <p:cNvPr id="15" name="文本框 14"/>
          <p:cNvSpPr txBox="1"/>
          <p:nvPr/>
        </p:nvSpPr>
        <p:spPr>
          <a:xfrm>
            <a:off x="2087493" y="2458004"/>
            <a:ext cx="7891696" cy="707886"/>
          </a:xfrm>
          <a:prstGeom prst="rect">
            <a:avLst/>
          </a:prstGeom>
          <a:noFill/>
        </p:spPr>
        <p:txBody>
          <a:bodyPr wrap="square" rtlCol="0">
            <a:spAutoFit/>
          </a:bodyPr>
          <a:lstStyle/>
          <a:p>
            <a:pPr algn="ctr"/>
            <a:r>
              <a:rPr lang="vi-VN" altLang="zh-CN" sz="4000" dirty="0">
                <a:latin typeface="Circle3D" panose="020B0703020102020204" pitchFamily="34" charset="77"/>
                <a:cs typeface="Arial" panose="020B0604020202020204" pitchFamily="34" charset="0"/>
              </a:rPr>
              <a:t>THỰC HÀNH TIẾNG VIỆT</a:t>
            </a:r>
            <a:endParaRPr lang="zh-CN" altLang="en-US" sz="4000" dirty="0">
              <a:latin typeface="Circle3D" panose="020B0703020102020204" pitchFamily="34" charset="77"/>
              <a:cs typeface="Arial" panose="020B0604020202020204" pitchFamily="34" charset="0"/>
            </a:endParaRPr>
          </a:p>
        </p:txBody>
      </p:sp>
      <p:sp>
        <p:nvSpPr>
          <p:cNvPr id="16" name="文本框 15"/>
          <p:cNvSpPr txBox="1"/>
          <p:nvPr/>
        </p:nvSpPr>
        <p:spPr>
          <a:xfrm>
            <a:off x="1836833" y="1553517"/>
            <a:ext cx="8393017" cy="461665"/>
          </a:xfrm>
          <a:prstGeom prst="rect">
            <a:avLst/>
          </a:prstGeom>
          <a:noFill/>
        </p:spPr>
        <p:txBody>
          <a:bodyPr wrap="square" rtlCol="0">
            <a:spAutoFit/>
          </a:bodyPr>
          <a:lstStyle/>
          <a:p>
            <a:pPr algn="ctr"/>
            <a:r>
              <a:rPr lang="vi-VN" altLang="zh-CN" sz="2400" b="1" dirty="0">
                <a:solidFill>
                  <a:schemeClr val="accent6">
                    <a:lumMod val="50000"/>
                  </a:schemeClr>
                </a:solidFill>
                <a:latin typeface="Arial" panose="020B0604020202020204" pitchFamily="34" charset="0"/>
                <a:cs typeface="Arial" panose="020B0604020202020204" pitchFamily="34" charset="0"/>
              </a:rPr>
              <a:t>BÀI 1.CÂU CHUYỆN VÀ ĐIỂM NHÌN TRONG TRUYỆN KỂ </a:t>
            </a:r>
            <a:endParaRPr lang="zh-CN" altLang="en-US" sz="2400" b="1" dirty="0">
              <a:solidFill>
                <a:schemeClr val="accent6">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127059" y="3444030"/>
            <a:ext cx="7891696" cy="1481175"/>
          </a:xfrm>
          <a:prstGeom prst="rect">
            <a:avLst/>
          </a:prstGeom>
          <a:noFill/>
        </p:spPr>
        <p:txBody>
          <a:bodyPr wrap="square">
            <a:spAutoFit/>
          </a:bodyPr>
          <a:lstStyle/>
          <a:p>
            <a:pPr algn="ctr">
              <a:lnSpc>
                <a:spcPct val="150000"/>
              </a:lnSpc>
            </a:pPr>
            <a:r>
              <a:rPr lang="vi-VN" sz="32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ĐẶC ĐIỂM CƠ BẢN CỦA NGÔN NGỮ NÓI </a:t>
            </a:r>
            <a:endParaRPr lang="vi-VN" sz="32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r>
              <a:rPr lang="vi-VN" sz="32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VÀ NGÔN NGỮ VIẾT</a:t>
            </a:r>
            <a:endParaRPr lang="x-none" sz="28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 217"/>
          <p:cNvSpPr/>
          <p:nvPr/>
        </p:nvSpPr>
        <p:spPr>
          <a:xfrm>
            <a:off x="5127855" y="1259840"/>
            <a:ext cx="848995" cy="69278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vi-VN" altLang="zh-CN" sz="3000" b="1" dirty="0">
                <a:solidFill>
                  <a:srgbClr val="FFFFFF"/>
                </a:solidFill>
                <a:latin typeface="Calibri" panose="020F0502020204030204" pitchFamily="34" charset="0"/>
                <a:cs typeface="Calibri" panose="020F0502020204030204" pitchFamily="34" charset="0"/>
              </a:rPr>
              <a:t>I</a:t>
            </a:r>
            <a:endParaRPr lang="zh-CN" altLang="en-US" sz="3000" b="1" dirty="0">
              <a:solidFill>
                <a:srgbClr val="FFFFFF"/>
              </a:solidFill>
              <a:latin typeface="Calibri" panose="020F0502020204030204" pitchFamily="34" charset="0"/>
              <a:cs typeface="Calibri" panose="020F0502020204030204" pitchFamily="34" charset="0"/>
            </a:endParaRPr>
          </a:p>
        </p:txBody>
      </p:sp>
      <p:sp>
        <p:nvSpPr>
          <p:cNvPr id="8" name=" 217"/>
          <p:cNvSpPr/>
          <p:nvPr/>
        </p:nvSpPr>
        <p:spPr>
          <a:xfrm>
            <a:off x="5127855" y="2414905"/>
            <a:ext cx="848995" cy="69278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vi-VN" altLang="zh-CN" sz="3200" b="1" dirty="0">
                <a:solidFill>
                  <a:srgbClr val="FFFFFF"/>
                </a:solidFill>
                <a:latin typeface="Calibri" panose="020F0502020204030204" pitchFamily="34" charset="0"/>
                <a:cs typeface="Calibri" panose="020F0502020204030204" pitchFamily="34" charset="0"/>
              </a:rPr>
              <a:t>II</a:t>
            </a:r>
            <a:endParaRPr lang="zh-CN" altLang="en-US" sz="3200" b="1" dirty="0">
              <a:solidFill>
                <a:srgbClr val="FFFFFF"/>
              </a:solidFill>
              <a:latin typeface="Calibri" panose="020F0502020204030204" pitchFamily="34" charset="0"/>
              <a:cs typeface="Calibri" panose="020F0502020204030204" pitchFamily="34" charset="0"/>
            </a:endParaRPr>
          </a:p>
        </p:txBody>
      </p:sp>
      <p:sp>
        <p:nvSpPr>
          <p:cNvPr id="9" name=" 217"/>
          <p:cNvSpPr/>
          <p:nvPr/>
        </p:nvSpPr>
        <p:spPr>
          <a:xfrm>
            <a:off x="5127855" y="3563620"/>
            <a:ext cx="848995" cy="69278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vi-VN" altLang="zh-CN" sz="3000" b="1" dirty="0">
                <a:solidFill>
                  <a:srgbClr val="FFFFFF"/>
                </a:solidFill>
                <a:latin typeface="Calibri" panose="020F0502020204030204" pitchFamily="34" charset="0"/>
                <a:cs typeface="Calibri" panose="020F0502020204030204" pitchFamily="34" charset="0"/>
              </a:rPr>
              <a:t>III</a:t>
            </a:r>
            <a:endParaRPr lang="zh-CN" altLang="en-US" sz="3000" b="1" dirty="0">
              <a:solidFill>
                <a:srgbClr val="FFFFFF"/>
              </a:solidFill>
              <a:latin typeface="Calibri" panose="020F0502020204030204" pitchFamily="34" charset="0"/>
              <a:cs typeface="Calibri" panose="020F0502020204030204" pitchFamily="34" charset="0"/>
            </a:endParaRPr>
          </a:p>
        </p:txBody>
      </p:sp>
      <p:sp>
        <p:nvSpPr>
          <p:cNvPr id="16" name="文本框 15"/>
          <p:cNvSpPr txBox="1"/>
          <p:nvPr/>
        </p:nvSpPr>
        <p:spPr>
          <a:xfrm>
            <a:off x="6309360" y="1270635"/>
            <a:ext cx="3401060" cy="584775"/>
          </a:xfrm>
          <a:prstGeom prst="rect">
            <a:avLst/>
          </a:prstGeom>
          <a:noFill/>
        </p:spPr>
        <p:txBody>
          <a:bodyPr wrap="square" rtlCol="0">
            <a:spAutoFit/>
          </a:bodyPr>
          <a:lstStyle/>
          <a:p>
            <a:r>
              <a:rPr lang="vi-VN" altLang="zh-CN" sz="3200" b="1" dirty="0">
                <a:solidFill>
                  <a:srgbClr val="55854B"/>
                </a:solidFill>
                <a:latin typeface="Calibri" panose="020F0502020204030204" pitchFamily="34" charset="0"/>
                <a:ea typeface="Microsoft YaHei" panose="020B0503020204020204" charset="-122"/>
                <a:cs typeface="Calibri" panose="020F0502020204030204" pitchFamily="34" charset="0"/>
              </a:rPr>
              <a:t>LÍ THUYẾT</a:t>
            </a:r>
            <a:endParaRPr lang="zh-CN" altLang="en-US" sz="3200" dirty="0">
              <a:solidFill>
                <a:srgbClr val="404040"/>
              </a:solidFill>
              <a:latin typeface="Calibri" panose="020F0502020204030204" pitchFamily="34" charset="0"/>
              <a:ea typeface="Microsoft YaHei" panose="020B0503020204020204" charset="-122"/>
              <a:cs typeface="Calibri" panose="020F0502020204030204" pitchFamily="34" charset="0"/>
            </a:endParaRPr>
          </a:p>
        </p:txBody>
      </p:sp>
      <p:sp>
        <p:nvSpPr>
          <p:cNvPr id="17" name="文本框 16"/>
          <p:cNvSpPr txBox="1"/>
          <p:nvPr/>
        </p:nvSpPr>
        <p:spPr>
          <a:xfrm>
            <a:off x="6309360" y="2414905"/>
            <a:ext cx="3401060" cy="584775"/>
          </a:xfrm>
          <a:prstGeom prst="rect">
            <a:avLst/>
          </a:prstGeom>
          <a:noFill/>
        </p:spPr>
        <p:txBody>
          <a:bodyPr wrap="square" rtlCol="0">
            <a:spAutoFit/>
          </a:bodyPr>
          <a:lstStyle/>
          <a:p>
            <a:r>
              <a:rPr lang="vi-VN" altLang="zh-CN" sz="3200" b="1" dirty="0">
                <a:solidFill>
                  <a:srgbClr val="55854B"/>
                </a:solidFill>
                <a:latin typeface="Calibri" panose="020F0502020204030204" pitchFamily="34" charset="0"/>
                <a:ea typeface="Microsoft YaHei" panose="020B0503020204020204" charset="-122"/>
                <a:cs typeface="Calibri" panose="020F0502020204030204" pitchFamily="34" charset="0"/>
              </a:rPr>
              <a:t>LUYỆN TẬP</a:t>
            </a:r>
            <a:endParaRPr lang="zh-CN" altLang="en-US" sz="3200" b="1" dirty="0">
              <a:solidFill>
                <a:srgbClr val="404040"/>
              </a:solidFill>
              <a:latin typeface="Calibri" panose="020F0502020204030204" pitchFamily="34" charset="0"/>
              <a:ea typeface="Microsoft YaHei" panose="020B0503020204020204" charset="-122"/>
              <a:cs typeface="Calibri" panose="020F0502020204030204" pitchFamily="34" charset="0"/>
              <a:sym typeface="+mn-ea"/>
            </a:endParaRPr>
          </a:p>
        </p:txBody>
      </p:sp>
      <p:sp>
        <p:nvSpPr>
          <p:cNvPr id="18" name="文本框 17"/>
          <p:cNvSpPr txBox="1"/>
          <p:nvPr/>
        </p:nvSpPr>
        <p:spPr>
          <a:xfrm>
            <a:off x="6309360" y="3563620"/>
            <a:ext cx="3401060" cy="584775"/>
          </a:xfrm>
          <a:prstGeom prst="rect">
            <a:avLst/>
          </a:prstGeom>
          <a:noFill/>
        </p:spPr>
        <p:txBody>
          <a:bodyPr wrap="square" rtlCol="0">
            <a:spAutoFit/>
          </a:bodyPr>
          <a:lstStyle/>
          <a:p>
            <a:r>
              <a:rPr lang="vi-VN" altLang="zh-CN" sz="3200" b="1" dirty="0">
                <a:solidFill>
                  <a:srgbClr val="55854B"/>
                </a:solidFill>
                <a:latin typeface="Calibri" panose="020F0502020204030204" pitchFamily="34" charset="0"/>
                <a:ea typeface="Microsoft YaHei" panose="020B0503020204020204" charset="-122"/>
                <a:cs typeface="Calibri" panose="020F0502020204030204" pitchFamily="34" charset="0"/>
              </a:rPr>
              <a:t>VẬN DỤNG</a:t>
            </a:r>
            <a:endParaRPr lang="zh-CN" altLang="en-US" sz="3200" b="1" dirty="0">
              <a:solidFill>
                <a:srgbClr val="404040"/>
              </a:solidFill>
              <a:latin typeface="Calibri" panose="020F0502020204030204" pitchFamily="34" charset="0"/>
              <a:ea typeface="Microsoft YaHei" panose="020B0503020204020204" charset="-122"/>
              <a:cs typeface="Calibri" panose="020F0502020204030204" pitchFamily="34" charset="0"/>
              <a:sym typeface="+mn-ea"/>
            </a:endParaRPr>
          </a:p>
        </p:txBody>
      </p:sp>
      <p:sp>
        <p:nvSpPr>
          <p:cNvPr id="20" name="TextBox 19"/>
          <p:cNvSpPr txBox="1"/>
          <p:nvPr/>
        </p:nvSpPr>
        <p:spPr>
          <a:xfrm>
            <a:off x="0" y="449360"/>
            <a:ext cx="4301854" cy="1085810"/>
          </a:xfrm>
          <a:prstGeom prst="rect">
            <a:avLst/>
          </a:prstGeom>
          <a:noFill/>
        </p:spPr>
        <p:txBody>
          <a:bodyPr wrap="square">
            <a:spAutoFit/>
          </a:bodyPr>
          <a:lstStyle/>
          <a:p>
            <a:pPr algn="ctr" fontAlgn="auto">
              <a:lnSpc>
                <a:spcPct val="150000"/>
              </a:lnSpc>
            </a:pPr>
            <a:r>
              <a:rPr lang="vi-VN" altLang="zh-CN" sz="4800" b="1" dirty="0">
                <a:solidFill>
                  <a:srgbClr val="C00000"/>
                </a:solidFill>
                <a:latin typeface="Calibri" panose="020F0502020204030204" pitchFamily="34" charset="0"/>
                <a:ea typeface="Microsoft YaHei" panose="020B0503020204020204" charset="-122"/>
                <a:cs typeface="Calibri" panose="020F0502020204030204" pitchFamily="34" charset="0"/>
              </a:rPr>
              <a:t>NỘI DUNG</a:t>
            </a:r>
            <a:endParaRPr lang="zh-CN" altLang="en-US" sz="4800" b="1" dirty="0">
              <a:solidFill>
                <a:srgbClr val="C00000"/>
              </a:solidFill>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7"/>
                                        </p:tgtEl>
                                        <p:attrNameLst>
                                          <p:attrName>style.visibility</p:attrName>
                                        </p:attrNameLst>
                                      </p:cBhvr>
                                      <p:to>
                                        <p:strVal val="visible"/>
                                      </p:to>
                                    </p:set>
                                    <p:anim calcmode="lin" valueType="num">
                                      <p:cBhvr additive="base">
                                        <p:cTn id="17" dur="500"/>
                                        <p:tgtEl>
                                          <p:spTgt spid="217"/>
                                        </p:tgtEl>
                                        <p:attrNameLst>
                                          <p:attrName>ppt_y</p:attrName>
                                        </p:attrNameLst>
                                      </p:cBhvr>
                                      <p:tavLst>
                                        <p:tav tm="0">
                                          <p:val>
                                            <p:strVal val="#ppt_y+#ppt_h*1.125000"/>
                                          </p:val>
                                        </p:tav>
                                        <p:tav tm="100000">
                                          <p:val>
                                            <p:strVal val="#ppt_y"/>
                                          </p:val>
                                        </p:tav>
                                      </p:tavLst>
                                    </p:anim>
                                    <p:animEffect transition="in" filter="wipe(up)">
                                      <p:cBhvr>
                                        <p:cTn id="18" dur="500"/>
                                        <p:tgtEl>
                                          <p:spTgt spid="21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ppt_y</p:attrName>
                                        </p:attrNameLst>
                                      </p:cBhvr>
                                      <p:tavLst>
                                        <p:tav tm="0">
                                          <p:val>
                                            <p:strVal val="#ppt_y+#ppt_h*1.125000"/>
                                          </p:val>
                                        </p:tav>
                                        <p:tav tm="100000">
                                          <p:val>
                                            <p:strVal val="#ppt_y"/>
                                          </p:val>
                                        </p:tav>
                                      </p:tavLst>
                                    </p:anim>
                                    <p:animEffect transition="in" filter="wipe(up)">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8" grpId="0" animBg="1"/>
      <p:bldP spid="9" grpId="0" animBg="1"/>
      <p:bldP spid="16" grpId="0"/>
      <p:bldP spid="17" grpId="0"/>
      <p:bldP spid="18" grpId="0"/>
      <p:bldP spid="20" grpId="0"/>
    </p:bldLst>
  </p:timing>
</p:sld>
</file>

<file path=ppt/tags/tag1.xml><?xml version="1.0" encoding="utf-8"?>
<p:tagLst xmlns:p="http://schemas.openxmlformats.org/presentationml/2006/main">
  <p:tag name="ISPRING_PRESENTATION_TITLE" val="PowerPoint 演示文稿"/>
  <p:tag name="ISPRING_RESOURCE_PATHS_HASH_PRESENTER" val="532d2d3b437c1ba152b7518c63c3061a5d0a614"/>
</p:tagLst>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3893</Words>
  <Application>WPS Presentation</Application>
  <PresentationFormat>Custom</PresentationFormat>
  <Paragraphs>127</Paragraphs>
  <Slides>19</Slides>
  <Notes>11</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SimSun</vt:lpstr>
      <vt:lpstr>Wingdings</vt:lpstr>
      <vt:lpstr>UTM Candombe</vt:lpstr>
      <vt:lpstr>Segoe Print</vt:lpstr>
      <vt:lpstr>Calibri</vt:lpstr>
      <vt:lpstr>Times New Roman</vt:lpstr>
      <vt:lpstr>Circle3D</vt:lpstr>
      <vt:lpstr>Trebuchet MS</vt:lpstr>
      <vt:lpstr>Microsoft YaHei</vt:lpstr>
      <vt:lpstr>Arial Unicode MS</vt:lpstr>
      <vt:lpstr>Calibri Light</vt:lpstr>
      <vt:lpstr>https://www.freeppt7.com-Best PowerPoint templates for free download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creator>Administrator</dc:creator>
  <cp:keywords>RP</cp:keywords>
  <dc:description>RP</dc:description>
  <dc:subject>RP</dc:subject>
  <cp:category>RP</cp:category>
  <cp:lastModifiedBy>Vu Thi Mai Anh</cp:lastModifiedBy>
  <cp:revision>103</cp:revision>
  <dcterms:created xsi:type="dcterms:W3CDTF">2017-04-21T11:51:00Z</dcterms:created>
  <dcterms:modified xsi:type="dcterms:W3CDTF">2024-02-23T08:44:05Z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1033-12.2.0.13359</vt:lpwstr>
  </property>
  <property fmtid="{D5CDD505-2E9C-101B-9397-08002B2CF9AE}" pid="3" name="ICV">
    <vt:lpwstr>9F37A7488E154AAA9628831C16192E03_12</vt:lpwstr>
  </property>
</Properties>
</file>