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007577577" r:id="rId2"/>
    <p:sldId id="2007577578" r:id="rId3"/>
    <p:sldId id="2007577579" r:id="rId4"/>
    <p:sldId id="256" r:id="rId5"/>
    <p:sldId id="257" r:id="rId6"/>
    <p:sldId id="2007577583" r:id="rId7"/>
    <p:sldId id="2007577584" r:id="rId8"/>
    <p:sldId id="2007577587" r:id="rId9"/>
    <p:sldId id="2007577588" r:id="rId10"/>
    <p:sldId id="2007577589" r:id="rId11"/>
    <p:sldId id="2007577590" r:id="rId12"/>
    <p:sldId id="2007577591" r:id="rId13"/>
    <p:sldId id="2007577592" r:id="rId14"/>
    <p:sldId id="2007577594" r:id="rId15"/>
    <p:sldId id="2007577585" r:id="rId16"/>
    <p:sldId id="2007577595" r:id="rId17"/>
    <p:sldId id="2007577593" r:id="rId18"/>
    <p:sldId id="2007577596" r:id="rId19"/>
    <p:sldId id="2007577597" r:id="rId20"/>
    <p:sldId id="2007577598" r:id="rId21"/>
    <p:sldId id="2007577599" r:id="rId22"/>
    <p:sldId id="2007577606" r:id="rId23"/>
    <p:sldId id="2007577601" r:id="rId24"/>
    <p:sldId id="2007577607" r:id="rId25"/>
    <p:sldId id="2007577605" r:id="rId26"/>
    <p:sldId id="2007577600" r:id="rId27"/>
    <p:sldId id="2007577608" r:id="rId28"/>
    <p:sldId id="2007577602" r:id="rId29"/>
    <p:sldId id="2007577609" r:id="rId30"/>
    <p:sldId id="2007577603" r:id="rId31"/>
    <p:sldId id="2007577610" r:id="rId32"/>
    <p:sldId id="2007577612" r:id="rId33"/>
    <p:sldId id="2007577611" r:id="rId34"/>
    <p:sldId id="2007577613" r:id="rId35"/>
    <p:sldId id="2007577604" r:id="rId36"/>
    <p:sldId id="280" r:id="rId37"/>
  </p:sldIdLst>
  <p:sldSz cx="12192000" cy="6858000"/>
  <p:notesSz cx="6858000" cy="9144000"/>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5D35"/>
    <a:srgbClr val="DCC3A0"/>
    <a:srgbClr val="6A8768"/>
    <a:srgbClr val="699CB9"/>
    <a:srgbClr val="A566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029"/>
    <p:restoredTop sz="94595"/>
  </p:normalViewPr>
  <p:slideViewPr>
    <p:cSldViewPr snapToGrid="0" showGuides="1">
      <p:cViewPr>
        <p:scale>
          <a:sx n="60" d="100"/>
          <a:sy n="60" d="100"/>
        </p:scale>
        <p:origin x="-72" y="-24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20B3C3-3139-8D43-8264-425E9F96C37B}" type="doc">
      <dgm:prSet loTypeId="urn:microsoft.com/office/officeart/2005/8/layout/vList5" loCatId="list" qsTypeId="urn:microsoft.com/office/officeart/2005/8/quickstyle/simple1" qsCatId="simple" csTypeId="urn:microsoft.com/office/officeart/2005/8/colors/accent6_1" csCatId="accent6" phldr="1"/>
      <dgm:spPr/>
      <dgm:t>
        <a:bodyPr/>
        <a:lstStyle/>
        <a:p>
          <a:endParaRPr lang="en-US"/>
        </a:p>
      </dgm:t>
    </dgm:pt>
    <dgm:pt modelId="{30D95E06-8B2E-DB43-B3C6-D98B17E6F4A8}">
      <dgm:prSet custT="1"/>
      <dgm:spPr/>
      <dgm:t>
        <a:bodyPr/>
        <a:lstStyle/>
        <a:p>
          <a:pPr algn="just">
            <a:lnSpc>
              <a:spcPct val="100000"/>
            </a:lnSpc>
          </a:pPr>
          <a:r>
            <a:rPr lang="x-none" sz="2800" dirty="0">
              <a:latin typeface="Calibri" panose="020F0502020204030204" pitchFamily="34" charset="0"/>
              <a:cs typeface="Calibri" panose="020F0502020204030204" pitchFamily="34" charset="0"/>
            </a:rPr>
            <a:t>- Giới thiệu ngắn gọn về tác phẩm truyện được chọn để phân tích</a:t>
          </a:r>
        </a:p>
      </dgm:t>
    </dgm:pt>
    <dgm:pt modelId="{1BA0A562-0DBB-D941-BA10-8E1AE133F231}" type="parTrans" cxnId="{E862F3B7-A8BA-5A4A-B3F6-2DEC55E114CA}">
      <dgm:prSet/>
      <dgm:spPr/>
      <dgm:t>
        <a:bodyPr/>
        <a:lstStyle/>
        <a:p>
          <a:endParaRPr lang="en-US"/>
        </a:p>
      </dgm:t>
    </dgm:pt>
    <dgm:pt modelId="{785F26AF-4D4C-834F-8665-8FDFF2E73810}" type="sibTrans" cxnId="{E862F3B7-A8BA-5A4A-B3F6-2DEC55E114CA}">
      <dgm:prSet/>
      <dgm:spPr/>
      <dgm:t>
        <a:bodyPr/>
        <a:lstStyle/>
        <a:p>
          <a:endParaRPr lang="en-US"/>
        </a:p>
      </dgm:t>
    </dgm:pt>
    <dgm:pt modelId="{63414E97-1BA5-2C4C-B9A4-CECB1630AA90}">
      <dgm:prSet custT="1"/>
      <dgm:spPr/>
      <dgm:t>
        <a:bodyPr/>
        <a:lstStyle/>
        <a:p>
          <a:pPr algn="just">
            <a:lnSpc>
              <a:spcPct val="100000"/>
            </a:lnSpc>
          </a:pPr>
          <a:r>
            <a:rPr lang="x-none" sz="2800" dirty="0">
              <a:latin typeface="Calibri" panose="020F0502020204030204" pitchFamily="34" charset="0"/>
              <a:cs typeface="Calibri" panose="020F0502020204030204" pitchFamily="34" charset="0"/>
            </a:rPr>
            <a:t>- Nêu được và phân tích một cách cụ thể, rõ ràng về các phương diện nghệ thuật đặc sắc của tác phẩm.</a:t>
          </a:r>
        </a:p>
      </dgm:t>
    </dgm:pt>
    <dgm:pt modelId="{3CED19E1-2C19-2844-BC0A-C3E188A835E0}" type="parTrans" cxnId="{F9FB8628-FF10-5341-AD5D-88F8A86E7D35}">
      <dgm:prSet/>
      <dgm:spPr/>
      <dgm:t>
        <a:bodyPr/>
        <a:lstStyle/>
        <a:p>
          <a:endParaRPr lang="en-US"/>
        </a:p>
      </dgm:t>
    </dgm:pt>
    <dgm:pt modelId="{063B4996-5F5B-8C47-B746-5A1B6BBB3CA1}" type="sibTrans" cxnId="{F9FB8628-FF10-5341-AD5D-88F8A86E7D35}">
      <dgm:prSet/>
      <dgm:spPr/>
      <dgm:t>
        <a:bodyPr/>
        <a:lstStyle/>
        <a:p>
          <a:endParaRPr lang="en-US"/>
        </a:p>
      </dgm:t>
    </dgm:pt>
    <dgm:pt modelId="{CF9882F4-92C9-A140-BC51-4EC0AA369586}">
      <dgm:prSet custT="1"/>
      <dgm:spPr/>
      <dgm:t>
        <a:bodyPr/>
        <a:lstStyle/>
        <a:p>
          <a:pPr algn="just">
            <a:lnSpc>
              <a:spcPct val="100000"/>
            </a:lnSpc>
          </a:pPr>
          <a:r>
            <a:rPr lang="x-none" sz="2800" dirty="0">
              <a:latin typeface="Calibri" panose="020F0502020204030204" pitchFamily="34" charset="0"/>
              <a:cs typeface="Calibri" panose="020F0502020204030204" pitchFamily="34" charset="0"/>
            </a:rPr>
            <a:t>- Nêu nhận định, đánh giá về tác phẩm truyện dựa trên các lí lẽ và bằng chứng thuyết phục với những phân tích có chiều sâu hay thể hiện góc nhìn mới mẻ.</a:t>
          </a:r>
        </a:p>
      </dgm:t>
    </dgm:pt>
    <dgm:pt modelId="{EB88227A-D145-4B45-8676-F8864D4EC4FC}" type="parTrans" cxnId="{8E9A9202-E30A-D94B-90D7-3A2616C478F1}">
      <dgm:prSet/>
      <dgm:spPr/>
      <dgm:t>
        <a:bodyPr/>
        <a:lstStyle/>
        <a:p>
          <a:endParaRPr lang="en-US"/>
        </a:p>
      </dgm:t>
    </dgm:pt>
    <dgm:pt modelId="{D256EE73-41CD-6E49-BC6D-4D6DEEFCFD78}" type="sibTrans" cxnId="{8E9A9202-E30A-D94B-90D7-3A2616C478F1}">
      <dgm:prSet/>
      <dgm:spPr/>
      <dgm:t>
        <a:bodyPr/>
        <a:lstStyle/>
        <a:p>
          <a:endParaRPr lang="en-US"/>
        </a:p>
      </dgm:t>
    </dgm:pt>
    <dgm:pt modelId="{C9C268F7-FACC-4E49-8369-A8183ED4AE48}">
      <dgm:prSet custT="1"/>
      <dgm:spPr/>
      <dgm:t>
        <a:bodyPr/>
        <a:lstStyle/>
        <a:p>
          <a:pPr algn="just">
            <a:lnSpc>
              <a:spcPct val="100000"/>
            </a:lnSpc>
          </a:pPr>
          <a:r>
            <a:rPr lang="x-none" sz="2800" dirty="0">
              <a:latin typeface="Calibri" panose="020F0502020204030204" pitchFamily="34" charset="0"/>
              <a:cs typeface="Calibri" panose="020F0502020204030204" pitchFamily="34" charset="0"/>
            </a:rPr>
            <a:t>- Khẳng định giá trị của tác phẩm được chọn để phân tích.</a:t>
          </a:r>
        </a:p>
      </dgm:t>
    </dgm:pt>
    <dgm:pt modelId="{54E35C95-2A62-C844-AEFD-48AA612ED197}" type="parTrans" cxnId="{DB209A17-EB6E-D44C-9133-8CBFB0159C0C}">
      <dgm:prSet/>
      <dgm:spPr/>
      <dgm:t>
        <a:bodyPr/>
        <a:lstStyle/>
        <a:p>
          <a:endParaRPr lang="en-US"/>
        </a:p>
      </dgm:t>
    </dgm:pt>
    <dgm:pt modelId="{E113527F-277C-E04A-BB9B-E626E851AF72}" type="sibTrans" cxnId="{DB209A17-EB6E-D44C-9133-8CBFB0159C0C}">
      <dgm:prSet/>
      <dgm:spPr/>
      <dgm:t>
        <a:bodyPr/>
        <a:lstStyle/>
        <a:p>
          <a:endParaRPr lang="en-US"/>
        </a:p>
      </dgm:t>
    </dgm:pt>
    <dgm:pt modelId="{17F0C0A0-69FC-FB4B-9CE4-FEDE5CB2498C}" type="pres">
      <dgm:prSet presAssocID="{E020B3C3-3139-8D43-8264-425E9F96C37B}" presName="Name0" presStyleCnt="0">
        <dgm:presLayoutVars>
          <dgm:dir/>
          <dgm:animLvl val="lvl"/>
          <dgm:resizeHandles val="exact"/>
        </dgm:presLayoutVars>
      </dgm:prSet>
      <dgm:spPr/>
      <dgm:t>
        <a:bodyPr/>
        <a:lstStyle/>
        <a:p>
          <a:endParaRPr lang="vi-VN"/>
        </a:p>
      </dgm:t>
    </dgm:pt>
    <dgm:pt modelId="{D177662D-96C3-2945-9095-49706E68384B}" type="pres">
      <dgm:prSet presAssocID="{30D95E06-8B2E-DB43-B3C6-D98B17E6F4A8}" presName="linNode" presStyleCnt="0"/>
      <dgm:spPr/>
    </dgm:pt>
    <dgm:pt modelId="{21B497E2-3F23-794E-8E25-70E63FA4B6E9}" type="pres">
      <dgm:prSet presAssocID="{30D95E06-8B2E-DB43-B3C6-D98B17E6F4A8}" presName="parentText" presStyleLbl="node1" presStyleIdx="0" presStyleCnt="4" custScaleX="277778">
        <dgm:presLayoutVars>
          <dgm:chMax val="1"/>
          <dgm:bulletEnabled val="1"/>
        </dgm:presLayoutVars>
      </dgm:prSet>
      <dgm:spPr/>
      <dgm:t>
        <a:bodyPr/>
        <a:lstStyle/>
        <a:p>
          <a:endParaRPr lang="vi-VN"/>
        </a:p>
      </dgm:t>
    </dgm:pt>
    <dgm:pt modelId="{DF4E65C7-9A01-D346-BB05-6C6004FBF002}" type="pres">
      <dgm:prSet presAssocID="{785F26AF-4D4C-834F-8665-8FDFF2E73810}" presName="sp" presStyleCnt="0"/>
      <dgm:spPr/>
    </dgm:pt>
    <dgm:pt modelId="{63C1E13A-B9C6-D349-B7F8-5D8D08BE44B8}" type="pres">
      <dgm:prSet presAssocID="{63414E97-1BA5-2C4C-B9A4-CECB1630AA90}" presName="linNode" presStyleCnt="0"/>
      <dgm:spPr/>
    </dgm:pt>
    <dgm:pt modelId="{5757BF85-CB3C-FB4D-8208-F215B95D9379}" type="pres">
      <dgm:prSet presAssocID="{63414E97-1BA5-2C4C-B9A4-CECB1630AA90}" presName="parentText" presStyleLbl="node1" presStyleIdx="1" presStyleCnt="4" custScaleX="277778">
        <dgm:presLayoutVars>
          <dgm:chMax val="1"/>
          <dgm:bulletEnabled val="1"/>
        </dgm:presLayoutVars>
      </dgm:prSet>
      <dgm:spPr/>
      <dgm:t>
        <a:bodyPr/>
        <a:lstStyle/>
        <a:p>
          <a:endParaRPr lang="vi-VN"/>
        </a:p>
      </dgm:t>
    </dgm:pt>
    <dgm:pt modelId="{439CF527-0676-4A44-81B5-DC69C60FA450}" type="pres">
      <dgm:prSet presAssocID="{063B4996-5F5B-8C47-B746-5A1B6BBB3CA1}" presName="sp" presStyleCnt="0"/>
      <dgm:spPr/>
    </dgm:pt>
    <dgm:pt modelId="{00409CAD-A600-584D-A519-5C891FA06734}" type="pres">
      <dgm:prSet presAssocID="{CF9882F4-92C9-A140-BC51-4EC0AA369586}" presName="linNode" presStyleCnt="0"/>
      <dgm:spPr/>
    </dgm:pt>
    <dgm:pt modelId="{DF486C95-9BBA-7141-8726-E300AD9BF8C9}" type="pres">
      <dgm:prSet presAssocID="{CF9882F4-92C9-A140-BC51-4EC0AA369586}" presName="parentText" presStyleLbl="node1" presStyleIdx="2" presStyleCnt="4" custScaleX="277778">
        <dgm:presLayoutVars>
          <dgm:chMax val="1"/>
          <dgm:bulletEnabled val="1"/>
        </dgm:presLayoutVars>
      </dgm:prSet>
      <dgm:spPr/>
      <dgm:t>
        <a:bodyPr/>
        <a:lstStyle/>
        <a:p>
          <a:endParaRPr lang="vi-VN"/>
        </a:p>
      </dgm:t>
    </dgm:pt>
    <dgm:pt modelId="{1729E87E-8F95-6D4C-87BD-ADBFCF2DEBB3}" type="pres">
      <dgm:prSet presAssocID="{D256EE73-41CD-6E49-BC6D-4D6DEEFCFD78}" presName="sp" presStyleCnt="0"/>
      <dgm:spPr/>
    </dgm:pt>
    <dgm:pt modelId="{27BCB41F-E8DE-8B49-B2CF-EDB68A153892}" type="pres">
      <dgm:prSet presAssocID="{C9C268F7-FACC-4E49-8369-A8183ED4AE48}" presName="linNode" presStyleCnt="0"/>
      <dgm:spPr/>
    </dgm:pt>
    <dgm:pt modelId="{E3F93DDA-2DF8-2D4F-B190-E2EC322B573A}" type="pres">
      <dgm:prSet presAssocID="{C9C268F7-FACC-4E49-8369-A8183ED4AE48}" presName="parentText" presStyleLbl="node1" presStyleIdx="3" presStyleCnt="4" custScaleX="277778">
        <dgm:presLayoutVars>
          <dgm:chMax val="1"/>
          <dgm:bulletEnabled val="1"/>
        </dgm:presLayoutVars>
      </dgm:prSet>
      <dgm:spPr/>
      <dgm:t>
        <a:bodyPr/>
        <a:lstStyle/>
        <a:p>
          <a:endParaRPr lang="vi-VN"/>
        </a:p>
      </dgm:t>
    </dgm:pt>
  </dgm:ptLst>
  <dgm:cxnLst>
    <dgm:cxn modelId="{298CA000-E360-004C-9DE0-671B49DCA953}" type="presOf" srcId="{C9C268F7-FACC-4E49-8369-A8183ED4AE48}" destId="{E3F93DDA-2DF8-2D4F-B190-E2EC322B573A}" srcOrd="0" destOrd="0" presId="urn:microsoft.com/office/officeart/2005/8/layout/vList5"/>
    <dgm:cxn modelId="{F9FB8628-FF10-5341-AD5D-88F8A86E7D35}" srcId="{E020B3C3-3139-8D43-8264-425E9F96C37B}" destId="{63414E97-1BA5-2C4C-B9A4-CECB1630AA90}" srcOrd="1" destOrd="0" parTransId="{3CED19E1-2C19-2844-BC0A-C3E188A835E0}" sibTransId="{063B4996-5F5B-8C47-B746-5A1B6BBB3CA1}"/>
    <dgm:cxn modelId="{8E9A9202-E30A-D94B-90D7-3A2616C478F1}" srcId="{E020B3C3-3139-8D43-8264-425E9F96C37B}" destId="{CF9882F4-92C9-A140-BC51-4EC0AA369586}" srcOrd="2" destOrd="0" parTransId="{EB88227A-D145-4B45-8676-F8864D4EC4FC}" sibTransId="{D256EE73-41CD-6E49-BC6D-4D6DEEFCFD78}"/>
    <dgm:cxn modelId="{475941F0-50DC-F947-B5AB-C4FCA6114560}" type="presOf" srcId="{CF9882F4-92C9-A140-BC51-4EC0AA369586}" destId="{DF486C95-9BBA-7141-8726-E300AD9BF8C9}" srcOrd="0" destOrd="0" presId="urn:microsoft.com/office/officeart/2005/8/layout/vList5"/>
    <dgm:cxn modelId="{9C7156C1-1EA6-2143-8B3D-66ADA2011BC4}" type="presOf" srcId="{E020B3C3-3139-8D43-8264-425E9F96C37B}" destId="{17F0C0A0-69FC-FB4B-9CE4-FEDE5CB2498C}" srcOrd="0" destOrd="0" presId="urn:microsoft.com/office/officeart/2005/8/layout/vList5"/>
    <dgm:cxn modelId="{DB209A17-EB6E-D44C-9133-8CBFB0159C0C}" srcId="{E020B3C3-3139-8D43-8264-425E9F96C37B}" destId="{C9C268F7-FACC-4E49-8369-A8183ED4AE48}" srcOrd="3" destOrd="0" parTransId="{54E35C95-2A62-C844-AEFD-48AA612ED197}" sibTransId="{E113527F-277C-E04A-BB9B-E626E851AF72}"/>
    <dgm:cxn modelId="{E862F3B7-A8BA-5A4A-B3F6-2DEC55E114CA}" srcId="{E020B3C3-3139-8D43-8264-425E9F96C37B}" destId="{30D95E06-8B2E-DB43-B3C6-D98B17E6F4A8}" srcOrd="0" destOrd="0" parTransId="{1BA0A562-0DBB-D941-BA10-8E1AE133F231}" sibTransId="{785F26AF-4D4C-834F-8665-8FDFF2E73810}"/>
    <dgm:cxn modelId="{895B77F6-E43A-CE42-A625-045C6658A2F1}" type="presOf" srcId="{30D95E06-8B2E-DB43-B3C6-D98B17E6F4A8}" destId="{21B497E2-3F23-794E-8E25-70E63FA4B6E9}" srcOrd="0" destOrd="0" presId="urn:microsoft.com/office/officeart/2005/8/layout/vList5"/>
    <dgm:cxn modelId="{EB8902EA-35C5-D24C-9A89-A2FC50FF1720}" type="presOf" srcId="{63414E97-1BA5-2C4C-B9A4-CECB1630AA90}" destId="{5757BF85-CB3C-FB4D-8208-F215B95D9379}" srcOrd="0" destOrd="0" presId="urn:microsoft.com/office/officeart/2005/8/layout/vList5"/>
    <dgm:cxn modelId="{C029B1B7-33E7-604A-B401-58DC2E4F81FF}" type="presParOf" srcId="{17F0C0A0-69FC-FB4B-9CE4-FEDE5CB2498C}" destId="{D177662D-96C3-2945-9095-49706E68384B}" srcOrd="0" destOrd="0" presId="urn:microsoft.com/office/officeart/2005/8/layout/vList5"/>
    <dgm:cxn modelId="{79320926-CD15-534D-AD89-F8E2C22F5343}" type="presParOf" srcId="{D177662D-96C3-2945-9095-49706E68384B}" destId="{21B497E2-3F23-794E-8E25-70E63FA4B6E9}" srcOrd="0" destOrd="0" presId="urn:microsoft.com/office/officeart/2005/8/layout/vList5"/>
    <dgm:cxn modelId="{4FBD6DFA-7699-F346-811D-58BC83682D5B}" type="presParOf" srcId="{17F0C0A0-69FC-FB4B-9CE4-FEDE5CB2498C}" destId="{DF4E65C7-9A01-D346-BB05-6C6004FBF002}" srcOrd="1" destOrd="0" presId="urn:microsoft.com/office/officeart/2005/8/layout/vList5"/>
    <dgm:cxn modelId="{F7CC3659-9CB9-4F47-BA41-5EC1A314B856}" type="presParOf" srcId="{17F0C0A0-69FC-FB4B-9CE4-FEDE5CB2498C}" destId="{63C1E13A-B9C6-D349-B7F8-5D8D08BE44B8}" srcOrd="2" destOrd="0" presId="urn:microsoft.com/office/officeart/2005/8/layout/vList5"/>
    <dgm:cxn modelId="{267D9961-C4CF-D347-BDD8-A06E2DD12D67}" type="presParOf" srcId="{63C1E13A-B9C6-D349-B7F8-5D8D08BE44B8}" destId="{5757BF85-CB3C-FB4D-8208-F215B95D9379}" srcOrd="0" destOrd="0" presId="urn:microsoft.com/office/officeart/2005/8/layout/vList5"/>
    <dgm:cxn modelId="{315F06A3-FA42-4347-A80D-D09354A4D389}" type="presParOf" srcId="{17F0C0A0-69FC-FB4B-9CE4-FEDE5CB2498C}" destId="{439CF527-0676-4A44-81B5-DC69C60FA450}" srcOrd="3" destOrd="0" presId="urn:microsoft.com/office/officeart/2005/8/layout/vList5"/>
    <dgm:cxn modelId="{F9243318-33C5-824E-8EB4-D045B0A7AE28}" type="presParOf" srcId="{17F0C0A0-69FC-FB4B-9CE4-FEDE5CB2498C}" destId="{00409CAD-A600-584D-A519-5C891FA06734}" srcOrd="4" destOrd="0" presId="urn:microsoft.com/office/officeart/2005/8/layout/vList5"/>
    <dgm:cxn modelId="{5FEC2035-C295-D549-9A8B-1DA774813062}" type="presParOf" srcId="{00409CAD-A600-584D-A519-5C891FA06734}" destId="{DF486C95-9BBA-7141-8726-E300AD9BF8C9}" srcOrd="0" destOrd="0" presId="urn:microsoft.com/office/officeart/2005/8/layout/vList5"/>
    <dgm:cxn modelId="{628388E8-94A3-D147-AA16-730BD8AD9ED5}" type="presParOf" srcId="{17F0C0A0-69FC-FB4B-9CE4-FEDE5CB2498C}" destId="{1729E87E-8F95-6D4C-87BD-ADBFCF2DEBB3}" srcOrd="5" destOrd="0" presId="urn:microsoft.com/office/officeart/2005/8/layout/vList5"/>
    <dgm:cxn modelId="{5864DE46-E6F9-254E-B3F3-E1B71C1467E6}" type="presParOf" srcId="{17F0C0A0-69FC-FB4B-9CE4-FEDE5CB2498C}" destId="{27BCB41F-E8DE-8B49-B2CF-EDB68A153892}" srcOrd="6" destOrd="0" presId="urn:microsoft.com/office/officeart/2005/8/layout/vList5"/>
    <dgm:cxn modelId="{A011BB3E-E6B2-6E4A-B57D-3847DEE9ED0E}" type="presParOf" srcId="{27BCB41F-E8DE-8B49-B2CF-EDB68A153892}" destId="{E3F93DDA-2DF8-2D4F-B190-E2EC322B573A}"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A85AEF-3D43-294B-88F5-27863E05E442}" type="doc">
      <dgm:prSet loTypeId="urn:microsoft.com/office/officeart/2005/8/layout/hProcess9" loCatId="" qsTypeId="urn:microsoft.com/office/officeart/2005/8/quickstyle/simple1" qsCatId="simple" csTypeId="urn:microsoft.com/office/officeart/2005/8/colors/accent6_2" csCatId="accent6" phldr="1"/>
      <dgm:spPr/>
    </dgm:pt>
    <dgm:pt modelId="{9A2AF031-D627-604E-8768-8582F1F48757}">
      <dgm:prSet phldrT="[Text]" custT="1"/>
      <dgm:spPr/>
      <dgm:t>
        <a:bodyPr/>
        <a:lstStyle/>
        <a:p>
          <a:r>
            <a:rPr lang="en-US" sz="3600" dirty="0">
              <a:latin typeface="Calibri" panose="020F0502020204030204" pitchFamily="34" charset="0"/>
              <a:cs typeface="Calibri" panose="020F0502020204030204" pitchFamily="34" charset="0"/>
            </a:rPr>
            <a:t>1. </a:t>
          </a:r>
          <a:r>
            <a:rPr lang="en-US" sz="3600" dirty="0" err="1">
              <a:latin typeface="Calibri" panose="020F0502020204030204" pitchFamily="34" charset="0"/>
              <a:cs typeface="Calibri" panose="020F0502020204030204" pitchFamily="34" charset="0"/>
            </a:rPr>
            <a:t>Chuẩn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bị</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viết</a:t>
          </a:r>
          <a:endParaRPr lang="en-US" sz="3600" dirty="0">
            <a:latin typeface="Calibri" panose="020F0502020204030204" pitchFamily="34" charset="0"/>
            <a:cs typeface="Calibri" panose="020F0502020204030204" pitchFamily="34" charset="0"/>
          </a:endParaRPr>
        </a:p>
      </dgm:t>
    </dgm:pt>
    <dgm:pt modelId="{3C9289DB-FDDE-1547-87E8-2F8A61D1EC3F}" type="parTrans" cxnId="{1A66CD1D-B0C6-CF4A-AFD8-B3AD624259E8}">
      <dgm:prSet/>
      <dgm:spPr/>
      <dgm:t>
        <a:bodyPr/>
        <a:lstStyle/>
        <a:p>
          <a:endParaRPr lang="en-US" sz="2400">
            <a:latin typeface="Calibri" panose="020F0502020204030204" pitchFamily="34" charset="0"/>
            <a:cs typeface="Calibri" panose="020F0502020204030204" pitchFamily="34" charset="0"/>
          </a:endParaRPr>
        </a:p>
      </dgm:t>
    </dgm:pt>
    <dgm:pt modelId="{A5057EBA-1BB9-1942-A49E-ADC5CFAD29C0}" type="sibTrans" cxnId="{1A66CD1D-B0C6-CF4A-AFD8-B3AD624259E8}">
      <dgm:prSet/>
      <dgm:spPr/>
      <dgm:t>
        <a:bodyPr/>
        <a:lstStyle/>
        <a:p>
          <a:endParaRPr lang="en-US" sz="2400">
            <a:latin typeface="Calibri" panose="020F0502020204030204" pitchFamily="34" charset="0"/>
            <a:cs typeface="Calibri" panose="020F0502020204030204" pitchFamily="34" charset="0"/>
          </a:endParaRPr>
        </a:p>
      </dgm:t>
    </dgm:pt>
    <dgm:pt modelId="{5B74D67D-D7CF-A946-AD4D-5A675B6B972C}">
      <dgm:prSet phldrT="[Text]" custT="1"/>
      <dgm:spPr/>
      <dgm:t>
        <a:bodyPr/>
        <a:lstStyle/>
        <a:p>
          <a:r>
            <a:rPr lang="en-US" sz="3600" dirty="0">
              <a:latin typeface="Calibri" panose="020F0502020204030204" pitchFamily="34" charset="0"/>
              <a:cs typeface="Calibri" panose="020F0502020204030204" pitchFamily="34" charset="0"/>
            </a:rPr>
            <a:t>2. </a:t>
          </a:r>
          <a:r>
            <a:rPr lang="en-US" sz="3600" dirty="0" err="1">
              <a:latin typeface="Calibri" panose="020F0502020204030204" pitchFamily="34" charset="0"/>
              <a:cs typeface="Calibri" panose="020F0502020204030204" pitchFamily="34" charset="0"/>
            </a:rPr>
            <a:t>Tìm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ý</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và</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lập</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dàn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ý</a:t>
          </a:r>
          <a:endParaRPr lang="en-US" sz="3600" dirty="0">
            <a:latin typeface="Calibri" panose="020F0502020204030204" pitchFamily="34" charset="0"/>
            <a:cs typeface="Calibri" panose="020F0502020204030204" pitchFamily="34" charset="0"/>
          </a:endParaRPr>
        </a:p>
      </dgm:t>
    </dgm:pt>
    <dgm:pt modelId="{42FE623A-8D7C-F749-805D-F89647A4F449}" type="parTrans" cxnId="{24B2E323-DB25-AF41-A5D9-4BEEFBEAA4FE}">
      <dgm:prSet/>
      <dgm:spPr/>
      <dgm:t>
        <a:bodyPr/>
        <a:lstStyle/>
        <a:p>
          <a:endParaRPr lang="en-US" sz="2400">
            <a:latin typeface="Calibri" panose="020F0502020204030204" pitchFamily="34" charset="0"/>
            <a:cs typeface="Calibri" panose="020F0502020204030204" pitchFamily="34" charset="0"/>
          </a:endParaRPr>
        </a:p>
      </dgm:t>
    </dgm:pt>
    <dgm:pt modelId="{0ADC0D7F-55D1-C544-9C40-A1798A91DF65}" type="sibTrans" cxnId="{24B2E323-DB25-AF41-A5D9-4BEEFBEAA4FE}">
      <dgm:prSet/>
      <dgm:spPr/>
      <dgm:t>
        <a:bodyPr/>
        <a:lstStyle/>
        <a:p>
          <a:endParaRPr lang="en-US" sz="2400">
            <a:latin typeface="Calibri" panose="020F0502020204030204" pitchFamily="34" charset="0"/>
            <a:cs typeface="Calibri" panose="020F0502020204030204" pitchFamily="34" charset="0"/>
          </a:endParaRPr>
        </a:p>
      </dgm:t>
    </dgm:pt>
    <dgm:pt modelId="{74BFE43A-22C6-3941-B024-99B0FAC3C198}">
      <dgm:prSet phldrT="[Text]" custT="1"/>
      <dgm:spPr/>
      <dgm:t>
        <a:bodyPr/>
        <a:lstStyle/>
        <a:p>
          <a:r>
            <a:rPr lang="en-US" sz="3600" dirty="0">
              <a:latin typeface="Calibri" panose="020F0502020204030204" pitchFamily="34" charset="0"/>
              <a:cs typeface="Calibri" panose="020F0502020204030204" pitchFamily="34" charset="0"/>
            </a:rPr>
            <a:t>3. </a:t>
          </a:r>
          <a:r>
            <a:rPr lang="en-US" sz="3600" dirty="0" err="1">
              <a:latin typeface="Calibri" panose="020F0502020204030204" pitchFamily="34" charset="0"/>
              <a:cs typeface="Calibri" panose="020F0502020204030204" pitchFamily="34" charset="0"/>
            </a:rPr>
            <a:t>Viết</a:t>
          </a:r>
          <a:endParaRPr lang="en-US" sz="3600" dirty="0">
            <a:latin typeface="Calibri" panose="020F0502020204030204" pitchFamily="34" charset="0"/>
            <a:cs typeface="Calibri" panose="020F0502020204030204" pitchFamily="34" charset="0"/>
          </a:endParaRPr>
        </a:p>
      </dgm:t>
    </dgm:pt>
    <dgm:pt modelId="{D95EE158-C18D-A44D-A201-45D9B0364337}" type="parTrans" cxnId="{7D68EE93-39BB-1F4C-91AA-7599CA5F2296}">
      <dgm:prSet/>
      <dgm:spPr/>
      <dgm:t>
        <a:bodyPr/>
        <a:lstStyle/>
        <a:p>
          <a:endParaRPr lang="en-US" sz="2400">
            <a:latin typeface="Calibri" panose="020F0502020204030204" pitchFamily="34" charset="0"/>
            <a:cs typeface="Calibri" panose="020F0502020204030204" pitchFamily="34" charset="0"/>
          </a:endParaRPr>
        </a:p>
      </dgm:t>
    </dgm:pt>
    <dgm:pt modelId="{C1B80DE7-D12F-6845-88BA-71CAE7061DDF}" type="sibTrans" cxnId="{7D68EE93-39BB-1F4C-91AA-7599CA5F2296}">
      <dgm:prSet/>
      <dgm:spPr/>
      <dgm:t>
        <a:bodyPr/>
        <a:lstStyle/>
        <a:p>
          <a:endParaRPr lang="en-US" sz="2400">
            <a:latin typeface="Calibri" panose="020F0502020204030204" pitchFamily="34" charset="0"/>
            <a:cs typeface="Calibri" panose="020F0502020204030204" pitchFamily="34" charset="0"/>
          </a:endParaRPr>
        </a:p>
      </dgm:t>
    </dgm:pt>
    <dgm:pt modelId="{3CD90AAD-BF0F-1444-A0F5-C9E975BDBE3D}">
      <dgm:prSet custT="1"/>
      <dgm:spPr/>
      <dgm:t>
        <a:bodyPr/>
        <a:lstStyle/>
        <a:p>
          <a:r>
            <a:rPr lang="en-US" sz="3600" dirty="0">
              <a:latin typeface="Calibri" panose="020F0502020204030204" pitchFamily="34" charset="0"/>
              <a:cs typeface="Calibri" panose="020F0502020204030204" pitchFamily="34" charset="0"/>
            </a:rPr>
            <a:t>4. </a:t>
          </a:r>
          <a:r>
            <a:rPr lang="en-US" sz="3600" dirty="0" err="1">
              <a:latin typeface="Calibri" panose="020F0502020204030204" pitchFamily="34" charset="0"/>
              <a:cs typeface="Calibri" panose="020F0502020204030204" pitchFamily="34" charset="0"/>
            </a:rPr>
            <a:t>Chỉnh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sửa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hoàn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thiện</a:t>
          </a:r>
          <a:endParaRPr lang="en-US" sz="3600" dirty="0">
            <a:latin typeface="Calibri" panose="020F0502020204030204" pitchFamily="34" charset="0"/>
            <a:cs typeface="Calibri" panose="020F0502020204030204" pitchFamily="34" charset="0"/>
          </a:endParaRPr>
        </a:p>
      </dgm:t>
    </dgm:pt>
    <dgm:pt modelId="{18B20BAF-D299-7448-94BB-CC3F2024B533}" type="parTrans" cxnId="{941D95C5-7E12-F040-83C9-ECEDD78D1937}">
      <dgm:prSet/>
      <dgm:spPr/>
      <dgm:t>
        <a:bodyPr/>
        <a:lstStyle/>
        <a:p>
          <a:endParaRPr lang="en-US" sz="2400">
            <a:latin typeface="Calibri" panose="020F0502020204030204" pitchFamily="34" charset="0"/>
            <a:cs typeface="Calibri" panose="020F0502020204030204" pitchFamily="34" charset="0"/>
          </a:endParaRPr>
        </a:p>
      </dgm:t>
    </dgm:pt>
    <dgm:pt modelId="{7BB132F6-2C47-CD43-A00A-521B7DEC28E8}" type="sibTrans" cxnId="{941D95C5-7E12-F040-83C9-ECEDD78D1937}">
      <dgm:prSet/>
      <dgm:spPr/>
      <dgm:t>
        <a:bodyPr/>
        <a:lstStyle/>
        <a:p>
          <a:endParaRPr lang="en-US" sz="2400">
            <a:latin typeface="Calibri" panose="020F0502020204030204" pitchFamily="34" charset="0"/>
            <a:cs typeface="Calibri" panose="020F0502020204030204" pitchFamily="34" charset="0"/>
          </a:endParaRPr>
        </a:p>
      </dgm:t>
    </dgm:pt>
    <dgm:pt modelId="{BC20986D-77F8-4D4B-8BB4-1B077DF811B2}" type="pres">
      <dgm:prSet presAssocID="{BEA85AEF-3D43-294B-88F5-27863E05E442}" presName="CompostProcess" presStyleCnt="0">
        <dgm:presLayoutVars>
          <dgm:dir/>
          <dgm:resizeHandles val="exact"/>
        </dgm:presLayoutVars>
      </dgm:prSet>
      <dgm:spPr/>
    </dgm:pt>
    <dgm:pt modelId="{6C33A893-AFCA-934D-9A67-130FFF49C048}" type="pres">
      <dgm:prSet presAssocID="{BEA85AEF-3D43-294B-88F5-27863E05E442}" presName="arrow" presStyleLbl="bgShp" presStyleIdx="0" presStyleCnt="1"/>
      <dgm:spPr/>
    </dgm:pt>
    <dgm:pt modelId="{81979CFB-5F7B-3640-9E38-F6D23B4FB8AF}" type="pres">
      <dgm:prSet presAssocID="{BEA85AEF-3D43-294B-88F5-27863E05E442}" presName="linearProcess" presStyleCnt="0"/>
      <dgm:spPr/>
    </dgm:pt>
    <dgm:pt modelId="{DEF2B4EB-F4E4-3C40-9D2B-BCC9B3995C62}" type="pres">
      <dgm:prSet presAssocID="{9A2AF031-D627-604E-8768-8582F1F48757}" presName="textNode" presStyleLbl="node1" presStyleIdx="0" presStyleCnt="4">
        <dgm:presLayoutVars>
          <dgm:bulletEnabled val="1"/>
        </dgm:presLayoutVars>
      </dgm:prSet>
      <dgm:spPr/>
      <dgm:t>
        <a:bodyPr/>
        <a:lstStyle/>
        <a:p>
          <a:endParaRPr lang="vi-VN"/>
        </a:p>
      </dgm:t>
    </dgm:pt>
    <dgm:pt modelId="{F65A7256-A6C1-9A40-8836-0E852B07A3DB}" type="pres">
      <dgm:prSet presAssocID="{A5057EBA-1BB9-1942-A49E-ADC5CFAD29C0}" presName="sibTrans" presStyleCnt="0"/>
      <dgm:spPr/>
    </dgm:pt>
    <dgm:pt modelId="{4821EA17-3B31-4C48-9DBE-FE2211B94315}" type="pres">
      <dgm:prSet presAssocID="{5B74D67D-D7CF-A946-AD4D-5A675B6B972C}" presName="textNode" presStyleLbl="node1" presStyleIdx="1" presStyleCnt="4">
        <dgm:presLayoutVars>
          <dgm:bulletEnabled val="1"/>
        </dgm:presLayoutVars>
      </dgm:prSet>
      <dgm:spPr/>
      <dgm:t>
        <a:bodyPr/>
        <a:lstStyle/>
        <a:p>
          <a:endParaRPr lang="vi-VN"/>
        </a:p>
      </dgm:t>
    </dgm:pt>
    <dgm:pt modelId="{224388F0-D32A-5947-B134-030BB1DC4D8C}" type="pres">
      <dgm:prSet presAssocID="{0ADC0D7F-55D1-C544-9C40-A1798A91DF65}" presName="sibTrans" presStyleCnt="0"/>
      <dgm:spPr/>
    </dgm:pt>
    <dgm:pt modelId="{CF6AE4B5-0BA2-194D-8F55-0B1D658697E4}" type="pres">
      <dgm:prSet presAssocID="{74BFE43A-22C6-3941-B024-99B0FAC3C198}" presName="textNode" presStyleLbl="node1" presStyleIdx="2" presStyleCnt="4">
        <dgm:presLayoutVars>
          <dgm:bulletEnabled val="1"/>
        </dgm:presLayoutVars>
      </dgm:prSet>
      <dgm:spPr/>
      <dgm:t>
        <a:bodyPr/>
        <a:lstStyle/>
        <a:p>
          <a:endParaRPr lang="vi-VN"/>
        </a:p>
      </dgm:t>
    </dgm:pt>
    <dgm:pt modelId="{E4F4315E-069D-5949-8326-FCCCD339EC9F}" type="pres">
      <dgm:prSet presAssocID="{C1B80DE7-D12F-6845-88BA-71CAE7061DDF}" presName="sibTrans" presStyleCnt="0"/>
      <dgm:spPr/>
    </dgm:pt>
    <dgm:pt modelId="{2B83A05B-8DEC-0842-BA8E-2DB66A706269}" type="pres">
      <dgm:prSet presAssocID="{3CD90AAD-BF0F-1444-A0F5-C9E975BDBE3D}" presName="textNode" presStyleLbl="node1" presStyleIdx="3" presStyleCnt="4">
        <dgm:presLayoutVars>
          <dgm:bulletEnabled val="1"/>
        </dgm:presLayoutVars>
      </dgm:prSet>
      <dgm:spPr/>
      <dgm:t>
        <a:bodyPr/>
        <a:lstStyle/>
        <a:p>
          <a:endParaRPr lang="vi-VN"/>
        </a:p>
      </dgm:t>
    </dgm:pt>
  </dgm:ptLst>
  <dgm:cxnLst>
    <dgm:cxn modelId="{FFAE8FFF-ED3A-7F4D-90C5-3775D99D707A}" type="presOf" srcId="{9A2AF031-D627-604E-8768-8582F1F48757}" destId="{DEF2B4EB-F4E4-3C40-9D2B-BCC9B3995C62}" srcOrd="0" destOrd="0" presId="urn:microsoft.com/office/officeart/2005/8/layout/hProcess9"/>
    <dgm:cxn modelId="{1A66CD1D-B0C6-CF4A-AFD8-B3AD624259E8}" srcId="{BEA85AEF-3D43-294B-88F5-27863E05E442}" destId="{9A2AF031-D627-604E-8768-8582F1F48757}" srcOrd="0" destOrd="0" parTransId="{3C9289DB-FDDE-1547-87E8-2F8A61D1EC3F}" sibTransId="{A5057EBA-1BB9-1942-A49E-ADC5CFAD29C0}"/>
    <dgm:cxn modelId="{941D95C5-7E12-F040-83C9-ECEDD78D1937}" srcId="{BEA85AEF-3D43-294B-88F5-27863E05E442}" destId="{3CD90AAD-BF0F-1444-A0F5-C9E975BDBE3D}" srcOrd="3" destOrd="0" parTransId="{18B20BAF-D299-7448-94BB-CC3F2024B533}" sibTransId="{7BB132F6-2C47-CD43-A00A-521B7DEC28E8}"/>
    <dgm:cxn modelId="{7C0A2FE7-77B1-9841-8AEC-B357BB81DD8B}" type="presOf" srcId="{3CD90AAD-BF0F-1444-A0F5-C9E975BDBE3D}" destId="{2B83A05B-8DEC-0842-BA8E-2DB66A706269}" srcOrd="0" destOrd="0" presId="urn:microsoft.com/office/officeart/2005/8/layout/hProcess9"/>
    <dgm:cxn modelId="{6A381863-1A2F-CB42-80A5-37F3FBC38B69}" type="presOf" srcId="{5B74D67D-D7CF-A946-AD4D-5A675B6B972C}" destId="{4821EA17-3B31-4C48-9DBE-FE2211B94315}" srcOrd="0" destOrd="0" presId="urn:microsoft.com/office/officeart/2005/8/layout/hProcess9"/>
    <dgm:cxn modelId="{3F83F899-8C56-874C-958C-4C1E988CF940}" type="presOf" srcId="{74BFE43A-22C6-3941-B024-99B0FAC3C198}" destId="{CF6AE4B5-0BA2-194D-8F55-0B1D658697E4}" srcOrd="0" destOrd="0" presId="urn:microsoft.com/office/officeart/2005/8/layout/hProcess9"/>
    <dgm:cxn modelId="{07F90DC8-FB75-644D-B598-9323E9FD06F7}" type="presOf" srcId="{BEA85AEF-3D43-294B-88F5-27863E05E442}" destId="{BC20986D-77F8-4D4B-8BB4-1B077DF811B2}" srcOrd="0" destOrd="0" presId="urn:microsoft.com/office/officeart/2005/8/layout/hProcess9"/>
    <dgm:cxn modelId="{7D68EE93-39BB-1F4C-91AA-7599CA5F2296}" srcId="{BEA85AEF-3D43-294B-88F5-27863E05E442}" destId="{74BFE43A-22C6-3941-B024-99B0FAC3C198}" srcOrd="2" destOrd="0" parTransId="{D95EE158-C18D-A44D-A201-45D9B0364337}" sibTransId="{C1B80DE7-D12F-6845-88BA-71CAE7061DDF}"/>
    <dgm:cxn modelId="{24B2E323-DB25-AF41-A5D9-4BEEFBEAA4FE}" srcId="{BEA85AEF-3D43-294B-88F5-27863E05E442}" destId="{5B74D67D-D7CF-A946-AD4D-5A675B6B972C}" srcOrd="1" destOrd="0" parTransId="{42FE623A-8D7C-F749-805D-F89647A4F449}" sibTransId="{0ADC0D7F-55D1-C544-9C40-A1798A91DF65}"/>
    <dgm:cxn modelId="{566DE759-1D36-3F48-A9DC-B63BF5F748F8}" type="presParOf" srcId="{BC20986D-77F8-4D4B-8BB4-1B077DF811B2}" destId="{6C33A893-AFCA-934D-9A67-130FFF49C048}" srcOrd="0" destOrd="0" presId="urn:microsoft.com/office/officeart/2005/8/layout/hProcess9"/>
    <dgm:cxn modelId="{ADE71055-DBFE-6140-8EFA-9FC241DD5367}" type="presParOf" srcId="{BC20986D-77F8-4D4B-8BB4-1B077DF811B2}" destId="{81979CFB-5F7B-3640-9E38-F6D23B4FB8AF}" srcOrd="1" destOrd="0" presId="urn:microsoft.com/office/officeart/2005/8/layout/hProcess9"/>
    <dgm:cxn modelId="{C128D8A1-8B71-5F4F-ABF2-21F78322F760}" type="presParOf" srcId="{81979CFB-5F7B-3640-9E38-F6D23B4FB8AF}" destId="{DEF2B4EB-F4E4-3C40-9D2B-BCC9B3995C62}" srcOrd="0" destOrd="0" presId="urn:microsoft.com/office/officeart/2005/8/layout/hProcess9"/>
    <dgm:cxn modelId="{743202FA-55BC-8D4C-94AD-AD444E51F9F1}" type="presParOf" srcId="{81979CFB-5F7B-3640-9E38-F6D23B4FB8AF}" destId="{F65A7256-A6C1-9A40-8836-0E852B07A3DB}" srcOrd="1" destOrd="0" presId="urn:microsoft.com/office/officeart/2005/8/layout/hProcess9"/>
    <dgm:cxn modelId="{6BAD052B-1E39-5546-8372-910F2CBAA584}" type="presParOf" srcId="{81979CFB-5F7B-3640-9E38-F6D23B4FB8AF}" destId="{4821EA17-3B31-4C48-9DBE-FE2211B94315}" srcOrd="2" destOrd="0" presId="urn:microsoft.com/office/officeart/2005/8/layout/hProcess9"/>
    <dgm:cxn modelId="{B10E4F74-BC87-E545-96EC-7B3ADDBA9038}" type="presParOf" srcId="{81979CFB-5F7B-3640-9E38-F6D23B4FB8AF}" destId="{224388F0-D32A-5947-B134-030BB1DC4D8C}" srcOrd="3" destOrd="0" presId="urn:microsoft.com/office/officeart/2005/8/layout/hProcess9"/>
    <dgm:cxn modelId="{7C9BF851-E46A-7346-A4FF-33975A344D39}" type="presParOf" srcId="{81979CFB-5F7B-3640-9E38-F6D23B4FB8AF}" destId="{CF6AE4B5-0BA2-194D-8F55-0B1D658697E4}" srcOrd="4" destOrd="0" presId="urn:microsoft.com/office/officeart/2005/8/layout/hProcess9"/>
    <dgm:cxn modelId="{ED665D6F-16E3-A340-BA0E-E74278231664}" type="presParOf" srcId="{81979CFB-5F7B-3640-9E38-F6D23B4FB8AF}" destId="{E4F4315E-069D-5949-8326-FCCCD339EC9F}" srcOrd="5" destOrd="0" presId="urn:microsoft.com/office/officeart/2005/8/layout/hProcess9"/>
    <dgm:cxn modelId="{79CECCC5-4E60-0040-AEA5-07370BF974B8}" type="presParOf" srcId="{81979CFB-5F7B-3640-9E38-F6D23B4FB8AF}" destId="{2B83A05B-8DEC-0842-BA8E-2DB66A706269}"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CB0DF9-6C7F-1C43-80EA-319857F0CA06}" type="doc">
      <dgm:prSet loTypeId="urn:microsoft.com/office/officeart/2005/8/layout/hProcess4" loCatId="" qsTypeId="urn:microsoft.com/office/officeart/2005/8/quickstyle/simple1" qsCatId="simple" csTypeId="urn:microsoft.com/office/officeart/2005/8/colors/accent6_2" csCatId="accent6" phldr="1"/>
      <dgm:spPr/>
      <dgm:t>
        <a:bodyPr/>
        <a:lstStyle/>
        <a:p>
          <a:endParaRPr lang="en-US"/>
        </a:p>
      </dgm:t>
    </dgm:pt>
    <dgm:pt modelId="{6B6D5449-3E47-6C46-BAD6-972F1E9D7065}">
      <dgm:prSet phldrT="[Text]"/>
      <dgm:spPr/>
      <dgm:t>
        <a:bodyPr/>
        <a:lstStyle/>
        <a:p>
          <a:r>
            <a:rPr lang="en-US" dirty="0"/>
            <a:t>1</a:t>
          </a:r>
        </a:p>
      </dgm:t>
    </dgm:pt>
    <dgm:pt modelId="{5A6925DD-04B7-7844-A3A5-106FBB96BAAF}" type="parTrans" cxnId="{DED21119-3005-3342-89C0-06B8EC53669E}">
      <dgm:prSet/>
      <dgm:spPr/>
      <dgm:t>
        <a:bodyPr/>
        <a:lstStyle/>
        <a:p>
          <a:endParaRPr lang="en-US"/>
        </a:p>
      </dgm:t>
    </dgm:pt>
    <dgm:pt modelId="{68B07E35-CED2-784A-B91B-08D234B2EC4B}" type="sibTrans" cxnId="{DED21119-3005-3342-89C0-06B8EC53669E}">
      <dgm:prSet/>
      <dgm:spPr/>
      <dgm:t>
        <a:bodyPr/>
        <a:lstStyle/>
        <a:p>
          <a:endParaRPr lang="en-US"/>
        </a:p>
      </dgm:t>
    </dgm:pt>
    <dgm:pt modelId="{FD76F718-9AD1-B24C-9FCC-7D275A3F1642}">
      <dgm:prSet phldrT="[Text]" custT="1"/>
      <dgm:spPr/>
      <dgm:t>
        <a:bodyPr/>
        <a:lstStyle/>
        <a:p>
          <a:pPr algn="ctr"/>
          <a:r>
            <a:rPr lang="x-none" sz="2400" dirty="0">
              <a:effectLst/>
              <a:latin typeface="Calibri" panose="020F0502020204030204" pitchFamily="34" charset="0"/>
              <a:ea typeface="Times New Roman" panose="02020603050405020304" pitchFamily="18" charset="0"/>
              <a:cs typeface="Calibri" panose="020F0502020204030204" pitchFamily="34" charset="0"/>
            </a:rPr>
            <a:t>Phân tích nghệ thuật xây dựng tình huống truyện.</a:t>
          </a:r>
          <a:endParaRPr lang="en-US" sz="2400" dirty="0"/>
        </a:p>
      </dgm:t>
    </dgm:pt>
    <dgm:pt modelId="{4FF902E9-109E-2143-B5F2-C2F2747DDEB0}" type="parTrans" cxnId="{0936C258-0DC0-C542-B159-7774FD318405}">
      <dgm:prSet/>
      <dgm:spPr/>
      <dgm:t>
        <a:bodyPr/>
        <a:lstStyle/>
        <a:p>
          <a:endParaRPr lang="en-US"/>
        </a:p>
      </dgm:t>
    </dgm:pt>
    <dgm:pt modelId="{28FE1B18-1B91-F043-A314-32DFA479CCAD}" type="sibTrans" cxnId="{0936C258-0DC0-C542-B159-7774FD318405}">
      <dgm:prSet/>
      <dgm:spPr/>
      <dgm:t>
        <a:bodyPr/>
        <a:lstStyle/>
        <a:p>
          <a:endParaRPr lang="en-US"/>
        </a:p>
      </dgm:t>
    </dgm:pt>
    <dgm:pt modelId="{BA5DC2DD-9277-4745-A529-01060F4764E9}">
      <dgm:prSet phldrT="[Text]"/>
      <dgm:spPr/>
      <dgm:t>
        <a:bodyPr/>
        <a:lstStyle/>
        <a:p>
          <a:r>
            <a:rPr lang="en-US" dirty="0"/>
            <a:t>2</a:t>
          </a:r>
        </a:p>
      </dgm:t>
    </dgm:pt>
    <dgm:pt modelId="{30646568-329A-A848-894B-0761CD3E1FB7}" type="parTrans" cxnId="{21BB641D-9F74-384C-8C93-9B887F4290D4}">
      <dgm:prSet/>
      <dgm:spPr/>
      <dgm:t>
        <a:bodyPr/>
        <a:lstStyle/>
        <a:p>
          <a:endParaRPr lang="en-US"/>
        </a:p>
      </dgm:t>
    </dgm:pt>
    <dgm:pt modelId="{4A3A075A-68B9-B242-A127-3AFAAEA6394C}" type="sibTrans" cxnId="{21BB641D-9F74-384C-8C93-9B887F4290D4}">
      <dgm:prSet/>
      <dgm:spPr/>
      <dgm:t>
        <a:bodyPr/>
        <a:lstStyle/>
        <a:p>
          <a:endParaRPr lang="en-US"/>
        </a:p>
      </dgm:t>
    </dgm:pt>
    <dgm:pt modelId="{32DFAC34-C3B8-8040-9DB4-19EBFC4D1280}">
      <dgm:prSet phldrT="[Text]" custT="1"/>
      <dgm:spPr/>
      <dgm:t>
        <a:bodyPr/>
        <a:lstStyle/>
        <a:p>
          <a:pPr algn="ctr"/>
          <a:r>
            <a:rPr lang="x-none" sz="2400" dirty="0">
              <a:effectLst/>
              <a:latin typeface="Calibri" panose="020F0502020204030204" pitchFamily="34" charset="0"/>
              <a:ea typeface="Times New Roman" panose="02020603050405020304" pitchFamily="18" charset="0"/>
              <a:cs typeface="Calibri" panose="020F0502020204030204" pitchFamily="34" charset="0"/>
            </a:rPr>
            <a:t>Phân tích đặc điểm, vai trò và chức năng của người kể chuyện.</a:t>
          </a:r>
          <a:endParaRPr lang="en-US" sz="2400" dirty="0"/>
        </a:p>
      </dgm:t>
    </dgm:pt>
    <dgm:pt modelId="{B847F044-3C67-2341-BADB-3B67E0A245E4}" type="parTrans" cxnId="{47C5D4A1-16DC-644A-9CE5-86C75E497FAD}">
      <dgm:prSet/>
      <dgm:spPr/>
      <dgm:t>
        <a:bodyPr/>
        <a:lstStyle/>
        <a:p>
          <a:endParaRPr lang="en-US"/>
        </a:p>
      </dgm:t>
    </dgm:pt>
    <dgm:pt modelId="{F6D83375-9311-7241-B922-D719D1E147DF}" type="sibTrans" cxnId="{47C5D4A1-16DC-644A-9CE5-86C75E497FAD}">
      <dgm:prSet/>
      <dgm:spPr/>
      <dgm:t>
        <a:bodyPr/>
        <a:lstStyle/>
        <a:p>
          <a:endParaRPr lang="en-US"/>
        </a:p>
      </dgm:t>
    </dgm:pt>
    <dgm:pt modelId="{A9ACC2B7-3385-C543-97D7-E7A038E67C28}">
      <dgm:prSet phldrT="[Text]"/>
      <dgm:spPr/>
      <dgm:t>
        <a:bodyPr/>
        <a:lstStyle/>
        <a:p>
          <a:r>
            <a:rPr lang="en-US" dirty="0"/>
            <a:t>3</a:t>
          </a:r>
        </a:p>
      </dgm:t>
    </dgm:pt>
    <dgm:pt modelId="{FBB766BB-6043-8242-BB63-8C0235B3B242}" type="parTrans" cxnId="{4FB56A8D-996D-A140-9252-B656533BD9C0}">
      <dgm:prSet/>
      <dgm:spPr/>
      <dgm:t>
        <a:bodyPr/>
        <a:lstStyle/>
        <a:p>
          <a:endParaRPr lang="en-US"/>
        </a:p>
      </dgm:t>
    </dgm:pt>
    <dgm:pt modelId="{88C018D7-0A2A-2E48-BB49-0775114508BA}" type="sibTrans" cxnId="{4FB56A8D-996D-A140-9252-B656533BD9C0}">
      <dgm:prSet/>
      <dgm:spPr/>
      <dgm:t>
        <a:bodyPr/>
        <a:lstStyle/>
        <a:p>
          <a:endParaRPr lang="en-US"/>
        </a:p>
      </dgm:t>
    </dgm:pt>
    <dgm:pt modelId="{61ACC0C8-195D-D047-80DF-F256F75E47EC}">
      <dgm:prSet phldrT="[Text]" custT="1"/>
      <dgm:spPr/>
      <dgm:t>
        <a:bodyPr/>
        <a:lstStyle/>
        <a:p>
          <a:pPr algn="ctr"/>
          <a:r>
            <a:rPr lang="x-none" sz="2400" dirty="0">
              <a:effectLst/>
              <a:latin typeface="Calibri" panose="020F0502020204030204" pitchFamily="34" charset="0"/>
              <a:ea typeface="Times New Roman" panose="02020603050405020304" pitchFamily="18" charset="0"/>
              <a:cs typeface="Calibri" panose="020F0502020204030204" pitchFamily="34" charset="0"/>
            </a:rPr>
            <a:t>Phân tích cách xây dựng truyện kể của một tác phẩm truyện.</a:t>
          </a:r>
          <a:endParaRPr lang="en-US" sz="2400" dirty="0"/>
        </a:p>
      </dgm:t>
    </dgm:pt>
    <dgm:pt modelId="{9994E80D-CE98-3643-B701-64B1402DE5F9}" type="parTrans" cxnId="{8471B082-8B02-3E41-80A3-2722B38EEF3E}">
      <dgm:prSet/>
      <dgm:spPr/>
      <dgm:t>
        <a:bodyPr/>
        <a:lstStyle/>
        <a:p>
          <a:endParaRPr lang="en-US"/>
        </a:p>
      </dgm:t>
    </dgm:pt>
    <dgm:pt modelId="{64F331DD-C82A-8744-84E7-CE40DA6C202F}" type="sibTrans" cxnId="{8471B082-8B02-3E41-80A3-2722B38EEF3E}">
      <dgm:prSet/>
      <dgm:spPr/>
      <dgm:t>
        <a:bodyPr/>
        <a:lstStyle/>
        <a:p>
          <a:endParaRPr lang="en-US"/>
        </a:p>
      </dgm:t>
    </dgm:pt>
    <dgm:pt modelId="{05EC1BDE-5024-EE47-A2CB-7230B955F54A}" type="pres">
      <dgm:prSet presAssocID="{8DCB0DF9-6C7F-1C43-80EA-319857F0CA06}" presName="Name0" presStyleCnt="0">
        <dgm:presLayoutVars>
          <dgm:dir/>
          <dgm:animLvl val="lvl"/>
          <dgm:resizeHandles val="exact"/>
        </dgm:presLayoutVars>
      </dgm:prSet>
      <dgm:spPr/>
      <dgm:t>
        <a:bodyPr/>
        <a:lstStyle/>
        <a:p>
          <a:endParaRPr lang="vi-VN"/>
        </a:p>
      </dgm:t>
    </dgm:pt>
    <dgm:pt modelId="{29C90EE8-05AD-4A4A-AF35-808336BBAC72}" type="pres">
      <dgm:prSet presAssocID="{8DCB0DF9-6C7F-1C43-80EA-319857F0CA06}" presName="tSp" presStyleCnt="0"/>
      <dgm:spPr/>
    </dgm:pt>
    <dgm:pt modelId="{FB6D727A-2C7E-B243-A55D-9B1DA4E3F6CB}" type="pres">
      <dgm:prSet presAssocID="{8DCB0DF9-6C7F-1C43-80EA-319857F0CA06}" presName="bSp" presStyleCnt="0"/>
      <dgm:spPr/>
    </dgm:pt>
    <dgm:pt modelId="{A2481F29-282F-1E43-9F18-8DABEB129348}" type="pres">
      <dgm:prSet presAssocID="{8DCB0DF9-6C7F-1C43-80EA-319857F0CA06}" presName="process" presStyleCnt="0"/>
      <dgm:spPr/>
    </dgm:pt>
    <dgm:pt modelId="{34D50EA3-B5C0-0E47-9663-12D7C7FD6EB6}" type="pres">
      <dgm:prSet presAssocID="{6B6D5449-3E47-6C46-BAD6-972F1E9D7065}" presName="composite1" presStyleCnt="0"/>
      <dgm:spPr/>
    </dgm:pt>
    <dgm:pt modelId="{46ED9C5A-635A-954D-8106-49A481D1429B}" type="pres">
      <dgm:prSet presAssocID="{6B6D5449-3E47-6C46-BAD6-972F1E9D7065}" presName="dummyNode1" presStyleLbl="node1" presStyleIdx="0" presStyleCnt="3"/>
      <dgm:spPr/>
    </dgm:pt>
    <dgm:pt modelId="{C53F3976-4DDE-3043-9935-664EE46772CE}" type="pres">
      <dgm:prSet presAssocID="{6B6D5449-3E47-6C46-BAD6-972F1E9D7065}" presName="childNode1" presStyleLbl="bgAcc1" presStyleIdx="0" presStyleCnt="3" custScaleY="134959" custLinFactNeighborX="-6" custLinFactNeighborY="-20380">
        <dgm:presLayoutVars>
          <dgm:bulletEnabled val="1"/>
        </dgm:presLayoutVars>
      </dgm:prSet>
      <dgm:spPr/>
      <dgm:t>
        <a:bodyPr/>
        <a:lstStyle/>
        <a:p>
          <a:endParaRPr lang="vi-VN"/>
        </a:p>
      </dgm:t>
    </dgm:pt>
    <dgm:pt modelId="{D5ADE8DA-9C11-C548-9C89-E7CAEA6E4169}" type="pres">
      <dgm:prSet presAssocID="{6B6D5449-3E47-6C46-BAD6-972F1E9D7065}" presName="childNode1tx" presStyleLbl="bgAcc1" presStyleIdx="0" presStyleCnt="3">
        <dgm:presLayoutVars>
          <dgm:bulletEnabled val="1"/>
        </dgm:presLayoutVars>
      </dgm:prSet>
      <dgm:spPr/>
      <dgm:t>
        <a:bodyPr/>
        <a:lstStyle/>
        <a:p>
          <a:endParaRPr lang="vi-VN"/>
        </a:p>
      </dgm:t>
    </dgm:pt>
    <dgm:pt modelId="{42FE5460-4750-DB49-8506-17FAB982B41E}" type="pres">
      <dgm:prSet presAssocID="{6B6D5449-3E47-6C46-BAD6-972F1E9D7065}" presName="parentNode1" presStyleLbl="node1" presStyleIdx="0" presStyleCnt="3">
        <dgm:presLayoutVars>
          <dgm:chMax val="1"/>
          <dgm:bulletEnabled val="1"/>
        </dgm:presLayoutVars>
      </dgm:prSet>
      <dgm:spPr/>
      <dgm:t>
        <a:bodyPr/>
        <a:lstStyle/>
        <a:p>
          <a:endParaRPr lang="vi-VN"/>
        </a:p>
      </dgm:t>
    </dgm:pt>
    <dgm:pt modelId="{6DC41E19-9058-4C4A-BECD-262178B26060}" type="pres">
      <dgm:prSet presAssocID="{6B6D5449-3E47-6C46-BAD6-972F1E9D7065}" presName="connSite1" presStyleCnt="0"/>
      <dgm:spPr/>
    </dgm:pt>
    <dgm:pt modelId="{56D20C8F-1924-494B-9B43-CAA4E0336051}" type="pres">
      <dgm:prSet presAssocID="{68B07E35-CED2-784A-B91B-08D234B2EC4B}" presName="Name9" presStyleLbl="sibTrans2D1" presStyleIdx="0" presStyleCnt="2"/>
      <dgm:spPr/>
      <dgm:t>
        <a:bodyPr/>
        <a:lstStyle/>
        <a:p>
          <a:endParaRPr lang="vi-VN"/>
        </a:p>
      </dgm:t>
    </dgm:pt>
    <dgm:pt modelId="{B2BDC4EC-17D0-AE49-B448-B9AF47616161}" type="pres">
      <dgm:prSet presAssocID="{BA5DC2DD-9277-4745-A529-01060F4764E9}" presName="composite2" presStyleCnt="0"/>
      <dgm:spPr/>
    </dgm:pt>
    <dgm:pt modelId="{A078E57E-4DB6-AB4C-8D02-A720B93F214A}" type="pres">
      <dgm:prSet presAssocID="{BA5DC2DD-9277-4745-A529-01060F4764E9}" presName="dummyNode2" presStyleLbl="node1" presStyleIdx="0" presStyleCnt="3"/>
      <dgm:spPr/>
    </dgm:pt>
    <dgm:pt modelId="{D419714C-793B-E84C-846E-EFD6FBC30483}" type="pres">
      <dgm:prSet presAssocID="{BA5DC2DD-9277-4745-A529-01060F4764E9}" presName="childNode2" presStyleLbl="bgAcc1" presStyleIdx="1" presStyleCnt="3" custScaleY="134959" custLinFactNeighborY="10190">
        <dgm:presLayoutVars>
          <dgm:bulletEnabled val="1"/>
        </dgm:presLayoutVars>
      </dgm:prSet>
      <dgm:spPr/>
      <dgm:t>
        <a:bodyPr/>
        <a:lstStyle/>
        <a:p>
          <a:endParaRPr lang="vi-VN"/>
        </a:p>
      </dgm:t>
    </dgm:pt>
    <dgm:pt modelId="{EB9BEA0E-A54F-7E47-84E2-D31EA2FCF825}" type="pres">
      <dgm:prSet presAssocID="{BA5DC2DD-9277-4745-A529-01060F4764E9}" presName="childNode2tx" presStyleLbl="bgAcc1" presStyleIdx="1" presStyleCnt="3">
        <dgm:presLayoutVars>
          <dgm:bulletEnabled val="1"/>
        </dgm:presLayoutVars>
      </dgm:prSet>
      <dgm:spPr/>
      <dgm:t>
        <a:bodyPr/>
        <a:lstStyle/>
        <a:p>
          <a:endParaRPr lang="vi-VN"/>
        </a:p>
      </dgm:t>
    </dgm:pt>
    <dgm:pt modelId="{86AC0BA6-DB52-6E42-8A6D-45732A68BC55}" type="pres">
      <dgm:prSet presAssocID="{BA5DC2DD-9277-4745-A529-01060F4764E9}" presName="parentNode2" presStyleLbl="node1" presStyleIdx="1" presStyleCnt="3">
        <dgm:presLayoutVars>
          <dgm:chMax val="0"/>
          <dgm:bulletEnabled val="1"/>
        </dgm:presLayoutVars>
      </dgm:prSet>
      <dgm:spPr/>
      <dgm:t>
        <a:bodyPr/>
        <a:lstStyle/>
        <a:p>
          <a:endParaRPr lang="vi-VN"/>
        </a:p>
      </dgm:t>
    </dgm:pt>
    <dgm:pt modelId="{AD732C26-17CF-924C-9983-AF65F3B2B423}" type="pres">
      <dgm:prSet presAssocID="{BA5DC2DD-9277-4745-A529-01060F4764E9}" presName="connSite2" presStyleCnt="0"/>
      <dgm:spPr/>
    </dgm:pt>
    <dgm:pt modelId="{C08C548E-46A5-1B49-A4A0-6DAF869D7219}" type="pres">
      <dgm:prSet presAssocID="{4A3A075A-68B9-B242-A127-3AFAAEA6394C}" presName="Name18" presStyleLbl="sibTrans2D1" presStyleIdx="1" presStyleCnt="2"/>
      <dgm:spPr/>
      <dgm:t>
        <a:bodyPr/>
        <a:lstStyle/>
        <a:p>
          <a:endParaRPr lang="vi-VN"/>
        </a:p>
      </dgm:t>
    </dgm:pt>
    <dgm:pt modelId="{1E7B6208-0E6F-2748-8592-D319A9791A88}" type="pres">
      <dgm:prSet presAssocID="{A9ACC2B7-3385-C543-97D7-E7A038E67C28}" presName="composite1" presStyleCnt="0"/>
      <dgm:spPr/>
    </dgm:pt>
    <dgm:pt modelId="{2CA0EB84-FCBD-E74B-A150-FB4F99F998FF}" type="pres">
      <dgm:prSet presAssocID="{A9ACC2B7-3385-C543-97D7-E7A038E67C28}" presName="dummyNode1" presStyleLbl="node1" presStyleIdx="1" presStyleCnt="3"/>
      <dgm:spPr/>
    </dgm:pt>
    <dgm:pt modelId="{ECE574EF-1EBB-D347-9839-23D9BC246E86}" type="pres">
      <dgm:prSet presAssocID="{A9ACC2B7-3385-C543-97D7-E7A038E67C28}" presName="childNode1" presStyleLbl="bgAcc1" presStyleIdx="2" presStyleCnt="3" custScaleY="134959" custLinFactNeighborY="-16304">
        <dgm:presLayoutVars>
          <dgm:bulletEnabled val="1"/>
        </dgm:presLayoutVars>
      </dgm:prSet>
      <dgm:spPr/>
      <dgm:t>
        <a:bodyPr/>
        <a:lstStyle/>
        <a:p>
          <a:endParaRPr lang="vi-VN"/>
        </a:p>
      </dgm:t>
    </dgm:pt>
    <dgm:pt modelId="{C2ACB888-C425-F448-8B59-8E446CF52EA5}" type="pres">
      <dgm:prSet presAssocID="{A9ACC2B7-3385-C543-97D7-E7A038E67C28}" presName="childNode1tx" presStyleLbl="bgAcc1" presStyleIdx="2" presStyleCnt="3">
        <dgm:presLayoutVars>
          <dgm:bulletEnabled val="1"/>
        </dgm:presLayoutVars>
      </dgm:prSet>
      <dgm:spPr/>
      <dgm:t>
        <a:bodyPr/>
        <a:lstStyle/>
        <a:p>
          <a:endParaRPr lang="vi-VN"/>
        </a:p>
      </dgm:t>
    </dgm:pt>
    <dgm:pt modelId="{24DF2EC1-79D5-2D4D-9480-7E13B8E4705E}" type="pres">
      <dgm:prSet presAssocID="{A9ACC2B7-3385-C543-97D7-E7A038E67C28}" presName="parentNode1" presStyleLbl="node1" presStyleIdx="2" presStyleCnt="3" custLinFactNeighborY="16646">
        <dgm:presLayoutVars>
          <dgm:chMax val="1"/>
          <dgm:bulletEnabled val="1"/>
        </dgm:presLayoutVars>
      </dgm:prSet>
      <dgm:spPr/>
      <dgm:t>
        <a:bodyPr/>
        <a:lstStyle/>
        <a:p>
          <a:endParaRPr lang="vi-VN"/>
        </a:p>
      </dgm:t>
    </dgm:pt>
    <dgm:pt modelId="{4283544B-043B-8848-A88B-59077BCEDE32}" type="pres">
      <dgm:prSet presAssocID="{A9ACC2B7-3385-C543-97D7-E7A038E67C28}" presName="connSite1" presStyleCnt="0"/>
      <dgm:spPr/>
    </dgm:pt>
  </dgm:ptLst>
  <dgm:cxnLst>
    <dgm:cxn modelId="{17FF61C8-870D-6244-B053-7610AF326776}" type="presOf" srcId="{FD76F718-9AD1-B24C-9FCC-7D275A3F1642}" destId="{C53F3976-4DDE-3043-9935-664EE46772CE}" srcOrd="0" destOrd="0" presId="urn:microsoft.com/office/officeart/2005/8/layout/hProcess4"/>
    <dgm:cxn modelId="{21BB641D-9F74-384C-8C93-9B887F4290D4}" srcId="{8DCB0DF9-6C7F-1C43-80EA-319857F0CA06}" destId="{BA5DC2DD-9277-4745-A529-01060F4764E9}" srcOrd="1" destOrd="0" parTransId="{30646568-329A-A848-894B-0761CD3E1FB7}" sibTransId="{4A3A075A-68B9-B242-A127-3AFAAEA6394C}"/>
    <dgm:cxn modelId="{4B50F8AC-C305-D046-8A8E-2CF7F789BB02}" type="presOf" srcId="{FD76F718-9AD1-B24C-9FCC-7D275A3F1642}" destId="{D5ADE8DA-9C11-C548-9C89-E7CAEA6E4169}" srcOrd="1" destOrd="0" presId="urn:microsoft.com/office/officeart/2005/8/layout/hProcess4"/>
    <dgm:cxn modelId="{23109397-C7C3-ED49-876A-08E8197D1D24}" type="presOf" srcId="{61ACC0C8-195D-D047-80DF-F256F75E47EC}" destId="{C2ACB888-C425-F448-8B59-8E446CF52EA5}" srcOrd="1" destOrd="0" presId="urn:microsoft.com/office/officeart/2005/8/layout/hProcess4"/>
    <dgm:cxn modelId="{311A7B2E-C26E-5B4A-A5E5-3EEF0B61AA2F}" type="presOf" srcId="{4A3A075A-68B9-B242-A127-3AFAAEA6394C}" destId="{C08C548E-46A5-1B49-A4A0-6DAF869D7219}" srcOrd="0" destOrd="0" presId="urn:microsoft.com/office/officeart/2005/8/layout/hProcess4"/>
    <dgm:cxn modelId="{C88B51A5-C958-7649-843C-0149434C363C}" type="presOf" srcId="{6B6D5449-3E47-6C46-BAD6-972F1E9D7065}" destId="{42FE5460-4750-DB49-8506-17FAB982B41E}" srcOrd="0" destOrd="0" presId="urn:microsoft.com/office/officeart/2005/8/layout/hProcess4"/>
    <dgm:cxn modelId="{61865DDF-5BF0-6345-AC0C-1872203D1FE3}" type="presOf" srcId="{61ACC0C8-195D-D047-80DF-F256F75E47EC}" destId="{ECE574EF-1EBB-D347-9839-23D9BC246E86}" srcOrd="0" destOrd="0" presId="urn:microsoft.com/office/officeart/2005/8/layout/hProcess4"/>
    <dgm:cxn modelId="{4FB56A8D-996D-A140-9252-B656533BD9C0}" srcId="{8DCB0DF9-6C7F-1C43-80EA-319857F0CA06}" destId="{A9ACC2B7-3385-C543-97D7-E7A038E67C28}" srcOrd="2" destOrd="0" parTransId="{FBB766BB-6043-8242-BB63-8C0235B3B242}" sibTransId="{88C018D7-0A2A-2E48-BB49-0775114508BA}"/>
    <dgm:cxn modelId="{7B22E76D-7A8E-164F-A013-C89D0CE12618}" type="presOf" srcId="{BA5DC2DD-9277-4745-A529-01060F4764E9}" destId="{86AC0BA6-DB52-6E42-8A6D-45732A68BC55}" srcOrd="0" destOrd="0" presId="urn:microsoft.com/office/officeart/2005/8/layout/hProcess4"/>
    <dgm:cxn modelId="{624939CD-9748-9543-A6E7-D5DB2EE07624}" type="presOf" srcId="{32DFAC34-C3B8-8040-9DB4-19EBFC4D1280}" destId="{EB9BEA0E-A54F-7E47-84E2-D31EA2FCF825}" srcOrd="1" destOrd="0" presId="urn:microsoft.com/office/officeart/2005/8/layout/hProcess4"/>
    <dgm:cxn modelId="{47C5D4A1-16DC-644A-9CE5-86C75E497FAD}" srcId="{BA5DC2DD-9277-4745-A529-01060F4764E9}" destId="{32DFAC34-C3B8-8040-9DB4-19EBFC4D1280}" srcOrd="0" destOrd="0" parTransId="{B847F044-3C67-2341-BADB-3B67E0A245E4}" sibTransId="{F6D83375-9311-7241-B922-D719D1E147DF}"/>
    <dgm:cxn modelId="{DED21119-3005-3342-89C0-06B8EC53669E}" srcId="{8DCB0DF9-6C7F-1C43-80EA-319857F0CA06}" destId="{6B6D5449-3E47-6C46-BAD6-972F1E9D7065}" srcOrd="0" destOrd="0" parTransId="{5A6925DD-04B7-7844-A3A5-106FBB96BAAF}" sibTransId="{68B07E35-CED2-784A-B91B-08D234B2EC4B}"/>
    <dgm:cxn modelId="{1AD27356-F5C1-0548-AC08-3E0ECD67CF55}" type="presOf" srcId="{32DFAC34-C3B8-8040-9DB4-19EBFC4D1280}" destId="{D419714C-793B-E84C-846E-EFD6FBC30483}" srcOrd="0" destOrd="0" presId="urn:microsoft.com/office/officeart/2005/8/layout/hProcess4"/>
    <dgm:cxn modelId="{0936C258-0DC0-C542-B159-7774FD318405}" srcId="{6B6D5449-3E47-6C46-BAD6-972F1E9D7065}" destId="{FD76F718-9AD1-B24C-9FCC-7D275A3F1642}" srcOrd="0" destOrd="0" parTransId="{4FF902E9-109E-2143-B5F2-C2F2747DDEB0}" sibTransId="{28FE1B18-1B91-F043-A314-32DFA479CCAD}"/>
    <dgm:cxn modelId="{BCB5772B-3ABF-CA43-B138-AB082B44B448}" type="presOf" srcId="{A9ACC2B7-3385-C543-97D7-E7A038E67C28}" destId="{24DF2EC1-79D5-2D4D-9480-7E13B8E4705E}" srcOrd="0" destOrd="0" presId="urn:microsoft.com/office/officeart/2005/8/layout/hProcess4"/>
    <dgm:cxn modelId="{8471B082-8B02-3E41-80A3-2722B38EEF3E}" srcId="{A9ACC2B7-3385-C543-97D7-E7A038E67C28}" destId="{61ACC0C8-195D-D047-80DF-F256F75E47EC}" srcOrd="0" destOrd="0" parTransId="{9994E80D-CE98-3643-B701-64B1402DE5F9}" sibTransId="{64F331DD-C82A-8744-84E7-CE40DA6C202F}"/>
    <dgm:cxn modelId="{F04D7212-7D7B-BA45-A2E8-77A0E9063F84}" type="presOf" srcId="{8DCB0DF9-6C7F-1C43-80EA-319857F0CA06}" destId="{05EC1BDE-5024-EE47-A2CB-7230B955F54A}" srcOrd="0" destOrd="0" presId="urn:microsoft.com/office/officeart/2005/8/layout/hProcess4"/>
    <dgm:cxn modelId="{FCE5B986-F57A-4E4A-992C-3DAEE4903C12}" type="presOf" srcId="{68B07E35-CED2-784A-B91B-08D234B2EC4B}" destId="{56D20C8F-1924-494B-9B43-CAA4E0336051}" srcOrd="0" destOrd="0" presId="urn:microsoft.com/office/officeart/2005/8/layout/hProcess4"/>
    <dgm:cxn modelId="{EE7BAA0C-EE8B-9E4E-84E2-120B191AE337}" type="presParOf" srcId="{05EC1BDE-5024-EE47-A2CB-7230B955F54A}" destId="{29C90EE8-05AD-4A4A-AF35-808336BBAC72}" srcOrd="0" destOrd="0" presId="urn:microsoft.com/office/officeart/2005/8/layout/hProcess4"/>
    <dgm:cxn modelId="{91D04BC8-92B7-3243-A0E2-9693057E33F8}" type="presParOf" srcId="{05EC1BDE-5024-EE47-A2CB-7230B955F54A}" destId="{FB6D727A-2C7E-B243-A55D-9B1DA4E3F6CB}" srcOrd="1" destOrd="0" presId="urn:microsoft.com/office/officeart/2005/8/layout/hProcess4"/>
    <dgm:cxn modelId="{645270C4-197F-7A4D-A729-936053B61B3D}" type="presParOf" srcId="{05EC1BDE-5024-EE47-A2CB-7230B955F54A}" destId="{A2481F29-282F-1E43-9F18-8DABEB129348}" srcOrd="2" destOrd="0" presId="urn:microsoft.com/office/officeart/2005/8/layout/hProcess4"/>
    <dgm:cxn modelId="{F0B273E1-A0E7-AF40-8808-063F3C9E5602}" type="presParOf" srcId="{A2481F29-282F-1E43-9F18-8DABEB129348}" destId="{34D50EA3-B5C0-0E47-9663-12D7C7FD6EB6}" srcOrd="0" destOrd="0" presId="urn:microsoft.com/office/officeart/2005/8/layout/hProcess4"/>
    <dgm:cxn modelId="{FD272498-36A2-0F4E-9DBA-F67B3C3310FC}" type="presParOf" srcId="{34D50EA3-B5C0-0E47-9663-12D7C7FD6EB6}" destId="{46ED9C5A-635A-954D-8106-49A481D1429B}" srcOrd="0" destOrd="0" presId="urn:microsoft.com/office/officeart/2005/8/layout/hProcess4"/>
    <dgm:cxn modelId="{F38F8995-97B0-1F42-9AFC-ADD99C842F0F}" type="presParOf" srcId="{34D50EA3-B5C0-0E47-9663-12D7C7FD6EB6}" destId="{C53F3976-4DDE-3043-9935-664EE46772CE}" srcOrd="1" destOrd="0" presId="urn:microsoft.com/office/officeart/2005/8/layout/hProcess4"/>
    <dgm:cxn modelId="{507E7E23-B303-9741-B4D0-C3A0B5A797B1}" type="presParOf" srcId="{34D50EA3-B5C0-0E47-9663-12D7C7FD6EB6}" destId="{D5ADE8DA-9C11-C548-9C89-E7CAEA6E4169}" srcOrd="2" destOrd="0" presId="urn:microsoft.com/office/officeart/2005/8/layout/hProcess4"/>
    <dgm:cxn modelId="{3AAAAC8B-19D3-B84E-81CF-F9B5603E709D}" type="presParOf" srcId="{34D50EA3-B5C0-0E47-9663-12D7C7FD6EB6}" destId="{42FE5460-4750-DB49-8506-17FAB982B41E}" srcOrd="3" destOrd="0" presId="urn:microsoft.com/office/officeart/2005/8/layout/hProcess4"/>
    <dgm:cxn modelId="{61AFB460-8FF5-5C4B-A95F-B7E739B2CBF9}" type="presParOf" srcId="{34D50EA3-B5C0-0E47-9663-12D7C7FD6EB6}" destId="{6DC41E19-9058-4C4A-BECD-262178B26060}" srcOrd="4" destOrd="0" presId="urn:microsoft.com/office/officeart/2005/8/layout/hProcess4"/>
    <dgm:cxn modelId="{5BA082BF-9ED0-E24E-90AB-53828BAA823E}" type="presParOf" srcId="{A2481F29-282F-1E43-9F18-8DABEB129348}" destId="{56D20C8F-1924-494B-9B43-CAA4E0336051}" srcOrd="1" destOrd="0" presId="urn:microsoft.com/office/officeart/2005/8/layout/hProcess4"/>
    <dgm:cxn modelId="{2854AC5E-04C3-7E43-B2A6-E10F9F5B39BB}" type="presParOf" srcId="{A2481F29-282F-1E43-9F18-8DABEB129348}" destId="{B2BDC4EC-17D0-AE49-B448-B9AF47616161}" srcOrd="2" destOrd="0" presId="urn:microsoft.com/office/officeart/2005/8/layout/hProcess4"/>
    <dgm:cxn modelId="{4D05087E-4AE2-F546-8483-5C2C28A94EEE}" type="presParOf" srcId="{B2BDC4EC-17D0-AE49-B448-B9AF47616161}" destId="{A078E57E-4DB6-AB4C-8D02-A720B93F214A}" srcOrd="0" destOrd="0" presId="urn:microsoft.com/office/officeart/2005/8/layout/hProcess4"/>
    <dgm:cxn modelId="{2A312195-7411-6449-91F8-A2A4ED7FC169}" type="presParOf" srcId="{B2BDC4EC-17D0-AE49-B448-B9AF47616161}" destId="{D419714C-793B-E84C-846E-EFD6FBC30483}" srcOrd="1" destOrd="0" presId="urn:microsoft.com/office/officeart/2005/8/layout/hProcess4"/>
    <dgm:cxn modelId="{041A59D4-4995-E547-8906-46DAAD04C81F}" type="presParOf" srcId="{B2BDC4EC-17D0-AE49-B448-B9AF47616161}" destId="{EB9BEA0E-A54F-7E47-84E2-D31EA2FCF825}" srcOrd="2" destOrd="0" presId="urn:microsoft.com/office/officeart/2005/8/layout/hProcess4"/>
    <dgm:cxn modelId="{AA7D0688-0771-D545-8081-DF40DEFE4197}" type="presParOf" srcId="{B2BDC4EC-17D0-AE49-B448-B9AF47616161}" destId="{86AC0BA6-DB52-6E42-8A6D-45732A68BC55}" srcOrd="3" destOrd="0" presId="urn:microsoft.com/office/officeart/2005/8/layout/hProcess4"/>
    <dgm:cxn modelId="{7C67A376-B5A1-8D41-B787-3C7C75835509}" type="presParOf" srcId="{B2BDC4EC-17D0-AE49-B448-B9AF47616161}" destId="{AD732C26-17CF-924C-9983-AF65F3B2B423}" srcOrd="4" destOrd="0" presId="urn:microsoft.com/office/officeart/2005/8/layout/hProcess4"/>
    <dgm:cxn modelId="{97E799B0-8530-9B4E-8F77-9294FB944BA3}" type="presParOf" srcId="{A2481F29-282F-1E43-9F18-8DABEB129348}" destId="{C08C548E-46A5-1B49-A4A0-6DAF869D7219}" srcOrd="3" destOrd="0" presId="urn:microsoft.com/office/officeart/2005/8/layout/hProcess4"/>
    <dgm:cxn modelId="{4892815F-67CD-744A-A0FD-10F21C2B3E72}" type="presParOf" srcId="{A2481F29-282F-1E43-9F18-8DABEB129348}" destId="{1E7B6208-0E6F-2748-8592-D319A9791A88}" srcOrd="4" destOrd="0" presId="urn:microsoft.com/office/officeart/2005/8/layout/hProcess4"/>
    <dgm:cxn modelId="{930F118B-EA84-494A-A796-4D6E804531D0}" type="presParOf" srcId="{1E7B6208-0E6F-2748-8592-D319A9791A88}" destId="{2CA0EB84-FCBD-E74B-A150-FB4F99F998FF}" srcOrd="0" destOrd="0" presId="urn:microsoft.com/office/officeart/2005/8/layout/hProcess4"/>
    <dgm:cxn modelId="{4ED2A5C1-93F7-DB45-93F1-D563EB86DB88}" type="presParOf" srcId="{1E7B6208-0E6F-2748-8592-D319A9791A88}" destId="{ECE574EF-1EBB-D347-9839-23D9BC246E86}" srcOrd="1" destOrd="0" presId="urn:microsoft.com/office/officeart/2005/8/layout/hProcess4"/>
    <dgm:cxn modelId="{FFF8F996-6EE9-BE44-AFD7-77F845B52904}" type="presParOf" srcId="{1E7B6208-0E6F-2748-8592-D319A9791A88}" destId="{C2ACB888-C425-F448-8B59-8E446CF52EA5}" srcOrd="2" destOrd="0" presId="urn:microsoft.com/office/officeart/2005/8/layout/hProcess4"/>
    <dgm:cxn modelId="{EF18803D-7EF1-934D-92F4-04B7BCF73713}" type="presParOf" srcId="{1E7B6208-0E6F-2748-8592-D319A9791A88}" destId="{24DF2EC1-79D5-2D4D-9480-7E13B8E4705E}" srcOrd="3" destOrd="0" presId="urn:microsoft.com/office/officeart/2005/8/layout/hProcess4"/>
    <dgm:cxn modelId="{D54C376A-5460-4343-A541-87EE3DD38797}" type="presParOf" srcId="{1E7B6208-0E6F-2748-8592-D319A9791A88}" destId="{4283544B-043B-8848-A88B-59077BCEDE32}"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EA59FD-7686-4D4C-A161-2457E1A33DC1}" type="datetimeFigureOut">
              <a:rPr lang="zh-CN" altLang="en-US" smtClean="0"/>
              <a:t>2023/9/18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AAF0AF-573D-4D00-8F67-ED87FEC2F4A3}" type="slidenum">
              <a:rPr lang="zh-CN" altLang="en-US" smtClean="0"/>
              <a:t>‹#›</a:t>
            </a:fld>
            <a:endParaRPr lang="zh-CN" altLang="en-US"/>
          </a:p>
        </p:txBody>
      </p:sp>
    </p:spTree>
    <p:extLst>
      <p:ext uri="{BB962C8B-B14F-4D97-AF65-F5344CB8AC3E}">
        <p14:creationId xmlns:p14="http://schemas.microsoft.com/office/powerpoint/2010/main" val="882697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AAF0AF-573D-4D00-8F67-ED87FEC2F4A3}" type="slidenum">
              <a:rPr lang="zh-CN" altLang="en-US" smtClean="0"/>
              <a:t>4</a:t>
            </a:fld>
            <a:endParaRPr lang="zh-CN" altLang="en-US"/>
          </a:p>
        </p:txBody>
      </p:sp>
    </p:spTree>
    <p:extLst>
      <p:ext uri="{BB962C8B-B14F-4D97-AF65-F5344CB8AC3E}">
        <p14:creationId xmlns:p14="http://schemas.microsoft.com/office/powerpoint/2010/main" val="1444222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AAF0AF-573D-4D00-8F67-ED87FEC2F4A3}" type="slidenum">
              <a:rPr lang="zh-CN" altLang="en-US" smtClean="0"/>
              <a:t>5</a:t>
            </a:fld>
            <a:endParaRPr lang="zh-CN" altLang="en-US"/>
          </a:p>
        </p:txBody>
      </p:sp>
    </p:spTree>
    <p:extLst>
      <p:ext uri="{BB962C8B-B14F-4D97-AF65-F5344CB8AC3E}">
        <p14:creationId xmlns:p14="http://schemas.microsoft.com/office/powerpoint/2010/main" val="4008216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AAF0AF-573D-4D00-8F67-ED87FEC2F4A3}" type="slidenum">
              <a:rPr lang="zh-CN" altLang="en-US" smtClean="0"/>
              <a:t>36</a:t>
            </a:fld>
            <a:endParaRPr lang="zh-CN" altLang="en-US"/>
          </a:p>
        </p:txBody>
      </p:sp>
    </p:spTree>
    <p:extLst>
      <p:ext uri="{BB962C8B-B14F-4D97-AF65-F5344CB8AC3E}">
        <p14:creationId xmlns:p14="http://schemas.microsoft.com/office/powerpoint/2010/main" val="35138518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5F651991-7B1D-4504-BB26-0C7614DE54D5}"/>
              </a:ext>
            </a:extLst>
          </p:cNvPr>
          <p:cNvSpPr/>
          <p:nvPr userDrawn="1"/>
        </p:nvSpPr>
        <p:spPr>
          <a:xfrm>
            <a:off x="0" y="4419600"/>
            <a:ext cx="12191999" cy="2438400"/>
          </a:xfrm>
          <a:prstGeom prst="rect">
            <a:avLst/>
          </a:prstGeom>
          <a:solidFill>
            <a:srgbClr val="A56641">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图片包含 餐桌&#10;&#10;自动生成的说明">
            <a:extLst>
              <a:ext uri="{FF2B5EF4-FFF2-40B4-BE49-F238E27FC236}">
                <a16:creationId xmlns:a16="http://schemas.microsoft.com/office/drawing/2014/main" xmlns="" id="{95785D4A-810E-4B73-BB15-9B7125C3F98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6365" y="1767008"/>
            <a:ext cx="6096012" cy="6096012"/>
          </a:xfrm>
          <a:prstGeom prst="rect">
            <a:avLst/>
          </a:prstGeom>
        </p:spPr>
      </p:pic>
    </p:spTree>
    <p:extLst>
      <p:ext uri="{BB962C8B-B14F-4D97-AF65-F5344CB8AC3E}">
        <p14:creationId xmlns:p14="http://schemas.microsoft.com/office/powerpoint/2010/main" val="355314030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9C57C75-D425-4D5D-8E7B-D6F3CAE9FB3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ED7FA9BA-777F-4008-9DAF-F2D0A894A8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0C6678F1-D532-44DC-8DA2-EEDDE4A80F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9A1D5EDC-94E5-463B-A956-8EEF2770821C}"/>
              </a:ext>
            </a:extLst>
          </p:cNvPr>
          <p:cNvSpPr>
            <a:spLocks noGrp="1"/>
          </p:cNvSpPr>
          <p:nvPr>
            <p:ph type="dt" sz="half" idx="10"/>
          </p:nvPr>
        </p:nvSpPr>
        <p:spPr/>
        <p:txBody>
          <a:bodyPr/>
          <a:lstStyle/>
          <a:p>
            <a:fld id="{751E14EE-A4D6-4E21-9745-4994ABE81815}" type="datetimeFigureOut">
              <a:rPr lang="zh-CN" altLang="en-US" smtClean="0"/>
              <a:t>2023/9/18</a:t>
            </a:fld>
            <a:endParaRPr lang="zh-CN" altLang="en-US"/>
          </a:p>
        </p:txBody>
      </p:sp>
      <p:sp>
        <p:nvSpPr>
          <p:cNvPr id="6" name="页脚占位符 5">
            <a:extLst>
              <a:ext uri="{FF2B5EF4-FFF2-40B4-BE49-F238E27FC236}">
                <a16:creationId xmlns:a16="http://schemas.microsoft.com/office/drawing/2014/main" xmlns="" id="{F75D4DBB-4251-453B-BA55-81CEC636B57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C13401F1-955C-4304-8994-17004982D0C6}"/>
              </a:ext>
            </a:extLst>
          </p:cNvPr>
          <p:cNvSpPr>
            <a:spLocks noGrp="1"/>
          </p:cNvSpPr>
          <p:nvPr>
            <p:ph type="sldNum" sz="quarter" idx="12"/>
          </p:nvPr>
        </p:nvSpPr>
        <p:spPr/>
        <p:txBody>
          <a:bodyPr/>
          <a:lstStyle/>
          <a:p>
            <a:fld id="{13783738-64B4-47C5-B460-9839535AEE32}" type="slidenum">
              <a:rPr lang="zh-CN" altLang="en-US" smtClean="0"/>
              <a:t>‹#›</a:t>
            </a:fld>
            <a:endParaRPr lang="zh-CN" altLang="en-US"/>
          </a:p>
        </p:txBody>
      </p:sp>
    </p:spTree>
    <p:extLst>
      <p:ext uri="{BB962C8B-B14F-4D97-AF65-F5344CB8AC3E}">
        <p14:creationId xmlns:p14="http://schemas.microsoft.com/office/powerpoint/2010/main" val="141786365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8DB2829-3B24-438D-835D-CF2F9E442F8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2D9CF9A2-42C5-41FD-82EB-A0A4FA86B6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B688FE9F-0D19-46D8-898D-D3376C8BCF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18867892-C777-4757-8815-BBF9E31E5317}"/>
              </a:ext>
            </a:extLst>
          </p:cNvPr>
          <p:cNvSpPr>
            <a:spLocks noGrp="1"/>
          </p:cNvSpPr>
          <p:nvPr>
            <p:ph type="dt" sz="half" idx="10"/>
          </p:nvPr>
        </p:nvSpPr>
        <p:spPr/>
        <p:txBody>
          <a:bodyPr/>
          <a:lstStyle/>
          <a:p>
            <a:fld id="{751E14EE-A4D6-4E21-9745-4994ABE81815}" type="datetimeFigureOut">
              <a:rPr lang="zh-CN" altLang="en-US" smtClean="0"/>
              <a:t>2023/9/18</a:t>
            </a:fld>
            <a:endParaRPr lang="zh-CN" altLang="en-US"/>
          </a:p>
        </p:txBody>
      </p:sp>
      <p:sp>
        <p:nvSpPr>
          <p:cNvPr id="6" name="页脚占位符 5">
            <a:extLst>
              <a:ext uri="{FF2B5EF4-FFF2-40B4-BE49-F238E27FC236}">
                <a16:creationId xmlns:a16="http://schemas.microsoft.com/office/drawing/2014/main" xmlns="" id="{D15664AE-6BE6-48D3-BD47-A4653F59958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02584BB-383E-46F0-9969-C65E0D538F36}"/>
              </a:ext>
            </a:extLst>
          </p:cNvPr>
          <p:cNvSpPr>
            <a:spLocks noGrp="1"/>
          </p:cNvSpPr>
          <p:nvPr>
            <p:ph type="sldNum" sz="quarter" idx="12"/>
          </p:nvPr>
        </p:nvSpPr>
        <p:spPr/>
        <p:txBody>
          <a:bodyPr/>
          <a:lstStyle/>
          <a:p>
            <a:fld id="{13783738-64B4-47C5-B460-9839535AEE32}" type="slidenum">
              <a:rPr lang="zh-CN" altLang="en-US" smtClean="0"/>
              <a:t>‹#›</a:t>
            </a:fld>
            <a:endParaRPr lang="zh-CN" altLang="en-US"/>
          </a:p>
        </p:txBody>
      </p:sp>
    </p:spTree>
    <p:extLst>
      <p:ext uri="{BB962C8B-B14F-4D97-AF65-F5344CB8AC3E}">
        <p14:creationId xmlns:p14="http://schemas.microsoft.com/office/powerpoint/2010/main" val="249346733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C8F6BBB-0F8B-47DC-A090-25D7C7639EC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69EEEBA-3579-4AEA-9CF9-85A1FD1E4F1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583F5AD1-43B3-493E-9E5C-2761CE0E73B0}"/>
              </a:ext>
            </a:extLst>
          </p:cNvPr>
          <p:cNvSpPr>
            <a:spLocks noGrp="1"/>
          </p:cNvSpPr>
          <p:nvPr>
            <p:ph type="dt" sz="half" idx="10"/>
          </p:nvPr>
        </p:nvSpPr>
        <p:spPr/>
        <p:txBody>
          <a:bodyPr/>
          <a:lstStyle/>
          <a:p>
            <a:fld id="{751E14EE-A4D6-4E21-9745-4994ABE81815}" type="datetimeFigureOut">
              <a:rPr lang="zh-CN" altLang="en-US" smtClean="0"/>
              <a:t>2023/9/18</a:t>
            </a:fld>
            <a:endParaRPr lang="zh-CN" altLang="en-US"/>
          </a:p>
        </p:txBody>
      </p:sp>
      <p:sp>
        <p:nvSpPr>
          <p:cNvPr id="5" name="页脚占位符 4">
            <a:extLst>
              <a:ext uri="{FF2B5EF4-FFF2-40B4-BE49-F238E27FC236}">
                <a16:creationId xmlns:a16="http://schemas.microsoft.com/office/drawing/2014/main" xmlns="" id="{EDA20F8F-A1A7-4E76-BC56-CB5B539CA9D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168A8669-89F3-42C3-8F5F-4F441CCF0F4D}"/>
              </a:ext>
            </a:extLst>
          </p:cNvPr>
          <p:cNvSpPr>
            <a:spLocks noGrp="1"/>
          </p:cNvSpPr>
          <p:nvPr>
            <p:ph type="sldNum" sz="quarter" idx="12"/>
          </p:nvPr>
        </p:nvSpPr>
        <p:spPr/>
        <p:txBody>
          <a:bodyPr/>
          <a:lstStyle/>
          <a:p>
            <a:fld id="{13783738-64B4-47C5-B460-9839535AEE32}" type="slidenum">
              <a:rPr lang="zh-CN" altLang="en-US" smtClean="0"/>
              <a:t>‹#›</a:t>
            </a:fld>
            <a:endParaRPr lang="zh-CN" altLang="en-US"/>
          </a:p>
        </p:txBody>
      </p:sp>
    </p:spTree>
    <p:extLst>
      <p:ext uri="{BB962C8B-B14F-4D97-AF65-F5344CB8AC3E}">
        <p14:creationId xmlns:p14="http://schemas.microsoft.com/office/powerpoint/2010/main" val="365476979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44EDA228-373B-4952-AF49-0E900427CEA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7DA7DB80-1272-4CB2-A08C-C046D5C20C8E}"/>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63D4C1A3-C505-463B-A892-D36D7196A616}"/>
              </a:ext>
            </a:extLst>
          </p:cNvPr>
          <p:cNvSpPr>
            <a:spLocks noGrp="1"/>
          </p:cNvSpPr>
          <p:nvPr>
            <p:ph type="dt" sz="half" idx="10"/>
          </p:nvPr>
        </p:nvSpPr>
        <p:spPr/>
        <p:txBody>
          <a:bodyPr/>
          <a:lstStyle/>
          <a:p>
            <a:fld id="{751E14EE-A4D6-4E21-9745-4994ABE81815}" type="datetimeFigureOut">
              <a:rPr lang="zh-CN" altLang="en-US" smtClean="0"/>
              <a:t>2023/9/18</a:t>
            </a:fld>
            <a:endParaRPr lang="zh-CN" altLang="en-US"/>
          </a:p>
        </p:txBody>
      </p:sp>
      <p:sp>
        <p:nvSpPr>
          <p:cNvPr id="5" name="页脚占位符 4">
            <a:extLst>
              <a:ext uri="{FF2B5EF4-FFF2-40B4-BE49-F238E27FC236}">
                <a16:creationId xmlns:a16="http://schemas.microsoft.com/office/drawing/2014/main" xmlns="" id="{7A8F1504-79AE-4014-B9BF-5CDBF2E17D9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AD1DADBA-639F-4324-A097-DFD5128883FF}"/>
              </a:ext>
            </a:extLst>
          </p:cNvPr>
          <p:cNvSpPr>
            <a:spLocks noGrp="1"/>
          </p:cNvSpPr>
          <p:nvPr>
            <p:ph type="sldNum" sz="quarter" idx="12"/>
          </p:nvPr>
        </p:nvSpPr>
        <p:spPr/>
        <p:txBody>
          <a:bodyPr/>
          <a:lstStyle/>
          <a:p>
            <a:fld id="{13783738-64B4-47C5-B460-9839535AEE32}" type="slidenum">
              <a:rPr lang="zh-CN" altLang="en-US" smtClean="0"/>
              <a:t>‹#›</a:t>
            </a:fld>
            <a:endParaRPr lang="zh-CN" altLang="en-US"/>
          </a:p>
        </p:txBody>
      </p:sp>
    </p:spTree>
    <p:extLst>
      <p:ext uri="{BB962C8B-B14F-4D97-AF65-F5344CB8AC3E}">
        <p14:creationId xmlns:p14="http://schemas.microsoft.com/office/powerpoint/2010/main" val="161308238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E31FC42-A22A-446F-A56E-BBE200F9A31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9BCEA3F-4D22-4718-81AC-5792EED6B8E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26E6C371-54B6-4EB7-A317-69E02DC365C9}"/>
              </a:ext>
            </a:extLst>
          </p:cNvPr>
          <p:cNvSpPr>
            <a:spLocks noGrp="1"/>
          </p:cNvSpPr>
          <p:nvPr>
            <p:ph type="dt" sz="half" idx="10"/>
          </p:nvPr>
        </p:nvSpPr>
        <p:spPr/>
        <p:txBody>
          <a:bodyPr/>
          <a:lstStyle/>
          <a:p>
            <a:fld id="{9022A038-8F59-4A33-8BDA-9E0DF7FB8314}" type="datetimeFigureOut">
              <a:rPr lang="zh-CN" altLang="en-US" smtClean="0"/>
              <a:t>2023/9/18</a:t>
            </a:fld>
            <a:endParaRPr lang="zh-CN" altLang="en-US"/>
          </a:p>
        </p:txBody>
      </p:sp>
      <p:sp>
        <p:nvSpPr>
          <p:cNvPr id="5" name="页脚占位符 4">
            <a:extLst>
              <a:ext uri="{FF2B5EF4-FFF2-40B4-BE49-F238E27FC236}">
                <a16:creationId xmlns:a16="http://schemas.microsoft.com/office/drawing/2014/main" xmlns="" id="{B49BC6A2-9578-4F8D-9670-6938075E3D3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3EB55A4-1636-49E9-8636-0FAC11694E21}"/>
              </a:ext>
            </a:extLst>
          </p:cNvPr>
          <p:cNvSpPr>
            <a:spLocks noGrp="1"/>
          </p:cNvSpPr>
          <p:nvPr>
            <p:ph type="sldNum" sz="quarter" idx="12"/>
          </p:nvPr>
        </p:nvSpPr>
        <p:spPr/>
        <p:txBody>
          <a:bodyPr/>
          <a:lstStyle/>
          <a:p>
            <a:fld id="{065D8CBC-7373-44FF-B288-CC81AFA3878B}" type="slidenum">
              <a:rPr lang="zh-CN" altLang="en-US" smtClean="0"/>
              <a:t>‹#›</a:t>
            </a:fld>
            <a:endParaRPr lang="zh-CN" altLang="en-US"/>
          </a:p>
        </p:txBody>
      </p:sp>
    </p:spTree>
    <p:extLst>
      <p:ext uri="{BB962C8B-B14F-4D97-AF65-F5344CB8AC3E}">
        <p14:creationId xmlns:p14="http://schemas.microsoft.com/office/powerpoint/2010/main" val="91648741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3CA5D295-E418-4102-A002-93BAAE3212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372" y="-759759"/>
            <a:ext cx="6858000" cy="6858000"/>
          </a:xfrm>
          <a:prstGeom prst="rect">
            <a:avLst/>
          </a:prstGeom>
        </p:spPr>
      </p:pic>
      <p:pic>
        <p:nvPicPr>
          <p:cNvPr id="10" name="图片 9" descr="图片包含 就坐&#10;&#10;自动生成的说明">
            <a:extLst>
              <a:ext uri="{FF2B5EF4-FFF2-40B4-BE49-F238E27FC236}">
                <a16:creationId xmlns:a16="http://schemas.microsoft.com/office/drawing/2014/main" xmlns="" id="{742ABF65-D412-4EEE-B982-2503CB37C6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1177" y="4159623"/>
            <a:ext cx="2525811" cy="2525811"/>
          </a:xfrm>
          <a:prstGeom prst="rect">
            <a:avLst/>
          </a:prstGeom>
        </p:spPr>
      </p:pic>
    </p:spTree>
    <p:extLst>
      <p:ext uri="{BB962C8B-B14F-4D97-AF65-F5344CB8AC3E}">
        <p14:creationId xmlns:p14="http://schemas.microsoft.com/office/powerpoint/2010/main" val="192519663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xmlns="" id="{2B6C8D7C-E735-489A-9777-29AB5E282867}"/>
              </a:ext>
            </a:extLst>
          </p:cNvPr>
          <p:cNvSpPr/>
          <p:nvPr userDrawn="1"/>
        </p:nvSpPr>
        <p:spPr>
          <a:xfrm>
            <a:off x="1573302" y="1248000"/>
            <a:ext cx="9063317" cy="4366144"/>
          </a:xfrm>
          <a:prstGeom prst="rect">
            <a:avLst/>
          </a:prstGeom>
          <a:solidFill>
            <a:srgbClr val="DCC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图片包含 照片, 室内&#10;&#10;自动生成的说明">
            <a:extLst>
              <a:ext uri="{FF2B5EF4-FFF2-40B4-BE49-F238E27FC236}">
                <a16:creationId xmlns:a16="http://schemas.microsoft.com/office/drawing/2014/main" xmlns="" id="{6758B00D-30D7-47F0-9E26-5E4E952B0A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4510" r="49956" b="33922"/>
          <a:stretch/>
        </p:blipFill>
        <p:spPr>
          <a:xfrm>
            <a:off x="712694" y="1442990"/>
            <a:ext cx="5177118" cy="4366144"/>
          </a:xfrm>
          <a:prstGeom prst="rect">
            <a:avLst/>
          </a:prstGeom>
        </p:spPr>
      </p:pic>
    </p:spTree>
    <p:extLst>
      <p:ext uri="{BB962C8B-B14F-4D97-AF65-F5344CB8AC3E}">
        <p14:creationId xmlns:p14="http://schemas.microsoft.com/office/powerpoint/2010/main" val="152571663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extLst>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D5B353B0-9FE1-43F2-B9A8-56F1B0E2BC02}"/>
              </a:ext>
            </a:extLst>
          </p:cNvPr>
          <p:cNvSpPr/>
          <p:nvPr userDrawn="1"/>
        </p:nvSpPr>
        <p:spPr>
          <a:xfrm>
            <a:off x="1391770" y="289112"/>
            <a:ext cx="10542495" cy="5856194"/>
          </a:xfrm>
          <a:prstGeom prst="rect">
            <a:avLst/>
          </a:prstGeom>
          <a:solidFill>
            <a:srgbClr val="DCC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图片包含 餐桌, 蛋糕, 室内&#10;&#10;自动生成的说明">
            <a:extLst>
              <a:ext uri="{FF2B5EF4-FFF2-40B4-BE49-F238E27FC236}">
                <a16:creationId xmlns:a16="http://schemas.microsoft.com/office/drawing/2014/main" xmlns="" id="{1142346E-A4FC-43F4-8D8E-DA09DC35A0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724" y="4545107"/>
            <a:ext cx="2604252" cy="2604252"/>
          </a:xfrm>
          <a:prstGeom prst="rect">
            <a:avLst/>
          </a:prstGeom>
        </p:spPr>
      </p:pic>
      <p:sp>
        <p:nvSpPr>
          <p:cNvPr id="13" name="矩形 12">
            <a:extLst>
              <a:ext uri="{FF2B5EF4-FFF2-40B4-BE49-F238E27FC236}">
                <a16:creationId xmlns:a16="http://schemas.microsoft.com/office/drawing/2014/main" xmlns="" id="{3A1E8695-679D-4813-987C-BD18E7F6E732}"/>
              </a:ext>
            </a:extLst>
          </p:cNvPr>
          <p:cNvSpPr/>
          <p:nvPr userDrawn="1"/>
        </p:nvSpPr>
        <p:spPr>
          <a:xfrm>
            <a:off x="181535" y="779926"/>
            <a:ext cx="1116106" cy="860612"/>
          </a:xfrm>
          <a:prstGeom prst="rect">
            <a:avLst/>
          </a:prstGeom>
          <a:solidFill>
            <a:srgbClr val="6A876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xmlns="" id="{013E8F99-AE28-43FE-8D56-349AAD6A6CB5}"/>
              </a:ext>
            </a:extLst>
          </p:cNvPr>
          <p:cNvSpPr/>
          <p:nvPr userDrawn="1"/>
        </p:nvSpPr>
        <p:spPr>
          <a:xfrm>
            <a:off x="181535" y="1775008"/>
            <a:ext cx="1116106" cy="860612"/>
          </a:xfrm>
          <a:prstGeom prst="rect">
            <a:avLst/>
          </a:prstGeom>
          <a:solidFill>
            <a:srgbClr val="6A876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xmlns="" id="{55412E56-CD46-4A8B-9F81-92D901B41709}"/>
              </a:ext>
            </a:extLst>
          </p:cNvPr>
          <p:cNvSpPr/>
          <p:nvPr userDrawn="1"/>
        </p:nvSpPr>
        <p:spPr>
          <a:xfrm>
            <a:off x="181535" y="2770090"/>
            <a:ext cx="1116106" cy="860612"/>
          </a:xfrm>
          <a:prstGeom prst="rect">
            <a:avLst/>
          </a:prstGeom>
          <a:solidFill>
            <a:srgbClr val="6A876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xmlns="" id="{72C1A8A8-9FD8-42AC-AA50-C3799F8FE0E3}"/>
              </a:ext>
            </a:extLst>
          </p:cNvPr>
          <p:cNvSpPr/>
          <p:nvPr userDrawn="1"/>
        </p:nvSpPr>
        <p:spPr>
          <a:xfrm>
            <a:off x="181535" y="3765172"/>
            <a:ext cx="1116106" cy="860612"/>
          </a:xfrm>
          <a:prstGeom prst="rect">
            <a:avLst/>
          </a:prstGeom>
          <a:solidFill>
            <a:srgbClr val="6A876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4637423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D5B353B0-9FE1-43F2-B9A8-56F1B0E2BC02}"/>
              </a:ext>
            </a:extLst>
          </p:cNvPr>
          <p:cNvSpPr/>
          <p:nvPr userDrawn="1"/>
        </p:nvSpPr>
        <p:spPr>
          <a:xfrm>
            <a:off x="1391770" y="289112"/>
            <a:ext cx="10542495" cy="5856194"/>
          </a:xfrm>
          <a:prstGeom prst="rect">
            <a:avLst/>
          </a:prstGeom>
          <a:solidFill>
            <a:srgbClr val="DCC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图片包含 餐桌, 蛋糕, 室内&#10;&#10;自动生成的说明">
            <a:extLst>
              <a:ext uri="{FF2B5EF4-FFF2-40B4-BE49-F238E27FC236}">
                <a16:creationId xmlns:a16="http://schemas.microsoft.com/office/drawing/2014/main" xmlns="" id="{1142346E-A4FC-43F4-8D8E-DA09DC35A0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724" y="4545107"/>
            <a:ext cx="2604252" cy="2604252"/>
          </a:xfrm>
          <a:prstGeom prst="rect">
            <a:avLst/>
          </a:prstGeom>
        </p:spPr>
      </p:pic>
      <p:sp>
        <p:nvSpPr>
          <p:cNvPr id="13" name="矩形 12">
            <a:extLst>
              <a:ext uri="{FF2B5EF4-FFF2-40B4-BE49-F238E27FC236}">
                <a16:creationId xmlns:a16="http://schemas.microsoft.com/office/drawing/2014/main" xmlns="" id="{3A1E8695-679D-4813-987C-BD18E7F6E732}"/>
              </a:ext>
            </a:extLst>
          </p:cNvPr>
          <p:cNvSpPr/>
          <p:nvPr userDrawn="1"/>
        </p:nvSpPr>
        <p:spPr>
          <a:xfrm>
            <a:off x="181535" y="779926"/>
            <a:ext cx="1116106" cy="860612"/>
          </a:xfrm>
          <a:prstGeom prst="rect">
            <a:avLst/>
          </a:prstGeom>
          <a:solidFill>
            <a:srgbClr val="6A876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xmlns="" id="{013E8F99-AE28-43FE-8D56-349AAD6A6CB5}"/>
              </a:ext>
            </a:extLst>
          </p:cNvPr>
          <p:cNvSpPr/>
          <p:nvPr userDrawn="1"/>
        </p:nvSpPr>
        <p:spPr>
          <a:xfrm>
            <a:off x="181535" y="1775008"/>
            <a:ext cx="1116106" cy="860612"/>
          </a:xfrm>
          <a:prstGeom prst="rect">
            <a:avLst/>
          </a:prstGeom>
          <a:solidFill>
            <a:srgbClr val="6A876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xmlns="" id="{55412E56-CD46-4A8B-9F81-92D901B41709}"/>
              </a:ext>
            </a:extLst>
          </p:cNvPr>
          <p:cNvSpPr/>
          <p:nvPr userDrawn="1"/>
        </p:nvSpPr>
        <p:spPr>
          <a:xfrm>
            <a:off x="181535" y="2770090"/>
            <a:ext cx="1116106" cy="860612"/>
          </a:xfrm>
          <a:prstGeom prst="rect">
            <a:avLst/>
          </a:prstGeom>
          <a:solidFill>
            <a:srgbClr val="6A876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xmlns="" id="{72C1A8A8-9FD8-42AC-AA50-C3799F8FE0E3}"/>
              </a:ext>
            </a:extLst>
          </p:cNvPr>
          <p:cNvSpPr/>
          <p:nvPr userDrawn="1"/>
        </p:nvSpPr>
        <p:spPr>
          <a:xfrm>
            <a:off x="181535" y="3765172"/>
            <a:ext cx="1116106" cy="860612"/>
          </a:xfrm>
          <a:prstGeom prst="rect">
            <a:avLst/>
          </a:prstGeom>
          <a:solidFill>
            <a:srgbClr val="6A876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图片占位符 2">
            <a:extLst>
              <a:ext uri="{FF2B5EF4-FFF2-40B4-BE49-F238E27FC236}">
                <a16:creationId xmlns:a16="http://schemas.microsoft.com/office/drawing/2014/main" xmlns="" id="{64655675-6693-49E2-978A-1F1FC2F7711C}"/>
              </a:ext>
            </a:extLst>
          </p:cNvPr>
          <p:cNvSpPr>
            <a:spLocks noGrp="1"/>
          </p:cNvSpPr>
          <p:nvPr>
            <p:ph type="pic" sz="quarter" idx="10"/>
          </p:nvPr>
        </p:nvSpPr>
        <p:spPr>
          <a:xfrm>
            <a:off x="2070935" y="1398588"/>
            <a:ext cx="2830512" cy="2547937"/>
          </a:xfrm>
          <a:ln>
            <a:solidFill>
              <a:srgbClr val="6A8768"/>
            </a:solidFill>
          </a:ln>
        </p:spPr>
        <p:txBody>
          <a:bodyPr/>
          <a:lstStyle/>
          <a:p>
            <a:endParaRPr lang="zh-CN" altLang="en-US"/>
          </a:p>
        </p:txBody>
      </p:sp>
      <p:sp>
        <p:nvSpPr>
          <p:cNvPr id="11" name="图片占位符 2">
            <a:extLst>
              <a:ext uri="{FF2B5EF4-FFF2-40B4-BE49-F238E27FC236}">
                <a16:creationId xmlns:a16="http://schemas.microsoft.com/office/drawing/2014/main" xmlns="" id="{45531845-6E2A-4007-A164-1CD8413EB038}"/>
              </a:ext>
            </a:extLst>
          </p:cNvPr>
          <p:cNvSpPr>
            <a:spLocks noGrp="1"/>
          </p:cNvSpPr>
          <p:nvPr>
            <p:ph type="pic" sz="quarter" idx="11"/>
          </p:nvPr>
        </p:nvSpPr>
        <p:spPr>
          <a:xfrm>
            <a:off x="5304953" y="1398588"/>
            <a:ext cx="2830512" cy="2547937"/>
          </a:xfrm>
          <a:ln>
            <a:solidFill>
              <a:srgbClr val="6A8768"/>
            </a:solidFill>
          </a:ln>
        </p:spPr>
        <p:txBody>
          <a:bodyPr/>
          <a:lstStyle/>
          <a:p>
            <a:endParaRPr lang="zh-CN" altLang="en-US"/>
          </a:p>
        </p:txBody>
      </p:sp>
      <p:sp>
        <p:nvSpPr>
          <p:cNvPr id="12" name="图片占位符 2">
            <a:extLst>
              <a:ext uri="{FF2B5EF4-FFF2-40B4-BE49-F238E27FC236}">
                <a16:creationId xmlns:a16="http://schemas.microsoft.com/office/drawing/2014/main" xmlns="" id="{35629226-448D-4CD2-9865-4D97026E9EF7}"/>
              </a:ext>
            </a:extLst>
          </p:cNvPr>
          <p:cNvSpPr>
            <a:spLocks noGrp="1"/>
          </p:cNvSpPr>
          <p:nvPr>
            <p:ph type="pic" sz="quarter" idx="12"/>
          </p:nvPr>
        </p:nvSpPr>
        <p:spPr>
          <a:xfrm>
            <a:off x="8538971" y="1398587"/>
            <a:ext cx="2830512" cy="2547937"/>
          </a:xfrm>
          <a:ln>
            <a:solidFill>
              <a:srgbClr val="6A8768"/>
            </a:solidFill>
          </a:ln>
        </p:spPr>
        <p:txBody>
          <a:bodyPr/>
          <a:lstStyle/>
          <a:p>
            <a:endParaRPr lang="zh-CN" altLang="en-US"/>
          </a:p>
        </p:txBody>
      </p:sp>
    </p:spTree>
    <p:extLst>
      <p:ext uri="{BB962C8B-B14F-4D97-AF65-F5344CB8AC3E}">
        <p14:creationId xmlns:p14="http://schemas.microsoft.com/office/powerpoint/2010/main" val="117302431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两栏内容">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D5B353B0-9FE1-43F2-B9A8-56F1B0E2BC02}"/>
              </a:ext>
            </a:extLst>
          </p:cNvPr>
          <p:cNvSpPr/>
          <p:nvPr userDrawn="1"/>
        </p:nvSpPr>
        <p:spPr>
          <a:xfrm>
            <a:off x="1391770" y="289112"/>
            <a:ext cx="10542495" cy="5856194"/>
          </a:xfrm>
          <a:prstGeom prst="rect">
            <a:avLst/>
          </a:prstGeom>
          <a:solidFill>
            <a:srgbClr val="DCC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图片包含 餐桌, 蛋糕, 室内&#10;&#10;自动生成的说明">
            <a:extLst>
              <a:ext uri="{FF2B5EF4-FFF2-40B4-BE49-F238E27FC236}">
                <a16:creationId xmlns:a16="http://schemas.microsoft.com/office/drawing/2014/main" xmlns="" id="{1142346E-A4FC-43F4-8D8E-DA09DC35A0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724" y="4545107"/>
            <a:ext cx="2604252" cy="2604252"/>
          </a:xfrm>
          <a:prstGeom prst="rect">
            <a:avLst/>
          </a:prstGeom>
        </p:spPr>
      </p:pic>
      <p:sp>
        <p:nvSpPr>
          <p:cNvPr id="13" name="矩形 12">
            <a:extLst>
              <a:ext uri="{FF2B5EF4-FFF2-40B4-BE49-F238E27FC236}">
                <a16:creationId xmlns:a16="http://schemas.microsoft.com/office/drawing/2014/main" xmlns="" id="{3A1E8695-679D-4813-987C-BD18E7F6E732}"/>
              </a:ext>
            </a:extLst>
          </p:cNvPr>
          <p:cNvSpPr/>
          <p:nvPr userDrawn="1"/>
        </p:nvSpPr>
        <p:spPr>
          <a:xfrm>
            <a:off x="181535" y="779926"/>
            <a:ext cx="1116106" cy="860612"/>
          </a:xfrm>
          <a:prstGeom prst="rect">
            <a:avLst/>
          </a:prstGeom>
          <a:solidFill>
            <a:srgbClr val="6A876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xmlns="" id="{013E8F99-AE28-43FE-8D56-349AAD6A6CB5}"/>
              </a:ext>
            </a:extLst>
          </p:cNvPr>
          <p:cNvSpPr/>
          <p:nvPr userDrawn="1"/>
        </p:nvSpPr>
        <p:spPr>
          <a:xfrm>
            <a:off x="181535" y="1775008"/>
            <a:ext cx="1116106" cy="860612"/>
          </a:xfrm>
          <a:prstGeom prst="rect">
            <a:avLst/>
          </a:prstGeom>
          <a:solidFill>
            <a:srgbClr val="6A876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xmlns="" id="{55412E56-CD46-4A8B-9F81-92D901B41709}"/>
              </a:ext>
            </a:extLst>
          </p:cNvPr>
          <p:cNvSpPr/>
          <p:nvPr userDrawn="1"/>
        </p:nvSpPr>
        <p:spPr>
          <a:xfrm>
            <a:off x="181535" y="2770090"/>
            <a:ext cx="1116106" cy="860612"/>
          </a:xfrm>
          <a:prstGeom prst="rect">
            <a:avLst/>
          </a:prstGeom>
          <a:solidFill>
            <a:srgbClr val="6A876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xmlns="" id="{72C1A8A8-9FD8-42AC-AA50-C3799F8FE0E3}"/>
              </a:ext>
            </a:extLst>
          </p:cNvPr>
          <p:cNvSpPr/>
          <p:nvPr userDrawn="1"/>
        </p:nvSpPr>
        <p:spPr>
          <a:xfrm>
            <a:off x="181535" y="3765172"/>
            <a:ext cx="1116106" cy="860612"/>
          </a:xfrm>
          <a:prstGeom prst="rect">
            <a:avLst/>
          </a:prstGeom>
          <a:solidFill>
            <a:srgbClr val="6A876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图片占位符 2">
            <a:extLst>
              <a:ext uri="{FF2B5EF4-FFF2-40B4-BE49-F238E27FC236}">
                <a16:creationId xmlns:a16="http://schemas.microsoft.com/office/drawing/2014/main" xmlns="" id="{64655675-6693-49E2-978A-1F1FC2F7711C}"/>
              </a:ext>
            </a:extLst>
          </p:cNvPr>
          <p:cNvSpPr>
            <a:spLocks noGrp="1"/>
          </p:cNvSpPr>
          <p:nvPr>
            <p:ph type="pic" sz="quarter" idx="10"/>
          </p:nvPr>
        </p:nvSpPr>
        <p:spPr>
          <a:xfrm>
            <a:off x="2380228" y="1398588"/>
            <a:ext cx="2830512" cy="2547937"/>
          </a:xfrm>
          <a:ln>
            <a:solidFill>
              <a:srgbClr val="6A8768"/>
            </a:solidFill>
          </a:ln>
        </p:spPr>
        <p:txBody>
          <a:bodyPr/>
          <a:lstStyle/>
          <a:p>
            <a:endParaRPr lang="zh-CN" altLang="en-US"/>
          </a:p>
        </p:txBody>
      </p:sp>
      <p:sp>
        <p:nvSpPr>
          <p:cNvPr id="11" name="图片占位符 2">
            <a:extLst>
              <a:ext uri="{FF2B5EF4-FFF2-40B4-BE49-F238E27FC236}">
                <a16:creationId xmlns:a16="http://schemas.microsoft.com/office/drawing/2014/main" xmlns="" id="{45531845-6E2A-4007-A164-1CD8413EB038}"/>
              </a:ext>
            </a:extLst>
          </p:cNvPr>
          <p:cNvSpPr>
            <a:spLocks noGrp="1"/>
          </p:cNvSpPr>
          <p:nvPr>
            <p:ph type="pic" sz="quarter" idx="11"/>
          </p:nvPr>
        </p:nvSpPr>
        <p:spPr>
          <a:xfrm>
            <a:off x="5304869" y="1398587"/>
            <a:ext cx="2830512" cy="1237033"/>
          </a:xfrm>
          <a:ln>
            <a:solidFill>
              <a:srgbClr val="6A8768"/>
            </a:solidFill>
          </a:ln>
        </p:spPr>
        <p:txBody>
          <a:bodyPr/>
          <a:lstStyle/>
          <a:p>
            <a:endParaRPr lang="zh-CN" altLang="en-US"/>
          </a:p>
        </p:txBody>
      </p:sp>
      <p:sp>
        <p:nvSpPr>
          <p:cNvPr id="12" name="图片占位符 2">
            <a:extLst>
              <a:ext uri="{FF2B5EF4-FFF2-40B4-BE49-F238E27FC236}">
                <a16:creationId xmlns:a16="http://schemas.microsoft.com/office/drawing/2014/main" xmlns="" id="{35629226-448D-4CD2-9865-4D97026E9EF7}"/>
              </a:ext>
            </a:extLst>
          </p:cNvPr>
          <p:cNvSpPr>
            <a:spLocks noGrp="1"/>
          </p:cNvSpPr>
          <p:nvPr>
            <p:ph type="pic" sz="quarter" idx="12"/>
          </p:nvPr>
        </p:nvSpPr>
        <p:spPr>
          <a:xfrm>
            <a:off x="8229510" y="1398587"/>
            <a:ext cx="2830512" cy="2547937"/>
          </a:xfrm>
          <a:ln>
            <a:solidFill>
              <a:srgbClr val="6A8768"/>
            </a:solidFill>
          </a:ln>
        </p:spPr>
        <p:txBody>
          <a:bodyPr/>
          <a:lstStyle/>
          <a:p>
            <a:endParaRPr lang="zh-CN" altLang="en-US"/>
          </a:p>
        </p:txBody>
      </p:sp>
      <p:sp>
        <p:nvSpPr>
          <p:cNvPr id="17" name="图片占位符 2">
            <a:extLst>
              <a:ext uri="{FF2B5EF4-FFF2-40B4-BE49-F238E27FC236}">
                <a16:creationId xmlns:a16="http://schemas.microsoft.com/office/drawing/2014/main" xmlns="" id="{FC159D13-5872-4FA4-A600-505D1B236573}"/>
              </a:ext>
            </a:extLst>
          </p:cNvPr>
          <p:cNvSpPr>
            <a:spLocks noGrp="1"/>
          </p:cNvSpPr>
          <p:nvPr>
            <p:ph type="pic" sz="quarter" idx="13"/>
          </p:nvPr>
        </p:nvSpPr>
        <p:spPr>
          <a:xfrm>
            <a:off x="5304869" y="2709491"/>
            <a:ext cx="2830512" cy="1237033"/>
          </a:xfrm>
          <a:ln>
            <a:solidFill>
              <a:srgbClr val="6A8768"/>
            </a:solidFill>
          </a:ln>
        </p:spPr>
        <p:txBody>
          <a:bodyPr/>
          <a:lstStyle/>
          <a:p>
            <a:endParaRPr lang="zh-CN" altLang="en-US"/>
          </a:p>
        </p:txBody>
      </p:sp>
    </p:spTree>
    <p:extLst>
      <p:ext uri="{BB962C8B-B14F-4D97-AF65-F5344CB8AC3E}">
        <p14:creationId xmlns:p14="http://schemas.microsoft.com/office/powerpoint/2010/main" val="99620611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B336BC1-E818-4AD8-B7C1-FE24BD8E539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E93FE70-8746-470C-8F6B-8B90BCA2D4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D6453F85-2ACE-47DF-BDA5-9961AE06D8FA}"/>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3F46BD2E-C915-497D-88C2-E3AF94BE17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9986A465-ACCE-4614-99BF-3448F0DE214D}"/>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7E2C509F-4220-4EB4-9967-65581BA18176}"/>
              </a:ext>
            </a:extLst>
          </p:cNvPr>
          <p:cNvSpPr>
            <a:spLocks noGrp="1"/>
          </p:cNvSpPr>
          <p:nvPr>
            <p:ph type="dt" sz="half" idx="10"/>
          </p:nvPr>
        </p:nvSpPr>
        <p:spPr/>
        <p:txBody>
          <a:bodyPr/>
          <a:lstStyle/>
          <a:p>
            <a:fld id="{751E14EE-A4D6-4E21-9745-4994ABE81815}" type="datetimeFigureOut">
              <a:rPr lang="zh-CN" altLang="en-US" smtClean="0"/>
              <a:t>2023/9/18</a:t>
            </a:fld>
            <a:endParaRPr lang="zh-CN" altLang="en-US"/>
          </a:p>
        </p:txBody>
      </p:sp>
      <p:sp>
        <p:nvSpPr>
          <p:cNvPr id="8" name="页脚占位符 7">
            <a:extLst>
              <a:ext uri="{FF2B5EF4-FFF2-40B4-BE49-F238E27FC236}">
                <a16:creationId xmlns:a16="http://schemas.microsoft.com/office/drawing/2014/main" xmlns="" id="{F2B43499-9599-45CA-8818-AA80E729F1F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0F2EDB14-ADF1-4817-A3B1-FE93CCD7D6E6}"/>
              </a:ext>
            </a:extLst>
          </p:cNvPr>
          <p:cNvSpPr>
            <a:spLocks noGrp="1"/>
          </p:cNvSpPr>
          <p:nvPr>
            <p:ph type="sldNum" sz="quarter" idx="12"/>
          </p:nvPr>
        </p:nvSpPr>
        <p:spPr/>
        <p:txBody>
          <a:bodyPr/>
          <a:lstStyle/>
          <a:p>
            <a:fld id="{13783738-64B4-47C5-B460-9839535AEE32}" type="slidenum">
              <a:rPr lang="zh-CN" altLang="en-US" smtClean="0"/>
              <a:t>‹#›</a:t>
            </a:fld>
            <a:endParaRPr lang="zh-CN" altLang="en-US"/>
          </a:p>
        </p:txBody>
      </p:sp>
    </p:spTree>
    <p:extLst>
      <p:ext uri="{BB962C8B-B14F-4D97-AF65-F5344CB8AC3E}">
        <p14:creationId xmlns:p14="http://schemas.microsoft.com/office/powerpoint/2010/main" val="330610016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079BAAB-954E-4E36-AED1-1496CEE9634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9E63E3A-E3AC-4622-B31A-01AB57938DF0}"/>
              </a:ext>
            </a:extLst>
          </p:cNvPr>
          <p:cNvSpPr>
            <a:spLocks noGrp="1"/>
          </p:cNvSpPr>
          <p:nvPr>
            <p:ph type="dt" sz="half" idx="10"/>
          </p:nvPr>
        </p:nvSpPr>
        <p:spPr/>
        <p:txBody>
          <a:bodyPr/>
          <a:lstStyle/>
          <a:p>
            <a:fld id="{751E14EE-A4D6-4E21-9745-4994ABE81815}" type="datetimeFigureOut">
              <a:rPr lang="zh-CN" altLang="en-US" smtClean="0"/>
              <a:t>2023/9/18</a:t>
            </a:fld>
            <a:endParaRPr lang="zh-CN" altLang="en-US"/>
          </a:p>
        </p:txBody>
      </p:sp>
      <p:sp>
        <p:nvSpPr>
          <p:cNvPr id="4" name="页脚占位符 3">
            <a:extLst>
              <a:ext uri="{FF2B5EF4-FFF2-40B4-BE49-F238E27FC236}">
                <a16:creationId xmlns:a16="http://schemas.microsoft.com/office/drawing/2014/main" xmlns="" id="{6F0F0531-130C-496A-9928-2E0EE7DC2A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0177A026-700E-4B53-83C4-669414EBE71B}"/>
              </a:ext>
            </a:extLst>
          </p:cNvPr>
          <p:cNvSpPr>
            <a:spLocks noGrp="1"/>
          </p:cNvSpPr>
          <p:nvPr>
            <p:ph type="sldNum" sz="quarter" idx="12"/>
          </p:nvPr>
        </p:nvSpPr>
        <p:spPr/>
        <p:txBody>
          <a:bodyPr/>
          <a:lstStyle/>
          <a:p>
            <a:fld id="{13783738-64B4-47C5-B460-9839535AEE32}" type="slidenum">
              <a:rPr lang="zh-CN" altLang="en-US" smtClean="0"/>
              <a:t>‹#›</a:t>
            </a:fld>
            <a:endParaRPr lang="zh-CN" altLang="en-US"/>
          </a:p>
        </p:txBody>
      </p:sp>
    </p:spTree>
    <p:extLst>
      <p:ext uri="{BB962C8B-B14F-4D97-AF65-F5344CB8AC3E}">
        <p14:creationId xmlns:p14="http://schemas.microsoft.com/office/powerpoint/2010/main" val="308073071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1445500E-DDB2-4229-B145-D4C51B89A950}"/>
              </a:ext>
            </a:extLst>
          </p:cNvPr>
          <p:cNvSpPr>
            <a:spLocks noGrp="1"/>
          </p:cNvSpPr>
          <p:nvPr>
            <p:ph type="dt" sz="half" idx="10"/>
          </p:nvPr>
        </p:nvSpPr>
        <p:spPr/>
        <p:txBody>
          <a:bodyPr/>
          <a:lstStyle/>
          <a:p>
            <a:fld id="{751E14EE-A4D6-4E21-9745-4994ABE81815}" type="datetimeFigureOut">
              <a:rPr lang="zh-CN" altLang="en-US" smtClean="0"/>
              <a:t>2023/9/18</a:t>
            </a:fld>
            <a:endParaRPr lang="zh-CN" altLang="en-US"/>
          </a:p>
        </p:txBody>
      </p:sp>
      <p:sp>
        <p:nvSpPr>
          <p:cNvPr id="3" name="页脚占位符 2">
            <a:extLst>
              <a:ext uri="{FF2B5EF4-FFF2-40B4-BE49-F238E27FC236}">
                <a16:creationId xmlns:a16="http://schemas.microsoft.com/office/drawing/2014/main" xmlns="" id="{D7D39245-6420-4954-9136-1EC0122B696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6E0257AF-B54C-40F6-A6EB-BF2B9B24D9D9}"/>
              </a:ext>
            </a:extLst>
          </p:cNvPr>
          <p:cNvSpPr>
            <a:spLocks noGrp="1"/>
          </p:cNvSpPr>
          <p:nvPr>
            <p:ph type="sldNum" sz="quarter" idx="12"/>
          </p:nvPr>
        </p:nvSpPr>
        <p:spPr/>
        <p:txBody>
          <a:bodyPr/>
          <a:lstStyle/>
          <a:p>
            <a:fld id="{13783738-64B4-47C5-B460-9839535AEE32}" type="slidenum">
              <a:rPr lang="zh-CN" altLang="en-US" smtClean="0"/>
              <a:t>‹#›</a:t>
            </a:fld>
            <a:endParaRPr lang="zh-CN" altLang="en-US"/>
          </a:p>
        </p:txBody>
      </p:sp>
    </p:spTree>
    <p:extLst>
      <p:ext uri="{BB962C8B-B14F-4D97-AF65-F5344CB8AC3E}">
        <p14:creationId xmlns:p14="http://schemas.microsoft.com/office/powerpoint/2010/main" val="264995767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7E965F4D-0F93-4760-B654-3F293BF2C6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37740D4-0D7E-4C78-BACE-703E11E522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F77CF115-536B-44A5-994D-FC09299397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1E14EE-A4D6-4E21-9745-4994ABE81815}" type="datetimeFigureOut">
              <a:rPr lang="zh-CN" altLang="en-US" smtClean="0"/>
              <a:t>2023/9/18</a:t>
            </a:fld>
            <a:endParaRPr lang="zh-CN" altLang="en-US"/>
          </a:p>
        </p:txBody>
      </p:sp>
      <p:sp>
        <p:nvSpPr>
          <p:cNvPr id="5" name="页脚占位符 4">
            <a:extLst>
              <a:ext uri="{FF2B5EF4-FFF2-40B4-BE49-F238E27FC236}">
                <a16:creationId xmlns:a16="http://schemas.microsoft.com/office/drawing/2014/main" xmlns="" id="{278E9A3A-DE96-4348-ACBC-971AD3EFA5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BD3DD87F-37B5-497D-A779-A70CC78CE5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783738-64B4-47C5-B460-9839535AEE32}" type="slidenum">
              <a:rPr lang="zh-CN" altLang="en-US" smtClean="0"/>
              <a:t>‹#›</a:t>
            </a:fld>
            <a:endParaRPr lang="zh-CN" altLang="en-US"/>
          </a:p>
        </p:txBody>
      </p:sp>
    </p:spTree>
    <p:extLst>
      <p:ext uri="{BB962C8B-B14F-4D97-AF65-F5344CB8AC3E}">
        <p14:creationId xmlns:p14="http://schemas.microsoft.com/office/powerpoint/2010/main" val="3189149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0" r:id="rId5"/>
    <p:sldLayoutId id="2147483661" r:id="rId6"/>
    <p:sldLayoutId id="2147483653" r:id="rId7"/>
    <p:sldLayoutId id="2147483654" r:id="rId8"/>
    <p:sldLayoutId id="2147483655" r:id="rId9"/>
    <p:sldLayoutId id="2147483656" r:id="rId10"/>
    <p:sldLayoutId id="2147483657" r:id="rId11"/>
    <p:sldLayoutId id="2147483658" r:id="rId12"/>
    <p:sldLayoutId id="2147483659" r:id="rId13"/>
    <p:sldLayoutId id="2147483662" r:id="rId14"/>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3.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1D97DF6E-2096-5541-B943-C8E26DADE9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163776">
            <a:off x="2040410" y="-680377"/>
            <a:ext cx="8218754" cy="8218754"/>
          </a:xfrm>
          <a:prstGeom prst="rect">
            <a:avLst/>
          </a:prstGeom>
        </p:spPr>
      </p:pic>
      <p:pic>
        <p:nvPicPr>
          <p:cNvPr id="9" name="Picture 8">
            <a:extLst>
              <a:ext uri="{FF2B5EF4-FFF2-40B4-BE49-F238E27FC236}">
                <a16:creationId xmlns:a16="http://schemas.microsoft.com/office/drawing/2014/main" xmlns="" id="{1E854F13-E505-DE4D-B6A8-259A122AD6C4}"/>
              </a:ext>
            </a:extLst>
          </p:cNvPr>
          <p:cNvPicPr>
            <a:picLocks noChangeAspect="1"/>
          </p:cNvPicPr>
          <p:nvPr/>
        </p:nvPicPr>
        <p:blipFill>
          <a:blip r:embed="rId3"/>
          <a:stretch>
            <a:fillRect/>
          </a:stretch>
        </p:blipFill>
        <p:spPr>
          <a:xfrm>
            <a:off x="3463361" y="2577725"/>
            <a:ext cx="5588000" cy="2527300"/>
          </a:xfrm>
          <a:prstGeom prst="rect">
            <a:avLst/>
          </a:prstGeom>
        </p:spPr>
      </p:pic>
    </p:spTree>
    <p:extLst>
      <p:ext uri="{BB962C8B-B14F-4D97-AF65-F5344CB8AC3E}">
        <p14:creationId xmlns:p14="http://schemas.microsoft.com/office/powerpoint/2010/main" val="179650764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xmlns="" id="{00E509DB-416C-9947-8F32-F7E92A399A7C}"/>
              </a:ext>
            </a:extLst>
          </p:cNvPr>
          <p:cNvGraphicFramePr>
            <a:graphicFrameLocks noGrp="1"/>
          </p:cNvGraphicFramePr>
          <p:nvPr>
            <p:extLst>
              <p:ext uri="{D42A27DB-BD31-4B8C-83A1-F6EECF244321}">
                <p14:modId xmlns:p14="http://schemas.microsoft.com/office/powerpoint/2010/main" val="4132455168"/>
              </p:ext>
            </p:extLst>
          </p:nvPr>
        </p:nvGraphicFramePr>
        <p:xfrm>
          <a:off x="355600" y="357716"/>
          <a:ext cx="11417300" cy="6107221"/>
        </p:xfrm>
        <a:graphic>
          <a:graphicData uri="http://schemas.openxmlformats.org/drawingml/2006/table">
            <a:tbl>
              <a:tblPr firstRow="1" bandRow="1">
                <a:tableStyleId>{E8B1032C-EA38-4F05-BA0D-38AFFFC7BED3}</a:tableStyleId>
              </a:tblPr>
              <a:tblGrid>
                <a:gridCol w="6807200">
                  <a:extLst>
                    <a:ext uri="{9D8B030D-6E8A-4147-A177-3AD203B41FA5}">
                      <a16:colId xmlns:a16="http://schemas.microsoft.com/office/drawing/2014/main" xmlns="" val="2836492003"/>
                    </a:ext>
                  </a:extLst>
                </a:gridCol>
                <a:gridCol w="4610100">
                  <a:extLst>
                    <a:ext uri="{9D8B030D-6E8A-4147-A177-3AD203B41FA5}">
                      <a16:colId xmlns:a16="http://schemas.microsoft.com/office/drawing/2014/main" xmlns="" val="2223075226"/>
                    </a:ext>
                  </a:extLst>
                </a:gridCol>
              </a:tblGrid>
              <a:tr h="1231262">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x-none" sz="2800" b="0" dirty="0">
                          <a:latin typeface="Calibri" panose="020F0502020204030204" pitchFamily="34" charset="0"/>
                          <a:cs typeface="Calibri" panose="020F0502020204030204" pitchFamily="34" charset="0"/>
                        </a:rPr>
                        <a:t>1. Giới thiệu tác phẩm và phương diện nghệ thuật của tác phẩm mà bài viết sẽ đi sâu phân tích.</a:t>
                      </a:r>
                    </a:p>
                  </a:txBody>
                  <a:tcPr/>
                </a:tc>
                <a:tc>
                  <a:txBody>
                    <a:bodyPr/>
                    <a:lstStyle/>
                    <a:p>
                      <a:endParaRPr lang="vi-VN" sz="2800" b="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68685141"/>
                  </a:ext>
                </a:extLst>
              </a:tr>
              <a:tr h="94712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x-none" sz="2800" b="0" dirty="0">
                          <a:latin typeface="Calibri" panose="020F0502020204030204" pitchFamily="34" charset="0"/>
                          <a:cs typeface="Calibri" panose="020F0502020204030204" pitchFamily="34" charset="0"/>
                        </a:rPr>
                        <a:t>2. Mô tả và đánh giá cách Nam Cao kiến tạo truyện kể.</a:t>
                      </a:r>
                    </a:p>
                  </a:txBody>
                  <a:tcPr/>
                </a:tc>
                <a:tc>
                  <a:txBody>
                    <a:bodyPr/>
                    <a:lstStyle/>
                    <a:p>
                      <a:endParaRPr lang="vi-VN" sz="2800" b="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4153785787"/>
                  </a:ext>
                </a:extLst>
              </a:tr>
              <a:tr h="94712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x-none" sz="2800" b="0" dirty="0">
                          <a:latin typeface="Calibri" panose="020F0502020204030204" pitchFamily="34" charset="0"/>
                          <a:cs typeface="Calibri" panose="020F0502020204030204" pitchFamily="34" charset="0"/>
                        </a:rPr>
                        <a:t>3. Chỉ ra đặc điểm của người kể chuyện trong truyện ngắn (ngôi kể và điểm nhìn).</a:t>
                      </a:r>
                    </a:p>
                  </a:txBody>
                  <a:tcPr/>
                </a:tc>
                <a:tc>
                  <a:txBody>
                    <a:bodyPr/>
                    <a:lstStyle/>
                    <a:p>
                      <a:endParaRPr lang="vi-VN" sz="2800" b="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3187585307"/>
                  </a:ext>
                </a:extLst>
              </a:tr>
              <a:tr h="1231262">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x-none" sz="2800" b="0" dirty="0">
                          <a:latin typeface="Calibri" panose="020F0502020204030204" pitchFamily="34" charset="0"/>
                          <a:cs typeface="Calibri" panose="020F0502020204030204" pitchFamily="34" charset="0"/>
                        </a:rPr>
                        <a:t>4. Phân tích vai trò của ngôi kể, điểm nhìn và lời trần thuật trong việc khắc họa nhân vật.</a:t>
                      </a:r>
                    </a:p>
                  </a:txBody>
                  <a:tcPr/>
                </a:tc>
                <a:tc>
                  <a:txBody>
                    <a:bodyPr/>
                    <a:lstStyle/>
                    <a:p>
                      <a:endParaRPr lang="vi-VN" sz="2800" b="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2779069724"/>
                  </a:ext>
                </a:extLst>
              </a:tr>
              <a:tr h="94712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x-none" sz="2800" b="0" dirty="0">
                          <a:latin typeface="Calibri" panose="020F0502020204030204" pitchFamily="34" charset="0"/>
                          <a:cs typeface="Calibri" panose="020F0502020204030204" pitchFamily="34" charset="0"/>
                        </a:rPr>
                        <a:t>5. Chỉ ra mối liên hệ giữa người kể chuyện trong tác phẩm với nhà văn.</a:t>
                      </a:r>
                    </a:p>
                  </a:txBody>
                  <a:tcPr/>
                </a:tc>
                <a:tc>
                  <a:txBody>
                    <a:bodyPr/>
                    <a:lstStyle/>
                    <a:p>
                      <a:endParaRPr lang="vi-VN" sz="2800" b="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3540787339"/>
                  </a:ext>
                </a:extLst>
              </a:tr>
              <a:tr h="662987">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x-none" sz="2800" b="0" dirty="0">
                          <a:latin typeface="Calibri" panose="020F0502020204030204" pitchFamily="34" charset="0"/>
                          <a:cs typeface="Calibri" panose="020F0502020204030204" pitchFamily="34" charset="0"/>
                        </a:rPr>
                        <a:t>6. Đánh giá giá trị của tác phẩm</a:t>
                      </a:r>
                      <a:r>
                        <a:rPr lang="vi-VN" sz="2800" b="0" dirty="0">
                          <a:latin typeface="Calibri" panose="020F0502020204030204" pitchFamily="34" charset="0"/>
                          <a:cs typeface="Calibri" panose="020F0502020204030204" pitchFamily="34" charset="0"/>
                        </a:rPr>
                        <a:t>.</a:t>
                      </a:r>
                      <a:endParaRPr lang="x-none" sz="2800" b="0" dirty="0">
                        <a:latin typeface="Calibri" panose="020F0502020204030204" pitchFamily="34" charset="0"/>
                        <a:cs typeface="Calibri" panose="020F0502020204030204" pitchFamily="34" charset="0"/>
                      </a:endParaRPr>
                    </a:p>
                  </a:txBody>
                  <a:tcPr/>
                </a:tc>
                <a:tc>
                  <a:txBody>
                    <a:bodyPr/>
                    <a:lstStyle/>
                    <a:p>
                      <a:endParaRPr lang="vi-VN" sz="2800" b="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3414539895"/>
                  </a:ext>
                </a:extLst>
              </a:tr>
            </a:tbl>
          </a:graphicData>
        </a:graphic>
      </p:graphicFrame>
    </p:spTree>
    <p:extLst>
      <p:ext uri="{BB962C8B-B14F-4D97-AF65-F5344CB8AC3E}">
        <p14:creationId xmlns:p14="http://schemas.microsoft.com/office/powerpoint/2010/main" val="364707136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xmlns="" id="{00E509DB-416C-9947-8F32-F7E92A399A7C}"/>
              </a:ext>
            </a:extLst>
          </p:cNvPr>
          <p:cNvGraphicFramePr>
            <a:graphicFrameLocks noGrp="1"/>
          </p:cNvGraphicFramePr>
          <p:nvPr>
            <p:extLst>
              <p:ext uri="{D42A27DB-BD31-4B8C-83A1-F6EECF244321}">
                <p14:modId xmlns:p14="http://schemas.microsoft.com/office/powerpoint/2010/main" val="3424979238"/>
              </p:ext>
            </p:extLst>
          </p:nvPr>
        </p:nvGraphicFramePr>
        <p:xfrm>
          <a:off x="374650" y="319616"/>
          <a:ext cx="11417300" cy="6248400"/>
        </p:xfrm>
        <a:graphic>
          <a:graphicData uri="http://schemas.openxmlformats.org/drawingml/2006/table">
            <a:tbl>
              <a:tblPr firstRow="1" bandRow="1">
                <a:tableStyleId>{E8B1032C-EA38-4F05-BA0D-38AFFFC7BED3}</a:tableStyleId>
              </a:tblPr>
              <a:tblGrid>
                <a:gridCol w="3816350">
                  <a:extLst>
                    <a:ext uri="{9D8B030D-6E8A-4147-A177-3AD203B41FA5}">
                      <a16:colId xmlns:a16="http://schemas.microsoft.com/office/drawing/2014/main" xmlns="" val="2836492003"/>
                    </a:ext>
                  </a:extLst>
                </a:gridCol>
                <a:gridCol w="7600950">
                  <a:extLst>
                    <a:ext uri="{9D8B030D-6E8A-4147-A177-3AD203B41FA5}">
                      <a16:colId xmlns:a16="http://schemas.microsoft.com/office/drawing/2014/main" xmlns="" val="2223075226"/>
                    </a:ext>
                  </a:extLst>
                </a:gridCol>
              </a:tblGrid>
              <a:tr h="1231262">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x-none" sz="2800" b="0" kern="1200" dirty="0">
                          <a:solidFill>
                            <a:schemeClr val="tx1"/>
                          </a:solidFill>
                          <a:effectLst/>
                          <a:latin typeface="Calibri" panose="020F0502020204030204" pitchFamily="34" charset="0"/>
                          <a:cs typeface="Calibri" panose="020F0502020204030204" pitchFamily="34" charset="0"/>
                        </a:rPr>
                        <a:t>1. Giới thiệu tác phẩm và phương diện nghệ thuật của tác phẩm mà bài viết sẽ đi sâu phân tích.</a:t>
                      </a:r>
                      <a:endParaRPr lang="x-none" sz="2800" b="0" kern="1200" dirty="0">
                        <a:solidFill>
                          <a:schemeClr val="tx1"/>
                        </a:solidFill>
                        <a:effectLst/>
                        <a:latin typeface="Calibri" panose="020F0502020204030204" pitchFamily="34" charset="0"/>
                        <a:ea typeface="+mn-ea"/>
                        <a:cs typeface="Calibri" panose="020F0502020204030204" pitchFamily="34" charset="0"/>
                      </a:endParaRPr>
                    </a:p>
                  </a:txBody>
                  <a:tcPr/>
                </a:tc>
                <a:tc>
                  <a:txBody>
                    <a:bodyPr/>
                    <a:lstStyle/>
                    <a:p>
                      <a:pPr algn="just"/>
                      <a:r>
                        <a:rPr lang="vi-VN" sz="2800" b="0" kern="1200" dirty="0">
                          <a:solidFill>
                            <a:schemeClr val="tx1"/>
                          </a:solidFill>
                          <a:effectLst/>
                          <a:latin typeface="Calibri" panose="020F0502020204030204" pitchFamily="34" charset="0"/>
                          <a:cs typeface="Calibri" panose="020F0502020204030204" pitchFamily="34" charset="0"/>
                        </a:rPr>
                        <a:t>+ </a:t>
                      </a:r>
                      <a:r>
                        <a:rPr lang="x-none" sz="2800" b="0" kern="1200" dirty="0">
                          <a:solidFill>
                            <a:schemeClr val="tx1"/>
                          </a:solidFill>
                          <a:effectLst/>
                          <a:latin typeface="Calibri" panose="020F0502020204030204" pitchFamily="34" charset="0"/>
                          <a:cs typeface="Calibri" panose="020F0502020204030204" pitchFamily="34" charset="0"/>
                        </a:rPr>
                        <a:t>Đời thừa là truyện ngắn nổi bật của Nam Cao trong mảng đề tài về người trí thức. Đánh dấu sự chín muồi trong tư tưởng nghệ thuật của nhà văn. </a:t>
                      </a:r>
                    </a:p>
                    <a:p>
                      <a:pPr algn="just"/>
                      <a:r>
                        <a:rPr lang="vi-VN" sz="2800" b="0" kern="1200" dirty="0">
                          <a:solidFill>
                            <a:schemeClr val="tx1"/>
                          </a:solidFill>
                          <a:effectLst/>
                          <a:latin typeface="Calibri" panose="020F0502020204030204" pitchFamily="34" charset="0"/>
                          <a:cs typeface="Calibri" panose="020F0502020204030204" pitchFamily="34" charset="0"/>
                        </a:rPr>
                        <a:t>+ </a:t>
                      </a:r>
                      <a:r>
                        <a:rPr lang="x-none" sz="2800" b="0" kern="1200" dirty="0">
                          <a:solidFill>
                            <a:schemeClr val="tx1"/>
                          </a:solidFill>
                          <a:effectLst/>
                          <a:latin typeface="Calibri" panose="020F0502020204030204" pitchFamily="34" charset="0"/>
                          <a:cs typeface="Calibri" panose="020F0502020204030204" pitchFamily="34" charset="0"/>
                        </a:rPr>
                        <a:t>Đời thừa đặc sắc về nghệ thuật tự sự.</a:t>
                      </a:r>
                      <a:endParaRPr lang="x-none" sz="2800" b="0" kern="1200" dirty="0">
                        <a:solidFill>
                          <a:schemeClr val="tx1"/>
                        </a:solidFill>
                        <a:effectLst/>
                        <a:latin typeface="Calibri" panose="020F0502020204030204" pitchFamily="34" charset="0"/>
                        <a:ea typeface="+mn-ea"/>
                        <a:cs typeface="Calibri" panose="020F0502020204030204" pitchFamily="34" charset="0"/>
                      </a:endParaRPr>
                    </a:p>
                  </a:txBody>
                  <a:tcPr/>
                </a:tc>
                <a:extLst>
                  <a:ext uri="{0D108BD9-81ED-4DB2-BD59-A6C34878D82A}">
                    <a16:rowId xmlns:a16="http://schemas.microsoft.com/office/drawing/2014/main" xmlns="" val="168685141"/>
                  </a:ext>
                </a:extLst>
              </a:tr>
              <a:tr h="94712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x-none" sz="2800" b="0" kern="1200" dirty="0">
                          <a:solidFill>
                            <a:schemeClr val="tx1"/>
                          </a:solidFill>
                          <a:effectLst/>
                          <a:latin typeface="Calibri" panose="020F0502020204030204" pitchFamily="34" charset="0"/>
                          <a:cs typeface="Calibri" panose="020F0502020204030204" pitchFamily="34" charset="0"/>
                        </a:rPr>
                        <a:t>2. Mô tả và đánh giá cách Nam Cao kiến tạo truyện kể.</a:t>
                      </a:r>
                      <a:endParaRPr lang="x-none" sz="2800" b="0" kern="1200" dirty="0">
                        <a:solidFill>
                          <a:schemeClr val="tx1"/>
                        </a:solidFill>
                        <a:effectLst/>
                        <a:latin typeface="Calibri" panose="020F0502020204030204" pitchFamily="34" charset="0"/>
                        <a:ea typeface="+mn-ea"/>
                        <a:cs typeface="Calibri" panose="020F0502020204030204" pitchFamily="34" charset="0"/>
                      </a:endParaRPr>
                    </a:p>
                  </a:txBody>
                  <a:tcPr/>
                </a:tc>
                <a:tc>
                  <a:txBody>
                    <a:bodyPr/>
                    <a:lstStyle/>
                    <a:p>
                      <a:r>
                        <a:rPr lang="vi-VN" sz="2800" b="0" kern="1200" dirty="0">
                          <a:solidFill>
                            <a:schemeClr val="tx1"/>
                          </a:solidFill>
                          <a:effectLst/>
                          <a:latin typeface="Calibri" panose="020F0502020204030204" pitchFamily="34" charset="0"/>
                          <a:cs typeface="Calibri" panose="020F0502020204030204" pitchFamily="34" charset="0"/>
                        </a:rPr>
                        <a:t>+ </a:t>
                      </a:r>
                      <a:r>
                        <a:rPr lang="x-none" sz="2800" b="0" kern="1200" dirty="0">
                          <a:solidFill>
                            <a:schemeClr val="tx1"/>
                          </a:solidFill>
                          <a:effectLst/>
                          <a:latin typeface="Calibri" panose="020F0502020204030204" pitchFamily="34" charset="0"/>
                          <a:cs typeface="Calibri" panose="020F0502020204030204" pitchFamily="34" charset="0"/>
                        </a:rPr>
                        <a:t>Hộ là nhân vật trung tâm.</a:t>
                      </a:r>
                    </a:p>
                    <a:p>
                      <a:r>
                        <a:rPr lang="vi-VN" sz="2800" b="0" kern="1200" dirty="0">
                          <a:solidFill>
                            <a:schemeClr val="tx1"/>
                          </a:solidFill>
                          <a:effectLst/>
                          <a:latin typeface="Calibri" panose="020F0502020204030204" pitchFamily="34" charset="0"/>
                          <a:cs typeface="Calibri" panose="020F0502020204030204" pitchFamily="34" charset="0"/>
                        </a:rPr>
                        <a:t>+ </a:t>
                      </a:r>
                      <a:r>
                        <a:rPr lang="x-none" sz="2800" b="0" kern="1200" dirty="0">
                          <a:solidFill>
                            <a:schemeClr val="tx1"/>
                          </a:solidFill>
                          <a:effectLst/>
                          <a:latin typeface="Calibri" panose="020F0502020204030204" pitchFamily="34" charset="0"/>
                          <a:cs typeface="Calibri" panose="020F0502020204030204" pitchFamily="34" charset="0"/>
                        </a:rPr>
                        <a:t>Câu chuyện không được thuật lại theo trình tự thời gian, toàn bộ câu chuyện chỉ diễn ra từ ngày hôm trước đến sáng hôm sau với sự kiện chính là trận say rượu của nhà văn Hộ.</a:t>
                      </a:r>
                    </a:p>
                    <a:p>
                      <a:pPr algn="just"/>
                      <a:endParaRPr lang="vi-VN" sz="2800" b="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4153785787"/>
                  </a:ext>
                </a:extLst>
              </a:tr>
              <a:tr h="94712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x-none" sz="2800" b="0" kern="1200" dirty="0">
                          <a:solidFill>
                            <a:schemeClr val="tx1"/>
                          </a:solidFill>
                          <a:effectLst/>
                          <a:latin typeface="Calibri" panose="020F0502020204030204" pitchFamily="34" charset="0"/>
                          <a:cs typeface="Calibri" panose="020F0502020204030204" pitchFamily="34" charset="0"/>
                        </a:rPr>
                        <a:t>3. Chỉ ra đặc điểm của người kể chuyện trong truyện ngắn (ngôi kể và điểm nhìn).</a:t>
                      </a:r>
                      <a:endParaRPr lang="x-none" sz="2800" b="0" kern="1200" dirty="0">
                        <a:solidFill>
                          <a:schemeClr val="tx1"/>
                        </a:solidFill>
                        <a:effectLst/>
                        <a:latin typeface="Calibri" panose="020F0502020204030204" pitchFamily="34" charset="0"/>
                        <a:ea typeface="+mn-ea"/>
                        <a:cs typeface="Calibri" panose="020F0502020204030204" pitchFamily="34" charset="0"/>
                      </a:endParaRPr>
                    </a:p>
                  </a:txBody>
                  <a:tcPr/>
                </a:tc>
                <a:tc>
                  <a:txBody>
                    <a:bodyPr/>
                    <a:lstStyle/>
                    <a:p>
                      <a:r>
                        <a:rPr lang="vi-VN" sz="2800" b="0" kern="1200" dirty="0">
                          <a:solidFill>
                            <a:schemeClr val="tx1"/>
                          </a:solidFill>
                          <a:effectLst/>
                          <a:latin typeface="Calibri" panose="020F0502020204030204" pitchFamily="34" charset="0"/>
                          <a:cs typeface="Calibri" panose="020F0502020204030204" pitchFamily="34" charset="0"/>
                        </a:rPr>
                        <a:t>+</a:t>
                      </a:r>
                      <a:r>
                        <a:rPr lang="x-none" sz="2800" b="0" kern="1200" dirty="0">
                          <a:solidFill>
                            <a:schemeClr val="tx1"/>
                          </a:solidFill>
                          <a:effectLst/>
                          <a:latin typeface="Calibri" panose="020F0502020204030204" pitchFamily="34" charset="0"/>
                          <a:cs typeface="Calibri" panose="020F0502020204030204" pitchFamily="34" charset="0"/>
                        </a:rPr>
                        <a:t> Ngôi kể: ngôi thứ ba</a:t>
                      </a:r>
                    </a:p>
                    <a:p>
                      <a:r>
                        <a:rPr lang="vi-VN" sz="2800" b="0" kern="1200" dirty="0">
                          <a:solidFill>
                            <a:schemeClr val="tx1"/>
                          </a:solidFill>
                          <a:effectLst/>
                          <a:latin typeface="Calibri" panose="020F0502020204030204" pitchFamily="34" charset="0"/>
                          <a:cs typeface="Calibri" panose="020F0502020204030204" pitchFamily="34" charset="0"/>
                        </a:rPr>
                        <a:t>+</a:t>
                      </a:r>
                      <a:r>
                        <a:rPr lang="x-none" sz="2800" b="0" kern="1200" dirty="0">
                          <a:solidFill>
                            <a:schemeClr val="tx1"/>
                          </a:solidFill>
                          <a:effectLst/>
                          <a:latin typeface="Calibri" panose="020F0502020204030204" pitchFamily="34" charset="0"/>
                          <a:cs typeface="Calibri" panose="020F0502020204030204" pitchFamily="34" charset="0"/>
                        </a:rPr>
                        <a:t> Điểm nhìn: điểm nhìn bên trong, gắn với ý thức nhân vật hơn là từ điểm nhìn bên ngoài.</a:t>
                      </a:r>
                    </a:p>
                    <a:p>
                      <a:pPr algn="just"/>
                      <a:endParaRPr lang="vi-VN" sz="2800" b="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3187585307"/>
                  </a:ext>
                </a:extLst>
              </a:tr>
            </a:tbl>
          </a:graphicData>
        </a:graphic>
      </p:graphicFrame>
    </p:spTree>
    <p:extLst>
      <p:ext uri="{BB962C8B-B14F-4D97-AF65-F5344CB8AC3E}">
        <p14:creationId xmlns:p14="http://schemas.microsoft.com/office/powerpoint/2010/main" val="324732681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xmlns="" id="{00E509DB-416C-9947-8F32-F7E92A399A7C}"/>
              </a:ext>
            </a:extLst>
          </p:cNvPr>
          <p:cNvGraphicFramePr>
            <a:graphicFrameLocks noGrp="1"/>
          </p:cNvGraphicFramePr>
          <p:nvPr>
            <p:extLst>
              <p:ext uri="{D42A27DB-BD31-4B8C-83A1-F6EECF244321}">
                <p14:modId xmlns:p14="http://schemas.microsoft.com/office/powerpoint/2010/main" val="1880290700"/>
              </p:ext>
            </p:extLst>
          </p:nvPr>
        </p:nvGraphicFramePr>
        <p:xfrm>
          <a:off x="355600" y="319616"/>
          <a:ext cx="11417300" cy="6248400"/>
        </p:xfrm>
        <a:graphic>
          <a:graphicData uri="http://schemas.openxmlformats.org/drawingml/2006/table">
            <a:tbl>
              <a:tblPr firstRow="1" bandRow="1">
                <a:tableStyleId>{E8B1032C-EA38-4F05-BA0D-38AFFFC7BED3}</a:tableStyleId>
              </a:tblPr>
              <a:tblGrid>
                <a:gridCol w="3816350">
                  <a:extLst>
                    <a:ext uri="{9D8B030D-6E8A-4147-A177-3AD203B41FA5}">
                      <a16:colId xmlns:a16="http://schemas.microsoft.com/office/drawing/2014/main" xmlns="" val="2836492003"/>
                    </a:ext>
                  </a:extLst>
                </a:gridCol>
                <a:gridCol w="7600950">
                  <a:extLst>
                    <a:ext uri="{9D8B030D-6E8A-4147-A177-3AD203B41FA5}">
                      <a16:colId xmlns:a16="http://schemas.microsoft.com/office/drawing/2014/main" xmlns="" val="2223075226"/>
                    </a:ext>
                  </a:extLst>
                </a:gridCol>
              </a:tblGrid>
              <a:tr h="1231262">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x-none" sz="2800" b="0" kern="1200" dirty="0">
                          <a:solidFill>
                            <a:schemeClr val="tx1"/>
                          </a:solidFill>
                          <a:effectLst/>
                          <a:latin typeface="Calibri" panose="020F0502020204030204" pitchFamily="34" charset="0"/>
                          <a:cs typeface="Calibri" panose="020F0502020204030204" pitchFamily="34" charset="0"/>
                        </a:rPr>
                        <a:t>4. Phân tích vai trò của ngôi kể, điểm nhìn và lời trần thuật trong việc khắc họa nhân vật.</a:t>
                      </a:r>
                      <a:endParaRPr lang="x-none" sz="2800" b="0" kern="1200" dirty="0">
                        <a:solidFill>
                          <a:schemeClr val="tx1"/>
                        </a:solidFill>
                        <a:effectLst/>
                        <a:latin typeface="Calibri" panose="020F0502020204030204" pitchFamily="34" charset="0"/>
                        <a:ea typeface="+mn-ea"/>
                        <a:cs typeface="Calibri" panose="020F0502020204030204" pitchFamily="34" charset="0"/>
                      </a:endParaRPr>
                    </a:p>
                  </a:txBody>
                  <a:tcPr/>
                </a:tc>
                <a:tc>
                  <a:txBody>
                    <a:bodyPr/>
                    <a:lstStyle/>
                    <a:p>
                      <a:r>
                        <a:rPr lang="vi-VN" sz="2800" b="0" kern="1200" dirty="0">
                          <a:solidFill>
                            <a:schemeClr val="tx1"/>
                          </a:solidFill>
                          <a:effectLst/>
                          <a:latin typeface="Calibri" panose="020F0502020204030204" pitchFamily="34" charset="0"/>
                          <a:cs typeface="Calibri" panose="020F0502020204030204" pitchFamily="34" charset="0"/>
                        </a:rPr>
                        <a:t>+ </a:t>
                      </a:r>
                      <a:r>
                        <a:rPr lang="x-none" sz="2800" b="0" kern="1200" dirty="0">
                          <a:solidFill>
                            <a:schemeClr val="tx1"/>
                          </a:solidFill>
                          <a:effectLst/>
                          <a:latin typeface="Calibri" panose="020F0502020204030204" pitchFamily="34" charset="0"/>
                          <a:cs typeface="Calibri" panose="020F0502020204030204" pitchFamily="34" charset="0"/>
                        </a:rPr>
                        <a:t>Ngôi kể: Người kể chuyện toàn tri, nắm bắt được toàn bộ diễn biến hành động của nhân vật.</a:t>
                      </a:r>
                    </a:p>
                    <a:p>
                      <a:r>
                        <a:rPr lang="vi-VN" sz="2800" b="0" kern="1200" dirty="0">
                          <a:solidFill>
                            <a:schemeClr val="tx1"/>
                          </a:solidFill>
                          <a:effectLst/>
                          <a:latin typeface="Calibri" panose="020F0502020204030204" pitchFamily="34" charset="0"/>
                          <a:cs typeface="Calibri" panose="020F0502020204030204" pitchFamily="34" charset="0"/>
                        </a:rPr>
                        <a:t>+ </a:t>
                      </a:r>
                      <a:r>
                        <a:rPr lang="x-none" sz="2800" b="0" kern="1200" dirty="0">
                          <a:solidFill>
                            <a:schemeClr val="tx1"/>
                          </a:solidFill>
                          <a:effectLst/>
                          <a:latin typeface="Calibri" panose="020F0502020204030204" pitchFamily="34" charset="0"/>
                          <a:cs typeface="Calibri" panose="020F0502020204030204" pitchFamily="34" charset="0"/>
                        </a:rPr>
                        <a:t>Điểm nhìn: khắc họa nội tâm, suy nghĩ nhân vật.</a:t>
                      </a:r>
                    </a:p>
                    <a:p>
                      <a:r>
                        <a:rPr lang="vi-VN" sz="2800" b="0" kern="1200" dirty="0">
                          <a:solidFill>
                            <a:schemeClr val="tx1"/>
                          </a:solidFill>
                          <a:effectLst/>
                          <a:latin typeface="Calibri" panose="020F0502020204030204" pitchFamily="34" charset="0"/>
                          <a:cs typeface="Calibri" panose="020F0502020204030204" pitchFamily="34" charset="0"/>
                        </a:rPr>
                        <a:t>+ </a:t>
                      </a:r>
                      <a:r>
                        <a:rPr lang="x-none" sz="2800" b="0" kern="1200" dirty="0">
                          <a:solidFill>
                            <a:schemeClr val="tx1"/>
                          </a:solidFill>
                          <a:effectLst/>
                          <a:latin typeface="Calibri" panose="020F0502020204030204" pitchFamily="34" charset="0"/>
                          <a:cs typeface="Calibri" panose="020F0502020204030204" pitchFamily="34" charset="0"/>
                        </a:rPr>
                        <a:t>Lời trần thuật: miêu tả, kể lại… những hành động, suy nghĩ của nhân vật.</a:t>
                      </a:r>
                    </a:p>
                    <a:p>
                      <a:pPr algn="just"/>
                      <a:endParaRPr lang="vi-VN" sz="2800" b="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2779069724"/>
                  </a:ext>
                </a:extLst>
              </a:tr>
              <a:tr h="94712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x-none" sz="2800" b="0" kern="1200" dirty="0">
                          <a:solidFill>
                            <a:schemeClr val="tx1"/>
                          </a:solidFill>
                          <a:effectLst/>
                          <a:latin typeface="Calibri" panose="020F0502020204030204" pitchFamily="34" charset="0"/>
                          <a:cs typeface="Calibri" panose="020F0502020204030204" pitchFamily="34" charset="0"/>
                        </a:rPr>
                        <a:t>5. Chỉ ra mối liên hệ giữa người kể chuyện trong tác phẩm với nhà văn.</a:t>
                      </a:r>
                      <a:endParaRPr lang="x-none" sz="2800" b="0" kern="1200" dirty="0">
                        <a:solidFill>
                          <a:schemeClr val="tx1"/>
                        </a:solidFill>
                        <a:effectLst/>
                        <a:latin typeface="Calibri" panose="020F0502020204030204" pitchFamily="34" charset="0"/>
                        <a:ea typeface="+mn-ea"/>
                        <a:cs typeface="Calibri" panose="020F0502020204030204"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0" kern="1200" dirty="0">
                          <a:solidFill>
                            <a:schemeClr val="tx1"/>
                          </a:solidFill>
                          <a:effectLst/>
                          <a:latin typeface="Calibri" panose="020F0502020204030204" pitchFamily="34" charset="0"/>
                          <a:cs typeface="Calibri" panose="020F0502020204030204" pitchFamily="34" charset="0"/>
                        </a:rPr>
                        <a:t>+ </a:t>
                      </a:r>
                      <a:r>
                        <a:rPr lang="x-none" sz="2800" b="0" kern="1200" dirty="0">
                          <a:solidFill>
                            <a:schemeClr val="tx1"/>
                          </a:solidFill>
                          <a:effectLst/>
                          <a:latin typeface="Calibri" panose="020F0502020204030204" pitchFamily="34" charset="0"/>
                          <a:cs typeface="Calibri" panose="020F0502020204030204" pitchFamily="34" charset="0"/>
                        </a:rPr>
                        <a:t>Người kể chuyện đã thay mặt Nam Cao để làm việc mà ông quan tâm nhất khi cầm bút. Đó là “đau đáu nhìn vào cái nhân cách”, là việc “săn đuổi chính mình đầy ráo riết” và cũng là “săn đuổi cái nhân cách con người ta nói chung”.</a:t>
                      </a:r>
                    </a:p>
                    <a:p>
                      <a:pPr algn="just"/>
                      <a:endParaRPr lang="vi-VN" sz="2800" b="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3540787339"/>
                  </a:ext>
                </a:extLst>
              </a:tr>
              <a:tr h="662987">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x-none" sz="2800" b="0" kern="1200" dirty="0">
                          <a:solidFill>
                            <a:schemeClr val="tx1"/>
                          </a:solidFill>
                          <a:effectLst/>
                          <a:latin typeface="Calibri" panose="020F0502020204030204" pitchFamily="34" charset="0"/>
                          <a:cs typeface="Calibri" panose="020F0502020204030204" pitchFamily="34" charset="0"/>
                        </a:rPr>
                        <a:t>6. Đánh giá giá trị của tác phẩm</a:t>
                      </a:r>
                      <a:r>
                        <a:rPr lang="vi-VN" sz="2800" b="0" kern="1200" dirty="0">
                          <a:solidFill>
                            <a:schemeClr val="tx1"/>
                          </a:solidFill>
                          <a:effectLst/>
                          <a:latin typeface="Calibri" panose="020F0502020204030204" pitchFamily="34" charset="0"/>
                          <a:cs typeface="Calibri" panose="020F0502020204030204" pitchFamily="34" charset="0"/>
                        </a:rPr>
                        <a:t>.</a:t>
                      </a:r>
                      <a:endParaRPr lang="x-none" sz="2800" b="0" kern="1200" dirty="0">
                        <a:solidFill>
                          <a:schemeClr val="tx1"/>
                        </a:solidFill>
                        <a:effectLst/>
                        <a:latin typeface="Calibri" panose="020F0502020204030204" pitchFamily="34" charset="0"/>
                        <a:ea typeface="+mn-ea"/>
                        <a:cs typeface="Calibri" panose="020F0502020204030204"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0" kern="1200" dirty="0">
                          <a:solidFill>
                            <a:schemeClr val="tx1"/>
                          </a:solidFill>
                          <a:effectLst/>
                          <a:latin typeface="Calibri" panose="020F0502020204030204" pitchFamily="34" charset="0"/>
                          <a:cs typeface="Calibri" panose="020F0502020204030204" pitchFamily="34" charset="0"/>
                        </a:rPr>
                        <a:t>-</a:t>
                      </a:r>
                      <a:r>
                        <a:rPr lang="x-none" sz="2800" b="0" kern="1200" dirty="0">
                          <a:solidFill>
                            <a:schemeClr val="tx1"/>
                          </a:solidFill>
                          <a:effectLst/>
                          <a:latin typeface="Calibri" panose="020F0502020204030204" pitchFamily="34" charset="0"/>
                          <a:cs typeface="Calibri" panose="020F0502020204030204" pitchFamily="34" charset="0"/>
                        </a:rPr>
                        <a:t> Đánh giá giá trị của tác phẩm</a:t>
                      </a:r>
                      <a:r>
                        <a:rPr lang="vi-VN" sz="2800" b="0" kern="1200" dirty="0">
                          <a:solidFill>
                            <a:schemeClr val="tx1"/>
                          </a:solidFill>
                          <a:effectLst/>
                          <a:latin typeface="Calibri" panose="020F0502020204030204" pitchFamily="34" charset="0"/>
                          <a:cs typeface="Calibri" panose="020F0502020204030204" pitchFamily="34" charset="0"/>
                        </a:rPr>
                        <a:t>: </a:t>
                      </a:r>
                      <a:r>
                        <a:rPr lang="x-none" sz="2800" b="0" kern="1200" dirty="0">
                          <a:solidFill>
                            <a:schemeClr val="tx1"/>
                          </a:solidFill>
                          <a:effectLst/>
                          <a:latin typeface="Calibri" panose="020F0502020204030204" pitchFamily="34" charset="0"/>
                          <a:cs typeface="Calibri" panose="020F0502020204030204" pitchFamily="34" charset="0"/>
                        </a:rPr>
                        <a:t>Đời thừa là truyện ngắn giàu tính phê phán.</a:t>
                      </a:r>
                    </a:p>
                  </a:txBody>
                  <a:tcPr/>
                </a:tc>
                <a:extLst>
                  <a:ext uri="{0D108BD9-81ED-4DB2-BD59-A6C34878D82A}">
                    <a16:rowId xmlns:a16="http://schemas.microsoft.com/office/drawing/2014/main" xmlns="" val="3414539895"/>
                  </a:ext>
                </a:extLst>
              </a:tr>
            </a:tbl>
          </a:graphicData>
        </a:graphic>
      </p:graphicFrame>
    </p:spTree>
    <p:extLst>
      <p:ext uri="{BB962C8B-B14F-4D97-AF65-F5344CB8AC3E}">
        <p14:creationId xmlns:p14="http://schemas.microsoft.com/office/powerpoint/2010/main" val="242488127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xmlns="" id="{ABBE46DA-0041-4546-B0DD-0621AA647673}"/>
              </a:ext>
            </a:extLst>
          </p:cNvPr>
          <p:cNvSpPr/>
          <p:nvPr/>
        </p:nvSpPr>
        <p:spPr>
          <a:xfrm>
            <a:off x="429209" y="781050"/>
            <a:ext cx="11383347" cy="6010464"/>
          </a:xfrm>
          <a:prstGeom prst="roundRect">
            <a:avLst/>
          </a:prstGeom>
          <a:noFill/>
          <a:ln w="28575">
            <a:solidFill>
              <a:srgbClr val="9F5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xmlns="" id="{951AE272-0D17-0146-863E-D7517C52B0B4}"/>
              </a:ext>
            </a:extLst>
          </p:cNvPr>
          <p:cNvSpPr txBox="1"/>
          <p:nvPr/>
        </p:nvSpPr>
        <p:spPr>
          <a:xfrm>
            <a:off x="2819400" y="9336"/>
            <a:ext cx="6096000" cy="837473"/>
          </a:xfrm>
          <a:prstGeom prst="rect">
            <a:avLst/>
          </a:prstGeom>
          <a:noFill/>
        </p:spPr>
        <p:txBody>
          <a:bodyPr wrap="square">
            <a:spAutoFit/>
          </a:bodyPr>
          <a:lstStyle/>
          <a:p>
            <a:pPr algn="ctr">
              <a:lnSpc>
                <a:spcPct val="150000"/>
              </a:lnSpc>
            </a:pPr>
            <a:r>
              <a:rPr lang="x-none" sz="3600" b="1" dirty="0">
                <a:solidFill>
                  <a:schemeClr val="accent2">
                    <a:lumMod val="50000"/>
                  </a:schemeClr>
                </a:solidFill>
                <a:effectLst/>
                <a:latin typeface="Calibri" panose="020F0502020204030204" pitchFamily="34" charset="0"/>
                <a:ea typeface="Times New Roman" panose="02020603050405020304" pitchFamily="18" charset="0"/>
                <a:cs typeface="Calibri" panose="020F0502020204030204" pitchFamily="34" charset="0"/>
              </a:rPr>
              <a:t>3. Tìm hiểu ngữ liệu</a:t>
            </a:r>
            <a:endParaRPr lang="x-none" sz="3200" dirty="0">
              <a:solidFill>
                <a:schemeClr val="accent2">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7" name="Picture 6">
            <a:extLst>
              <a:ext uri="{FF2B5EF4-FFF2-40B4-BE49-F238E27FC236}">
                <a16:creationId xmlns:a16="http://schemas.microsoft.com/office/drawing/2014/main" xmlns="" id="{6EC532B8-4A4B-0D49-8A6A-E94A92D6A0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298" y="2937741"/>
            <a:ext cx="4098471" cy="4098471"/>
          </a:xfrm>
          <a:prstGeom prst="rect">
            <a:avLst/>
          </a:prstGeom>
        </p:spPr>
      </p:pic>
      <p:graphicFrame>
        <p:nvGraphicFramePr>
          <p:cNvPr id="3" name="Table 2">
            <a:extLst>
              <a:ext uri="{FF2B5EF4-FFF2-40B4-BE49-F238E27FC236}">
                <a16:creationId xmlns:a16="http://schemas.microsoft.com/office/drawing/2014/main" xmlns="" id="{105FA161-2E18-394E-A071-F2C6EA6CD67F}"/>
              </a:ext>
            </a:extLst>
          </p:cNvPr>
          <p:cNvGraphicFramePr>
            <a:graphicFrameLocks noGrp="1"/>
          </p:cNvGraphicFramePr>
          <p:nvPr>
            <p:extLst>
              <p:ext uri="{D42A27DB-BD31-4B8C-83A1-F6EECF244321}">
                <p14:modId xmlns:p14="http://schemas.microsoft.com/office/powerpoint/2010/main" val="1460876966"/>
              </p:ext>
            </p:extLst>
          </p:nvPr>
        </p:nvGraphicFramePr>
        <p:xfrm>
          <a:off x="2819400" y="1114160"/>
          <a:ext cx="8439150" cy="5410002"/>
        </p:xfrm>
        <a:graphic>
          <a:graphicData uri="http://schemas.openxmlformats.org/drawingml/2006/table">
            <a:tbl>
              <a:tblPr firstRow="1" firstCol="1" bandRow="1">
                <a:tableStyleId>{5940675A-B579-460E-94D1-54222C63F5DA}</a:tableStyleId>
              </a:tblPr>
              <a:tblGrid>
                <a:gridCol w="6042360">
                  <a:extLst>
                    <a:ext uri="{9D8B030D-6E8A-4147-A177-3AD203B41FA5}">
                      <a16:colId xmlns:a16="http://schemas.microsoft.com/office/drawing/2014/main" xmlns="" val="4280594951"/>
                    </a:ext>
                  </a:extLst>
                </a:gridCol>
                <a:gridCol w="2396790">
                  <a:extLst>
                    <a:ext uri="{9D8B030D-6E8A-4147-A177-3AD203B41FA5}">
                      <a16:colId xmlns:a16="http://schemas.microsoft.com/office/drawing/2014/main" xmlns="" val="1385735430"/>
                    </a:ext>
                  </a:extLst>
                </a:gridCol>
              </a:tblGrid>
              <a:tr h="637393">
                <a:tc gridSpan="2">
                  <a:txBody>
                    <a:bodyPr/>
                    <a:lstStyle/>
                    <a:p>
                      <a:pPr algn="ctr">
                        <a:lnSpc>
                          <a:spcPct val="100000"/>
                        </a:lnSpc>
                      </a:pPr>
                      <a:r>
                        <a:rPr lang="x-none" sz="28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THẢO LUẬN NHÓM ĐÔI (3 PHÚT)</a:t>
                      </a:r>
                    </a:p>
                  </a:txBody>
                  <a:tcPr marL="43087" marR="43087" marT="0" marB="0">
                    <a:solidFill>
                      <a:schemeClr val="accent6">
                        <a:lumMod val="20000"/>
                        <a:lumOff val="80000"/>
                      </a:schemeClr>
                    </a:solidFill>
                  </a:tcPr>
                </a:tc>
                <a:tc hMerge="1">
                  <a:txBody>
                    <a:bodyPr/>
                    <a:lstStyle/>
                    <a:p>
                      <a:pPr algn="just">
                        <a:lnSpc>
                          <a:spcPct val="150000"/>
                        </a:lnSpc>
                      </a:pPr>
                      <a:endParaRPr lang="x-none"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43087" marR="43087" marT="0" marB="0"/>
                </a:tc>
                <a:extLst>
                  <a:ext uri="{0D108BD9-81ED-4DB2-BD59-A6C34878D82A}">
                    <a16:rowId xmlns:a16="http://schemas.microsoft.com/office/drawing/2014/main" xmlns="" val="186624932"/>
                  </a:ext>
                </a:extLst>
              </a:tr>
              <a:tr h="1182347">
                <a:tc>
                  <a:txBody>
                    <a:bodyPr/>
                    <a:lstStyle/>
                    <a:p>
                      <a:pPr algn="just">
                        <a:lnSpc>
                          <a:spcPct val="100000"/>
                        </a:lnSpc>
                      </a:pPr>
                      <a:r>
                        <a:rPr lang="en-US" sz="2800" b="1" dirty="0" err="1">
                          <a:effectLst/>
                          <a:latin typeface="Calibri" panose="020F0502020204030204" pitchFamily="34" charset="0"/>
                          <a:cs typeface="Calibri" panose="020F0502020204030204" pitchFamily="34" charset="0"/>
                        </a:rPr>
                        <a:t>Câu</a:t>
                      </a:r>
                      <a:r>
                        <a:rPr lang="vi-VN" sz="2800" b="1" dirty="0">
                          <a:effectLst/>
                          <a:latin typeface="Calibri" panose="020F0502020204030204" pitchFamily="34" charset="0"/>
                          <a:cs typeface="Calibri" panose="020F0502020204030204" pitchFamily="34" charset="0"/>
                        </a:rPr>
                        <a:t> 1: </a:t>
                      </a:r>
                      <a:r>
                        <a:rPr lang="en-US" sz="2800" dirty="0" err="1">
                          <a:effectLst/>
                          <a:latin typeface="Calibri" panose="020F0502020204030204" pitchFamily="34" charset="0"/>
                          <a:cs typeface="Calibri" panose="020F0502020204030204" pitchFamily="34" charset="0"/>
                        </a:rPr>
                        <a:t>Nghệ</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thuật</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tự</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sự</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của</a:t>
                      </a:r>
                      <a:r>
                        <a:rPr lang="en-US" sz="2800" dirty="0">
                          <a:effectLst/>
                          <a:latin typeface="Calibri" panose="020F0502020204030204" pitchFamily="34" charset="0"/>
                          <a:cs typeface="Calibri" panose="020F0502020204030204" pitchFamily="34" charset="0"/>
                        </a:rPr>
                        <a:t> Nam Cao </a:t>
                      </a:r>
                      <a:r>
                        <a:rPr lang="en-US" sz="2800" dirty="0" err="1">
                          <a:effectLst/>
                          <a:latin typeface="Calibri" panose="020F0502020204030204" pitchFamily="34" charset="0"/>
                          <a:cs typeface="Calibri" panose="020F0502020204030204" pitchFamily="34" charset="0"/>
                        </a:rPr>
                        <a:t>trong</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truyện</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ngắn</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Đời</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thừa</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có</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những</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phương</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diện</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đáng</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chú</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ý</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nào</a:t>
                      </a:r>
                      <a:r>
                        <a:rPr lang="en-US" sz="2800" dirty="0">
                          <a:effectLst/>
                          <a:latin typeface="Calibri" panose="020F0502020204030204" pitchFamily="34" charset="0"/>
                          <a:cs typeface="Calibri" panose="020F0502020204030204" pitchFamily="34" charset="0"/>
                        </a:rPr>
                        <a:t>?</a:t>
                      </a:r>
                      <a:endParaRPr lang="x-none" sz="2800" dirty="0">
                        <a:effectLst/>
                        <a:latin typeface="Calibri" panose="020F0502020204030204" pitchFamily="34" charset="0"/>
                        <a:ea typeface="Times New Roman" panose="02020603050405020304" pitchFamily="18" charset="0"/>
                        <a:cs typeface="Calibri" panose="020F0502020204030204" pitchFamily="34" charset="0"/>
                      </a:endParaRPr>
                    </a:p>
                  </a:txBody>
                  <a:tcPr marL="43087" marR="43087" marT="0" marB="0">
                    <a:solidFill>
                      <a:schemeClr val="bg1"/>
                    </a:solidFill>
                  </a:tcPr>
                </a:tc>
                <a:tc>
                  <a:txBody>
                    <a:bodyPr/>
                    <a:lstStyle/>
                    <a:p>
                      <a:pPr algn="just">
                        <a:lnSpc>
                          <a:spcPct val="100000"/>
                        </a:lnSpc>
                      </a:pPr>
                      <a:r>
                        <a:rPr lang="vi-VN" sz="2800" dirty="0">
                          <a:effectLst/>
                          <a:latin typeface="Calibri" panose="020F0502020204030204" pitchFamily="34" charset="0"/>
                          <a:cs typeface="Calibri" panose="020F0502020204030204" pitchFamily="34" charset="0"/>
                        </a:rPr>
                        <a:t> </a:t>
                      </a:r>
                      <a:endParaRPr lang="x-none" sz="2800" dirty="0">
                        <a:effectLst/>
                        <a:latin typeface="Calibri" panose="020F0502020204030204" pitchFamily="34" charset="0"/>
                        <a:ea typeface="Times New Roman" panose="02020603050405020304" pitchFamily="18" charset="0"/>
                        <a:cs typeface="Calibri" panose="020F0502020204030204" pitchFamily="34" charset="0"/>
                      </a:endParaRPr>
                    </a:p>
                  </a:txBody>
                  <a:tcPr marL="43087" marR="43087" marT="0" marB="0">
                    <a:solidFill>
                      <a:schemeClr val="bg1"/>
                    </a:solidFill>
                  </a:tcPr>
                </a:tc>
                <a:extLst>
                  <a:ext uri="{0D108BD9-81ED-4DB2-BD59-A6C34878D82A}">
                    <a16:rowId xmlns:a16="http://schemas.microsoft.com/office/drawing/2014/main" xmlns="" val="2650924040"/>
                  </a:ext>
                </a:extLst>
              </a:tr>
              <a:tr h="1383421">
                <a:tc>
                  <a:txBody>
                    <a:bodyPr/>
                    <a:lstStyle/>
                    <a:p>
                      <a:pPr algn="just">
                        <a:lnSpc>
                          <a:spcPct val="100000"/>
                        </a:lnSpc>
                      </a:pPr>
                      <a:r>
                        <a:rPr lang="en-US" sz="2800" b="1" dirty="0" err="1">
                          <a:effectLst/>
                          <a:latin typeface="Calibri" panose="020F0502020204030204" pitchFamily="34" charset="0"/>
                          <a:cs typeface="Calibri" panose="020F0502020204030204" pitchFamily="34" charset="0"/>
                        </a:rPr>
                        <a:t>Câu</a:t>
                      </a:r>
                      <a:r>
                        <a:rPr lang="vi-VN" sz="2800" b="1" dirty="0">
                          <a:effectLst/>
                          <a:latin typeface="Calibri" panose="020F0502020204030204" pitchFamily="34" charset="0"/>
                          <a:cs typeface="Calibri" panose="020F0502020204030204" pitchFamily="34" charset="0"/>
                        </a:rPr>
                        <a:t> 2: </a:t>
                      </a:r>
                      <a:r>
                        <a:rPr lang="en-US" sz="2800" dirty="0">
                          <a:effectLst/>
                          <a:latin typeface="Calibri" panose="020F0502020204030204" pitchFamily="34" charset="0"/>
                          <a:cs typeface="Calibri" panose="020F0502020204030204" pitchFamily="34" charset="0"/>
                        </a:rPr>
                        <a:t>Khi </a:t>
                      </a:r>
                      <a:r>
                        <a:rPr lang="en-US" sz="2800" dirty="0" err="1">
                          <a:effectLst/>
                          <a:latin typeface="Calibri" panose="020F0502020204030204" pitchFamily="34" charset="0"/>
                          <a:cs typeface="Calibri" panose="020F0502020204030204" pitchFamily="34" charset="0"/>
                        </a:rPr>
                        <a:t>phân</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tích</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từng</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phương</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diện</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làm</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nên</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sức</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hấp</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dẫn</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của</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nghệ</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thuật</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tự</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sự</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trong</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Đời</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thừa</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tác</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giả</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đã</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đi</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theo</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trình</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tự</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nào</a:t>
                      </a:r>
                      <a:r>
                        <a:rPr lang="en-US" sz="2800" dirty="0">
                          <a:effectLst/>
                          <a:latin typeface="Calibri" panose="020F0502020204030204" pitchFamily="34" charset="0"/>
                          <a:cs typeface="Calibri" panose="020F0502020204030204" pitchFamily="34" charset="0"/>
                        </a:rPr>
                        <a:t>?</a:t>
                      </a:r>
                      <a:endParaRPr lang="x-none" sz="2800" dirty="0">
                        <a:effectLst/>
                        <a:latin typeface="Calibri" panose="020F0502020204030204" pitchFamily="34" charset="0"/>
                        <a:ea typeface="Times New Roman" panose="02020603050405020304" pitchFamily="18" charset="0"/>
                        <a:cs typeface="Calibri" panose="020F0502020204030204" pitchFamily="34" charset="0"/>
                      </a:endParaRPr>
                    </a:p>
                  </a:txBody>
                  <a:tcPr marL="43087" marR="43087" marT="0" marB="0">
                    <a:solidFill>
                      <a:schemeClr val="accent6">
                        <a:lumMod val="20000"/>
                        <a:lumOff val="80000"/>
                      </a:schemeClr>
                    </a:solidFill>
                  </a:tcPr>
                </a:tc>
                <a:tc>
                  <a:txBody>
                    <a:bodyPr/>
                    <a:lstStyle/>
                    <a:p>
                      <a:pPr algn="just">
                        <a:lnSpc>
                          <a:spcPct val="100000"/>
                        </a:lnSpc>
                      </a:pPr>
                      <a:r>
                        <a:rPr lang="vi-VN" sz="2800">
                          <a:effectLst/>
                          <a:latin typeface="Calibri" panose="020F0502020204030204" pitchFamily="34" charset="0"/>
                          <a:cs typeface="Calibri" panose="020F0502020204030204" pitchFamily="34" charset="0"/>
                        </a:rPr>
                        <a:t> </a:t>
                      </a:r>
                      <a:endParaRPr lang="x-none" sz="2800">
                        <a:effectLst/>
                        <a:latin typeface="Calibri" panose="020F0502020204030204" pitchFamily="34" charset="0"/>
                        <a:ea typeface="Times New Roman" panose="02020603050405020304" pitchFamily="18" charset="0"/>
                        <a:cs typeface="Calibri" panose="020F0502020204030204" pitchFamily="34" charset="0"/>
                      </a:endParaRPr>
                    </a:p>
                  </a:txBody>
                  <a:tcPr marL="43087" marR="43087" marT="0" marB="0">
                    <a:solidFill>
                      <a:schemeClr val="accent6">
                        <a:lumMod val="20000"/>
                        <a:lumOff val="80000"/>
                      </a:schemeClr>
                    </a:solidFill>
                  </a:tcPr>
                </a:tc>
                <a:extLst>
                  <a:ext uri="{0D108BD9-81ED-4DB2-BD59-A6C34878D82A}">
                    <a16:rowId xmlns:a16="http://schemas.microsoft.com/office/drawing/2014/main" xmlns="" val="3677493756"/>
                  </a:ext>
                </a:extLst>
              </a:tr>
              <a:tr h="1785569">
                <a:tc>
                  <a:txBody>
                    <a:bodyPr/>
                    <a:lstStyle/>
                    <a:p>
                      <a:pPr algn="just">
                        <a:lnSpc>
                          <a:spcPct val="100000"/>
                        </a:lnSpc>
                      </a:pPr>
                      <a:r>
                        <a:rPr lang="en-US" sz="2800" b="1" dirty="0" err="1">
                          <a:effectLst/>
                          <a:latin typeface="Calibri" panose="020F0502020204030204" pitchFamily="34" charset="0"/>
                          <a:cs typeface="Calibri" panose="020F0502020204030204" pitchFamily="34" charset="0"/>
                        </a:rPr>
                        <a:t>Câu</a:t>
                      </a:r>
                      <a:r>
                        <a:rPr lang="vi-VN" sz="2800" b="1" dirty="0">
                          <a:effectLst/>
                          <a:latin typeface="Calibri" panose="020F0502020204030204" pitchFamily="34" charset="0"/>
                          <a:cs typeface="Calibri" panose="020F0502020204030204" pitchFamily="34" charset="0"/>
                        </a:rPr>
                        <a:t> 3: </a:t>
                      </a:r>
                      <a:r>
                        <a:rPr lang="en-US" sz="2800" dirty="0" err="1">
                          <a:effectLst/>
                          <a:latin typeface="Calibri" panose="020F0502020204030204" pitchFamily="34" charset="0"/>
                          <a:cs typeface="Calibri" panose="020F0502020204030204" pitchFamily="34" charset="0"/>
                        </a:rPr>
                        <a:t>Bạn</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có</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thể</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học</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hỏi</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được</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điều</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gì</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từ</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cách</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phân</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tích</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các</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phương</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diện</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của</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nghệ</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thuật</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tự</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sự</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trong</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Đời</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thừa</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Điều</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gì</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ở</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bài</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viết</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chưa</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làm</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bạn</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thỏa</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mãn</a:t>
                      </a:r>
                      <a:r>
                        <a:rPr lang="en-US" sz="2800" dirty="0">
                          <a:effectLst/>
                          <a:latin typeface="Calibri" panose="020F0502020204030204" pitchFamily="34" charset="0"/>
                          <a:cs typeface="Calibri" panose="020F0502020204030204" pitchFamily="34" charset="0"/>
                        </a:rPr>
                        <a:t>.</a:t>
                      </a:r>
                      <a:endParaRPr lang="x-none" sz="2800" dirty="0">
                        <a:effectLst/>
                        <a:latin typeface="Calibri" panose="020F0502020204030204" pitchFamily="34" charset="0"/>
                        <a:ea typeface="Times New Roman" panose="02020603050405020304" pitchFamily="18" charset="0"/>
                        <a:cs typeface="Calibri" panose="020F0502020204030204" pitchFamily="34" charset="0"/>
                      </a:endParaRPr>
                    </a:p>
                  </a:txBody>
                  <a:tcPr marL="43087" marR="43087" marT="0" marB="0">
                    <a:solidFill>
                      <a:schemeClr val="bg1"/>
                    </a:solidFill>
                  </a:tcPr>
                </a:tc>
                <a:tc>
                  <a:txBody>
                    <a:bodyPr/>
                    <a:lstStyle/>
                    <a:p>
                      <a:pPr algn="just">
                        <a:lnSpc>
                          <a:spcPct val="100000"/>
                        </a:lnSpc>
                      </a:pPr>
                      <a:r>
                        <a:rPr lang="vi-VN" sz="2800" dirty="0">
                          <a:effectLst/>
                          <a:latin typeface="Calibri" panose="020F0502020204030204" pitchFamily="34" charset="0"/>
                          <a:cs typeface="Calibri" panose="020F0502020204030204" pitchFamily="34" charset="0"/>
                        </a:rPr>
                        <a:t> </a:t>
                      </a:r>
                      <a:endParaRPr lang="x-none" sz="2800" dirty="0">
                        <a:effectLst/>
                        <a:latin typeface="Calibri" panose="020F0502020204030204" pitchFamily="34" charset="0"/>
                        <a:ea typeface="Times New Roman" panose="02020603050405020304" pitchFamily="18" charset="0"/>
                        <a:cs typeface="Calibri" panose="020F0502020204030204" pitchFamily="34" charset="0"/>
                      </a:endParaRPr>
                    </a:p>
                  </a:txBody>
                  <a:tcPr marL="43087" marR="43087" marT="0" marB="0">
                    <a:solidFill>
                      <a:schemeClr val="bg1"/>
                    </a:solidFill>
                  </a:tcPr>
                </a:tc>
                <a:extLst>
                  <a:ext uri="{0D108BD9-81ED-4DB2-BD59-A6C34878D82A}">
                    <a16:rowId xmlns:a16="http://schemas.microsoft.com/office/drawing/2014/main" xmlns="" val="1986828087"/>
                  </a:ext>
                </a:extLst>
              </a:tr>
            </a:tbl>
          </a:graphicData>
        </a:graphic>
      </p:graphicFrame>
    </p:spTree>
    <p:extLst>
      <p:ext uri="{BB962C8B-B14F-4D97-AF65-F5344CB8AC3E}">
        <p14:creationId xmlns:p14="http://schemas.microsoft.com/office/powerpoint/2010/main" val="178600351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0CCF6867-DF89-A144-9203-9EB28CCB9A07}"/>
              </a:ext>
            </a:extLst>
          </p:cNvPr>
          <p:cNvGraphicFramePr>
            <a:graphicFrameLocks noGrp="1"/>
          </p:cNvGraphicFramePr>
          <p:nvPr>
            <p:extLst>
              <p:ext uri="{D42A27DB-BD31-4B8C-83A1-F6EECF244321}">
                <p14:modId xmlns:p14="http://schemas.microsoft.com/office/powerpoint/2010/main" val="3790517444"/>
              </p:ext>
            </p:extLst>
          </p:nvPr>
        </p:nvGraphicFramePr>
        <p:xfrm>
          <a:off x="247650" y="161660"/>
          <a:ext cx="11696700" cy="6583680"/>
        </p:xfrm>
        <a:graphic>
          <a:graphicData uri="http://schemas.openxmlformats.org/drawingml/2006/table">
            <a:tbl>
              <a:tblPr firstRow="1" firstCol="1" bandRow="1">
                <a:tableStyleId>{5940675A-B579-460E-94D1-54222C63F5DA}</a:tableStyleId>
              </a:tblPr>
              <a:tblGrid>
                <a:gridCol w="4457700">
                  <a:extLst>
                    <a:ext uri="{9D8B030D-6E8A-4147-A177-3AD203B41FA5}">
                      <a16:colId xmlns:a16="http://schemas.microsoft.com/office/drawing/2014/main" xmlns="" val="4280594951"/>
                    </a:ext>
                  </a:extLst>
                </a:gridCol>
                <a:gridCol w="7239000">
                  <a:extLst>
                    <a:ext uri="{9D8B030D-6E8A-4147-A177-3AD203B41FA5}">
                      <a16:colId xmlns:a16="http://schemas.microsoft.com/office/drawing/2014/main" xmlns="" val="1385735430"/>
                    </a:ext>
                  </a:extLst>
                </a:gridCol>
              </a:tblGrid>
              <a:tr h="1503404">
                <a:tc>
                  <a:txBody>
                    <a:bodyPr/>
                    <a:lstStyle/>
                    <a:p>
                      <a:pPr algn="just">
                        <a:lnSpc>
                          <a:spcPct val="100000"/>
                        </a:lnSpc>
                      </a:pPr>
                      <a:r>
                        <a:rPr lang="en-US" sz="2700" b="1" dirty="0" err="1">
                          <a:effectLst/>
                          <a:latin typeface="Calibri" panose="020F0502020204030204" pitchFamily="34" charset="0"/>
                          <a:cs typeface="Calibri" panose="020F0502020204030204" pitchFamily="34" charset="0"/>
                        </a:rPr>
                        <a:t>Câu</a:t>
                      </a:r>
                      <a:r>
                        <a:rPr lang="vi-VN" sz="2700" b="1" dirty="0">
                          <a:effectLst/>
                          <a:latin typeface="Calibri" panose="020F0502020204030204" pitchFamily="34" charset="0"/>
                          <a:cs typeface="Calibri" panose="020F0502020204030204" pitchFamily="34" charset="0"/>
                        </a:rPr>
                        <a:t> 1: </a:t>
                      </a:r>
                      <a:r>
                        <a:rPr lang="en-US" sz="2700" dirty="0" err="1">
                          <a:effectLst/>
                          <a:latin typeface="Calibri" panose="020F0502020204030204" pitchFamily="34" charset="0"/>
                          <a:cs typeface="Calibri" panose="020F0502020204030204" pitchFamily="34" charset="0"/>
                        </a:rPr>
                        <a:t>Nghệ</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thuật</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tự</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sự</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của</a:t>
                      </a:r>
                      <a:r>
                        <a:rPr lang="en-US" sz="2700" dirty="0">
                          <a:effectLst/>
                          <a:latin typeface="Calibri" panose="020F0502020204030204" pitchFamily="34" charset="0"/>
                          <a:cs typeface="Calibri" panose="020F0502020204030204" pitchFamily="34" charset="0"/>
                        </a:rPr>
                        <a:t> Nam Cao </a:t>
                      </a:r>
                      <a:r>
                        <a:rPr lang="en-US" sz="2700" dirty="0" err="1">
                          <a:effectLst/>
                          <a:latin typeface="Calibri" panose="020F0502020204030204" pitchFamily="34" charset="0"/>
                          <a:cs typeface="Calibri" panose="020F0502020204030204" pitchFamily="34" charset="0"/>
                        </a:rPr>
                        <a:t>trong</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truyện</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ngắn</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Đời</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thừa</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có</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những</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phương</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diện</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đáng</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chú</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ý</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nào</a:t>
                      </a:r>
                      <a:r>
                        <a:rPr lang="en-US" sz="2700" dirty="0">
                          <a:effectLst/>
                          <a:latin typeface="Calibri" panose="020F0502020204030204" pitchFamily="34" charset="0"/>
                          <a:cs typeface="Calibri" panose="020F0502020204030204" pitchFamily="34" charset="0"/>
                        </a:rPr>
                        <a:t>?</a:t>
                      </a:r>
                      <a:endParaRPr lang="x-none" sz="2700" dirty="0">
                        <a:effectLst/>
                        <a:latin typeface="Calibri" panose="020F0502020204030204" pitchFamily="34" charset="0"/>
                        <a:ea typeface="Times New Roman" panose="02020603050405020304" pitchFamily="18" charset="0"/>
                        <a:cs typeface="Calibri" panose="020F0502020204030204" pitchFamily="34" charset="0"/>
                      </a:endParaRPr>
                    </a:p>
                  </a:txBody>
                  <a:tcPr marL="43087" marR="43087" marT="0" marB="0"/>
                </a:tc>
                <a:tc>
                  <a:txBody>
                    <a:bodyPr/>
                    <a:lstStyle/>
                    <a:p>
                      <a:pPr algn="just"/>
                      <a:r>
                        <a:rPr lang="x-none" sz="2700" dirty="0">
                          <a:latin typeface="Calibri" panose="020F0502020204030204" pitchFamily="34" charset="0"/>
                          <a:cs typeface="Calibri" panose="020F0502020204030204" pitchFamily="34" charset="0"/>
                        </a:rPr>
                        <a:t>- Tổ chức mạch truyện</a:t>
                      </a:r>
                    </a:p>
                    <a:p>
                      <a:pPr algn="just"/>
                      <a:r>
                        <a:rPr lang="x-none" sz="2700" dirty="0">
                          <a:latin typeface="Calibri" panose="020F0502020204030204" pitchFamily="34" charset="0"/>
                          <a:cs typeface="Calibri" panose="020F0502020204030204" pitchFamily="34" charset="0"/>
                        </a:rPr>
                        <a:t>- Người kể chuyện</a:t>
                      </a:r>
                    </a:p>
                    <a:p>
                      <a:pPr algn="just"/>
                      <a:r>
                        <a:rPr lang="x-none" sz="2700" dirty="0">
                          <a:latin typeface="Calibri" panose="020F0502020204030204" pitchFamily="34" charset="0"/>
                          <a:cs typeface="Calibri" panose="020F0502020204030204" pitchFamily="34" charset="0"/>
                        </a:rPr>
                        <a:t>- Lối trần thuật hướng nội</a:t>
                      </a:r>
                    </a:p>
                    <a:p>
                      <a:pPr algn="just"/>
                      <a:r>
                        <a:rPr lang="x-none" sz="2700" dirty="0">
                          <a:latin typeface="Calibri" panose="020F0502020204030204" pitchFamily="34" charset="0"/>
                          <a:cs typeface="Calibri" panose="020F0502020204030204" pitchFamily="34" charset="0"/>
                        </a:rPr>
                        <a:t>- Thái độ của người kể với nhân vật</a:t>
                      </a:r>
                    </a:p>
                    <a:p>
                      <a:pPr algn="just"/>
                      <a:r>
                        <a:rPr lang="x-none" sz="2700" dirty="0">
                          <a:latin typeface="Calibri" panose="020F0502020204030204" pitchFamily="34" charset="0"/>
                          <a:cs typeface="Calibri" panose="020F0502020204030204" pitchFamily="34" charset="0"/>
                        </a:rPr>
                        <a:t>- Lời trần thuật</a:t>
                      </a:r>
                    </a:p>
                  </a:txBody>
                  <a:tcPr marL="43087" marR="43087" marT="0" marB="0"/>
                </a:tc>
                <a:extLst>
                  <a:ext uri="{0D108BD9-81ED-4DB2-BD59-A6C34878D82A}">
                    <a16:rowId xmlns:a16="http://schemas.microsoft.com/office/drawing/2014/main" xmlns="" val="2650924040"/>
                  </a:ext>
                </a:extLst>
              </a:tr>
              <a:tr h="2004539">
                <a:tc>
                  <a:txBody>
                    <a:bodyPr/>
                    <a:lstStyle/>
                    <a:p>
                      <a:pPr algn="just">
                        <a:lnSpc>
                          <a:spcPct val="100000"/>
                        </a:lnSpc>
                      </a:pPr>
                      <a:r>
                        <a:rPr lang="en-US" sz="2700" b="1" dirty="0" err="1">
                          <a:effectLst/>
                          <a:latin typeface="Calibri" panose="020F0502020204030204" pitchFamily="34" charset="0"/>
                          <a:cs typeface="Calibri" panose="020F0502020204030204" pitchFamily="34" charset="0"/>
                        </a:rPr>
                        <a:t>Câu</a:t>
                      </a:r>
                      <a:r>
                        <a:rPr lang="vi-VN" sz="2700" b="1" dirty="0">
                          <a:effectLst/>
                          <a:latin typeface="Calibri" panose="020F0502020204030204" pitchFamily="34" charset="0"/>
                          <a:cs typeface="Calibri" panose="020F0502020204030204" pitchFamily="34" charset="0"/>
                        </a:rPr>
                        <a:t> 2: </a:t>
                      </a:r>
                      <a:r>
                        <a:rPr lang="en-US" sz="2700" dirty="0">
                          <a:effectLst/>
                          <a:latin typeface="Calibri" panose="020F0502020204030204" pitchFamily="34" charset="0"/>
                          <a:cs typeface="Calibri" panose="020F0502020204030204" pitchFamily="34" charset="0"/>
                        </a:rPr>
                        <a:t>Khi </a:t>
                      </a:r>
                      <a:r>
                        <a:rPr lang="en-US" sz="2700" dirty="0" err="1">
                          <a:effectLst/>
                          <a:latin typeface="Calibri" panose="020F0502020204030204" pitchFamily="34" charset="0"/>
                          <a:cs typeface="Calibri" panose="020F0502020204030204" pitchFamily="34" charset="0"/>
                        </a:rPr>
                        <a:t>phân</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tích</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từng</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phương</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diện</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làm</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nên</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sức</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hấp</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dẫn</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của</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nghệ</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thuật</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tự</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sự</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trong</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Đời</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thừa</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tác</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giả</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đã</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đi</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theo</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trình</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tự</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nào</a:t>
                      </a:r>
                      <a:r>
                        <a:rPr lang="en-US" sz="2700" dirty="0">
                          <a:effectLst/>
                          <a:latin typeface="Calibri" panose="020F0502020204030204" pitchFamily="34" charset="0"/>
                          <a:cs typeface="Calibri" panose="020F0502020204030204" pitchFamily="34" charset="0"/>
                        </a:rPr>
                        <a:t>?</a:t>
                      </a:r>
                      <a:endParaRPr lang="x-none" sz="2700" dirty="0">
                        <a:effectLst/>
                        <a:latin typeface="Calibri" panose="020F0502020204030204" pitchFamily="34" charset="0"/>
                        <a:ea typeface="Times New Roman" panose="02020603050405020304" pitchFamily="18" charset="0"/>
                        <a:cs typeface="Calibri" panose="020F0502020204030204" pitchFamily="34" charset="0"/>
                      </a:endParaRPr>
                    </a:p>
                  </a:txBody>
                  <a:tcPr marL="43087" marR="43087" marT="0" marB="0">
                    <a:solidFill>
                      <a:schemeClr val="accent6">
                        <a:lumMod val="20000"/>
                        <a:lumOff val="80000"/>
                      </a:schemeClr>
                    </a:solidFill>
                  </a:tcPr>
                </a:tc>
                <a:tc>
                  <a:txBody>
                    <a:bodyPr/>
                    <a:lstStyle/>
                    <a:p>
                      <a:pPr algn="just"/>
                      <a:r>
                        <a:rPr lang="vi-VN" sz="2700" dirty="0">
                          <a:latin typeface="Calibri" panose="020F0502020204030204" pitchFamily="34" charset="0"/>
                          <a:cs typeface="Calibri" panose="020F0502020204030204" pitchFamily="34" charset="0"/>
                        </a:rPr>
                        <a:t> </a:t>
                      </a:r>
                      <a:r>
                        <a:rPr lang="x-none" sz="2700" dirty="0">
                          <a:latin typeface="Calibri" panose="020F0502020204030204" pitchFamily="34" charset="0"/>
                          <a:cs typeface="Calibri" panose="020F0502020204030204" pitchFamily="34" charset="0"/>
                        </a:rPr>
                        <a:t>- Miêu tả yếu tố đó.</a:t>
                      </a:r>
                    </a:p>
                    <a:p>
                      <a:pPr algn="just"/>
                      <a:r>
                        <a:rPr lang="x-none" sz="2700" dirty="0">
                          <a:latin typeface="Calibri" panose="020F0502020204030204" pitchFamily="34" charset="0"/>
                          <a:cs typeface="Calibri" panose="020F0502020204030204" pitchFamily="34" charset="0"/>
                        </a:rPr>
                        <a:t>- Chỉ ra chức năng, vai trò của nó.</a:t>
                      </a:r>
                    </a:p>
                    <a:p>
                      <a:pPr algn="just"/>
                      <a:r>
                        <a:rPr lang="x-none" sz="2700" dirty="0">
                          <a:latin typeface="Calibri" panose="020F0502020204030204" pitchFamily="34" charset="0"/>
                          <a:cs typeface="Calibri" panose="020F0502020204030204" pitchFamily="34" charset="0"/>
                        </a:rPr>
                        <a:t>- Thái độ của người kể chuyện với nhân vật.</a:t>
                      </a:r>
                    </a:p>
                    <a:p>
                      <a:pPr algn="just"/>
                      <a:r>
                        <a:rPr lang="x-none" sz="2700" dirty="0">
                          <a:latin typeface="Calibri" panose="020F0502020204030204" pitchFamily="34" charset="0"/>
                          <a:cs typeface="Calibri" panose="020F0502020204030204" pitchFamily="34" charset="0"/>
                        </a:rPr>
                        <a:t>- Đánh giá hiệu quả nghệ thuật của nó.</a:t>
                      </a:r>
                    </a:p>
                  </a:txBody>
                  <a:tcPr marL="43087" marR="43087" marT="0" marB="0">
                    <a:solidFill>
                      <a:schemeClr val="accent6">
                        <a:lumMod val="20000"/>
                        <a:lumOff val="80000"/>
                      </a:schemeClr>
                    </a:solidFill>
                  </a:tcPr>
                </a:tc>
                <a:extLst>
                  <a:ext uri="{0D108BD9-81ED-4DB2-BD59-A6C34878D82A}">
                    <a16:rowId xmlns:a16="http://schemas.microsoft.com/office/drawing/2014/main" xmlns="" val="3677493756"/>
                  </a:ext>
                </a:extLst>
              </a:tr>
              <a:tr h="2096950">
                <a:tc>
                  <a:txBody>
                    <a:bodyPr/>
                    <a:lstStyle/>
                    <a:p>
                      <a:pPr algn="just">
                        <a:lnSpc>
                          <a:spcPct val="100000"/>
                        </a:lnSpc>
                      </a:pPr>
                      <a:r>
                        <a:rPr lang="en-US" sz="2700" b="1" dirty="0" err="1">
                          <a:effectLst/>
                          <a:latin typeface="Calibri" panose="020F0502020204030204" pitchFamily="34" charset="0"/>
                          <a:cs typeface="Calibri" panose="020F0502020204030204" pitchFamily="34" charset="0"/>
                        </a:rPr>
                        <a:t>Câu</a:t>
                      </a:r>
                      <a:r>
                        <a:rPr lang="vi-VN" sz="2700" b="1" dirty="0">
                          <a:effectLst/>
                          <a:latin typeface="Calibri" panose="020F0502020204030204" pitchFamily="34" charset="0"/>
                          <a:cs typeface="Calibri" panose="020F0502020204030204" pitchFamily="34" charset="0"/>
                        </a:rPr>
                        <a:t> 3: </a:t>
                      </a:r>
                      <a:r>
                        <a:rPr lang="en-US" sz="2700" dirty="0" err="1">
                          <a:effectLst/>
                          <a:latin typeface="Calibri" panose="020F0502020204030204" pitchFamily="34" charset="0"/>
                          <a:cs typeface="Calibri" panose="020F0502020204030204" pitchFamily="34" charset="0"/>
                        </a:rPr>
                        <a:t>Bạn</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có</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thể</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học</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hỏi</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được</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điều</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gì</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từ</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cách</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phân</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tích</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các</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phương</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diện</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của</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nghệ</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thuật</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tự</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sự</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trong</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Đời</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thừa</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Điều</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gì</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ở</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bài</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viết</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chưa</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làm</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bạn</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thỏa</a:t>
                      </a:r>
                      <a:r>
                        <a:rPr lang="en-US" sz="2700" dirty="0">
                          <a:effectLst/>
                          <a:latin typeface="Calibri" panose="020F0502020204030204" pitchFamily="34" charset="0"/>
                          <a:cs typeface="Calibri" panose="020F0502020204030204" pitchFamily="34" charset="0"/>
                        </a:rPr>
                        <a:t> </a:t>
                      </a:r>
                      <a:r>
                        <a:rPr lang="en-US" sz="2700" dirty="0" err="1">
                          <a:effectLst/>
                          <a:latin typeface="Calibri" panose="020F0502020204030204" pitchFamily="34" charset="0"/>
                          <a:cs typeface="Calibri" panose="020F0502020204030204" pitchFamily="34" charset="0"/>
                        </a:rPr>
                        <a:t>mãn</a:t>
                      </a:r>
                      <a:r>
                        <a:rPr lang="en-US" sz="2700" dirty="0">
                          <a:effectLst/>
                          <a:latin typeface="Calibri" panose="020F0502020204030204" pitchFamily="34" charset="0"/>
                          <a:cs typeface="Calibri" panose="020F0502020204030204" pitchFamily="34" charset="0"/>
                        </a:rPr>
                        <a:t>.</a:t>
                      </a:r>
                      <a:endParaRPr lang="x-none" sz="2700" dirty="0">
                        <a:effectLst/>
                        <a:latin typeface="Calibri" panose="020F0502020204030204" pitchFamily="34" charset="0"/>
                        <a:ea typeface="Times New Roman" panose="02020603050405020304" pitchFamily="18" charset="0"/>
                        <a:cs typeface="Calibri" panose="020F0502020204030204" pitchFamily="34" charset="0"/>
                      </a:endParaRPr>
                    </a:p>
                  </a:txBody>
                  <a:tcPr marL="43087" marR="43087" marT="0" marB="0"/>
                </a:tc>
                <a:tc>
                  <a:txBody>
                    <a:bodyPr/>
                    <a:lstStyle/>
                    <a:p>
                      <a:pPr algn="just"/>
                      <a:r>
                        <a:rPr lang="vi-VN" sz="2700" dirty="0">
                          <a:latin typeface="Calibri" panose="020F0502020204030204" pitchFamily="34" charset="0"/>
                          <a:cs typeface="Calibri" panose="020F0502020204030204" pitchFamily="34" charset="0"/>
                        </a:rPr>
                        <a:t>- </a:t>
                      </a:r>
                      <a:r>
                        <a:rPr lang="x-none" sz="2700" dirty="0">
                          <a:latin typeface="Calibri" panose="020F0502020204030204" pitchFamily="34" charset="0"/>
                          <a:cs typeface="Calibri" panose="020F0502020204030204" pitchFamily="34" charset="0"/>
                        </a:rPr>
                        <a:t>Cần phải nêu giá trị của văn bản, chỉ ra phương diện nghệ thuật cần đánh giá. Mô tả và nêu vai trò chức năng của nó. Chỉ ra được thái độ của nhân vật và đánh giá hiệu quả nghệ thuật của nó.</a:t>
                      </a:r>
                    </a:p>
                    <a:p>
                      <a:pPr algn="just"/>
                      <a:r>
                        <a:rPr lang="x-none" sz="2700" dirty="0">
                          <a:latin typeface="Calibri" panose="020F0502020204030204" pitchFamily="34" charset="0"/>
                          <a:cs typeface="Calibri" panose="020F0502020204030204" pitchFamily="34" charset="0"/>
                        </a:rPr>
                        <a:t>- Bài viết chưa đánh giá hiệu quả nghệ thuật của nghệ thuật tự sự. </a:t>
                      </a:r>
                    </a:p>
                  </a:txBody>
                  <a:tcPr marL="43087" marR="43087" marT="0" marB="0"/>
                </a:tc>
                <a:extLst>
                  <a:ext uri="{0D108BD9-81ED-4DB2-BD59-A6C34878D82A}">
                    <a16:rowId xmlns:a16="http://schemas.microsoft.com/office/drawing/2014/main" xmlns="" val="1986828087"/>
                  </a:ext>
                </a:extLst>
              </a:tr>
            </a:tbl>
          </a:graphicData>
        </a:graphic>
      </p:graphicFrame>
    </p:spTree>
    <p:extLst>
      <p:ext uri="{BB962C8B-B14F-4D97-AF65-F5344CB8AC3E}">
        <p14:creationId xmlns:p14="http://schemas.microsoft.com/office/powerpoint/2010/main" val="423625858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E7871477-51DB-3E40-81D7-9A931743D276}"/>
              </a:ext>
            </a:extLst>
          </p:cNvPr>
          <p:cNvSpPr txBox="1"/>
          <p:nvPr/>
        </p:nvSpPr>
        <p:spPr>
          <a:xfrm>
            <a:off x="5345752" y="3429001"/>
            <a:ext cx="5465132" cy="830997"/>
          </a:xfrm>
          <a:prstGeom prst="rect">
            <a:avLst/>
          </a:prstGeom>
          <a:noFill/>
        </p:spPr>
        <p:txBody>
          <a:bodyPr wrap="square" rtlCol="0">
            <a:spAutoFit/>
          </a:bodyPr>
          <a:lstStyle/>
          <a:p>
            <a:pPr algn="ctr"/>
            <a:r>
              <a:rPr lang="vi-VN" altLang="zh-CN" sz="4800" b="1" dirty="0">
                <a:solidFill>
                  <a:schemeClr val="accent6">
                    <a:lumMod val="50000"/>
                  </a:schemeClr>
                </a:solidFill>
              </a:rPr>
              <a:t>THỰC HÀNH</a:t>
            </a:r>
            <a:endParaRPr lang="zh-CN" altLang="en-US" sz="4800" b="1" dirty="0">
              <a:solidFill>
                <a:schemeClr val="accent6">
                  <a:lumMod val="50000"/>
                </a:schemeClr>
              </a:solidFill>
            </a:endParaRPr>
          </a:p>
        </p:txBody>
      </p:sp>
      <p:sp>
        <p:nvSpPr>
          <p:cNvPr id="3" name="文本框 3">
            <a:extLst>
              <a:ext uri="{FF2B5EF4-FFF2-40B4-BE49-F238E27FC236}">
                <a16:creationId xmlns:a16="http://schemas.microsoft.com/office/drawing/2014/main" xmlns="" id="{15D18B05-8305-724F-ADE0-A420EAF1BBC1}"/>
              </a:ext>
            </a:extLst>
          </p:cNvPr>
          <p:cNvSpPr txBox="1"/>
          <p:nvPr/>
        </p:nvSpPr>
        <p:spPr>
          <a:xfrm>
            <a:off x="7387475" y="1950080"/>
            <a:ext cx="1381687" cy="923330"/>
          </a:xfrm>
          <a:prstGeom prst="rect">
            <a:avLst/>
          </a:prstGeom>
          <a:solidFill>
            <a:schemeClr val="accent6">
              <a:lumMod val="50000"/>
            </a:schemeClr>
          </a:solidFill>
        </p:spPr>
        <p:txBody>
          <a:bodyPr wrap="square" rtlCol="0">
            <a:spAutoFit/>
          </a:bodyPr>
          <a:lstStyle/>
          <a:p>
            <a:pPr algn="ctr"/>
            <a:r>
              <a:rPr lang="en-US" altLang="zh-CN" sz="5400" b="1" dirty="0">
                <a:solidFill>
                  <a:schemeClr val="bg1"/>
                </a:solidFill>
              </a:rPr>
              <a:t>II</a:t>
            </a:r>
            <a:endParaRPr lang="zh-CN" altLang="en-US" sz="3600" b="1" dirty="0">
              <a:solidFill>
                <a:schemeClr val="bg1"/>
              </a:solidFill>
            </a:endParaRPr>
          </a:p>
        </p:txBody>
      </p:sp>
    </p:spTree>
    <p:extLst>
      <p:ext uri="{BB962C8B-B14F-4D97-AF65-F5344CB8AC3E}">
        <p14:creationId xmlns:p14="http://schemas.microsoft.com/office/powerpoint/2010/main" val="37310002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xmlns="" id="{AE45CD66-A1CE-1B41-B3F3-CB134410EB30}"/>
              </a:ext>
            </a:extLst>
          </p:cNvPr>
          <p:cNvGraphicFramePr/>
          <p:nvPr>
            <p:extLst>
              <p:ext uri="{D42A27DB-BD31-4B8C-83A1-F6EECF244321}">
                <p14:modId xmlns:p14="http://schemas.microsoft.com/office/powerpoint/2010/main" val="3652107437"/>
              </p:ext>
            </p:extLst>
          </p:nvPr>
        </p:nvGraphicFramePr>
        <p:xfrm>
          <a:off x="908050" y="719666"/>
          <a:ext cx="105791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xmlns="" id="{802ECB12-5037-124E-90D3-4C13BC0BB0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5787"/>
          <a:stretch/>
        </p:blipFill>
        <p:spPr>
          <a:xfrm>
            <a:off x="10261600" y="4488242"/>
            <a:ext cx="2444750" cy="2303271"/>
          </a:xfrm>
          <a:prstGeom prst="rect">
            <a:avLst/>
          </a:prstGeom>
        </p:spPr>
      </p:pic>
    </p:spTree>
    <p:extLst>
      <p:ext uri="{BB962C8B-B14F-4D97-AF65-F5344CB8AC3E}">
        <p14:creationId xmlns:p14="http://schemas.microsoft.com/office/powerpoint/2010/main" val="81237796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xmlns="" id="{ABBE46DA-0041-4546-B0DD-0621AA647673}"/>
              </a:ext>
            </a:extLst>
          </p:cNvPr>
          <p:cNvSpPr/>
          <p:nvPr/>
        </p:nvSpPr>
        <p:spPr>
          <a:xfrm>
            <a:off x="429209" y="781050"/>
            <a:ext cx="11383347" cy="6010464"/>
          </a:xfrm>
          <a:prstGeom prst="roundRect">
            <a:avLst/>
          </a:prstGeom>
          <a:noFill/>
          <a:ln w="28575">
            <a:solidFill>
              <a:srgbClr val="9F5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xmlns="" id="{951AE272-0D17-0146-863E-D7517C52B0B4}"/>
              </a:ext>
            </a:extLst>
          </p:cNvPr>
          <p:cNvSpPr txBox="1"/>
          <p:nvPr/>
        </p:nvSpPr>
        <p:spPr>
          <a:xfrm>
            <a:off x="2819400" y="9336"/>
            <a:ext cx="6096000" cy="837473"/>
          </a:xfrm>
          <a:prstGeom prst="rect">
            <a:avLst/>
          </a:prstGeom>
          <a:noFill/>
        </p:spPr>
        <p:txBody>
          <a:bodyPr wrap="square">
            <a:spAutoFit/>
          </a:bodyPr>
          <a:lstStyle/>
          <a:p>
            <a:pPr algn="ctr">
              <a:lnSpc>
                <a:spcPct val="150000"/>
              </a:lnSpc>
            </a:pPr>
            <a:r>
              <a:rPr lang="x-none" sz="3600" b="1" dirty="0">
                <a:solidFill>
                  <a:schemeClr val="accent2">
                    <a:lumMod val="50000"/>
                  </a:schemeClr>
                </a:solidFill>
                <a:effectLst/>
                <a:latin typeface="Calibri" panose="020F0502020204030204" pitchFamily="34" charset="0"/>
                <a:ea typeface="Times New Roman" panose="02020603050405020304" pitchFamily="18" charset="0"/>
                <a:cs typeface="Calibri" panose="020F0502020204030204" pitchFamily="34" charset="0"/>
              </a:rPr>
              <a:t>1. Chuẩn bị viết</a:t>
            </a:r>
            <a:endParaRPr lang="x-none" sz="3200" dirty="0">
              <a:solidFill>
                <a:schemeClr val="accent2">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9" name="TextBox 8">
            <a:extLst>
              <a:ext uri="{FF2B5EF4-FFF2-40B4-BE49-F238E27FC236}">
                <a16:creationId xmlns:a16="http://schemas.microsoft.com/office/drawing/2014/main" xmlns="" id="{3DA567B4-ED25-B746-8649-4E2D192E7F89}"/>
              </a:ext>
            </a:extLst>
          </p:cNvPr>
          <p:cNvSpPr txBox="1"/>
          <p:nvPr/>
        </p:nvSpPr>
        <p:spPr>
          <a:xfrm>
            <a:off x="912019" y="1155342"/>
            <a:ext cx="8882062" cy="1384995"/>
          </a:xfrm>
          <a:prstGeom prst="rect">
            <a:avLst/>
          </a:prstGeom>
          <a:noFill/>
        </p:spPr>
        <p:txBody>
          <a:bodyPr wrap="square">
            <a:spAutoFit/>
          </a:bodyPr>
          <a:lstStyle/>
          <a:p>
            <a:pPr marL="342900" indent="-342900" algn="just">
              <a:buFontTx/>
              <a:buChar char="-"/>
            </a:pPr>
            <a:r>
              <a:rPr lang="x-none" sz="2800" dirty="0">
                <a:effectLst/>
                <a:latin typeface="Calibri" panose="020F0502020204030204" pitchFamily="34" charset="0"/>
                <a:ea typeface="Times New Roman" panose="02020603050405020304" pitchFamily="18" charset="0"/>
                <a:cs typeface="Calibri" panose="020F0502020204030204" pitchFamily="34" charset="0"/>
              </a:rPr>
              <a:t>Chọn một tác phẩm truyện.</a:t>
            </a:r>
          </a:p>
          <a:p>
            <a:pPr marL="342900" indent="-342900" algn="just">
              <a:buFontTx/>
              <a:buChar char="-"/>
            </a:pPr>
            <a:r>
              <a:rPr lang="x-none" sz="2800" dirty="0">
                <a:effectLst/>
                <a:latin typeface="Calibri" panose="020F0502020204030204" pitchFamily="34" charset="0"/>
                <a:ea typeface="Times New Roman" panose="02020603050405020304" pitchFamily="18" charset="0"/>
                <a:cs typeface="Calibri" panose="020F0502020204030204" pitchFamily="34" charset="0"/>
              </a:rPr>
              <a:t>Xem lại các tri thức về truyện.</a:t>
            </a:r>
          </a:p>
          <a:p>
            <a:pPr marL="342900" indent="-342900" algn="just">
              <a:buFontTx/>
              <a:buChar char="-"/>
            </a:pPr>
            <a:r>
              <a:rPr lang="x-none" sz="2800" dirty="0">
                <a:effectLst/>
                <a:latin typeface="Calibri" panose="020F0502020204030204" pitchFamily="34" charset="0"/>
                <a:ea typeface="Times New Roman" panose="02020603050405020304" pitchFamily="18" charset="0"/>
                <a:cs typeface="Calibri" panose="020F0502020204030204" pitchFamily="34" charset="0"/>
              </a:rPr>
              <a:t>Từ đó, có thể lựa chọn các đề tài như:</a:t>
            </a:r>
            <a:endParaRPr lang="x-none" sz="2400" dirty="0">
              <a:effectLst/>
              <a:latin typeface="Calibri" panose="020F0502020204030204" pitchFamily="34" charset="0"/>
              <a:ea typeface="Times New Roman" panose="02020603050405020304" pitchFamily="18" charset="0"/>
              <a:cs typeface="Calibri" panose="020F0502020204030204" pitchFamily="34" charset="0"/>
            </a:endParaRPr>
          </a:p>
        </p:txBody>
      </p:sp>
      <p:graphicFrame>
        <p:nvGraphicFramePr>
          <p:cNvPr id="5" name="Diagram 4">
            <a:extLst>
              <a:ext uri="{FF2B5EF4-FFF2-40B4-BE49-F238E27FC236}">
                <a16:creationId xmlns:a16="http://schemas.microsoft.com/office/drawing/2014/main" xmlns="" id="{E665A6DB-2F7C-6742-A34B-ACD6DA4E5BD4}"/>
              </a:ext>
            </a:extLst>
          </p:cNvPr>
          <p:cNvGraphicFramePr/>
          <p:nvPr>
            <p:extLst>
              <p:ext uri="{D42A27DB-BD31-4B8C-83A1-F6EECF244321}">
                <p14:modId xmlns:p14="http://schemas.microsoft.com/office/powerpoint/2010/main" val="2031352204"/>
              </p:ext>
            </p:extLst>
          </p:nvPr>
        </p:nvGraphicFramePr>
        <p:xfrm>
          <a:off x="2397919" y="1956592"/>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194863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ppt_y</p:attrName>
                                        </p:attrNameLst>
                                      </p:cBhvr>
                                      <p:tavLst>
                                        <p:tav tm="0">
                                          <p:val>
                                            <p:strVal val="#ppt_y+#ppt_h*1.125000"/>
                                          </p:val>
                                        </p:tav>
                                        <p:tav tm="100000">
                                          <p:val>
                                            <p:strVal val="#ppt_y"/>
                                          </p:val>
                                        </p:tav>
                                      </p:tavLst>
                                    </p:anim>
                                    <p:animEffect transition="in" filter="wipe(up)">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p:tgtEl>
                                          <p:spTgt spid="5"/>
                                        </p:tgtEl>
                                        <p:attrNameLst>
                                          <p:attrName>ppt_y</p:attrName>
                                        </p:attrNameLst>
                                      </p:cBhvr>
                                      <p:tavLst>
                                        <p:tav tm="0">
                                          <p:val>
                                            <p:strVal val="#ppt_y+#ppt_h*1.125000"/>
                                          </p:val>
                                        </p:tav>
                                        <p:tav tm="100000">
                                          <p:val>
                                            <p:strVal val="#ppt_y"/>
                                          </p:val>
                                        </p:tav>
                                      </p:tavLst>
                                    </p:anim>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Graphic spid="5"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xmlns="" id="{ABBE46DA-0041-4546-B0DD-0621AA647673}"/>
              </a:ext>
            </a:extLst>
          </p:cNvPr>
          <p:cNvSpPr/>
          <p:nvPr/>
        </p:nvSpPr>
        <p:spPr>
          <a:xfrm>
            <a:off x="429209" y="781050"/>
            <a:ext cx="11383347" cy="6010464"/>
          </a:xfrm>
          <a:prstGeom prst="roundRect">
            <a:avLst/>
          </a:prstGeom>
          <a:noFill/>
          <a:ln w="28575">
            <a:solidFill>
              <a:srgbClr val="9F5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xmlns="" id="{951AE272-0D17-0146-863E-D7517C52B0B4}"/>
              </a:ext>
            </a:extLst>
          </p:cNvPr>
          <p:cNvSpPr txBox="1"/>
          <p:nvPr/>
        </p:nvSpPr>
        <p:spPr>
          <a:xfrm>
            <a:off x="2819400" y="-104964"/>
            <a:ext cx="6096000" cy="837473"/>
          </a:xfrm>
          <a:prstGeom prst="rect">
            <a:avLst/>
          </a:prstGeom>
          <a:noFill/>
        </p:spPr>
        <p:txBody>
          <a:bodyPr wrap="square">
            <a:spAutoFit/>
          </a:bodyPr>
          <a:lstStyle/>
          <a:p>
            <a:pPr algn="ctr">
              <a:lnSpc>
                <a:spcPct val="150000"/>
              </a:lnSpc>
            </a:pPr>
            <a:r>
              <a:rPr lang="x-none" sz="3600" b="1" dirty="0">
                <a:solidFill>
                  <a:schemeClr val="accent2">
                    <a:lumMod val="50000"/>
                  </a:schemeClr>
                </a:solidFill>
                <a:effectLst/>
                <a:latin typeface="Calibri" panose="020F0502020204030204" pitchFamily="34" charset="0"/>
                <a:ea typeface="Times New Roman" panose="02020603050405020304" pitchFamily="18" charset="0"/>
                <a:cs typeface="Calibri" panose="020F0502020204030204" pitchFamily="34" charset="0"/>
              </a:rPr>
              <a:t>2. Tìm ý và lập dàn ý</a:t>
            </a:r>
            <a:endParaRPr lang="x-none" sz="3200" dirty="0">
              <a:solidFill>
                <a:schemeClr val="accent2">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7" name="Picture 6">
            <a:extLst>
              <a:ext uri="{FF2B5EF4-FFF2-40B4-BE49-F238E27FC236}">
                <a16:creationId xmlns:a16="http://schemas.microsoft.com/office/drawing/2014/main" xmlns="" id="{41028703-B0C5-5D4C-A3B4-8CC792ED7D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263" y="2937741"/>
            <a:ext cx="4098471" cy="4098471"/>
          </a:xfrm>
          <a:prstGeom prst="rect">
            <a:avLst/>
          </a:prstGeom>
        </p:spPr>
      </p:pic>
      <p:sp>
        <p:nvSpPr>
          <p:cNvPr id="3" name="Rounded Rectangle 2">
            <a:extLst>
              <a:ext uri="{FF2B5EF4-FFF2-40B4-BE49-F238E27FC236}">
                <a16:creationId xmlns:a16="http://schemas.microsoft.com/office/drawing/2014/main" xmlns="" id="{D5AA9E26-EAEF-654A-90FF-F3D0D993923E}"/>
              </a:ext>
            </a:extLst>
          </p:cNvPr>
          <p:cNvSpPr/>
          <p:nvPr/>
        </p:nvSpPr>
        <p:spPr>
          <a:xfrm>
            <a:off x="3676649" y="2286000"/>
            <a:ext cx="6398683" cy="192405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x-none" sz="2800" b="1" dirty="0">
                <a:solidFill>
                  <a:schemeClr val="tx1"/>
                </a:solidFill>
                <a:latin typeface="Calibri" panose="020F0502020204030204" pitchFamily="34" charset="0"/>
                <a:cs typeface="Calibri" panose="020F0502020204030204" pitchFamily="34" charset="0"/>
              </a:rPr>
              <a:t>Đề bài: </a:t>
            </a:r>
            <a:r>
              <a:rPr lang="x-none" sz="2800" dirty="0">
                <a:solidFill>
                  <a:schemeClr val="tx1"/>
                </a:solidFill>
                <a:latin typeface="Calibri" panose="020F0502020204030204" pitchFamily="34" charset="0"/>
                <a:cs typeface="Calibri" panose="020F0502020204030204" pitchFamily="34" charset="0"/>
              </a:rPr>
              <a:t>phân</a:t>
            </a:r>
            <a:r>
              <a:rPr lang="vi-VN" sz="2800" dirty="0">
                <a:solidFill>
                  <a:schemeClr val="tx1"/>
                </a:solidFill>
                <a:latin typeface="Calibri" panose="020F0502020204030204" pitchFamily="34" charset="0"/>
                <a:cs typeface="Calibri" panose="020F0502020204030204" pitchFamily="34" charset="0"/>
              </a:rPr>
              <a:t> tích nghệ thuật xây dựng tính huống truyện trong truyện ngắn Vợ nhặt của nhà văn Kim Lân. </a:t>
            </a:r>
            <a:endParaRPr lang="x-none" sz="28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2760777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ppt_y</p:attrName>
                                        </p:attrNameLst>
                                      </p:cBhvr>
                                      <p:tavLst>
                                        <p:tav tm="0">
                                          <p:val>
                                            <p:strVal val="#ppt_y+#ppt_h*1.125000"/>
                                          </p:val>
                                        </p:tav>
                                        <p:tav tm="100000">
                                          <p:val>
                                            <p:strVal val="#ppt_y"/>
                                          </p:val>
                                        </p:tav>
                                      </p:tavLst>
                                    </p:anim>
                                    <p:animEffect transition="in" filter="wipe(up)">
                                      <p:cBhvr>
                                        <p:cTn id="13" dur="500"/>
                                        <p:tgtEl>
                                          <p:spTgt spid="7"/>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p:tgtEl>
                                          <p:spTgt spid="3"/>
                                        </p:tgtEl>
                                        <p:attrNameLst>
                                          <p:attrName>ppt_y</p:attrName>
                                        </p:attrNameLst>
                                      </p:cBhvr>
                                      <p:tavLst>
                                        <p:tav tm="0">
                                          <p:val>
                                            <p:strVal val="#ppt_y+#ppt_h*1.125000"/>
                                          </p:val>
                                        </p:tav>
                                        <p:tav tm="100000">
                                          <p:val>
                                            <p:strVal val="#ppt_y"/>
                                          </p:val>
                                        </p:tav>
                                      </p:tavLst>
                                    </p:anim>
                                    <p:animEffect transition="in" filter="wipe(up)">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xmlns="" id="{ABBE46DA-0041-4546-B0DD-0621AA647673}"/>
              </a:ext>
            </a:extLst>
          </p:cNvPr>
          <p:cNvSpPr/>
          <p:nvPr/>
        </p:nvSpPr>
        <p:spPr>
          <a:xfrm>
            <a:off x="429209" y="781050"/>
            <a:ext cx="11383347" cy="6010464"/>
          </a:xfrm>
          <a:prstGeom prst="roundRect">
            <a:avLst/>
          </a:prstGeom>
          <a:noFill/>
          <a:ln w="28575">
            <a:solidFill>
              <a:srgbClr val="9F5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xmlns="" id="{951AE272-0D17-0146-863E-D7517C52B0B4}"/>
              </a:ext>
            </a:extLst>
          </p:cNvPr>
          <p:cNvSpPr txBox="1"/>
          <p:nvPr/>
        </p:nvSpPr>
        <p:spPr>
          <a:xfrm>
            <a:off x="2819400" y="-104964"/>
            <a:ext cx="6096000" cy="837473"/>
          </a:xfrm>
          <a:prstGeom prst="rect">
            <a:avLst/>
          </a:prstGeom>
          <a:noFill/>
        </p:spPr>
        <p:txBody>
          <a:bodyPr wrap="square">
            <a:spAutoFit/>
          </a:bodyPr>
          <a:lstStyle/>
          <a:p>
            <a:pPr algn="ctr">
              <a:lnSpc>
                <a:spcPct val="150000"/>
              </a:lnSpc>
            </a:pPr>
            <a:r>
              <a:rPr lang="x-none" sz="3600" b="1" dirty="0">
                <a:solidFill>
                  <a:schemeClr val="accent2">
                    <a:lumMod val="50000"/>
                  </a:schemeClr>
                </a:solidFill>
                <a:effectLst/>
                <a:latin typeface="Calibri" panose="020F0502020204030204" pitchFamily="34" charset="0"/>
                <a:ea typeface="Times New Roman" panose="02020603050405020304" pitchFamily="18" charset="0"/>
                <a:cs typeface="Calibri" panose="020F0502020204030204" pitchFamily="34" charset="0"/>
              </a:rPr>
              <a:t>2. Tìm ý và lập dàn ý</a:t>
            </a:r>
            <a:endParaRPr lang="x-none" sz="3200" dirty="0">
              <a:solidFill>
                <a:schemeClr val="accent2">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8" name="TextBox 7">
            <a:extLst>
              <a:ext uri="{FF2B5EF4-FFF2-40B4-BE49-F238E27FC236}">
                <a16:creationId xmlns:a16="http://schemas.microsoft.com/office/drawing/2014/main" xmlns="" id="{16A17EBB-BB0C-B949-8455-84043B8162DE}"/>
              </a:ext>
            </a:extLst>
          </p:cNvPr>
          <p:cNvSpPr txBox="1"/>
          <p:nvPr/>
        </p:nvSpPr>
        <p:spPr>
          <a:xfrm>
            <a:off x="914401" y="863586"/>
            <a:ext cx="8449732" cy="954107"/>
          </a:xfrm>
          <a:prstGeom prst="rect">
            <a:avLst/>
          </a:prstGeom>
          <a:noFill/>
        </p:spPr>
        <p:txBody>
          <a:bodyPr wrap="square">
            <a:spAutoFit/>
          </a:bodyPr>
          <a:lstStyle/>
          <a:p>
            <a:pPr algn="just"/>
            <a:r>
              <a:rPr lang="vi-VN" sz="28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a. </a:t>
            </a:r>
            <a:r>
              <a:rPr lang="x-none" sz="28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Tìm ý</a:t>
            </a:r>
            <a:endParaRPr lang="x-none" sz="2400"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endParaRPr>
          </a:p>
          <a:p>
            <a:pPr algn="just"/>
            <a:r>
              <a:rPr lang="x-none" sz="2800" dirty="0">
                <a:effectLst/>
                <a:latin typeface="Calibri" panose="020F0502020204030204" pitchFamily="34" charset="0"/>
                <a:ea typeface="Times New Roman" panose="02020603050405020304" pitchFamily="18" charset="0"/>
                <a:cs typeface="Calibri" panose="020F0502020204030204" pitchFamily="34" charset="0"/>
              </a:rPr>
              <a:t>- Khi tìm ý, cần đặc biệt quan tâm các vấn đề sau:</a:t>
            </a:r>
            <a:endParaRPr lang="x-none" sz="2400" dirty="0">
              <a:effectLst/>
              <a:latin typeface="Calibri" panose="020F0502020204030204" pitchFamily="34" charset="0"/>
              <a:ea typeface="Times New Roman" panose="02020603050405020304" pitchFamily="18" charset="0"/>
              <a:cs typeface="Calibri" panose="020F0502020204030204" pitchFamily="34" charset="0"/>
            </a:endParaRPr>
          </a:p>
        </p:txBody>
      </p:sp>
      <p:graphicFrame>
        <p:nvGraphicFramePr>
          <p:cNvPr id="5" name="Table 4">
            <a:extLst>
              <a:ext uri="{FF2B5EF4-FFF2-40B4-BE49-F238E27FC236}">
                <a16:creationId xmlns:a16="http://schemas.microsoft.com/office/drawing/2014/main" xmlns="" id="{B388EF57-45AA-4847-9B2E-8B7466FABB67}"/>
              </a:ext>
            </a:extLst>
          </p:cNvPr>
          <p:cNvGraphicFramePr>
            <a:graphicFrameLocks noGrp="1"/>
          </p:cNvGraphicFramePr>
          <p:nvPr>
            <p:extLst>
              <p:ext uri="{D42A27DB-BD31-4B8C-83A1-F6EECF244321}">
                <p14:modId xmlns:p14="http://schemas.microsoft.com/office/powerpoint/2010/main" val="3471919950"/>
              </p:ext>
            </p:extLst>
          </p:nvPr>
        </p:nvGraphicFramePr>
        <p:xfrm>
          <a:off x="697981" y="2013772"/>
          <a:ext cx="10845801" cy="4351338"/>
        </p:xfrm>
        <a:graphic>
          <a:graphicData uri="http://schemas.openxmlformats.org/drawingml/2006/table">
            <a:tbl>
              <a:tblPr firstRow="1" firstCol="1" bandRow="1">
                <a:tableStyleId>{E8B1032C-EA38-4F05-BA0D-38AFFFC7BED3}</a:tableStyleId>
              </a:tblPr>
              <a:tblGrid>
                <a:gridCol w="7463886">
                  <a:extLst>
                    <a:ext uri="{9D8B030D-6E8A-4147-A177-3AD203B41FA5}">
                      <a16:colId xmlns:a16="http://schemas.microsoft.com/office/drawing/2014/main" xmlns="" val="3938855820"/>
                    </a:ext>
                  </a:extLst>
                </a:gridCol>
                <a:gridCol w="3381915">
                  <a:extLst>
                    <a:ext uri="{9D8B030D-6E8A-4147-A177-3AD203B41FA5}">
                      <a16:colId xmlns:a16="http://schemas.microsoft.com/office/drawing/2014/main" xmlns="" val="3087044390"/>
                    </a:ext>
                  </a:extLst>
                </a:gridCol>
              </a:tblGrid>
              <a:tr h="379237">
                <a:tc>
                  <a:txBody>
                    <a:bodyPr/>
                    <a:lstStyle/>
                    <a:p>
                      <a:pPr algn="just">
                        <a:lnSpc>
                          <a:spcPct val="100000"/>
                        </a:lnSpc>
                      </a:pPr>
                      <a:r>
                        <a:rPr lang="en-US" sz="2400" b="0" dirty="0" err="1">
                          <a:effectLst/>
                        </a:rPr>
                        <a:t>Hoàn</a:t>
                      </a:r>
                      <a:r>
                        <a:rPr lang="en-US" sz="2400" b="0" dirty="0">
                          <a:effectLst/>
                        </a:rPr>
                        <a:t> </a:t>
                      </a:r>
                      <a:r>
                        <a:rPr lang="en-US" sz="2400" b="0" dirty="0" err="1">
                          <a:effectLst/>
                        </a:rPr>
                        <a:t>cảnh</a:t>
                      </a:r>
                      <a:r>
                        <a:rPr lang="en-US" sz="2400" b="0" dirty="0">
                          <a:effectLst/>
                        </a:rPr>
                        <a:t> ra </a:t>
                      </a:r>
                      <a:r>
                        <a:rPr lang="en-US" sz="2400" b="0" dirty="0" err="1">
                          <a:effectLst/>
                        </a:rPr>
                        <a:t>đời</a:t>
                      </a:r>
                      <a:r>
                        <a:rPr lang="en-US" sz="2400" b="0" dirty="0">
                          <a:effectLst/>
                        </a:rPr>
                        <a:t> </a:t>
                      </a:r>
                      <a:r>
                        <a:rPr lang="en-US" sz="2400" b="0" dirty="0" err="1">
                          <a:effectLst/>
                        </a:rPr>
                        <a:t>của</a:t>
                      </a:r>
                      <a:r>
                        <a:rPr lang="en-US" sz="2400" b="0" dirty="0">
                          <a:effectLst/>
                        </a:rPr>
                        <a:t> </a:t>
                      </a:r>
                      <a:r>
                        <a:rPr lang="en-US" sz="2400" b="0" dirty="0" err="1">
                          <a:effectLst/>
                        </a:rPr>
                        <a:t>tác</a:t>
                      </a:r>
                      <a:r>
                        <a:rPr lang="en-US" sz="2400" b="0" dirty="0">
                          <a:effectLst/>
                        </a:rPr>
                        <a:t> </a:t>
                      </a:r>
                      <a:r>
                        <a:rPr lang="en-US" sz="2400" b="0" dirty="0" err="1">
                          <a:effectLst/>
                        </a:rPr>
                        <a:t>phẩm</a:t>
                      </a:r>
                      <a:r>
                        <a:rPr lang="vi-VN" sz="2400" b="0" dirty="0">
                          <a:effectLst/>
                        </a:rPr>
                        <a:t>?</a:t>
                      </a:r>
                      <a:endParaRPr lang="x-none" sz="2400" b="0" dirty="0">
                        <a:effectLst/>
                      </a:endParaRPr>
                    </a:p>
                  </a:txBody>
                  <a:tcPr marL="20944" marR="20944" marT="0" marB="0"/>
                </a:tc>
                <a:tc>
                  <a:txBody>
                    <a:bodyPr/>
                    <a:lstStyle/>
                    <a:p>
                      <a:pPr>
                        <a:lnSpc>
                          <a:spcPct val="100000"/>
                        </a:lnSpc>
                      </a:pPr>
                      <a:r>
                        <a:rPr lang="en-US" sz="2400" b="0">
                          <a:effectLst/>
                        </a:rPr>
                        <a:t> </a:t>
                      </a:r>
                      <a:endParaRPr lang="x-none" sz="2400" b="0">
                        <a:effectLst/>
                        <a:latin typeface="Calibri" panose="020F0502020204030204" pitchFamily="34" charset="0"/>
                        <a:ea typeface="Times New Roman" panose="02020603050405020304" pitchFamily="18" charset="0"/>
                        <a:cs typeface="Calibri" panose="020F0502020204030204" pitchFamily="34" charset="0"/>
                      </a:endParaRPr>
                    </a:p>
                  </a:txBody>
                  <a:tcPr marL="20944" marR="20944" marT="0" marB="0"/>
                </a:tc>
                <a:extLst>
                  <a:ext uri="{0D108BD9-81ED-4DB2-BD59-A6C34878D82A}">
                    <a16:rowId xmlns:a16="http://schemas.microsoft.com/office/drawing/2014/main" xmlns="" val="2533160003"/>
                  </a:ext>
                </a:extLst>
              </a:tr>
              <a:tr h="770187">
                <a:tc>
                  <a:txBody>
                    <a:bodyPr/>
                    <a:lstStyle/>
                    <a:p>
                      <a:pPr algn="just">
                        <a:lnSpc>
                          <a:spcPct val="100000"/>
                        </a:lnSpc>
                      </a:pPr>
                      <a:r>
                        <a:rPr lang="en-US" sz="2400" b="0">
                          <a:effectLst/>
                        </a:rPr>
                        <a:t>Xác định những phương diện cụ thể trong cách kể chuyện của tác phẩm mà bài viết sẽ đi sâu vào phân tích?</a:t>
                      </a:r>
                      <a:endParaRPr lang="x-none" sz="2400" b="0">
                        <a:effectLst/>
                        <a:latin typeface="Calibri" panose="020F0502020204030204" pitchFamily="34" charset="0"/>
                        <a:ea typeface="Times New Roman" panose="02020603050405020304" pitchFamily="18" charset="0"/>
                        <a:cs typeface="Calibri" panose="020F0502020204030204" pitchFamily="34" charset="0"/>
                      </a:endParaRPr>
                    </a:p>
                  </a:txBody>
                  <a:tcPr marL="20944" marR="20944" marT="0" marB="0"/>
                </a:tc>
                <a:tc>
                  <a:txBody>
                    <a:bodyPr/>
                    <a:lstStyle/>
                    <a:p>
                      <a:pPr>
                        <a:lnSpc>
                          <a:spcPct val="100000"/>
                        </a:lnSpc>
                      </a:pPr>
                      <a:r>
                        <a:rPr lang="en-US" sz="2400" b="0" dirty="0">
                          <a:effectLst/>
                        </a:rPr>
                        <a:t> </a:t>
                      </a:r>
                      <a:endParaRPr lang="x-none" sz="2400" b="0" dirty="0">
                        <a:effectLst/>
                        <a:latin typeface="Calibri" panose="020F0502020204030204" pitchFamily="34" charset="0"/>
                        <a:ea typeface="Times New Roman" panose="02020603050405020304" pitchFamily="18" charset="0"/>
                        <a:cs typeface="Calibri" panose="020F0502020204030204" pitchFamily="34" charset="0"/>
                      </a:endParaRPr>
                    </a:p>
                  </a:txBody>
                  <a:tcPr marL="20944" marR="20944" marT="0" marB="0"/>
                </a:tc>
                <a:extLst>
                  <a:ext uri="{0D108BD9-81ED-4DB2-BD59-A6C34878D82A}">
                    <a16:rowId xmlns:a16="http://schemas.microsoft.com/office/drawing/2014/main" xmlns="" val="1818840506"/>
                  </a:ext>
                </a:extLst>
              </a:tr>
              <a:tr h="1356613">
                <a:tc>
                  <a:txBody>
                    <a:bodyPr/>
                    <a:lstStyle/>
                    <a:p>
                      <a:pPr algn="just">
                        <a:lnSpc>
                          <a:spcPct val="100000"/>
                        </a:lnSpc>
                      </a:pPr>
                      <a:r>
                        <a:rPr lang="en-US" sz="2400" b="0" dirty="0" err="1">
                          <a:effectLst/>
                        </a:rPr>
                        <a:t>hiệu</a:t>
                      </a:r>
                      <a:r>
                        <a:rPr lang="en-US" sz="2400" b="0" dirty="0">
                          <a:effectLst/>
                        </a:rPr>
                        <a:t> </a:t>
                      </a:r>
                      <a:r>
                        <a:rPr lang="en-US" sz="2400" b="0" dirty="0" err="1">
                          <a:effectLst/>
                        </a:rPr>
                        <a:t>quả</a:t>
                      </a:r>
                      <a:r>
                        <a:rPr lang="en-US" sz="2400" b="0" dirty="0">
                          <a:effectLst/>
                        </a:rPr>
                        <a:t> </a:t>
                      </a:r>
                      <a:r>
                        <a:rPr lang="en-US" sz="2400" b="0" dirty="0" err="1">
                          <a:effectLst/>
                        </a:rPr>
                        <a:t>của</a:t>
                      </a:r>
                      <a:r>
                        <a:rPr lang="en-US" sz="2400" b="0" dirty="0">
                          <a:effectLst/>
                        </a:rPr>
                        <a:t> </a:t>
                      </a:r>
                      <a:r>
                        <a:rPr lang="en-US" sz="2400" b="0" dirty="0" err="1">
                          <a:effectLst/>
                        </a:rPr>
                        <a:t>các</a:t>
                      </a:r>
                      <a:r>
                        <a:rPr lang="en-US" sz="2400" b="0" dirty="0">
                          <a:effectLst/>
                        </a:rPr>
                        <a:t> </a:t>
                      </a:r>
                      <a:r>
                        <a:rPr lang="en-US" sz="2400" b="0" dirty="0" err="1">
                          <a:effectLst/>
                        </a:rPr>
                        <a:t>phương</a:t>
                      </a:r>
                      <a:r>
                        <a:rPr lang="en-US" sz="2400" b="0" dirty="0">
                          <a:effectLst/>
                        </a:rPr>
                        <a:t> </a:t>
                      </a:r>
                      <a:r>
                        <a:rPr lang="en-US" sz="2400" b="0" dirty="0" err="1">
                          <a:effectLst/>
                        </a:rPr>
                        <a:t>thức</a:t>
                      </a:r>
                      <a:r>
                        <a:rPr lang="en-US" sz="2400" b="0" dirty="0">
                          <a:effectLst/>
                        </a:rPr>
                        <a:t>, </a:t>
                      </a:r>
                      <a:r>
                        <a:rPr lang="en-US" sz="2400" b="0" dirty="0" err="1">
                          <a:effectLst/>
                        </a:rPr>
                        <a:t>phương</a:t>
                      </a:r>
                      <a:r>
                        <a:rPr lang="en-US" sz="2400" b="0" dirty="0">
                          <a:effectLst/>
                        </a:rPr>
                        <a:t> </a:t>
                      </a:r>
                      <a:r>
                        <a:rPr lang="en-US" sz="2400" b="0" dirty="0" err="1">
                          <a:effectLst/>
                        </a:rPr>
                        <a:t>tiện</a:t>
                      </a:r>
                      <a:r>
                        <a:rPr lang="en-US" sz="2400" b="0" dirty="0">
                          <a:effectLst/>
                        </a:rPr>
                        <a:t> </a:t>
                      </a:r>
                      <a:r>
                        <a:rPr lang="en-US" sz="2400" b="0" dirty="0" err="1">
                          <a:effectLst/>
                        </a:rPr>
                        <a:t>nghệ</a:t>
                      </a:r>
                      <a:r>
                        <a:rPr lang="en-US" sz="2400" b="0" dirty="0">
                          <a:effectLst/>
                        </a:rPr>
                        <a:t> </a:t>
                      </a:r>
                      <a:r>
                        <a:rPr lang="en-US" sz="2400" b="0" dirty="0" err="1">
                          <a:effectLst/>
                        </a:rPr>
                        <a:t>thuật</a:t>
                      </a:r>
                      <a:r>
                        <a:rPr lang="en-US" sz="2400" b="0" dirty="0">
                          <a:effectLst/>
                        </a:rPr>
                        <a:t> </a:t>
                      </a:r>
                      <a:r>
                        <a:rPr lang="en-US" sz="2400" b="0" dirty="0" err="1">
                          <a:effectLst/>
                        </a:rPr>
                        <a:t>đã</a:t>
                      </a:r>
                      <a:r>
                        <a:rPr lang="en-US" sz="2400" b="0" dirty="0">
                          <a:effectLst/>
                        </a:rPr>
                        <a:t> </a:t>
                      </a:r>
                      <a:r>
                        <a:rPr lang="en-US" sz="2400" b="0" dirty="0" err="1">
                          <a:effectLst/>
                        </a:rPr>
                        <a:t>giúp</a:t>
                      </a:r>
                      <a:r>
                        <a:rPr lang="en-US" sz="2400" b="0" dirty="0">
                          <a:effectLst/>
                        </a:rPr>
                        <a:t> </a:t>
                      </a:r>
                      <a:r>
                        <a:rPr lang="en-US" sz="2400" b="0" dirty="0" err="1">
                          <a:effectLst/>
                        </a:rPr>
                        <a:t>bộc</a:t>
                      </a:r>
                      <a:r>
                        <a:rPr lang="en-US" sz="2400" b="0" dirty="0">
                          <a:effectLst/>
                        </a:rPr>
                        <a:t> </a:t>
                      </a:r>
                      <a:r>
                        <a:rPr lang="en-US" sz="2400" b="0" dirty="0" err="1">
                          <a:effectLst/>
                        </a:rPr>
                        <a:t>lộ</a:t>
                      </a:r>
                      <a:r>
                        <a:rPr lang="en-US" sz="2400" b="0" dirty="0">
                          <a:effectLst/>
                        </a:rPr>
                        <a:t> </a:t>
                      </a:r>
                      <a:r>
                        <a:rPr lang="en-US" sz="2400" b="0" dirty="0" err="1">
                          <a:effectLst/>
                        </a:rPr>
                        <a:t>cảm</a:t>
                      </a:r>
                      <a:r>
                        <a:rPr lang="en-US" sz="2400" b="0" dirty="0">
                          <a:effectLst/>
                        </a:rPr>
                        <a:t> </a:t>
                      </a:r>
                      <a:r>
                        <a:rPr lang="en-US" sz="2400" b="0" dirty="0" err="1">
                          <a:effectLst/>
                        </a:rPr>
                        <a:t>quan</a:t>
                      </a:r>
                      <a:r>
                        <a:rPr lang="en-US" sz="2400" b="0" dirty="0">
                          <a:effectLst/>
                        </a:rPr>
                        <a:t> </a:t>
                      </a:r>
                      <a:r>
                        <a:rPr lang="en-US" sz="2400" b="0" dirty="0" err="1">
                          <a:effectLst/>
                        </a:rPr>
                        <a:t>về</a:t>
                      </a:r>
                      <a:r>
                        <a:rPr lang="en-US" sz="2400" b="0" dirty="0">
                          <a:effectLst/>
                        </a:rPr>
                        <a:t> </a:t>
                      </a:r>
                      <a:r>
                        <a:rPr lang="en-US" sz="2400" b="0" dirty="0" err="1">
                          <a:effectLst/>
                        </a:rPr>
                        <a:t>đời</a:t>
                      </a:r>
                      <a:r>
                        <a:rPr lang="en-US" sz="2400" b="0" dirty="0">
                          <a:effectLst/>
                        </a:rPr>
                        <a:t> </a:t>
                      </a:r>
                      <a:r>
                        <a:rPr lang="en-US" sz="2400" b="0" dirty="0" err="1">
                          <a:effectLst/>
                        </a:rPr>
                        <a:t>sống</a:t>
                      </a:r>
                      <a:r>
                        <a:rPr lang="en-US" sz="2400" b="0" dirty="0">
                          <a:effectLst/>
                        </a:rPr>
                        <a:t> </a:t>
                      </a:r>
                      <a:r>
                        <a:rPr lang="en-US" sz="2400" b="0" dirty="0" err="1">
                          <a:effectLst/>
                        </a:rPr>
                        <a:t>của</a:t>
                      </a:r>
                      <a:r>
                        <a:rPr lang="en-US" sz="2400" b="0" dirty="0">
                          <a:effectLst/>
                        </a:rPr>
                        <a:t> </a:t>
                      </a:r>
                      <a:r>
                        <a:rPr lang="en-US" sz="2400" b="0" dirty="0" err="1">
                          <a:effectLst/>
                        </a:rPr>
                        <a:t>nhà</a:t>
                      </a:r>
                      <a:r>
                        <a:rPr lang="en-US" sz="2400" b="0" dirty="0">
                          <a:effectLst/>
                        </a:rPr>
                        <a:t> </a:t>
                      </a:r>
                      <a:r>
                        <a:rPr lang="en-US" sz="2400" b="0" dirty="0" err="1">
                          <a:effectLst/>
                        </a:rPr>
                        <a:t>văn</a:t>
                      </a:r>
                      <a:r>
                        <a:rPr lang="en-US" sz="2400" b="0" dirty="0">
                          <a:effectLst/>
                        </a:rPr>
                        <a:t> </a:t>
                      </a:r>
                      <a:r>
                        <a:rPr lang="en-US" sz="2400" b="0" dirty="0" err="1">
                          <a:effectLst/>
                        </a:rPr>
                        <a:t>cũng</a:t>
                      </a:r>
                      <a:r>
                        <a:rPr lang="en-US" sz="2400" b="0" dirty="0">
                          <a:effectLst/>
                        </a:rPr>
                        <a:t> </a:t>
                      </a:r>
                      <a:r>
                        <a:rPr lang="en-US" sz="2400" b="0" dirty="0" err="1">
                          <a:effectLst/>
                        </a:rPr>
                        <a:t>như</a:t>
                      </a:r>
                      <a:r>
                        <a:rPr lang="en-US" sz="2400" b="0" dirty="0">
                          <a:effectLst/>
                        </a:rPr>
                        <a:t> </a:t>
                      </a:r>
                      <a:r>
                        <a:rPr lang="en-US" sz="2400" b="0" dirty="0" err="1">
                          <a:effectLst/>
                        </a:rPr>
                        <a:t>khơi</a:t>
                      </a:r>
                      <a:r>
                        <a:rPr lang="en-US" sz="2400" b="0" dirty="0">
                          <a:effectLst/>
                        </a:rPr>
                        <a:t> </a:t>
                      </a:r>
                      <a:r>
                        <a:rPr lang="en-US" sz="2400" b="0" dirty="0" err="1">
                          <a:effectLst/>
                        </a:rPr>
                        <a:t>gợi</a:t>
                      </a:r>
                      <a:r>
                        <a:rPr lang="en-US" sz="2400" b="0" dirty="0">
                          <a:effectLst/>
                        </a:rPr>
                        <a:t> </a:t>
                      </a:r>
                      <a:r>
                        <a:rPr lang="en-US" sz="2400" b="0" dirty="0" err="1">
                          <a:effectLst/>
                        </a:rPr>
                        <a:t>suy</a:t>
                      </a:r>
                      <a:r>
                        <a:rPr lang="en-US" sz="2400" b="0" dirty="0">
                          <a:effectLst/>
                        </a:rPr>
                        <a:t> </a:t>
                      </a:r>
                      <a:r>
                        <a:rPr lang="en-US" sz="2400" b="0" dirty="0" err="1">
                          <a:effectLst/>
                        </a:rPr>
                        <a:t>tưởng</a:t>
                      </a:r>
                      <a:r>
                        <a:rPr lang="en-US" sz="2400" b="0" dirty="0">
                          <a:effectLst/>
                        </a:rPr>
                        <a:t> </a:t>
                      </a:r>
                      <a:r>
                        <a:rPr lang="en-US" sz="2400" b="0" dirty="0" err="1">
                          <a:effectLst/>
                        </a:rPr>
                        <a:t>và</a:t>
                      </a:r>
                      <a:r>
                        <a:rPr lang="en-US" sz="2400" b="0" dirty="0">
                          <a:effectLst/>
                        </a:rPr>
                        <a:t> </a:t>
                      </a:r>
                      <a:r>
                        <a:rPr lang="en-US" sz="2400" b="0" dirty="0" err="1">
                          <a:effectLst/>
                        </a:rPr>
                        <a:t>hứng</a:t>
                      </a:r>
                      <a:r>
                        <a:rPr lang="en-US" sz="2400" b="0" dirty="0">
                          <a:effectLst/>
                        </a:rPr>
                        <a:t> </a:t>
                      </a:r>
                      <a:r>
                        <a:rPr lang="en-US" sz="2400" b="0" dirty="0" err="1">
                          <a:effectLst/>
                        </a:rPr>
                        <a:t>thú</a:t>
                      </a:r>
                      <a:r>
                        <a:rPr lang="en-US" sz="2400" b="0" dirty="0">
                          <a:effectLst/>
                        </a:rPr>
                        <a:t> </a:t>
                      </a:r>
                      <a:r>
                        <a:rPr lang="en-US" sz="2400" b="0" dirty="0" err="1">
                          <a:effectLst/>
                        </a:rPr>
                        <a:t>diễn</a:t>
                      </a:r>
                      <a:r>
                        <a:rPr lang="en-US" sz="2400" b="0" dirty="0">
                          <a:effectLst/>
                        </a:rPr>
                        <a:t> </a:t>
                      </a:r>
                      <a:r>
                        <a:rPr lang="en-US" sz="2400" b="0" dirty="0" err="1">
                          <a:effectLst/>
                        </a:rPr>
                        <a:t>giải</a:t>
                      </a:r>
                      <a:r>
                        <a:rPr lang="en-US" sz="2400" b="0" dirty="0">
                          <a:effectLst/>
                        </a:rPr>
                        <a:t> </a:t>
                      </a:r>
                      <a:r>
                        <a:rPr lang="en-US" sz="2400" b="0" dirty="0" err="1">
                          <a:effectLst/>
                        </a:rPr>
                        <a:t>ở</a:t>
                      </a:r>
                      <a:r>
                        <a:rPr lang="en-US" sz="2400" b="0" dirty="0">
                          <a:effectLst/>
                        </a:rPr>
                        <a:t> </a:t>
                      </a:r>
                      <a:r>
                        <a:rPr lang="en-US" sz="2400" b="0" dirty="0" err="1">
                          <a:effectLst/>
                        </a:rPr>
                        <a:t>người</a:t>
                      </a:r>
                      <a:r>
                        <a:rPr lang="en-US" sz="2400" b="0" dirty="0">
                          <a:effectLst/>
                        </a:rPr>
                        <a:t> </a:t>
                      </a:r>
                      <a:r>
                        <a:rPr lang="en-US" sz="2400" b="0" dirty="0" err="1">
                          <a:effectLst/>
                        </a:rPr>
                        <a:t>đọc</a:t>
                      </a:r>
                      <a:r>
                        <a:rPr lang="en-US" sz="2400" b="0" dirty="0">
                          <a:effectLst/>
                        </a:rPr>
                        <a:t>.</a:t>
                      </a:r>
                      <a:endParaRPr lang="x-none" sz="2400" b="0" dirty="0">
                        <a:effectLst/>
                      </a:endParaRPr>
                    </a:p>
                  </a:txBody>
                  <a:tcPr marL="20944" marR="20944" marT="0" marB="0"/>
                </a:tc>
                <a:tc>
                  <a:txBody>
                    <a:bodyPr/>
                    <a:lstStyle/>
                    <a:p>
                      <a:pPr>
                        <a:lnSpc>
                          <a:spcPct val="100000"/>
                        </a:lnSpc>
                      </a:pPr>
                      <a:r>
                        <a:rPr lang="en-US" sz="2400" b="0">
                          <a:effectLst/>
                        </a:rPr>
                        <a:t> </a:t>
                      </a:r>
                      <a:endParaRPr lang="x-none" sz="2400" b="0">
                        <a:effectLst/>
                        <a:latin typeface="Calibri" panose="020F0502020204030204" pitchFamily="34" charset="0"/>
                        <a:ea typeface="Times New Roman" panose="02020603050405020304" pitchFamily="18" charset="0"/>
                        <a:cs typeface="Calibri" panose="020F0502020204030204" pitchFamily="34" charset="0"/>
                      </a:endParaRPr>
                    </a:p>
                  </a:txBody>
                  <a:tcPr marL="20944" marR="20944" marT="0" marB="0"/>
                </a:tc>
                <a:extLst>
                  <a:ext uri="{0D108BD9-81ED-4DB2-BD59-A6C34878D82A}">
                    <a16:rowId xmlns:a16="http://schemas.microsoft.com/office/drawing/2014/main" xmlns="" val="2482520366"/>
                  </a:ext>
                </a:extLst>
              </a:tr>
              <a:tr h="1845301">
                <a:tc>
                  <a:txBody>
                    <a:bodyPr/>
                    <a:lstStyle/>
                    <a:p>
                      <a:pPr algn="just">
                        <a:lnSpc>
                          <a:spcPct val="100000"/>
                        </a:lnSpc>
                      </a:pPr>
                      <a:r>
                        <a:rPr lang="en-US" sz="2400" b="0" dirty="0" err="1">
                          <a:effectLst/>
                        </a:rPr>
                        <a:t>Đánh</a:t>
                      </a:r>
                      <a:r>
                        <a:rPr lang="en-US" sz="2400" b="0" dirty="0">
                          <a:effectLst/>
                        </a:rPr>
                        <a:t> </a:t>
                      </a:r>
                      <a:r>
                        <a:rPr lang="en-US" sz="2400" b="0" dirty="0" err="1">
                          <a:effectLst/>
                        </a:rPr>
                        <a:t>giá</a:t>
                      </a:r>
                      <a:r>
                        <a:rPr lang="en-US" sz="2400" b="0" dirty="0">
                          <a:effectLst/>
                        </a:rPr>
                        <a:t> </a:t>
                      </a:r>
                      <a:r>
                        <a:rPr lang="en-US" sz="2400" b="0" dirty="0" err="1">
                          <a:effectLst/>
                        </a:rPr>
                        <a:t>giá</a:t>
                      </a:r>
                      <a:r>
                        <a:rPr lang="en-US" sz="2400" b="0" dirty="0">
                          <a:effectLst/>
                        </a:rPr>
                        <a:t> </a:t>
                      </a:r>
                      <a:r>
                        <a:rPr lang="en-US" sz="2400" b="0" dirty="0" err="1">
                          <a:effectLst/>
                        </a:rPr>
                        <a:t>trị</a:t>
                      </a:r>
                      <a:r>
                        <a:rPr lang="en-US" sz="2400" b="0" dirty="0">
                          <a:effectLst/>
                        </a:rPr>
                        <a:t> </a:t>
                      </a:r>
                      <a:r>
                        <a:rPr lang="en-US" sz="2400" b="0" dirty="0" err="1">
                          <a:effectLst/>
                        </a:rPr>
                        <a:t>của</a:t>
                      </a:r>
                      <a:r>
                        <a:rPr lang="en-US" sz="2400" b="0" dirty="0">
                          <a:effectLst/>
                        </a:rPr>
                        <a:t> </a:t>
                      </a:r>
                      <a:r>
                        <a:rPr lang="en-US" sz="2400" b="0" dirty="0" err="1">
                          <a:effectLst/>
                        </a:rPr>
                        <a:t>tác</a:t>
                      </a:r>
                      <a:r>
                        <a:rPr lang="en-US" sz="2400" b="0" dirty="0">
                          <a:effectLst/>
                        </a:rPr>
                        <a:t> </a:t>
                      </a:r>
                      <a:r>
                        <a:rPr lang="en-US" sz="2400" b="0" dirty="0" err="1">
                          <a:effectLst/>
                        </a:rPr>
                        <a:t>phẩm</a:t>
                      </a:r>
                      <a:r>
                        <a:rPr lang="en-US" sz="2400" b="0" dirty="0">
                          <a:effectLst/>
                        </a:rPr>
                        <a:t> </a:t>
                      </a:r>
                      <a:r>
                        <a:rPr lang="en-US" sz="2400" b="0" dirty="0" err="1">
                          <a:effectLst/>
                        </a:rPr>
                        <a:t>bạn</a:t>
                      </a:r>
                      <a:r>
                        <a:rPr lang="en-US" sz="2400" b="0" dirty="0">
                          <a:effectLst/>
                        </a:rPr>
                        <a:t> </a:t>
                      </a:r>
                      <a:r>
                        <a:rPr lang="en-US" sz="2400" b="0" dirty="0" err="1">
                          <a:effectLst/>
                        </a:rPr>
                        <a:t>đã</a:t>
                      </a:r>
                      <a:r>
                        <a:rPr lang="en-US" sz="2400" b="0" dirty="0">
                          <a:effectLst/>
                        </a:rPr>
                        <a:t> </a:t>
                      </a:r>
                      <a:r>
                        <a:rPr lang="en-US" sz="2400" b="0" dirty="0" err="1">
                          <a:effectLst/>
                        </a:rPr>
                        <a:t>chọn</a:t>
                      </a:r>
                      <a:r>
                        <a:rPr lang="en-US" sz="2400" b="0" dirty="0">
                          <a:effectLst/>
                        </a:rPr>
                        <a:t> </a:t>
                      </a:r>
                      <a:r>
                        <a:rPr lang="en-US" sz="2400" b="0" dirty="0" err="1">
                          <a:effectLst/>
                        </a:rPr>
                        <a:t>trên</a:t>
                      </a:r>
                      <a:r>
                        <a:rPr lang="en-US" sz="2400" b="0" dirty="0">
                          <a:effectLst/>
                        </a:rPr>
                        <a:t> </a:t>
                      </a:r>
                      <a:r>
                        <a:rPr lang="en-US" sz="2400" b="0" dirty="0" err="1">
                          <a:effectLst/>
                        </a:rPr>
                        <a:t>phương</a:t>
                      </a:r>
                      <a:r>
                        <a:rPr lang="en-US" sz="2400" b="0" dirty="0">
                          <a:effectLst/>
                        </a:rPr>
                        <a:t> </a:t>
                      </a:r>
                      <a:r>
                        <a:rPr lang="en-US" sz="2400" b="0" dirty="0" err="1">
                          <a:effectLst/>
                        </a:rPr>
                        <a:t>diện</a:t>
                      </a:r>
                      <a:r>
                        <a:rPr lang="en-US" sz="2400" b="0" dirty="0">
                          <a:effectLst/>
                        </a:rPr>
                        <a:t> </a:t>
                      </a:r>
                      <a:r>
                        <a:rPr lang="en-US" sz="2400" b="0" dirty="0" err="1">
                          <a:effectLst/>
                        </a:rPr>
                        <a:t>nghệ</a:t>
                      </a:r>
                      <a:r>
                        <a:rPr lang="en-US" sz="2400" b="0" dirty="0">
                          <a:effectLst/>
                        </a:rPr>
                        <a:t> </a:t>
                      </a:r>
                      <a:r>
                        <a:rPr lang="en-US" sz="2400" b="0" dirty="0" err="1">
                          <a:effectLst/>
                        </a:rPr>
                        <a:t>thuật</a:t>
                      </a:r>
                      <a:r>
                        <a:rPr lang="en-US" sz="2400" b="0" dirty="0">
                          <a:effectLst/>
                        </a:rPr>
                        <a:t>: </a:t>
                      </a:r>
                      <a:r>
                        <a:rPr lang="en-US" sz="2400" b="0" dirty="0" err="1">
                          <a:effectLst/>
                        </a:rPr>
                        <a:t>Tác</a:t>
                      </a:r>
                      <a:r>
                        <a:rPr lang="en-US" sz="2400" b="0" dirty="0">
                          <a:effectLst/>
                        </a:rPr>
                        <a:t> </a:t>
                      </a:r>
                      <a:r>
                        <a:rPr lang="en-US" sz="2400" b="0" dirty="0" err="1">
                          <a:effectLst/>
                        </a:rPr>
                        <a:t>phẩm</a:t>
                      </a:r>
                      <a:r>
                        <a:rPr lang="en-US" sz="2400" b="0" dirty="0">
                          <a:effectLst/>
                        </a:rPr>
                        <a:t> </a:t>
                      </a:r>
                      <a:r>
                        <a:rPr lang="en-US" sz="2400" b="0" dirty="0" err="1">
                          <a:effectLst/>
                        </a:rPr>
                        <a:t>có</a:t>
                      </a:r>
                      <a:r>
                        <a:rPr lang="en-US" sz="2400" b="0" dirty="0">
                          <a:effectLst/>
                        </a:rPr>
                        <a:t> </a:t>
                      </a:r>
                      <a:r>
                        <a:rPr lang="en-US" sz="2400" b="0" dirty="0" err="1">
                          <a:effectLst/>
                        </a:rPr>
                        <a:t>vị</a:t>
                      </a:r>
                      <a:r>
                        <a:rPr lang="en-US" sz="2400" b="0" dirty="0">
                          <a:effectLst/>
                        </a:rPr>
                        <a:t> </a:t>
                      </a:r>
                      <a:r>
                        <a:rPr lang="en-US" sz="2400" b="0" dirty="0" err="1">
                          <a:effectLst/>
                        </a:rPr>
                        <a:t>trí</a:t>
                      </a:r>
                      <a:r>
                        <a:rPr lang="en-US" sz="2400" b="0" dirty="0">
                          <a:effectLst/>
                        </a:rPr>
                        <a:t> </a:t>
                      </a:r>
                      <a:r>
                        <a:rPr lang="en-US" sz="2400" b="0" dirty="0" err="1">
                          <a:effectLst/>
                        </a:rPr>
                        <a:t>như</a:t>
                      </a:r>
                      <a:r>
                        <a:rPr lang="en-US" sz="2400" b="0" dirty="0">
                          <a:effectLst/>
                        </a:rPr>
                        <a:t> </a:t>
                      </a:r>
                      <a:r>
                        <a:rPr lang="en-US" sz="2400" b="0" dirty="0" err="1">
                          <a:effectLst/>
                        </a:rPr>
                        <a:t>thế</a:t>
                      </a:r>
                      <a:r>
                        <a:rPr lang="en-US" sz="2400" b="0" dirty="0">
                          <a:effectLst/>
                        </a:rPr>
                        <a:t> </a:t>
                      </a:r>
                      <a:r>
                        <a:rPr lang="en-US" sz="2400" b="0" dirty="0" err="1">
                          <a:effectLst/>
                        </a:rPr>
                        <a:t>nào</a:t>
                      </a:r>
                      <a:r>
                        <a:rPr lang="en-US" sz="2400" b="0" dirty="0">
                          <a:effectLst/>
                        </a:rPr>
                        <a:t> </a:t>
                      </a:r>
                      <a:r>
                        <a:rPr lang="en-US" sz="2400" b="0" dirty="0" err="1">
                          <a:effectLst/>
                        </a:rPr>
                        <a:t>trong</a:t>
                      </a:r>
                      <a:r>
                        <a:rPr lang="en-US" sz="2400" b="0" dirty="0">
                          <a:effectLst/>
                        </a:rPr>
                        <a:t> </a:t>
                      </a:r>
                      <a:r>
                        <a:rPr lang="en-US" sz="2400" b="0" dirty="0" err="1">
                          <a:effectLst/>
                        </a:rPr>
                        <a:t>sự</a:t>
                      </a:r>
                      <a:r>
                        <a:rPr lang="en-US" sz="2400" b="0" dirty="0">
                          <a:effectLst/>
                        </a:rPr>
                        <a:t> </a:t>
                      </a:r>
                      <a:r>
                        <a:rPr lang="en-US" sz="2400" b="0" dirty="0" err="1">
                          <a:effectLst/>
                        </a:rPr>
                        <a:t>nghiệp</a:t>
                      </a:r>
                      <a:r>
                        <a:rPr lang="en-US" sz="2400" b="0" dirty="0">
                          <a:effectLst/>
                        </a:rPr>
                        <a:t> </a:t>
                      </a:r>
                      <a:r>
                        <a:rPr lang="en-US" sz="2400" b="0" dirty="0" err="1">
                          <a:effectLst/>
                        </a:rPr>
                        <a:t>của</a:t>
                      </a:r>
                      <a:r>
                        <a:rPr lang="en-US" sz="2400" b="0" dirty="0">
                          <a:effectLst/>
                        </a:rPr>
                        <a:t> </a:t>
                      </a:r>
                      <a:r>
                        <a:rPr lang="en-US" sz="2400" b="0" dirty="0" err="1">
                          <a:effectLst/>
                        </a:rPr>
                        <a:t>nghệ</a:t>
                      </a:r>
                      <a:r>
                        <a:rPr lang="en-US" sz="2400" b="0" dirty="0">
                          <a:effectLst/>
                        </a:rPr>
                        <a:t> </a:t>
                      </a:r>
                      <a:r>
                        <a:rPr lang="en-US" sz="2400" b="0" dirty="0" err="1">
                          <a:effectLst/>
                        </a:rPr>
                        <a:t>sĩ</a:t>
                      </a:r>
                      <a:r>
                        <a:rPr lang="en-US" sz="2400" b="0" dirty="0">
                          <a:effectLst/>
                        </a:rPr>
                        <a:t>? </a:t>
                      </a:r>
                      <a:r>
                        <a:rPr lang="en-US" sz="2400" b="0" dirty="0" err="1">
                          <a:effectLst/>
                        </a:rPr>
                        <a:t>Nó</a:t>
                      </a:r>
                      <a:r>
                        <a:rPr lang="en-US" sz="2400" b="0" dirty="0">
                          <a:effectLst/>
                        </a:rPr>
                        <a:t> </a:t>
                      </a:r>
                      <a:r>
                        <a:rPr lang="en-US" sz="2400" b="0" dirty="0" err="1">
                          <a:effectLst/>
                        </a:rPr>
                        <a:t>tạo</a:t>
                      </a:r>
                      <a:r>
                        <a:rPr lang="en-US" sz="2400" b="0" dirty="0">
                          <a:effectLst/>
                        </a:rPr>
                        <a:t> </a:t>
                      </a:r>
                      <a:r>
                        <a:rPr lang="en-US" sz="2400" b="0" dirty="0" err="1">
                          <a:effectLst/>
                        </a:rPr>
                        <a:t>nên</a:t>
                      </a:r>
                      <a:r>
                        <a:rPr lang="en-US" sz="2400" b="0" dirty="0">
                          <a:effectLst/>
                        </a:rPr>
                        <a:t> </a:t>
                      </a:r>
                      <a:r>
                        <a:rPr lang="en-US" sz="2400" b="0" dirty="0" err="1">
                          <a:effectLst/>
                        </a:rPr>
                        <a:t>đột</a:t>
                      </a:r>
                      <a:r>
                        <a:rPr lang="en-US" sz="2400" b="0" dirty="0">
                          <a:effectLst/>
                        </a:rPr>
                        <a:t> </a:t>
                      </a:r>
                      <a:r>
                        <a:rPr lang="en-US" sz="2400" b="0" dirty="0" err="1">
                          <a:effectLst/>
                        </a:rPr>
                        <a:t>phá</a:t>
                      </a:r>
                      <a:r>
                        <a:rPr lang="en-US" sz="2400" b="0" dirty="0">
                          <a:effectLst/>
                        </a:rPr>
                        <a:t> </a:t>
                      </a:r>
                      <a:r>
                        <a:rPr lang="en-US" sz="2400" b="0" dirty="0" err="1">
                          <a:effectLst/>
                        </a:rPr>
                        <a:t>gì</a:t>
                      </a:r>
                      <a:r>
                        <a:rPr lang="en-US" sz="2400" b="0" dirty="0">
                          <a:effectLst/>
                        </a:rPr>
                        <a:t> </a:t>
                      </a:r>
                      <a:r>
                        <a:rPr lang="en-US" sz="2400" b="0" dirty="0" err="1">
                          <a:effectLst/>
                        </a:rPr>
                        <a:t>trong</a:t>
                      </a:r>
                      <a:r>
                        <a:rPr lang="en-US" sz="2400" b="0" dirty="0">
                          <a:effectLst/>
                        </a:rPr>
                        <a:t> </a:t>
                      </a:r>
                      <a:r>
                        <a:rPr lang="en-US" sz="2400" b="0" dirty="0" err="1">
                          <a:effectLst/>
                        </a:rPr>
                        <a:t>cách</a:t>
                      </a:r>
                      <a:r>
                        <a:rPr lang="en-US" sz="2400" b="0" dirty="0">
                          <a:effectLst/>
                        </a:rPr>
                        <a:t> </a:t>
                      </a:r>
                      <a:r>
                        <a:rPr lang="en-US" sz="2400" b="0" dirty="0" err="1">
                          <a:effectLst/>
                        </a:rPr>
                        <a:t>biểu</a:t>
                      </a:r>
                      <a:r>
                        <a:rPr lang="en-US" sz="2400" b="0" dirty="0">
                          <a:effectLst/>
                        </a:rPr>
                        <a:t> </a:t>
                      </a:r>
                      <a:r>
                        <a:rPr lang="en-US" sz="2400" b="0" dirty="0" err="1">
                          <a:effectLst/>
                        </a:rPr>
                        <a:t>đạt</a:t>
                      </a:r>
                      <a:r>
                        <a:rPr lang="en-US" sz="2400" b="0" dirty="0">
                          <a:effectLst/>
                        </a:rPr>
                        <a:t> </a:t>
                      </a:r>
                      <a:r>
                        <a:rPr lang="en-US" sz="2400" b="0" dirty="0" err="1">
                          <a:effectLst/>
                        </a:rPr>
                        <a:t>đời</a:t>
                      </a:r>
                      <a:r>
                        <a:rPr lang="en-US" sz="2400" b="0" dirty="0">
                          <a:effectLst/>
                        </a:rPr>
                        <a:t> </a:t>
                      </a:r>
                      <a:r>
                        <a:rPr lang="en-US" sz="2400" b="0" dirty="0" err="1">
                          <a:effectLst/>
                        </a:rPr>
                        <a:t>sống</a:t>
                      </a:r>
                      <a:r>
                        <a:rPr lang="en-US" sz="2400" b="0" dirty="0">
                          <a:effectLst/>
                        </a:rPr>
                        <a:t>, </a:t>
                      </a:r>
                      <a:r>
                        <a:rPr lang="en-US" sz="2400" b="0" dirty="0" err="1">
                          <a:effectLst/>
                        </a:rPr>
                        <a:t>đem</a:t>
                      </a:r>
                      <a:r>
                        <a:rPr lang="en-US" sz="2400" b="0" dirty="0">
                          <a:effectLst/>
                        </a:rPr>
                        <a:t> </a:t>
                      </a:r>
                      <a:r>
                        <a:rPr lang="en-US" sz="2400" b="0" dirty="0" err="1">
                          <a:effectLst/>
                        </a:rPr>
                        <a:t>đến</a:t>
                      </a:r>
                      <a:r>
                        <a:rPr lang="en-US" sz="2400" b="0" dirty="0">
                          <a:effectLst/>
                        </a:rPr>
                        <a:t> </a:t>
                      </a:r>
                      <a:r>
                        <a:rPr lang="en-US" sz="2400" b="0" dirty="0" err="1">
                          <a:effectLst/>
                        </a:rPr>
                        <a:t>những</a:t>
                      </a:r>
                      <a:r>
                        <a:rPr lang="en-US" sz="2400" b="0" dirty="0">
                          <a:effectLst/>
                        </a:rPr>
                        <a:t> </a:t>
                      </a:r>
                      <a:r>
                        <a:rPr lang="en-US" sz="2400" b="0" dirty="0" err="1">
                          <a:effectLst/>
                        </a:rPr>
                        <a:t>ấn</a:t>
                      </a:r>
                      <a:r>
                        <a:rPr lang="en-US" sz="2400" b="0" dirty="0">
                          <a:effectLst/>
                        </a:rPr>
                        <a:t> </a:t>
                      </a:r>
                      <a:r>
                        <a:rPr lang="en-US" sz="2400" b="0" dirty="0" err="1">
                          <a:effectLst/>
                        </a:rPr>
                        <a:t>tượng</a:t>
                      </a:r>
                      <a:r>
                        <a:rPr lang="en-US" sz="2400" b="0" dirty="0">
                          <a:effectLst/>
                        </a:rPr>
                        <a:t>, </a:t>
                      </a:r>
                      <a:r>
                        <a:rPr lang="en-US" sz="2400" b="0" dirty="0" err="1">
                          <a:effectLst/>
                        </a:rPr>
                        <a:t>xúc</a:t>
                      </a:r>
                      <a:r>
                        <a:rPr lang="en-US" sz="2400" b="0" dirty="0">
                          <a:effectLst/>
                        </a:rPr>
                        <a:t> </a:t>
                      </a:r>
                      <a:r>
                        <a:rPr lang="en-US" sz="2400" b="0" dirty="0" err="1">
                          <a:effectLst/>
                        </a:rPr>
                        <a:t>động</a:t>
                      </a:r>
                      <a:r>
                        <a:rPr lang="en-US" sz="2400" b="0" dirty="0">
                          <a:effectLst/>
                        </a:rPr>
                        <a:t> </a:t>
                      </a:r>
                      <a:r>
                        <a:rPr lang="en-US" sz="2400" b="0" dirty="0" err="1">
                          <a:effectLst/>
                        </a:rPr>
                        <a:t>thẩm</a:t>
                      </a:r>
                      <a:r>
                        <a:rPr lang="en-US" sz="2400" b="0" dirty="0">
                          <a:effectLst/>
                        </a:rPr>
                        <a:t> </a:t>
                      </a:r>
                      <a:r>
                        <a:rPr lang="en-US" sz="2400" b="0" dirty="0" err="1">
                          <a:effectLst/>
                        </a:rPr>
                        <a:t>mỹ</a:t>
                      </a:r>
                      <a:r>
                        <a:rPr lang="en-US" sz="2400" b="0" dirty="0">
                          <a:effectLst/>
                        </a:rPr>
                        <a:t> </a:t>
                      </a:r>
                      <a:r>
                        <a:rPr lang="en-US" sz="2400" b="0" dirty="0" err="1">
                          <a:effectLst/>
                        </a:rPr>
                        <a:t>mới</a:t>
                      </a:r>
                      <a:r>
                        <a:rPr lang="en-US" sz="2400" b="0" dirty="0">
                          <a:effectLst/>
                        </a:rPr>
                        <a:t> </a:t>
                      </a:r>
                      <a:r>
                        <a:rPr lang="en-US" sz="2400" b="0" dirty="0" err="1">
                          <a:effectLst/>
                        </a:rPr>
                        <a:t>mẻ</a:t>
                      </a:r>
                      <a:r>
                        <a:rPr lang="en-US" sz="2400" b="0" dirty="0">
                          <a:effectLst/>
                        </a:rPr>
                        <a:t> </a:t>
                      </a:r>
                      <a:r>
                        <a:rPr lang="en-US" sz="2400" b="0" dirty="0" err="1">
                          <a:effectLst/>
                        </a:rPr>
                        <a:t>thế</a:t>
                      </a:r>
                      <a:r>
                        <a:rPr lang="en-US" sz="2400" b="0" dirty="0">
                          <a:effectLst/>
                        </a:rPr>
                        <a:t> </a:t>
                      </a:r>
                      <a:r>
                        <a:rPr lang="en-US" sz="2400" b="0" dirty="0" err="1">
                          <a:effectLst/>
                        </a:rPr>
                        <a:t>nào</a:t>
                      </a:r>
                      <a:r>
                        <a:rPr lang="en-US" sz="2400" b="0" dirty="0">
                          <a:effectLst/>
                        </a:rPr>
                        <a:t>?</a:t>
                      </a:r>
                      <a:endParaRPr lang="x-none" sz="2400" b="0" dirty="0">
                        <a:effectLst/>
                        <a:latin typeface="Calibri" panose="020F0502020204030204" pitchFamily="34" charset="0"/>
                        <a:ea typeface="Times New Roman" panose="02020603050405020304" pitchFamily="18" charset="0"/>
                        <a:cs typeface="Calibri" panose="020F0502020204030204" pitchFamily="34" charset="0"/>
                      </a:endParaRPr>
                    </a:p>
                  </a:txBody>
                  <a:tcPr marL="20944" marR="20944" marT="0" marB="0"/>
                </a:tc>
                <a:tc>
                  <a:txBody>
                    <a:bodyPr/>
                    <a:lstStyle/>
                    <a:p>
                      <a:pPr>
                        <a:lnSpc>
                          <a:spcPct val="100000"/>
                        </a:lnSpc>
                      </a:pPr>
                      <a:r>
                        <a:rPr lang="en-US" sz="2400" b="0" dirty="0">
                          <a:effectLst/>
                        </a:rPr>
                        <a:t> </a:t>
                      </a:r>
                      <a:endParaRPr lang="x-none" sz="2400" b="0" dirty="0">
                        <a:effectLst/>
                        <a:latin typeface="Calibri" panose="020F0502020204030204" pitchFamily="34" charset="0"/>
                        <a:ea typeface="Times New Roman" panose="02020603050405020304" pitchFamily="18" charset="0"/>
                        <a:cs typeface="Calibri" panose="020F0502020204030204" pitchFamily="34" charset="0"/>
                      </a:endParaRPr>
                    </a:p>
                  </a:txBody>
                  <a:tcPr marL="20944" marR="20944" marT="0" marB="0"/>
                </a:tc>
                <a:extLst>
                  <a:ext uri="{0D108BD9-81ED-4DB2-BD59-A6C34878D82A}">
                    <a16:rowId xmlns:a16="http://schemas.microsoft.com/office/drawing/2014/main" xmlns="" val="2971905065"/>
                  </a:ext>
                </a:extLst>
              </a:tr>
            </a:tbl>
          </a:graphicData>
        </a:graphic>
      </p:graphicFrame>
    </p:spTree>
    <p:extLst>
      <p:ext uri="{BB962C8B-B14F-4D97-AF65-F5344CB8AC3E}">
        <p14:creationId xmlns:p14="http://schemas.microsoft.com/office/powerpoint/2010/main" val="391609357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3" dur="500"/>
                                        <p:tgtEl>
                                          <p:spTgt spid="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8ED8CFE-7273-6A45-9F61-256B40D7BF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029" y="1811382"/>
            <a:ext cx="5281749" cy="5281749"/>
          </a:xfrm>
          <a:prstGeom prst="rect">
            <a:avLst/>
          </a:prstGeom>
        </p:spPr>
      </p:pic>
      <p:sp>
        <p:nvSpPr>
          <p:cNvPr id="4" name="Rounded Rectangle 3">
            <a:extLst>
              <a:ext uri="{FF2B5EF4-FFF2-40B4-BE49-F238E27FC236}">
                <a16:creationId xmlns:a16="http://schemas.microsoft.com/office/drawing/2014/main" xmlns="" id="{D214704A-23A9-0C4E-B7FE-7467861EC0B7}"/>
              </a:ext>
            </a:extLst>
          </p:cNvPr>
          <p:cNvSpPr/>
          <p:nvPr/>
        </p:nvSpPr>
        <p:spPr>
          <a:xfrm>
            <a:off x="4777272" y="906623"/>
            <a:ext cx="6830009" cy="3545633"/>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Trong chương trình Ngữ văn lớp 10, các em đã được làm quen và thực hành viết bài nghị luận phân tích, đánh giá một tác phẩm truyện. Dựa vào hiểu biết của mình, em hãy nêu các yêu cầu của bài văn nghị luận phân tích, đánh giá một tác phẩm truyện?</a:t>
            </a:r>
            <a:r>
              <a:rPr lang="x-none" sz="2800" dirty="0">
                <a:solidFill>
                  <a:schemeClr val="tx1"/>
                </a:solidFill>
                <a:effectLst/>
                <a:latin typeface="Calibri" panose="020F0502020204030204" pitchFamily="34" charset="0"/>
                <a:cs typeface="Calibri" panose="020F0502020204030204" pitchFamily="34" charset="0"/>
              </a:rPr>
              <a:t> </a:t>
            </a:r>
            <a:endParaRPr lang="vi-VN" sz="28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6882465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F09FB557-E82D-734C-86D7-0CCCB3BAF4CE}"/>
              </a:ext>
            </a:extLst>
          </p:cNvPr>
          <p:cNvGraphicFramePr>
            <a:graphicFrameLocks noGrp="1"/>
          </p:cNvGraphicFramePr>
          <p:nvPr>
            <p:extLst>
              <p:ext uri="{D42A27DB-BD31-4B8C-83A1-F6EECF244321}">
                <p14:modId xmlns:p14="http://schemas.microsoft.com/office/powerpoint/2010/main" val="1588931608"/>
              </p:ext>
            </p:extLst>
          </p:nvPr>
        </p:nvGraphicFramePr>
        <p:xfrm>
          <a:off x="253980" y="216957"/>
          <a:ext cx="11734819" cy="6217920"/>
        </p:xfrm>
        <a:graphic>
          <a:graphicData uri="http://schemas.openxmlformats.org/drawingml/2006/table">
            <a:tbl>
              <a:tblPr firstRow="1" firstCol="1" bandRow="1">
                <a:tableStyleId>{E8B1032C-EA38-4F05-BA0D-38AFFFC7BED3}</a:tableStyleId>
              </a:tblPr>
              <a:tblGrid>
                <a:gridCol w="4944553">
                  <a:extLst>
                    <a:ext uri="{9D8B030D-6E8A-4147-A177-3AD203B41FA5}">
                      <a16:colId xmlns:a16="http://schemas.microsoft.com/office/drawing/2014/main" xmlns="" val="2395696169"/>
                    </a:ext>
                  </a:extLst>
                </a:gridCol>
                <a:gridCol w="6790266">
                  <a:extLst>
                    <a:ext uri="{9D8B030D-6E8A-4147-A177-3AD203B41FA5}">
                      <a16:colId xmlns:a16="http://schemas.microsoft.com/office/drawing/2014/main" xmlns="" val="201292415"/>
                    </a:ext>
                  </a:extLst>
                </a:gridCol>
              </a:tblGrid>
              <a:tr h="899652">
                <a:tc>
                  <a:txBody>
                    <a:bodyPr/>
                    <a:lstStyle/>
                    <a:p>
                      <a:pPr algn="just">
                        <a:lnSpc>
                          <a:spcPct val="100000"/>
                        </a:lnSpc>
                      </a:pPr>
                      <a:r>
                        <a:rPr lang="en-US" sz="2400" b="0" dirty="0" err="1">
                          <a:effectLst/>
                          <a:latin typeface="Calibri" panose="020F0502020204030204" pitchFamily="34" charset="0"/>
                          <a:cs typeface="Calibri" panose="020F0502020204030204" pitchFamily="34" charset="0"/>
                        </a:rPr>
                        <a:t>Hoàn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cảnh</a:t>
                      </a:r>
                      <a:r>
                        <a:rPr lang="en-US" sz="2400" b="0" dirty="0">
                          <a:effectLst/>
                          <a:latin typeface="Calibri" panose="020F0502020204030204" pitchFamily="34" charset="0"/>
                          <a:cs typeface="Calibri" panose="020F0502020204030204" pitchFamily="34" charset="0"/>
                        </a:rPr>
                        <a:t> ra </a:t>
                      </a:r>
                      <a:r>
                        <a:rPr lang="en-US" sz="2400" b="0" dirty="0" err="1">
                          <a:effectLst/>
                          <a:latin typeface="Calibri" panose="020F0502020204030204" pitchFamily="34" charset="0"/>
                          <a:cs typeface="Calibri" panose="020F0502020204030204" pitchFamily="34" charset="0"/>
                        </a:rPr>
                        <a:t>đời</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của</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tác</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phẩm</a:t>
                      </a:r>
                      <a:r>
                        <a:rPr lang="vi-VN" sz="2400" b="0" dirty="0">
                          <a:effectLst/>
                          <a:latin typeface="Calibri" panose="020F0502020204030204" pitchFamily="34" charset="0"/>
                          <a:cs typeface="Calibri" panose="020F0502020204030204" pitchFamily="34" charset="0"/>
                        </a:rPr>
                        <a:t>?</a:t>
                      </a:r>
                      <a:endParaRPr lang="x-none" sz="2400" b="0" dirty="0">
                        <a:effectLst/>
                        <a:latin typeface="Calibri" panose="020F0502020204030204" pitchFamily="34" charset="0"/>
                        <a:cs typeface="Calibri" panose="020F0502020204030204" pitchFamily="34" charset="0"/>
                      </a:endParaRPr>
                    </a:p>
                    <a:p>
                      <a:pPr algn="just">
                        <a:lnSpc>
                          <a:spcPct val="100000"/>
                        </a:lnSpc>
                      </a:pPr>
                      <a:r>
                        <a:rPr lang="en-US" sz="2400" b="0" dirty="0">
                          <a:effectLst/>
                          <a:latin typeface="Calibri" panose="020F0502020204030204" pitchFamily="34" charset="0"/>
                          <a:cs typeface="Calibri" panose="020F0502020204030204" pitchFamily="34" charset="0"/>
                        </a:rPr>
                        <a:t> </a:t>
                      </a:r>
                      <a:endParaRPr lang="x-none" sz="2400" b="0" dirty="0">
                        <a:effectLst/>
                        <a:latin typeface="Calibri" panose="020F0502020204030204" pitchFamily="34" charset="0"/>
                        <a:ea typeface="Times New Roman" panose="02020603050405020304" pitchFamily="18" charset="0"/>
                        <a:cs typeface="Calibri" panose="020F0502020204030204" pitchFamily="34" charset="0"/>
                      </a:endParaRPr>
                    </a:p>
                  </a:txBody>
                  <a:tcPr marL="21929" marR="21929" marT="0" marB="0"/>
                </a:tc>
                <a:tc>
                  <a:txBody>
                    <a:bodyPr/>
                    <a:lstStyle/>
                    <a:p>
                      <a:pPr marL="342900" indent="-342900">
                        <a:lnSpc>
                          <a:spcPct val="100000"/>
                        </a:lnSpc>
                        <a:buFontTx/>
                        <a:buChar char="-"/>
                      </a:pPr>
                      <a:r>
                        <a:rPr lang="vi-VN" sz="2400" b="0" dirty="0">
                          <a:effectLst/>
                          <a:latin typeface="Calibri" panose="020F0502020204030204" pitchFamily="34" charset="0"/>
                          <a:cs typeface="Calibri" panose="020F0502020204030204" pitchFamily="34" charset="0"/>
                        </a:rPr>
                        <a:t>Tiền thân tiểu thuyết “Xóm ngụ cư” (1945)</a:t>
                      </a:r>
                      <a:endParaRPr lang="x-none" sz="2400" b="0" dirty="0">
                        <a:effectLst/>
                        <a:latin typeface="Calibri" panose="020F0502020204030204" pitchFamily="34" charset="0"/>
                        <a:cs typeface="Calibri" panose="020F0502020204030204" pitchFamily="34" charset="0"/>
                      </a:endParaRPr>
                    </a:p>
                    <a:p>
                      <a:pPr marL="342900" indent="-342900">
                        <a:lnSpc>
                          <a:spcPct val="100000"/>
                        </a:lnSpc>
                        <a:buFontTx/>
                        <a:buChar char="-"/>
                      </a:pPr>
                      <a:r>
                        <a:rPr lang="vi-VN" sz="2400" b="0" dirty="0">
                          <a:effectLst/>
                          <a:latin typeface="Calibri" panose="020F0502020204030204" pitchFamily="34" charset="0"/>
                          <a:cs typeface="Calibri" panose="020F0502020204030204" pitchFamily="34" charset="0"/>
                        </a:rPr>
                        <a:t>Năm 1954, Kim Lân viết “Vợ nhặt” dựa trên một phần cốt truyện cũ.</a:t>
                      </a:r>
                    </a:p>
                  </a:txBody>
                  <a:tcPr marL="21929" marR="21929" marT="0" marB="0"/>
                </a:tc>
                <a:extLst>
                  <a:ext uri="{0D108BD9-81ED-4DB2-BD59-A6C34878D82A}">
                    <a16:rowId xmlns:a16="http://schemas.microsoft.com/office/drawing/2014/main" xmlns="" val="1841842408"/>
                  </a:ext>
                </a:extLst>
              </a:tr>
              <a:tr h="1511645">
                <a:tc>
                  <a:txBody>
                    <a:bodyPr/>
                    <a:lstStyle/>
                    <a:p>
                      <a:pPr algn="just">
                        <a:lnSpc>
                          <a:spcPct val="100000"/>
                        </a:lnSpc>
                      </a:pPr>
                      <a:r>
                        <a:rPr lang="en-US" sz="2400" b="0">
                          <a:effectLst/>
                          <a:latin typeface="Calibri" panose="020F0502020204030204" pitchFamily="34" charset="0"/>
                          <a:cs typeface="Calibri" panose="020F0502020204030204" pitchFamily="34" charset="0"/>
                        </a:rPr>
                        <a:t>Xác định những phương diện cụ thể trong cách kể chuyện của tác phẩm mà bài viết sẽ đi sâu vào phân tích?</a:t>
                      </a:r>
                      <a:endParaRPr lang="x-none" sz="2400" b="0">
                        <a:effectLst/>
                        <a:latin typeface="Calibri" panose="020F0502020204030204" pitchFamily="34" charset="0"/>
                        <a:ea typeface="Times New Roman" panose="02020603050405020304" pitchFamily="18" charset="0"/>
                        <a:cs typeface="Calibri" panose="020F0502020204030204" pitchFamily="34" charset="0"/>
                      </a:endParaRPr>
                    </a:p>
                  </a:txBody>
                  <a:tcPr marL="21929" marR="21929" marT="0" marB="0"/>
                </a:tc>
                <a:tc>
                  <a:txBody>
                    <a:bodyPr/>
                    <a:lstStyle/>
                    <a:p>
                      <a:pPr marL="342900" indent="-342900" algn="just">
                        <a:lnSpc>
                          <a:spcPct val="100000"/>
                        </a:lnSpc>
                        <a:buFontTx/>
                        <a:buChar char="-"/>
                      </a:pPr>
                      <a:r>
                        <a:rPr lang="en-US" sz="2400" b="0" dirty="0" err="1">
                          <a:effectLst/>
                          <a:latin typeface="Calibri" panose="020F0502020204030204" pitchFamily="34" charset="0"/>
                          <a:cs typeface="Calibri" panose="020F0502020204030204" pitchFamily="34" charset="0"/>
                        </a:rPr>
                        <a:t>Với</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đề</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tài</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nghệ</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thuật</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xây</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dựng</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tình</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huống</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trong</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truyện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ngắn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Vợ</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nhặt</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của</a:t>
                      </a:r>
                      <a:r>
                        <a:rPr lang="en-US" sz="2400" b="0" dirty="0">
                          <a:effectLst/>
                          <a:latin typeface="Calibri" panose="020F0502020204030204" pitchFamily="34" charset="0"/>
                          <a:cs typeface="Calibri" panose="020F0502020204030204" pitchFamily="34" charset="0"/>
                        </a:rPr>
                        <a:t> Kim </a:t>
                      </a:r>
                      <a:r>
                        <a:rPr lang="en-US" sz="2400" b="0" dirty="0" err="1">
                          <a:effectLst/>
                          <a:latin typeface="Calibri" panose="020F0502020204030204" pitchFamily="34" charset="0"/>
                          <a:cs typeface="Calibri" panose="020F0502020204030204" pitchFamily="34" charset="0"/>
                        </a:rPr>
                        <a:t>Lân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thử</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xác</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định</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xem</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những</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mâu</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thuẫn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nào</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tạo</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nên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tình</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huống</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truyện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và</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tình</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huống</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ấy</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có</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thể</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bộc</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lộ</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điều</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gì</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về</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các</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nhân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vật</a:t>
                      </a:r>
                      <a:r>
                        <a:rPr lang="en-US" sz="2400" b="0" dirty="0">
                          <a:effectLst/>
                          <a:latin typeface="Calibri" panose="020F0502020204030204" pitchFamily="34" charset="0"/>
                          <a:cs typeface="Calibri" panose="020F0502020204030204" pitchFamily="34" charset="0"/>
                        </a:rPr>
                        <a:t>.</a:t>
                      </a:r>
                    </a:p>
                  </a:txBody>
                  <a:tcPr marL="21929" marR="21929" marT="0" marB="0"/>
                </a:tc>
                <a:extLst>
                  <a:ext uri="{0D108BD9-81ED-4DB2-BD59-A6C34878D82A}">
                    <a16:rowId xmlns:a16="http://schemas.microsoft.com/office/drawing/2014/main" xmlns="" val="67878408"/>
                  </a:ext>
                </a:extLst>
              </a:tr>
              <a:tr h="1817642">
                <a:tc>
                  <a:txBody>
                    <a:bodyPr/>
                    <a:lstStyle/>
                    <a:p>
                      <a:pPr algn="just">
                        <a:lnSpc>
                          <a:spcPct val="100000"/>
                        </a:lnSpc>
                      </a:pPr>
                      <a:r>
                        <a:rPr lang="vi-VN" sz="2400" b="0" dirty="0">
                          <a:effectLst/>
                          <a:latin typeface="Calibri" panose="020F0502020204030204" pitchFamily="34" charset="0"/>
                          <a:cs typeface="Calibri" panose="020F0502020204030204" pitchFamily="34" charset="0"/>
                        </a:rPr>
                        <a:t>H</a:t>
                      </a:r>
                      <a:r>
                        <a:rPr lang="en-US" sz="2400" b="0" dirty="0" err="1">
                          <a:effectLst/>
                          <a:latin typeface="Calibri" panose="020F0502020204030204" pitchFamily="34" charset="0"/>
                          <a:cs typeface="Calibri" panose="020F0502020204030204" pitchFamily="34" charset="0"/>
                        </a:rPr>
                        <a:t>iệu</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quả</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của</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các</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phương</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thức</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phương</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tiện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nghệ</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thuật</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đã</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giúp</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bộc</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lộ</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cảm</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quan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về</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đời</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sống</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của</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nhà</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văn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cũng</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như</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khơi</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gợi</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suy</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tưởng</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và</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hứng</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thú</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diễn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giải</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ở</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người</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đọc</a:t>
                      </a:r>
                      <a:r>
                        <a:rPr lang="en-US" sz="2400" b="0" dirty="0">
                          <a:effectLst/>
                          <a:latin typeface="Calibri" panose="020F0502020204030204" pitchFamily="34" charset="0"/>
                          <a:cs typeface="Calibri" panose="020F0502020204030204" pitchFamily="34" charset="0"/>
                        </a:rPr>
                        <a:t>.</a:t>
                      </a:r>
                      <a:endParaRPr lang="x-none" sz="2400" b="0" dirty="0">
                        <a:effectLst/>
                        <a:latin typeface="Calibri" panose="020F0502020204030204" pitchFamily="34" charset="0"/>
                        <a:cs typeface="Calibri" panose="020F0502020204030204" pitchFamily="34" charset="0"/>
                      </a:endParaRPr>
                    </a:p>
                  </a:txBody>
                  <a:tcPr marL="21929" marR="21929" marT="0" marB="0"/>
                </a:tc>
                <a:tc>
                  <a:txBody>
                    <a:bodyPr/>
                    <a:lstStyle/>
                    <a:p>
                      <a:pPr marL="342900" indent="-342900" algn="just">
                        <a:lnSpc>
                          <a:spcPct val="100000"/>
                        </a:lnSpc>
                        <a:buFontTx/>
                        <a:buChar char="-"/>
                      </a:pPr>
                      <a:r>
                        <a:rPr lang="en-US" sz="2400" b="0" dirty="0" err="1">
                          <a:effectLst/>
                          <a:latin typeface="Calibri" panose="020F0502020204030204" pitchFamily="34" charset="0"/>
                          <a:cs typeface="Calibri" panose="020F0502020204030204" pitchFamily="34" charset="0"/>
                        </a:rPr>
                        <a:t>Trong</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truyện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ngắn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Vợ</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nhặt</a:t>
                      </a:r>
                      <a:r>
                        <a:rPr lang="en-US" sz="2400" b="0" dirty="0">
                          <a:effectLst/>
                          <a:latin typeface="Calibri" panose="020F0502020204030204" pitchFamily="34" charset="0"/>
                          <a:cs typeface="Calibri" panose="020F0502020204030204" pitchFamily="34" charset="0"/>
                        </a:rPr>
                        <a:t>, Kim </a:t>
                      </a:r>
                      <a:r>
                        <a:rPr lang="en-US" sz="2400" b="0" dirty="0" err="1">
                          <a:effectLst/>
                          <a:latin typeface="Calibri" panose="020F0502020204030204" pitchFamily="34" charset="0"/>
                          <a:cs typeface="Calibri" panose="020F0502020204030204" pitchFamily="34" charset="0"/>
                        </a:rPr>
                        <a:t>Lân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đã</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sử</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dụng</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hệ</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thống</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ngôn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ngữ</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nói</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để</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làm</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bộc</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lộ</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tính</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cách</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suy</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nghĩ</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của</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các</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nhân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vật</a:t>
                      </a:r>
                      <a:r>
                        <a:rPr lang="en-US" sz="2400" b="0" dirty="0">
                          <a:effectLst/>
                          <a:latin typeface="Calibri" panose="020F0502020204030204" pitchFamily="34" charset="0"/>
                          <a:cs typeface="Calibri" panose="020F0502020204030204" pitchFamily="34" charset="0"/>
                        </a:rPr>
                        <a:t>.</a:t>
                      </a:r>
                      <a:endParaRPr lang="x-none" sz="2400" b="0" dirty="0">
                        <a:effectLst/>
                        <a:latin typeface="Calibri" panose="020F0502020204030204" pitchFamily="34" charset="0"/>
                        <a:cs typeface="Calibri" panose="020F0502020204030204" pitchFamily="34" charset="0"/>
                      </a:endParaRPr>
                    </a:p>
                    <a:p>
                      <a:pPr>
                        <a:lnSpc>
                          <a:spcPct val="100000"/>
                        </a:lnSpc>
                      </a:pPr>
                      <a:r>
                        <a:rPr lang="en-US" sz="2400" b="0" dirty="0">
                          <a:effectLst/>
                          <a:latin typeface="Calibri" panose="020F0502020204030204" pitchFamily="34" charset="0"/>
                          <a:cs typeface="Calibri" panose="020F0502020204030204" pitchFamily="34" charset="0"/>
                        </a:rPr>
                        <a:t> </a:t>
                      </a:r>
                      <a:endParaRPr lang="x-none" sz="2400" b="0" dirty="0">
                        <a:effectLst/>
                        <a:latin typeface="Calibri" panose="020F0502020204030204" pitchFamily="34" charset="0"/>
                        <a:cs typeface="Calibri" panose="020F0502020204030204" pitchFamily="34" charset="0"/>
                      </a:endParaRPr>
                    </a:p>
                    <a:p>
                      <a:pPr>
                        <a:lnSpc>
                          <a:spcPct val="100000"/>
                        </a:lnSpc>
                      </a:pPr>
                      <a:r>
                        <a:rPr lang="en-US" sz="2400" b="0" dirty="0">
                          <a:effectLst/>
                          <a:latin typeface="Calibri" panose="020F0502020204030204" pitchFamily="34" charset="0"/>
                          <a:cs typeface="Calibri" panose="020F0502020204030204" pitchFamily="34" charset="0"/>
                        </a:rPr>
                        <a:t> </a:t>
                      </a:r>
                      <a:endParaRPr lang="x-none" sz="2400" b="0" dirty="0">
                        <a:effectLst/>
                        <a:latin typeface="Calibri" panose="020F0502020204030204" pitchFamily="34" charset="0"/>
                        <a:ea typeface="Times New Roman" panose="02020603050405020304" pitchFamily="18" charset="0"/>
                        <a:cs typeface="Calibri" panose="020F0502020204030204" pitchFamily="34" charset="0"/>
                      </a:endParaRPr>
                    </a:p>
                  </a:txBody>
                  <a:tcPr marL="21929" marR="21929" marT="0" marB="0"/>
                </a:tc>
                <a:extLst>
                  <a:ext uri="{0D108BD9-81ED-4DB2-BD59-A6C34878D82A}">
                    <a16:rowId xmlns:a16="http://schemas.microsoft.com/office/drawing/2014/main" xmlns="" val="524382191"/>
                  </a:ext>
                </a:extLst>
              </a:tr>
              <a:tr h="1106833">
                <a:tc>
                  <a:txBody>
                    <a:bodyPr/>
                    <a:lstStyle/>
                    <a:p>
                      <a:pPr algn="just">
                        <a:lnSpc>
                          <a:spcPct val="100000"/>
                        </a:lnSpc>
                      </a:pPr>
                      <a:r>
                        <a:rPr lang="en-US" sz="2400" b="0" dirty="0" err="1">
                          <a:effectLst/>
                          <a:latin typeface="Calibri" panose="020F0502020204030204" pitchFamily="34" charset="0"/>
                          <a:cs typeface="Calibri" panose="020F0502020204030204" pitchFamily="34" charset="0"/>
                        </a:rPr>
                        <a:t>Đánh</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giá</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giá</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trị</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của</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tác</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phẩm</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bạn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đã</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chọn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trên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phương</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diện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nghệ</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thuật</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Tác</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phẩm</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có</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vị</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trí</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như</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thế</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nào</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trong</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sự</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nghiệp</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của</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nghệ</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sĩ</a:t>
                      </a:r>
                      <a:r>
                        <a:rPr lang="en-US" sz="2400" b="0" dirty="0">
                          <a:effectLst/>
                          <a:latin typeface="Calibri" panose="020F0502020204030204" pitchFamily="34" charset="0"/>
                          <a:cs typeface="Calibri" panose="020F0502020204030204" pitchFamily="34" charset="0"/>
                        </a:rPr>
                        <a:t>? …</a:t>
                      </a:r>
                      <a:endParaRPr lang="x-none" sz="2400" b="0" dirty="0">
                        <a:effectLst/>
                        <a:latin typeface="Calibri" panose="020F0502020204030204" pitchFamily="34" charset="0"/>
                        <a:ea typeface="Times New Roman" panose="02020603050405020304" pitchFamily="18" charset="0"/>
                        <a:cs typeface="Calibri" panose="020F0502020204030204" pitchFamily="34" charset="0"/>
                      </a:endParaRPr>
                    </a:p>
                  </a:txBody>
                  <a:tcPr marL="21929" marR="21929" marT="0" marB="0"/>
                </a:tc>
                <a:tc>
                  <a:txBody>
                    <a:bodyPr/>
                    <a:lstStyle/>
                    <a:p>
                      <a:pPr marL="342900" indent="-342900" algn="just">
                        <a:lnSpc>
                          <a:spcPct val="100000"/>
                        </a:lnSpc>
                        <a:buFontTx/>
                        <a:buChar char="-"/>
                      </a:pPr>
                      <a:r>
                        <a:rPr lang="en-US" sz="2400" b="0" dirty="0" err="1">
                          <a:effectLst/>
                          <a:latin typeface="Calibri" panose="020F0502020204030204" pitchFamily="34" charset="0"/>
                          <a:cs typeface="Calibri" panose="020F0502020204030204" pitchFamily="34" charset="0"/>
                        </a:rPr>
                        <a:t>Tác</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phẩm</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Vợ</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nhặt</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đã</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làm</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rạng</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danh</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tên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tuổi</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nhà</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văn</a:t>
                      </a:r>
                      <a:r>
                        <a:rPr lang="en-US" sz="2400" b="0" dirty="0">
                          <a:effectLst/>
                          <a:latin typeface="Calibri" panose="020F0502020204030204" pitchFamily="34" charset="0"/>
                          <a:cs typeface="Calibri" panose="020F0502020204030204" pitchFamily="34" charset="0"/>
                        </a:rPr>
                        <a:t> Kim </a:t>
                      </a:r>
                      <a:r>
                        <a:rPr lang="en-US" sz="2400" b="0" dirty="0" err="1">
                          <a:effectLst/>
                          <a:latin typeface="Calibri" panose="020F0502020204030204" pitchFamily="34" charset="0"/>
                          <a:cs typeface="Calibri" panose="020F0502020204030204" pitchFamily="34" charset="0"/>
                        </a:rPr>
                        <a:t>Lân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đúng</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với</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danh</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xưng</a:t>
                      </a:r>
                      <a:r>
                        <a:rPr lang="en-US" sz="2400" b="0" dirty="0">
                          <a:effectLst/>
                          <a:latin typeface="Calibri" panose="020F0502020204030204" pitchFamily="34" charset="0"/>
                          <a:cs typeface="Calibri" panose="020F0502020204030204" pitchFamily="34" charset="0"/>
                        </a:rPr>
                        <a:t> Kim </a:t>
                      </a:r>
                      <a:r>
                        <a:rPr lang="en-US" sz="2400" b="0" dirty="0" err="1">
                          <a:effectLst/>
                          <a:latin typeface="Calibri" panose="020F0502020204030204" pitchFamily="34" charset="0"/>
                          <a:cs typeface="Calibri" panose="020F0502020204030204" pitchFamily="34" charset="0"/>
                        </a:rPr>
                        <a:t>Lân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là</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nhà</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văn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của</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vùng</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nông</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thôn</a:t>
                      </a:r>
                      <a:r>
                        <a:rPr lang="en-US" sz="2400" b="0" dirty="0">
                          <a:effectLst/>
                          <a:latin typeface="Calibri" panose="020F0502020204030204" pitchFamily="34" charset="0"/>
                          <a:cs typeface="Calibri" panose="020F0502020204030204" pitchFamily="34" charset="0"/>
                        </a:rPr>
                        <a:t>.</a:t>
                      </a:r>
                      <a:endParaRPr lang="x-none" sz="2400" b="0" dirty="0">
                        <a:effectLst/>
                        <a:latin typeface="Calibri" panose="020F0502020204030204" pitchFamily="34" charset="0"/>
                        <a:cs typeface="Calibri" panose="020F0502020204030204" pitchFamily="34" charset="0"/>
                      </a:endParaRPr>
                    </a:p>
                    <a:p>
                      <a:pPr>
                        <a:lnSpc>
                          <a:spcPct val="100000"/>
                        </a:lnSpc>
                      </a:pPr>
                      <a:r>
                        <a:rPr lang="en-US" sz="2400" b="0" dirty="0">
                          <a:effectLst/>
                          <a:latin typeface="Calibri" panose="020F0502020204030204" pitchFamily="34" charset="0"/>
                          <a:cs typeface="Calibri" panose="020F0502020204030204" pitchFamily="34" charset="0"/>
                        </a:rPr>
                        <a:t> </a:t>
                      </a:r>
                      <a:endParaRPr lang="x-none" sz="2400" b="0" dirty="0">
                        <a:effectLst/>
                        <a:latin typeface="Calibri" panose="020F0502020204030204" pitchFamily="34" charset="0"/>
                        <a:ea typeface="Times New Roman" panose="02020603050405020304" pitchFamily="18" charset="0"/>
                        <a:cs typeface="Calibri" panose="020F0502020204030204" pitchFamily="34" charset="0"/>
                      </a:endParaRPr>
                    </a:p>
                  </a:txBody>
                  <a:tcPr marL="21929" marR="21929" marT="0" marB="0"/>
                </a:tc>
                <a:extLst>
                  <a:ext uri="{0D108BD9-81ED-4DB2-BD59-A6C34878D82A}">
                    <a16:rowId xmlns:a16="http://schemas.microsoft.com/office/drawing/2014/main" xmlns="" val="157029158"/>
                  </a:ext>
                </a:extLst>
              </a:tr>
            </a:tbl>
          </a:graphicData>
        </a:graphic>
      </p:graphicFrame>
    </p:spTree>
    <p:extLst>
      <p:ext uri="{BB962C8B-B14F-4D97-AF65-F5344CB8AC3E}">
        <p14:creationId xmlns:p14="http://schemas.microsoft.com/office/powerpoint/2010/main" val="229174668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xmlns="" id="{ABBE46DA-0041-4546-B0DD-0621AA647673}"/>
              </a:ext>
            </a:extLst>
          </p:cNvPr>
          <p:cNvSpPr/>
          <p:nvPr/>
        </p:nvSpPr>
        <p:spPr>
          <a:xfrm>
            <a:off x="429209" y="781050"/>
            <a:ext cx="11383347" cy="6010464"/>
          </a:xfrm>
          <a:prstGeom prst="roundRect">
            <a:avLst/>
          </a:prstGeom>
          <a:noFill/>
          <a:ln w="28575">
            <a:solidFill>
              <a:srgbClr val="9F5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xmlns="" id="{951AE272-0D17-0146-863E-D7517C52B0B4}"/>
              </a:ext>
            </a:extLst>
          </p:cNvPr>
          <p:cNvSpPr txBox="1"/>
          <p:nvPr/>
        </p:nvSpPr>
        <p:spPr>
          <a:xfrm>
            <a:off x="2819400" y="-104964"/>
            <a:ext cx="6096000" cy="837473"/>
          </a:xfrm>
          <a:prstGeom prst="rect">
            <a:avLst/>
          </a:prstGeom>
          <a:noFill/>
        </p:spPr>
        <p:txBody>
          <a:bodyPr wrap="square">
            <a:spAutoFit/>
          </a:bodyPr>
          <a:lstStyle/>
          <a:p>
            <a:pPr algn="ctr">
              <a:lnSpc>
                <a:spcPct val="150000"/>
              </a:lnSpc>
            </a:pPr>
            <a:r>
              <a:rPr lang="x-none" sz="3600" b="1" dirty="0">
                <a:solidFill>
                  <a:schemeClr val="accent2">
                    <a:lumMod val="50000"/>
                  </a:schemeClr>
                </a:solidFill>
                <a:effectLst/>
                <a:latin typeface="Calibri" panose="020F0502020204030204" pitchFamily="34" charset="0"/>
                <a:ea typeface="Times New Roman" panose="02020603050405020304" pitchFamily="18" charset="0"/>
                <a:cs typeface="Calibri" panose="020F0502020204030204" pitchFamily="34" charset="0"/>
              </a:rPr>
              <a:t>2. Tìm ý và lập dàn ý</a:t>
            </a:r>
            <a:endParaRPr lang="x-none" sz="3200" dirty="0">
              <a:solidFill>
                <a:schemeClr val="accent2">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8" name="TextBox 7">
            <a:extLst>
              <a:ext uri="{FF2B5EF4-FFF2-40B4-BE49-F238E27FC236}">
                <a16:creationId xmlns:a16="http://schemas.microsoft.com/office/drawing/2014/main" xmlns="" id="{16A17EBB-BB0C-B949-8455-84043B8162DE}"/>
              </a:ext>
            </a:extLst>
          </p:cNvPr>
          <p:cNvSpPr txBox="1"/>
          <p:nvPr/>
        </p:nvSpPr>
        <p:spPr>
          <a:xfrm>
            <a:off x="914401" y="863586"/>
            <a:ext cx="8449732" cy="523220"/>
          </a:xfrm>
          <a:prstGeom prst="rect">
            <a:avLst/>
          </a:prstGeom>
          <a:noFill/>
        </p:spPr>
        <p:txBody>
          <a:bodyPr wrap="square">
            <a:spAutoFit/>
          </a:bodyPr>
          <a:lstStyle/>
          <a:p>
            <a:pPr algn="just"/>
            <a:r>
              <a:rPr lang="vi-VN" sz="28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b. Lập dàn ý:</a:t>
            </a:r>
            <a:endParaRPr lang="x-none" sz="2400" dirty="0">
              <a:effectLst/>
              <a:latin typeface="Calibri" panose="020F0502020204030204" pitchFamily="34" charset="0"/>
              <a:ea typeface="Times New Roman" panose="02020603050405020304" pitchFamily="18" charset="0"/>
              <a:cs typeface="Calibri" panose="020F0502020204030204" pitchFamily="34" charset="0"/>
            </a:endParaRPr>
          </a:p>
        </p:txBody>
      </p:sp>
      <p:graphicFrame>
        <p:nvGraphicFramePr>
          <p:cNvPr id="3" name="Table 2">
            <a:extLst>
              <a:ext uri="{FF2B5EF4-FFF2-40B4-BE49-F238E27FC236}">
                <a16:creationId xmlns:a16="http://schemas.microsoft.com/office/drawing/2014/main" xmlns="" id="{C4F7105E-8036-CA4F-B5FD-2AB63CCBDBA2}"/>
              </a:ext>
            </a:extLst>
          </p:cNvPr>
          <p:cNvGraphicFramePr>
            <a:graphicFrameLocks noGrp="1"/>
          </p:cNvGraphicFramePr>
          <p:nvPr>
            <p:extLst>
              <p:ext uri="{D42A27DB-BD31-4B8C-83A1-F6EECF244321}">
                <p14:modId xmlns:p14="http://schemas.microsoft.com/office/powerpoint/2010/main" val="2026374368"/>
              </p:ext>
            </p:extLst>
          </p:nvPr>
        </p:nvGraphicFramePr>
        <p:xfrm>
          <a:off x="728138" y="1604806"/>
          <a:ext cx="10701866" cy="4351337"/>
        </p:xfrm>
        <a:graphic>
          <a:graphicData uri="http://schemas.openxmlformats.org/drawingml/2006/table">
            <a:tbl>
              <a:tblPr firstRow="1" firstCol="1" bandRow="1">
                <a:tableStyleId>{16D9F66E-5EB9-4882-86FB-DCBF35E3C3E4}</a:tableStyleId>
              </a:tblPr>
              <a:tblGrid>
                <a:gridCol w="10701866">
                  <a:extLst>
                    <a:ext uri="{9D8B030D-6E8A-4147-A177-3AD203B41FA5}">
                      <a16:colId xmlns:a16="http://schemas.microsoft.com/office/drawing/2014/main" xmlns="" val="778657401"/>
                    </a:ext>
                  </a:extLst>
                </a:gridCol>
              </a:tblGrid>
              <a:tr h="1357709">
                <a:tc>
                  <a:txBody>
                    <a:bodyPr/>
                    <a:lstStyle/>
                    <a:p>
                      <a:pPr algn="just">
                        <a:lnSpc>
                          <a:spcPct val="100000"/>
                        </a:lnSpc>
                      </a:pPr>
                      <a:r>
                        <a:rPr lang="en-US" sz="2400" b="1" dirty="0" err="1">
                          <a:effectLst/>
                          <a:latin typeface="Calibri" panose="020F0502020204030204" pitchFamily="34" charset="0"/>
                          <a:cs typeface="Calibri" panose="020F0502020204030204" pitchFamily="34" charset="0"/>
                        </a:rPr>
                        <a:t>Mở</a:t>
                      </a:r>
                      <a:r>
                        <a:rPr lang="en-US" sz="2400" b="1" dirty="0">
                          <a:effectLst/>
                          <a:latin typeface="Calibri" panose="020F0502020204030204" pitchFamily="34" charset="0"/>
                          <a:cs typeface="Calibri" panose="020F0502020204030204" pitchFamily="34" charset="0"/>
                        </a:rPr>
                        <a:t> </a:t>
                      </a:r>
                      <a:r>
                        <a:rPr lang="en-US" sz="2400" b="1" dirty="0" err="1">
                          <a:effectLst/>
                          <a:latin typeface="Calibri" panose="020F0502020204030204" pitchFamily="34" charset="0"/>
                          <a:cs typeface="Calibri" panose="020F0502020204030204" pitchFamily="34" charset="0"/>
                        </a:rPr>
                        <a:t>bài</a:t>
                      </a:r>
                      <a:r>
                        <a:rPr lang="en-US" sz="2400" b="1" dirty="0">
                          <a:effectLst/>
                          <a:latin typeface="Calibri" panose="020F0502020204030204" pitchFamily="34" charset="0"/>
                          <a:cs typeface="Calibri" panose="020F0502020204030204" pitchFamily="34" charset="0"/>
                        </a:rPr>
                        <a:t>: </a:t>
                      </a:r>
                      <a:endParaRPr lang="x-none" sz="1600" b="1" dirty="0">
                        <a:effectLst/>
                        <a:latin typeface="Calibri" panose="020F0502020204030204" pitchFamily="34" charset="0"/>
                        <a:cs typeface="Calibri" panose="020F0502020204030204" pitchFamily="34" charset="0"/>
                      </a:endParaRPr>
                    </a:p>
                    <a:p>
                      <a:pPr marL="342900" indent="-342900" algn="just">
                        <a:lnSpc>
                          <a:spcPct val="100000"/>
                        </a:lnSpc>
                        <a:buFontTx/>
                        <a:buChar char="-"/>
                      </a:pPr>
                      <a:r>
                        <a:rPr lang="en-US" sz="2400" b="0" dirty="0" err="1">
                          <a:effectLst/>
                          <a:latin typeface="Calibri" panose="020F0502020204030204" pitchFamily="34" charset="0"/>
                          <a:cs typeface="Calibri" panose="020F0502020204030204" pitchFamily="34" charset="0"/>
                        </a:rPr>
                        <a:t>Giới</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thiệu</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ngắn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gọn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về</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tác</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phẩm</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nghệ</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thuật</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bạn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sẽ</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phân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tích</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Nêu</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khía</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cạnh</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trong</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nghệ</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thuật</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của</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tác</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phẩm</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mà</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bạn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sẽ</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tập</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trung</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làm</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rõ</a:t>
                      </a:r>
                      <a:r>
                        <a:rPr lang="en-US" sz="2400" b="0" dirty="0">
                          <a:effectLst/>
                          <a:latin typeface="Calibri" panose="020F0502020204030204" pitchFamily="34" charset="0"/>
                          <a:cs typeface="Calibri" panose="020F0502020204030204" pitchFamily="34" charset="0"/>
                        </a:rPr>
                        <a:t>.</a:t>
                      </a:r>
                    </a:p>
                  </a:txBody>
                  <a:tcPr marL="59616" marR="59616" marT="0" marB="0"/>
                </a:tc>
                <a:extLst>
                  <a:ext uri="{0D108BD9-81ED-4DB2-BD59-A6C34878D82A}">
                    <a16:rowId xmlns:a16="http://schemas.microsoft.com/office/drawing/2014/main" xmlns="" val="1291293615"/>
                  </a:ext>
                </a:extLst>
              </a:tr>
              <a:tr h="2192339">
                <a:tc>
                  <a:txBody>
                    <a:bodyPr/>
                    <a:lstStyle/>
                    <a:p>
                      <a:pPr algn="just">
                        <a:lnSpc>
                          <a:spcPct val="100000"/>
                        </a:lnSpc>
                      </a:pPr>
                      <a:r>
                        <a:rPr lang="en-US" sz="2400" b="1" dirty="0" err="1">
                          <a:effectLst/>
                          <a:latin typeface="Calibri" panose="020F0502020204030204" pitchFamily="34" charset="0"/>
                          <a:cs typeface="Calibri" panose="020F0502020204030204" pitchFamily="34" charset="0"/>
                        </a:rPr>
                        <a:t>Thân</a:t>
                      </a:r>
                      <a:r>
                        <a:rPr lang="vi-VN" sz="2400" b="1" dirty="0">
                          <a:effectLst/>
                          <a:latin typeface="Calibri" panose="020F0502020204030204" pitchFamily="34" charset="0"/>
                          <a:cs typeface="Calibri" panose="020F0502020204030204" pitchFamily="34" charset="0"/>
                        </a:rPr>
                        <a:t> bài: </a:t>
                      </a:r>
                    </a:p>
                    <a:p>
                      <a:pPr marL="342900" indent="-342900" algn="just">
                        <a:lnSpc>
                          <a:spcPct val="100000"/>
                        </a:lnSpc>
                        <a:buFontTx/>
                        <a:buChar char="-"/>
                      </a:pPr>
                      <a:r>
                        <a:rPr lang="en-US" sz="2400" b="0" dirty="0" err="1">
                          <a:effectLst/>
                          <a:latin typeface="Calibri" panose="020F0502020204030204" pitchFamily="34" charset="0"/>
                          <a:cs typeface="Calibri" panose="020F0502020204030204" pitchFamily="34" charset="0"/>
                        </a:rPr>
                        <a:t>Căn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cứ</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vào</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việc</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xác</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định</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các</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yếu</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tố</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làm</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nên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tính</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nghệ</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thuật</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của</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tác</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phẩm</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truyện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mà</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bạn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chọn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phân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tích</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triển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khai</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bài</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viết</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thành</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các</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luận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điểm</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tương</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ứng</a:t>
                      </a:r>
                      <a:r>
                        <a:rPr lang="en-US" sz="2400" b="0" dirty="0">
                          <a:effectLst/>
                          <a:latin typeface="Calibri" panose="020F0502020204030204" pitchFamily="34" charset="0"/>
                          <a:cs typeface="Calibri" panose="020F0502020204030204" pitchFamily="34" charset="0"/>
                        </a:rPr>
                        <a:t>. </a:t>
                      </a:r>
                    </a:p>
                    <a:p>
                      <a:pPr marL="342900" indent="-342900" algn="just">
                        <a:lnSpc>
                          <a:spcPct val="100000"/>
                        </a:lnSpc>
                        <a:buFontTx/>
                        <a:buChar char="-"/>
                      </a:pPr>
                      <a:r>
                        <a:rPr lang="en-US" sz="2400" b="0" dirty="0">
                          <a:effectLst/>
                          <a:latin typeface="Calibri" panose="020F0502020204030204" pitchFamily="34" charset="0"/>
                          <a:cs typeface="Calibri" panose="020F0502020204030204" pitchFamily="34" charset="0"/>
                        </a:rPr>
                        <a:t>Khi </a:t>
                      </a:r>
                      <a:r>
                        <a:rPr lang="en-US" sz="2400" b="0" dirty="0" err="1">
                          <a:effectLst/>
                          <a:latin typeface="Calibri" panose="020F0502020204030204" pitchFamily="34" charset="0"/>
                          <a:cs typeface="Calibri" panose="020F0502020204030204" pitchFamily="34" charset="0"/>
                        </a:rPr>
                        <a:t>phân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tích</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các</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yếu</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tố</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này</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có</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thể</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đi</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theo</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các</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trình</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tự</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miêu</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tả</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yếu</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tố</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đó</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chỉ</a:t>
                      </a:r>
                      <a:r>
                        <a:rPr lang="en-US" sz="2400" b="0" dirty="0">
                          <a:effectLst/>
                          <a:latin typeface="Calibri" panose="020F0502020204030204" pitchFamily="34" charset="0"/>
                          <a:cs typeface="Calibri" panose="020F0502020204030204" pitchFamily="34" charset="0"/>
                        </a:rPr>
                        <a:t> ra </a:t>
                      </a:r>
                      <a:r>
                        <a:rPr lang="en-US" sz="2400" b="0" dirty="0" err="1">
                          <a:effectLst/>
                          <a:latin typeface="Calibri" panose="020F0502020204030204" pitchFamily="34" charset="0"/>
                          <a:cs typeface="Calibri" panose="020F0502020204030204" pitchFamily="34" charset="0"/>
                        </a:rPr>
                        <a:t>chức</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năng</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vai</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trò</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của</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nó</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đánh</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giá</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hiệu</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quả</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của</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nó</a:t>
                      </a:r>
                      <a:r>
                        <a:rPr lang="en-US" sz="2400" b="0" dirty="0">
                          <a:effectLst/>
                          <a:latin typeface="Calibri" panose="020F0502020204030204" pitchFamily="34" charset="0"/>
                          <a:cs typeface="Calibri" panose="020F0502020204030204" pitchFamily="34" charset="0"/>
                        </a:rPr>
                        <a:t>.</a:t>
                      </a:r>
                      <a:endParaRPr lang="x-none" sz="1600" b="0" dirty="0">
                        <a:effectLst/>
                        <a:latin typeface="Calibri" panose="020F0502020204030204" pitchFamily="34" charset="0"/>
                        <a:ea typeface="Times New Roman" panose="02020603050405020304" pitchFamily="18" charset="0"/>
                        <a:cs typeface="Calibri" panose="020F0502020204030204" pitchFamily="34" charset="0"/>
                      </a:endParaRPr>
                    </a:p>
                  </a:txBody>
                  <a:tcPr marL="59616" marR="59616" marT="0" marB="0"/>
                </a:tc>
                <a:extLst>
                  <a:ext uri="{0D108BD9-81ED-4DB2-BD59-A6C34878D82A}">
                    <a16:rowId xmlns:a16="http://schemas.microsoft.com/office/drawing/2014/main" xmlns="" val="4025877359"/>
                  </a:ext>
                </a:extLst>
              </a:tr>
              <a:tr h="801289">
                <a:tc>
                  <a:txBody>
                    <a:bodyPr/>
                    <a:lstStyle/>
                    <a:p>
                      <a:pPr algn="just">
                        <a:lnSpc>
                          <a:spcPct val="100000"/>
                        </a:lnSpc>
                      </a:pPr>
                      <a:r>
                        <a:rPr lang="en-US" sz="2400" b="1" dirty="0" err="1">
                          <a:effectLst/>
                          <a:latin typeface="Calibri" panose="020F0502020204030204" pitchFamily="34" charset="0"/>
                          <a:cs typeface="Calibri" panose="020F0502020204030204" pitchFamily="34" charset="0"/>
                        </a:rPr>
                        <a:t>Kết</a:t>
                      </a:r>
                      <a:r>
                        <a:rPr lang="vi-VN" sz="2400" b="1" dirty="0">
                          <a:effectLst/>
                          <a:latin typeface="Calibri" panose="020F0502020204030204" pitchFamily="34" charset="0"/>
                          <a:cs typeface="Calibri" panose="020F0502020204030204" pitchFamily="34" charset="0"/>
                        </a:rPr>
                        <a:t> bài:</a:t>
                      </a:r>
                      <a:endParaRPr lang="x-none" sz="1600" b="1" dirty="0">
                        <a:effectLst/>
                        <a:latin typeface="Calibri" panose="020F0502020204030204" pitchFamily="34" charset="0"/>
                        <a:cs typeface="Calibri" panose="020F0502020204030204" pitchFamily="34" charset="0"/>
                      </a:endParaRPr>
                    </a:p>
                    <a:p>
                      <a:pPr marL="342900" indent="-342900" algn="just">
                        <a:lnSpc>
                          <a:spcPct val="100000"/>
                        </a:lnSpc>
                        <a:buFontTx/>
                        <a:buChar char="-"/>
                      </a:pPr>
                      <a:r>
                        <a:rPr lang="en-US" sz="2400" b="0" dirty="0" err="1">
                          <a:effectLst/>
                          <a:latin typeface="Calibri" panose="020F0502020204030204" pitchFamily="34" charset="0"/>
                          <a:cs typeface="Calibri" panose="020F0502020204030204" pitchFamily="34" charset="0"/>
                        </a:rPr>
                        <a:t>Khẳng</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định</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giá</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trị</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nghệ</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thuật</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của</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tác</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phẩm</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truyện</a:t>
                      </a:r>
                      <a:r>
                        <a:rPr lang="en-US" sz="2400" b="0" dirty="0">
                          <a:effectLst/>
                          <a:latin typeface="Calibri" panose="020F0502020204030204" pitchFamily="34" charset="0"/>
                          <a:cs typeface="Calibri" panose="020F0502020204030204" pitchFamily="34" charset="0"/>
                        </a:rPr>
                        <a:t>.</a:t>
                      </a:r>
                    </a:p>
                  </a:txBody>
                  <a:tcPr marL="59616" marR="59616" marT="0" marB="0"/>
                </a:tc>
                <a:extLst>
                  <a:ext uri="{0D108BD9-81ED-4DB2-BD59-A6C34878D82A}">
                    <a16:rowId xmlns:a16="http://schemas.microsoft.com/office/drawing/2014/main" xmlns="" val="2968080756"/>
                  </a:ext>
                </a:extLst>
              </a:tr>
            </a:tbl>
          </a:graphicData>
        </a:graphic>
      </p:graphicFrame>
    </p:spTree>
    <p:extLst>
      <p:ext uri="{BB962C8B-B14F-4D97-AF65-F5344CB8AC3E}">
        <p14:creationId xmlns:p14="http://schemas.microsoft.com/office/powerpoint/2010/main" val="228925266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xmlns="" id="{ABBE46DA-0041-4546-B0DD-0621AA647673}"/>
              </a:ext>
            </a:extLst>
          </p:cNvPr>
          <p:cNvSpPr/>
          <p:nvPr/>
        </p:nvSpPr>
        <p:spPr>
          <a:xfrm>
            <a:off x="429209" y="781050"/>
            <a:ext cx="11383347" cy="6010464"/>
          </a:xfrm>
          <a:prstGeom prst="roundRect">
            <a:avLst/>
          </a:prstGeom>
          <a:noFill/>
          <a:ln w="28575">
            <a:solidFill>
              <a:srgbClr val="9F5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xmlns="" id="{951AE272-0D17-0146-863E-D7517C52B0B4}"/>
              </a:ext>
            </a:extLst>
          </p:cNvPr>
          <p:cNvSpPr txBox="1"/>
          <p:nvPr/>
        </p:nvSpPr>
        <p:spPr>
          <a:xfrm>
            <a:off x="2819400" y="-104964"/>
            <a:ext cx="6096000" cy="837473"/>
          </a:xfrm>
          <a:prstGeom prst="rect">
            <a:avLst/>
          </a:prstGeom>
          <a:noFill/>
        </p:spPr>
        <p:txBody>
          <a:bodyPr wrap="square">
            <a:spAutoFit/>
          </a:bodyPr>
          <a:lstStyle/>
          <a:p>
            <a:pPr algn="ctr">
              <a:lnSpc>
                <a:spcPct val="150000"/>
              </a:lnSpc>
            </a:pPr>
            <a:r>
              <a:rPr lang="x-none" sz="3600" b="1" dirty="0">
                <a:solidFill>
                  <a:schemeClr val="accent2">
                    <a:lumMod val="50000"/>
                  </a:schemeClr>
                </a:solidFill>
                <a:effectLst/>
                <a:latin typeface="Calibri" panose="020F0502020204030204" pitchFamily="34" charset="0"/>
                <a:ea typeface="Times New Roman" panose="02020603050405020304" pitchFamily="18" charset="0"/>
                <a:cs typeface="Calibri" panose="020F0502020204030204" pitchFamily="34" charset="0"/>
              </a:rPr>
              <a:t>2. Tìm ý và lập dàn ý</a:t>
            </a:r>
            <a:endParaRPr lang="x-none" sz="3200" dirty="0">
              <a:solidFill>
                <a:schemeClr val="accent2">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7" name="Picture 6">
            <a:extLst>
              <a:ext uri="{FF2B5EF4-FFF2-40B4-BE49-F238E27FC236}">
                <a16:creationId xmlns:a16="http://schemas.microsoft.com/office/drawing/2014/main" xmlns="" id="{41028703-B0C5-5D4C-A3B4-8CC792ED7D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9209" y="2954675"/>
            <a:ext cx="4098471" cy="4098471"/>
          </a:xfrm>
          <a:prstGeom prst="rect">
            <a:avLst/>
          </a:prstGeom>
        </p:spPr>
      </p:pic>
      <p:sp>
        <p:nvSpPr>
          <p:cNvPr id="3" name="Rounded Rectangle 2">
            <a:extLst>
              <a:ext uri="{FF2B5EF4-FFF2-40B4-BE49-F238E27FC236}">
                <a16:creationId xmlns:a16="http://schemas.microsoft.com/office/drawing/2014/main" xmlns="" id="{D5AA9E26-EAEF-654A-90FF-F3D0D993923E}"/>
              </a:ext>
            </a:extLst>
          </p:cNvPr>
          <p:cNvSpPr/>
          <p:nvPr/>
        </p:nvSpPr>
        <p:spPr>
          <a:xfrm>
            <a:off x="3676650" y="2709332"/>
            <a:ext cx="4265084" cy="1500717"/>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Calibri" panose="020F0502020204030204" pitchFamily="34" charset="0"/>
                <a:cs typeface="Calibri" panose="020F0502020204030204" pitchFamily="34" charset="0"/>
              </a:rPr>
              <a:t>DÀN Ý CHI TIẾT</a:t>
            </a:r>
            <a:endParaRPr lang="x-none" sz="3200" dirty="0">
              <a:solidFill>
                <a:schemeClr val="tx1"/>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xmlns="" id="{93223326-5F61-8941-885D-6F80E6D165FF}"/>
              </a:ext>
            </a:extLst>
          </p:cNvPr>
          <p:cNvSpPr txBox="1"/>
          <p:nvPr/>
        </p:nvSpPr>
        <p:spPr>
          <a:xfrm>
            <a:off x="914401" y="863586"/>
            <a:ext cx="8449732" cy="523220"/>
          </a:xfrm>
          <a:prstGeom prst="rect">
            <a:avLst/>
          </a:prstGeom>
          <a:noFill/>
        </p:spPr>
        <p:txBody>
          <a:bodyPr wrap="square">
            <a:spAutoFit/>
          </a:bodyPr>
          <a:lstStyle/>
          <a:p>
            <a:pPr algn="just"/>
            <a:r>
              <a:rPr lang="vi-VN" sz="28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b. Lập dàn ý:</a:t>
            </a:r>
            <a:endParaRPr lang="x-none" sz="2400"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84468404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xmlns="" id="{019C1893-2F05-634A-AEF1-97721966BF11}"/>
              </a:ext>
            </a:extLst>
          </p:cNvPr>
          <p:cNvSpPr/>
          <p:nvPr/>
        </p:nvSpPr>
        <p:spPr>
          <a:xfrm>
            <a:off x="429209" y="781050"/>
            <a:ext cx="11383347" cy="6010464"/>
          </a:xfrm>
          <a:prstGeom prst="roundRect">
            <a:avLst/>
          </a:prstGeom>
          <a:noFill/>
          <a:ln w="28575">
            <a:solidFill>
              <a:srgbClr val="9F5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xmlns="" id="{C7C6FECB-8BBC-B946-96EA-5D22B9DFBE2E}"/>
              </a:ext>
            </a:extLst>
          </p:cNvPr>
          <p:cNvSpPr txBox="1"/>
          <p:nvPr/>
        </p:nvSpPr>
        <p:spPr>
          <a:xfrm>
            <a:off x="660400" y="1373217"/>
            <a:ext cx="10803468" cy="2677656"/>
          </a:xfrm>
          <a:prstGeom prst="rect">
            <a:avLst/>
          </a:prstGeom>
          <a:noFill/>
        </p:spPr>
        <p:txBody>
          <a:bodyPr wrap="square">
            <a:spAutoFit/>
          </a:bodyPr>
          <a:lstStyle/>
          <a:p>
            <a:pPr algn="just"/>
            <a:r>
              <a:rPr lang="x-none" sz="2800" dirty="0">
                <a:effectLst/>
                <a:latin typeface="Calibri" panose="020F0502020204030204" pitchFamily="34" charset="0"/>
                <a:ea typeface="Times New Roman" panose="02020603050405020304" pitchFamily="18" charset="0"/>
                <a:cs typeface="Calibri" panose="020F0502020204030204" pitchFamily="34" charset="0"/>
              </a:rPr>
              <a:t>- Giới thiệu sơ lược về tác giả, tác phẩm:</a:t>
            </a:r>
            <a:endParaRPr lang="x-none" sz="2400" dirty="0">
              <a:effectLst/>
              <a:latin typeface="Calibri" panose="020F0502020204030204" pitchFamily="34" charset="0"/>
              <a:ea typeface="Times New Roman" panose="02020603050405020304" pitchFamily="18" charset="0"/>
              <a:cs typeface="Calibri" panose="020F0502020204030204" pitchFamily="34" charset="0"/>
            </a:endParaRPr>
          </a:p>
          <a:p>
            <a:pPr algn="just"/>
            <a:r>
              <a:rPr lang="x-none" sz="2800" dirty="0">
                <a:effectLst/>
                <a:latin typeface="Calibri" panose="020F0502020204030204" pitchFamily="34" charset="0"/>
                <a:ea typeface="Times New Roman" panose="02020603050405020304" pitchFamily="18" charset="0"/>
                <a:cs typeface="Calibri" panose="020F0502020204030204" pitchFamily="34" charset="0"/>
              </a:rPr>
              <a:t>+ Kim Lân là </a:t>
            </a:r>
            <a:r>
              <a:rPr lang="vi-VN" sz="2800" dirty="0">
                <a:effectLst/>
                <a:latin typeface="Calibri" panose="020F0502020204030204" pitchFamily="34" charset="0"/>
                <a:ea typeface="Times New Roman" panose="02020603050405020304" pitchFamily="18" charset="0"/>
                <a:cs typeface="Calibri" panose="020F0502020204030204" pitchFamily="34" charset="0"/>
              </a:rPr>
              <a:t>“</a:t>
            </a:r>
            <a:r>
              <a:rPr lang="x-none" sz="2800" dirty="0">
                <a:effectLst/>
                <a:latin typeface="Calibri" panose="020F0502020204030204" pitchFamily="34" charset="0"/>
                <a:ea typeface="Times New Roman" panose="02020603050405020304" pitchFamily="18" charset="0"/>
                <a:cs typeface="Calibri" panose="020F0502020204030204" pitchFamily="34" charset="0"/>
              </a:rPr>
              <a:t>nhà văn một lòng một dạ đi về với đất, với người, với cái thuần hậu nguyên thủy của cuộc sống nông thôn</a:t>
            </a:r>
            <a:r>
              <a:rPr lang="vi-VN" sz="2800" dirty="0">
                <a:effectLst/>
                <a:latin typeface="Calibri" panose="020F0502020204030204" pitchFamily="34" charset="0"/>
                <a:ea typeface="Times New Roman" panose="02020603050405020304" pitchFamily="18" charset="0"/>
                <a:cs typeface="Calibri" panose="020F0502020204030204" pitchFamily="34" charset="0"/>
              </a:rPr>
              <a:t>”</a:t>
            </a:r>
            <a:r>
              <a:rPr lang="x-none" sz="2800" dirty="0">
                <a:effectLst/>
                <a:latin typeface="Calibri" panose="020F0502020204030204" pitchFamily="34" charset="0"/>
                <a:ea typeface="Times New Roman" panose="02020603050405020304" pitchFamily="18" charset="0"/>
                <a:cs typeface="Calibri" panose="020F0502020204030204" pitchFamily="34" charset="0"/>
              </a:rPr>
              <a:t>.</a:t>
            </a:r>
            <a:endParaRPr lang="x-none" sz="2400" dirty="0">
              <a:effectLst/>
              <a:latin typeface="Calibri" panose="020F0502020204030204" pitchFamily="34" charset="0"/>
              <a:ea typeface="Times New Roman" panose="02020603050405020304" pitchFamily="18" charset="0"/>
              <a:cs typeface="Calibri" panose="020F0502020204030204" pitchFamily="34" charset="0"/>
            </a:endParaRPr>
          </a:p>
          <a:p>
            <a:pPr algn="just"/>
            <a:r>
              <a:rPr lang="x-none" sz="2800" dirty="0">
                <a:effectLst/>
                <a:latin typeface="Calibri" panose="020F0502020204030204" pitchFamily="34" charset="0"/>
                <a:ea typeface="Times New Roman" panose="02020603050405020304" pitchFamily="18" charset="0"/>
                <a:cs typeface="Calibri" panose="020F0502020204030204" pitchFamily="34" charset="0"/>
              </a:rPr>
              <a:t>+ Nạn đói năm 1945 đã đi vào nhiều trang viết của các nhà văn, nhà thơ trong đó có Vợ nhặt của Kim Lân.</a:t>
            </a:r>
            <a:endParaRPr lang="x-none" sz="2400" dirty="0">
              <a:effectLst/>
              <a:latin typeface="Calibri" panose="020F0502020204030204" pitchFamily="34" charset="0"/>
              <a:ea typeface="Times New Roman" panose="02020603050405020304" pitchFamily="18" charset="0"/>
              <a:cs typeface="Calibri" panose="020F0502020204030204" pitchFamily="34" charset="0"/>
            </a:endParaRPr>
          </a:p>
          <a:p>
            <a:pPr algn="just"/>
            <a:r>
              <a:rPr lang="x-none" sz="2800" dirty="0">
                <a:effectLst/>
                <a:latin typeface="Calibri" panose="020F0502020204030204" pitchFamily="34" charset="0"/>
                <a:ea typeface="Times New Roman" panose="02020603050405020304" pitchFamily="18" charset="0"/>
                <a:cs typeface="Calibri" panose="020F0502020204030204" pitchFamily="34" charset="0"/>
              </a:rPr>
              <a:t>- Dẫn dắt, giới thiệu vấn đề: Tình huống truyện độc đáo trong Vợ Nhặt.</a:t>
            </a:r>
            <a:endParaRPr lang="x-none" sz="24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5" name="TextBox 4">
            <a:extLst>
              <a:ext uri="{FF2B5EF4-FFF2-40B4-BE49-F238E27FC236}">
                <a16:creationId xmlns:a16="http://schemas.microsoft.com/office/drawing/2014/main" xmlns="" id="{D02E1BC3-4711-8A4C-A0D0-67473B365474}"/>
              </a:ext>
            </a:extLst>
          </p:cNvPr>
          <p:cNvSpPr txBox="1"/>
          <p:nvPr/>
        </p:nvSpPr>
        <p:spPr>
          <a:xfrm>
            <a:off x="3793067" y="134218"/>
            <a:ext cx="4284133" cy="584775"/>
          </a:xfrm>
          <a:prstGeom prst="rect">
            <a:avLst/>
          </a:prstGeom>
          <a:noFill/>
        </p:spPr>
        <p:txBody>
          <a:bodyPr wrap="square" rtlCol="0">
            <a:spAutoFit/>
          </a:bodyPr>
          <a:lstStyle/>
          <a:p>
            <a:pPr algn="ctr"/>
            <a:r>
              <a:rPr lang="vi-VN" sz="3200" b="1" dirty="0">
                <a:solidFill>
                  <a:srgbClr val="C00000"/>
                </a:solidFill>
              </a:rPr>
              <a:t>MỞ BÀI</a:t>
            </a:r>
          </a:p>
        </p:txBody>
      </p:sp>
      <p:pic>
        <p:nvPicPr>
          <p:cNvPr id="6" name="Picture 5">
            <a:extLst>
              <a:ext uri="{FF2B5EF4-FFF2-40B4-BE49-F238E27FC236}">
                <a16:creationId xmlns:a16="http://schemas.microsoft.com/office/drawing/2014/main" xmlns="" id="{C2C98ADB-F50D-C247-9E44-752CE146A70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787"/>
          <a:stretch/>
        </p:blipFill>
        <p:spPr>
          <a:xfrm>
            <a:off x="9639300" y="3901956"/>
            <a:ext cx="3067050" cy="2889558"/>
          </a:xfrm>
          <a:prstGeom prst="rect">
            <a:avLst/>
          </a:prstGeom>
        </p:spPr>
      </p:pic>
    </p:spTree>
    <p:extLst>
      <p:ext uri="{BB962C8B-B14F-4D97-AF65-F5344CB8AC3E}">
        <p14:creationId xmlns:p14="http://schemas.microsoft.com/office/powerpoint/2010/main" val="338801602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xmlns="" id="{019C1893-2F05-634A-AEF1-97721966BF11}"/>
              </a:ext>
            </a:extLst>
          </p:cNvPr>
          <p:cNvSpPr/>
          <p:nvPr/>
        </p:nvSpPr>
        <p:spPr>
          <a:xfrm>
            <a:off x="429209" y="781050"/>
            <a:ext cx="11383347" cy="6010464"/>
          </a:xfrm>
          <a:prstGeom prst="roundRect">
            <a:avLst/>
          </a:prstGeom>
          <a:noFill/>
          <a:ln w="28575">
            <a:solidFill>
              <a:srgbClr val="9F5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xmlns="" id="{D02E1BC3-4711-8A4C-A0D0-67473B365474}"/>
              </a:ext>
            </a:extLst>
          </p:cNvPr>
          <p:cNvSpPr txBox="1"/>
          <p:nvPr/>
        </p:nvSpPr>
        <p:spPr>
          <a:xfrm>
            <a:off x="3793067" y="134218"/>
            <a:ext cx="4284133" cy="584775"/>
          </a:xfrm>
          <a:prstGeom prst="rect">
            <a:avLst/>
          </a:prstGeom>
          <a:noFill/>
        </p:spPr>
        <p:txBody>
          <a:bodyPr wrap="square" rtlCol="0">
            <a:spAutoFit/>
          </a:bodyPr>
          <a:lstStyle/>
          <a:p>
            <a:pPr algn="ctr"/>
            <a:r>
              <a:rPr lang="vi-VN" sz="3200" b="1" dirty="0">
                <a:solidFill>
                  <a:srgbClr val="C00000"/>
                </a:solidFill>
              </a:rPr>
              <a:t>THÂN BÀI</a:t>
            </a:r>
          </a:p>
        </p:txBody>
      </p:sp>
      <p:sp>
        <p:nvSpPr>
          <p:cNvPr id="6" name="TextBox 5">
            <a:extLst>
              <a:ext uri="{FF2B5EF4-FFF2-40B4-BE49-F238E27FC236}">
                <a16:creationId xmlns:a16="http://schemas.microsoft.com/office/drawing/2014/main" xmlns="" id="{42EAE586-0CC1-FF40-A0AC-46C23EE6BC71}"/>
              </a:ext>
            </a:extLst>
          </p:cNvPr>
          <p:cNvSpPr txBox="1"/>
          <p:nvPr/>
        </p:nvSpPr>
        <p:spPr>
          <a:xfrm>
            <a:off x="812801" y="1250780"/>
            <a:ext cx="10882258" cy="2246769"/>
          </a:xfrm>
          <a:prstGeom prst="rect">
            <a:avLst/>
          </a:prstGeom>
          <a:noFill/>
        </p:spPr>
        <p:txBody>
          <a:bodyPr wrap="square">
            <a:spAutoFit/>
          </a:bodyPr>
          <a:lstStyle/>
          <a:p>
            <a:pPr marL="285750" indent="-285750" algn="just">
              <a:buFont typeface="Wingdings" pitchFamily="2" charset="2"/>
              <a:buChar char="v"/>
            </a:pPr>
            <a:r>
              <a:rPr lang="x-none" sz="2800" b="1" i="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LĐ</a:t>
            </a:r>
            <a:r>
              <a:rPr lang="vi-VN" sz="2800" b="1" i="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1: </a:t>
            </a:r>
            <a:r>
              <a:rPr lang="x-none" sz="2800" b="1" i="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Khái niệm tình huống truyện</a:t>
            </a:r>
            <a:endParaRPr lang="x-none" sz="2800"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endParaRPr>
          </a:p>
          <a:p>
            <a:pPr algn="just"/>
            <a:r>
              <a:rPr lang="x-none" sz="2800" dirty="0">
                <a:effectLst/>
                <a:latin typeface="Calibri" panose="020F0502020204030204" pitchFamily="34" charset="0"/>
                <a:ea typeface="Times New Roman" panose="02020603050405020304" pitchFamily="18" charset="0"/>
                <a:cs typeface="Calibri" panose="020F0502020204030204" pitchFamily="34" charset="0"/>
              </a:rPr>
              <a:t>- Tình huống truyện là hoàn cảnh riêng được tạo nên bởi một sự kiện đặc biệt mà tại đó cuộc sống hiện lên đậm đặc nhất, bộc lộ rõ nét nhất ý đồ tư tưởng của tác giả.</a:t>
            </a:r>
          </a:p>
          <a:p>
            <a:pPr algn="just"/>
            <a:r>
              <a:rPr lang="x-none" sz="2800" dirty="0">
                <a:effectLst/>
                <a:latin typeface="Calibri" panose="020F0502020204030204" pitchFamily="34" charset="0"/>
                <a:ea typeface="Times New Roman" panose="02020603050405020304" pitchFamily="18" charset="0"/>
                <a:cs typeface="Calibri" panose="020F0502020204030204" pitchFamily="34" charset="0"/>
              </a:rPr>
              <a:t>- Tình huống truyện giữ vai trò là hạt nhân của cấu trúc thể loại.</a:t>
            </a:r>
          </a:p>
        </p:txBody>
      </p:sp>
      <p:pic>
        <p:nvPicPr>
          <p:cNvPr id="7" name="Picture 6">
            <a:extLst>
              <a:ext uri="{FF2B5EF4-FFF2-40B4-BE49-F238E27FC236}">
                <a16:creationId xmlns:a16="http://schemas.microsoft.com/office/drawing/2014/main" xmlns="" id="{D8CBC3BB-0298-3048-90E0-A5D6BAB4EF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787"/>
          <a:stretch/>
        </p:blipFill>
        <p:spPr>
          <a:xfrm>
            <a:off x="9639300" y="3901956"/>
            <a:ext cx="3067050" cy="2889558"/>
          </a:xfrm>
          <a:prstGeom prst="rect">
            <a:avLst/>
          </a:prstGeom>
        </p:spPr>
      </p:pic>
    </p:spTree>
    <p:extLst>
      <p:ext uri="{BB962C8B-B14F-4D97-AF65-F5344CB8AC3E}">
        <p14:creationId xmlns:p14="http://schemas.microsoft.com/office/powerpoint/2010/main" val="41627600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xmlns="" id="{019C1893-2F05-634A-AEF1-97721966BF11}"/>
              </a:ext>
            </a:extLst>
          </p:cNvPr>
          <p:cNvSpPr/>
          <p:nvPr/>
        </p:nvSpPr>
        <p:spPr>
          <a:xfrm>
            <a:off x="429209" y="781050"/>
            <a:ext cx="11383347" cy="6010464"/>
          </a:xfrm>
          <a:prstGeom prst="roundRect">
            <a:avLst/>
          </a:prstGeom>
          <a:noFill/>
          <a:ln w="28575">
            <a:solidFill>
              <a:srgbClr val="9F5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xmlns="" id="{D02E1BC3-4711-8A4C-A0D0-67473B365474}"/>
              </a:ext>
            </a:extLst>
          </p:cNvPr>
          <p:cNvSpPr txBox="1"/>
          <p:nvPr/>
        </p:nvSpPr>
        <p:spPr>
          <a:xfrm>
            <a:off x="3793067" y="134218"/>
            <a:ext cx="4284133" cy="584775"/>
          </a:xfrm>
          <a:prstGeom prst="rect">
            <a:avLst/>
          </a:prstGeom>
          <a:noFill/>
        </p:spPr>
        <p:txBody>
          <a:bodyPr wrap="square" rtlCol="0">
            <a:spAutoFit/>
          </a:bodyPr>
          <a:lstStyle/>
          <a:p>
            <a:pPr algn="ctr"/>
            <a:r>
              <a:rPr lang="vi-VN" sz="3200" b="1" dirty="0">
                <a:solidFill>
                  <a:srgbClr val="C00000"/>
                </a:solidFill>
              </a:rPr>
              <a:t>THÂN BÀI</a:t>
            </a:r>
          </a:p>
        </p:txBody>
      </p:sp>
      <p:sp>
        <p:nvSpPr>
          <p:cNvPr id="6" name="TextBox 5">
            <a:extLst>
              <a:ext uri="{FF2B5EF4-FFF2-40B4-BE49-F238E27FC236}">
                <a16:creationId xmlns:a16="http://schemas.microsoft.com/office/drawing/2014/main" xmlns="" id="{D910D4D5-0FED-D64D-B453-289462CD92AC}"/>
              </a:ext>
            </a:extLst>
          </p:cNvPr>
          <p:cNvSpPr txBox="1"/>
          <p:nvPr/>
        </p:nvSpPr>
        <p:spPr>
          <a:xfrm>
            <a:off x="745067" y="1122503"/>
            <a:ext cx="10718800" cy="4401205"/>
          </a:xfrm>
          <a:prstGeom prst="rect">
            <a:avLst/>
          </a:prstGeom>
          <a:noFill/>
        </p:spPr>
        <p:txBody>
          <a:bodyPr wrap="square">
            <a:spAutoFit/>
          </a:bodyPr>
          <a:lstStyle/>
          <a:p>
            <a:pPr marL="285750" indent="-285750" algn="just">
              <a:buFont typeface="Wingdings" pitchFamily="2" charset="2"/>
              <a:buChar char="v"/>
            </a:pPr>
            <a:r>
              <a:rPr lang="x-none" sz="2800" b="1" i="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LĐ 2: Phân tích tình huống nhặt vợ:</a:t>
            </a:r>
          </a:p>
          <a:p>
            <a:pPr algn="just"/>
            <a:r>
              <a:rPr lang="x-none" sz="2800" b="1" dirty="0">
                <a:effectLst/>
                <a:latin typeface="Calibri" panose="020F0502020204030204" pitchFamily="34" charset="0"/>
                <a:ea typeface="Times New Roman" panose="02020603050405020304" pitchFamily="18" charset="0"/>
                <a:cs typeface="Calibri" panose="020F0502020204030204" pitchFamily="34" charset="0"/>
              </a:rPr>
              <a:t>- Bối cảnh xây dựng tình huống truyện:</a:t>
            </a:r>
          </a:p>
          <a:p>
            <a:pPr algn="just"/>
            <a:r>
              <a:rPr lang="x-none" sz="2800" dirty="0">
                <a:effectLst/>
                <a:latin typeface="Calibri" panose="020F0502020204030204" pitchFamily="34" charset="0"/>
                <a:ea typeface="Times New Roman" panose="02020603050405020304" pitchFamily="18" charset="0"/>
                <a:cs typeface="Calibri" panose="020F0502020204030204" pitchFamily="34" charset="0"/>
              </a:rPr>
              <a:t>+ Bối cảnh nạn đói khủng khiếp năm 1945 mà kết quả là hơn hai triệu người chết.</a:t>
            </a:r>
          </a:p>
          <a:p>
            <a:pPr algn="just"/>
            <a:r>
              <a:rPr lang="x-none" sz="2800" dirty="0">
                <a:effectLst/>
                <a:latin typeface="Calibri" panose="020F0502020204030204" pitchFamily="34" charset="0"/>
                <a:ea typeface="Times New Roman" panose="02020603050405020304" pitchFamily="18" charset="0"/>
                <a:cs typeface="Calibri" panose="020F0502020204030204" pitchFamily="34" charset="0"/>
              </a:rPr>
              <a:t>+ Một không khí ảm đạm, thê lương, những người sống luôn bị cái chết đe dọa.</a:t>
            </a:r>
          </a:p>
          <a:p>
            <a:pPr algn="just"/>
            <a:r>
              <a:rPr lang="x-none" sz="2800" b="1" dirty="0">
                <a:effectLst/>
                <a:latin typeface="Calibri" panose="020F0502020204030204" pitchFamily="34" charset="0"/>
                <a:ea typeface="Times New Roman" panose="02020603050405020304" pitchFamily="18" charset="0"/>
                <a:cs typeface="Calibri" panose="020F0502020204030204" pitchFamily="34" charset="0"/>
              </a:rPr>
              <a:t>- Tóm tắt tình huống: </a:t>
            </a:r>
            <a:r>
              <a:rPr lang="x-none" sz="2800" dirty="0">
                <a:effectLst/>
                <a:latin typeface="Calibri" panose="020F0502020204030204" pitchFamily="34" charset="0"/>
                <a:ea typeface="Times New Roman" panose="02020603050405020304" pitchFamily="18" charset="0"/>
                <a:cs typeface="Calibri" panose="020F0502020204030204" pitchFamily="34" charset="0"/>
              </a:rPr>
              <a:t>Vốn là một anh chàng dân ngụ cư, xấu trai, ế ẩm lại nghèo, thế mà Tràng đã “nhặt” được vợ một cách ngẫu nhiên và quá dễ dàng ngay trong những ngày đói chỉ bằng mấy câu hát, mấy lời bông đùa “tầm phơ tầm phào”, mấy bát bánh đúc…</a:t>
            </a:r>
          </a:p>
        </p:txBody>
      </p:sp>
    </p:spTree>
    <p:extLst>
      <p:ext uri="{BB962C8B-B14F-4D97-AF65-F5344CB8AC3E}">
        <p14:creationId xmlns:p14="http://schemas.microsoft.com/office/powerpoint/2010/main" val="26315077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xmlns="" id="{07850F02-C76A-4D49-BCC1-34C8024D1754}"/>
              </a:ext>
            </a:extLst>
          </p:cNvPr>
          <p:cNvSpPr/>
          <p:nvPr/>
        </p:nvSpPr>
        <p:spPr>
          <a:xfrm>
            <a:off x="429209" y="781050"/>
            <a:ext cx="11383347" cy="6010464"/>
          </a:xfrm>
          <a:prstGeom prst="roundRect">
            <a:avLst/>
          </a:prstGeom>
          <a:noFill/>
          <a:ln w="28575">
            <a:solidFill>
              <a:srgbClr val="9F5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xmlns="" id="{504EC070-A0F0-F743-899E-8D249DA95EFD}"/>
              </a:ext>
            </a:extLst>
          </p:cNvPr>
          <p:cNvSpPr txBox="1"/>
          <p:nvPr/>
        </p:nvSpPr>
        <p:spPr>
          <a:xfrm>
            <a:off x="3793067" y="134218"/>
            <a:ext cx="4284133" cy="584775"/>
          </a:xfrm>
          <a:prstGeom prst="rect">
            <a:avLst/>
          </a:prstGeom>
          <a:noFill/>
        </p:spPr>
        <p:txBody>
          <a:bodyPr wrap="square" rtlCol="0">
            <a:spAutoFit/>
          </a:bodyPr>
          <a:lstStyle/>
          <a:p>
            <a:pPr algn="ctr"/>
            <a:r>
              <a:rPr lang="vi-VN" sz="3200" b="1" dirty="0">
                <a:solidFill>
                  <a:srgbClr val="C00000"/>
                </a:solidFill>
              </a:rPr>
              <a:t>THÂN BÀI</a:t>
            </a:r>
          </a:p>
        </p:txBody>
      </p:sp>
      <p:sp>
        <p:nvSpPr>
          <p:cNvPr id="7" name="TextBox 6">
            <a:extLst>
              <a:ext uri="{FF2B5EF4-FFF2-40B4-BE49-F238E27FC236}">
                <a16:creationId xmlns:a16="http://schemas.microsoft.com/office/drawing/2014/main" xmlns="" id="{6B28A9C2-BA59-D349-9F36-9F6A702D4705}"/>
              </a:ext>
            </a:extLst>
          </p:cNvPr>
          <p:cNvSpPr txBox="1"/>
          <p:nvPr/>
        </p:nvSpPr>
        <p:spPr>
          <a:xfrm>
            <a:off x="897465" y="993612"/>
            <a:ext cx="10566401" cy="5693866"/>
          </a:xfrm>
          <a:prstGeom prst="rect">
            <a:avLst/>
          </a:prstGeom>
          <a:noFill/>
        </p:spPr>
        <p:txBody>
          <a:bodyPr wrap="square">
            <a:spAutoFit/>
          </a:bodyPr>
          <a:lstStyle/>
          <a:p>
            <a:pPr marL="457200" indent="-457200" algn="just">
              <a:buFont typeface="Wingdings" pitchFamily="2" charset="2"/>
              <a:buChar char="v"/>
            </a:pPr>
            <a:r>
              <a:rPr lang="x-none" sz="2800" b="1" i="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LĐ 2: Phân tích tình huống nhặt vợ:</a:t>
            </a:r>
          </a:p>
          <a:p>
            <a:pPr algn="just"/>
            <a:r>
              <a:rPr lang="vi-VN" sz="2800" b="1" dirty="0">
                <a:effectLst/>
                <a:latin typeface="Calibri" panose="020F0502020204030204" pitchFamily="34" charset="0"/>
                <a:ea typeface="Times New Roman" panose="02020603050405020304" pitchFamily="18" charset="0"/>
                <a:cs typeface="Calibri" panose="020F0502020204030204" pitchFamily="34" charset="0"/>
              </a:rPr>
              <a:t>- </a:t>
            </a:r>
            <a:r>
              <a:rPr lang="x-none" sz="2800" b="1" dirty="0">
                <a:effectLst/>
                <a:latin typeface="Calibri" panose="020F0502020204030204" pitchFamily="34" charset="0"/>
                <a:ea typeface="Times New Roman" panose="02020603050405020304" pitchFamily="18" charset="0"/>
                <a:cs typeface="Calibri" panose="020F0502020204030204" pitchFamily="34" charset="0"/>
              </a:rPr>
              <a:t>Các chi tiết độc đáo của tình huống truyện:</a:t>
            </a:r>
          </a:p>
          <a:p>
            <a:pPr algn="just"/>
            <a:r>
              <a:rPr lang="x-none" sz="2800" dirty="0">
                <a:effectLst/>
                <a:latin typeface="Calibri" panose="020F0502020204030204" pitchFamily="34" charset="0"/>
                <a:ea typeface="Times New Roman" panose="02020603050405020304" pitchFamily="18" charset="0"/>
                <a:cs typeface="Calibri" panose="020F0502020204030204" pitchFamily="34" charset="0"/>
              </a:rPr>
              <a:t>+ Ở Tràng hội tụ nhiều yếu tố khiến nguy cơ “ế” vợ rất cao:</a:t>
            </a:r>
          </a:p>
          <a:p>
            <a:pPr marL="342900" lvl="0" indent="-342900" algn="just">
              <a:buFont typeface="Wingdings" pitchFamily="2" charset="2"/>
              <a:buChar char=""/>
            </a:pPr>
            <a:r>
              <a:rPr lang="x-none" sz="2800" dirty="0">
                <a:effectLst/>
                <a:latin typeface="Calibri" panose="020F0502020204030204" pitchFamily="34" charset="0"/>
                <a:ea typeface="Times New Roman" panose="02020603050405020304" pitchFamily="18" charset="0"/>
                <a:cs typeface="Calibri" panose="020F0502020204030204" pitchFamily="34" charset="0"/>
              </a:rPr>
              <a:t>Ngoại hình xấu xí, thô kệch.</a:t>
            </a:r>
          </a:p>
          <a:p>
            <a:pPr marL="342900" lvl="0" indent="-342900" algn="just">
              <a:buFont typeface="Wingdings" pitchFamily="2" charset="2"/>
              <a:buChar char=""/>
            </a:pPr>
            <a:r>
              <a:rPr lang="x-none" sz="2800" dirty="0">
                <a:effectLst/>
                <a:latin typeface="Calibri" panose="020F0502020204030204" pitchFamily="34" charset="0"/>
                <a:ea typeface="Times New Roman" panose="02020603050405020304" pitchFamily="18" charset="0"/>
                <a:cs typeface="Calibri" panose="020F0502020204030204" pitchFamily="34" charset="0"/>
              </a:rPr>
              <a:t>Tính tình có phần không bình thường.</a:t>
            </a:r>
          </a:p>
          <a:p>
            <a:pPr marL="342900" lvl="0" indent="-342900" algn="just">
              <a:buFont typeface="Wingdings" pitchFamily="2" charset="2"/>
              <a:buChar char=""/>
            </a:pPr>
            <a:r>
              <a:rPr lang="x-none" sz="2800" dirty="0">
                <a:effectLst/>
                <a:latin typeface="Calibri" panose="020F0502020204030204" pitchFamily="34" charset="0"/>
                <a:ea typeface="Times New Roman" panose="02020603050405020304" pitchFamily="18" charset="0"/>
                <a:cs typeface="Calibri" panose="020F0502020204030204" pitchFamily="34" charset="0"/>
              </a:rPr>
              <a:t>Ăn nói cộc cằn, thô lỗ.</a:t>
            </a:r>
          </a:p>
          <a:p>
            <a:pPr marL="342900" lvl="0" indent="-342900" algn="just">
              <a:buFont typeface="Wingdings" pitchFamily="2" charset="2"/>
              <a:buChar char=""/>
            </a:pPr>
            <a:r>
              <a:rPr lang="x-none" sz="2800" dirty="0">
                <a:effectLst/>
                <a:latin typeface="Calibri" panose="020F0502020204030204" pitchFamily="34" charset="0"/>
                <a:ea typeface="Times New Roman" panose="02020603050405020304" pitchFamily="18" charset="0"/>
                <a:cs typeface="Calibri" panose="020F0502020204030204" pitchFamily="34" charset="0"/>
              </a:rPr>
              <a:t>Nhà nghèo, đi làm thuê nuôi mình và mẹ già.</a:t>
            </a:r>
          </a:p>
          <a:p>
            <a:pPr marL="342900" lvl="0" indent="-342900" algn="just">
              <a:buFont typeface="Wingdings" pitchFamily="2" charset="2"/>
              <a:buChar char=""/>
            </a:pPr>
            <a:r>
              <a:rPr lang="x-none" sz="2800" dirty="0">
                <a:effectLst/>
                <a:latin typeface="Calibri" panose="020F0502020204030204" pitchFamily="34" charset="0"/>
                <a:ea typeface="Times New Roman" panose="02020603050405020304" pitchFamily="18" charset="0"/>
                <a:cs typeface="Calibri" panose="020F0502020204030204" pitchFamily="34" charset="0"/>
              </a:rPr>
              <a:t>Nạn đói đe dọa, cái chết đeo bám.</a:t>
            </a:r>
          </a:p>
          <a:p>
            <a:pPr algn="just"/>
            <a:r>
              <a:rPr lang="x-none" sz="2800" dirty="0">
                <a:effectLst/>
                <a:latin typeface="Calibri" panose="020F0502020204030204" pitchFamily="34" charset="0"/>
                <a:ea typeface="Times New Roman" panose="02020603050405020304" pitchFamily="18" charset="0"/>
                <a:cs typeface="Calibri" panose="020F0502020204030204" pitchFamily="34" charset="0"/>
              </a:rPr>
              <a:t>+ Tràng lấy vợ là lấy cho mình thêm một tai họa (theo lô gíc tự nhiên).</a:t>
            </a:r>
          </a:p>
          <a:p>
            <a:pPr algn="just"/>
            <a:r>
              <a:rPr lang="x-none" sz="2800" dirty="0">
                <a:effectLst/>
                <a:latin typeface="Calibri" panose="020F0502020204030204" pitchFamily="34" charset="0"/>
                <a:ea typeface="Times New Roman" panose="02020603050405020304" pitchFamily="18" charset="0"/>
                <a:cs typeface="Calibri" panose="020F0502020204030204" pitchFamily="34" charset="0"/>
              </a:rPr>
              <a:t>+ Việc Tràng lấy vợ là một tình huống bất ngờ</a:t>
            </a:r>
            <a:r>
              <a:rPr lang="vi-VN" sz="2800" dirty="0">
                <a:effectLst/>
                <a:latin typeface="Calibri" panose="020F0502020204030204" pitchFamily="34" charset="0"/>
                <a:ea typeface="Times New Roman" panose="02020603050405020304" pitchFamily="18" charset="0"/>
                <a:cs typeface="Calibri" panose="020F0502020204030204" pitchFamily="34" charset="0"/>
              </a:rPr>
              <a:t>:</a:t>
            </a:r>
            <a:endParaRPr lang="x-none" sz="28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buFont typeface="Wingdings" pitchFamily="2" charset="2"/>
              <a:buChar char=""/>
            </a:pPr>
            <a:r>
              <a:rPr lang="x-none" sz="2800" dirty="0">
                <a:effectLst/>
                <a:latin typeface="Calibri" panose="020F0502020204030204" pitchFamily="34" charset="0"/>
                <a:ea typeface="Times New Roman" panose="02020603050405020304" pitchFamily="18" charset="0"/>
                <a:cs typeface="Calibri" panose="020F0502020204030204" pitchFamily="34" charset="0"/>
              </a:rPr>
              <a:t>Cả xóm ngụ cư ngạc nhiên.</a:t>
            </a:r>
          </a:p>
          <a:p>
            <a:pPr marL="342900" lvl="0" indent="-342900" algn="just">
              <a:buFont typeface="Wingdings" pitchFamily="2" charset="2"/>
              <a:buChar char=""/>
            </a:pPr>
            <a:r>
              <a:rPr lang="x-none" sz="2800" dirty="0">
                <a:effectLst/>
                <a:latin typeface="Calibri" panose="020F0502020204030204" pitchFamily="34" charset="0"/>
                <a:ea typeface="Times New Roman" panose="02020603050405020304" pitchFamily="18" charset="0"/>
                <a:cs typeface="Calibri" panose="020F0502020204030204" pitchFamily="34" charset="0"/>
              </a:rPr>
              <a:t>Bà cụ Tứ cũng hết sức ngạc nhiên</a:t>
            </a:r>
          </a:p>
          <a:p>
            <a:pPr marL="342900" lvl="0" indent="-342900" algn="just">
              <a:buFont typeface="Wingdings" pitchFamily="2" charset="2"/>
              <a:buChar char=""/>
            </a:pPr>
            <a:r>
              <a:rPr lang="x-none" sz="2800" dirty="0">
                <a:effectLst/>
                <a:latin typeface="Calibri" panose="020F0502020204030204" pitchFamily="34" charset="0"/>
                <a:ea typeface="Times New Roman" panose="02020603050405020304" pitchFamily="18" charset="0"/>
                <a:cs typeface="Calibri" panose="020F0502020204030204" pitchFamily="34" charset="0"/>
              </a:rPr>
              <a:t>Bản thân Tràng có vợ rồi vẫn còn “ngờ ngợ”.</a:t>
            </a:r>
          </a:p>
        </p:txBody>
      </p:sp>
    </p:spTree>
    <p:extLst>
      <p:ext uri="{BB962C8B-B14F-4D97-AF65-F5344CB8AC3E}">
        <p14:creationId xmlns:p14="http://schemas.microsoft.com/office/powerpoint/2010/main" val="221463314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xmlns="" id="{07850F02-C76A-4D49-BCC1-34C8024D1754}"/>
              </a:ext>
            </a:extLst>
          </p:cNvPr>
          <p:cNvSpPr/>
          <p:nvPr/>
        </p:nvSpPr>
        <p:spPr>
          <a:xfrm>
            <a:off x="429209" y="781050"/>
            <a:ext cx="11383347" cy="6010464"/>
          </a:xfrm>
          <a:prstGeom prst="roundRect">
            <a:avLst/>
          </a:prstGeom>
          <a:noFill/>
          <a:ln w="28575">
            <a:solidFill>
              <a:srgbClr val="9F5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xmlns="" id="{504EC070-A0F0-F743-899E-8D249DA95EFD}"/>
              </a:ext>
            </a:extLst>
          </p:cNvPr>
          <p:cNvSpPr txBox="1"/>
          <p:nvPr/>
        </p:nvSpPr>
        <p:spPr>
          <a:xfrm>
            <a:off x="3793067" y="134218"/>
            <a:ext cx="4284133" cy="584775"/>
          </a:xfrm>
          <a:prstGeom prst="rect">
            <a:avLst/>
          </a:prstGeom>
          <a:noFill/>
        </p:spPr>
        <p:txBody>
          <a:bodyPr wrap="square" rtlCol="0">
            <a:spAutoFit/>
          </a:bodyPr>
          <a:lstStyle/>
          <a:p>
            <a:pPr algn="ctr"/>
            <a:r>
              <a:rPr lang="vi-VN" sz="3200" b="1" dirty="0">
                <a:solidFill>
                  <a:srgbClr val="C00000"/>
                </a:solidFill>
              </a:rPr>
              <a:t>THÂN BÀI</a:t>
            </a:r>
          </a:p>
        </p:txBody>
      </p:sp>
      <p:sp>
        <p:nvSpPr>
          <p:cNvPr id="7" name="TextBox 6">
            <a:extLst>
              <a:ext uri="{FF2B5EF4-FFF2-40B4-BE49-F238E27FC236}">
                <a16:creationId xmlns:a16="http://schemas.microsoft.com/office/drawing/2014/main" xmlns="" id="{6B28A9C2-BA59-D349-9F36-9F6A702D4705}"/>
              </a:ext>
            </a:extLst>
          </p:cNvPr>
          <p:cNvSpPr txBox="1"/>
          <p:nvPr/>
        </p:nvSpPr>
        <p:spPr>
          <a:xfrm>
            <a:off x="897465" y="1112143"/>
            <a:ext cx="10566401" cy="2677656"/>
          </a:xfrm>
          <a:prstGeom prst="rect">
            <a:avLst/>
          </a:prstGeom>
          <a:noFill/>
        </p:spPr>
        <p:txBody>
          <a:bodyPr wrap="square">
            <a:spAutoFit/>
          </a:bodyPr>
          <a:lstStyle/>
          <a:p>
            <a:pPr marL="457200" indent="-457200" algn="just">
              <a:buFont typeface="Wingdings" pitchFamily="2" charset="2"/>
              <a:buChar char="v"/>
            </a:pPr>
            <a:r>
              <a:rPr lang="x-none" sz="2800" b="1" i="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LĐ 2: Phân tích tình huống nhặt vợ:</a:t>
            </a:r>
          </a:p>
          <a:p>
            <a:pPr algn="just"/>
            <a:r>
              <a:rPr lang="vi-VN" sz="2800" b="1" dirty="0">
                <a:effectLst/>
                <a:latin typeface="Calibri" panose="020F0502020204030204" pitchFamily="34" charset="0"/>
                <a:ea typeface="Times New Roman" panose="02020603050405020304" pitchFamily="18" charset="0"/>
                <a:cs typeface="Calibri" panose="020F0502020204030204" pitchFamily="34" charset="0"/>
              </a:rPr>
              <a:t>- </a:t>
            </a:r>
            <a:r>
              <a:rPr lang="x-none" sz="2800" b="1" dirty="0">
                <a:effectLst/>
                <a:latin typeface="Calibri" panose="020F0502020204030204" pitchFamily="34" charset="0"/>
                <a:ea typeface="Times New Roman" panose="02020603050405020304" pitchFamily="18" charset="0"/>
                <a:cs typeface="Calibri" panose="020F0502020204030204" pitchFamily="34" charset="0"/>
              </a:rPr>
              <a:t>Các chi tiết độc đáo của tình huống truyện:</a:t>
            </a:r>
          </a:p>
          <a:p>
            <a:pPr algn="just"/>
            <a:r>
              <a:rPr lang="x-none" sz="2800" dirty="0">
                <a:effectLst/>
                <a:latin typeface="Calibri" panose="020F0502020204030204" pitchFamily="34" charset="0"/>
                <a:ea typeface="Times New Roman" panose="02020603050405020304" pitchFamily="18" charset="0"/>
                <a:cs typeface="Calibri" panose="020F0502020204030204" pitchFamily="34" charset="0"/>
              </a:rPr>
              <a:t>+ Tình huống truyện bất ngờ nhưng rất hợp lý:</a:t>
            </a:r>
          </a:p>
          <a:p>
            <a:pPr marL="342900" lvl="0" indent="-342900" algn="just">
              <a:buFont typeface="Wingdings" pitchFamily="2" charset="2"/>
              <a:buChar char=""/>
            </a:pPr>
            <a:r>
              <a:rPr lang="x-none" sz="2800" dirty="0">
                <a:effectLst/>
                <a:latin typeface="Calibri" panose="020F0502020204030204" pitchFamily="34" charset="0"/>
                <a:ea typeface="Times New Roman" panose="02020603050405020304" pitchFamily="18" charset="0"/>
                <a:cs typeface="Calibri" panose="020F0502020204030204" pitchFamily="34" charset="0"/>
              </a:rPr>
              <a:t>Nếu không phải năm đói khủng khiếp thì “người ta” không thèm lấy một người như Tràng.</a:t>
            </a:r>
          </a:p>
          <a:p>
            <a:pPr marL="342900" lvl="0" indent="-342900" algn="just">
              <a:buFont typeface="Wingdings" pitchFamily="2" charset="2"/>
              <a:buChar char=""/>
            </a:pPr>
            <a:r>
              <a:rPr lang="x-none" sz="2800" dirty="0">
                <a:effectLst/>
                <a:latin typeface="Calibri" panose="020F0502020204030204" pitchFamily="34" charset="0"/>
                <a:ea typeface="Times New Roman" panose="02020603050405020304" pitchFamily="18" charset="0"/>
                <a:cs typeface="Calibri" panose="020F0502020204030204" pitchFamily="34" charset="0"/>
              </a:rPr>
              <a:t>Tràng lấy vợ theo kiểu “nhặt” được.</a:t>
            </a:r>
          </a:p>
        </p:txBody>
      </p:sp>
      <p:pic>
        <p:nvPicPr>
          <p:cNvPr id="6" name="Picture 5">
            <a:extLst>
              <a:ext uri="{FF2B5EF4-FFF2-40B4-BE49-F238E27FC236}">
                <a16:creationId xmlns:a16="http://schemas.microsoft.com/office/drawing/2014/main" xmlns="" id="{43F80F8A-77AF-1946-AD45-54244F8FCB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787"/>
          <a:stretch/>
        </p:blipFill>
        <p:spPr>
          <a:xfrm>
            <a:off x="9639300" y="3901956"/>
            <a:ext cx="3067050" cy="2889558"/>
          </a:xfrm>
          <a:prstGeom prst="rect">
            <a:avLst/>
          </a:prstGeom>
        </p:spPr>
      </p:pic>
    </p:spTree>
    <p:extLst>
      <p:ext uri="{BB962C8B-B14F-4D97-AF65-F5344CB8AC3E}">
        <p14:creationId xmlns:p14="http://schemas.microsoft.com/office/powerpoint/2010/main" val="270360839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xmlns="" id="{1740F482-4EEA-4A45-9BE8-0F7D7FCCEF01}"/>
              </a:ext>
            </a:extLst>
          </p:cNvPr>
          <p:cNvSpPr/>
          <p:nvPr/>
        </p:nvSpPr>
        <p:spPr>
          <a:xfrm>
            <a:off x="429209" y="781050"/>
            <a:ext cx="11383347" cy="6010464"/>
          </a:xfrm>
          <a:prstGeom prst="roundRect">
            <a:avLst/>
          </a:prstGeom>
          <a:noFill/>
          <a:ln w="28575">
            <a:solidFill>
              <a:srgbClr val="9F5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xmlns="" id="{64947AEB-6AC6-A44B-88B5-DD786B148BE3}"/>
              </a:ext>
            </a:extLst>
          </p:cNvPr>
          <p:cNvSpPr txBox="1"/>
          <p:nvPr/>
        </p:nvSpPr>
        <p:spPr>
          <a:xfrm>
            <a:off x="3793067" y="134218"/>
            <a:ext cx="4284133" cy="584775"/>
          </a:xfrm>
          <a:prstGeom prst="rect">
            <a:avLst/>
          </a:prstGeom>
          <a:noFill/>
        </p:spPr>
        <p:txBody>
          <a:bodyPr wrap="square" rtlCol="0">
            <a:spAutoFit/>
          </a:bodyPr>
          <a:lstStyle/>
          <a:p>
            <a:pPr algn="ctr"/>
            <a:r>
              <a:rPr lang="vi-VN" sz="3200" b="1" dirty="0">
                <a:solidFill>
                  <a:srgbClr val="C00000"/>
                </a:solidFill>
              </a:rPr>
              <a:t>THÂN BÀI</a:t>
            </a:r>
          </a:p>
        </p:txBody>
      </p:sp>
      <p:sp>
        <p:nvSpPr>
          <p:cNvPr id="5" name="TextBox 4">
            <a:extLst>
              <a:ext uri="{FF2B5EF4-FFF2-40B4-BE49-F238E27FC236}">
                <a16:creationId xmlns:a16="http://schemas.microsoft.com/office/drawing/2014/main" xmlns="" id="{A422AE83-EA98-7E44-B27A-03AC5F5D4E2E}"/>
              </a:ext>
            </a:extLst>
          </p:cNvPr>
          <p:cNvSpPr txBox="1"/>
          <p:nvPr/>
        </p:nvSpPr>
        <p:spPr>
          <a:xfrm>
            <a:off x="609599" y="1153084"/>
            <a:ext cx="10888133" cy="3539430"/>
          </a:xfrm>
          <a:prstGeom prst="rect">
            <a:avLst/>
          </a:prstGeom>
          <a:noFill/>
        </p:spPr>
        <p:txBody>
          <a:bodyPr wrap="square">
            <a:spAutoFit/>
          </a:bodyPr>
          <a:lstStyle/>
          <a:p>
            <a:pPr marL="285750" indent="-285750" algn="just">
              <a:buFont typeface="Wingdings" pitchFamily="2" charset="2"/>
              <a:buChar char="v"/>
            </a:pPr>
            <a:r>
              <a:rPr lang="x-none" sz="2800" b="1" i="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Lđ</a:t>
            </a:r>
            <a:r>
              <a:rPr lang="vi-VN" sz="2800" b="1" i="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3:</a:t>
            </a:r>
            <a:r>
              <a:rPr lang="x-none" sz="2800" b="1" i="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 Giá trị của tình huống truyện</a:t>
            </a:r>
            <a:endParaRPr lang="x-none" sz="2800"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endParaRPr>
          </a:p>
          <a:p>
            <a:pPr algn="just"/>
            <a:r>
              <a:rPr lang="x-none" sz="2800" b="1" dirty="0">
                <a:effectLst/>
                <a:latin typeface="Calibri" panose="020F0502020204030204" pitchFamily="34" charset="0"/>
                <a:ea typeface="Times New Roman" panose="02020603050405020304" pitchFamily="18" charset="0"/>
                <a:cs typeface="Calibri" panose="020F0502020204030204" pitchFamily="34" charset="0"/>
              </a:rPr>
              <a:t>- Giá trị hiện thực:</a:t>
            </a:r>
          </a:p>
          <a:p>
            <a:pPr algn="just"/>
            <a:r>
              <a:rPr lang="x-none" sz="2800" dirty="0">
                <a:effectLst/>
                <a:latin typeface="Calibri" panose="020F0502020204030204" pitchFamily="34" charset="0"/>
                <a:ea typeface="Times New Roman" panose="02020603050405020304" pitchFamily="18" charset="0"/>
                <a:cs typeface="Calibri" panose="020F0502020204030204" pitchFamily="34" charset="0"/>
              </a:rPr>
              <a:t>+ Phác họa tình cảnh thê thảm của con người trong nạn đói</a:t>
            </a:r>
          </a:p>
          <a:p>
            <a:pPr marL="342900" lvl="0" indent="-342900" algn="just">
              <a:buFont typeface="Wingdings" pitchFamily="2" charset="2"/>
              <a:buChar char=""/>
            </a:pPr>
            <a:r>
              <a:rPr lang="x-none" sz="2800" dirty="0">
                <a:effectLst/>
                <a:latin typeface="Calibri" panose="020F0502020204030204" pitchFamily="34" charset="0"/>
                <a:ea typeface="Times New Roman" panose="02020603050405020304" pitchFamily="18" charset="0"/>
                <a:cs typeface="Calibri" panose="020F0502020204030204" pitchFamily="34" charset="0"/>
              </a:rPr>
              <a:t>Cái đói dồn đuổi con người.</a:t>
            </a:r>
          </a:p>
          <a:p>
            <a:pPr marL="342900" lvl="0" indent="-342900" algn="just">
              <a:buFont typeface="Wingdings" pitchFamily="2" charset="2"/>
              <a:buChar char=""/>
            </a:pPr>
            <a:r>
              <a:rPr lang="x-none" sz="2800" dirty="0">
                <a:effectLst/>
                <a:latin typeface="Calibri" panose="020F0502020204030204" pitchFamily="34" charset="0"/>
                <a:ea typeface="Times New Roman" panose="02020603050405020304" pitchFamily="18" charset="0"/>
                <a:cs typeface="Calibri" panose="020F0502020204030204" pitchFamily="34" charset="0"/>
              </a:rPr>
              <a:t>Cái đói bóp méo cả nhân cách.</a:t>
            </a:r>
          </a:p>
          <a:p>
            <a:pPr marL="342900" lvl="0" indent="-342900" algn="just">
              <a:buFont typeface="Wingdings" pitchFamily="2" charset="2"/>
              <a:buChar char=""/>
            </a:pPr>
            <a:r>
              <a:rPr lang="x-none" sz="2800" dirty="0">
                <a:effectLst/>
                <a:latin typeface="Calibri" panose="020F0502020204030204" pitchFamily="34" charset="0"/>
                <a:ea typeface="Times New Roman" panose="02020603050405020304" pitchFamily="18" charset="0"/>
                <a:cs typeface="Calibri" panose="020F0502020204030204" pitchFamily="34" charset="0"/>
              </a:rPr>
              <a:t>Cái đói khiến cho hạnh phúc thật mỏng manh, tội nghiệp.</a:t>
            </a:r>
          </a:p>
          <a:p>
            <a:pPr algn="just"/>
            <a:r>
              <a:rPr lang="x-none" sz="2800" dirty="0">
                <a:effectLst/>
                <a:latin typeface="Calibri" panose="020F0502020204030204" pitchFamily="34" charset="0"/>
                <a:ea typeface="Times New Roman" panose="02020603050405020304" pitchFamily="18" charset="0"/>
                <a:cs typeface="Calibri" panose="020F0502020204030204" pitchFamily="34" charset="0"/>
              </a:rPr>
              <a:t>+ Tố cáo mạnh mẽ tội ác của bọn thực dân Pháp, phát xít Nhật đã gây ra nạn đói khủng khiếp.</a:t>
            </a:r>
          </a:p>
        </p:txBody>
      </p:sp>
    </p:spTree>
    <p:extLst>
      <p:ext uri="{BB962C8B-B14F-4D97-AF65-F5344CB8AC3E}">
        <p14:creationId xmlns:p14="http://schemas.microsoft.com/office/powerpoint/2010/main" val="188411149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xmlns="" id="{1740F482-4EEA-4A45-9BE8-0F7D7FCCEF01}"/>
              </a:ext>
            </a:extLst>
          </p:cNvPr>
          <p:cNvSpPr/>
          <p:nvPr/>
        </p:nvSpPr>
        <p:spPr>
          <a:xfrm>
            <a:off x="429209" y="781050"/>
            <a:ext cx="11383347" cy="6010464"/>
          </a:xfrm>
          <a:prstGeom prst="roundRect">
            <a:avLst/>
          </a:prstGeom>
          <a:noFill/>
          <a:ln w="28575">
            <a:solidFill>
              <a:srgbClr val="9F5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xmlns="" id="{64947AEB-6AC6-A44B-88B5-DD786B148BE3}"/>
              </a:ext>
            </a:extLst>
          </p:cNvPr>
          <p:cNvSpPr txBox="1"/>
          <p:nvPr/>
        </p:nvSpPr>
        <p:spPr>
          <a:xfrm>
            <a:off x="3793067" y="134218"/>
            <a:ext cx="4284133" cy="584775"/>
          </a:xfrm>
          <a:prstGeom prst="rect">
            <a:avLst/>
          </a:prstGeom>
          <a:noFill/>
        </p:spPr>
        <p:txBody>
          <a:bodyPr wrap="square" rtlCol="0">
            <a:spAutoFit/>
          </a:bodyPr>
          <a:lstStyle/>
          <a:p>
            <a:pPr algn="ctr"/>
            <a:r>
              <a:rPr lang="vi-VN" sz="3200" b="1" dirty="0">
                <a:solidFill>
                  <a:srgbClr val="C00000"/>
                </a:solidFill>
              </a:rPr>
              <a:t>THÂN BÀI</a:t>
            </a:r>
          </a:p>
        </p:txBody>
      </p:sp>
      <p:sp>
        <p:nvSpPr>
          <p:cNvPr id="5" name="TextBox 4">
            <a:extLst>
              <a:ext uri="{FF2B5EF4-FFF2-40B4-BE49-F238E27FC236}">
                <a16:creationId xmlns:a16="http://schemas.microsoft.com/office/drawing/2014/main" xmlns="" id="{A422AE83-EA98-7E44-B27A-03AC5F5D4E2E}"/>
              </a:ext>
            </a:extLst>
          </p:cNvPr>
          <p:cNvSpPr txBox="1"/>
          <p:nvPr/>
        </p:nvSpPr>
        <p:spPr>
          <a:xfrm>
            <a:off x="609599" y="1153084"/>
            <a:ext cx="11153192" cy="5262979"/>
          </a:xfrm>
          <a:prstGeom prst="rect">
            <a:avLst/>
          </a:prstGeom>
          <a:noFill/>
        </p:spPr>
        <p:txBody>
          <a:bodyPr wrap="square">
            <a:spAutoFit/>
          </a:bodyPr>
          <a:lstStyle/>
          <a:p>
            <a:pPr marL="285750" indent="-285750" algn="just">
              <a:buFont typeface="Wingdings" pitchFamily="2" charset="2"/>
              <a:buChar char="v"/>
            </a:pPr>
            <a:r>
              <a:rPr lang="x-none" sz="2800" b="1" i="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Lđ</a:t>
            </a:r>
            <a:r>
              <a:rPr lang="vi-VN" sz="2800" b="1" i="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3:</a:t>
            </a:r>
            <a:r>
              <a:rPr lang="x-none" sz="2800" b="1" i="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 Giá trị của tình huống truyện</a:t>
            </a:r>
            <a:endParaRPr lang="x-none" sz="2800"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endParaRPr>
          </a:p>
          <a:p>
            <a:pPr algn="just"/>
            <a:r>
              <a:rPr lang="x-none" sz="2800" b="1" dirty="0">
                <a:latin typeface="Calibri" panose="020F0502020204030204" pitchFamily="34" charset="0"/>
                <a:cs typeface="Calibri" panose="020F0502020204030204" pitchFamily="34" charset="0"/>
              </a:rPr>
              <a:t>- Giá trị nhân đạo</a:t>
            </a:r>
            <a:r>
              <a:rPr lang="vi-VN" sz="2800" b="1" dirty="0">
                <a:latin typeface="Calibri" panose="020F0502020204030204" pitchFamily="34" charset="0"/>
                <a:cs typeface="Calibri" panose="020F0502020204030204" pitchFamily="34" charset="0"/>
              </a:rPr>
              <a:t>:</a:t>
            </a:r>
            <a:endParaRPr lang="x-none" sz="2800" b="1" dirty="0">
              <a:latin typeface="Calibri" panose="020F0502020204030204" pitchFamily="34" charset="0"/>
              <a:cs typeface="Calibri" panose="020F0502020204030204" pitchFamily="34" charset="0"/>
            </a:endParaRPr>
          </a:p>
          <a:p>
            <a:pPr algn="just"/>
            <a:r>
              <a:rPr lang="x-none" sz="2800" dirty="0">
                <a:latin typeface="Calibri" panose="020F0502020204030204" pitchFamily="34" charset="0"/>
                <a:cs typeface="Calibri" panose="020F0502020204030204" pitchFamily="34" charset="0"/>
              </a:rPr>
              <a:t>+ Tình người cao đẹp thể hiện qua cách đối xử với nhau của các nhân vật. </a:t>
            </a:r>
          </a:p>
          <a:p>
            <a:pPr marL="342900" lvl="0" indent="-342900" algn="just">
              <a:buFont typeface="Wingdings" pitchFamily="2" charset="2"/>
              <a:buChar char=""/>
            </a:pPr>
            <a:r>
              <a:rPr lang="x-none" sz="2800" dirty="0">
                <a:latin typeface="Calibri" panose="020F0502020204030204" pitchFamily="34" charset="0"/>
                <a:cs typeface="Calibri" panose="020F0502020204030204" pitchFamily="34" charset="0"/>
              </a:rPr>
              <a:t>Tràng rất trân trọng người “vợ nhặt” của mình</a:t>
            </a:r>
            <a:r>
              <a:rPr lang="vi-VN" sz="2800" dirty="0">
                <a:latin typeface="Calibri" panose="020F0502020204030204" pitchFamily="34" charset="0"/>
                <a:cs typeface="Calibri" panose="020F0502020204030204" pitchFamily="34" charset="0"/>
              </a:rPr>
              <a:t>.</a:t>
            </a:r>
            <a:endParaRPr lang="x-none" sz="2800" dirty="0">
              <a:latin typeface="Calibri" panose="020F0502020204030204" pitchFamily="34" charset="0"/>
              <a:cs typeface="Calibri" panose="020F0502020204030204" pitchFamily="34" charset="0"/>
            </a:endParaRPr>
          </a:p>
          <a:p>
            <a:pPr marL="342900" lvl="0" indent="-342900" algn="just">
              <a:buFont typeface="Wingdings" pitchFamily="2" charset="2"/>
              <a:buChar char=""/>
            </a:pPr>
            <a:r>
              <a:rPr lang="x-none" sz="2800" dirty="0">
                <a:latin typeface="Calibri" panose="020F0502020204030204" pitchFamily="34" charset="0"/>
                <a:cs typeface="Calibri" panose="020F0502020204030204" pitchFamily="34" charset="0"/>
              </a:rPr>
              <a:t>Bổn phận làm vợ, làm dâu được đánh thức nơi người “vợ nhặt”</a:t>
            </a:r>
            <a:r>
              <a:rPr lang="vi-VN" sz="2800" dirty="0">
                <a:latin typeface="Calibri" panose="020F0502020204030204" pitchFamily="34" charset="0"/>
                <a:cs typeface="Calibri" panose="020F0502020204030204" pitchFamily="34" charset="0"/>
              </a:rPr>
              <a:t>.</a:t>
            </a:r>
            <a:endParaRPr lang="x-none" sz="2800" dirty="0">
              <a:latin typeface="Calibri" panose="020F0502020204030204" pitchFamily="34" charset="0"/>
              <a:cs typeface="Calibri" panose="020F0502020204030204" pitchFamily="34" charset="0"/>
            </a:endParaRPr>
          </a:p>
          <a:p>
            <a:pPr marL="342900" lvl="0" indent="-342900" algn="just">
              <a:buFont typeface="Wingdings" pitchFamily="2" charset="2"/>
              <a:buChar char=""/>
            </a:pPr>
            <a:r>
              <a:rPr lang="x-none" sz="2800" dirty="0">
                <a:latin typeface="Calibri" panose="020F0502020204030204" pitchFamily="34" charset="0"/>
                <a:cs typeface="Calibri" panose="020F0502020204030204" pitchFamily="34" charset="0"/>
              </a:rPr>
              <a:t>Tình yêu thương con của bà cụ Tứ.</a:t>
            </a:r>
          </a:p>
          <a:p>
            <a:pPr algn="just"/>
            <a:r>
              <a:rPr lang="x-none" sz="2800" dirty="0">
                <a:latin typeface="Calibri" panose="020F0502020204030204" pitchFamily="34" charset="0"/>
                <a:cs typeface="Calibri" panose="020F0502020204030204" pitchFamily="34" charset="0"/>
              </a:rPr>
              <a:t>+ Con người luôn hướng đến sự sống và luôn hi vọng, tin tưởng ở tương lai:</a:t>
            </a:r>
          </a:p>
          <a:p>
            <a:pPr marL="342900" lvl="0" indent="-342900" algn="just">
              <a:buFont typeface="Wingdings" pitchFamily="2" charset="2"/>
              <a:buChar char=""/>
            </a:pPr>
            <a:r>
              <a:rPr lang="x-none" sz="2800" dirty="0">
                <a:latin typeface="Calibri" panose="020F0502020204030204" pitchFamily="34" charset="0"/>
                <a:cs typeface="Calibri" panose="020F0502020204030204" pitchFamily="34" charset="0"/>
              </a:rPr>
              <a:t>Tràng lấy vợ là để duy trì sự sống.</a:t>
            </a:r>
          </a:p>
          <a:p>
            <a:pPr marL="342900" lvl="0" indent="-342900" algn="just">
              <a:buFont typeface="Wingdings" pitchFamily="2" charset="2"/>
              <a:buChar char=""/>
            </a:pPr>
            <a:r>
              <a:rPr lang="x-none" sz="2800" dirty="0">
                <a:latin typeface="Calibri" panose="020F0502020204030204" pitchFamily="34" charset="0"/>
                <a:cs typeface="Calibri" panose="020F0502020204030204" pitchFamily="34" charset="0"/>
              </a:rPr>
              <a:t>Bà cụ Tứ, một người già lại luôn miệng nói về ngày mai với những dự định thiết thực tạo niềm tin cho con dâu vào một cuộc sống tốt đẹp.</a:t>
            </a:r>
          </a:p>
          <a:p>
            <a:pPr marL="342900" lvl="0" indent="-342900" algn="just">
              <a:buFont typeface="Wingdings" pitchFamily="2" charset="2"/>
              <a:buChar char=""/>
            </a:pPr>
            <a:r>
              <a:rPr lang="x-none" sz="2800" dirty="0">
                <a:latin typeface="Calibri" panose="020F0502020204030204" pitchFamily="34" charset="0"/>
                <a:cs typeface="Calibri" panose="020F0502020204030204" pitchFamily="34" charset="0"/>
              </a:rPr>
              <a:t>Đoạn kết tác phẩm với hình ảnh lá cờ đỏ và đoàn người phá kho thóc Nhật.</a:t>
            </a:r>
            <a:endParaRPr lang="x-none" sz="1800"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83190162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D5CF83E-7345-9F47-B27E-8E97F3873A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787"/>
          <a:stretch/>
        </p:blipFill>
        <p:spPr>
          <a:xfrm>
            <a:off x="8173616" y="3072163"/>
            <a:ext cx="4018384" cy="3785838"/>
          </a:xfrm>
          <a:prstGeom prst="rect">
            <a:avLst/>
          </a:prstGeom>
        </p:spPr>
      </p:pic>
      <p:sp>
        <p:nvSpPr>
          <p:cNvPr id="6" name="Rounded Rectangle 5">
            <a:extLst>
              <a:ext uri="{FF2B5EF4-FFF2-40B4-BE49-F238E27FC236}">
                <a16:creationId xmlns:a16="http://schemas.microsoft.com/office/drawing/2014/main" xmlns="" id="{47FD29C5-1026-3B46-A3BE-76D889071976}"/>
              </a:ext>
            </a:extLst>
          </p:cNvPr>
          <p:cNvSpPr/>
          <p:nvPr/>
        </p:nvSpPr>
        <p:spPr>
          <a:xfrm>
            <a:off x="559838" y="943945"/>
            <a:ext cx="8304244" cy="424387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Calibri" panose="020F0502020204030204" pitchFamily="34" charset="0"/>
                <a:cs typeface="Calibri" panose="020F0502020204030204" pitchFamily="34" charset="0"/>
              </a:rPr>
              <a:t>+ </a:t>
            </a:r>
            <a:r>
              <a:rPr lang="x-none" sz="2800" dirty="0">
                <a:solidFill>
                  <a:schemeClr val="tx1"/>
                </a:solidFill>
                <a:latin typeface="Calibri" panose="020F0502020204030204" pitchFamily="34" charset="0"/>
                <a:cs typeface="Calibri" panose="020F0502020204030204" pitchFamily="34" charset="0"/>
              </a:rPr>
              <a:t>Giới thiệu ngắn gọn về tác phẩm truyện và ý kiến khái quát của người viết về tác phẩm. </a:t>
            </a:r>
          </a:p>
          <a:p>
            <a:pPr algn="just"/>
            <a:r>
              <a:rPr lang="vi-VN" sz="2800" dirty="0">
                <a:solidFill>
                  <a:schemeClr val="tx1"/>
                </a:solidFill>
                <a:latin typeface="Calibri" panose="020F0502020204030204" pitchFamily="34" charset="0"/>
                <a:cs typeface="Calibri" panose="020F0502020204030204" pitchFamily="34" charset="0"/>
              </a:rPr>
              <a:t>+</a:t>
            </a:r>
            <a:r>
              <a:rPr lang="x-none" sz="2800" dirty="0">
                <a:solidFill>
                  <a:schemeClr val="tx1"/>
                </a:solidFill>
                <a:latin typeface="Calibri" panose="020F0502020204030204" pitchFamily="34" charset="0"/>
                <a:cs typeface="Calibri" panose="020F0502020204030204" pitchFamily="34" charset="0"/>
              </a:rPr>
              <a:t> Tóm tắt tác phẩm truyện.</a:t>
            </a:r>
          </a:p>
          <a:p>
            <a:pPr algn="just"/>
            <a:r>
              <a:rPr lang="vi-VN" sz="2800" dirty="0">
                <a:solidFill>
                  <a:schemeClr val="tx1"/>
                </a:solidFill>
                <a:latin typeface="Calibri" panose="020F0502020204030204" pitchFamily="34" charset="0"/>
                <a:cs typeface="Calibri" panose="020F0502020204030204" pitchFamily="34" charset="0"/>
              </a:rPr>
              <a:t>+ </a:t>
            </a:r>
            <a:r>
              <a:rPr lang="x-none" sz="2800" dirty="0">
                <a:solidFill>
                  <a:schemeClr val="tx1"/>
                </a:solidFill>
                <a:latin typeface="Calibri" panose="020F0502020204030204" pitchFamily="34" charset="0"/>
                <a:cs typeface="Calibri" panose="020F0502020204030204" pitchFamily="34" charset="0"/>
              </a:rPr>
              <a:t>Phân tích cụ thể, rõ ràng về tác phẩm truyện với những cứ liệu sinh động.</a:t>
            </a:r>
          </a:p>
          <a:p>
            <a:pPr algn="just"/>
            <a:r>
              <a:rPr lang="vi-VN" sz="2800" dirty="0">
                <a:solidFill>
                  <a:schemeClr val="tx1"/>
                </a:solidFill>
                <a:latin typeface="Calibri" panose="020F0502020204030204" pitchFamily="34" charset="0"/>
                <a:cs typeface="Calibri" panose="020F0502020204030204" pitchFamily="34" charset="0"/>
              </a:rPr>
              <a:t>+</a:t>
            </a:r>
            <a:r>
              <a:rPr lang="x-none" sz="2800" dirty="0">
                <a:solidFill>
                  <a:schemeClr val="tx1"/>
                </a:solidFill>
                <a:latin typeface="Calibri" panose="020F0502020204030204" pitchFamily="34" charset="0"/>
                <a:cs typeface="Calibri" panose="020F0502020204030204" pitchFamily="34" charset="0"/>
              </a:rPr>
              <a:t> Đánh giá về tác phẩm truyện dựa trên các lí lẽ và bằng chứng thuyết phục. </a:t>
            </a:r>
          </a:p>
          <a:p>
            <a:pPr algn="just"/>
            <a:r>
              <a:rPr lang="vi-VN" sz="2800" dirty="0">
                <a:solidFill>
                  <a:schemeClr val="tx1"/>
                </a:solidFill>
                <a:latin typeface="Calibri" panose="020F0502020204030204" pitchFamily="34" charset="0"/>
                <a:cs typeface="Calibri" panose="020F0502020204030204" pitchFamily="34" charset="0"/>
              </a:rPr>
              <a:t>+</a:t>
            </a:r>
            <a:r>
              <a:rPr lang="x-none" sz="2800" dirty="0">
                <a:solidFill>
                  <a:schemeClr val="tx1"/>
                </a:solidFill>
                <a:latin typeface="Calibri" panose="020F0502020204030204" pitchFamily="34" charset="0"/>
                <a:cs typeface="Calibri" panose="020F0502020204030204" pitchFamily="34" charset="0"/>
              </a:rPr>
              <a:t> Khẳng định giá trị của tác phẩm truyện.</a:t>
            </a:r>
          </a:p>
        </p:txBody>
      </p:sp>
    </p:spTree>
    <p:extLst>
      <p:ext uri="{BB962C8B-B14F-4D97-AF65-F5344CB8AC3E}">
        <p14:creationId xmlns:p14="http://schemas.microsoft.com/office/powerpoint/2010/main" val="113080268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xmlns="" id="{CBB5BA1D-F016-BA40-8D0B-425BFBB198B0}"/>
              </a:ext>
            </a:extLst>
          </p:cNvPr>
          <p:cNvSpPr/>
          <p:nvPr/>
        </p:nvSpPr>
        <p:spPr>
          <a:xfrm>
            <a:off x="429209" y="781050"/>
            <a:ext cx="11383347" cy="6010464"/>
          </a:xfrm>
          <a:prstGeom prst="roundRect">
            <a:avLst/>
          </a:prstGeom>
          <a:noFill/>
          <a:ln w="28575">
            <a:solidFill>
              <a:srgbClr val="9F5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xmlns="" id="{F4EC83FB-D514-4449-9597-FC9EE6A18006}"/>
              </a:ext>
            </a:extLst>
          </p:cNvPr>
          <p:cNvSpPr txBox="1"/>
          <p:nvPr/>
        </p:nvSpPr>
        <p:spPr>
          <a:xfrm>
            <a:off x="3793067" y="134218"/>
            <a:ext cx="4284133" cy="584775"/>
          </a:xfrm>
          <a:prstGeom prst="rect">
            <a:avLst/>
          </a:prstGeom>
          <a:noFill/>
        </p:spPr>
        <p:txBody>
          <a:bodyPr wrap="square" rtlCol="0">
            <a:spAutoFit/>
          </a:bodyPr>
          <a:lstStyle/>
          <a:p>
            <a:pPr algn="ctr"/>
            <a:r>
              <a:rPr lang="vi-VN" sz="3200" b="1" dirty="0">
                <a:solidFill>
                  <a:srgbClr val="C00000"/>
                </a:solidFill>
              </a:rPr>
              <a:t>KẾT BÀI</a:t>
            </a:r>
          </a:p>
        </p:txBody>
      </p:sp>
      <p:sp>
        <p:nvSpPr>
          <p:cNvPr id="5" name="TextBox 4">
            <a:extLst>
              <a:ext uri="{FF2B5EF4-FFF2-40B4-BE49-F238E27FC236}">
                <a16:creationId xmlns:a16="http://schemas.microsoft.com/office/drawing/2014/main" xmlns="" id="{A26C1F4E-E827-564D-AAFD-3BEAEAF3CD65}"/>
              </a:ext>
            </a:extLst>
          </p:cNvPr>
          <p:cNvSpPr txBox="1"/>
          <p:nvPr/>
        </p:nvSpPr>
        <p:spPr>
          <a:xfrm>
            <a:off x="587137" y="1514497"/>
            <a:ext cx="11017725" cy="1569660"/>
          </a:xfrm>
          <a:prstGeom prst="rect">
            <a:avLst/>
          </a:prstGeom>
          <a:noFill/>
        </p:spPr>
        <p:txBody>
          <a:bodyPr wrap="square">
            <a:spAutoFit/>
          </a:bodyPr>
          <a:lstStyle/>
          <a:p>
            <a:pPr marL="457200" indent="-457200" algn="just">
              <a:buFontTx/>
              <a:buChar char="-"/>
            </a:pPr>
            <a:r>
              <a:rPr lang="x-none" sz="3200" dirty="0">
                <a:effectLst/>
                <a:latin typeface="Calibri" panose="020F0502020204030204" pitchFamily="34" charset="0"/>
                <a:ea typeface="Times New Roman" panose="02020603050405020304" pitchFamily="18" charset="0"/>
                <a:cs typeface="Calibri" panose="020F0502020204030204" pitchFamily="34" charset="0"/>
              </a:rPr>
              <a:t>Khẳng định tài năng nhà văn qua việc xây dựng tình huống truyện độc đáo, hấp dẫn.</a:t>
            </a:r>
            <a:endParaRPr lang="x-none" sz="2800" dirty="0">
              <a:effectLst/>
              <a:latin typeface="Calibri" panose="020F0502020204030204" pitchFamily="34" charset="0"/>
              <a:ea typeface="Times New Roman" panose="02020603050405020304" pitchFamily="18" charset="0"/>
              <a:cs typeface="Calibri" panose="020F0502020204030204" pitchFamily="34" charset="0"/>
            </a:endParaRPr>
          </a:p>
          <a:p>
            <a:pPr marL="457200" indent="-457200" algn="just">
              <a:buFontTx/>
              <a:buChar char="-"/>
            </a:pPr>
            <a:r>
              <a:rPr lang="x-none" sz="3200" dirty="0">
                <a:effectLst/>
                <a:latin typeface="Calibri" panose="020F0502020204030204" pitchFamily="34" charset="0"/>
                <a:ea typeface="Times New Roman" panose="02020603050405020304" pitchFamily="18" charset="0"/>
                <a:cs typeface="Calibri" panose="020F0502020204030204" pitchFamily="34" charset="0"/>
              </a:rPr>
              <a:t>Khẳng định giá trị hiện thực và giá trị nhân đạo của tác phẩm.</a:t>
            </a:r>
          </a:p>
        </p:txBody>
      </p:sp>
      <p:pic>
        <p:nvPicPr>
          <p:cNvPr id="6" name="Picture 5">
            <a:extLst>
              <a:ext uri="{FF2B5EF4-FFF2-40B4-BE49-F238E27FC236}">
                <a16:creationId xmlns:a16="http://schemas.microsoft.com/office/drawing/2014/main" xmlns="" id="{B52ED8E4-D704-BB4B-BB58-C614E8D3D8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787"/>
          <a:stretch/>
        </p:blipFill>
        <p:spPr>
          <a:xfrm>
            <a:off x="9639300" y="3901956"/>
            <a:ext cx="3067050" cy="2889558"/>
          </a:xfrm>
          <a:prstGeom prst="rect">
            <a:avLst/>
          </a:prstGeom>
        </p:spPr>
      </p:pic>
    </p:spTree>
    <p:extLst>
      <p:ext uri="{BB962C8B-B14F-4D97-AF65-F5344CB8AC3E}">
        <p14:creationId xmlns:p14="http://schemas.microsoft.com/office/powerpoint/2010/main" val="35230610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E7871477-51DB-3E40-81D7-9A931743D276}"/>
              </a:ext>
            </a:extLst>
          </p:cNvPr>
          <p:cNvSpPr txBox="1"/>
          <p:nvPr/>
        </p:nvSpPr>
        <p:spPr>
          <a:xfrm>
            <a:off x="5345752" y="3429001"/>
            <a:ext cx="5465132" cy="830997"/>
          </a:xfrm>
          <a:prstGeom prst="rect">
            <a:avLst/>
          </a:prstGeom>
          <a:noFill/>
        </p:spPr>
        <p:txBody>
          <a:bodyPr wrap="square" rtlCol="0">
            <a:spAutoFit/>
          </a:bodyPr>
          <a:lstStyle/>
          <a:p>
            <a:pPr algn="ctr"/>
            <a:r>
              <a:rPr lang="vi-VN" altLang="zh-CN" sz="4800" b="1" dirty="0">
                <a:solidFill>
                  <a:schemeClr val="accent6">
                    <a:lumMod val="50000"/>
                  </a:schemeClr>
                </a:solidFill>
              </a:rPr>
              <a:t>LUYỆN TẬP</a:t>
            </a:r>
            <a:endParaRPr lang="zh-CN" altLang="en-US" sz="4800" b="1" dirty="0">
              <a:solidFill>
                <a:schemeClr val="accent6">
                  <a:lumMod val="50000"/>
                </a:schemeClr>
              </a:solidFill>
            </a:endParaRPr>
          </a:p>
        </p:txBody>
      </p:sp>
      <p:sp>
        <p:nvSpPr>
          <p:cNvPr id="3" name="文本框 3">
            <a:extLst>
              <a:ext uri="{FF2B5EF4-FFF2-40B4-BE49-F238E27FC236}">
                <a16:creationId xmlns:a16="http://schemas.microsoft.com/office/drawing/2014/main" xmlns="" id="{15D18B05-8305-724F-ADE0-A420EAF1BBC1}"/>
              </a:ext>
            </a:extLst>
          </p:cNvPr>
          <p:cNvSpPr txBox="1"/>
          <p:nvPr/>
        </p:nvSpPr>
        <p:spPr>
          <a:xfrm>
            <a:off x="7387475" y="1950080"/>
            <a:ext cx="1381687" cy="923330"/>
          </a:xfrm>
          <a:prstGeom prst="rect">
            <a:avLst/>
          </a:prstGeom>
          <a:solidFill>
            <a:schemeClr val="accent6">
              <a:lumMod val="50000"/>
            </a:schemeClr>
          </a:solidFill>
        </p:spPr>
        <p:txBody>
          <a:bodyPr wrap="square" rtlCol="0">
            <a:spAutoFit/>
          </a:bodyPr>
          <a:lstStyle/>
          <a:p>
            <a:pPr algn="ctr"/>
            <a:r>
              <a:rPr lang="en-US" altLang="zh-CN" sz="5400" b="1" dirty="0">
                <a:solidFill>
                  <a:schemeClr val="bg1"/>
                </a:solidFill>
              </a:rPr>
              <a:t>III</a:t>
            </a:r>
            <a:endParaRPr lang="zh-CN" altLang="en-US" sz="3600" b="1" dirty="0">
              <a:solidFill>
                <a:schemeClr val="bg1"/>
              </a:solidFill>
            </a:endParaRPr>
          </a:p>
        </p:txBody>
      </p:sp>
    </p:spTree>
    <p:extLst>
      <p:ext uri="{BB962C8B-B14F-4D97-AF65-F5344CB8AC3E}">
        <p14:creationId xmlns:p14="http://schemas.microsoft.com/office/powerpoint/2010/main" val="167512206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440A9D0-B24C-4C4F-81BC-1AEC611807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787"/>
          <a:stretch/>
        </p:blipFill>
        <p:spPr>
          <a:xfrm>
            <a:off x="8053917" y="2959390"/>
            <a:ext cx="4138083" cy="3898610"/>
          </a:xfrm>
          <a:prstGeom prst="rect">
            <a:avLst/>
          </a:prstGeom>
        </p:spPr>
      </p:pic>
      <p:sp>
        <p:nvSpPr>
          <p:cNvPr id="3" name="Rounded Rectangle 2">
            <a:extLst>
              <a:ext uri="{FF2B5EF4-FFF2-40B4-BE49-F238E27FC236}">
                <a16:creationId xmlns:a16="http://schemas.microsoft.com/office/drawing/2014/main" xmlns="" id="{8EF2797A-8721-4140-B7B5-92A5CFFB4EC9}"/>
              </a:ext>
            </a:extLst>
          </p:cNvPr>
          <p:cNvSpPr/>
          <p:nvPr/>
        </p:nvSpPr>
        <p:spPr>
          <a:xfrm>
            <a:off x="2675467" y="1710267"/>
            <a:ext cx="5080000" cy="237066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3600" b="1" dirty="0">
                <a:solidFill>
                  <a:srgbClr val="C00000"/>
                </a:solidFill>
              </a:rPr>
              <a:t>HS thực hành viết bài, dám sát dàn ý đã lập.</a:t>
            </a:r>
          </a:p>
        </p:txBody>
      </p:sp>
      <p:sp>
        <p:nvSpPr>
          <p:cNvPr id="5" name="TextBox 4">
            <a:extLst>
              <a:ext uri="{FF2B5EF4-FFF2-40B4-BE49-F238E27FC236}">
                <a16:creationId xmlns:a16="http://schemas.microsoft.com/office/drawing/2014/main" xmlns="" id="{CC2AE1A7-24DE-B948-8B0C-03170F31906D}"/>
              </a:ext>
            </a:extLst>
          </p:cNvPr>
          <p:cNvSpPr txBox="1"/>
          <p:nvPr/>
        </p:nvSpPr>
        <p:spPr>
          <a:xfrm>
            <a:off x="1090084" y="848284"/>
            <a:ext cx="7850716" cy="3970318"/>
          </a:xfrm>
          <a:prstGeom prst="rect">
            <a:avLst/>
          </a:prstGeom>
          <a:solidFill>
            <a:schemeClr val="accent6">
              <a:lumMod val="20000"/>
              <a:lumOff val="80000"/>
            </a:schemeClr>
          </a:solidFill>
        </p:spPr>
        <p:txBody>
          <a:bodyPr wrap="square">
            <a:spAutoFit/>
          </a:bodyPr>
          <a:lstStyle/>
          <a:p>
            <a:pPr algn="just"/>
            <a:r>
              <a:rPr lang="x-none" sz="2800" dirty="0">
                <a:effectLst/>
                <a:latin typeface="Calibri" panose="020F0502020204030204" pitchFamily="34" charset="0"/>
                <a:ea typeface="Times New Roman" panose="02020603050405020304" pitchFamily="18" charset="0"/>
                <a:cs typeface="Calibri" panose="020F0502020204030204" pitchFamily="34" charset="0"/>
              </a:rPr>
              <a:t>- Nên triển khai từng ý trong dàn ý thành một đoạn văn; ở từng đoạn văn cần có câu chủ đề đặt ở vị trí thích hợp.</a:t>
            </a:r>
          </a:p>
          <a:p>
            <a:pPr algn="just"/>
            <a:r>
              <a:rPr lang="x-none" sz="2800" dirty="0">
                <a:effectLst/>
                <a:latin typeface="Calibri" panose="020F0502020204030204" pitchFamily="34" charset="0"/>
                <a:ea typeface="Times New Roman" panose="02020603050405020304" pitchFamily="18" charset="0"/>
                <a:cs typeface="Calibri" panose="020F0502020204030204" pitchFamily="34" charset="0"/>
              </a:rPr>
              <a:t>- Cần dẫn lời văn hay chi tiết trong tác phẩm truyện có thể minh họa tốt cho ý đã được nêu.</a:t>
            </a:r>
          </a:p>
          <a:p>
            <a:pPr algn="just"/>
            <a:r>
              <a:rPr lang="x-none" sz="2800" dirty="0">
                <a:effectLst/>
                <a:latin typeface="Calibri" panose="020F0502020204030204" pitchFamily="34" charset="0"/>
                <a:ea typeface="Times New Roman" panose="02020603050405020304" pitchFamily="18" charset="0"/>
                <a:cs typeface="Calibri" panose="020F0502020204030204" pitchFamily="34" charset="0"/>
              </a:rPr>
              <a:t>- Lời văn cần tránh sự bình tán dễ dãi, lan man. Cách phân tích và đánh giá tác phẩm nghệ thuật cần có sự kết hợp hài hòa giữa lí (mạch phân tích) và tình (thái độ của người viết đối với tác phẩm.</a:t>
            </a:r>
          </a:p>
        </p:txBody>
      </p:sp>
    </p:spTree>
    <p:extLst>
      <p:ext uri="{BB962C8B-B14F-4D97-AF65-F5344CB8AC3E}">
        <p14:creationId xmlns:p14="http://schemas.microsoft.com/office/powerpoint/2010/main" val="9913252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par>
                                <p:cTn id="9" presetID="1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ppt_y</p:attrName>
                                        </p:attrNameLst>
                                      </p:cBhvr>
                                      <p:tavLst>
                                        <p:tav tm="0">
                                          <p:val>
                                            <p:strVal val="#ppt_y+#ppt_h*1.125000"/>
                                          </p:val>
                                        </p:tav>
                                        <p:tav tm="100000">
                                          <p:val>
                                            <p:strVal val="#ppt_y"/>
                                          </p:val>
                                        </p:tav>
                                      </p:tavLst>
                                    </p:anim>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xit" presetSubtype="10" fill="hold" grpId="1" nodeType="clickEffect">
                                  <p:stCondLst>
                                    <p:cond delay="0"/>
                                  </p:stCondLst>
                                  <p:childTnLst>
                                    <p:animEffect transition="out" filter="checkerboard(across)">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E7871477-51DB-3E40-81D7-9A931743D276}"/>
              </a:ext>
            </a:extLst>
          </p:cNvPr>
          <p:cNvSpPr txBox="1"/>
          <p:nvPr/>
        </p:nvSpPr>
        <p:spPr>
          <a:xfrm>
            <a:off x="5345752" y="3429001"/>
            <a:ext cx="5465132" cy="830997"/>
          </a:xfrm>
          <a:prstGeom prst="rect">
            <a:avLst/>
          </a:prstGeom>
          <a:noFill/>
        </p:spPr>
        <p:txBody>
          <a:bodyPr wrap="square" rtlCol="0">
            <a:spAutoFit/>
          </a:bodyPr>
          <a:lstStyle/>
          <a:p>
            <a:pPr algn="ctr"/>
            <a:r>
              <a:rPr lang="vi-VN" altLang="zh-CN" sz="4800" b="1" dirty="0">
                <a:solidFill>
                  <a:schemeClr val="accent6">
                    <a:lumMod val="50000"/>
                  </a:schemeClr>
                </a:solidFill>
              </a:rPr>
              <a:t>VẬN DỤNG</a:t>
            </a:r>
            <a:endParaRPr lang="zh-CN" altLang="en-US" sz="4800" b="1" dirty="0">
              <a:solidFill>
                <a:schemeClr val="accent6">
                  <a:lumMod val="50000"/>
                </a:schemeClr>
              </a:solidFill>
            </a:endParaRPr>
          </a:p>
        </p:txBody>
      </p:sp>
      <p:sp>
        <p:nvSpPr>
          <p:cNvPr id="3" name="文本框 3">
            <a:extLst>
              <a:ext uri="{FF2B5EF4-FFF2-40B4-BE49-F238E27FC236}">
                <a16:creationId xmlns:a16="http://schemas.microsoft.com/office/drawing/2014/main" xmlns="" id="{15D18B05-8305-724F-ADE0-A420EAF1BBC1}"/>
              </a:ext>
            </a:extLst>
          </p:cNvPr>
          <p:cNvSpPr txBox="1"/>
          <p:nvPr/>
        </p:nvSpPr>
        <p:spPr>
          <a:xfrm>
            <a:off x="7387475" y="1950080"/>
            <a:ext cx="1381687" cy="923330"/>
          </a:xfrm>
          <a:prstGeom prst="rect">
            <a:avLst/>
          </a:prstGeom>
          <a:solidFill>
            <a:schemeClr val="accent6">
              <a:lumMod val="50000"/>
            </a:schemeClr>
          </a:solidFill>
        </p:spPr>
        <p:txBody>
          <a:bodyPr wrap="square" rtlCol="0">
            <a:spAutoFit/>
          </a:bodyPr>
          <a:lstStyle/>
          <a:p>
            <a:pPr algn="ctr"/>
            <a:r>
              <a:rPr lang="en-US" altLang="zh-CN" sz="5400" b="1" dirty="0">
                <a:solidFill>
                  <a:schemeClr val="bg1"/>
                </a:solidFill>
              </a:rPr>
              <a:t>IV</a:t>
            </a:r>
            <a:endParaRPr lang="zh-CN" altLang="en-US" sz="3600" b="1" dirty="0">
              <a:solidFill>
                <a:schemeClr val="bg1"/>
              </a:solidFill>
            </a:endParaRPr>
          </a:p>
        </p:txBody>
      </p:sp>
    </p:spTree>
    <p:extLst>
      <p:ext uri="{BB962C8B-B14F-4D97-AF65-F5344CB8AC3E}">
        <p14:creationId xmlns:p14="http://schemas.microsoft.com/office/powerpoint/2010/main" val="308903340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440A9D0-B24C-4C4F-81BC-1AEC611807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787"/>
          <a:stretch/>
        </p:blipFill>
        <p:spPr>
          <a:xfrm>
            <a:off x="8053917" y="2959390"/>
            <a:ext cx="4138083" cy="3898610"/>
          </a:xfrm>
          <a:prstGeom prst="rect">
            <a:avLst/>
          </a:prstGeom>
        </p:spPr>
      </p:pic>
      <p:sp>
        <p:nvSpPr>
          <p:cNvPr id="3" name="Rounded Rectangle 2">
            <a:extLst>
              <a:ext uri="{FF2B5EF4-FFF2-40B4-BE49-F238E27FC236}">
                <a16:creationId xmlns:a16="http://schemas.microsoft.com/office/drawing/2014/main" xmlns="" id="{8EF2797A-8721-4140-B7B5-92A5CFFB4EC9}"/>
              </a:ext>
            </a:extLst>
          </p:cNvPr>
          <p:cNvSpPr/>
          <p:nvPr/>
        </p:nvSpPr>
        <p:spPr>
          <a:xfrm>
            <a:off x="2675467" y="1710267"/>
            <a:ext cx="5080000" cy="237066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3200" b="1" dirty="0">
                <a:solidFill>
                  <a:srgbClr val="C00000"/>
                </a:solidFill>
                <a:latin typeface="Calibri" panose="020F0502020204030204" pitchFamily="34" charset="0"/>
                <a:cs typeface="Calibri" panose="020F0502020204030204" pitchFamily="34" charset="0"/>
              </a:rPr>
              <a:t>HS rà soát, chỉnh sửa bài viết theo gợi ý. </a:t>
            </a:r>
          </a:p>
        </p:txBody>
      </p:sp>
      <p:sp>
        <p:nvSpPr>
          <p:cNvPr id="4" name="TextBox 3">
            <a:extLst>
              <a:ext uri="{FF2B5EF4-FFF2-40B4-BE49-F238E27FC236}">
                <a16:creationId xmlns:a16="http://schemas.microsoft.com/office/drawing/2014/main" xmlns="" id="{01DFFFFA-AB96-5944-B93E-6F709999E850}"/>
              </a:ext>
            </a:extLst>
          </p:cNvPr>
          <p:cNvSpPr txBox="1"/>
          <p:nvPr/>
        </p:nvSpPr>
        <p:spPr>
          <a:xfrm>
            <a:off x="453198" y="910441"/>
            <a:ext cx="8335202" cy="3970318"/>
          </a:xfrm>
          <a:prstGeom prst="rect">
            <a:avLst/>
          </a:prstGeom>
          <a:solidFill>
            <a:schemeClr val="accent6">
              <a:lumMod val="20000"/>
              <a:lumOff val="80000"/>
            </a:schemeClr>
          </a:solidFill>
          <a:ln>
            <a:solidFill>
              <a:schemeClr val="accent6">
                <a:lumMod val="60000"/>
                <a:lumOff val="40000"/>
              </a:schemeClr>
            </a:solidFill>
          </a:ln>
        </p:spPr>
        <p:txBody>
          <a:bodyPr wrap="square">
            <a:spAutoFit/>
          </a:bodyPr>
          <a:lstStyle/>
          <a:p>
            <a:pPr marL="457200" indent="-457200" algn="just">
              <a:buFontTx/>
              <a:buChar char="-"/>
            </a:pPr>
            <a:r>
              <a:rPr lang="vi-VN" sz="2800" b="1" i="1" dirty="0">
                <a:latin typeface="Calibri" panose="020F0502020204030204" pitchFamily="34" charset="0"/>
                <a:ea typeface="Times New Roman" panose="02020603050405020304" pitchFamily="18" charset="0"/>
                <a:cs typeface="Calibri" panose="020F0502020204030204" pitchFamily="34" charset="0"/>
              </a:rPr>
              <a:t>Khi rà soát, chỉnh sửa cần l</a:t>
            </a:r>
            <a:r>
              <a:rPr lang="vi-VN" sz="2800" b="1" i="1" dirty="0">
                <a:effectLst/>
                <a:latin typeface="Calibri" panose="020F0502020204030204" pitchFamily="34" charset="0"/>
                <a:ea typeface="Times New Roman" panose="02020603050405020304" pitchFamily="18" charset="0"/>
                <a:cs typeface="Calibri" panose="020F0502020204030204" pitchFamily="34" charset="0"/>
              </a:rPr>
              <a:t>ưu ý:</a:t>
            </a:r>
          </a:p>
          <a:p>
            <a:pPr algn="just"/>
            <a:r>
              <a:rPr lang="vi-VN" sz="2800" dirty="0">
                <a:effectLst/>
                <a:latin typeface="Calibri" panose="020F0502020204030204" pitchFamily="34" charset="0"/>
                <a:ea typeface="Times New Roman" panose="02020603050405020304" pitchFamily="18" charset="0"/>
                <a:cs typeface="Calibri" panose="020F0502020204030204" pitchFamily="34" charset="0"/>
              </a:rPr>
              <a:t>+ Đọc lại bài và chỉnh sửa theo hai cấp độ: ý lớn và chi tiết. </a:t>
            </a:r>
          </a:p>
          <a:p>
            <a:pPr algn="just"/>
            <a:r>
              <a:rPr lang="vi-VN" sz="2800" dirty="0">
                <a:effectLst/>
                <a:latin typeface="Calibri" panose="020F0502020204030204" pitchFamily="34" charset="0"/>
                <a:ea typeface="Times New Roman" panose="02020603050405020304" pitchFamily="18" charset="0"/>
                <a:cs typeface="Calibri" panose="020F0502020204030204" pitchFamily="34" charset="0"/>
              </a:rPr>
              <a:t>+ Xem xét các luận điểm đã được làm sáng tỏ bằng những chi tiết cụ thể tử văn bản chưa. Nếu chưa thì cần bổ sung để bảo đảm tất cả các phân tích, đánh giá đều có căn cứ đi thuyết phục.</a:t>
            </a:r>
            <a:endParaRPr lang="x-none" sz="2400" dirty="0">
              <a:effectLst/>
              <a:latin typeface="Calibri" panose="020F0502020204030204" pitchFamily="34" charset="0"/>
              <a:ea typeface="Times New Roman" panose="02020603050405020304" pitchFamily="18" charset="0"/>
              <a:cs typeface="Calibri" panose="020F0502020204030204" pitchFamily="34" charset="0"/>
            </a:endParaRPr>
          </a:p>
          <a:p>
            <a:pPr algn="just"/>
            <a:r>
              <a:rPr lang="vi-VN" sz="2800" dirty="0">
                <a:effectLst/>
                <a:latin typeface="Calibri" panose="020F0502020204030204" pitchFamily="34" charset="0"/>
                <a:ea typeface="Times New Roman" panose="02020603050405020304" pitchFamily="18" charset="0"/>
                <a:cs typeface="Calibri" panose="020F0502020204030204" pitchFamily="34" charset="0"/>
              </a:rPr>
              <a:t>+ Bài viết đảm bảo tuân thủ các quy định về chính tả và quy tắc ngữ pháp. </a:t>
            </a:r>
            <a:endParaRPr lang="vi-VN"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7271033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0.7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1"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p:tgtEl>
                                          <p:spTgt spid="4"/>
                                        </p:tgtEl>
                                        <p:attrNameLst>
                                          <p:attrName>ppt_y</p:attrName>
                                        </p:attrNameLst>
                                      </p:cBhvr>
                                      <p:tavLst>
                                        <p:tav tm="0">
                                          <p:val>
                                            <p:strVal val="#ppt_y+#ppt_h*1.125000"/>
                                          </p:val>
                                        </p:tav>
                                        <p:tav tm="100000">
                                          <p:val>
                                            <p:strVal val="#ppt_y"/>
                                          </p:val>
                                        </p:tav>
                                      </p:tavLst>
                                    </p:anim>
                                    <p:animEffect transition="in" filter="wipe(up)">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5CCF5076-745E-BA42-AFEE-C7B324875DBF}"/>
              </a:ext>
            </a:extLst>
          </p:cNvPr>
          <p:cNvGraphicFramePr>
            <a:graphicFrameLocks noGrp="1"/>
          </p:cNvGraphicFramePr>
          <p:nvPr>
            <p:extLst>
              <p:ext uri="{D42A27DB-BD31-4B8C-83A1-F6EECF244321}">
                <p14:modId xmlns:p14="http://schemas.microsoft.com/office/powerpoint/2010/main" val="2752176025"/>
              </p:ext>
            </p:extLst>
          </p:nvPr>
        </p:nvGraphicFramePr>
        <p:xfrm>
          <a:off x="192979" y="203195"/>
          <a:ext cx="11880487" cy="6172258"/>
        </p:xfrm>
        <a:graphic>
          <a:graphicData uri="http://schemas.openxmlformats.org/drawingml/2006/table">
            <a:tbl>
              <a:tblPr firstRow="1" firstCol="1" bandRow="1">
                <a:tableStyleId>{5C22544A-7EE6-4342-B048-85BDC9FD1C3A}</a:tableStyleId>
              </a:tblPr>
              <a:tblGrid>
                <a:gridCol w="1618888">
                  <a:extLst>
                    <a:ext uri="{9D8B030D-6E8A-4147-A177-3AD203B41FA5}">
                      <a16:colId xmlns:a16="http://schemas.microsoft.com/office/drawing/2014/main" xmlns="" val="1997720333"/>
                    </a:ext>
                  </a:extLst>
                </a:gridCol>
                <a:gridCol w="7670800">
                  <a:extLst>
                    <a:ext uri="{9D8B030D-6E8A-4147-A177-3AD203B41FA5}">
                      <a16:colId xmlns:a16="http://schemas.microsoft.com/office/drawing/2014/main" xmlns="" val="931152760"/>
                    </a:ext>
                  </a:extLst>
                </a:gridCol>
                <a:gridCol w="1185333">
                  <a:extLst>
                    <a:ext uri="{9D8B030D-6E8A-4147-A177-3AD203B41FA5}">
                      <a16:colId xmlns:a16="http://schemas.microsoft.com/office/drawing/2014/main" xmlns="" val="1446459331"/>
                    </a:ext>
                  </a:extLst>
                </a:gridCol>
                <a:gridCol w="1405466">
                  <a:extLst>
                    <a:ext uri="{9D8B030D-6E8A-4147-A177-3AD203B41FA5}">
                      <a16:colId xmlns:a16="http://schemas.microsoft.com/office/drawing/2014/main" xmlns="" val="3212831965"/>
                    </a:ext>
                  </a:extLst>
                </a:gridCol>
              </a:tblGrid>
              <a:tr h="416846">
                <a:tc gridSpan="4">
                  <a:txBody>
                    <a:bodyPr/>
                    <a:lstStyle/>
                    <a:p>
                      <a:pPr algn="ctr">
                        <a:lnSpc>
                          <a:spcPct val="100000"/>
                        </a:lnSpc>
                      </a:pPr>
                      <a:r>
                        <a:rPr lang="x-none" sz="1800">
                          <a:effectLst/>
                        </a:rPr>
                        <a:t>PHIẾU</a:t>
                      </a:r>
                      <a:r>
                        <a:rPr lang="vi-VN" sz="1800">
                          <a:effectLst/>
                        </a:rPr>
                        <a:t> ĐÁNH GIÁ NĂNG LỰC </a:t>
                      </a:r>
                      <a:r>
                        <a:rPr lang="x-none" sz="1800">
                          <a:effectLst/>
                        </a:rPr>
                        <a:t>VIẾT VĂN</a:t>
                      </a:r>
                      <a:r>
                        <a:rPr lang="vi-VN" sz="1800">
                          <a:effectLst/>
                        </a:rPr>
                        <a:t> BẢN NGHỊ LUẬN VỀ MỘT TÁC PHẨM TRUYỆN</a:t>
                      </a:r>
                      <a:endParaRPr lang="x-non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vi-VN"/>
                    </a:p>
                  </a:txBody>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xmlns="" val="1165894077"/>
                  </a:ext>
                </a:extLst>
              </a:tr>
              <a:tr h="195161">
                <a:tc>
                  <a:txBody>
                    <a:bodyPr/>
                    <a:lstStyle/>
                    <a:p>
                      <a:pPr algn="ctr">
                        <a:lnSpc>
                          <a:spcPct val="100000"/>
                        </a:lnSpc>
                      </a:pPr>
                      <a:r>
                        <a:rPr lang="x-none" sz="1800">
                          <a:effectLst/>
                        </a:rPr>
                        <a:t>Nội dung</a:t>
                      </a:r>
                      <a:endParaRPr lang="x-non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00000"/>
                        </a:lnSpc>
                      </a:pPr>
                      <a:r>
                        <a:rPr lang="x-none" sz="1800">
                          <a:effectLst/>
                        </a:rPr>
                        <a:t>Yêu cầu cụ thể</a:t>
                      </a:r>
                      <a:endParaRPr lang="x-non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671" marR="30671" marT="0" marB="0" anchor="ctr"/>
                </a:tc>
                <a:tc>
                  <a:txBody>
                    <a:bodyPr/>
                    <a:lstStyle/>
                    <a:p>
                      <a:pPr algn="ctr">
                        <a:lnSpc>
                          <a:spcPct val="100000"/>
                        </a:lnSpc>
                      </a:pPr>
                      <a:r>
                        <a:rPr lang="x-none" sz="1800">
                          <a:effectLst/>
                        </a:rPr>
                        <a:t>Đạt</a:t>
                      </a:r>
                      <a:endParaRPr lang="x-non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ctr">
                        <a:lnSpc>
                          <a:spcPct val="100000"/>
                        </a:lnSpc>
                      </a:pPr>
                      <a:r>
                        <a:rPr lang="x-none" sz="1800">
                          <a:effectLst/>
                        </a:rPr>
                        <a:t>Chưa đạt</a:t>
                      </a:r>
                      <a:endParaRPr lang="x-non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xmlns="" val="3408295801"/>
                  </a:ext>
                </a:extLst>
              </a:tr>
              <a:tr h="3982435">
                <a:tc>
                  <a:txBody>
                    <a:bodyPr/>
                    <a:lstStyle/>
                    <a:p>
                      <a:pPr algn="ctr">
                        <a:lnSpc>
                          <a:spcPct val="100000"/>
                        </a:lnSpc>
                      </a:pPr>
                      <a:r>
                        <a:rPr lang="x-none" sz="1800">
                          <a:effectLst/>
                        </a:rPr>
                        <a:t>Bố cục</a:t>
                      </a:r>
                      <a:endParaRPr lang="x-none" sz="1600">
                        <a:effectLst/>
                      </a:endParaRPr>
                    </a:p>
                    <a:p>
                      <a:pPr algn="ctr">
                        <a:lnSpc>
                          <a:spcPct val="100000"/>
                        </a:lnSpc>
                      </a:pPr>
                      <a:r>
                        <a:rPr lang="x-none" sz="1800">
                          <a:effectLst/>
                        </a:rPr>
                        <a:t>ba phần</a:t>
                      </a:r>
                      <a:endParaRPr lang="x-non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671" marR="30671" marT="0" marB="0" anchor="ctr"/>
                </a:tc>
                <a:tc>
                  <a:txBody>
                    <a:bodyPr/>
                    <a:lstStyle/>
                    <a:p>
                      <a:pPr algn="just">
                        <a:lnSpc>
                          <a:spcPct val="100000"/>
                        </a:lnSpc>
                      </a:pPr>
                      <a:r>
                        <a:rPr lang="x-none" sz="1800" dirty="0">
                          <a:effectLst/>
                        </a:rPr>
                        <a:t>- Mở bài: Đã</a:t>
                      </a:r>
                      <a:r>
                        <a:rPr lang="vi-VN" sz="1800" dirty="0">
                          <a:effectLst/>
                        </a:rPr>
                        <a:t> g</a:t>
                      </a:r>
                      <a:r>
                        <a:rPr lang="x-none" sz="1800" dirty="0">
                          <a:effectLst/>
                        </a:rPr>
                        <a:t>iới thiệu ngắn gọn về tác phẩm (nhan đề, tên tác giả,...) và ý kiến khái quát của người viết về tác phẩm</a:t>
                      </a:r>
                      <a:r>
                        <a:rPr lang="vi-VN" sz="1800" dirty="0">
                          <a:effectLst/>
                        </a:rPr>
                        <a:t> chưa?</a:t>
                      </a:r>
                      <a:r>
                        <a:rPr lang="x-none" sz="1800" dirty="0">
                          <a:effectLst/>
                        </a:rPr>
                        <a:t>. Chia sẻ với người đọc lí do bạn lựa chọn tác phẩm này để phân tích, đánh giá, điều khiến bạn yêu thích tác phẩm</a:t>
                      </a:r>
                      <a:r>
                        <a:rPr lang="vi-VN" sz="1800" dirty="0">
                          <a:effectLst/>
                        </a:rPr>
                        <a:t>?</a:t>
                      </a:r>
                      <a:endParaRPr lang="x-none" sz="1600" dirty="0">
                        <a:effectLst/>
                      </a:endParaRPr>
                    </a:p>
                    <a:p>
                      <a:pPr algn="just">
                        <a:lnSpc>
                          <a:spcPct val="100000"/>
                        </a:lnSpc>
                      </a:pPr>
                      <a:r>
                        <a:rPr lang="x-none" sz="1800" dirty="0">
                          <a:effectLst/>
                        </a:rPr>
                        <a:t>- Thân bài:</a:t>
                      </a:r>
                      <a:endParaRPr lang="x-none" sz="1600" dirty="0">
                        <a:effectLst/>
                      </a:endParaRPr>
                    </a:p>
                    <a:p>
                      <a:pPr algn="just">
                        <a:lnSpc>
                          <a:spcPct val="100000"/>
                        </a:lnSpc>
                      </a:pPr>
                      <a:r>
                        <a:rPr lang="x-none" sz="1800" dirty="0">
                          <a:effectLst/>
                        </a:rPr>
                        <a:t>- Nêu được hoàn cảnh ra đời của tác phẩm, mối liên hệ giữa tác phẩm với nhà văn cùng bối cảnh thời đại và các khuynh hướng, trường phái văn học nghệ thuật liên quan chưa?</a:t>
                      </a:r>
                      <a:endParaRPr lang="x-none" sz="1600" dirty="0">
                        <a:effectLst/>
                      </a:endParaRPr>
                    </a:p>
                    <a:p>
                      <a:pPr algn="just">
                        <a:lnSpc>
                          <a:spcPct val="100000"/>
                        </a:lnSpc>
                      </a:pPr>
                      <a:r>
                        <a:rPr lang="x-none" sz="1800" dirty="0">
                          <a:effectLst/>
                        </a:rPr>
                        <a:t>- Xác định được phương diện cụ thể trong cách kể chuyện của tác phẩm mà bài viết sẽ đi sâu vào phân tích chưa?</a:t>
                      </a:r>
                      <a:endParaRPr lang="x-none" sz="1600" dirty="0">
                        <a:effectLst/>
                      </a:endParaRPr>
                    </a:p>
                    <a:p>
                      <a:pPr algn="just">
                        <a:lnSpc>
                          <a:spcPct val="100000"/>
                        </a:lnSpc>
                      </a:pPr>
                      <a:r>
                        <a:rPr lang="x-none" sz="1800" dirty="0">
                          <a:effectLst/>
                        </a:rPr>
                        <a:t>- Đã phân tích hiệu quả của các phương thức, phương tiện nghệ thuật chưa?</a:t>
                      </a:r>
                      <a:endParaRPr lang="x-none" sz="1600" dirty="0">
                        <a:effectLst/>
                      </a:endParaRPr>
                    </a:p>
                    <a:p>
                      <a:pPr algn="just">
                        <a:lnSpc>
                          <a:spcPct val="100000"/>
                        </a:lnSpc>
                      </a:pPr>
                      <a:r>
                        <a:rPr lang="x-none" sz="1800" dirty="0">
                          <a:effectLst/>
                        </a:rPr>
                        <a:t>- Đánh giá giá trị của tác phẩm chưa?</a:t>
                      </a:r>
                      <a:endParaRPr lang="x-none" sz="1600" dirty="0">
                        <a:effectLst/>
                      </a:endParaRPr>
                    </a:p>
                    <a:p>
                      <a:pPr algn="just">
                        <a:lnSpc>
                          <a:spcPct val="100000"/>
                        </a:lnSpc>
                      </a:pPr>
                      <a:r>
                        <a:rPr lang="x-none" sz="1800" dirty="0">
                          <a:effectLst/>
                        </a:rPr>
                        <a:t>- Kết bài: </a:t>
                      </a:r>
                      <a:endParaRPr lang="x-none" sz="1600" dirty="0">
                        <a:effectLst/>
                      </a:endParaRPr>
                    </a:p>
                    <a:p>
                      <a:pPr algn="just">
                        <a:lnSpc>
                          <a:spcPct val="100000"/>
                        </a:lnSpc>
                      </a:pPr>
                      <a:r>
                        <a:rPr lang="vi-VN" sz="1800" dirty="0">
                          <a:effectLst/>
                        </a:rPr>
                        <a:t>+ </a:t>
                      </a:r>
                      <a:r>
                        <a:rPr lang="x-none" sz="1800" dirty="0">
                          <a:effectLst/>
                        </a:rPr>
                        <a:t>C</a:t>
                      </a:r>
                      <a:r>
                        <a:rPr lang="vi-VN" sz="1800" dirty="0">
                          <a:effectLst/>
                        </a:rPr>
                        <a:t>ó t</a:t>
                      </a:r>
                      <a:r>
                        <a:rPr lang="x-none" sz="1800" dirty="0">
                          <a:effectLst/>
                        </a:rPr>
                        <a:t>óm lược các nhận định trong phần thân bài, khẳng định giá trị của tác phẩm, đưa ra một số ý tưởng mở rộng, ... không?</a:t>
                      </a:r>
                      <a:endParaRPr lang="x-non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671" marR="30671" marT="0" marB="0"/>
                </a:tc>
                <a:tc>
                  <a:txBody>
                    <a:bodyPr/>
                    <a:lstStyle/>
                    <a:p>
                      <a:pPr>
                        <a:lnSpc>
                          <a:spcPct val="100000"/>
                        </a:lnSpc>
                      </a:pPr>
                      <a:r>
                        <a:rPr lang="x-none" sz="1800">
                          <a:effectLst/>
                        </a:rPr>
                        <a:t> </a:t>
                      </a:r>
                      <a:endParaRPr lang="x-non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nSpc>
                          <a:spcPct val="100000"/>
                        </a:lnSpc>
                      </a:pPr>
                      <a:r>
                        <a:rPr lang="x-none" sz="1800">
                          <a:effectLst/>
                        </a:rPr>
                        <a:t> </a:t>
                      </a:r>
                      <a:endParaRPr lang="x-non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xmlns="" val="3764448192"/>
                  </a:ext>
                </a:extLst>
              </a:tr>
              <a:tr h="638487">
                <a:tc>
                  <a:txBody>
                    <a:bodyPr/>
                    <a:lstStyle/>
                    <a:p>
                      <a:pPr>
                        <a:lnSpc>
                          <a:spcPct val="100000"/>
                        </a:lnSpc>
                      </a:pPr>
                      <a:r>
                        <a:rPr lang="x-none" sz="1800">
                          <a:effectLst/>
                        </a:rPr>
                        <a:t>Các lỗi còn mắc</a:t>
                      </a:r>
                      <a:endParaRPr lang="x-non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671" marR="30671" marT="0" marB="0" anchor="ctr"/>
                </a:tc>
                <a:tc>
                  <a:txBody>
                    <a:bodyPr/>
                    <a:lstStyle/>
                    <a:p>
                      <a:pPr>
                        <a:lnSpc>
                          <a:spcPct val="100000"/>
                        </a:lnSpc>
                      </a:pPr>
                      <a:r>
                        <a:rPr lang="x-none" sz="1800">
                          <a:effectLst/>
                        </a:rPr>
                        <a:t>- Lỗi về ý: thiếu ý, lặp ý, lạc ý. </a:t>
                      </a:r>
                      <a:endParaRPr lang="x-none" sz="1600">
                        <a:effectLst/>
                      </a:endParaRPr>
                    </a:p>
                    <a:p>
                      <a:pPr>
                        <a:lnSpc>
                          <a:spcPct val="100000"/>
                        </a:lnSpc>
                      </a:pPr>
                      <a:r>
                        <a:rPr lang="x-none" sz="1800">
                          <a:effectLst/>
                        </a:rPr>
                        <a:t>- Lỗi về trình bày, chính tả, dùng từ và diễn đạt.</a:t>
                      </a:r>
                      <a:endParaRPr lang="x-non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671" marR="30671" marT="0" marB="0"/>
                </a:tc>
                <a:tc>
                  <a:txBody>
                    <a:bodyPr/>
                    <a:lstStyle/>
                    <a:p>
                      <a:pPr>
                        <a:lnSpc>
                          <a:spcPct val="100000"/>
                        </a:lnSpc>
                      </a:pPr>
                      <a:r>
                        <a:rPr lang="x-none" sz="1800">
                          <a:effectLst/>
                        </a:rPr>
                        <a:t> </a:t>
                      </a:r>
                      <a:endParaRPr lang="x-non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nSpc>
                          <a:spcPct val="100000"/>
                        </a:lnSpc>
                      </a:pPr>
                      <a:r>
                        <a:rPr lang="x-none" sz="1800">
                          <a:effectLst/>
                        </a:rPr>
                        <a:t> </a:t>
                      </a:r>
                      <a:endParaRPr lang="x-non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xmlns="" val="3269483384"/>
                  </a:ext>
                </a:extLst>
              </a:tr>
              <a:tr h="860170">
                <a:tc>
                  <a:txBody>
                    <a:bodyPr/>
                    <a:lstStyle/>
                    <a:p>
                      <a:pPr>
                        <a:lnSpc>
                          <a:spcPct val="100000"/>
                        </a:lnSpc>
                      </a:pPr>
                      <a:r>
                        <a:rPr lang="x-none" sz="1800">
                          <a:effectLst/>
                        </a:rPr>
                        <a:t>Đánh giá chung</a:t>
                      </a:r>
                      <a:endParaRPr lang="x-non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671" marR="30671" marT="0" marB="0" anchor="ctr"/>
                </a:tc>
                <a:tc>
                  <a:txBody>
                    <a:bodyPr/>
                    <a:lstStyle/>
                    <a:p>
                      <a:pPr>
                        <a:lnSpc>
                          <a:spcPct val="100000"/>
                        </a:lnSpc>
                      </a:pPr>
                      <a:r>
                        <a:rPr lang="x-none" sz="1800">
                          <a:effectLst/>
                        </a:rPr>
                        <a:t>- Bài viết đáp ứng yêu cầu đạt mức độ nào?</a:t>
                      </a:r>
                      <a:endParaRPr lang="x-none" sz="1600">
                        <a:effectLst/>
                      </a:endParaRPr>
                    </a:p>
                    <a:p>
                      <a:pPr>
                        <a:lnSpc>
                          <a:spcPct val="100000"/>
                        </a:lnSpc>
                      </a:pPr>
                      <a:r>
                        <a:rPr lang="x-none" sz="1800">
                          <a:effectLst/>
                        </a:rPr>
                        <a:t>- Em thấy hứng thú hoặc khó khăn nhất khi thực hiện phần nào trong tiến trình thực hành viết?</a:t>
                      </a:r>
                      <a:endParaRPr lang="x-non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671" marR="30671" marT="0" marB="0" anchor="ctr"/>
                </a:tc>
                <a:tc>
                  <a:txBody>
                    <a:bodyPr/>
                    <a:lstStyle/>
                    <a:p>
                      <a:pPr>
                        <a:lnSpc>
                          <a:spcPct val="100000"/>
                        </a:lnSpc>
                      </a:pPr>
                      <a:r>
                        <a:rPr lang="x-none" sz="1800">
                          <a:effectLst/>
                        </a:rPr>
                        <a:t> </a:t>
                      </a:r>
                      <a:endParaRPr lang="x-non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nSpc>
                          <a:spcPct val="100000"/>
                        </a:lnSpc>
                      </a:pPr>
                      <a:r>
                        <a:rPr lang="x-none" sz="1800" dirty="0">
                          <a:effectLst/>
                        </a:rPr>
                        <a:t> </a:t>
                      </a:r>
                      <a:endParaRPr lang="x-non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xmlns="" val="2375475443"/>
                  </a:ext>
                </a:extLst>
              </a:tr>
            </a:tbl>
          </a:graphicData>
        </a:graphic>
      </p:graphicFrame>
    </p:spTree>
    <p:extLst>
      <p:ext uri="{BB962C8B-B14F-4D97-AF65-F5344CB8AC3E}">
        <p14:creationId xmlns:p14="http://schemas.microsoft.com/office/powerpoint/2010/main" val="418080300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6F481BA3-11F7-4AA6-92E9-07BC0A218009}"/>
              </a:ext>
            </a:extLst>
          </p:cNvPr>
          <p:cNvSpPr txBox="1"/>
          <p:nvPr/>
        </p:nvSpPr>
        <p:spPr>
          <a:xfrm>
            <a:off x="4956361" y="1771016"/>
            <a:ext cx="6367183" cy="1323439"/>
          </a:xfrm>
          <a:prstGeom prst="rect">
            <a:avLst/>
          </a:prstGeom>
          <a:noFill/>
        </p:spPr>
        <p:txBody>
          <a:bodyPr wrap="square" rtlCol="0">
            <a:spAutoFit/>
          </a:bodyPr>
          <a:lstStyle/>
          <a:p>
            <a:pPr algn="ctr"/>
            <a:r>
              <a:rPr lang="vi-VN" altLang="zh-CN" sz="8000" b="1" dirty="0">
                <a:solidFill>
                  <a:schemeClr val="tx1">
                    <a:lumMod val="75000"/>
                    <a:lumOff val="25000"/>
                  </a:schemeClr>
                </a:solidFill>
                <a:latin typeface="Calibri" panose="020F0502020204030204" pitchFamily="34" charset="0"/>
                <a:cs typeface="Calibri" panose="020F0502020204030204" pitchFamily="34" charset="0"/>
              </a:rPr>
              <a:t>Thank you!</a:t>
            </a:r>
            <a:endParaRPr lang="zh-CN" altLang="en-US" sz="8000" b="1"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1489896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39B0D650-A8FD-4166-A10A-E9384D966472}"/>
              </a:ext>
            </a:extLst>
          </p:cNvPr>
          <p:cNvSpPr txBox="1"/>
          <p:nvPr/>
        </p:nvSpPr>
        <p:spPr>
          <a:xfrm>
            <a:off x="868456" y="1049460"/>
            <a:ext cx="10455087" cy="646331"/>
          </a:xfrm>
          <a:prstGeom prst="rect">
            <a:avLst/>
          </a:prstGeom>
          <a:noFill/>
        </p:spPr>
        <p:txBody>
          <a:bodyPr wrap="square" rtlCol="0">
            <a:spAutoFit/>
          </a:bodyPr>
          <a:lstStyle/>
          <a:p>
            <a:pPr algn="ctr"/>
            <a:r>
              <a:rPr lang="vi-VN" altLang="zh-CN" sz="3600" b="1" dirty="0">
                <a:solidFill>
                  <a:schemeClr val="tx1">
                    <a:lumMod val="75000"/>
                    <a:lumOff val="25000"/>
                  </a:schemeClr>
                </a:solidFill>
                <a:latin typeface="Calibri" panose="020F0502020204030204" pitchFamily="34" charset="0"/>
                <a:cs typeface="Calibri" panose="020F0502020204030204" pitchFamily="34" charset="0"/>
              </a:rPr>
              <a:t>Bài 1. CÂU CHUYỆN VÀ ĐIỂM NHÌN TRONG TRUYỆN KỂ</a:t>
            </a:r>
            <a:endParaRPr lang="zh-CN" altLang="en-US" sz="36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3" name="文本框 2">
            <a:extLst>
              <a:ext uri="{FF2B5EF4-FFF2-40B4-BE49-F238E27FC236}">
                <a16:creationId xmlns:a16="http://schemas.microsoft.com/office/drawing/2014/main" xmlns="" id="{047CD9A8-A091-4313-BEAB-1C836AC9C366}"/>
              </a:ext>
            </a:extLst>
          </p:cNvPr>
          <p:cNvSpPr txBox="1"/>
          <p:nvPr/>
        </p:nvSpPr>
        <p:spPr>
          <a:xfrm>
            <a:off x="5160046" y="2538019"/>
            <a:ext cx="6652510" cy="2239844"/>
          </a:xfrm>
          <a:prstGeom prst="rect">
            <a:avLst/>
          </a:prstGeom>
          <a:solidFill>
            <a:srgbClr val="6A8768"/>
          </a:solidFill>
        </p:spPr>
        <p:txBody>
          <a:bodyPr wrap="square" rtlCol="0">
            <a:spAutoFit/>
          </a:bodyPr>
          <a:lstStyle/>
          <a:p>
            <a:pPr algn="ctr">
              <a:lnSpc>
                <a:spcPct val="150000"/>
              </a:lnSpc>
            </a:pPr>
            <a:r>
              <a:rPr lang="vi-VN" altLang="zh-CN" sz="3600" b="1" dirty="0">
                <a:solidFill>
                  <a:schemeClr val="bg1"/>
                </a:solidFill>
                <a:latin typeface="Arial" panose="020B0604020202020204" pitchFamily="34" charset="0"/>
                <a:cs typeface="Arial" panose="020B0604020202020204" pitchFamily="34" charset="0"/>
              </a:rPr>
              <a:t>VIẾT VĂN BẢN NGHỊ LUẬN VỀ MỘT TÁC PHẨM TRUYỆN</a:t>
            </a:r>
          </a:p>
          <a:p>
            <a:pPr algn="ctr">
              <a:lnSpc>
                <a:spcPct val="150000"/>
              </a:lnSpc>
            </a:pPr>
            <a:r>
              <a:rPr lang="vi-VN" altLang="zh-CN" sz="2400" b="1" dirty="0">
                <a:solidFill>
                  <a:srgbClr val="FFFF00"/>
                </a:solidFill>
                <a:latin typeface="Arial" panose="020B0604020202020204" pitchFamily="34" charset="0"/>
                <a:cs typeface="Arial" panose="020B0604020202020204" pitchFamily="34" charset="0"/>
              </a:rPr>
              <a:t>(Những đặc điểm trong cách kể của tác giả)</a:t>
            </a:r>
            <a:endParaRPr lang="zh-CN" altLang="en-US" sz="24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605104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形 2" descr="OQAAAB+LCAAAAAAABACrVlIpqSxIVbJSCs5NLCpxyUxML0rM9SxJzVXSUfJMUbLKK83J0VFyysxLycxLdy/KLy0oVrKKjq0FALpUkis5AAAA">
            <a:extLst>
              <a:ext uri="{FF2B5EF4-FFF2-40B4-BE49-F238E27FC236}">
                <a16:creationId xmlns:a16="http://schemas.microsoft.com/office/drawing/2014/main" xmlns="" id="{DA47F7AE-3421-4579-A631-B8A368D1896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707842" y="806822"/>
            <a:ext cx="1351430" cy="1351430"/>
          </a:xfrm>
          <a:prstGeom prst="rect">
            <a:avLst/>
          </a:prstGeom>
        </p:spPr>
      </p:pic>
      <p:pic>
        <p:nvPicPr>
          <p:cNvPr id="4" name="图形 3" descr="云">
            <a:extLst>
              <a:ext uri="{FF2B5EF4-FFF2-40B4-BE49-F238E27FC236}">
                <a16:creationId xmlns:a16="http://schemas.microsoft.com/office/drawing/2014/main" xmlns="" id="{D11E7D92-2218-4280-91C9-B7D763ECDD3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707842" y="2088775"/>
            <a:ext cx="1351430" cy="1351430"/>
          </a:xfrm>
          <a:prstGeom prst="rect">
            <a:avLst/>
          </a:prstGeom>
        </p:spPr>
      </p:pic>
      <p:pic>
        <p:nvPicPr>
          <p:cNvPr id="5" name="图形 4" descr="云">
            <a:extLst>
              <a:ext uri="{FF2B5EF4-FFF2-40B4-BE49-F238E27FC236}">
                <a16:creationId xmlns:a16="http://schemas.microsoft.com/office/drawing/2014/main" xmlns="" id="{5E87D37F-53C8-4BE4-B08B-211A72C5E0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707842" y="3370728"/>
            <a:ext cx="1351430" cy="1351430"/>
          </a:xfrm>
          <a:prstGeom prst="rect">
            <a:avLst/>
          </a:prstGeom>
        </p:spPr>
      </p:pic>
      <p:pic>
        <p:nvPicPr>
          <p:cNvPr id="6" name="图形 5" descr="云">
            <a:extLst>
              <a:ext uri="{FF2B5EF4-FFF2-40B4-BE49-F238E27FC236}">
                <a16:creationId xmlns:a16="http://schemas.microsoft.com/office/drawing/2014/main" xmlns="" id="{379F2512-B334-431B-8E18-8B1E8340186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707842" y="4652682"/>
            <a:ext cx="1351430" cy="1351430"/>
          </a:xfrm>
          <a:prstGeom prst="rect">
            <a:avLst/>
          </a:prstGeom>
        </p:spPr>
      </p:pic>
      <p:sp>
        <p:nvSpPr>
          <p:cNvPr id="7" name="文本框 6">
            <a:extLst>
              <a:ext uri="{FF2B5EF4-FFF2-40B4-BE49-F238E27FC236}">
                <a16:creationId xmlns:a16="http://schemas.microsoft.com/office/drawing/2014/main" xmlns="" id="{1588EDF4-8B89-440F-BE23-0FD44FE7A315}"/>
              </a:ext>
            </a:extLst>
          </p:cNvPr>
          <p:cNvSpPr txBox="1"/>
          <p:nvPr/>
        </p:nvSpPr>
        <p:spPr>
          <a:xfrm>
            <a:off x="6958853" y="1243850"/>
            <a:ext cx="833718" cy="584775"/>
          </a:xfrm>
          <a:prstGeom prst="rect">
            <a:avLst/>
          </a:prstGeom>
          <a:noFill/>
        </p:spPr>
        <p:txBody>
          <a:bodyPr wrap="square" rtlCol="0">
            <a:spAutoFit/>
          </a:bodyPr>
          <a:lstStyle/>
          <a:p>
            <a:pPr algn="ctr"/>
            <a:r>
              <a:rPr lang="en-US" altLang="zh-CN" sz="3200" b="1" dirty="0">
                <a:solidFill>
                  <a:schemeClr val="bg1"/>
                </a:solidFill>
              </a:rPr>
              <a:t>I</a:t>
            </a:r>
            <a:endParaRPr lang="zh-CN" altLang="en-US" b="1" dirty="0">
              <a:solidFill>
                <a:schemeClr val="bg1"/>
              </a:solidFill>
            </a:endParaRPr>
          </a:p>
        </p:txBody>
      </p:sp>
      <p:sp>
        <p:nvSpPr>
          <p:cNvPr id="10" name="文本框 9">
            <a:extLst>
              <a:ext uri="{FF2B5EF4-FFF2-40B4-BE49-F238E27FC236}">
                <a16:creationId xmlns:a16="http://schemas.microsoft.com/office/drawing/2014/main" xmlns="" id="{11B796B9-2DD1-460E-B807-382ADCE44E92}"/>
              </a:ext>
            </a:extLst>
          </p:cNvPr>
          <p:cNvSpPr txBox="1"/>
          <p:nvPr/>
        </p:nvSpPr>
        <p:spPr>
          <a:xfrm>
            <a:off x="6958853" y="2525803"/>
            <a:ext cx="833718" cy="584775"/>
          </a:xfrm>
          <a:prstGeom prst="rect">
            <a:avLst/>
          </a:prstGeom>
          <a:noFill/>
        </p:spPr>
        <p:txBody>
          <a:bodyPr wrap="square" rtlCol="0">
            <a:spAutoFit/>
          </a:bodyPr>
          <a:lstStyle/>
          <a:p>
            <a:pPr algn="ctr"/>
            <a:r>
              <a:rPr lang="en-US" altLang="zh-CN" sz="3200" b="1" dirty="0">
                <a:solidFill>
                  <a:schemeClr val="bg1"/>
                </a:solidFill>
              </a:rPr>
              <a:t>II</a:t>
            </a:r>
            <a:endParaRPr lang="zh-CN" altLang="en-US" b="1" dirty="0">
              <a:solidFill>
                <a:schemeClr val="bg1"/>
              </a:solidFill>
            </a:endParaRPr>
          </a:p>
        </p:txBody>
      </p:sp>
      <p:sp>
        <p:nvSpPr>
          <p:cNvPr id="11" name="文本框 10">
            <a:extLst>
              <a:ext uri="{FF2B5EF4-FFF2-40B4-BE49-F238E27FC236}">
                <a16:creationId xmlns:a16="http://schemas.microsoft.com/office/drawing/2014/main" xmlns="" id="{B4110FF8-1ED5-429B-8B16-907BA1D9464E}"/>
              </a:ext>
            </a:extLst>
          </p:cNvPr>
          <p:cNvSpPr txBox="1"/>
          <p:nvPr/>
        </p:nvSpPr>
        <p:spPr>
          <a:xfrm>
            <a:off x="6958853" y="3799997"/>
            <a:ext cx="833718" cy="584775"/>
          </a:xfrm>
          <a:prstGeom prst="rect">
            <a:avLst/>
          </a:prstGeom>
          <a:noFill/>
        </p:spPr>
        <p:txBody>
          <a:bodyPr wrap="square" rtlCol="0">
            <a:spAutoFit/>
          </a:bodyPr>
          <a:lstStyle/>
          <a:p>
            <a:pPr algn="ctr"/>
            <a:r>
              <a:rPr lang="en-US" altLang="zh-CN" sz="3200" b="1" dirty="0">
                <a:solidFill>
                  <a:schemeClr val="bg1"/>
                </a:solidFill>
              </a:rPr>
              <a:t>III</a:t>
            </a:r>
            <a:endParaRPr lang="zh-CN" altLang="en-US" b="1" dirty="0">
              <a:solidFill>
                <a:schemeClr val="bg1"/>
              </a:solidFill>
            </a:endParaRPr>
          </a:p>
        </p:txBody>
      </p:sp>
      <p:sp>
        <p:nvSpPr>
          <p:cNvPr id="12" name="文本框 11">
            <a:extLst>
              <a:ext uri="{FF2B5EF4-FFF2-40B4-BE49-F238E27FC236}">
                <a16:creationId xmlns:a16="http://schemas.microsoft.com/office/drawing/2014/main" xmlns="" id="{511B2E49-0FD2-4F27-A80F-D109FFCF9E11}"/>
              </a:ext>
            </a:extLst>
          </p:cNvPr>
          <p:cNvSpPr txBox="1"/>
          <p:nvPr/>
        </p:nvSpPr>
        <p:spPr>
          <a:xfrm>
            <a:off x="6958853" y="5085397"/>
            <a:ext cx="833718" cy="584775"/>
          </a:xfrm>
          <a:prstGeom prst="rect">
            <a:avLst/>
          </a:prstGeom>
          <a:noFill/>
        </p:spPr>
        <p:txBody>
          <a:bodyPr wrap="square" rtlCol="0">
            <a:spAutoFit/>
          </a:bodyPr>
          <a:lstStyle/>
          <a:p>
            <a:pPr algn="ctr"/>
            <a:r>
              <a:rPr lang="en-US" altLang="zh-CN" sz="3200" b="1" dirty="0">
                <a:solidFill>
                  <a:schemeClr val="bg1"/>
                </a:solidFill>
              </a:rPr>
              <a:t>IV</a:t>
            </a:r>
            <a:endParaRPr lang="zh-CN" altLang="en-US" b="1" dirty="0">
              <a:solidFill>
                <a:schemeClr val="bg1"/>
              </a:solidFill>
            </a:endParaRPr>
          </a:p>
        </p:txBody>
      </p:sp>
      <p:sp>
        <p:nvSpPr>
          <p:cNvPr id="13" name="文本框 12">
            <a:extLst>
              <a:ext uri="{FF2B5EF4-FFF2-40B4-BE49-F238E27FC236}">
                <a16:creationId xmlns:a16="http://schemas.microsoft.com/office/drawing/2014/main" xmlns="" id="{79641CB8-053C-45FB-973C-EED1D7B0BE2D}"/>
              </a:ext>
            </a:extLst>
          </p:cNvPr>
          <p:cNvSpPr txBox="1"/>
          <p:nvPr/>
        </p:nvSpPr>
        <p:spPr>
          <a:xfrm>
            <a:off x="8195982" y="1213071"/>
            <a:ext cx="3996017" cy="646331"/>
          </a:xfrm>
          <a:prstGeom prst="rect">
            <a:avLst/>
          </a:prstGeom>
          <a:noFill/>
        </p:spPr>
        <p:txBody>
          <a:bodyPr wrap="square" rtlCol="0">
            <a:spAutoFit/>
          </a:bodyPr>
          <a:lstStyle/>
          <a:p>
            <a:r>
              <a:rPr lang="vi-VN" altLang="zh-CN" sz="3600" b="1" dirty="0">
                <a:solidFill>
                  <a:schemeClr val="tx1">
                    <a:lumMod val="75000"/>
                    <a:lumOff val="25000"/>
                  </a:schemeClr>
                </a:solidFill>
              </a:rPr>
              <a:t>KIẾN THỨC CHUNG</a:t>
            </a:r>
            <a:endParaRPr lang="zh-CN" altLang="en-US" sz="3600" b="1" dirty="0">
              <a:solidFill>
                <a:schemeClr val="tx1">
                  <a:lumMod val="75000"/>
                  <a:lumOff val="25000"/>
                </a:schemeClr>
              </a:solidFill>
            </a:endParaRPr>
          </a:p>
        </p:txBody>
      </p:sp>
      <p:sp>
        <p:nvSpPr>
          <p:cNvPr id="14" name="文本框 13">
            <a:extLst>
              <a:ext uri="{FF2B5EF4-FFF2-40B4-BE49-F238E27FC236}">
                <a16:creationId xmlns:a16="http://schemas.microsoft.com/office/drawing/2014/main" xmlns="" id="{F2651087-5DC9-4697-96D4-B51008CA6991}"/>
              </a:ext>
            </a:extLst>
          </p:cNvPr>
          <p:cNvSpPr txBox="1"/>
          <p:nvPr/>
        </p:nvSpPr>
        <p:spPr>
          <a:xfrm>
            <a:off x="8195983" y="2493587"/>
            <a:ext cx="3166782" cy="646331"/>
          </a:xfrm>
          <a:prstGeom prst="rect">
            <a:avLst/>
          </a:prstGeom>
          <a:noFill/>
        </p:spPr>
        <p:txBody>
          <a:bodyPr wrap="square" rtlCol="0">
            <a:spAutoFit/>
          </a:bodyPr>
          <a:lstStyle/>
          <a:p>
            <a:r>
              <a:rPr lang="vi-VN" altLang="zh-CN" sz="3600" b="1" dirty="0">
                <a:solidFill>
                  <a:schemeClr val="tx1">
                    <a:lumMod val="75000"/>
                    <a:lumOff val="25000"/>
                  </a:schemeClr>
                </a:solidFill>
              </a:rPr>
              <a:t>THỰC HÀNH</a:t>
            </a:r>
            <a:endParaRPr lang="zh-CN" altLang="en-US" sz="3600" b="1" dirty="0">
              <a:solidFill>
                <a:schemeClr val="tx1">
                  <a:lumMod val="75000"/>
                  <a:lumOff val="25000"/>
                </a:schemeClr>
              </a:solidFill>
            </a:endParaRPr>
          </a:p>
        </p:txBody>
      </p:sp>
      <p:sp>
        <p:nvSpPr>
          <p:cNvPr id="15" name="文本框 14">
            <a:extLst>
              <a:ext uri="{FF2B5EF4-FFF2-40B4-BE49-F238E27FC236}">
                <a16:creationId xmlns:a16="http://schemas.microsoft.com/office/drawing/2014/main" xmlns="" id="{EC9C2585-7659-4888-AE5D-C3F74DEBCB8F}"/>
              </a:ext>
            </a:extLst>
          </p:cNvPr>
          <p:cNvSpPr txBox="1"/>
          <p:nvPr/>
        </p:nvSpPr>
        <p:spPr>
          <a:xfrm>
            <a:off x="8195983" y="3774103"/>
            <a:ext cx="3166782" cy="646331"/>
          </a:xfrm>
          <a:prstGeom prst="rect">
            <a:avLst/>
          </a:prstGeom>
          <a:noFill/>
        </p:spPr>
        <p:txBody>
          <a:bodyPr wrap="square" rtlCol="0">
            <a:spAutoFit/>
          </a:bodyPr>
          <a:lstStyle/>
          <a:p>
            <a:r>
              <a:rPr lang="vi-VN" altLang="zh-CN" sz="3600" b="1" dirty="0">
                <a:solidFill>
                  <a:schemeClr val="tx1">
                    <a:lumMod val="75000"/>
                    <a:lumOff val="25000"/>
                  </a:schemeClr>
                </a:solidFill>
              </a:rPr>
              <a:t>LUYỆN TẬP</a:t>
            </a:r>
            <a:endParaRPr lang="zh-CN" altLang="en-US" sz="3600" b="1" dirty="0">
              <a:solidFill>
                <a:schemeClr val="tx1">
                  <a:lumMod val="75000"/>
                  <a:lumOff val="25000"/>
                </a:schemeClr>
              </a:solidFill>
            </a:endParaRPr>
          </a:p>
        </p:txBody>
      </p:sp>
      <p:sp>
        <p:nvSpPr>
          <p:cNvPr id="16" name="文本框 15">
            <a:extLst>
              <a:ext uri="{FF2B5EF4-FFF2-40B4-BE49-F238E27FC236}">
                <a16:creationId xmlns:a16="http://schemas.microsoft.com/office/drawing/2014/main" xmlns="" id="{115E4118-7787-4332-893C-3B58C438FE5A}"/>
              </a:ext>
            </a:extLst>
          </p:cNvPr>
          <p:cNvSpPr txBox="1"/>
          <p:nvPr/>
        </p:nvSpPr>
        <p:spPr>
          <a:xfrm>
            <a:off x="8195983" y="5054618"/>
            <a:ext cx="3166782" cy="646331"/>
          </a:xfrm>
          <a:prstGeom prst="rect">
            <a:avLst/>
          </a:prstGeom>
          <a:noFill/>
        </p:spPr>
        <p:txBody>
          <a:bodyPr wrap="square" rtlCol="0">
            <a:spAutoFit/>
          </a:bodyPr>
          <a:lstStyle/>
          <a:p>
            <a:r>
              <a:rPr lang="vi-VN" altLang="zh-CN" sz="3600" b="1" dirty="0">
                <a:solidFill>
                  <a:schemeClr val="tx1">
                    <a:lumMod val="75000"/>
                    <a:lumOff val="25000"/>
                  </a:schemeClr>
                </a:solidFill>
              </a:rPr>
              <a:t>VẬN DỤNG</a:t>
            </a:r>
            <a:endParaRPr lang="zh-CN" altLang="en-US" sz="3600" b="1" dirty="0">
              <a:solidFill>
                <a:schemeClr val="tx1">
                  <a:lumMod val="75000"/>
                  <a:lumOff val="25000"/>
                </a:schemeClr>
              </a:solidFill>
            </a:endParaRPr>
          </a:p>
        </p:txBody>
      </p:sp>
    </p:spTree>
    <p:extLst>
      <p:ext uri="{BB962C8B-B14F-4D97-AF65-F5344CB8AC3E}">
        <p14:creationId xmlns:p14="http://schemas.microsoft.com/office/powerpoint/2010/main" val="261378878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par>
                                <p:cTn id="9" presetID="1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up)">
                                      <p:cBhvr>
                                        <p:cTn id="12" dur="500"/>
                                        <p:tgtEl>
                                          <p:spTgt spid="4"/>
                                        </p:tgtEl>
                                      </p:cBhvr>
                                    </p:animEffect>
                                  </p:childTnLst>
                                </p:cTn>
                              </p:par>
                              <p:par>
                                <p:cTn id="13" presetID="1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p:tgtEl>
                                          <p:spTgt spid="5"/>
                                        </p:tgtEl>
                                        <p:attrNameLst>
                                          <p:attrName>ppt_y</p:attrName>
                                        </p:attrNameLst>
                                      </p:cBhvr>
                                      <p:tavLst>
                                        <p:tav tm="0">
                                          <p:val>
                                            <p:strVal val="#ppt_y+#ppt_h*1.125000"/>
                                          </p:val>
                                        </p:tav>
                                        <p:tav tm="100000">
                                          <p:val>
                                            <p:strVal val="#ppt_y"/>
                                          </p:val>
                                        </p:tav>
                                      </p:tavLst>
                                    </p:anim>
                                    <p:animEffect transition="in" filter="wipe(up)">
                                      <p:cBhvr>
                                        <p:cTn id="16" dur="500"/>
                                        <p:tgtEl>
                                          <p:spTgt spid="5"/>
                                        </p:tgtEl>
                                      </p:cBhvr>
                                    </p:animEffect>
                                  </p:childTnLst>
                                </p:cTn>
                              </p:par>
                              <p:par>
                                <p:cTn id="17" presetID="1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ppt_y</p:attrName>
                                        </p:attrNameLst>
                                      </p:cBhvr>
                                      <p:tavLst>
                                        <p:tav tm="0">
                                          <p:val>
                                            <p:strVal val="#ppt_y+#ppt_h*1.125000"/>
                                          </p:val>
                                        </p:tav>
                                        <p:tav tm="100000">
                                          <p:val>
                                            <p:strVal val="#ppt_y"/>
                                          </p:val>
                                        </p:tav>
                                      </p:tavLst>
                                    </p:anim>
                                    <p:animEffect transition="in" filter="wipe(up)">
                                      <p:cBhvr>
                                        <p:cTn id="20" dur="500"/>
                                        <p:tgtEl>
                                          <p:spTgt spid="6"/>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p:tgtEl>
                                          <p:spTgt spid="7"/>
                                        </p:tgtEl>
                                        <p:attrNameLst>
                                          <p:attrName>ppt_y</p:attrName>
                                        </p:attrNameLst>
                                      </p:cBhvr>
                                      <p:tavLst>
                                        <p:tav tm="0">
                                          <p:val>
                                            <p:strVal val="#ppt_y+#ppt_h*1.125000"/>
                                          </p:val>
                                        </p:tav>
                                        <p:tav tm="100000">
                                          <p:val>
                                            <p:strVal val="#ppt_y"/>
                                          </p:val>
                                        </p:tav>
                                      </p:tavLst>
                                    </p:anim>
                                    <p:animEffect transition="in" filter="wipe(up)">
                                      <p:cBhvr>
                                        <p:cTn id="24" dur="500"/>
                                        <p:tgtEl>
                                          <p:spTgt spid="7"/>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p:tgtEl>
                                          <p:spTgt spid="10"/>
                                        </p:tgtEl>
                                        <p:attrNameLst>
                                          <p:attrName>ppt_y</p:attrName>
                                        </p:attrNameLst>
                                      </p:cBhvr>
                                      <p:tavLst>
                                        <p:tav tm="0">
                                          <p:val>
                                            <p:strVal val="#ppt_y+#ppt_h*1.125000"/>
                                          </p:val>
                                        </p:tav>
                                        <p:tav tm="100000">
                                          <p:val>
                                            <p:strVal val="#ppt_y"/>
                                          </p:val>
                                        </p:tav>
                                      </p:tavLst>
                                    </p:anim>
                                    <p:animEffect transition="in" filter="wipe(up)">
                                      <p:cBhvr>
                                        <p:cTn id="28" dur="500"/>
                                        <p:tgtEl>
                                          <p:spTgt spid="10"/>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p:tgtEl>
                                          <p:spTgt spid="11"/>
                                        </p:tgtEl>
                                        <p:attrNameLst>
                                          <p:attrName>ppt_y</p:attrName>
                                        </p:attrNameLst>
                                      </p:cBhvr>
                                      <p:tavLst>
                                        <p:tav tm="0">
                                          <p:val>
                                            <p:strVal val="#ppt_y+#ppt_h*1.125000"/>
                                          </p:val>
                                        </p:tav>
                                        <p:tav tm="100000">
                                          <p:val>
                                            <p:strVal val="#ppt_y"/>
                                          </p:val>
                                        </p:tav>
                                      </p:tavLst>
                                    </p:anim>
                                    <p:animEffect transition="in" filter="wipe(up)">
                                      <p:cBhvr>
                                        <p:cTn id="32" dur="500"/>
                                        <p:tgtEl>
                                          <p:spTgt spid="11"/>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p:tgtEl>
                                          <p:spTgt spid="12"/>
                                        </p:tgtEl>
                                        <p:attrNameLst>
                                          <p:attrName>ppt_y</p:attrName>
                                        </p:attrNameLst>
                                      </p:cBhvr>
                                      <p:tavLst>
                                        <p:tav tm="0">
                                          <p:val>
                                            <p:strVal val="#ppt_y+#ppt_h*1.125000"/>
                                          </p:val>
                                        </p:tav>
                                        <p:tav tm="100000">
                                          <p:val>
                                            <p:strVal val="#ppt_y"/>
                                          </p:val>
                                        </p:tav>
                                      </p:tavLst>
                                    </p:anim>
                                    <p:animEffect transition="in" filter="wipe(up)">
                                      <p:cBhvr>
                                        <p:cTn id="36" dur="500"/>
                                        <p:tgtEl>
                                          <p:spTgt spid="12"/>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p:tgtEl>
                                          <p:spTgt spid="13"/>
                                        </p:tgtEl>
                                        <p:attrNameLst>
                                          <p:attrName>ppt_y</p:attrName>
                                        </p:attrNameLst>
                                      </p:cBhvr>
                                      <p:tavLst>
                                        <p:tav tm="0">
                                          <p:val>
                                            <p:strVal val="#ppt_y+#ppt_h*1.125000"/>
                                          </p:val>
                                        </p:tav>
                                        <p:tav tm="100000">
                                          <p:val>
                                            <p:strVal val="#ppt_y"/>
                                          </p:val>
                                        </p:tav>
                                      </p:tavLst>
                                    </p:anim>
                                    <p:animEffect transition="in" filter="wipe(up)">
                                      <p:cBhvr>
                                        <p:cTn id="40" dur="500"/>
                                        <p:tgtEl>
                                          <p:spTgt spid="13"/>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p:tgtEl>
                                          <p:spTgt spid="14"/>
                                        </p:tgtEl>
                                        <p:attrNameLst>
                                          <p:attrName>ppt_y</p:attrName>
                                        </p:attrNameLst>
                                      </p:cBhvr>
                                      <p:tavLst>
                                        <p:tav tm="0">
                                          <p:val>
                                            <p:strVal val="#ppt_y+#ppt_h*1.125000"/>
                                          </p:val>
                                        </p:tav>
                                        <p:tav tm="100000">
                                          <p:val>
                                            <p:strVal val="#ppt_y"/>
                                          </p:val>
                                        </p:tav>
                                      </p:tavLst>
                                    </p:anim>
                                    <p:animEffect transition="in" filter="wipe(up)">
                                      <p:cBhvr>
                                        <p:cTn id="44" dur="500"/>
                                        <p:tgtEl>
                                          <p:spTgt spid="14"/>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p:tgtEl>
                                          <p:spTgt spid="15"/>
                                        </p:tgtEl>
                                        <p:attrNameLst>
                                          <p:attrName>ppt_y</p:attrName>
                                        </p:attrNameLst>
                                      </p:cBhvr>
                                      <p:tavLst>
                                        <p:tav tm="0">
                                          <p:val>
                                            <p:strVal val="#ppt_y+#ppt_h*1.125000"/>
                                          </p:val>
                                        </p:tav>
                                        <p:tav tm="100000">
                                          <p:val>
                                            <p:strVal val="#ppt_y"/>
                                          </p:val>
                                        </p:tav>
                                      </p:tavLst>
                                    </p:anim>
                                    <p:animEffect transition="in" filter="wipe(up)">
                                      <p:cBhvr>
                                        <p:cTn id="48" dur="500"/>
                                        <p:tgtEl>
                                          <p:spTgt spid="15"/>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p:tgtEl>
                                          <p:spTgt spid="16"/>
                                        </p:tgtEl>
                                        <p:attrNameLst>
                                          <p:attrName>ppt_y</p:attrName>
                                        </p:attrNameLst>
                                      </p:cBhvr>
                                      <p:tavLst>
                                        <p:tav tm="0">
                                          <p:val>
                                            <p:strVal val="#ppt_y+#ppt_h*1.125000"/>
                                          </p:val>
                                        </p:tav>
                                        <p:tav tm="100000">
                                          <p:val>
                                            <p:strVal val="#ppt_y"/>
                                          </p:val>
                                        </p:tav>
                                      </p:tavLst>
                                    </p:anim>
                                    <p:animEffect transition="in" filter="wipe(up)">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P spid="13" grpId="0"/>
      <p:bldP spid="14"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E7871477-51DB-3E40-81D7-9A931743D276}"/>
              </a:ext>
            </a:extLst>
          </p:cNvPr>
          <p:cNvSpPr txBox="1"/>
          <p:nvPr/>
        </p:nvSpPr>
        <p:spPr>
          <a:xfrm>
            <a:off x="5345752" y="3429001"/>
            <a:ext cx="5465132" cy="830997"/>
          </a:xfrm>
          <a:prstGeom prst="rect">
            <a:avLst/>
          </a:prstGeom>
          <a:noFill/>
        </p:spPr>
        <p:txBody>
          <a:bodyPr wrap="square" rtlCol="0">
            <a:spAutoFit/>
          </a:bodyPr>
          <a:lstStyle/>
          <a:p>
            <a:pPr algn="ctr"/>
            <a:r>
              <a:rPr lang="vi-VN" altLang="zh-CN" sz="4800" b="1" dirty="0">
                <a:solidFill>
                  <a:schemeClr val="accent6">
                    <a:lumMod val="50000"/>
                  </a:schemeClr>
                </a:solidFill>
              </a:rPr>
              <a:t>KIẾN THỨC CHUNG</a:t>
            </a:r>
            <a:endParaRPr lang="zh-CN" altLang="en-US" sz="4800" b="1" dirty="0">
              <a:solidFill>
                <a:schemeClr val="accent6">
                  <a:lumMod val="50000"/>
                </a:schemeClr>
              </a:solidFill>
            </a:endParaRPr>
          </a:p>
        </p:txBody>
      </p:sp>
      <p:sp>
        <p:nvSpPr>
          <p:cNvPr id="3" name="文本框 3">
            <a:extLst>
              <a:ext uri="{FF2B5EF4-FFF2-40B4-BE49-F238E27FC236}">
                <a16:creationId xmlns:a16="http://schemas.microsoft.com/office/drawing/2014/main" xmlns="" id="{15D18B05-8305-724F-ADE0-A420EAF1BBC1}"/>
              </a:ext>
            </a:extLst>
          </p:cNvPr>
          <p:cNvSpPr txBox="1"/>
          <p:nvPr/>
        </p:nvSpPr>
        <p:spPr>
          <a:xfrm>
            <a:off x="7387475" y="1950080"/>
            <a:ext cx="1381687" cy="923330"/>
          </a:xfrm>
          <a:prstGeom prst="rect">
            <a:avLst/>
          </a:prstGeom>
          <a:solidFill>
            <a:schemeClr val="accent6">
              <a:lumMod val="50000"/>
            </a:schemeClr>
          </a:solidFill>
        </p:spPr>
        <p:txBody>
          <a:bodyPr wrap="square" rtlCol="0">
            <a:spAutoFit/>
          </a:bodyPr>
          <a:lstStyle/>
          <a:p>
            <a:pPr algn="ctr"/>
            <a:r>
              <a:rPr lang="en-US" altLang="zh-CN" sz="5400" b="1" dirty="0">
                <a:solidFill>
                  <a:schemeClr val="bg1"/>
                </a:solidFill>
              </a:rPr>
              <a:t>I</a:t>
            </a:r>
            <a:endParaRPr lang="zh-CN" altLang="en-US" sz="3600" b="1" dirty="0">
              <a:solidFill>
                <a:schemeClr val="bg1"/>
              </a:solidFill>
            </a:endParaRPr>
          </a:p>
        </p:txBody>
      </p:sp>
    </p:spTree>
    <p:extLst>
      <p:ext uri="{BB962C8B-B14F-4D97-AF65-F5344CB8AC3E}">
        <p14:creationId xmlns:p14="http://schemas.microsoft.com/office/powerpoint/2010/main" val="25264758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xmlns="" id="{ABBE46DA-0041-4546-B0DD-0621AA647673}"/>
              </a:ext>
            </a:extLst>
          </p:cNvPr>
          <p:cNvSpPr/>
          <p:nvPr/>
        </p:nvSpPr>
        <p:spPr>
          <a:xfrm>
            <a:off x="429209" y="781050"/>
            <a:ext cx="11383347" cy="6010464"/>
          </a:xfrm>
          <a:prstGeom prst="roundRect">
            <a:avLst/>
          </a:prstGeom>
          <a:noFill/>
          <a:ln w="28575">
            <a:solidFill>
              <a:srgbClr val="9F5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xmlns="" id="{84A67FD0-CAEA-8848-AC5C-EFA137935793}"/>
              </a:ext>
            </a:extLst>
          </p:cNvPr>
          <p:cNvSpPr txBox="1"/>
          <p:nvPr/>
        </p:nvSpPr>
        <p:spPr>
          <a:xfrm>
            <a:off x="863082" y="1652822"/>
            <a:ext cx="10515600" cy="1964512"/>
          </a:xfrm>
          <a:prstGeom prst="rect">
            <a:avLst/>
          </a:prstGeom>
          <a:noFill/>
        </p:spPr>
        <p:txBody>
          <a:bodyPr wrap="square">
            <a:spAutoFit/>
          </a:bodyPr>
          <a:lstStyle/>
          <a:p>
            <a:pPr marL="457200" indent="-457200" algn="just">
              <a:lnSpc>
                <a:spcPct val="150000"/>
              </a:lnSpc>
              <a:buFontTx/>
              <a:buChar char="-"/>
            </a:pPr>
            <a:r>
              <a:rPr lang="vi-VN" sz="2800" dirty="0">
                <a:effectLst/>
                <a:latin typeface="Calibri" panose="020F0502020204030204" pitchFamily="34" charset="0"/>
                <a:ea typeface="Times New Roman" panose="02020603050405020304" pitchFamily="18" charset="0"/>
                <a:cs typeface="Calibri" panose="020F0502020204030204" pitchFamily="34" charset="0"/>
              </a:rPr>
              <a:t>Chương trình Ngữ văn lớp 11 đòi hỏi bạn đi sâu hơn vào việc phân tích, đánh giá nghệ thuật của một tác phẩm truyện đặc biệt là </a:t>
            </a:r>
            <a:r>
              <a:rPr lang="vi-VN" sz="2800" b="1" i="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những tìm tòi của tác giả trong cách kể chuyện.</a:t>
            </a:r>
          </a:p>
        </p:txBody>
      </p:sp>
      <p:sp>
        <p:nvSpPr>
          <p:cNvPr id="6" name="TextBox 5">
            <a:extLst>
              <a:ext uri="{FF2B5EF4-FFF2-40B4-BE49-F238E27FC236}">
                <a16:creationId xmlns:a16="http://schemas.microsoft.com/office/drawing/2014/main" xmlns="" id="{951AE272-0D17-0146-863E-D7517C52B0B4}"/>
              </a:ext>
            </a:extLst>
          </p:cNvPr>
          <p:cNvSpPr txBox="1"/>
          <p:nvPr/>
        </p:nvSpPr>
        <p:spPr>
          <a:xfrm>
            <a:off x="2819400" y="9336"/>
            <a:ext cx="6096000" cy="837473"/>
          </a:xfrm>
          <a:prstGeom prst="rect">
            <a:avLst/>
          </a:prstGeom>
          <a:noFill/>
        </p:spPr>
        <p:txBody>
          <a:bodyPr wrap="square">
            <a:spAutoFit/>
          </a:bodyPr>
          <a:lstStyle/>
          <a:p>
            <a:pPr algn="ctr">
              <a:lnSpc>
                <a:spcPct val="150000"/>
              </a:lnSpc>
            </a:pPr>
            <a:r>
              <a:rPr lang="x-none" sz="3600" b="1" dirty="0">
                <a:solidFill>
                  <a:schemeClr val="accent2">
                    <a:lumMod val="50000"/>
                  </a:schemeClr>
                </a:solidFill>
                <a:effectLst/>
                <a:latin typeface="Calibri" panose="020F0502020204030204" pitchFamily="34" charset="0"/>
                <a:ea typeface="Times New Roman" panose="02020603050405020304" pitchFamily="18" charset="0"/>
                <a:cs typeface="Calibri" panose="020F0502020204030204" pitchFamily="34" charset="0"/>
              </a:rPr>
              <a:t>1. Định hướng</a:t>
            </a:r>
            <a:endParaRPr lang="x-none" sz="3200" dirty="0">
              <a:solidFill>
                <a:schemeClr val="accent2">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7" name="Picture 6">
            <a:extLst>
              <a:ext uri="{FF2B5EF4-FFF2-40B4-BE49-F238E27FC236}">
                <a16:creationId xmlns:a16="http://schemas.microsoft.com/office/drawing/2014/main" xmlns="" id="{684FB5F7-4C2C-EC4B-8F8C-9CC212AC86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787"/>
          <a:stretch/>
        </p:blipFill>
        <p:spPr>
          <a:xfrm>
            <a:off x="9639300" y="3901956"/>
            <a:ext cx="3067050" cy="2889558"/>
          </a:xfrm>
          <a:prstGeom prst="rect">
            <a:avLst/>
          </a:prstGeom>
        </p:spPr>
      </p:pic>
    </p:spTree>
    <p:extLst>
      <p:ext uri="{BB962C8B-B14F-4D97-AF65-F5344CB8AC3E}">
        <p14:creationId xmlns:p14="http://schemas.microsoft.com/office/powerpoint/2010/main" val="341106313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xmlns="" id="{ABBE46DA-0041-4546-B0DD-0621AA647673}"/>
              </a:ext>
            </a:extLst>
          </p:cNvPr>
          <p:cNvSpPr/>
          <p:nvPr/>
        </p:nvSpPr>
        <p:spPr>
          <a:xfrm>
            <a:off x="429209" y="781050"/>
            <a:ext cx="11383347" cy="6010464"/>
          </a:xfrm>
          <a:prstGeom prst="roundRect">
            <a:avLst/>
          </a:prstGeom>
          <a:noFill/>
          <a:ln w="28575">
            <a:solidFill>
              <a:srgbClr val="9F5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xmlns="" id="{951AE272-0D17-0146-863E-D7517C52B0B4}"/>
              </a:ext>
            </a:extLst>
          </p:cNvPr>
          <p:cNvSpPr txBox="1"/>
          <p:nvPr/>
        </p:nvSpPr>
        <p:spPr>
          <a:xfrm>
            <a:off x="2819400" y="9336"/>
            <a:ext cx="6096000" cy="837473"/>
          </a:xfrm>
          <a:prstGeom prst="rect">
            <a:avLst/>
          </a:prstGeom>
          <a:noFill/>
        </p:spPr>
        <p:txBody>
          <a:bodyPr wrap="square">
            <a:spAutoFit/>
          </a:bodyPr>
          <a:lstStyle/>
          <a:p>
            <a:pPr algn="ctr">
              <a:lnSpc>
                <a:spcPct val="150000"/>
              </a:lnSpc>
            </a:pPr>
            <a:r>
              <a:rPr lang="x-none" sz="3600" b="1" dirty="0">
                <a:solidFill>
                  <a:schemeClr val="accent2">
                    <a:lumMod val="50000"/>
                  </a:schemeClr>
                </a:solidFill>
                <a:effectLst/>
                <a:latin typeface="Calibri" panose="020F0502020204030204" pitchFamily="34" charset="0"/>
                <a:ea typeface="Times New Roman" panose="02020603050405020304" pitchFamily="18" charset="0"/>
                <a:cs typeface="Calibri" panose="020F0502020204030204" pitchFamily="34" charset="0"/>
              </a:rPr>
              <a:t>2. Yêu cầu</a:t>
            </a:r>
            <a:endParaRPr lang="x-none" sz="3200" dirty="0">
              <a:solidFill>
                <a:schemeClr val="accent2">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graphicFrame>
        <p:nvGraphicFramePr>
          <p:cNvPr id="5" name="Diagram 4">
            <a:extLst>
              <a:ext uri="{FF2B5EF4-FFF2-40B4-BE49-F238E27FC236}">
                <a16:creationId xmlns:a16="http://schemas.microsoft.com/office/drawing/2014/main" xmlns="" id="{D232B5A8-6632-C948-8FF5-6680B62EB25D}"/>
              </a:ext>
            </a:extLst>
          </p:cNvPr>
          <p:cNvGraphicFramePr/>
          <p:nvPr>
            <p:extLst>
              <p:ext uri="{D42A27DB-BD31-4B8C-83A1-F6EECF244321}">
                <p14:modId xmlns:p14="http://schemas.microsoft.com/office/powerpoint/2010/main" val="3033340925"/>
              </p:ext>
            </p:extLst>
          </p:nvPr>
        </p:nvGraphicFramePr>
        <p:xfrm>
          <a:off x="1159669" y="1133111"/>
          <a:ext cx="10215562" cy="5372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022834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ppt_y</p:attrName>
                                        </p:attrNameLst>
                                      </p:cBhvr>
                                      <p:tavLst>
                                        <p:tav tm="0">
                                          <p:val>
                                            <p:strVal val="#ppt_y+#ppt_h*1.125000"/>
                                          </p:val>
                                        </p:tav>
                                        <p:tav tm="100000">
                                          <p:val>
                                            <p:strVal val="#ppt_y"/>
                                          </p:val>
                                        </p:tav>
                                      </p:tavLst>
                                    </p:anim>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5"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xmlns="" id="{ABBE46DA-0041-4546-B0DD-0621AA647673}"/>
              </a:ext>
            </a:extLst>
          </p:cNvPr>
          <p:cNvSpPr/>
          <p:nvPr/>
        </p:nvSpPr>
        <p:spPr>
          <a:xfrm>
            <a:off x="429209" y="781050"/>
            <a:ext cx="11383347" cy="6010464"/>
          </a:xfrm>
          <a:prstGeom prst="roundRect">
            <a:avLst/>
          </a:prstGeom>
          <a:noFill/>
          <a:ln w="28575">
            <a:solidFill>
              <a:srgbClr val="9F5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xmlns="" id="{951AE272-0D17-0146-863E-D7517C52B0B4}"/>
              </a:ext>
            </a:extLst>
          </p:cNvPr>
          <p:cNvSpPr txBox="1"/>
          <p:nvPr/>
        </p:nvSpPr>
        <p:spPr>
          <a:xfrm>
            <a:off x="2819400" y="9336"/>
            <a:ext cx="6096000" cy="837473"/>
          </a:xfrm>
          <a:prstGeom prst="rect">
            <a:avLst/>
          </a:prstGeom>
          <a:noFill/>
        </p:spPr>
        <p:txBody>
          <a:bodyPr wrap="square">
            <a:spAutoFit/>
          </a:bodyPr>
          <a:lstStyle/>
          <a:p>
            <a:pPr algn="ctr">
              <a:lnSpc>
                <a:spcPct val="150000"/>
              </a:lnSpc>
            </a:pPr>
            <a:r>
              <a:rPr lang="x-none" sz="3600" b="1" dirty="0">
                <a:solidFill>
                  <a:schemeClr val="accent2">
                    <a:lumMod val="50000"/>
                  </a:schemeClr>
                </a:solidFill>
                <a:effectLst/>
                <a:latin typeface="Calibri" panose="020F0502020204030204" pitchFamily="34" charset="0"/>
                <a:ea typeface="Times New Roman" panose="02020603050405020304" pitchFamily="18" charset="0"/>
                <a:cs typeface="Calibri" panose="020F0502020204030204" pitchFamily="34" charset="0"/>
              </a:rPr>
              <a:t>3. Tìm hiểu ngữ liệu</a:t>
            </a:r>
            <a:endParaRPr lang="x-none" sz="3200" dirty="0">
              <a:solidFill>
                <a:schemeClr val="accent2">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7" name="Picture 6">
            <a:extLst>
              <a:ext uri="{FF2B5EF4-FFF2-40B4-BE49-F238E27FC236}">
                <a16:creationId xmlns:a16="http://schemas.microsoft.com/office/drawing/2014/main" xmlns="" id="{6EC532B8-4A4B-0D49-8A6A-E94A92D6A0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029" y="2994660"/>
            <a:ext cx="4098471" cy="4098471"/>
          </a:xfrm>
          <a:prstGeom prst="rect">
            <a:avLst/>
          </a:prstGeom>
        </p:spPr>
      </p:pic>
      <p:sp>
        <p:nvSpPr>
          <p:cNvPr id="8" name="Rounded Rectangle 7">
            <a:extLst>
              <a:ext uri="{FF2B5EF4-FFF2-40B4-BE49-F238E27FC236}">
                <a16:creationId xmlns:a16="http://schemas.microsoft.com/office/drawing/2014/main" xmlns="" id="{E5AC2289-600C-E445-AB22-AA687BB1682C}"/>
              </a:ext>
            </a:extLst>
          </p:cNvPr>
          <p:cNvSpPr/>
          <p:nvPr/>
        </p:nvSpPr>
        <p:spPr>
          <a:xfrm>
            <a:off x="3881922" y="2038350"/>
            <a:ext cx="7033728" cy="2453095"/>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x-none" sz="3200" dirty="0">
                <a:solidFill>
                  <a:schemeClr val="tx1"/>
                </a:solidFill>
                <a:latin typeface="Calibri" panose="020F0502020204030204" pitchFamily="34" charset="0"/>
                <a:cs typeface="Calibri" panose="020F0502020204030204" pitchFamily="34" charset="0"/>
              </a:rPr>
              <a:t>	Các em hãy đọc bài viết tham khảo</a:t>
            </a:r>
            <a:r>
              <a:rPr lang="vi-VN" sz="3200" dirty="0">
                <a:solidFill>
                  <a:schemeClr val="tx1"/>
                </a:solidFill>
                <a:latin typeface="Calibri" panose="020F0502020204030204" pitchFamily="34" charset="0"/>
                <a:cs typeface="Calibri" panose="020F0502020204030204" pitchFamily="34" charset="0"/>
              </a:rPr>
              <a:t> </a:t>
            </a:r>
            <a:r>
              <a:rPr lang="vi-VN" sz="3200" b="1" i="1" dirty="0">
                <a:solidFill>
                  <a:schemeClr val="tx1"/>
                </a:solidFill>
                <a:latin typeface="Calibri" panose="020F0502020204030204" pitchFamily="34" charset="0"/>
                <a:cs typeface="Calibri" panose="020F0502020204030204" pitchFamily="34" charset="0"/>
              </a:rPr>
              <a:t>“Một vài nét về nghệ thuật tự sự của Nam Cao trong truyện ngắn “Đời thừa” </a:t>
            </a:r>
            <a:r>
              <a:rPr lang="vi-VN" sz="3200" dirty="0">
                <a:solidFill>
                  <a:schemeClr val="tx1"/>
                </a:solidFill>
                <a:latin typeface="Calibri" panose="020F0502020204030204" pitchFamily="34" charset="0"/>
                <a:cs typeface="Calibri" panose="020F0502020204030204" pitchFamily="34" charset="0"/>
              </a:rPr>
              <a:t> và trả lời các câu hỏi dưới đây.</a:t>
            </a:r>
            <a:endParaRPr lang="vi-VN" sz="3200" b="1" i="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653220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GuidesStyle_None&quot;,&quot;Name&quot;:&quot;无&quot;,&quot;HeaderHeight&quot;:0.0,&quot;FooterHeight&quot;:0.0,&quot;SideMargin&quot;:0.0,&quot;TopMargin&quot;:0.0,&quot;BottomMargin&quot;:0.0,&quot;IntervalMargin&quot;:0.0,&quot;SettingType&quot;:&quot;System&quot;}"/>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j0nh2lzd">
      <a:majorFont>
        <a:latin typeface="FZHei-B01S"/>
        <a:ea typeface="FZHei-B01S"/>
        <a:cs typeface=""/>
      </a:majorFont>
      <a:minorFont>
        <a:latin typeface="FZHei-B01S"/>
        <a:ea typeface="FZHei-B01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562</TotalTime>
  <Words>2951</Words>
  <Application>Microsoft Office PowerPoint</Application>
  <PresentationFormat>Custom</PresentationFormat>
  <Paragraphs>228</Paragraphs>
  <Slides>36</Slides>
  <Notes>3</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春婵 陆</dc:creator>
  <cp:lastModifiedBy>Administrator</cp:lastModifiedBy>
  <cp:revision>52</cp:revision>
  <dcterms:created xsi:type="dcterms:W3CDTF">2019-01-08T07:08:07Z</dcterms:created>
  <dcterms:modified xsi:type="dcterms:W3CDTF">2023-09-18T13:44:48Z</dcterms:modified>
</cp:coreProperties>
</file>