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3" r:id="rId1"/>
    <p:sldMasterId id="2147483976" r:id="rId2"/>
  </p:sldMasterIdLst>
  <p:notesMasterIdLst>
    <p:notesMasterId r:id="rId31"/>
  </p:notesMasterIdLst>
  <p:handoutMasterIdLst>
    <p:handoutMasterId r:id="rId32"/>
  </p:handoutMasterIdLst>
  <p:sldIdLst>
    <p:sldId id="612" r:id="rId3"/>
    <p:sldId id="322" r:id="rId4"/>
    <p:sldId id="626" r:id="rId5"/>
    <p:sldId id="365" r:id="rId6"/>
    <p:sldId id="625" r:id="rId7"/>
    <p:sldId id="418" r:id="rId8"/>
    <p:sldId id="349" r:id="rId9"/>
    <p:sldId id="628" r:id="rId10"/>
    <p:sldId id="627" r:id="rId11"/>
    <p:sldId id="376" r:id="rId12"/>
    <p:sldId id="620" r:id="rId13"/>
    <p:sldId id="408" r:id="rId14"/>
    <p:sldId id="420" r:id="rId15"/>
    <p:sldId id="624" r:id="rId16"/>
    <p:sldId id="8924" r:id="rId17"/>
    <p:sldId id="8926" r:id="rId18"/>
    <p:sldId id="407" r:id="rId19"/>
    <p:sldId id="8923" r:id="rId20"/>
    <p:sldId id="8905" r:id="rId21"/>
    <p:sldId id="8917" r:id="rId22"/>
    <p:sldId id="8927" r:id="rId23"/>
    <p:sldId id="8928" r:id="rId24"/>
    <p:sldId id="8929" r:id="rId25"/>
    <p:sldId id="8930" r:id="rId26"/>
    <p:sldId id="8931" r:id="rId27"/>
    <p:sldId id="8932" r:id="rId28"/>
    <p:sldId id="358" r:id="rId29"/>
    <p:sldId id="279" r:id="rId30"/>
  </p:sldIdLst>
  <p:sldSz cx="14630400" cy="8229600"/>
  <p:notesSz cx="9869488" cy="673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3C76666-3F35-4221-8647-B7C3D1B8F838}">
          <p14:sldIdLst>
            <p14:sldId id="612"/>
            <p14:sldId id="322"/>
            <p14:sldId id="626"/>
            <p14:sldId id="365"/>
            <p14:sldId id="625"/>
            <p14:sldId id="418"/>
          </p14:sldIdLst>
        </p14:section>
        <p14:section name="Untitled Section" id="{464113AD-F621-4868-A1DC-D1EA7E977631}">
          <p14:sldIdLst>
            <p14:sldId id="349"/>
            <p14:sldId id="628"/>
            <p14:sldId id="627"/>
            <p14:sldId id="376"/>
            <p14:sldId id="620"/>
            <p14:sldId id="408"/>
            <p14:sldId id="420"/>
            <p14:sldId id="624"/>
            <p14:sldId id="8924"/>
            <p14:sldId id="8926"/>
            <p14:sldId id="407"/>
            <p14:sldId id="8923"/>
            <p14:sldId id="8905"/>
            <p14:sldId id="8917"/>
            <p14:sldId id="8927"/>
            <p14:sldId id="8928"/>
            <p14:sldId id="8929"/>
            <p14:sldId id="8930"/>
            <p14:sldId id="8931"/>
            <p14:sldId id="8932"/>
            <p14:sldId id="358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443E"/>
    <a:srgbClr val="64B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868" autoAdjust="0"/>
    <p:restoredTop sz="86387" autoAdjust="0"/>
  </p:normalViewPr>
  <p:slideViewPr>
    <p:cSldViewPr>
      <p:cViewPr>
        <p:scale>
          <a:sx n="50" d="100"/>
          <a:sy n="50" d="100"/>
        </p:scale>
        <p:origin x="702" y="1026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277631" cy="336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89531" y="1"/>
            <a:ext cx="4277630" cy="336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1D1E4FC-17C2-45EE-BECF-D8E3E16C1770}" type="datetimeFigureOut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397729"/>
            <a:ext cx="4277631" cy="33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89531" y="6397729"/>
            <a:ext cx="4277630" cy="33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07C4EEA-DCAE-4D72-A515-CA9F52B4B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0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277631" cy="336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9531" y="1"/>
            <a:ext cx="4277630" cy="336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FBAF4D-2147-4095-A4CC-E75DD7E40C3F}" type="datetimeFigureOut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4212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6253" y="3199407"/>
            <a:ext cx="7896986" cy="3031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397729"/>
            <a:ext cx="4277631" cy="33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9531" y="6397729"/>
            <a:ext cx="4277630" cy="33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7365E7-E4AC-4518-9E86-B6B8B321F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22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7638" y="504825"/>
            <a:ext cx="4494212" cy="2527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52C24B-4510-4E35-BCC3-340065A7C0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53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7638" y="504825"/>
            <a:ext cx="4494212" cy="2527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F4FB72-16A7-477D-983D-797F49BF094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90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4212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7365E7-E4AC-4518-9E86-B6B8B321F5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31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4212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7365E7-E4AC-4518-9E86-B6B8B321F5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71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4212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7365E7-E4AC-4518-9E86-B6B8B321F5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43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4212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7365E7-E4AC-4518-9E86-B6B8B321F5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44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4212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7365E7-E4AC-4518-9E86-B6B8B321F5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46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4212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7365E7-E4AC-4518-9E86-B6B8B321F55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05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4212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7365E7-E4AC-4518-9E86-B6B8B321F55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64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C1F348-CF10-448D-A65D-0079D4EB20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392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8723E-DBAD-4DB4-9EE4-DA5C2F234D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365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7638" y="504825"/>
            <a:ext cx="4494212" cy="2527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F4FB72-16A7-477D-983D-797F49BF094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99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8723E-DBAD-4DB4-9EE4-DA5C2F234D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1832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8723E-DBAD-4DB4-9EE4-DA5C2F234D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4703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8723E-DBAD-4DB4-9EE4-DA5C2F234D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7170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8723E-DBAD-4DB4-9EE4-DA5C2F234D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5913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8723E-DBAD-4DB4-9EE4-DA5C2F234D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5811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8723E-DBAD-4DB4-9EE4-DA5C2F234D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275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7638" y="504825"/>
            <a:ext cx="4494212" cy="2527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35E395-2EC5-4E42-AEFF-335FEFB7CB7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7638" y="504825"/>
            <a:ext cx="4494212" cy="2527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FC5AB3-AF44-4D73-8B62-C1EF2A792E8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4212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7365E7-E4AC-4518-9E86-B6B8B321F5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70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4212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7365E7-E4AC-4518-9E86-B6B8B321F5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49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4212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7365E7-E4AC-4518-9E86-B6B8B321F5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71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7638" y="504825"/>
            <a:ext cx="4494212" cy="2527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35E395-2EC5-4E42-AEFF-335FEFB7CB7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7638" y="504825"/>
            <a:ext cx="4494212" cy="2527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35E395-2EC5-4E42-AEFF-335FEFB7CB7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82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7638" y="504825"/>
            <a:ext cx="4494212" cy="2527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35E395-2EC5-4E42-AEFF-335FEFB7CB7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7638" y="504825"/>
            <a:ext cx="4494212" cy="2527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35E395-2EC5-4E42-AEFF-335FEFB7CB7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460C6D-3EBB-42EA-854D-3CA0DFDBA326}" type="datetimeFigureOut">
              <a:rPr lang="en-US" smtClean="0"/>
              <a:pPr>
                <a:defRPr/>
              </a:pPr>
              <a:t>8/5/2023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96DD81-D039-4F30-84A4-9D278B6D24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0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00FC9E-B342-4D05-AA72-944DFFF7DE6E}" type="datetimeFigureOut">
              <a:rPr lang="en-US" smtClean="0"/>
              <a:pPr>
                <a:defRPr/>
              </a:pPr>
              <a:t>8/5/2023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5EE08-6AC6-43F3-9878-EB95D850C6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6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78AB55-E31B-41FA-BB19-68961B6AF7C9}" type="datetimeFigureOut">
              <a:rPr lang="en-US" smtClean="0"/>
              <a:pPr>
                <a:defRPr/>
              </a:pPr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F24EF-AD59-4169-B626-762DDE399F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3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7" y="548640"/>
            <a:ext cx="4718685" cy="192024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3"/>
            <a:ext cx="7406640" cy="58483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7" y="2468880"/>
            <a:ext cx="4718685" cy="457390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3ACDF8-CF2E-41B0-9886-7434B26245E6}" type="datetimeFigureOut">
              <a:rPr lang="en-US" smtClean="0"/>
              <a:pPr>
                <a:defRPr/>
              </a:pPr>
              <a:t>8/5/2023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854A7E-DA37-4F38-B0CD-C0C79C7E28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5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7E4CE6-B2A1-41C0-AC26-52CF4BD93DD9}" type="datetimeFigureOut">
              <a:rPr lang="en-US" smtClean="0"/>
              <a:pPr>
                <a:defRPr/>
              </a:pPr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ACCA6-F968-4B5D-A513-CB4E22A6CA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F1648-7584-4AEA-8C77-7809A781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9EACA-EA18-4330-8E00-A6EE638C5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41BCD-3A1F-4F81-8567-C86538D04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CD319-65C0-4D9E-8CC8-C9F4B7BA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1D9404-33B6-423B-9223-6318685EC7EA}" type="datetimeFigureOut">
              <a:rPr lang="en-US" smtClean="0"/>
              <a:pPr>
                <a:defRPr/>
              </a:pPr>
              <a:t>8/5/2023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F69DE-49A0-40DA-9375-B38039E4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ADCBC-3C3A-4256-87D5-D0D9AF50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F72FF-A957-473E-B7C0-D96B6DA394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3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731520"/>
            <a:ext cx="10156341" cy="15849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2593180"/>
            <a:ext cx="4945075" cy="691514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5360" y="3284697"/>
            <a:ext cx="4945075" cy="396494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6625" y="2593180"/>
            <a:ext cx="4945075" cy="691514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6625" y="3284697"/>
            <a:ext cx="4945075" cy="396494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82515-EDA2-4E19-80FC-73122B237646}" type="datetimeFigureOut">
              <a:rPr lang="en-US" smtClean="0"/>
              <a:pPr>
                <a:defRPr/>
              </a:pPr>
              <a:t>8/5/2023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0502B-07DA-4048-93BF-E55D761E4A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48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069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C93A5A3-32BA-42D8-9218-32708AA973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7"/>
            <a:ext cx="14630400" cy="8228826"/>
          </a:xfrm>
          <a:prstGeom prst="rect">
            <a:avLst/>
          </a:prstGeom>
        </p:spPr>
      </p:pic>
      <p:pic>
        <p:nvPicPr>
          <p:cNvPr id="10" name="图片 9" descr="图片包含 烟火, 植物, 树, 户外艺术系列&#10;&#10;描述已自动生成">
            <a:extLst>
              <a:ext uri="{FF2B5EF4-FFF2-40B4-BE49-F238E27FC236}">
                <a16:creationId xmlns:a16="http://schemas.microsoft.com/office/drawing/2014/main" id="{CCF554FE-F4EB-4BBE-8859-1C8885D80E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9267" y="1501541"/>
            <a:ext cx="4851134" cy="6727673"/>
          </a:xfrm>
          <a:prstGeom prst="rect">
            <a:avLst/>
          </a:prstGeom>
        </p:spPr>
      </p:pic>
      <p:pic>
        <p:nvPicPr>
          <p:cNvPr id="11" name="图片 10" descr="图片包含 烟火, 植物, 树, 户外艺术系列&#10;&#10;描述已自动生成">
            <a:extLst>
              <a:ext uri="{FF2B5EF4-FFF2-40B4-BE49-F238E27FC236}">
                <a16:creationId xmlns:a16="http://schemas.microsoft.com/office/drawing/2014/main" id="{6C8506EB-9219-439D-A2AE-05EC2F3C1C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-1"/>
            <a:ext cx="5581273" cy="4735823"/>
          </a:xfrm>
          <a:prstGeom prst="rect">
            <a:avLst/>
          </a:prstGeom>
        </p:spPr>
      </p:pic>
      <p:pic>
        <p:nvPicPr>
          <p:cNvPr id="12" name="图片 11" descr="图片包含 室内&#10;&#10;描述已自动生成">
            <a:extLst>
              <a:ext uri="{FF2B5EF4-FFF2-40B4-BE49-F238E27FC236}">
                <a16:creationId xmlns:a16="http://schemas.microsoft.com/office/drawing/2014/main" id="{28D2EA76-A419-49A7-B1C9-793AF82E9F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278" y="5332396"/>
            <a:ext cx="2336920" cy="289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2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00FC9E-B342-4D05-AA72-944DFFF7DE6E}" type="datetimeFigureOut">
              <a:rPr lang="en-US" smtClean="0"/>
              <a:pPr>
                <a:defRPr/>
              </a:pPr>
              <a:t>8/5/2023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5EE08-6AC6-43F3-9878-EB95D850C6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1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78AB55-E31B-41FA-BB19-68961B6AF7C9}" type="datetimeFigureOut">
              <a:rPr lang="en-US" smtClean="0"/>
              <a:pPr>
                <a:defRPr/>
              </a:pPr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F24EF-AD59-4169-B626-762DDE399F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7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7" y="548640"/>
            <a:ext cx="4718685" cy="192024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3"/>
            <a:ext cx="7406640" cy="58483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7" y="2468880"/>
            <a:ext cx="4718685" cy="457390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3ACDF8-CF2E-41B0-9886-7434B26245E6}" type="datetimeFigureOut">
              <a:rPr lang="en-US" smtClean="0"/>
              <a:pPr>
                <a:defRPr/>
              </a:pPr>
              <a:t>8/5/2023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854A7E-DA37-4F38-B0CD-C0C79C7E28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7E4CE6-B2A1-41C0-AC26-52CF4BD93DD9}" type="datetimeFigureOut">
              <a:rPr lang="en-US" smtClean="0"/>
              <a:pPr>
                <a:defRPr/>
              </a:pPr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ACCA6-F968-4B5D-A513-CB4E22A6CA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9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F1648-7584-4AEA-8C77-7809A781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9EACA-EA18-4330-8E00-A6EE638C5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41BCD-3A1F-4F81-8567-C86538D04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CD319-65C0-4D9E-8CC8-C9F4B7BA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1D9404-33B6-423B-9223-6318685EC7EA}" type="datetimeFigureOut">
              <a:rPr lang="en-US" smtClean="0"/>
              <a:pPr>
                <a:defRPr/>
              </a:pPr>
              <a:t>8/5/2023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F69DE-49A0-40DA-9375-B38039E4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ADCBC-3C3A-4256-87D5-D0D9AF50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F72FF-A957-473E-B7C0-D96B6DA394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9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731520"/>
            <a:ext cx="10156341" cy="15849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2593180"/>
            <a:ext cx="4945075" cy="691514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5360" y="3284697"/>
            <a:ext cx="4945075" cy="396494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6625" y="2593180"/>
            <a:ext cx="4945075" cy="691514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6625" y="3284697"/>
            <a:ext cx="4945075" cy="396494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82515-EDA2-4E19-80FC-73122B237646}" type="datetimeFigureOut">
              <a:rPr lang="en-US" smtClean="0"/>
              <a:pPr>
                <a:defRPr/>
              </a:pPr>
              <a:t>8/5/2023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0502B-07DA-4048-93BF-E55D761E4A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95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C93A5A3-32BA-42D8-9218-32708AA973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7"/>
            <a:ext cx="14630400" cy="8228826"/>
          </a:xfrm>
          <a:prstGeom prst="rect">
            <a:avLst/>
          </a:prstGeom>
        </p:spPr>
      </p:pic>
      <p:pic>
        <p:nvPicPr>
          <p:cNvPr id="10" name="图片 9" descr="图片包含 烟火, 植物, 树, 户外艺术系列&#10;&#10;描述已自动生成">
            <a:extLst>
              <a:ext uri="{FF2B5EF4-FFF2-40B4-BE49-F238E27FC236}">
                <a16:creationId xmlns:a16="http://schemas.microsoft.com/office/drawing/2014/main" id="{CCF554FE-F4EB-4BBE-8859-1C8885D80E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9267" y="1501541"/>
            <a:ext cx="4851134" cy="6727673"/>
          </a:xfrm>
          <a:prstGeom prst="rect">
            <a:avLst/>
          </a:prstGeom>
        </p:spPr>
      </p:pic>
      <p:pic>
        <p:nvPicPr>
          <p:cNvPr id="11" name="图片 10" descr="图片包含 烟火, 植物, 树, 户外艺术系列&#10;&#10;描述已自动生成">
            <a:extLst>
              <a:ext uri="{FF2B5EF4-FFF2-40B4-BE49-F238E27FC236}">
                <a16:creationId xmlns:a16="http://schemas.microsoft.com/office/drawing/2014/main" id="{6C8506EB-9219-439D-A2AE-05EC2F3C1C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-1"/>
            <a:ext cx="5581273" cy="4735823"/>
          </a:xfrm>
          <a:prstGeom prst="rect">
            <a:avLst/>
          </a:prstGeom>
        </p:spPr>
      </p:pic>
      <p:pic>
        <p:nvPicPr>
          <p:cNvPr id="12" name="图片 11" descr="图片包含 室内&#10;&#10;描述已自动生成">
            <a:extLst>
              <a:ext uri="{FF2B5EF4-FFF2-40B4-BE49-F238E27FC236}">
                <a16:creationId xmlns:a16="http://schemas.microsoft.com/office/drawing/2014/main" id="{28D2EA76-A419-49A7-B1C9-793AF82E9F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278" y="5332396"/>
            <a:ext cx="2336920" cy="289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4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460C6D-3EBB-42EA-854D-3CA0DFDBA326}" type="datetimeFigureOut">
              <a:rPr lang="en-US" smtClean="0"/>
              <a:pPr>
                <a:defRPr/>
              </a:pPr>
              <a:t>8/5/2023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96DD81-D039-4F30-84A4-9D278B6D24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6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9Slide.vn - 2019">
            <a:extLst>
              <a:ext uri="{FF2B5EF4-FFF2-40B4-BE49-F238E27FC236}">
                <a16:creationId xmlns:a16="http://schemas.microsoft.com/office/drawing/2014/main" id="{30351538-69BB-4076-BB67-E7589E6FFD22}"/>
              </a:ext>
            </a:extLst>
          </p:cNvPr>
          <p:cNvSpPr txBox="1"/>
          <p:nvPr userDrawn="1"/>
        </p:nvSpPr>
        <p:spPr>
          <a:xfrm>
            <a:off x="0" y="-1586198"/>
            <a:ext cx="14630400" cy="44319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88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3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3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1B2C61-D1D4-44AB-94F9-5BADF5BFF84E}" type="datetimeFigureOut">
              <a:rPr lang="en-US" smtClean="0"/>
              <a:pPr>
                <a:defRPr/>
              </a:pPr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3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3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67BC83-202F-4DF3-814A-3985C5353D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D51644-545E-44E3-BC6E-2AD8AC8B2625}"/>
              </a:ext>
            </a:extLst>
          </p:cNvPr>
          <p:cNvSpPr/>
          <p:nvPr/>
        </p:nvSpPr>
        <p:spPr>
          <a:xfrm>
            <a:off x="-27797760" y="-15636239"/>
            <a:ext cx="474026" cy="4740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B1CA3B-4E43-438A-9AA3-C4D817313CF4}"/>
              </a:ext>
            </a:extLst>
          </p:cNvPr>
          <p:cNvSpPr/>
          <p:nvPr/>
        </p:nvSpPr>
        <p:spPr>
          <a:xfrm>
            <a:off x="41954136" y="-15636239"/>
            <a:ext cx="474026" cy="4740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004496-AE44-4F53-BEA8-30179F68F210}"/>
              </a:ext>
            </a:extLst>
          </p:cNvPr>
          <p:cNvSpPr/>
          <p:nvPr/>
        </p:nvSpPr>
        <p:spPr>
          <a:xfrm>
            <a:off x="41954136" y="23391818"/>
            <a:ext cx="474026" cy="4740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C10C7B-BAE9-4433-8761-500EAC3C28A0}"/>
              </a:ext>
            </a:extLst>
          </p:cNvPr>
          <p:cNvSpPr/>
          <p:nvPr/>
        </p:nvSpPr>
        <p:spPr>
          <a:xfrm>
            <a:off x="-27797760" y="23391818"/>
            <a:ext cx="474026" cy="4740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>
            <p:custDataLst>
              <p:tags r:id="rId10"/>
            </p:custDataLst>
          </p:nvPr>
        </p:nvGrpSpPr>
        <p:grpSpPr>
          <a:xfrm>
            <a:off x="-2642520" y="-2669067"/>
            <a:ext cx="19915440" cy="13541188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025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98491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8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9Slide.vn - 2019">
            <a:extLst>
              <a:ext uri="{FF2B5EF4-FFF2-40B4-BE49-F238E27FC236}">
                <a16:creationId xmlns:a16="http://schemas.microsoft.com/office/drawing/2014/main" id="{F82CD652-974B-4FE4-B6E0-4294864F5EEC}"/>
              </a:ext>
            </a:extLst>
          </p:cNvPr>
          <p:cNvSpPr txBox="1"/>
          <p:nvPr userDrawn="1"/>
        </p:nvSpPr>
        <p:spPr>
          <a:xfrm>
            <a:off x="0" y="-1586198"/>
            <a:ext cx="14630400" cy="44319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88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3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3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1B2C61-D1D4-44AB-94F9-5BADF5BFF84E}" type="datetimeFigureOut">
              <a:rPr lang="en-US" smtClean="0"/>
              <a:pPr>
                <a:defRPr/>
              </a:pPr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3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3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67BC83-202F-4DF3-814A-3985C5353D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D51644-545E-44E3-BC6E-2AD8AC8B2625}"/>
              </a:ext>
            </a:extLst>
          </p:cNvPr>
          <p:cNvSpPr/>
          <p:nvPr/>
        </p:nvSpPr>
        <p:spPr>
          <a:xfrm>
            <a:off x="-27797760" y="-15636239"/>
            <a:ext cx="474026" cy="4740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B1CA3B-4E43-438A-9AA3-C4D817313CF4}"/>
              </a:ext>
            </a:extLst>
          </p:cNvPr>
          <p:cNvSpPr/>
          <p:nvPr/>
        </p:nvSpPr>
        <p:spPr>
          <a:xfrm>
            <a:off x="41954136" y="-15636239"/>
            <a:ext cx="474026" cy="4740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004496-AE44-4F53-BEA8-30179F68F210}"/>
              </a:ext>
            </a:extLst>
          </p:cNvPr>
          <p:cNvSpPr/>
          <p:nvPr/>
        </p:nvSpPr>
        <p:spPr>
          <a:xfrm>
            <a:off x="41954136" y="23391818"/>
            <a:ext cx="474026" cy="4740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C10C7B-BAE9-4433-8761-500EAC3C28A0}"/>
              </a:ext>
            </a:extLst>
          </p:cNvPr>
          <p:cNvSpPr/>
          <p:nvPr/>
        </p:nvSpPr>
        <p:spPr>
          <a:xfrm>
            <a:off x="-27797760" y="23391818"/>
            <a:ext cx="474026" cy="4740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>
            <p:custDataLst>
              <p:tags r:id="rId11"/>
            </p:custDataLst>
          </p:nvPr>
        </p:nvGrpSpPr>
        <p:grpSpPr>
          <a:xfrm>
            <a:off x="-2642520" y="-2669067"/>
            <a:ext cx="19915440" cy="13541188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025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25216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486400" y="2062163"/>
            <a:ext cx="9144000" cy="177482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28800" y="1600200"/>
            <a:ext cx="4800600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58.59. VB2: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2209800"/>
            <a:ext cx="9829800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TRAO DUYÊN</a:t>
            </a:r>
          </a:p>
        </p:txBody>
      </p:sp>
      <p:sp>
        <p:nvSpPr>
          <p:cNvPr id="9" name="Rectangle 8"/>
          <p:cNvSpPr/>
          <p:nvPr/>
        </p:nvSpPr>
        <p:spPr>
          <a:xfrm>
            <a:off x="3733800" y="3657600"/>
            <a:ext cx="937695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(TRÍCH 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“TRUYỆN </a:t>
            </a:r>
            <a:r>
              <a:rPr lang="en-US" sz="4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KIỀU”)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图片 33" descr="E:\设计\PPT\花朵.png花朵">
            <a:extLst>
              <a:ext uri="{FF2B5EF4-FFF2-40B4-BE49-F238E27FC236}">
                <a16:creationId xmlns:a16="http://schemas.microsoft.com/office/drawing/2014/main" id="{3BB3D4DF-297A-492A-856B-B3AE8AB066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8501025">
            <a:off x="11658601" y="5257801"/>
            <a:ext cx="2743200" cy="31145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7AEAA27-681A-4FC9-8406-D4485EC7135A}"/>
              </a:ext>
            </a:extLst>
          </p:cNvPr>
          <p:cNvSpPr/>
          <p:nvPr/>
        </p:nvSpPr>
        <p:spPr>
          <a:xfrm>
            <a:off x="9067800" y="4648200"/>
            <a:ext cx="518595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NGUYỄN DU -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图片 33" descr="E:\设计\PPT\花朵.png花朵">
            <a:extLst>
              <a:ext uri="{FF2B5EF4-FFF2-40B4-BE49-F238E27FC236}">
                <a16:creationId xmlns:a16="http://schemas.microsoft.com/office/drawing/2014/main" id="{009CD32F-00EA-449F-BC0E-D4F74B9345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3410008" cy="311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8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90600" y="1396364"/>
            <a:ext cx="3336471" cy="9454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29400" y="1396365"/>
            <a:ext cx="7424159" cy="1061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de-DE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 </a:t>
            </a:r>
            <a:r>
              <a:rPr lang="de-DE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 khí trang trọng, </a:t>
            </a:r>
            <a:r>
              <a:rPr lang="de-DE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thiêng liêng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24145" y="4080362"/>
            <a:ext cx="7489542" cy="1609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719138" algn="l"/>
              </a:tabLst>
            </a:pPr>
            <a:r>
              <a:rPr lang="de-DE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Phi </a:t>
            </a:r>
            <a:r>
              <a:rPr lang="de-DE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lí trong quan hệ chị - em nhưng hợp lí trong quan hệ kẻ chịu ơn – ân nhân.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882B839-9529-4055-A8FD-7D61DB5C92E9}"/>
              </a:ext>
            </a:extLst>
          </p:cNvPr>
          <p:cNvSpPr txBox="1">
            <a:spLocks/>
          </p:cNvSpPr>
          <p:nvPr/>
        </p:nvSpPr>
        <p:spPr>
          <a:xfrm>
            <a:off x="1416457" y="3053305"/>
            <a:ext cx="3336471" cy="1061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de-DE" sz="3600" i="1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de-DE" sz="3600" b="1" i="1">
                <a:latin typeface="Times New Roman" pitchFamily="18" charset="0"/>
                <a:cs typeface="Times New Roman" pitchFamily="18" charset="0"/>
              </a:rPr>
              <a:t>Lạy" - "thưa"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2F526F-0E80-4FD4-A694-C40618D2FAA2}"/>
              </a:ext>
            </a:extLst>
          </p:cNvPr>
          <p:cNvSpPr/>
          <p:nvPr/>
        </p:nvSpPr>
        <p:spPr>
          <a:xfrm>
            <a:off x="6570688" y="2878554"/>
            <a:ext cx="7239000" cy="781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de-DE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Hé </a:t>
            </a:r>
            <a:r>
              <a:rPr lang="de-DE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mở việc nhờ cậy rất hệ trọng.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8B96B6F-518C-4A2E-B53F-8653D0EDE23A}"/>
              </a:ext>
            </a:extLst>
          </p:cNvPr>
          <p:cNvCxnSpPr>
            <a:cxnSpLocks/>
          </p:cNvCxnSpPr>
          <p:nvPr/>
        </p:nvCxnSpPr>
        <p:spPr>
          <a:xfrm flipV="1">
            <a:off x="4928106" y="2341786"/>
            <a:ext cx="1316592" cy="957302"/>
          </a:xfrm>
          <a:prstGeom prst="straightConnector1">
            <a:avLst/>
          </a:prstGeom>
          <a:ln w="38100">
            <a:solidFill>
              <a:srgbClr val="2C44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0BC1884-1E9D-4C32-9C56-F7BF16AD5D85}"/>
              </a:ext>
            </a:extLst>
          </p:cNvPr>
          <p:cNvCxnSpPr>
            <a:cxnSpLocks/>
          </p:cNvCxnSpPr>
          <p:nvPr/>
        </p:nvCxnSpPr>
        <p:spPr>
          <a:xfrm flipV="1">
            <a:off x="4928106" y="3269112"/>
            <a:ext cx="1467404" cy="29976"/>
          </a:xfrm>
          <a:prstGeom prst="straightConnector1">
            <a:avLst/>
          </a:prstGeom>
          <a:ln w="38100">
            <a:solidFill>
              <a:srgbClr val="2C44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EA1A1BD-8C7B-4EF3-85B4-3CCCD2A361E9}"/>
              </a:ext>
            </a:extLst>
          </p:cNvPr>
          <p:cNvCxnSpPr>
            <a:cxnSpLocks/>
          </p:cNvCxnSpPr>
          <p:nvPr/>
        </p:nvCxnSpPr>
        <p:spPr>
          <a:xfrm>
            <a:off x="4944895" y="3405613"/>
            <a:ext cx="1299803" cy="911747"/>
          </a:xfrm>
          <a:prstGeom prst="straightConnector1">
            <a:avLst/>
          </a:prstGeom>
          <a:ln w="38100">
            <a:solidFill>
              <a:srgbClr val="2C44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rved Left Arrow 2">
            <a:extLst>
              <a:ext uri="{FF2B5EF4-FFF2-40B4-BE49-F238E27FC236}">
                <a16:creationId xmlns:a16="http://schemas.microsoft.com/office/drawing/2014/main" id="{F35E24BA-1EF8-4075-8DD8-B918E4E801BB}"/>
              </a:ext>
            </a:extLst>
          </p:cNvPr>
          <p:cNvSpPr/>
          <p:nvPr/>
        </p:nvSpPr>
        <p:spPr>
          <a:xfrm rot="20806880" flipH="1">
            <a:off x="1752600" y="6036131"/>
            <a:ext cx="1393692" cy="159421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12B2DF-E388-4C44-8FAB-6F79A6A5F393}"/>
              </a:ext>
            </a:extLst>
          </p:cNvPr>
          <p:cNvSpPr/>
          <p:nvPr/>
        </p:nvSpPr>
        <p:spPr>
          <a:xfrm>
            <a:off x="3962400" y="6158571"/>
            <a:ext cx="10439399" cy="1609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719138" algn="l"/>
              </a:tabLst>
            </a:pPr>
            <a:r>
              <a:rPr lang="de-DE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Kiều tinh tế, khéo léo đặt Vân vào hoàn cảnh không thể chối từ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2941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0" grpId="0"/>
      <p:bldP spid="21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978903" y="2105540"/>
            <a:ext cx="4423000" cy="58134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i="1">
                <a:latin typeface="Times New Roman" pitchFamily="18" charset="0"/>
                <a:cs typeface="Times New Roman" pitchFamily="18" charset="0"/>
              </a:rPr>
              <a:t>Đứt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gánh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i="1">
                <a:latin typeface="Times New Roman" pitchFamily="18" charset="0"/>
                <a:cs typeface="Times New Roman" pitchFamily="18" charset="0"/>
              </a:rPr>
              <a:t> tư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 bwMode="auto">
          <a:xfrm>
            <a:off x="63968" y="61293"/>
            <a:ext cx="1206091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038600" y="2514600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14600" y="796045"/>
            <a:ext cx="12611779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Giữa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gánh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endParaRPr lang="en-US" sz="3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loan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chắp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3D15F530-12A6-4DD5-86D4-EA2A8BCE8A57}"/>
              </a:ext>
            </a:extLst>
          </p:cNvPr>
          <p:cNvSpPr txBox="1">
            <a:spLocks/>
          </p:cNvSpPr>
          <p:nvPr/>
        </p:nvSpPr>
        <p:spPr>
          <a:xfrm>
            <a:off x="6204119" y="2927862"/>
            <a:ext cx="8124685" cy="8801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20713" algn="just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Sự tan vỡ của mối tình Kim – Kiều.</a:t>
            </a:r>
          </a:p>
          <a:p>
            <a:pPr marL="0" indent="620713" algn="just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43E5BD0-2975-45F5-A83F-81E0388F4C70}"/>
              </a:ext>
            </a:extLst>
          </p:cNvPr>
          <p:cNvSpPr txBox="1">
            <a:spLocks/>
          </p:cNvSpPr>
          <p:nvPr/>
        </p:nvSpPr>
        <p:spPr>
          <a:xfrm>
            <a:off x="1013715" y="3831928"/>
            <a:ext cx="2872485" cy="94470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525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i="1">
                <a:latin typeface="Times New Roman" pitchFamily="18" charset="0"/>
                <a:cs typeface="Times New Roman" pitchFamily="18" charset="0"/>
              </a:rPr>
              <a:t>“Keo loan, tơ thừa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DC78902D-3328-41B1-849A-39A2B5C5F740}"/>
              </a:ext>
            </a:extLst>
          </p:cNvPr>
          <p:cNvSpPr txBox="1">
            <a:spLocks/>
          </p:cNvSpPr>
          <p:nvPr/>
        </p:nvSpPr>
        <p:spPr>
          <a:xfrm>
            <a:off x="5907376" y="3547497"/>
            <a:ext cx="6546071" cy="76611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20713" algn="just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Cách nói trang trọng</a:t>
            </a:r>
            <a:endParaRPr lang="en-US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AC8D011-41BA-481B-AF1C-3CA629F0E540}"/>
              </a:ext>
            </a:extLst>
          </p:cNvPr>
          <p:cNvCxnSpPr>
            <a:cxnSpLocks/>
          </p:cNvCxnSpPr>
          <p:nvPr/>
        </p:nvCxnSpPr>
        <p:spPr>
          <a:xfrm flipV="1">
            <a:off x="5564132" y="2476708"/>
            <a:ext cx="1072371" cy="3182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E834BB-D8D9-4B25-9B97-E4460F006114}"/>
              </a:ext>
            </a:extLst>
          </p:cNvPr>
          <p:cNvCxnSpPr>
            <a:cxnSpLocks/>
          </p:cNvCxnSpPr>
          <p:nvPr/>
        </p:nvCxnSpPr>
        <p:spPr>
          <a:xfrm>
            <a:off x="5518438" y="2902178"/>
            <a:ext cx="1072371" cy="34850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B4C48F3-3770-4A51-A8E2-037145F8FD14}"/>
              </a:ext>
            </a:extLst>
          </p:cNvPr>
          <p:cNvSpPr txBox="1">
            <a:spLocks/>
          </p:cNvSpPr>
          <p:nvPr/>
        </p:nvSpPr>
        <p:spPr>
          <a:xfrm>
            <a:off x="6270934" y="2065085"/>
            <a:ext cx="8124685" cy="58134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20713" algn="just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Cách nói giản dị</a:t>
            </a:r>
          </a:p>
          <a:p>
            <a:pPr marL="0" indent="620713" algn="just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10F462FB-AA29-4900-8EA2-68DB677284FD}"/>
              </a:ext>
            </a:extLst>
          </p:cNvPr>
          <p:cNvSpPr txBox="1">
            <a:spLocks/>
          </p:cNvSpPr>
          <p:nvPr/>
        </p:nvSpPr>
        <p:spPr>
          <a:xfrm>
            <a:off x="5907376" y="4468275"/>
            <a:ext cx="7884824" cy="58860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20713" algn="just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Tình duyên Kim-Kiều mà Kiều đang phó mặc cho em</a:t>
            </a:r>
          </a:p>
          <a:p>
            <a:pPr marL="0" indent="620713" algn="just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4238D1C-8943-4206-B5D5-D947B321E1FF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3952578" y="3930555"/>
            <a:ext cx="1954798" cy="4488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3E5C173-5C12-4D29-BE56-FA27947467A5}"/>
              </a:ext>
            </a:extLst>
          </p:cNvPr>
          <p:cNvCxnSpPr>
            <a:cxnSpLocks/>
          </p:cNvCxnSpPr>
          <p:nvPr/>
        </p:nvCxnSpPr>
        <p:spPr>
          <a:xfrm>
            <a:off x="3941567" y="4386243"/>
            <a:ext cx="2034129" cy="4631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4CE050BB-D701-42DE-8D20-7EE12B7FBEAC}"/>
              </a:ext>
            </a:extLst>
          </p:cNvPr>
          <p:cNvSpPr txBox="1">
            <a:spLocks/>
          </p:cNvSpPr>
          <p:nvPr/>
        </p:nvSpPr>
        <p:spPr>
          <a:xfrm>
            <a:off x="628650" y="5972773"/>
            <a:ext cx="14020800" cy="233268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20713" algn="just">
              <a:lnSpc>
                <a:spcPct val="114000"/>
              </a:lnSpc>
              <a:buNone/>
            </a:pPr>
            <a:r>
              <a:rPr lang="en-US" sz="3600">
                <a:latin typeface="Times New Roman" panose="02020603050405020304" pitchFamily="18" charset="0"/>
                <a:cs typeface="Times New Roman" pitchFamily="18" charset="0"/>
              </a:rPr>
              <a:t>=&gt; Lời nhờ cậy, lời trao duyên với ngôn từ đặc biệt kèm hành động khác thường cho thấy Kiều là người nhạy cảm, tinh tế, khéo léo</a:t>
            </a:r>
          </a:p>
          <a:p>
            <a:pPr marL="0" indent="620713" algn="just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en-US" sz="360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8C9FF5E-4C8D-4C4E-9F55-7BF485827177}"/>
              </a:ext>
            </a:extLst>
          </p:cNvPr>
          <p:cNvSpPr txBox="1">
            <a:spLocks/>
          </p:cNvSpPr>
          <p:nvPr/>
        </p:nvSpPr>
        <p:spPr>
          <a:xfrm>
            <a:off x="1418290" y="2634803"/>
            <a:ext cx="4423000" cy="6556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20713" algn="just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74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  <p:bldP spid="8" grpId="0"/>
      <p:bldP spid="9" grpId="0"/>
      <p:bldP spid="10" grpId="0"/>
      <p:bldP spid="16" grpId="0"/>
      <p:bldP spid="17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67" name="Rectangle 39"/>
          <p:cNvSpPr>
            <a:spLocks noChangeArrowheads="1"/>
          </p:cNvSpPr>
          <p:nvPr/>
        </p:nvSpPr>
        <p:spPr bwMode="auto">
          <a:xfrm>
            <a:off x="1143000" y="4876800"/>
            <a:ext cx="13608909" cy="1597264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en-US" sz="3200">
                <a:latin typeface="Times New Romaimn"/>
                <a:sym typeface="Wingdings" pitchFamily="2" charset="2"/>
              </a:rPr>
              <a:t> </a:t>
            </a:r>
            <a:r>
              <a:rPr lang="en-US" sz="3200">
                <a:latin typeface="Times New Romaimn"/>
              </a:rPr>
              <a:t> Kiều khéo léo dẫn ra 4 lí do thấu tình đạt lý, vừa chân thành, vừa có sức nặng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>
                <a:latin typeface="Times New Romaimn"/>
              </a:rPr>
              <a:t> thuyết phục, đẩy Vân vào tình thế không thể không nhận lời. </a:t>
            </a: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Times New Romaimn"/>
            </a:endParaRPr>
          </a:p>
        </p:txBody>
      </p:sp>
      <p:sp>
        <p:nvSpPr>
          <p:cNvPr id="79886" name="Rectangle 14"/>
          <p:cNvSpPr>
            <a:spLocks noChangeArrowheads="1"/>
          </p:cNvSpPr>
          <p:nvPr/>
        </p:nvSpPr>
        <p:spPr bwMode="auto">
          <a:xfrm>
            <a:off x="1676400" y="1447800"/>
            <a:ext cx="15792450" cy="939877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latin typeface="Times New Romaimn"/>
              </a:rPr>
              <a:t>- Kể lại mối tình Kim - Kiều: ngắn gọn, đầy đủ các sự kiện quan trọng</a:t>
            </a:r>
          </a:p>
          <a:p>
            <a:r>
              <a:rPr lang="en-US" sz="3200">
                <a:latin typeface="Times New Romaimn"/>
              </a:rPr>
              <a:t>-&gt; Tình yêu sâu nặng, thiêng liêng</a:t>
            </a:r>
            <a:endParaRPr lang="en-US" sz="3200" dirty="0">
              <a:latin typeface="Times New Romaimn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1524000" y="3581400"/>
            <a:ext cx="12618307" cy="1003118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3200">
                <a:latin typeface="Times New Romaimn"/>
              </a:rPr>
              <a:t>- Tuổi trẻ của Thúy Vân</a:t>
            </a:r>
          </a:p>
          <a:p>
            <a:pPr marL="342900" indent="-342900"/>
            <a:r>
              <a:rPr lang="en-US" sz="3200">
                <a:latin typeface="Times New Romaimn"/>
              </a:rPr>
              <a:t>- Viện đến tình chị em ruột thịt, cái chết</a:t>
            </a:r>
            <a:endParaRPr lang="en-US" sz="3200" dirty="0">
              <a:latin typeface="Times New Romaimn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752600" y="2590800"/>
            <a:ext cx="8382000" cy="579783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endParaRPr lang="en-US" sz="3200" b="1" dirty="0">
              <a:latin typeface="Times New Romaimn"/>
            </a:endParaRPr>
          </a:p>
          <a:p>
            <a:pPr marL="342900" indent="-342900"/>
            <a:r>
              <a:rPr lang="en-US" sz="3200">
                <a:latin typeface="Times New Romaimn"/>
              </a:rPr>
              <a:t>- Nhắc lại cơn gia biến và sự hi sinh của Kiều</a:t>
            </a:r>
            <a:endParaRPr lang="en-US" sz="3200" b="1" dirty="0">
              <a:latin typeface="Times New Romaimn"/>
            </a:endParaRPr>
          </a:p>
        </p:txBody>
      </p:sp>
      <p:sp>
        <p:nvSpPr>
          <p:cNvPr id="6" name="AutoShape 19"/>
          <p:cNvSpPr>
            <a:spLocks noChangeArrowheads="1"/>
          </p:cNvSpPr>
          <p:nvPr/>
        </p:nvSpPr>
        <p:spPr bwMode="auto">
          <a:xfrm>
            <a:off x="914400" y="228600"/>
            <a:ext cx="4325703" cy="533400"/>
          </a:xfrm>
          <a:prstGeom prst="flowChartAlternateProcess">
            <a:avLst/>
          </a:prstGeom>
          <a:noFill/>
          <a:ln w="28575" cmpd="thinThick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3200">
                <a:solidFill>
                  <a:schemeClr val="tx1"/>
                </a:solidFill>
                <a:latin typeface="Times New Romaimn"/>
                <a:cs typeface="Times New Roman" pitchFamily="18" charset="0"/>
              </a:rPr>
              <a:t>* Lời thuyết phục</a:t>
            </a:r>
            <a:endParaRPr lang="en-US" sz="3200" dirty="0">
              <a:solidFill>
                <a:schemeClr val="tx1"/>
              </a:solidFill>
              <a:latin typeface="Times New Romaim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05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3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67" grpId="0"/>
      <p:bldP spid="79886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95400" y="914400"/>
            <a:ext cx="11887200" cy="286232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Chị dù thịt nát xương mòn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Ngậm cười chín suối hãy còn thơm lây”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"thịt nát xương mòn", ngậm cười chín suối": thành ngữ dân gian </a:t>
            </a:r>
          </a:p>
          <a:p>
            <a:r>
              <a:rPr lang="en-US" sz="3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 Tha thiết, chân thành, thấu tình đạt lí.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800E28-C8A6-45B9-A75B-50F18A635D5D}"/>
              </a:ext>
            </a:extLst>
          </p:cNvPr>
          <p:cNvSpPr txBox="1">
            <a:spLocks/>
          </p:cNvSpPr>
          <p:nvPr/>
        </p:nvSpPr>
        <p:spPr bwMode="auto">
          <a:xfrm>
            <a:off x="1009650" y="342900"/>
            <a:ext cx="8222111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Lời cảm tạ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57CDEE-D245-4A20-8A6E-24503811D675}"/>
              </a:ext>
            </a:extLst>
          </p:cNvPr>
          <p:cNvSpPr/>
          <p:nvPr/>
        </p:nvSpPr>
        <p:spPr>
          <a:xfrm>
            <a:off x="1219200" y="3124200"/>
            <a:ext cx="11887200" cy="34163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endParaRPr lang="en-US" sz="3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=&gt;Kết hợp lối nói trang nhã với cách nói giản dị, nôm na </a:t>
            </a:r>
          </a:p>
          <a:p>
            <a:pPr algn="just"/>
            <a:r>
              <a:rPr lang="en-US" sz="3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vẻ đẹp của Thúy Kiều: tình nghĩa, thông minh, khôn khéo, giàu đức hi sinh.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8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009B392-5B09-4711-8791-C309B7FE2AE5}"/>
              </a:ext>
            </a:extLst>
          </p:cNvPr>
          <p:cNvSpPr txBox="1">
            <a:spLocks/>
          </p:cNvSpPr>
          <p:nvPr/>
        </p:nvSpPr>
        <p:spPr bwMode="auto">
          <a:xfrm>
            <a:off x="1371600" y="152400"/>
            <a:ext cx="13792200" cy="85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b="1">
                <a:solidFill>
                  <a:srgbClr val="000000"/>
                </a:solidFill>
                <a:effectLst/>
                <a:latin typeface="Times New Romaimn"/>
                <a:ea typeface="Calibri" panose="020F0502020204030204" pitchFamily="34" charset="0"/>
                <a:cs typeface="Times New Roman" panose="02020603050405020304" pitchFamily="18" charset="0"/>
              </a:rPr>
              <a:t>2.2. Đoạn 3:</a:t>
            </a:r>
            <a:r>
              <a:rPr lang="en-US" sz="3600">
                <a:solidFill>
                  <a:srgbClr val="000000"/>
                </a:solidFill>
                <a:effectLst/>
                <a:latin typeface="Times New Romaimn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0000"/>
                </a:solidFill>
                <a:effectLst/>
                <a:latin typeface="Times New Romaimn"/>
                <a:ea typeface="Calibri" panose="020F0502020204030204" pitchFamily="34" charset="0"/>
                <a:cs typeface="Times New Roman" panose="02020603050405020304" pitchFamily="18" charset="0"/>
              </a:rPr>
              <a:t>Thúy Kiều trao kỉ vật và dặn dò Thúy Vân</a:t>
            </a:r>
            <a:endParaRPr lang="en-US" sz="3600">
              <a:effectLst/>
              <a:latin typeface="Times New Romaimn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0C24C112-7656-437B-BE2D-C2511D8A60D8}"/>
              </a:ext>
            </a:extLst>
          </p:cNvPr>
          <p:cNvSpPr/>
          <p:nvPr/>
        </p:nvSpPr>
        <p:spPr>
          <a:xfrm>
            <a:off x="7162800" y="1400355"/>
            <a:ext cx="591553" cy="2295428"/>
          </a:xfrm>
          <a:prstGeom prst="righ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22B3D6-3441-482E-B19D-18F9EEFF7EEB}"/>
              </a:ext>
            </a:extLst>
          </p:cNvPr>
          <p:cNvSpPr/>
          <p:nvPr/>
        </p:nvSpPr>
        <p:spPr>
          <a:xfrm>
            <a:off x="7467600" y="1324155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r>
              <a:rPr lang="en-US" sz="32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liệt kê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B75240-9C42-4E07-9248-869CFD7819FE}"/>
              </a:ext>
            </a:extLst>
          </p:cNvPr>
          <p:cNvSpPr/>
          <p:nvPr/>
        </p:nvSpPr>
        <p:spPr>
          <a:xfrm>
            <a:off x="11734800" y="1247955"/>
            <a:ext cx="21907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ct val="0"/>
              </a:spcBef>
            </a:pPr>
            <a:r>
              <a:rPr lang="en-US" sz="32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 yêu sâu nặng, </a:t>
            </a:r>
            <a:r>
              <a:rPr lang="en-US" sz="320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thiêng</a:t>
            </a:r>
            <a:r>
              <a:rPr lang="en-US" sz="32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liêng</a:t>
            </a:r>
            <a:r>
              <a:rPr lang="en-US" sz="32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3E3F08-5C75-4DD5-943F-744D6BE8A9BC}"/>
              </a:ext>
            </a:extLst>
          </p:cNvPr>
          <p:cNvSpPr/>
          <p:nvPr/>
        </p:nvSpPr>
        <p:spPr>
          <a:xfrm>
            <a:off x="838200" y="2347357"/>
            <a:ext cx="3241019" cy="540964"/>
          </a:xfrm>
          <a:prstGeom prst="rect">
            <a:avLst/>
          </a:prstGeom>
        </p:spPr>
        <p:txBody>
          <a:bodyPr wrap="square" lIns="48052" tIns="24026" rIns="48052" bIns="24026">
            <a:spAutoFit/>
          </a:bodyPr>
          <a:lstStyle/>
          <a:p>
            <a:r>
              <a:rPr lang="en-US" sz="3200" i="1">
                <a:latin typeface="Times New Roman" panose="02020603050405020304" pitchFamily="18" charset="0"/>
                <a:ea typeface="Aachen" pitchFamily="18" charset="-93"/>
                <a:cs typeface="Times New Roman" panose="02020603050405020304" pitchFamily="18" charset="0"/>
              </a:rPr>
              <a:t> + Kỉ vật :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B126236D-1190-445E-85AE-4C4E44BEC5C6}"/>
              </a:ext>
            </a:extLst>
          </p:cNvPr>
          <p:cNvSpPr/>
          <p:nvPr/>
        </p:nvSpPr>
        <p:spPr>
          <a:xfrm rot="10800000">
            <a:off x="2800991" y="1493269"/>
            <a:ext cx="591553" cy="2295429"/>
          </a:xfrm>
          <a:prstGeom prst="rightBrace">
            <a:avLst>
              <a:gd name="adj1" fmla="val 8333"/>
              <a:gd name="adj2" fmla="val 4897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C17DED-9311-4540-920A-E88DDAAEB69E}"/>
              </a:ext>
            </a:extLst>
          </p:cNvPr>
          <p:cNvSpPr/>
          <p:nvPr/>
        </p:nvSpPr>
        <p:spPr>
          <a:xfrm>
            <a:off x="3211814" y="1312311"/>
            <a:ext cx="4954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r>
              <a:rPr lang="en-US" sz="3200" i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Chiếc vành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ED69AE-4731-4FDC-B20E-E1B761FBFF0D}"/>
              </a:ext>
            </a:extLst>
          </p:cNvPr>
          <p:cNvSpPr/>
          <p:nvPr/>
        </p:nvSpPr>
        <p:spPr>
          <a:xfrm>
            <a:off x="3312051" y="1868872"/>
            <a:ext cx="4954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r>
              <a:rPr lang="en-US" sz="3200" i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Bức tờ mây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DF20BA-500A-4DE6-93B6-63A130FD4684}"/>
              </a:ext>
            </a:extLst>
          </p:cNvPr>
          <p:cNvSpPr/>
          <p:nvPr/>
        </p:nvSpPr>
        <p:spPr>
          <a:xfrm>
            <a:off x="3283249" y="2529352"/>
            <a:ext cx="4954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r>
              <a:rPr lang="en-US" sz="3200" i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Phím đàn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CAA282-E2F0-4208-9C2D-94343BBB0468}"/>
              </a:ext>
            </a:extLst>
          </p:cNvPr>
          <p:cNvSpPr/>
          <p:nvPr/>
        </p:nvSpPr>
        <p:spPr>
          <a:xfrm>
            <a:off x="3211814" y="3227904"/>
            <a:ext cx="7394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r>
              <a:rPr lang="en-US" sz="3200" i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Mảnh hương nguyền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22D390-66CF-4420-99E3-273B91D8363F}"/>
              </a:ext>
            </a:extLst>
          </p:cNvPr>
          <p:cNvSpPr/>
          <p:nvPr/>
        </p:nvSpPr>
        <p:spPr>
          <a:xfrm>
            <a:off x="4495800" y="609600"/>
            <a:ext cx="899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“Chiếc vành với bức tờ mây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Duyên này thì giữ vật này của chung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Dù em nên vợ nên chồng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Xót người mệnh bạc ắt lòng chẳng quên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Mất người còn chút của tin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Phím đàn với mảnh hương nguyền ngày xưa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FCCE02-4FDE-411D-9182-ABAB8A2E7B1B}"/>
              </a:ext>
            </a:extLst>
          </p:cNvPr>
          <p:cNvSpPr/>
          <p:nvPr/>
        </p:nvSpPr>
        <p:spPr>
          <a:xfrm>
            <a:off x="0" y="838200"/>
            <a:ext cx="59669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r>
              <a:rPr lang="en-US" sz="32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 Cách trao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86A0D0-7274-4BF0-AFD4-21D7830E80AA}"/>
              </a:ext>
            </a:extLst>
          </p:cNvPr>
          <p:cNvSpPr/>
          <p:nvPr/>
        </p:nvSpPr>
        <p:spPr>
          <a:xfrm>
            <a:off x="7467600" y="2086155"/>
            <a:ext cx="350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r>
              <a:rPr lang="en-US" sz="32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en-US" sz="32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ảnh ước lệ, tượng trưng…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DF51713-614B-4158-B80B-93722CE27416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0515600" y="1616543"/>
            <a:ext cx="1066800" cy="5458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8302A3C-C916-4050-841C-1A878D49E0D6}"/>
              </a:ext>
            </a:extLst>
          </p:cNvPr>
          <p:cNvCxnSpPr>
            <a:cxnSpLocks/>
          </p:cNvCxnSpPr>
          <p:nvPr/>
        </p:nvCxnSpPr>
        <p:spPr>
          <a:xfrm flipV="1">
            <a:off x="11049000" y="2314755"/>
            <a:ext cx="6096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C:\Documents and Settings\ADMIN\Desktop\yik5BERiE.png">
            <a:extLst>
              <a:ext uri="{FF2B5EF4-FFF2-40B4-BE49-F238E27FC236}">
                <a16:creationId xmlns:a16="http://schemas.microsoft.com/office/drawing/2014/main" id="{6FE6F8BB-1C95-48A5-BFA3-1883C6BF9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15959" flipH="1">
            <a:off x="898260" y="6880555"/>
            <a:ext cx="345660" cy="72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11509F4-243E-4384-9AAA-3D4F32958547}"/>
              </a:ext>
            </a:extLst>
          </p:cNvPr>
          <p:cNvSpPr/>
          <p:nvPr/>
        </p:nvSpPr>
        <p:spPr>
          <a:xfrm>
            <a:off x="990600" y="6934200"/>
            <a:ext cx="1363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r>
              <a:rPr lang="en-US" sz="32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 luyến tiếc, đau đớn, bi </a:t>
            </a:r>
            <a:r>
              <a:rPr lang="en-US" sz="320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2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duyên trao đi mà tình không </a:t>
            </a:r>
            <a:r>
              <a:rPr lang="en-US" sz="320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4D76F4-1AF3-496E-BB41-27569DB80C74}"/>
              </a:ext>
            </a:extLst>
          </p:cNvPr>
          <p:cNvSpPr/>
          <p:nvPr/>
        </p:nvSpPr>
        <p:spPr>
          <a:xfrm>
            <a:off x="685800" y="4495800"/>
            <a:ext cx="10058400" cy="540964"/>
          </a:xfrm>
          <a:prstGeom prst="rect">
            <a:avLst/>
          </a:prstGeom>
        </p:spPr>
        <p:txBody>
          <a:bodyPr wrap="square" lIns="48052" tIns="24026" rIns="48052" bIns="24026">
            <a:spAutoFit/>
          </a:bodyPr>
          <a:lstStyle/>
          <a:p>
            <a:r>
              <a:rPr lang="en-US" sz="3200" i="1">
                <a:latin typeface="Times New Roman" panose="02020603050405020304" pitchFamily="18" charset="0"/>
                <a:ea typeface="Aachen" pitchFamily="18" charset="-93"/>
                <a:cs typeface="Times New Roman" panose="02020603050405020304" pitchFamily="18" charset="0"/>
              </a:rPr>
              <a:t> + Duyên này: </a:t>
            </a:r>
            <a:r>
              <a:rPr lang="en-US" sz="3200">
                <a:latin typeface="Times New Roman" panose="02020603050405020304" pitchFamily="18" charset="0"/>
                <a:ea typeface="Aachen" pitchFamily="18" charset="-93"/>
                <a:cs typeface="Times New Roman" panose="02020603050405020304" pitchFamily="18" charset="0"/>
              </a:rPr>
              <a:t>tình yêu Kim -Kiều, nay trao cho Vân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44D375C-07D1-4893-89DE-C8D2DEC00BC9}"/>
              </a:ext>
            </a:extLst>
          </p:cNvPr>
          <p:cNvSpPr/>
          <p:nvPr/>
        </p:nvSpPr>
        <p:spPr>
          <a:xfrm>
            <a:off x="1447800" y="5029200"/>
            <a:ext cx="8880894" cy="603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ct val="0"/>
              </a:spcBef>
            </a:pPr>
            <a:r>
              <a:rPr lang="en-US" sz="32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Kim Trọng – Thúy Kiều – Thúy Vân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04F543E-546E-4085-820B-A87E926D70D6}"/>
              </a:ext>
            </a:extLst>
          </p:cNvPr>
          <p:cNvSpPr/>
          <p:nvPr/>
        </p:nvSpPr>
        <p:spPr>
          <a:xfrm>
            <a:off x="-24442" y="4038600"/>
            <a:ext cx="116315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r>
              <a:rPr lang="en-US" sz="32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- </a:t>
            </a:r>
            <a:r>
              <a:rPr lang="en-US" sz="32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Tâm trạng khi trao kỉ vật: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9FF076-D96B-4B31-A996-08BBD6A30CA4}"/>
              </a:ext>
            </a:extLst>
          </p:cNvPr>
          <p:cNvSpPr/>
          <p:nvPr/>
        </p:nvSpPr>
        <p:spPr>
          <a:xfrm>
            <a:off x="685800" y="5029200"/>
            <a:ext cx="3155848" cy="540964"/>
          </a:xfrm>
          <a:prstGeom prst="rect">
            <a:avLst/>
          </a:prstGeom>
        </p:spPr>
        <p:txBody>
          <a:bodyPr wrap="square" lIns="48052" tIns="24026" rIns="48052" bIns="24026">
            <a:spAutoFit/>
          </a:bodyPr>
          <a:lstStyle/>
          <a:p>
            <a:r>
              <a:rPr lang="en-US" sz="3200" i="1">
                <a:latin typeface="Times New Roman" panose="02020603050405020304" pitchFamily="18" charset="0"/>
                <a:ea typeface="Aachen" pitchFamily="18" charset="-93"/>
                <a:cs typeface="Times New Roman" panose="02020603050405020304" pitchFamily="18" charset="0"/>
              </a:rPr>
              <a:t> + Của chung: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61586BC-6B16-419E-8716-A80E36FA24B8}"/>
              </a:ext>
            </a:extLst>
          </p:cNvPr>
          <p:cNvSpPr/>
          <p:nvPr/>
        </p:nvSpPr>
        <p:spPr>
          <a:xfrm>
            <a:off x="457200" y="5562600"/>
            <a:ext cx="13944600" cy="1033406"/>
          </a:xfrm>
          <a:prstGeom prst="rect">
            <a:avLst/>
          </a:prstGeom>
        </p:spPr>
        <p:txBody>
          <a:bodyPr wrap="square" lIns="48052" tIns="24026" rIns="48052" bIns="24026">
            <a:spAutoFit/>
          </a:bodyPr>
          <a:lstStyle/>
          <a:p>
            <a:r>
              <a:rPr lang="en-US" sz="3200" i="1">
                <a:latin typeface="Times New Roman" panose="02020603050405020304" pitchFamily="18" charset="0"/>
                <a:ea typeface="Aachen" pitchFamily="18" charset="-93"/>
                <a:cs typeface="Times New Roman" panose="02020603050405020304" pitchFamily="18" charset="0"/>
              </a:rPr>
              <a:t> + Em nên vợ nên chồng&gt;&lt;ắt lòng chẳng quên: </a:t>
            </a:r>
            <a:r>
              <a:rPr lang="en-US" sz="3200">
                <a:latin typeface="Times New Roman" panose="02020603050405020304" pitchFamily="18" charset="0"/>
                <a:ea typeface="Aachen" pitchFamily="18" charset="-93"/>
                <a:cs typeface="Times New Roman" panose="02020603050405020304" pitchFamily="18" charset="0"/>
              </a:rPr>
              <a:t>Muốn em và chàng Kim nên duyên nhưng lại muốn khắc ghi hình bóng mình trong trái tim chàng Kim</a:t>
            </a:r>
            <a:r>
              <a:rPr lang="en-US" sz="3200" i="1">
                <a:latin typeface="Times New Roman" panose="02020603050405020304" pitchFamily="18" charset="0"/>
                <a:ea typeface="Aachen" pitchFamily="18" charset="-93"/>
                <a:cs typeface="Times New Roman" panose="02020603050405020304" pitchFamily="18" charset="0"/>
              </a:rPr>
              <a:t> </a:t>
            </a:r>
            <a:endParaRPr lang="en-US" sz="3200">
              <a:latin typeface="Times New Roman" panose="02020603050405020304" pitchFamily="18" charset="0"/>
              <a:ea typeface="Aachen" pitchFamily="18" charset="-9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36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0" grpId="1"/>
      <p:bldP spid="21" grpId="0"/>
      <p:bldP spid="22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3C79F4F-18C3-4BEB-BE38-B2D47B39E6C4}"/>
              </a:ext>
            </a:extLst>
          </p:cNvPr>
          <p:cNvSpPr/>
          <p:nvPr/>
        </p:nvSpPr>
        <p:spPr>
          <a:xfrm>
            <a:off x="914400" y="3352800"/>
            <a:ext cx="14092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ct val="0"/>
              </a:spcBef>
            </a:pPr>
            <a:r>
              <a:rPr lang="en-US" sz="32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>
              <a:spcBef>
                <a:spcPct val="0"/>
              </a:spcBef>
            </a:pPr>
            <a:r>
              <a:rPr lang="en-US" sz="32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Kiều </a:t>
            </a:r>
            <a:r>
              <a:rPr lang="en-US" sz="320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2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32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32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320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2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32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2D4F8F-B4B5-4C63-8720-CF6241EFDBF0}"/>
              </a:ext>
            </a:extLst>
          </p:cNvPr>
          <p:cNvSpPr/>
          <p:nvPr/>
        </p:nvSpPr>
        <p:spPr>
          <a:xfrm>
            <a:off x="1143000" y="1981200"/>
            <a:ext cx="15869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ct val="0"/>
              </a:spcBef>
            </a:pPr>
            <a:r>
              <a:rPr lang="en-US" sz="32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Kiều </a:t>
            </a:r>
            <a:r>
              <a:rPr lang="en-US" sz="320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2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320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i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3200" i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ưới</a:t>
            </a:r>
            <a:r>
              <a:rPr lang="en-US" sz="3200" i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i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3200" i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200" i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i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i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200" i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3200" i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3200" i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3200" i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8" name="Picture 2" descr="C:\Documents and Settings\ADMIN\Desktop\yik5BERiE.png">
            <a:extLst>
              <a:ext uri="{FF2B5EF4-FFF2-40B4-BE49-F238E27FC236}">
                <a16:creationId xmlns:a16="http://schemas.microsoft.com/office/drawing/2014/main" id="{77363860-64A1-424D-AF37-D25447AC8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00000" flipH="1">
            <a:off x="1468933" y="4896996"/>
            <a:ext cx="504349" cy="121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B51C00-A6BC-4137-8206-3B4CCB819070}"/>
              </a:ext>
            </a:extLst>
          </p:cNvPr>
          <p:cNvSpPr/>
          <p:nvPr/>
        </p:nvSpPr>
        <p:spPr>
          <a:xfrm>
            <a:off x="2057400" y="5486400"/>
            <a:ext cx="1188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ct val="0"/>
              </a:spcBef>
            </a:pPr>
            <a:r>
              <a:rPr lang="en-US" sz="32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Tâm trạng của Kiều: đau đớn, tuyệt vọng tưởng chừng như chết</a:t>
            </a:r>
          </a:p>
          <a:p>
            <a:pPr lvl="1" algn="just">
              <a:spcBef>
                <a:spcPct val="0"/>
              </a:spcBef>
            </a:pPr>
            <a:r>
              <a:rPr lang="en-US" sz="32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Tâm lí có sự thay đổi từ tỉnh táo, sáng suốt -&gt; lúng túng, bối rối</a:t>
            </a:r>
            <a:endParaRPr lang="en-US" sz="320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407BA-373F-4CD7-B5E4-B0C7B22DA952}"/>
              </a:ext>
            </a:extLst>
          </p:cNvPr>
          <p:cNvSpPr txBox="1"/>
          <p:nvPr/>
        </p:nvSpPr>
        <p:spPr>
          <a:xfrm>
            <a:off x="1676400" y="1219200"/>
            <a:ext cx="11887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nl-NL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Kiều hình dung Vân và Kim Trọng bên nhau còn mình đã chết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DD6E53-85ED-456F-9E0B-C17B2E14C285}"/>
              </a:ext>
            </a:extLst>
          </p:cNvPr>
          <p:cNvSpPr txBox="1"/>
          <p:nvPr/>
        </p:nvSpPr>
        <p:spPr>
          <a:xfrm>
            <a:off x="1524000" y="3048000"/>
            <a:ext cx="129902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nl-NL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Hồn Kiều vật vờ trong gió, không siêu thoát được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7C1D1D-4C32-41CB-A78D-9C0BBE66E9BA}"/>
              </a:ext>
            </a:extLst>
          </p:cNvPr>
          <p:cNvSpPr/>
          <p:nvPr/>
        </p:nvSpPr>
        <p:spPr>
          <a:xfrm>
            <a:off x="1136516" y="343590"/>
            <a:ext cx="110778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r>
              <a:rPr lang="en-US" sz="32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Kiều dặn dò Vân chuyện mai sau:</a:t>
            </a:r>
          </a:p>
        </p:txBody>
      </p:sp>
    </p:spTree>
    <p:extLst>
      <p:ext uri="{BB962C8B-B14F-4D97-AF65-F5344CB8AC3E}">
        <p14:creationId xmlns:p14="http://schemas.microsoft.com/office/powerpoint/2010/main" val="10759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AE217C-F1F9-498D-A29D-FA588B14F7E1}"/>
              </a:ext>
            </a:extLst>
          </p:cNvPr>
          <p:cNvSpPr/>
          <p:nvPr/>
        </p:nvSpPr>
        <p:spPr>
          <a:xfrm>
            <a:off x="2073980" y="1992826"/>
            <a:ext cx="4670680" cy="540964"/>
          </a:xfrm>
          <a:prstGeom prst="rect">
            <a:avLst/>
          </a:prstGeom>
        </p:spPr>
        <p:txBody>
          <a:bodyPr wrap="square" lIns="48052" tIns="24026" rIns="48052" bIns="2402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achen" pitchFamily="18" charset="-93"/>
                <a:cs typeface="Times New Roman" panose="02020603050405020304" pitchFamily="18" charset="0"/>
              </a:rPr>
              <a:t>- Trâm gãy gương tan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5A22F6-71C9-43C8-BCD4-EBF52C7BB281}"/>
              </a:ext>
            </a:extLst>
          </p:cNvPr>
          <p:cNvSpPr/>
          <p:nvPr/>
        </p:nvSpPr>
        <p:spPr>
          <a:xfrm>
            <a:off x="2073980" y="3008173"/>
            <a:ext cx="4670680" cy="540964"/>
          </a:xfrm>
          <a:prstGeom prst="rect">
            <a:avLst/>
          </a:prstGeom>
        </p:spPr>
        <p:txBody>
          <a:bodyPr wrap="square" lIns="48052" tIns="24026" rIns="48052" bIns="2402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achen" pitchFamily="18" charset="-93"/>
                <a:cs typeface="Times New Roman" panose="02020603050405020304" pitchFamily="18" charset="0"/>
              </a:rPr>
              <a:t>- Phận bạc như vôi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3F4DBD-9165-484C-BF1B-1C9D98E2A13D}"/>
              </a:ext>
            </a:extLst>
          </p:cNvPr>
          <p:cNvSpPr/>
          <p:nvPr/>
        </p:nvSpPr>
        <p:spPr>
          <a:xfrm>
            <a:off x="2073980" y="3671459"/>
            <a:ext cx="4670680" cy="540964"/>
          </a:xfrm>
          <a:prstGeom prst="rect">
            <a:avLst/>
          </a:prstGeom>
        </p:spPr>
        <p:txBody>
          <a:bodyPr wrap="square" lIns="48052" tIns="24026" rIns="48052" bIns="2402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achen" pitchFamily="18" charset="-93"/>
                <a:cs typeface="Times New Roman" panose="02020603050405020304" pitchFamily="18" charset="0"/>
              </a:rPr>
              <a:t>-  Nước chảy hoa trôi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32604A28-B724-423C-B860-81928064D31E}"/>
              </a:ext>
            </a:extLst>
          </p:cNvPr>
          <p:cNvSpPr/>
          <p:nvPr/>
        </p:nvSpPr>
        <p:spPr>
          <a:xfrm>
            <a:off x="6477000" y="2057400"/>
            <a:ext cx="727744" cy="2062103"/>
          </a:xfrm>
          <a:prstGeom prst="righ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1B868A-C79B-4C64-B2F7-A4AC06C7264B}"/>
              </a:ext>
            </a:extLst>
          </p:cNvPr>
          <p:cNvSpPr/>
          <p:nvPr/>
        </p:nvSpPr>
        <p:spPr>
          <a:xfrm>
            <a:off x="7012319" y="1984317"/>
            <a:ext cx="51348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 </a:t>
            </a:r>
            <a:r>
              <a:rPr kumimoji="0" lang="en-US" sz="3200" b="0" i="0" u="sng" strike="noStrike" kern="1200" cap="none" spc="0" normalizeH="0" baseline="0" noProof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3200" b="0" i="0" u="sng" strike="noStrike" kern="1200" cap="none" spc="0" normalizeH="0" baseline="0" noProof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3200" b="0" i="0" u="none" strike="noStrike" kern="1200" cap="none" spc="0" normalizeH="0" baseline="0" noProof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3200" b="0" i="0" u="none" strike="noStrike" kern="1200" cap="none" spc="0" normalizeH="0" baseline="0" noProof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tan vỡ, dở dang, bạc bẽo, trôi nổi của tình duyên và số phận con người.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7AB81B9-67E2-487F-AA52-D03FFBF5BD8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04800" y="990600"/>
            <a:ext cx="10315577" cy="686141"/>
          </a:xfrm>
          <a:prstGeom prst="rect">
            <a:avLst/>
          </a:prstGeom>
        </p:spPr>
        <p:txBody>
          <a:bodyPr vert="horz" lIns="173992" tIns="86996" rIns="173992" bIns="8699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lang="en-US" sz="3200" b="1" i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Độc thoại nội tâm về tình cảnh của chính mình</a:t>
            </a:r>
            <a:endParaRPr kumimoji="0" lang="en-US" sz="3200" b="1" i="1" u="none" strike="noStrike" kern="1200" cap="none" spc="0" normalizeH="0" baseline="0" noProof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DD6FDB-E105-43AA-B632-FB71A5358427}"/>
              </a:ext>
            </a:extLst>
          </p:cNvPr>
          <p:cNvSpPr/>
          <p:nvPr/>
        </p:nvSpPr>
        <p:spPr>
          <a:xfrm>
            <a:off x="2073980" y="2474404"/>
            <a:ext cx="4670680" cy="540964"/>
          </a:xfrm>
          <a:prstGeom prst="rect">
            <a:avLst/>
          </a:prstGeom>
        </p:spPr>
        <p:txBody>
          <a:bodyPr wrap="square" lIns="48052" tIns="24026" rIns="48052" bIns="2402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Aachen" pitchFamily="18" charset="-93"/>
                <a:cs typeface="Times New Roman" panose="02020603050405020304" pitchFamily="18" charset="0"/>
              </a:rPr>
              <a:t>- Tơ duyên ngắn ngủi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5D7680-82F1-481D-ADEA-F2527EF17C3F}"/>
              </a:ext>
            </a:extLst>
          </p:cNvPr>
          <p:cNvSpPr txBox="1"/>
          <p:nvPr/>
        </p:nvSpPr>
        <p:spPr>
          <a:xfrm>
            <a:off x="990600" y="4724400"/>
            <a:ext cx="1264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96938"/>
            <a:r>
              <a:rPr lang="en-US" sz="3200">
                <a:latin typeface="Times New Romaimn"/>
              </a:rPr>
              <a:t>* </a:t>
            </a:r>
            <a:r>
              <a:rPr lang="en-US" sz="3200" b="1">
                <a:latin typeface="Times New Romaimn"/>
              </a:rPr>
              <a:t>Hướng về chàng Kim để nói lời tạ tội, tiễn biệt: </a:t>
            </a:r>
            <a:endParaRPr lang="en-US" sz="3200">
              <a:latin typeface="Times New Romaimn"/>
            </a:endParaRPr>
          </a:p>
          <a:p>
            <a:pPr indent="896938"/>
            <a:r>
              <a:rPr lang="en-US" sz="3200">
                <a:latin typeface="Times New Romaimn"/>
              </a:rPr>
              <a:t>- Nhịp thơ hai câu cuối: 3/3 và 2/2/2/2 : tiếng nấc nghẹn ngào, đau đớn chia lìa.</a:t>
            </a:r>
          </a:p>
          <a:p>
            <a:pPr indent="896938"/>
            <a:r>
              <a:rPr lang="en-US" sz="3200">
                <a:latin typeface="Times New Romaimn"/>
              </a:rPr>
              <a:t>- Kiều nhận lỗi lầm về mình, tự cho rằng mình là người phụ bạc</a:t>
            </a:r>
            <a:r>
              <a:rPr lang="en-US" sz="3200" b="1">
                <a:latin typeface="Times New Romaimn"/>
                <a:cs typeface="Times New Roman" panose="02020603050405020304" pitchFamily="18" charset="0"/>
              </a:rPr>
              <a:t> → </a:t>
            </a:r>
            <a:r>
              <a:rPr lang="en-US" sz="3200">
                <a:latin typeface="Times New Romaimn"/>
                <a:cs typeface="Times New Roman" panose="02020603050405020304" pitchFamily="18" charset="0"/>
              </a:rPr>
              <a:t>Kiều giàu lòng vị tha, đức hi sinh cao đẹp.</a:t>
            </a:r>
            <a:endParaRPr lang="en-US" sz="3200">
              <a:latin typeface="Times New Romaimn"/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730DFF5-7867-495A-8CAF-A856325F2AE8}"/>
              </a:ext>
            </a:extLst>
          </p:cNvPr>
          <p:cNvSpPr txBox="1">
            <a:spLocks/>
          </p:cNvSpPr>
          <p:nvPr/>
        </p:nvSpPr>
        <p:spPr bwMode="auto">
          <a:xfrm>
            <a:off x="1219200" y="304800"/>
            <a:ext cx="11353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2.3. Đoạn 4 (749-758):</a:t>
            </a:r>
            <a:r>
              <a:rPr lang="en-US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 độc thoại nội tâm của </a:t>
            </a:r>
            <a:r>
              <a:rPr lang="en-US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Thúy Kiều </a:t>
            </a:r>
            <a:endParaRPr lang="en-US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251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30" name="Rectangle 38"/>
          <p:cNvSpPr>
            <a:spLocks noChangeArrowheads="1"/>
          </p:cNvSpPr>
          <p:nvPr/>
        </p:nvSpPr>
        <p:spPr bwMode="auto">
          <a:xfrm>
            <a:off x="3192215" y="2104208"/>
            <a:ext cx="8763000" cy="222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-812800">
              <a:lnSpc>
                <a:spcPct val="90000"/>
              </a:lnSpc>
              <a:spcBef>
                <a:spcPct val="20000"/>
              </a:spcBef>
            </a:pPr>
            <a:endParaRPr lang="en-US" sz="2400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Placeholder 4"/>
          <p:cNvSpPr txBox="1">
            <a:spLocks/>
          </p:cNvSpPr>
          <p:nvPr/>
        </p:nvSpPr>
        <p:spPr bwMode="auto">
          <a:xfrm>
            <a:off x="1219200" y="304800"/>
            <a:ext cx="11353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2.3. Đoạn 4 (749-758):</a:t>
            </a:r>
            <a:r>
              <a:rPr lang="en-US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 độc thoại nội tâm của </a:t>
            </a:r>
            <a:r>
              <a:rPr lang="en-US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Thúy Kiều </a:t>
            </a:r>
            <a:endParaRPr lang="en-US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1483311"/>
            <a:ext cx="1173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06314" y="5869126"/>
            <a:ext cx="122382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- Nguyễn Du đồng cảm, trân trọng, ca ngợi ...-&gt; giá trị nhân đạo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E21B3F-086A-433B-A2AC-F03F79438578}"/>
              </a:ext>
            </a:extLst>
          </p:cNvPr>
          <p:cNvSpPr/>
          <p:nvPr/>
        </p:nvSpPr>
        <p:spPr>
          <a:xfrm>
            <a:off x="1858715" y="3733800"/>
            <a:ext cx="1173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đớn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Thúy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xót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663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9CD996F-7A9B-4793-87D4-AFBF0B0E2EBE}"/>
              </a:ext>
            </a:extLst>
          </p:cNvPr>
          <p:cNvSpPr txBox="1">
            <a:spLocks/>
          </p:cNvSpPr>
          <p:nvPr/>
        </p:nvSpPr>
        <p:spPr bwMode="auto">
          <a:xfrm>
            <a:off x="1143000" y="304800"/>
            <a:ext cx="929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TỔNG KẾT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22D390-66CF-4420-99E3-273B91D8363F}"/>
              </a:ext>
            </a:extLst>
          </p:cNvPr>
          <p:cNvSpPr/>
          <p:nvPr/>
        </p:nvSpPr>
        <p:spPr>
          <a:xfrm>
            <a:off x="762000" y="938272"/>
            <a:ext cx="135924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sz="3200" b="1">
                <a:solidFill>
                  <a:srgbClr val="FF0000"/>
                </a:solidFill>
                <a:latin typeface="Times New Romaimn"/>
                <a:ea typeface="Times New Roman" panose="02020603050405020304" pitchFamily="18" charset="0"/>
              </a:rPr>
              <a:t>1</a:t>
            </a:r>
            <a:r>
              <a:rPr lang="en-US" sz="3200" b="1">
                <a:solidFill>
                  <a:srgbClr val="FF0000"/>
                </a:solidFill>
                <a:effectLst/>
                <a:latin typeface="Times New Romaimn"/>
                <a:ea typeface="Times New Roman" panose="02020603050405020304" pitchFamily="18" charset="0"/>
              </a:rPr>
              <a:t>. Nội dung:</a:t>
            </a:r>
            <a:r>
              <a:rPr lang="en-US" sz="3200">
                <a:solidFill>
                  <a:srgbClr val="FF0000"/>
                </a:solidFill>
                <a:effectLst/>
                <a:latin typeface="Times New Romaimn"/>
                <a:ea typeface="Times New Roman" panose="02020603050405020304" pitchFamily="18" charset="0"/>
              </a:rPr>
              <a:t> </a:t>
            </a:r>
          </a:p>
          <a:p>
            <a:pPr indent="1085850"/>
            <a:r>
              <a:rPr lang="vi-VN" sz="3200" b="1">
                <a:latin typeface="Times New Romaimn"/>
              </a:rPr>
              <a:t>- </a:t>
            </a:r>
            <a:r>
              <a:rPr lang="vi-VN" sz="3200">
                <a:latin typeface="Times New Romaimn"/>
              </a:rPr>
              <a:t>Thông qua diễn biến tâm trạng của T</a:t>
            </a:r>
            <a:r>
              <a:rPr lang="en-US" sz="3200">
                <a:latin typeface="Times New Romaimn"/>
              </a:rPr>
              <a:t>húy Kiều</a:t>
            </a:r>
            <a:r>
              <a:rPr lang="vi-VN" sz="3200">
                <a:latin typeface="Times New Romaimn"/>
              </a:rPr>
              <a:t> khi trao duyên, đoạn trích đã thể hiện bi kịch tình yêu và số phận bất hạnh của </a:t>
            </a:r>
            <a:r>
              <a:rPr lang="en-US" sz="3200">
                <a:latin typeface="Times New Romaimn"/>
              </a:rPr>
              <a:t>nàng.</a:t>
            </a:r>
          </a:p>
          <a:p>
            <a:pPr indent="1085850"/>
            <a:r>
              <a:rPr lang="vi-VN" sz="3200">
                <a:latin typeface="Times New Romaimn"/>
              </a:rPr>
              <a:t>- </a:t>
            </a:r>
            <a:r>
              <a:rPr lang="en-US" sz="3200">
                <a:latin typeface="Times New Romaimn"/>
              </a:rPr>
              <a:t>Đồng thời, ca ngợi n</a:t>
            </a:r>
            <a:r>
              <a:rPr lang="vi-VN" sz="3200">
                <a:latin typeface="Times New Romaimn"/>
              </a:rPr>
              <a:t>hân cách cao đẹp của K</a:t>
            </a:r>
            <a:r>
              <a:rPr lang="en-US" sz="3200">
                <a:latin typeface="Times New Romaimn"/>
              </a:rPr>
              <a:t>iều</a:t>
            </a:r>
            <a:r>
              <a:rPr lang="vi-VN" sz="3200">
                <a:latin typeface="Times New Romaimn"/>
              </a:rPr>
              <a:t> khi </a:t>
            </a:r>
            <a:r>
              <a:rPr lang="en-US" sz="3200">
                <a:latin typeface="Times New Romaimn"/>
              </a:rPr>
              <a:t>hi sinh </a:t>
            </a:r>
            <a:r>
              <a:rPr lang="vi-VN" sz="3200">
                <a:latin typeface="Times New Romaimn"/>
              </a:rPr>
              <a:t>hạnh phúc cá nhân để đổi lấy bình yên cho gia đình, hi sinh cho tình yêu, suy nghĩ và hành động cho người khác.</a:t>
            </a:r>
            <a:r>
              <a:rPr lang="en-US" sz="3200">
                <a:latin typeface="Times New Romaimn"/>
              </a:rPr>
              <a:t> 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04C120-AC2D-47AF-A19F-3A8EDB34051F}"/>
              </a:ext>
            </a:extLst>
          </p:cNvPr>
          <p:cNvSpPr/>
          <p:nvPr/>
        </p:nvSpPr>
        <p:spPr>
          <a:xfrm>
            <a:off x="533400" y="4191000"/>
            <a:ext cx="13592427" cy="3727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25000"/>
              </a:lnSpc>
            </a:pPr>
            <a:r>
              <a:rPr lang="en-US" sz="32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32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ghệ thuật: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457200" algn="just">
              <a:lnSpc>
                <a:spcPct val="125000"/>
              </a:lnSpc>
            </a:pP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Kết hợp đối thoại và độc thoại nội tâm, nghệ thuật m</a:t>
            </a:r>
            <a:r>
              <a:rPr lang="pt-BR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iêu tả tâm lí nhân vật sắc sảo, tinh tế. 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1950">
              <a:lnSpc>
                <a:spcPct val="125000"/>
              </a:lnSpc>
            </a:pPr>
            <a:r>
              <a:rPr lang="vi-VN" sz="3200">
                <a:effectLst/>
                <a:latin typeface="Times New Romaimn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3200">
                <a:effectLst/>
                <a:latin typeface="Times New Romaimn"/>
                <a:ea typeface="Calibri" panose="020F0502020204030204" pitchFamily="34" charset="0"/>
                <a:cs typeface="Times New Roman" panose="02020603050405020304" pitchFamily="18" charset="0"/>
              </a:rPr>
              <a:t>Ngôn ngữ </a:t>
            </a:r>
            <a:r>
              <a:rPr lang="vi-VN" sz="3200">
                <a:effectLst/>
                <a:latin typeface="Times New Romaimn"/>
                <a:ea typeface="Calibri" panose="020F0502020204030204" pitchFamily="34" charset="0"/>
                <a:cs typeface="Times New Roman" panose="02020603050405020304" pitchFamily="18" charset="0"/>
              </a:rPr>
              <a:t>chính xác tinh tế, </a:t>
            </a:r>
            <a:r>
              <a:rPr lang="pt-BR" sz="3200">
                <a:effectLst/>
                <a:latin typeface="Times New Romaimn"/>
                <a:ea typeface="Calibri" panose="020F0502020204030204" pitchFamily="34" charset="0"/>
                <a:cs typeface="Times New Roman" panose="02020603050405020304" pitchFamily="18" charset="0"/>
              </a:rPr>
              <a:t>giàu sức gợi. Kết hợp nhuần nhuyễn ngôn ngữ dân gian và ngôn ngữ bác học.</a:t>
            </a:r>
          </a:p>
          <a:p>
            <a:pPr indent="361950">
              <a:lnSpc>
                <a:spcPct val="125000"/>
              </a:lnSpc>
            </a:pPr>
            <a:r>
              <a:rPr lang="pt-BR" sz="3200" b="1">
                <a:ln w="1905"/>
                <a:latin typeface="Times New Romaimn"/>
                <a:cs typeface="Times New Roman" panose="02020603050405020304" pitchFamily="18" charset="0"/>
              </a:rPr>
              <a:t>- </a:t>
            </a:r>
            <a:r>
              <a:rPr lang="pt-BR" sz="3200">
                <a:ln w="1905"/>
                <a:latin typeface="Times New Romaimn"/>
                <a:cs typeface="Times New Roman" panose="02020603050405020304" pitchFamily="18" charset="0"/>
              </a:rPr>
              <a:t>Miêu tả diễn biến tinh tế của nhân vật</a:t>
            </a:r>
            <a:endParaRPr lang="en-US" sz="320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im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30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35F4DB0-8D88-433E-9653-75BF5659F9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3986" y="3276599"/>
            <a:ext cx="4377011" cy="4934061"/>
          </a:xfrm>
          <a:prstGeom prst="rect">
            <a:avLst/>
          </a:prstGeom>
        </p:spPr>
      </p:pic>
      <p:sp>
        <p:nvSpPr>
          <p:cNvPr id="6" name="文本框 10">
            <a:extLst>
              <a:ext uri="{FF2B5EF4-FFF2-40B4-BE49-F238E27FC236}">
                <a16:creationId xmlns:a16="http://schemas.microsoft.com/office/drawing/2014/main" id="{722D7A15-CFBC-4AE0-B62E-1666353BB3D2}"/>
              </a:ext>
            </a:extLst>
          </p:cNvPr>
          <p:cNvSpPr txBox="1"/>
          <p:nvPr/>
        </p:nvSpPr>
        <p:spPr>
          <a:xfrm>
            <a:off x="4267200" y="3200400"/>
            <a:ext cx="54003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ln w="28575">
                  <a:noFill/>
                </a:ln>
                <a:solidFill>
                  <a:srgbClr val="2A222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ani" panose="020B0502040204020203" pitchFamily="34" charset="0"/>
                <a:ea typeface="字魂50号-白鸽天行体" panose="00000500000000000000" charset="-122"/>
                <a:cs typeface="Vani" panose="020B0502040204020203" pitchFamily="34" charset="0"/>
              </a:rPr>
              <a:t>Vòng quay văn học</a:t>
            </a:r>
            <a:endParaRPr lang="zh-CN" altLang="en-US" sz="6000" b="1" dirty="0">
              <a:ln w="28575">
                <a:noFill/>
              </a:ln>
              <a:solidFill>
                <a:srgbClr val="2A222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ani" panose="020B0502040204020203" pitchFamily="34" charset="0"/>
              <a:ea typeface="字魂50号-白鸽天行体" panose="00000500000000000000" charset="-122"/>
              <a:cs typeface="Van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356214"/>
      </p:ext>
    </p:extLst>
  </p:cSld>
  <p:clrMapOvr>
    <a:masterClrMapping/>
  </p:clrMapOvr>
  <p:transition spd="slow" advClick="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3A28D25C-644C-48E2-A63D-B8992B8BE095}"/>
              </a:ext>
            </a:extLst>
          </p:cNvPr>
          <p:cNvSpPr txBox="1"/>
          <p:nvPr/>
        </p:nvSpPr>
        <p:spPr>
          <a:xfrm>
            <a:off x="2514600" y="1524000"/>
            <a:ext cx="12531436" cy="595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73" b="1"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B3B37658-CF95-4024-B832-22B8C757DF2D}"/>
              </a:ext>
            </a:extLst>
          </p:cNvPr>
          <p:cNvSpPr txBox="1"/>
          <p:nvPr/>
        </p:nvSpPr>
        <p:spPr>
          <a:xfrm>
            <a:off x="5181600" y="381000"/>
            <a:ext cx="7759931" cy="628472"/>
          </a:xfrm>
          <a:prstGeom prst="rect">
            <a:avLst/>
          </a:prstGeom>
        </p:spPr>
        <p:txBody>
          <a:bodyPr vert="horz" wrap="square" lIns="0" tIns="23906" rIns="0" bIns="0" rtlCol="0">
            <a:spAutoFit/>
          </a:bodyPr>
          <a:lstStyle/>
          <a:p>
            <a:pPr marL="2621513" marR="2353634" indent="-2945888"/>
            <a:r>
              <a:rPr lang="en-US" sz="3927" b="1"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sz="7200">
              <a:latin typeface="#9Slide06 SVNHave Heart 2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AB5C9CF-5359-43A9-9EBA-6B6B16260E1D}"/>
              </a:ext>
            </a:extLst>
          </p:cNvPr>
          <p:cNvSpPr txBox="1"/>
          <p:nvPr/>
        </p:nvSpPr>
        <p:spPr>
          <a:xfrm>
            <a:off x="2514600" y="2514600"/>
            <a:ext cx="12531436" cy="595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73" b="1">
                <a:latin typeface="Times New Roman" panose="02020603050405020304" pitchFamily="18" charset="0"/>
                <a:cs typeface="Times New Roman" panose="02020603050405020304" pitchFamily="18" charset="0"/>
              </a:rPr>
              <a:t>II. KHÁM PHÁ VĂN BẢN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75766EC-0013-403C-ADA8-C279F2018E6B}"/>
              </a:ext>
            </a:extLst>
          </p:cNvPr>
          <p:cNvSpPr txBox="1"/>
          <p:nvPr/>
        </p:nvSpPr>
        <p:spPr>
          <a:xfrm>
            <a:off x="2514600" y="3581400"/>
            <a:ext cx="12531436" cy="595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73" b="1"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18C218-6C9A-4622-87B0-47418002957E}"/>
              </a:ext>
            </a:extLst>
          </p:cNvPr>
          <p:cNvSpPr txBox="1"/>
          <p:nvPr/>
        </p:nvSpPr>
        <p:spPr>
          <a:xfrm>
            <a:off x="4114800" y="5562600"/>
            <a:ext cx="12531436" cy="595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73" b="1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E5DF41-03C3-41F7-9394-43433FF265CF}"/>
              </a:ext>
            </a:extLst>
          </p:cNvPr>
          <p:cNvSpPr txBox="1"/>
          <p:nvPr/>
        </p:nvSpPr>
        <p:spPr>
          <a:xfrm>
            <a:off x="4038600" y="4495800"/>
            <a:ext cx="12531436" cy="595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73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13" name="图片 33" descr="E:\设计\PPT\花朵.png花朵">
            <a:extLst>
              <a:ext uri="{FF2B5EF4-FFF2-40B4-BE49-F238E27FC236}">
                <a16:creationId xmlns:a16="http://schemas.microsoft.com/office/drawing/2014/main" id="{9D847CC8-E07A-43F6-8A8E-D7EBB1DF96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" y="19050"/>
            <a:ext cx="3410008" cy="311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568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  <p:bldP spid="39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E:\设计\PPT\花朵.png花朵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743200" cy="3114542"/>
          </a:xfrm>
          <a:prstGeom prst="rect">
            <a:avLst/>
          </a:prstGeom>
        </p:spPr>
      </p:pic>
      <p:sp>
        <p:nvSpPr>
          <p:cNvPr id="12" name="矩形 4">
            <a:extLst>
              <a:ext uri="{FF2B5EF4-FFF2-40B4-BE49-F238E27FC236}">
                <a16:creationId xmlns:a16="http://schemas.microsoft.com/office/drawing/2014/main" id="{DB6F0B05-4CA4-4AF2-BC9C-634202129477}"/>
              </a:ext>
            </a:extLst>
          </p:cNvPr>
          <p:cNvSpPr/>
          <p:nvPr/>
        </p:nvSpPr>
        <p:spPr>
          <a:xfrm>
            <a:off x="2514600" y="228600"/>
            <a:ext cx="11734800" cy="2286000"/>
          </a:xfrm>
          <a:prstGeom prst="rect">
            <a:avLst/>
          </a:prstGeom>
          <a:blipFill>
            <a:blip r:embed="rId4"/>
            <a:stretch>
              <a:fillRect l="-13687" r="-13591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>
              <a:defRPr/>
            </a:pPr>
            <a:endParaRPr lang="zh-CN" altLang="en-US" sz="1920">
              <a:solidFill>
                <a:prstClr val="white"/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</a:endParaRPr>
          </a:p>
        </p:txBody>
      </p:sp>
      <p:sp>
        <p:nvSpPr>
          <p:cNvPr id="13" name="文本框 6">
            <a:extLst>
              <a:ext uri="{FF2B5EF4-FFF2-40B4-BE49-F238E27FC236}">
                <a16:creationId xmlns:a16="http://schemas.microsoft.com/office/drawing/2014/main" id="{01AB0A63-38D7-4E08-9C12-256C2EF2D888}"/>
              </a:ext>
            </a:extLst>
          </p:cNvPr>
          <p:cNvSpPr txBox="1"/>
          <p:nvPr/>
        </p:nvSpPr>
        <p:spPr>
          <a:xfrm>
            <a:off x="3886200" y="457200"/>
            <a:ext cx="922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800" b="1">
                <a:solidFill>
                  <a:schemeClr val="bg1"/>
                </a:solidFill>
                <a:latin typeface="Times New Romaimn"/>
              </a:rPr>
              <a:t>Câu 1: </a:t>
            </a:r>
            <a:r>
              <a:rPr lang="vi-VN" sz="2800" b="1">
                <a:solidFill>
                  <a:schemeClr val="bg1"/>
                </a:solidFill>
                <a:latin typeface="Times New Romaimn"/>
              </a:rPr>
              <a:t>Ngôn ngữ, cử chỉ của Thúy Kiều trong 2 câu thơ </a:t>
            </a:r>
            <a:r>
              <a:rPr lang="en-US" sz="2800" b="1" i="1">
                <a:solidFill>
                  <a:schemeClr val="bg1"/>
                </a:solidFill>
                <a:latin typeface="Times New Romaimn"/>
              </a:rPr>
              <a:t>“Cậy em em có chịu lời</a:t>
            </a:r>
          </a:p>
          <a:p>
            <a:pPr algn="ctr" fontAlgn="base"/>
            <a:r>
              <a:rPr lang="en-US" sz="2800" b="1" i="1">
                <a:solidFill>
                  <a:schemeClr val="bg1"/>
                </a:solidFill>
                <a:latin typeface="Times New Romaimn"/>
              </a:rPr>
              <a:t>Ngồi lên cho chị lạy rồi sẽ thưa”</a:t>
            </a:r>
            <a:r>
              <a:rPr lang="vi-VN" sz="2800" b="1" i="1">
                <a:solidFill>
                  <a:schemeClr val="bg1"/>
                </a:solidFill>
                <a:latin typeface="Times New Romaimn"/>
              </a:rPr>
              <a:t>  </a:t>
            </a:r>
            <a:endParaRPr lang="en-US" sz="2800" b="1" i="1">
              <a:solidFill>
                <a:schemeClr val="bg1"/>
              </a:solidFill>
              <a:latin typeface="Times New Romaimn"/>
            </a:endParaRPr>
          </a:p>
          <a:p>
            <a:pPr fontAlgn="base"/>
            <a:r>
              <a:rPr lang="vi-VN" sz="2800" b="1">
                <a:solidFill>
                  <a:schemeClr val="bg1"/>
                </a:solidFill>
                <a:latin typeface="Times New Romaimn"/>
              </a:rPr>
              <a:t>không thể hiện điều gì</a:t>
            </a:r>
            <a:r>
              <a:rPr lang="en-US" sz="2800" b="1">
                <a:solidFill>
                  <a:schemeClr val="bg1"/>
                </a:solidFill>
                <a:latin typeface="Times New Romaimn"/>
              </a:rPr>
              <a:t>?</a:t>
            </a:r>
            <a:endParaRPr lang="en-US" sz="2800">
              <a:solidFill>
                <a:schemeClr val="bg1"/>
              </a:solidFill>
              <a:latin typeface="Times New Romaim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FA761A-8981-42B8-8130-1BA0FD2C0D6B}"/>
              </a:ext>
            </a:extLst>
          </p:cNvPr>
          <p:cNvSpPr txBox="1"/>
          <p:nvPr/>
        </p:nvSpPr>
        <p:spPr>
          <a:xfrm>
            <a:off x="1219200" y="2514600"/>
            <a:ext cx="12877800" cy="5482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 mà Thúy Kiều sắp nói rất đặc biệt, không dễ gì đem ra nhờ cậy.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Thúy Kiều rất thấu hiểu sự hi sinh của em gái khi chấp nhận điều mình sẽ nhờ cậy.</a:t>
            </a:r>
            <a:r>
              <a:rPr lang="vi-VN" sz="32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vi-VN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Thúy Kiều đau đớn đến mức không biết người ngồi trước mặt mình là em gái.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vi-VN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TK tỏ ý hàm ơn sâu sắc đối với em gái khi chấp nhận điều mình sẽ gửi gắm.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1619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E:\设计\PPT\花朵.png花朵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743200" cy="3114542"/>
          </a:xfrm>
          <a:prstGeom prst="rect">
            <a:avLst/>
          </a:prstGeom>
        </p:spPr>
      </p:pic>
      <p:sp>
        <p:nvSpPr>
          <p:cNvPr id="12" name="矩形 4">
            <a:extLst>
              <a:ext uri="{FF2B5EF4-FFF2-40B4-BE49-F238E27FC236}">
                <a16:creationId xmlns:a16="http://schemas.microsoft.com/office/drawing/2014/main" id="{DB6F0B05-4CA4-4AF2-BC9C-634202129477}"/>
              </a:ext>
            </a:extLst>
          </p:cNvPr>
          <p:cNvSpPr/>
          <p:nvPr/>
        </p:nvSpPr>
        <p:spPr>
          <a:xfrm>
            <a:off x="2590800" y="533400"/>
            <a:ext cx="11734800" cy="1371600"/>
          </a:xfrm>
          <a:prstGeom prst="rect">
            <a:avLst/>
          </a:prstGeom>
          <a:blipFill>
            <a:blip r:embed="rId4"/>
            <a:stretch>
              <a:fillRect l="-13687" r="-13591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>
              <a:defRPr/>
            </a:pPr>
            <a:endParaRPr lang="zh-CN" altLang="en-US" sz="1920">
              <a:solidFill>
                <a:prstClr val="white"/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</a:endParaRPr>
          </a:p>
        </p:txBody>
      </p:sp>
      <p:sp>
        <p:nvSpPr>
          <p:cNvPr id="13" name="文本框 6">
            <a:extLst>
              <a:ext uri="{FF2B5EF4-FFF2-40B4-BE49-F238E27FC236}">
                <a16:creationId xmlns:a16="http://schemas.microsoft.com/office/drawing/2014/main" id="{01AB0A63-38D7-4E08-9C12-256C2EF2D888}"/>
              </a:ext>
            </a:extLst>
          </p:cNvPr>
          <p:cNvSpPr txBox="1"/>
          <p:nvPr/>
        </p:nvSpPr>
        <p:spPr>
          <a:xfrm>
            <a:off x="2971800" y="914400"/>
            <a:ext cx="1021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Câu 2: </a:t>
            </a:r>
            <a:r>
              <a:rPr lang="vi-VN" sz="3200" b="1">
                <a:solidFill>
                  <a:schemeClr val="bg1"/>
                </a:solidFill>
              </a:rPr>
              <a:t>Lý do T</a:t>
            </a:r>
            <a:r>
              <a:rPr lang="en-US" sz="3200" b="1">
                <a:solidFill>
                  <a:schemeClr val="bg1"/>
                </a:solidFill>
              </a:rPr>
              <a:t>húy Kiều</a:t>
            </a:r>
            <a:r>
              <a:rPr lang="vi-VN" sz="3200" b="1">
                <a:solidFill>
                  <a:schemeClr val="bg1"/>
                </a:solidFill>
              </a:rPr>
              <a:t> đưa ra để thuyết phục em là gì</a:t>
            </a:r>
            <a:r>
              <a:rPr lang="en-US" sz="3200" b="1">
                <a:solidFill>
                  <a:schemeClr val="bg1"/>
                </a:solidFill>
              </a:rPr>
              <a:t>?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FA761A-8981-42B8-8130-1BA0FD2C0D6B}"/>
              </a:ext>
            </a:extLst>
          </p:cNvPr>
          <p:cNvSpPr txBox="1"/>
          <p:nvPr/>
        </p:nvSpPr>
        <p:spPr>
          <a:xfrm>
            <a:off x="3733800" y="2438400"/>
            <a:ext cx="9220200" cy="3266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Sự </a:t>
            </a: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vi-VN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 gió bất kì</a:t>
            </a: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vi-VN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gia đình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vi-VN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 xuân còn dài của Thúy Vân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vi-VN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 chị em ruột thịt giữa TV và TK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vi-VN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 A, B, C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88402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E:\设计\PPT\花朵.png花朵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743200" cy="3114542"/>
          </a:xfrm>
          <a:prstGeom prst="rect">
            <a:avLst/>
          </a:prstGeom>
        </p:spPr>
      </p:pic>
      <p:sp>
        <p:nvSpPr>
          <p:cNvPr id="12" name="矩形 4">
            <a:extLst>
              <a:ext uri="{FF2B5EF4-FFF2-40B4-BE49-F238E27FC236}">
                <a16:creationId xmlns:a16="http://schemas.microsoft.com/office/drawing/2014/main" id="{DB6F0B05-4CA4-4AF2-BC9C-634202129477}"/>
              </a:ext>
            </a:extLst>
          </p:cNvPr>
          <p:cNvSpPr/>
          <p:nvPr/>
        </p:nvSpPr>
        <p:spPr>
          <a:xfrm>
            <a:off x="2590800" y="533400"/>
            <a:ext cx="11734800" cy="1371600"/>
          </a:xfrm>
          <a:prstGeom prst="rect">
            <a:avLst/>
          </a:prstGeom>
          <a:blipFill>
            <a:blip r:embed="rId4"/>
            <a:stretch>
              <a:fillRect l="-13687" r="-13591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>
              <a:defRPr/>
            </a:pPr>
            <a:endParaRPr lang="zh-CN" altLang="en-US" sz="1920">
              <a:solidFill>
                <a:prstClr val="white"/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</a:endParaRPr>
          </a:p>
        </p:txBody>
      </p:sp>
      <p:sp>
        <p:nvSpPr>
          <p:cNvPr id="13" name="文本框 6">
            <a:extLst>
              <a:ext uri="{FF2B5EF4-FFF2-40B4-BE49-F238E27FC236}">
                <a16:creationId xmlns:a16="http://schemas.microsoft.com/office/drawing/2014/main" id="{01AB0A63-38D7-4E08-9C12-256C2EF2D888}"/>
              </a:ext>
            </a:extLst>
          </p:cNvPr>
          <p:cNvSpPr txBox="1"/>
          <p:nvPr/>
        </p:nvSpPr>
        <p:spPr>
          <a:xfrm>
            <a:off x="2971800" y="762000"/>
            <a:ext cx="1104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Câu 3: </a:t>
            </a:r>
            <a:r>
              <a:rPr lang="vi-VN" sz="3200" b="1">
                <a:solidFill>
                  <a:schemeClr val="bg1"/>
                </a:solidFill>
              </a:rPr>
              <a:t>Kỉ vật tình yêu được nhắc đến trong cuộc trao duyên là gì?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FA761A-8981-42B8-8130-1BA0FD2C0D6B}"/>
              </a:ext>
            </a:extLst>
          </p:cNvPr>
          <p:cNvSpPr txBox="1"/>
          <p:nvPr/>
        </p:nvSpPr>
        <p:spPr>
          <a:xfrm>
            <a:off x="3733800" y="2438400"/>
            <a:ext cx="9220200" cy="3266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A. </a:t>
            </a:r>
            <a:r>
              <a:rPr lang="vi-V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Chiếc vành, bức tờ mây</a:t>
            </a:r>
            <a:r>
              <a:rPr lang="en-US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 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B. </a:t>
            </a:r>
            <a:r>
              <a:rPr lang="vi-V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Phím đàn, mảnh hương nguyền.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C.  </a:t>
            </a:r>
            <a:r>
              <a:rPr lang="vi-V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Cả A và B đều đúng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D. Cả A và B đều sai.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79897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E:\设计\PPT\花朵.png花朵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743200" cy="3114542"/>
          </a:xfrm>
          <a:prstGeom prst="rect">
            <a:avLst/>
          </a:prstGeom>
        </p:spPr>
      </p:pic>
      <p:sp>
        <p:nvSpPr>
          <p:cNvPr id="12" name="矩形 4">
            <a:extLst>
              <a:ext uri="{FF2B5EF4-FFF2-40B4-BE49-F238E27FC236}">
                <a16:creationId xmlns:a16="http://schemas.microsoft.com/office/drawing/2014/main" id="{DB6F0B05-4CA4-4AF2-BC9C-634202129477}"/>
              </a:ext>
            </a:extLst>
          </p:cNvPr>
          <p:cNvSpPr/>
          <p:nvPr/>
        </p:nvSpPr>
        <p:spPr>
          <a:xfrm>
            <a:off x="2590800" y="304800"/>
            <a:ext cx="11734800" cy="1905000"/>
          </a:xfrm>
          <a:prstGeom prst="rect">
            <a:avLst/>
          </a:prstGeom>
          <a:blipFill>
            <a:blip r:embed="rId4"/>
            <a:stretch>
              <a:fillRect l="-13687" r="-13591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>
              <a:defRPr/>
            </a:pPr>
            <a:endParaRPr lang="zh-CN" altLang="en-US" sz="1920">
              <a:solidFill>
                <a:prstClr val="white"/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</a:endParaRPr>
          </a:p>
        </p:txBody>
      </p:sp>
      <p:sp>
        <p:nvSpPr>
          <p:cNvPr id="13" name="文本框 6">
            <a:extLst>
              <a:ext uri="{FF2B5EF4-FFF2-40B4-BE49-F238E27FC236}">
                <a16:creationId xmlns:a16="http://schemas.microsoft.com/office/drawing/2014/main" id="{01AB0A63-38D7-4E08-9C12-256C2EF2D888}"/>
              </a:ext>
            </a:extLst>
          </p:cNvPr>
          <p:cNvSpPr txBox="1"/>
          <p:nvPr/>
        </p:nvSpPr>
        <p:spPr>
          <a:xfrm>
            <a:off x="2971800" y="762000"/>
            <a:ext cx="1104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Câu 4:</a:t>
            </a:r>
            <a:r>
              <a:rPr lang="vi-VN" sz="3200" b="1">
                <a:solidFill>
                  <a:schemeClr val="bg1"/>
                </a:solidFill>
              </a:rPr>
              <a:t> Điều gì không xuất hiện trong tưởng tượng của Thúy Kiều về tương lai sau khi đã trao duyên cho em</a:t>
            </a:r>
            <a:r>
              <a:rPr lang="en-US" sz="3200" b="1">
                <a:solidFill>
                  <a:schemeClr val="bg1"/>
                </a:solidFill>
              </a:rPr>
              <a:t>?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FA761A-8981-42B8-8130-1BA0FD2C0D6B}"/>
              </a:ext>
            </a:extLst>
          </p:cNvPr>
          <p:cNvSpPr txBox="1"/>
          <p:nvPr/>
        </p:nvSpPr>
        <p:spPr>
          <a:xfrm>
            <a:off x="2438400" y="2895600"/>
            <a:ext cx="10515600" cy="3266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 sẽ được đoàn viên cùng Kim Trọng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vi-VN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 sẽ chịu số phận của người mệnh bạc, thác oan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vi-VN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 vẫn nặng lời thề với tình yêu dành cho Kim Trọng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vi-VN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 mong mỏi được chàng Kim thấu hiểu, cảm thông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24123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E:\设计\PPT\花朵.png花朵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743200" cy="3114542"/>
          </a:xfrm>
          <a:prstGeom prst="rect">
            <a:avLst/>
          </a:prstGeom>
        </p:spPr>
      </p:pic>
      <p:sp>
        <p:nvSpPr>
          <p:cNvPr id="12" name="矩形 4">
            <a:extLst>
              <a:ext uri="{FF2B5EF4-FFF2-40B4-BE49-F238E27FC236}">
                <a16:creationId xmlns:a16="http://schemas.microsoft.com/office/drawing/2014/main" id="{DB6F0B05-4CA4-4AF2-BC9C-634202129477}"/>
              </a:ext>
            </a:extLst>
          </p:cNvPr>
          <p:cNvSpPr/>
          <p:nvPr/>
        </p:nvSpPr>
        <p:spPr>
          <a:xfrm>
            <a:off x="2590800" y="304800"/>
            <a:ext cx="11734800" cy="1905000"/>
          </a:xfrm>
          <a:prstGeom prst="rect">
            <a:avLst/>
          </a:prstGeom>
          <a:blipFill>
            <a:blip r:embed="rId4"/>
            <a:stretch>
              <a:fillRect l="-13687" r="-13591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>
              <a:defRPr/>
            </a:pPr>
            <a:endParaRPr lang="zh-CN" altLang="en-US" sz="1920">
              <a:solidFill>
                <a:prstClr val="white"/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</a:endParaRPr>
          </a:p>
        </p:txBody>
      </p:sp>
      <p:sp>
        <p:nvSpPr>
          <p:cNvPr id="13" name="文本框 6">
            <a:extLst>
              <a:ext uri="{FF2B5EF4-FFF2-40B4-BE49-F238E27FC236}">
                <a16:creationId xmlns:a16="http://schemas.microsoft.com/office/drawing/2014/main" id="{01AB0A63-38D7-4E08-9C12-256C2EF2D888}"/>
              </a:ext>
            </a:extLst>
          </p:cNvPr>
          <p:cNvSpPr txBox="1"/>
          <p:nvPr/>
        </p:nvSpPr>
        <p:spPr>
          <a:xfrm>
            <a:off x="2971800" y="762000"/>
            <a:ext cx="1104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Câu 5: </a:t>
            </a:r>
            <a:r>
              <a:rPr lang="vi-VN" sz="3200" b="1">
                <a:solidFill>
                  <a:schemeClr val="bg1"/>
                </a:solidFill>
              </a:rPr>
              <a:t>Trở lại với thực tế “ Bây giờ trâm gãy gương tan”, ngôn ngữ của Thúy Kiều hướng đến đối thoại cùng ai</a:t>
            </a:r>
            <a:r>
              <a:rPr lang="en-US" sz="320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FA761A-8981-42B8-8130-1BA0FD2C0D6B}"/>
              </a:ext>
            </a:extLst>
          </p:cNvPr>
          <p:cNvSpPr txBox="1"/>
          <p:nvPr/>
        </p:nvSpPr>
        <p:spPr>
          <a:xfrm>
            <a:off x="4495800" y="2743200"/>
            <a:ext cx="10515600" cy="3266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Thúy Vân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vi-VN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 Trọng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vi-VN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 mình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vi-VN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 B và C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93810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E:\设计\PPT\花朵.png花朵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743200" cy="3114542"/>
          </a:xfrm>
          <a:prstGeom prst="rect">
            <a:avLst/>
          </a:prstGeom>
        </p:spPr>
      </p:pic>
      <p:sp>
        <p:nvSpPr>
          <p:cNvPr id="12" name="矩形 4">
            <a:extLst>
              <a:ext uri="{FF2B5EF4-FFF2-40B4-BE49-F238E27FC236}">
                <a16:creationId xmlns:a16="http://schemas.microsoft.com/office/drawing/2014/main" id="{DB6F0B05-4CA4-4AF2-BC9C-634202129477}"/>
              </a:ext>
            </a:extLst>
          </p:cNvPr>
          <p:cNvSpPr/>
          <p:nvPr/>
        </p:nvSpPr>
        <p:spPr>
          <a:xfrm>
            <a:off x="2590800" y="304800"/>
            <a:ext cx="11734800" cy="1905000"/>
          </a:xfrm>
          <a:prstGeom prst="rect">
            <a:avLst/>
          </a:prstGeom>
          <a:blipFill>
            <a:blip r:embed="rId4"/>
            <a:stretch>
              <a:fillRect l="-13687" r="-13591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>
              <a:defRPr/>
            </a:pPr>
            <a:endParaRPr lang="zh-CN" altLang="en-US" sz="1920">
              <a:solidFill>
                <a:prstClr val="white"/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</a:endParaRPr>
          </a:p>
        </p:txBody>
      </p:sp>
      <p:sp>
        <p:nvSpPr>
          <p:cNvPr id="13" name="文本框 6">
            <a:extLst>
              <a:ext uri="{FF2B5EF4-FFF2-40B4-BE49-F238E27FC236}">
                <a16:creationId xmlns:a16="http://schemas.microsoft.com/office/drawing/2014/main" id="{01AB0A63-38D7-4E08-9C12-256C2EF2D888}"/>
              </a:ext>
            </a:extLst>
          </p:cNvPr>
          <p:cNvSpPr txBox="1"/>
          <p:nvPr/>
        </p:nvSpPr>
        <p:spPr>
          <a:xfrm>
            <a:off x="2971800" y="762000"/>
            <a:ext cx="1104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Câu 6: </a:t>
            </a:r>
            <a:r>
              <a:rPr lang="vi-VN" sz="3200" b="1">
                <a:solidFill>
                  <a:schemeClr val="bg1"/>
                </a:solidFill>
              </a:rPr>
              <a:t>Đoạn trích </a:t>
            </a:r>
            <a:r>
              <a:rPr lang="en-US" sz="3200" b="1">
                <a:solidFill>
                  <a:schemeClr val="bg1"/>
                </a:solidFill>
              </a:rPr>
              <a:t>“</a:t>
            </a:r>
            <a:r>
              <a:rPr lang="vi-VN" sz="3200" b="1">
                <a:solidFill>
                  <a:schemeClr val="bg1"/>
                </a:solidFill>
              </a:rPr>
              <a:t>Trao duyên</a:t>
            </a:r>
            <a:r>
              <a:rPr lang="en-US" sz="3200" b="1">
                <a:solidFill>
                  <a:schemeClr val="bg1"/>
                </a:solidFill>
              </a:rPr>
              <a:t>”</a:t>
            </a:r>
            <a:r>
              <a:rPr lang="vi-VN" sz="3200" b="1">
                <a:solidFill>
                  <a:schemeClr val="bg1"/>
                </a:solidFill>
              </a:rPr>
              <a:t> thể hiện nội dung gì?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FA761A-8981-42B8-8130-1BA0FD2C0D6B}"/>
              </a:ext>
            </a:extLst>
          </p:cNvPr>
          <p:cNvSpPr txBox="1"/>
          <p:nvPr/>
        </p:nvSpPr>
        <p:spPr>
          <a:xfrm>
            <a:off x="3962400" y="2895600"/>
            <a:ext cx="10515600" cy="3266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 kịch tình yêu tan vỡ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vi-VN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 phận bất hạnh của Thúy Kiều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vi-VN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 cách cao đẹp của Thúy Kiều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vi-VN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 A, B, C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05905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E:\设计\PPT\花朵.png花朵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743200" cy="3114542"/>
          </a:xfrm>
          <a:prstGeom prst="rect">
            <a:avLst/>
          </a:prstGeom>
        </p:spPr>
      </p:pic>
      <p:sp>
        <p:nvSpPr>
          <p:cNvPr id="12" name="矩形 4">
            <a:extLst>
              <a:ext uri="{FF2B5EF4-FFF2-40B4-BE49-F238E27FC236}">
                <a16:creationId xmlns:a16="http://schemas.microsoft.com/office/drawing/2014/main" id="{DB6F0B05-4CA4-4AF2-BC9C-634202129477}"/>
              </a:ext>
            </a:extLst>
          </p:cNvPr>
          <p:cNvSpPr/>
          <p:nvPr/>
        </p:nvSpPr>
        <p:spPr>
          <a:xfrm>
            <a:off x="2590800" y="304800"/>
            <a:ext cx="11734800" cy="1905000"/>
          </a:xfrm>
          <a:prstGeom prst="rect">
            <a:avLst/>
          </a:prstGeom>
          <a:blipFill>
            <a:blip r:embed="rId4"/>
            <a:stretch>
              <a:fillRect l="-13687" r="-13591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>
              <a:defRPr/>
            </a:pPr>
            <a:endParaRPr lang="zh-CN" altLang="en-US" sz="1920">
              <a:solidFill>
                <a:prstClr val="white"/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</a:endParaRPr>
          </a:p>
        </p:txBody>
      </p:sp>
      <p:sp>
        <p:nvSpPr>
          <p:cNvPr id="13" name="文本框 6">
            <a:extLst>
              <a:ext uri="{FF2B5EF4-FFF2-40B4-BE49-F238E27FC236}">
                <a16:creationId xmlns:a16="http://schemas.microsoft.com/office/drawing/2014/main" id="{01AB0A63-38D7-4E08-9C12-256C2EF2D888}"/>
              </a:ext>
            </a:extLst>
          </p:cNvPr>
          <p:cNvSpPr txBox="1"/>
          <p:nvPr/>
        </p:nvSpPr>
        <p:spPr>
          <a:xfrm>
            <a:off x="2971800" y="762000"/>
            <a:ext cx="1104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Câu 7: Nhận xét chính xác nhất về những thành công nghệ thuật của đoạn trích </a:t>
            </a:r>
            <a:r>
              <a:rPr lang="en-US" sz="3200" b="1">
                <a:solidFill>
                  <a:schemeClr val="bg1"/>
                </a:solidFill>
              </a:rPr>
              <a:t>“</a:t>
            </a:r>
            <a:r>
              <a:rPr lang="vi-VN" sz="3200" b="1">
                <a:solidFill>
                  <a:schemeClr val="bg1"/>
                </a:solidFill>
              </a:rPr>
              <a:t>Trao duyên</a:t>
            </a:r>
            <a:r>
              <a:rPr lang="en-US" sz="3200" b="1">
                <a:solidFill>
                  <a:schemeClr val="bg1"/>
                </a:solidFill>
              </a:rPr>
              <a:t>”</a:t>
            </a:r>
            <a:r>
              <a:rPr lang="vi-VN" sz="3200" b="1">
                <a:solidFill>
                  <a:schemeClr val="bg1"/>
                </a:solidFill>
              </a:rPr>
              <a:t>?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FA761A-8981-42B8-8130-1BA0FD2C0D6B}"/>
              </a:ext>
            </a:extLst>
          </p:cNvPr>
          <p:cNvSpPr txBox="1"/>
          <p:nvPr/>
        </p:nvSpPr>
        <p:spPr>
          <a:xfrm>
            <a:off x="838200" y="2057400"/>
            <a:ext cx="132588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Sự tài tình, tinh tế trong nghệ thuật miêu tả tâm lí nhân vật; sự điêu luyện, tinh xảo trong việc lựa chọn và sử dụng ngôn ngữ; sự đa dạng, linh hoạt trong việc sử dụng các hình thức ngôn ngữ.</a:t>
            </a:r>
            <a:endParaRPr lang="en-US" sz="3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Sự tài tình, tinh tế trong nghệ thuật miêu tả tâm lí nhân vật.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Sự điêu luyện, tinh xảo trong việc lựa chọn và sử dụng ngôn ngữ; sự đa dạng, linh hoạt trong việc sử dụng các hình thức ngôn ngữ.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Sự tài tình, tinh tế trong nghệ thuật miêu tả tâm lí nhân vật; sự điêu luyện, tinh xảo trong việc lựa chọn và sử dụng ngôn ngữ; sự đa dạng, linh hoạt trong việc sử dụng các hình thức ngôn ngữ; ngôn ngữ thơ giàu hình ảnh, nhịp điệu.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76982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1"/>
          <p:cNvSpPr>
            <a:spLocks noGrp="1"/>
          </p:cNvSpPr>
          <p:nvPr>
            <p:ph type="title"/>
          </p:nvPr>
        </p:nvSpPr>
        <p:spPr>
          <a:xfrm>
            <a:off x="4114800" y="914400"/>
            <a:ext cx="7219770" cy="6096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1" y="1905002"/>
            <a:ext cx="10439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Thực hiện bài tập phần Kết nối đọc - viết trong SGK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33" descr="E:\设计\PPT\花朵.png花朵">
            <a:extLst>
              <a:ext uri="{FF2B5EF4-FFF2-40B4-BE49-F238E27FC236}">
                <a16:creationId xmlns:a16="http://schemas.microsoft.com/office/drawing/2014/main" id="{B5680368-8555-4765-B4CA-EEB8E2281A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050" y="19050"/>
            <a:ext cx="3410008" cy="311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70937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990600"/>
            <a:ext cx="8305800" cy="990600"/>
          </a:xfrm>
          <a:solidFill>
            <a:schemeClr val="tx1">
              <a:lumMod val="95000"/>
              <a:lumOff val="5000"/>
            </a:schemeClr>
          </a:solidFill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32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Chúc các em học tốt!</a:t>
            </a:r>
          </a:p>
        </p:txBody>
      </p:sp>
      <p:pic>
        <p:nvPicPr>
          <p:cNvPr id="14339" name="Content Placeholder 3" descr="mommy+makes+roses+petite+long+stem+bouquet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531" y="2511425"/>
            <a:ext cx="4351338" cy="435133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4038600" y="2514600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219200" y="381000"/>
            <a:ext cx="12725400" cy="289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i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 quan sát thấy gì trong những bức họa?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 sự quan sát đó, hãy nhận xét về mối tình Thúy Kiều- Kim Trọng?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 em ,đâu là nội tình sâu xa của cuộc trao duyên giữa Thúy Kiều và Thúy Vân?”. 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Placeholder 4"/>
          <p:cNvSpPr txBox="1">
            <a:spLocks/>
          </p:cNvSpPr>
          <p:nvPr/>
        </p:nvSpPr>
        <p:spPr bwMode="auto">
          <a:xfrm>
            <a:off x="1219200" y="381000"/>
            <a:ext cx="1294063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 sát những hình ảnh sau và trả lời các câu hỏi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C:\Users\Admin\Desktop\de thi thu\Kieu3-11935.jpg">
            <a:extLst>
              <a:ext uri="{FF2B5EF4-FFF2-40B4-BE49-F238E27FC236}">
                <a16:creationId xmlns:a16="http://schemas.microsoft.com/office/drawing/2014/main" id="{7202FFF1-BB75-40BC-BF82-93F990CC7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4114800" cy="502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TOP 9 bài Phân tích Trao duyên hay nhất - Văn 10">
            <a:extLst>
              <a:ext uri="{FF2B5EF4-FFF2-40B4-BE49-F238E27FC236}">
                <a16:creationId xmlns:a16="http://schemas.microsoft.com/office/drawing/2014/main" id="{40472788-7661-4414-90AB-3D2A9EA241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443" r="32907"/>
          <a:stretch/>
        </p:blipFill>
        <p:spPr bwMode="auto">
          <a:xfrm>
            <a:off x="8686800" y="2819400"/>
            <a:ext cx="463067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trao duyen\thuykieu-kimtrong-khacgo-nguyentunghiem.jpg">
            <a:extLst>
              <a:ext uri="{FF2B5EF4-FFF2-40B4-BE49-F238E27FC236}">
                <a16:creationId xmlns:a16="http://schemas.microsoft.com/office/drawing/2014/main" id="{E0AB0186-9078-4699-8E6C-1DF538461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" b="3787"/>
          <a:stretch/>
        </p:blipFill>
        <p:spPr bwMode="auto">
          <a:xfrm>
            <a:off x="4800600" y="2667000"/>
            <a:ext cx="3642182" cy="487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2955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30" name="Rectangle 38"/>
          <p:cNvSpPr>
            <a:spLocks noChangeArrowheads="1"/>
          </p:cNvSpPr>
          <p:nvPr/>
        </p:nvSpPr>
        <p:spPr bwMode="auto">
          <a:xfrm>
            <a:off x="604157" y="2438400"/>
            <a:ext cx="12415157" cy="245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-812800">
              <a:lnSpc>
                <a:spcPct val="90000"/>
              </a:lnSpc>
              <a:spcBef>
                <a:spcPct val="20000"/>
              </a:spcBef>
            </a:pPr>
            <a:endParaRPr lang="en-US" sz="3600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Placeholder 4"/>
          <p:cNvSpPr txBox="1">
            <a:spLocks/>
          </p:cNvSpPr>
          <p:nvPr/>
        </p:nvSpPr>
        <p:spPr bwMode="auto">
          <a:xfrm>
            <a:off x="2743200" y="1676400"/>
            <a:ext cx="12992100" cy="61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</a:p>
          <a:p>
            <a:pPr marL="0" indent="896938" fontAlgn="auto">
              <a:spcAft>
                <a:spcPts val="0"/>
              </a:spcAft>
              <a:buNone/>
              <a:defRPr/>
            </a:pPr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Cách đọc: rõ ràng, truyền cảm, đọc kĩ cước chú 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Placeholder 4"/>
          <p:cNvSpPr txBox="1">
            <a:spLocks/>
          </p:cNvSpPr>
          <p:nvPr/>
        </p:nvSpPr>
        <p:spPr bwMode="auto">
          <a:xfrm>
            <a:off x="2743200" y="609600"/>
            <a:ext cx="815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TÌM HIỂU CHUNG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8">
            <a:extLst>
              <a:ext uri="{FF2B5EF4-FFF2-40B4-BE49-F238E27FC236}">
                <a16:creationId xmlns:a16="http://schemas.microsoft.com/office/drawing/2014/main" id="{6EE8467A-6903-45AB-B075-6822CB6D6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200400"/>
            <a:ext cx="1310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-812800">
              <a:lnSpc>
                <a:spcPct val="90000"/>
              </a:lnSpc>
              <a:spcBef>
                <a:spcPct val="20000"/>
              </a:spcBef>
            </a:pPr>
            <a:endParaRPr lang="en-US" sz="3600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8128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en-US" sz="3200" b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 Tìm hiểu chung</a:t>
            </a:r>
            <a:endParaRPr lang="en-US" sz="32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2.1. Tác giả Nguyễn Du và Truyện Kiều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2.2. Đoạn trích </a:t>
            </a:r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Trao duyên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* Vị trí đoạn trích</a:t>
            </a:r>
          </a:p>
          <a:p>
            <a:r>
              <a:rPr lang="en-US" sz="3200"/>
              <a:t>- Từ câu 711-  câu 758.</a:t>
            </a:r>
          </a:p>
          <a:p>
            <a:r>
              <a:rPr lang="en-US" sz="3200"/>
              <a:t>- Đây là đoạn thơ mở đầu cho cuộc đời lưu lạc đau khổ  của Thúy Kiều.</a:t>
            </a:r>
          </a:p>
          <a:p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33" descr="E:\设计\PPT\花朵.png花朵">
            <a:extLst>
              <a:ext uri="{FF2B5EF4-FFF2-40B4-BE49-F238E27FC236}">
                <a16:creationId xmlns:a16="http://schemas.microsoft.com/office/drawing/2014/main" id="{D23E28C9-6B39-451B-83B7-233A81865F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669723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2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5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30" name="Rectangle 38"/>
          <p:cNvSpPr>
            <a:spLocks noChangeArrowheads="1"/>
          </p:cNvSpPr>
          <p:nvPr/>
        </p:nvSpPr>
        <p:spPr bwMode="auto">
          <a:xfrm>
            <a:off x="604157" y="2438400"/>
            <a:ext cx="12415157" cy="245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-812800">
              <a:lnSpc>
                <a:spcPct val="90000"/>
              </a:lnSpc>
              <a:spcBef>
                <a:spcPct val="20000"/>
              </a:spcBef>
            </a:pPr>
            <a:endParaRPr lang="en-US" sz="3600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8">
            <a:extLst>
              <a:ext uri="{FF2B5EF4-FFF2-40B4-BE49-F238E27FC236}">
                <a16:creationId xmlns:a16="http://schemas.microsoft.com/office/drawing/2014/main" id="{6EE8467A-6903-45AB-B075-6822CB6D6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04800"/>
            <a:ext cx="7086600" cy="99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* Sơ đồ tóm tắt mạch tự sự và bố cục: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19495B5-DA52-427C-82C8-EABE9C64EF26}"/>
              </a:ext>
            </a:extLst>
          </p:cNvPr>
          <p:cNvSpPr/>
          <p:nvPr/>
        </p:nvSpPr>
        <p:spPr>
          <a:xfrm>
            <a:off x="5638800" y="1676400"/>
            <a:ext cx="12954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id="{5B1A80D0-E811-4FF5-AF0D-89B5D1F54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447800"/>
            <a:ext cx="3609474" cy="1447799"/>
          </a:xfrm>
          <a:prstGeom prst="round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711- 723</a:t>
            </a:r>
          </a:p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Bối cảnh trao duyên</a:t>
            </a:r>
          </a:p>
          <a:p>
            <a:pPr algn="ctr"/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8">
            <a:extLst>
              <a:ext uri="{FF2B5EF4-FFF2-40B4-BE49-F238E27FC236}">
                <a16:creationId xmlns:a16="http://schemas.microsoft.com/office/drawing/2014/main" id="{74FB7C91-7A3A-4C87-B9E1-54AE0352F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1219200"/>
            <a:ext cx="5638800" cy="1828800"/>
          </a:xfrm>
          <a:prstGeom prst="round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724- 734</a:t>
            </a:r>
          </a:p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Thúy Kiều nói lời trao duyên và thuyết phục Thúy Vân</a:t>
            </a:r>
          </a:p>
          <a:p>
            <a:pPr algn="ctr"/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8">
            <a:extLst>
              <a:ext uri="{FF2B5EF4-FFF2-40B4-BE49-F238E27FC236}">
                <a16:creationId xmlns:a16="http://schemas.microsoft.com/office/drawing/2014/main" id="{FD77A477-EC9B-4EFF-8772-0303196A2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199" y="4572000"/>
            <a:ext cx="5638801" cy="1752600"/>
          </a:xfrm>
          <a:prstGeom prst="round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735- 748</a:t>
            </a:r>
          </a:p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Kiều trao kỳ vật và dặn dò Vân</a:t>
            </a:r>
          </a:p>
          <a:p>
            <a:pPr algn="ctr"/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8">
            <a:extLst>
              <a:ext uri="{FF2B5EF4-FFF2-40B4-BE49-F238E27FC236}">
                <a16:creationId xmlns:a16="http://schemas.microsoft.com/office/drawing/2014/main" id="{0D2470F0-1810-447F-AC99-0AD880902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399" y="4572000"/>
            <a:ext cx="4170947" cy="1676400"/>
          </a:xfrm>
          <a:prstGeom prst="round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749- 758</a:t>
            </a:r>
          </a:p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Kiều độc thoại nội tâm</a:t>
            </a:r>
          </a:p>
          <a:p>
            <a:pPr algn="ctr"/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984533E8-C990-4382-8BC5-CF6B77A4DEAD}"/>
              </a:ext>
            </a:extLst>
          </p:cNvPr>
          <p:cNvCxnSpPr>
            <a:cxnSpLocks/>
          </p:cNvCxnSpPr>
          <p:nvPr/>
        </p:nvCxnSpPr>
        <p:spPr>
          <a:xfrm rot="5400000">
            <a:off x="9372600" y="3276600"/>
            <a:ext cx="1447800" cy="1143000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69929285-18C5-49B7-9681-E89E2F02F996}"/>
              </a:ext>
            </a:extLst>
          </p:cNvPr>
          <p:cNvCxnSpPr>
            <a:cxnSpLocks/>
          </p:cNvCxnSpPr>
          <p:nvPr/>
        </p:nvCxnSpPr>
        <p:spPr>
          <a:xfrm rot="10800000">
            <a:off x="5867400" y="5334000"/>
            <a:ext cx="2362200" cy="228600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1CC602C-8530-4D12-8476-FD8CB64E7F23}"/>
              </a:ext>
            </a:extLst>
          </p:cNvPr>
          <p:cNvSpPr txBox="1"/>
          <p:nvPr/>
        </p:nvSpPr>
        <p:spPr>
          <a:xfrm>
            <a:off x="1066800" y="6705600"/>
            <a:ext cx="134112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→ Đoạn trích kết hợp các hình thức ngôn ngữ: lời người kể chuyện, lời nhân vật  (lời đối thoại và lời độc thoại)</a:t>
            </a:r>
          </a:p>
        </p:txBody>
      </p:sp>
    </p:spTree>
    <p:extLst>
      <p:ext uri="{BB962C8B-B14F-4D97-AF65-F5344CB8AC3E}">
        <p14:creationId xmlns:p14="http://schemas.microsoft.com/office/powerpoint/2010/main" val="247005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 txBox="1">
            <a:spLocks/>
          </p:cNvSpPr>
          <p:nvPr/>
        </p:nvSpPr>
        <p:spPr bwMode="auto">
          <a:xfrm>
            <a:off x="3581400" y="381000"/>
            <a:ext cx="929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KHÁM PHÁ VĂN BẢN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auto">
          <a:xfrm>
            <a:off x="3352800" y="1371600"/>
            <a:ext cx="12649200" cy="113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Đoạn 1 (711-723): Bối cảnh trao duyên</a:t>
            </a:r>
            <a:endParaRPr lang="en-US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DD36DCFD-37E1-4FB0-B346-3D3C15FBEDD7}"/>
              </a:ext>
            </a:extLst>
          </p:cNvPr>
          <p:cNvSpPr txBox="1">
            <a:spLocks/>
          </p:cNvSpPr>
          <p:nvPr/>
        </p:nvSpPr>
        <p:spPr bwMode="auto">
          <a:xfrm>
            <a:off x="5334000" y="1981199"/>
            <a:ext cx="3048000" cy="10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NHIỆM VỤ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EB9AA12-1977-4B0F-9818-8D40A4056F02}"/>
              </a:ext>
            </a:extLst>
          </p:cNvPr>
          <p:cNvSpPr txBox="1">
            <a:spLocks/>
          </p:cNvSpPr>
          <p:nvPr/>
        </p:nvSpPr>
        <p:spPr bwMode="auto">
          <a:xfrm>
            <a:off x="838200" y="4038600"/>
            <a:ext cx="5486400" cy="23102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>
                <a:solidFill>
                  <a:sysClr val="windowText" lastClr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</a:t>
            </a:r>
            <a:r>
              <a:rPr lang="en-US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ìm những từ ngữ chỉ thời gian, không gian và con người để hình dung, tái hiện bối cảnh trao duyên. </a:t>
            </a:r>
            <a:endParaRPr lang="en-US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08FF2BF-33A0-4D4B-A234-54EC8A3EA70D}"/>
              </a:ext>
            </a:extLst>
          </p:cNvPr>
          <p:cNvSpPr txBox="1">
            <a:spLocks/>
          </p:cNvSpPr>
          <p:nvPr/>
        </p:nvSpPr>
        <p:spPr bwMode="auto">
          <a:xfrm>
            <a:off x="8001000" y="3886200"/>
            <a:ext cx="5486400" cy="220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 các em, ý định trao duyên cho TV được TK dự định sẵn hay bất chợt nảy sinh?</a:t>
            </a:r>
            <a:endParaRPr lang="en-US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A8D22CF-CA9C-498D-9CCC-3B42087DBA67}"/>
              </a:ext>
            </a:extLst>
          </p:cNvPr>
          <p:cNvCxnSpPr/>
          <p:nvPr/>
        </p:nvCxnSpPr>
        <p:spPr>
          <a:xfrm flipH="1">
            <a:off x="4038600" y="2590800"/>
            <a:ext cx="2590800" cy="9906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EAE3EA8-C2B7-424E-8399-A1FA447CAA55}"/>
              </a:ext>
            </a:extLst>
          </p:cNvPr>
          <p:cNvCxnSpPr/>
          <p:nvPr/>
        </p:nvCxnSpPr>
        <p:spPr>
          <a:xfrm>
            <a:off x="6934200" y="2590800"/>
            <a:ext cx="25146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33" descr="E:\设计\PPT\花朵.png花朵">
            <a:extLst>
              <a:ext uri="{FF2B5EF4-FFF2-40B4-BE49-F238E27FC236}">
                <a16:creationId xmlns:a16="http://schemas.microsoft.com/office/drawing/2014/main" id="{7B2C334F-E0EE-48D7-BF17-265F32AB6A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920009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9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792" y="1902124"/>
            <a:ext cx="2914649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Không gian: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71800" y="2057400"/>
            <a:ext cx="267442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"dưới đèn"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7400" y="2057400"/>
            <a:ext cx="435961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 phòng thanh vắng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BA408BE-771B-43DB-A3C2-4E913E191A95}"/>
              </a:ext>
            </a:extLst>
          </p:cNvPr>
          <p:cNvSpPr txBox="1">
            <a:spLocks/>
          </p:cNvSpPr>
          <p:nvPr/>
        </p:nvSpPr>
        <p:spPr bwMode="auto">
          <a:xfrm>
            <a:off x="762000" y="0"/>
            <a:ext cx="13868400" cy="85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Đoạn 1 (711-723): Bối cảnh trao duyên</a:t>
            </a:r>
            <a:endParaRPr lang="en-US" sz="360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9F9DA4-05CA-431C-9CCB-BB4225336FB8}"/>
              </a:ext>
            </a:extLst>
          </p:cNvPr>
          <p:cNvSpPr/>
          <p:nvPr/>
        </p:nvSpPr>
        <p:spPr>
          <a:xfrm>
            <a:off x="10591800" y="914400"/>
            <a:ext cx="2379139" cy="335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đêm khuya</a:t>
            </a:r>
            <a:endParaRPr lang="en-US" sz="28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94C1A5A5-E44F-455C-9FBF-3441AABE94A1}"/>
              </a:ext>
            </a:extLst>
          </p:cNvPr>
          <p:cNvSpPr txBox="1">
            <a:spLocks/>
          </p:cNvSpPr>
          <p:nvPr/>
        </p:nvSpPr>
        <p:spPr>
          <a:xfrm>
            <a:off x="381000" y="914400"/>
            <a:ext cx="2705100" cy="442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- Thời gian: </a:t>
            </a:r>
            <a:endParaRPr lang="it-IT" sz="2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2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80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2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2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800">
                <a:latin typeface="Times New Roman" pitchFamily="18" charset="0"/>
                <a:cs typeface="Times New Roman" pitchFamily="18" charset="0"/>
              </a:rPr>
              <a:t>   </a:t>
            </a:r>
            <a:endParaRPr lang="it-IT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0B9FD97-D278-47C5-9F47-8D6262442E9C}"/>
              </a:ext>
            </a:extLst>
          </p:cNvPr>
          <p:cNvSpPr/>
          <p:nvPr/>
        </p:nvSpPr>
        <p:spPr>
          <a:xfrm>
            <a:off x="2819400" y="914400"/>
            <a:ext cx="6934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 chong trắng đĩa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 tỉnh giấc xuân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Hộp Văn bản 49">
            <a:extLst>
              <a:ext uri="{FF2B5EF4-FFF2-40B4-BE49-F238E27FC236}">
                <a16:creationId xmlns:a16="http://schemas.microsoft.com/office/drawing/2014/main" id="{4BBD640B-F091-4C13-BE1B-270D5E53C691}"/>
              </a:ext>
            </a:extLst>
          </p:cNvPr>
          <p:cNvSpPr txBox="1"/>
          <p:nvPr/>
        </p:nvSpPr>
        <p:spPr>
          <a:xfrm>
            <a:off x="381000" y="42672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- Con người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1381A1D-3838-4C09-8247-4DCCED47D1DD}"/>
              </a:ext>
            </a:extLst>
          </p:cNvPr>
          <p:cNvCxnSpPr>
            <a:cxnSpLocks/>
          </p:cNvCxnSpPr>
          <p:nvPr/>
        </p:nvCxnSpPr>
        <p:spPr>
          <a:xfrm>
            <a:off x="9525000" y="1143000"/>
            <a:ext cx="914400" cy="0"/>
          </a:xfrm>
          <a:prstGeom prst="straightConnector1">
            <a:avLst/>
          </a:prstGeom>
          <a:ln w="38100">
            <a:solidFill>
              <a:srgbClr val="2C44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F334C1F-C4C6-4ADB-9BE6-C716E8E67247}"/>
              </a:ext>
            </a:extLst>
          </p:cNvPr>
          <p:cNvCxnSpPr>
            <a:cxnSpLocks/>
          </p:cNvCxnSpPr>
          <p:nvPr/>
        </p:nvCxnSpPr>
        <p:spPr>
          <a:xfrm>
            <a:off x="4800600" y="2362200"/>
            <a:ext cx="914400" cy="0"/>
          </a:xfrm>
          <a:prstGeom prst="straightConnector1">
            <a:avLst/>
          </a:prstGeom>
          <a:ln w="38100">
            <a:solidFill>
              <a:srgbClr val="2C44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49">
            <a:extLst>
              <a:ext uri="{FF2B5EF4-FFF2-40B4-BE49-F238E27FC236}">
                <a16:creationId xmlns:a16="http://schemas.microsoft.com/office/drawing/2014/main" id="{080B9461-56D1-4B58-A81D-AE81C209612D}"/>
              </a:ext>
            </a:extLst>
          </p:cNvPr>
          <p:cNvSpPr txBox="1"/>
          <p:nvPr/>
        </p:nvSpPr>
        <p:spPr>
          <a:xfrm>
            <a:off x="3810000" y="3352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Thúy Kiều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Hộp Văn bản 49">
            <a:extLst>
              <a:ext uri="{FF2B5EF4-FFF2-40B4-BE49-F238E27FC236}">
                <a16:creationId xmlns:a16="http://schemas.microsoft.com/office/drawing/2014/main" id="{76A1F2D9-63F2-4988-BB1B-B9BDA68B0B3B}"/>
              </a:ext>
            </a:extLst>
          </p:cNvPr>
          <p:cNvSpPr txBox="1"/>
          <p:nvPr/>
        </p:nvSpPr>
        <p:spPr>
          <a:xfrm>
            <a:off x="3581400" y="50292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Thúy Vân</a:t>
            </a:r>
            <a:endParaRPr lang="en-US"/>
          </a:p>
        </p:txBody>
      </p:sp>
      <p:sp>
        <p:nvSpPr>
          <p:cNvPr id="34" name="Hộp Văn bản 49">
            <a:extLst>
              <a:ext uri="{FF2B5EF4-FFF2-40B4-BE49-F238E27FC236}">
                <a16:creationId xmlns:a16="http://schemas.microsoft.com/office/drawing/2014/main" id="{BDF3E917-F415-4778-A571-4C7589AB38DE}"/>
              </a:ext>
            </a:extLst>
          </p:cNvPr>
          <p:cNvSpPr txBox="1"/>
          <p:nvPr/>
        </p:nvSpPr>
        <p:spPr>
          <a:xfrm>
            <a:off x="6248400" y="281940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Lòng đương thổn thức đầy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tơ duyên còn vướng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A0A2E8B-C0C1-422A-A420-D5DD618EDA09}"/>
              </a:ext>
            </a:extLst>
          </p:cNvPr>
          <p:cNvCxnSpPr>
            <a:cxnSpLocks/>
          </p:cNvCxnSpPr>
          <p:nvPr/>
        </p:nvCxnSpPr>
        <p:spPr>
          <a:xfrm flipV="1">
            <a:off x="2514600" y="3657600"/>
            <a:ext cx="1143000" cy="8494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Hộp Văn bản 49">
            <a:extLst>
              <a:ext uri="{FF2B5EF4-FFF2-40B4-BE49-F238E27FC236}">
                <a16:creationId xmlns:a16="http://schemas.microsoft.com/office/drawing/2014/main" id="{9E7C193B-5EDC-474A-872F-CAD4CABF8676}"/>
              </a:ext>
            </a:extLst>
          </p:cNvPr>
          <p:cNvSpPr txBox="1"/>
          <p:nvPr/>
        </p:nvSpPr>
        <p:spPr>
          <a:xfrm>
            <a:off x="6248400" y="41910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hở môi... thẹn thùng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7786CF5-B07D-4F7D-88AB-4B078C1BD6F3}"/>
              </a:ext>
            </a:extLst>
          </p:cNvPr>
          <p:cNvCxnSpPr>
            <a:cxnSpLocks/>
            <a:endCxn id="34" idx="1"/>
          </p:cNvCxnSpPr>
          <p:nvPr/>
        </p:nvCxnSpPr>
        <p:spPr>
          <a:xfrm flipV="1">
            <a:off x="5715000" y="3296454"/>
            <a:ext cx="533400" cy="361146"/>
          </a:xfrm>
          <a:prstGeom prst="straightConnector1">
            <a:avLst/>
          </a:prstGeom>
          <a:ln w="38100">
            <a:solidFill>
              <a:srgbClr val="2C44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312FD28-8B7F-4AC3-B603-BCDE6786842E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5791200" y="3886200"/>
            <a:ext cx="457200" cy="566410"/>
          </a:xfrm>
          <a:prstGeom prst="straightConnector1">
            <a:avLst/>
          </a:prstGeom>
          <a:ln w="38100">
            <a:solidFill>
              <a:srgbClr val="2C44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ight Brace 42">
            <a:extLst>
              <a:ext uri="{FF2B5EF4-FFF2-40B4-BE49-F238E27FC236}">
                <a16:creationId xmlns:a16="http://schemas.microsoft.com/office/drawing/2014/main" id="{C4B0166F-1C2A-4A88-9231-8DF49C53DDAF}"/>
              </a:ext>
            </a:extLst>
          </p:cNvPr>
          <p:cNvSpPr/>
          <p:nvPr/>
        </p:nvSpPr>
        <p:spPr>
          <a:xfrm>
            <a:off x="10515600" y="2971800"/>
            <a:ext cx="304800" cy="17526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Hộp Văn bản 49">
            <a:extLst>
              <a:ext uri="{FF2B5EF4-FFF2-40B4-BE49-F238E27FC236}">
                <a16:creationId xmlns:a16="http://schemas.microsoft.com/office/drawing/2014/main" id="{F8E907C7-A7D5-4A04-8C33-0F25D03E2A3C}"/>
              </a:ext>
            </a:extLst>
          </p:cNvPr>
          <p:cNvSpPr txBox="1"/>
          <p:nvPr/>
        </p:nvSpPr>
        <p:spPr>
          <a:xfrm>
            <a:off x="10972800" y="28956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băn khoăn, trăn trở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Hộp Văn bản 49">
            <a:extLst>
              <a:ext uri="{FF2B5EF4-FFF2-40B4-BE49-F238E27FC236}">
                <a16:creationId xmlns:a16="http://schemas.microsoft.com/office/drawing/2014/main" id="{0E2EC76E-96A1-4EE4-875A-4DD615A0415C}"/>
              </a:ext>
            </a:extLst>
          </p:cNvPr>
          <p:cNvSpPr txBox="1"/>
          <p:nvPr/>
        </p:nvSpPr>
        <p:spPr>
          <a:xfrm>
            <a:off x="10972800" y="33528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lo lắng cho người khác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Hộp Văn bản 49">
            <a:extLst>
              <a:ext uri="{FF2B5EF4-FFF2-40B4-BE49-F238E27FC236}">
                <a16:creationId xmlns:a16="http://schemas.microsoft.com/office/drawing/2014/main" id="{D63E91BD-5784-4421-93FE-5DC5E25E194C}"/>
              </a:ext>
            </a:extLst>
          </p:cNvPr>
          <p:cNvSpPr txBox="1"/>
          <p:nvPr/>
        </p:nvSpPr>
        <p:spPr>
          <a:xfrm>
            <a:off x="11125200" y="3962400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ý thức được sự hệ trọng của điều sắp nói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10AA073-EB60-4AAE-8F6A-34ADA2E59343}"/>
              </a:ext>
            </a:extLst>
          </p:cNvPr>
          <p:cNvCxnSpPr>
            <a:cxnSpLocks/>
          </p:cNvCxnSpPr>
          <p:nvPr/>
        </p:nvCxnSpPr>
        <p:spPr>
          <a:xfrm>
            <a:off x="2590800" y="4572000"/>
            <a:ext cx="8382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Hộp Văn bản 49">
            <a:extLst>
              <a:ext uri="{FF2B5EF4-FFF2-40B4-BE49-F238E27FC236}">
                <a16:creationId xmlns:a16="http://schemas.microsoft.com/office/drawing/2014/main" id="{CE9835D7-9795-4884-B689-FB83393CB8C0}"/>
              </a:ext>
            </a:extLst>
          </p:cNvPr>
          <p:cNvSpPr txBox="1"/>
          <p:nvPr/>
        </p:nvSpPr>
        <p:spPr>
          <a:xfrm>
            <a:off x="5334000" y="502920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"ân cần hỏi han”, “chị riêng oan một mình”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76C0B99-38B8-48D7-9A9B-2F2704EF35BE}"/>
              </a:ext>
            </a:extLst>
          </p:cNvPr>
          <p:cNvCxnSpPr>
            <a:cxnSpLocks/>
          </p:cNvCxnSpPr>
          <p:nvPr/>
        </p:nvCxnSpPr>
        <p:spPr>
          <a:xfrm>
            <a:off x="8839200" y="5410200"/>
            <a:ext cx="914400" cy="0"/>
          </a:xfrm>
          <a:prstGeom prst="straightConnector1">
            <a:avLst/>
          </a:prstGeom>
          <a:ln w="38100">
            <a:solidFill>
              <a:srgbClr val="2C44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Hộp Văn bản 49">
            <a:extLst>
              <a:ext uri="{FF2B5EF4-FFF2-40B4-BE49-F238E27FC236}">
                <a16:creationId xmlns:a16="http://schemas.microsoft.com/office/drawing/2014/main" id="{7C8E7936-8121-4D14-BDEE-8CB7C927EF66}"/>
              </a:ext>
            </a:extLst>
          </p:cNvPr>
          <p:cNvSpPr txBox="1"/>
          <p:nvPr/>
        </p:nvSpPr>
        <p:spPr>
          <a:xfrm>
            <a:off x="9982200" y="5181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ân cần, lo lắng cho Kiều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777BB90-15E1-4505-92D7-A00E27F22886}"/>
              </a:ext>
            </a:extLst>
          </p:cNvPr>
          <p:cNvSpPr txBox="1"/>
          <p:nvPr/>
        </p:nvSpPr>
        <p:spPr>
          <a:xfrm>
            <a:off x="2362200" y="6096000"/>
            <a:ext cx="11658600" cy="20181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2800" b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Bối cảnh cuộc trao duyên: </a:t>
            </a: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Đ</a:t>
            </a:r>
            <a:r>
              <a:rPr lang="en-US" sz="28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êm trước khi Kiều lên đường theo Mã Giám Sinh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+ Sự ân ần hỏi han và tấc lòng thấu hiểu của Vân -&gt; Kiều lóe lên ý định cậy nhờ Vân  thay mình trả món nợ ân tình với chàng Kim 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2E6A74A3-7D63-4ECF-8FA0-5D3529587EDE}"/>
              </a:ext>
            </a:extLst>
          </p:cNvPr>
          <p:cNvSpPr/>
          <p:nvPr/>
        </p:nvSpPr>
        <p:spPr>
          <a:xfrm>
            <a:off x="914400" y="6629400"/>
            <a:ext cx="990600" cy="5334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256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20" grpId="0"/>
      <p:bldP spid="24" grpId="0"/>
      <p:bldP spid="26" grpId="0"/>
      <p:bldP spid="28" grpId="0"/>
      <p:bldP spid="31" grpId="0"/>
      <p:bldP spid="32" grpId="0"/>
      <p:bldP spid="34" grpId="0"/>
      <p:bldP spid="36" grpId="0"/>
      <p:bldP spid="44" grpId="0"/>
      <p:bldP spid="45" grpId="0"/>
      <p:bldP spid="46" grpId="0"/>
      <p:bldP spid="52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533400" y="1981200"/>
            <a:ext cx="8832850" cy="10064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* Lời nhờ cậy đặc biệt</a:t>
            </a:r>
            <a:endParaRPr lang="it-IT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t-IT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t-IT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t-IT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sz="3600">
                <a:latin typeface="Times New Roman" pitchFamily="18" charset="0"/>
                <a:cs typeface="Times New Roman" pitchFamily="18" charset="0"/>
              </a:rPr>
              <a:t>   </a:t>
            </a:r>
            <a:endParaRPr lang="it-IT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43400" y="2438400"/>
            <a:ext cx="7208002" cy="1209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"Cậy em em có chịu lời</a:t>
            </a:r>
          </a:p>
          <a:p>
            <a:pPr algn="ctr"/>
            <a:r>
              <a:rPr lang="de-DE" sz="36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Ngồi lên cho chị lạy rồi sẽ thưa"</a:t>
            </a:r>
            <a:endParaRPr lang="en-US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BA408BE-771B-43DB-A3C2-4E913E191A95}"/>
              </a:ext>
            </a:extLst>
          </p:cNvPr>
          <p:cNvSpPr txBox="1">
            <a:spLocks/>
          </p:cNvSpPr>
          <p:nvPr/>
        </p:nvSpPr>
        <p:spPr bwMode="auto">
          <a:xfrm>
            <a:off x="228600" y="228600"/>
            <a:ext cx="13868400" cy="85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215968"/>
                </a:solidFill>
                <a:latin typeface="Baskerville Old Face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Diễn biến tâm trạng của Thúy Kiều trước khi trao duyên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Content Placeholder 5">
            <a:extLst>
              <a:ext uri="{FF2B5EF4-FFF2-40B4-BE49-F238E27FC236}">
                <a16:creationId xmlns:a16="http://schemas.microsoft.com/office/drawing/2014/main" id="{E71DCC9C-AB16-44EE-9EB4-160764A79288}"/>
              </a:ext>
            </a:extLst>
          </p:cNvPr>
          <p:cNvSpPr txBox="1">
            <a:spLocks/>
          </p:cNvSpPr>
          <p:nvPr/>
        </p:nvSpPr>
        <p:spPr>
          <a:xfrm>
            <a:off x="304800" y="990600"/>
            <a:ext cx="120396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2.1. Thúy Kiều nói lời trao duyên và thuyết phục Thúy Vân</a:t>
            </a:r>
            <a:endParaRPr lang="it-IT" sz="36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360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3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93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381000"/>
            <a:ext cx="8833388" cy="10068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* Lời nhờ cậy đặc biệt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t-IT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sz="3600">
                <a:latin typeface="Times New Roman" pitchFamily="18" charset="0"/>
                <a:cs typeface="Times New Roman" pitchFamily="18" charset="0"/>
              </a:rPr>
              <a:t>   </a:t>
            </a:r>
            <a:endParaRPr lang="it-IT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t-IT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t-IT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t-IT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sz="3600">
                <a:latin typeface="Times New Roman" pitchFamily="18" charset="0"/>
                <a:cs typeface="Times New Roman" pitchFamily="18" charset="0"/>
              </a:rPr>
              <a:t>   </a:t>
            </a:r>
            <a:endParaRPr lang="it-IT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05400" y="2667000"/>
            <a:ext cx="1981199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vả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31374" y="4276466"/>
            <a:ext cx="720800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 lời (bất đắc dĩ /miễn cưỡng)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22582" y="5035838"/>
            <a:ext cx="889012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Thúy</a:t>
            </a:r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Vân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3962400" y="2895600"/>
            <a:ext cx="876301" cy="536270"/>
          </a:xfrm>
          <a:prstGeom prst="straightConnector1">
            <a:avLst/>
          </a:prstGeom>
          <a:ln w="38100">
            <a:solidFill>
              <a:srgbClr val="2C44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V="1">
            <a:off x="4362450" y="4505066"/>
            <a:ext cx="1268924" cy="235169"/>
          </a:xfrm>
          <a:prstGeom prst="straightConnector1">
            <a:avLst/>
          </a:prstGeom>
          <a:ln w="38100">
            <a:solidFill>
              <a:srgbClr val="2C44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</p:cNvCxnSpPr>
          <p:nvPr/>
        </p:nvCxnSpPr>
        <p:spPr>
          <a:xfrm>
            <a:off x="4362450" y="4797132"/>
            <a:ext cx="1049205" cy="437905"/>
          </a:xfrm>
          <a:prstGeom prst="straightConnector1">
            <a:avLst/>
          </a:prstGeom>
          <a:ln w="38100">
            <a:solidFill>
              <a:srgbClr val="2C44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849B14A-1BB2-41C2-9D1B-FE81A7C0742C}"/>
              </a:ext>
            </a:extLst>
          </p:cNvPr>
          <p:cNvSpPr/>
          <p:nvPr/>
        </p:nvSpPr>
        <p:spPr>
          <a:xfrm>
            <a:off x="1905000" y="3124200"/>
            <a:ext cx="1776935" cy="4572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"Cậy"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9AE714-931B-455C-97D1-17F80E089E01}"/>
              </a:ext>
            </a:extLst>
          </p:cNvPr>
          <p:cNvSpPr/>
          <p:nvPr/>
        </p:nvSpPr>
        <p:spPr>
          <a:xfrm>
            <a:off x="2097067" y="4509463"/>
            <a:ext cx="1996730" cy="4572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"Chịu"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9F9DA4-05CA-431C-9CCB-BB4225336FB8}"/>
              </a:ext>
            </a:extLst>
          </p:cNvPr>
          <p:cNvSpPr/>
          <p:nvPr/>
        </p:nvSpPr>
        <p:spPr>
          <a:xfrm>
            <a:off x="5469461" y="3093658"/>
            <a:ext cx="8572518" cy="830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36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Âm điệu nặng nề </a:t>
            </a:r>
            <a:r>
              <a:rPr lang="en-US" sz="36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gợi </a:t>
            </a:r>
            <a:r>
              <a:rPr lang="it-IT" sz="36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sự quằn quại, đau đớn</a:t>
            </a:r>
            <a:endParaRPr lang="en-US" sz="36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F290542-979F-4246-99D8-342F190B1C02}"/>
              </a:ext>
            </a:extLst>
          </p:cNvPr>
          <p:cNvCxnSpPr>
            <a:cxnSpLocks/>
          </p:cNvCxnSpPr>
          <p:nvPr/>
        </p:nvCxnSpPr>
        <p:spPr>
          <a:xfrm>
            <a:off x="4114800" y="3505200"/>
            <a:ext cx="1107011" cy="442249"/>
          </a:xfrm>
          <a:prstGeom prst="straightConnector1">
            <a:avLst/>
          </a:prstGeom>
          <a:ln w="38100">
            <a:solidFill>
              <a:srgbClr val="2C44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94C1A5A5-E44F-455C-9FBF-3441AABE94A1}"/>
              </a:ext>
            </a:extLst>
          </p:cNvPr>
          <p:cNvSpPr txBox="1">
            <a:spLocks/>
          </p:cNvSpPr>
          <p:nvPr/>
        </p:nvSpPr>
        <p:spPr>
          <a:xfrm>
            <a:off x="685800" y="2362200"/>
            <a:ext cx="2705100" cy="442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- Từ ngữ</a:t>
            </a:r>
            <a:endParaRPr lang="it-IT" sz="36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36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360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36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36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36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3600">
                <a:latin typeface="Times New Roman" pitchFamily="18" charset="0"/>
                <a:cs typeface="Times New Roman" pitchFamily="18" charset="0"/>
              </a:rPr>
              <a:t>   </a:t>
            </a:r>
            <a:endParaRPr lang="it-IT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6B8037E-96A3-4AC9-949C-35D32520F29B}"/>
              </a:ext>
            </a:extLst>
          </p:cNvPr>
          <p:cNvSpPr/>
          <p:nvPr/>
        </p:nvSpPr>
        <p:spPr>
          <a:xfrm>
            <a:off x="6705600" y="2590800"/>
            <a:ext cx="2438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tin tưởng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0B9FD97-D278-47C5-9F47-8D6262442E9C}"/>
              </a:ext>
            </a:extLst>
          </p:cNvPr>
          <p:cNvSpPr/>
          <p:nvPr/>
        </p:nvSpPr>
        <p:spPr>
          <a:xfrm>
            <a:off x="8686800" y="2590800"/>
            <a:ext cx="34671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hi vọng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Hộp Văn bản 49">
            <a:extLst>
              <a:ext uri="{FF2B5EF4-FFF2-40B4-BE49-F238E27FC236}">
                <a16:creationId xmlns:a16="http://schemas.microsoft.com/office/drawing/2014/main" id="{4BBD640B-F091-4C13-BE1B-270D5E53C691}"/>
              </a:ext>
            </a:extLst>
          </p:cNvPr>
          <p:cNvSpPr txBox="1"/>
          <p:nvPr/>
        </p:nvSpPr>
        <p:spPr>
          <a:xfrm>
            <a:off x="2438400" y="6781800"/>
            <a:ext cx="11118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>
                <a:latin typeface="Times New Roman" pitchFamily="18" charset="0"/>
                <a:cs typeface="Times New Roman" pitchFamily="18" charset="0"/>
              </a:rPr>
              <a:t>Từ ngữ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họn lọc chính xác,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phù hợp với hoàn cảnh nhân 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Curved Left Arrow 2">
            <a:extLst>
              <a:ext uri="{FF2B5EF4-FFF2-40B4-BE49-F238E27FC236}">
                <a16:creationId xmlns:a16="http://schemas.microsoft.com/office/drawing/2014/main" id="{7CE62242-A1C1-48EF-BAC5-D36D29A265C1}"/>
              </a:ext>
            </a:extLst>
          </p:cNvPr>
          <p:cNvSpPr/>
          <p:nvPr/>
        </p:nvSpPr>
        <p:spPr>
          <a:xfrm flipH="1">
            <a:off x="1143000" y="6629400"/>
            <a:ext cx="896983" cy="100681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971C1B-5103-4BAA-BA0A-2DE60C6683EA}"/>
              </a:ext>
            </a:extLst>
          </p:cNvPr>
          <p:cNvSpPr/>
          <p:nvPr/>
        </p:nvSpPr>
        <p:spPr>
          <a:xfrm>
            <a:off x="4724400" y="762000"/>
            <a:ext cx="7208002" cy="1209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"Cậy em em có chịu lời</a:t>
            </a:r>
          </a:p>
          <a:p>
            <a:pPr algn="ctr"/>
            <a:r>
              <a:rPr lang="de-DE" sz="36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Ngồi lên cho chị lạy rồi sẽ thưa"</a:t>
            </a:r>
            <a:endParaRPr lang="en-US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9027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 animBg="1"/>
      <p:bldP spid="19" grpId="0" animBg="1"/>
      <p:bldP spid="20" grpId="0"/>
      <p:bldP spid="24" grpId="0"/>
      <p:bldP spid="25" grpId="0"/>
      <p:bldP spid="26" grpId="0"/>
      <p:bldP spid="28" grpId="0"/>
      <p:bldP spid="29" grpId="0" animBg="1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PRESENTER_SHAPEINFO" val="&lt;ThreeDShapeInfo&gt;&lt;uuid val=&quot;{2C10E2FC-0544-4074-A781-081275079A3C}&quot;/&gt;&lt;isInvalidForFieldText val=&quot;0&quot;/&gt;&lt;Image&gt;&lt;filename val=&quot;C:\Users\Administrator\Documents\My Adobe Presentations\Presentation112\data\asimages\{2C10E2FC-0544-4074-A781-081275079A3C}_1.png&quot;/&gt;&lt;left val=&quot;206&quot;/&gt;&lt;top val=&quot;385&quot;/&gt;&lt;width val=&quot;309&quot;/&gt;&lt;height val=&quot;40&quot;/&gt;&lt;hasText val=&quot;1&quot;/&gt;&lt;/Image&gt;&lt;/ThreeDShapeInfo&gt;"/>
</p:tagLst>
</file>

<file path=ppt/theme/theme1.xml><?xml version="1.0" encoding="utf-8"?>
<a:theme xmlns:a="http://schemas.openxmlformats.org/drawingml/2006/main" name="Blank">
  <a:themeElements>
    <a:clrScheme name="9Slide - 2019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7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7347C0DE-6F4D-42D3-B391-F84F14ECBC5A}" vid="{28287419-C97E-4917-87F0-2D8B560A61AE}"/>
    </a:ext>
  </a:extLst>
</a:theme>
</file>

<file path=ppt/theme/theme2.xml><?xml version="1.0" encoding="utf-8"?>
<a:theme xmlns:a="http://schemas.openxmlformats.org/drawingml/2006/main" name="1_Blank">
  <a:themeElements>
    <a:clrScheme name="9Slide - 2019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7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7347C0DE-6F4D-42D3-B391-F84F14ECBC5A}" vid="{28287419-C97E-4917-87F0-2D8B560A61A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5038</TotalTime>
  <Words>2260</Words>
  <Application>Microsoft Office PowerPoint</Application>
  <PresentationFormat>Custom</PresentationFormat>
  <Paragraphs>268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等线</vt:lpstr>
      <vt:lpstr>#9Slide02 Noi dung dai</vt:lpstr>
      <vt:lpstr>#9Slide02 Tieu de dai</vt:lpstr>
      <vt:lpstr>#9Slide06 SVNHave Heart 2</vt:lpstr>
      <vt:lpstr>Arial</vt:lpstr>
      <vt:lpstr>Calibri</vt:lpstr>
      <vt:lpstr>Times New Romaimn</vt:lpstr>
      <vt:lpstr>Times New Roman</vt:lpstr>
      <vt:lpstr>Vani</vt:lpstr>
      <vt:lpstr>仓耳今楷05-6763 W05</vt:lpstr>
      <vt:lpstr>Blank</vt:lpstr>
      <vt:lpstr>1_Blank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Chúc các em học tốt!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KHÁI QUÁT VĂN HỌC DÂN GIAN VIỆT NAM</dc:title>
  <dc:subject>9Slide.vn</dc:subject>
  <dc:creator>ADMIN</dc:creator>
  <dc:description>9Slide.vn</dc:description>
  <cp:lastModifiedBy>9Slide</cp:lastModifiedBy>
  <cp:revision>768</cp:revision>
  <cp:lastPrinted>2021-04-18T09:52:41Z</cp:lastPrinted>
  <dcterms:created xsi:type="dcterms:W3CDTF">2009-11-12T07:54:19Z</dcterms:created>
  <dcterms:modified xsi:type="dcterms:W3CDTF">2023-08-05T17:14:43Z</dcterms:modified>
  <cp:category>9Slide.vn</cp:category>
</cp:coreProperties>
</file>