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 id="2147483652" r:id="rId2"/>
  </p:sldMasterIdLst>
  <p:notesMasterIdLst>
    <p:notesMasterId r:id="rId21"/>
  </p:notesMasterIdLst>
  <p:sldIdLst>
    <p:sldId id="259" r:id="rId3"/>
    <p:sldId id="291" r:id="rId4"/>
    <p:sldId id="273" r:id="rId5"/>
    <p:sldId id="282" r:id="rId6"/>
    <p:sldId id="297" r:id="rId7"/>
    <p:sldId id="321" r:id="rId8"/>
    <p:sldId id="312" r:id="rId9"/>
    <p:sldId id="313" r:id="rId10"/>
    <p:sldId id="268" r:id="rId11"/>
    <p:sldId id="315" r:id="rId12"/>
    <p:sldId id="316" r:id="rId13"/>
    <p:sldId id="317" r:id="rId14"/>
    <p:sldId id="318" r:id="rId15"/>
    <p:sldId id="266" r:id="rId16"/>
    <p:sldId id="319" r:id="rId17"/>
    <p:sldId id="267" r:id="rId18"/>
    <p:sldId id="320" r:id="rId19"/>
    <p:sldId id="310"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Microsoft YaHei UI" panose="020B0503020204020204" pitchFamily="34" charset="-122"/>
      <p:regular r:id="rId26"/>
      <p:bold r:id="rId27"/>
    </p:embeddedFont>
  </p:embeddedFontLst>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6C4"/>
    <a:srgbClr val="B52A0A"/>
    <a:srgbClr val="E0C8A1"/>
    <a:srgbClr val="C19143"/>
    <a:srgbClr val="403891"/>
    <a:srgbClr val="620D07"/>
    <a:srgbClr val="0373C2"/>
    <a:srgbClr val="FF99FF"/>
    <a:srgbClr val="137DC7"/>
    <a:srgbClr val="0374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70" d="100"/>
          <a:sy n="70" d="100"/>
        </p:scale>
        <p:origin x="534" y="66"/>
      </p:cViewPr>
      <p:guideLst>
        <p:guide orient="horz" pos="2205"/>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70015EE1-AAEF-4037-B9DF-D9A63FDDA256}" type="datetimeFigureOut">
              <a:rPr lang="zh-CN" altLang="en-US" smtClean="0"/>
              <a:pPr/>
              <a:t>2024/2/10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0CEA45B2-5C55-4935-9ED4-24F08C659F1C}" type="slidenum">
              <a:rPr lang="zh-CN" altLang="en-US" smtClean="0"/>
              <a:pPr/>
              <a:t>‹#›</a:t>
            </a:fld>
            <a:endParaRPr lang="zh-CN" altLang="en-US" dirty="0"/>
          </a:p>
        </p:txBody>
      </p:sp>
    </p:spTree>
    <p:extLst>
      <p:ext uri="{BB962C8B-B14F-4D97-AF65-F5344CB8AC3E}">
        <p14:creationId xmlns:p14="http://schemas.microsoft.com/office/powerpoint/2010/main" val="61377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a:t>
            </a:fld>
            <a:endParaRPr lang="zh-CN" altLang="en-US"/>
          </a:p>
        </p:txBody>
      </p:sp>
    </p:spTree>
    <p:extLst>
      <p:ext uri="{BB962C8B-B14F-4D97-AF65-F5344CB8AC3E}">
        <p14:creationId xmlns:p14="http://schemas.microsoft.com/office/powerpoint/2010/main" val="1802256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14</a:t>
            </a:fld>
            <a:endParaRPr lang="zh-CN" altLang="en-US"/>
          </a:p>
        </p:txBody>
      </p:sp>
    </p:spTree>
    <p:extLst>
      <p:ext uri="{BB962C8B-B14F-4D97-AF65-F5344CB8AC3E}">
        <p14:creationId xmlns:p14="http://schemas.microsoft.com/office/powerpoint/2010/main" val="81875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15</a:t>
            </a:fld>
            <a:endParaRPr lang="zh-CN" altLang="en-US"/>
          </a:p>
        </p:txBody>
      </p:sp>
    </p:spTree>
    <p:extLst>
      <p:ext uri="{BB962C8B-B14F-4D97-AF65-F5344CB8AC3E}">
        <p14:creationId xmlns:p14="http://schemas.microsoft.com/office/powerpoint/2010/main" val="818757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16</a:t>
            </a:fld>
            <a:endParaRPr lang="zh-CN" altLang="en-US"/>
          </a:p>
        </p:txBody>
      </p:sp>
    </p:spTree>
    <p:extLst>
      <p:ext uri="{BB962C8B-B14F-4D97-AF65-F5344CB8AC3E}">
        <p14:creationId xmlns:p14="http://schemas.microsoft.com/office/powerpoint/2010/main" val="2075287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17</a:t>
            </a:fld>
            <a:endParaRPr lang="zh-CN" altLang="en-US"/>
          </a:p>
        </p:txBody>
      </p:sp>
    </p:spTree>
    <p:extLst>
      <p:ext uri="{BB962C8B-B14F-4D97-AF65-F5344CB8AC3E}">
        <p14:creationId xmlns:p14="http://schemas.microsoft.com/office/powerpoint/2010/main" val="2226711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EA45B2-5C55-4935-9ED4-24F08C659F1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52815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3</a:t>
            </a:fld>
            <a:endParaRPr lang="zh-CN" altLang="en-US"/>
          </a:p>
        </p:txBody>
      </p:sp>
    </p:spTree>
    <p:extLst>
      <p:ext uri="{BB962C8B-B14F-4D97-AF65-F5344CB8AC3E}">
        <p14:creationId xmlns:p14="http://schemas.microsoft.com/office/powerpoint/2010/main" val="1274757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4</a:t>
            </a:fld>
            <a:endParaRPr lang="zh-CN" altLang="en-US"/>
          </a:p>
        </p:txBody>
      </p:sp>
    </p:spTree>
    <p:extLst>
      <p:ext uri="{BB962C8B-B14F-4D97-AF65-F5344CB8AC3E}">
        <p14:creationId xmlns:p14="http://schemas.microsoft.com/office/powerpoint/2010/main" val="186831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EA45B2-5C55-4935-9ED4-24F08C659F1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51990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9</a:t>
            </a:fld>
            <a:endParaRPr lang="zh-CN" altLang="en-US"/>
          </a:p>
        </p:txBody>
      </p:sp>
    </p:spTree>
    <p:extLst>
      <p:ext uri="{BB962C8B-B14F-4D97-AF65-F5344CB8AC3E}">
        <p14:creationId xmlns:p14="http://schemas.microsoft.com/office/powerpoint/2010/main" val="2334073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10</a:t>
            </a:fld>
            <a:endParaRPr lang="zh-CN" altLang="en-US"/>
          </a:p>
        </p:txBody>
      </p:sp>
    </p:spTree>
    <p:extLst>
      <p:ext uri="{BB962C8B-B14F-4D97-AF65-F5344CB8AC3E}">
        <p14:creationId xmlns:p14="http://schemas.microsoft.com/office/powerpoint/2010/main" val="233407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11</a:t>
            </a:fld>
            <a:endParaRPr lang="zh-CN" altLang="en-US"/>
          </a:p>
        </p:txBody>
      </p:sp>
    </p:spTree>
    <p:extLst>
      <p:ext uri="{BB962C8B-B14F-4D97-AF65-F5344CB8AC3E}">
        <p14:creationId xmlns:p14="http://schemas.microsoft.com/office/powerpoint/2010/main" val="2334073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12</a:t>
            </a:fld>
            <a:endParaRPr lang="zh-CN" altLang="en-US"/>
          </a:p>
        </p:txBody>
      </p:sp>
    </p:spTree>
    <p:extLst>
      <p:ext uri="{BB962C8B-B14F-4D97-AF65-F5344CB8AC3E}">
        <p14:creationId xmlns:p14="http://schemas.microsoft.com/office/powerpoint/2010/main" val="2334073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13</a:t>
            </a:fld>
            <a:endParaRPr lang="zh-CN" altLang="en-US"/>
          </a:p>
        </p:txBody>
      </p:sp>
    </p:spTree>
    <p:extLst>
      <p:ext uri="{BB962C8B-B14F-4D97-AF65-F5344CB8AC3E}">
        <p14:creationId xmlns:p14="http://schemas.microsoft.com/office/powerpoint/2010/main" val="2334073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C6ACF8E-C30D-4530-80A8-EFFE258AAD8B}"/>
              </a:ext>
            </a:extLst>
          </p:cNvPr>
          <p:cNvSpPr>
            <a:spLocks noGrp="1"/>
          </p:cNvSpPr>
          <p:nvPr>
            <p:ph type="dt" sz="half" idx="10"/>
          </p:nvPr>
        </p:nvSpPr>
        <p:spPr/>
        <p:txBody>
          <a:bodyPr/>
          <a:lstStyle/>
          <a:p>
            <a:fld id="{D3CEC07F-5D43-481E-888B-6B28FE730E19}" type="datetimeFigureOut">
              <a:rPr lang="zh-CN" altLang="en-US" smtClean="0"/>
              <a:t>2024/2/10</a:t>
            </a:fld>
            <a:endParaRPr lang="zh-CN" altLang="en-US"/>
          </a:p>
        </p:txBody>
      </p:sp>
      <p:sp>
        <p:nvSpPr>
          <p:cNvPr id="3" name="页脚占位符 2">
            <a:extLst>
              <a:ext uri="{FF2B5EF4-FFF2-40B4-BE49-F238E27FC236}">
                <a16:creationId xmlns:a16="http://schemas.microsoft.com/office/drawing/2014/main" id="{6F258B9B-3E78-497A-8469-ED262DD61C2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58400FA-B774-4D52-A3F4-15844D1E859F}"/>
              </a:ext>
            </a:extLst>
          </p:cNvPr>
          <p:cNvSpPr>
            <a:spLocks noGrp="1"/>
          </p:cNvSpPr>
          <p:nvPr>
            <p:ph type="sldNum" sz="quarter" idx="12"/>
          </p:nvPr>
        </p:nvSpPr>
        <p:spPr/>
        <p:txBody>
          <a:bodyPr/>
          <a:lstStyle/>
          <a:p>
            <a:fld id="{C4FD159A-A6DE-4CB3-9BC3-792B67970D14}" type="slidenum">
              <a:rPr lang="zh-CN" altLang="en-US" smtClean="0"/>
              <a:t>‹#›</a:t>
            </a:fld>
            <a:endParaRPr lang="zh-CN" altLang="en-US"/>
          </a:p>
        </p:txBody>
      </p:sp>
    </p:spTree>
    <p:extLst>
      <p:ext uri="{BB962C8B-B14F-4D97-AF65-F5344CB8AC3E}">
        <p14:creationId xmlns:p14="http://schemas.microsoft.com/office/powerpoint/2010/main" val="20837010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7B948D-2A5A-44FC-80A9-8224B1E82B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BF893B8-9790-480F-9334-A8276D7828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1BC112F-9309-4960-9016-1F67C606EB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1917E8E-E17B-4D73-98CE-1C029EA28EE0}"/>
              </a:ext>
            </a:extLst>
          </p:cNvPr>
          <p:cNvSpPr>
            <a:spLocks noGrp="1"/>
          </p:cNvSpPr>
          <p:nvPr>
            <p:ph type="dt" sz="half" idx="10"/>
          </p:nvPr>
        </p:nvSpPr>
        <p:spPr/>
        <p:txBody>
          <a:bodyPr/>
          <a:lstStyle/>
          <a:p>
            <a:fld id="{D3CEC07F-5D43-481E-888B-6B28FE730E19}" type="datetimeFigureOut">
              <a:rPr lang="zh-CN" altLang="en-US" smtClean="0"/>
              <a:t>2024/2/10</a:t>
            </a:fld>
            <a:endParaRPr lang="zh-CN" altLang="en-US"/>
          </a:p>
        </p:txBody>
      </p:sp>
      <p:sp>
        <p:nvSpPr>
          <p:cNvPr id="6" name="页脚占位符 5">
            <a:extLst>
              <a:ext uri="{FF2B5EF4-FFF2-40B4-BE49-F238E27FC236}">
                <a16:creationId xmlns:a16="http://schemas.microsoft.com/office/drawing/2014/main" id="{FD2D824B-BB71-4DD9-8505-B02C825191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E06D23-72F1-4D43-AC23-A0B2820F65F9}"/>
              </a:ext>
            </a:extLst>
          </p:cNvPr>
          <p:cNvSpPr>
            <a:spLocks noGrp="1"/>
          </p:cNvSpPr>
          <p:nvPr>
            <p:ph type="sldNum" sz="quarter" idx="12"/>
          </p:nvPr>
        </p:nvSpPr>
        <p:spPr/>
        <p:txBody>
          <a:bodyPr/>
          <a:lstStyle/>
          <a:p>
            <a:fld id="{C4FD159A-A6DE-4CB3-9BC3-792B67970D14}" type="slidenum">
              <a:rPr lang="zh-CN" altLang="en-US" smtClean="0"/>
              <a:t>‹#›</a:t>
            </a:fld>
            <a:endParaRPr lang="zh-CN" altLang="en-US"/>
          </a:p>
        </p:txBody>
      </p:sp>
    </p:spTree>
    <p:extLst>
      <p:ext uri="{BB962C8B-B14F-4D97-AF65-F5344CB8AC3E}">
        <p14:creationId xmlns:p14="http://schemas.microsoft.com/office/powerpoint/2010/main" val="26934504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313CC0-1CBD-4FFA-8FFF-9968D6D737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0F705FF-133D-43F0-B6F2-1CD347A0DB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DE1148-AC8E-4E61-8009-A6DFBC75E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B0E1231-DB39-4504-8C58-ABC3D82D9AAC}"/>
              </a:ext>
            </a:extLst>
          </p:cNvPr>
          <p:cNvSpPr>
            <a:spLocks noGrp="1"/>
          </p:cNvSpPr>
          <p:nvPr>
            <p:ph type="dt" sz="half" idx="10"/>
          </p:nvPr>
        </p:nvSpPr>
        <p:spPr/>
        <p:txBody>
          <a:bodyPr/>
          <a:lstStyle/>
          <a:p>
            <a:fld id="{D3CEC07F-5D43-481E-888B-6B28FE730E19}" type="datetimeFigureOut">
              <a:rPr lang="zh-CN" altLang="en-US" smtClean="0"/>
              <a:t>2024/2/10</a:t>
            </a:fld>
            <a:endParaRPr lang="zh-CN" altLang="en-US"/>
          </a:p>
        </p:txBody>
      </p:sp>
      <p:sp>
        <p:nvSpPr>
          <p:cNvPr id="6" name="页脚占位符 5">
            <a:extLst>
              <a:ext uri="{FF2B5EF4-FFF2-40B4-BE49-F238E27FC236}">
                <a16:creationId xmlns:a16="http://schemas.microsoft.com/office/drawing/2014/main" id="{880BD7B1-1A99-49CA-A9AE-32C2A7BBC2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B476626-86B5-4A86-8715-40C77196AF2F}"/>
              </a:ext>
            </a:extLst>
          </p:cNvPr>
          <p:cNvSpPr>
            <a:spLocks noGrp="1"/>
          </p:cNvSpPr>
          <p:nvPr>
            <p:ph type="sldNum" sz="quarter" idx="12"/>
          </p:nvPr>
        </p:nvSpPr>
        <p:spPr/>
        <p:txBody>
          <a:bodyPr/>
          <a:lstStyle/>
          <a:p>
            <a:fld id="{C4FD159A-A6DE-4CB3-9BC3-792B67970D14}" type="slidenum">
              <a:rPr lang="zh-CN" altLang="en-US" smtClean="0"/>
              <a:t>‹#›</a:t>
            </a:fld>
            <a:endParaRPr lang="zh-CN" altLang="en-US"/>
          </a:p>
        </p:txBody>
      </p:sp>
    </p:spTree>
    <p:extLst>
      <p:ext uri="{BB962C8B-B14F-4D97-AF65-F5344CB8AC3E}">
        <p14:creationId xmlns:p14="http://schemas.microsoft.com/office/powerpoint/2010/main" val="22469795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96434F-A0A9-4993-AA15-DC89B0796C1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27DB880-1436-40A4-B47D-514A82FD546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EA0A30-CAF2-445D-B9A1-FEE6DDB9D4D5}"/>
              </a:ext>
            </a:extLst>
          </p:cNvPr>
          <p:cNvSpPr>
            <a:spLocks noGrp="1"/>
          </p:cNvSpPr>
          <p:nvPr>
            <p:ph type="dt" sz="half" idx="10"/>
          </p:nvPr>
        </p:nvSpPr>
        <p:spPr/>
        <p:txBody>
          <a:bodyPr/>
          <a:lstStyle/>
          <a:p>
            <a:fld id="{D3CEC07F-5D43-481E-888B-6B28FE730E19}" type="datetimeFigureOut">
              <a:rPr lang="zh-CN" altLang="en-US" smtClean="0"/>
              <a:t>2024/2/10</a:t>
            </a:fld>
            <a:endParaRPr lang="zh-CN" altLang="en-US"/>
          </a:p>
        </p:txBody>
      </p:sp>
      <p:sp>
        <p:nvSpPr>
          <p:cNvPr id="5" name="页脚占位符 4">
            <a:extLst>
              <a:ext uri="{FF2B5EF4-FFF2-40B4-BE49-F238E27FC236}">
                <a16:creationId xmlns:a16="http://schemas.microsoft.com/office/drawing/2014/main" id="{AA180EE7-12E4-48D3-B351-119E5B18F5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EB3E6E-5B6A-49C4-89BE-52F4EAE1214B}"/>
              </a:ext>
            </a:extLst>
          </p:cNvPr>
          <p:cNvSpPr>
            <a:spLocks noGrp="1"/>
          </p:cNvSpPr>
          <p:nvPr>
            <p:ph type="sldNum" sz="quarter" idx="12"/>
          </p:nvPr>
        </p:nvSpPr>
        <p:spPr/>
        <p:txBody>
          <a:bodyPr/>
          <a:lstStyle/>
          <a:p>
            <a:fld id="{C4FD159A-A6DE-4CB3-9BC3-792B67970D14}" type="slidenum">
              <a:rPr lang="zh-CN" altLang="en-US" smtClean="0"/>
              <a:t>‹#›</a:t>
            </a:fld>
            <a:endParaRPr lang="zh-CN" altLang="en-US"/>
          </a:p>
        </p:txBody>
      </p:sp>
    </p:spTree>
    <p:extLst>
      <p:ext uri="{BB962C8B-B14F-4D97-AF65-F5344CB8AC3E}">
        <p14:creationId xmlns:p14="http://schemas.microsoft.com/office/powerpoint/2010/main" val="20742286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BE2801-D0A1-49B9-9B4D-B74A8A8A178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E8512D0-516E-4591-B734-082DD4EA9AD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580FD5-5D55-42E7-AE4C-EE5CE4EFC242}"/>
              </a:ext>
            </a:extLst>
          </p:cNvPr>
          <p:cNvSpPr>
            <a:spLocks noGrp="1"/>
          </p:cNvSpPr>
          <p:nvPr>
            <p:ph type="dt" sz="half" idx="10"/>
          </p:nvPr>
        </p:nvSpPr>
        <p:spPr/>
        <p:txBody>
          <a:bodyPr/>
          <a:lstStyle/>
          <a:p>
            <a:fld id="{D3CEC07F-5D43-481E-888B-6B28FE730E19}" type="datetimeFigureOut">
              <a:rPr lang="zh-CN" altLang="en-US" smtClean="0"/>
              <a:t>2024/2/10</a:t>
            </a:fld>
            <a:endParaRPr lang="zh-CN" altLang="en-US"/>
          </a:p>
        </p:txBody>
      </p:sp>
      <p:sp>
        <p:nvSpPr>
          <p:cNvPr id="5" name="页脚占位符 4">
            <a:extLst>
              <a:ext uri="{FF2B5EF4-FFF2-40B4-BE49-F238E27FC236}">
                <a16:creationId xmlns:a16="http://schemas.microsoft.com/office/drawing/2014/main" id="{6EDEE8FE-1B38-409C-8EFE-2BC2AEB4FA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5B1A1CF-F37A-40B4-B13D-BEC013640C44}"/>
              </a:ext>
            </a:extLst>
          </p:cNvPr>
          <p:cNvSpPr>
            <a:spLocks noGrp="1"/>
          </p:cNvSpPr>
          <p:nvPr>
            <p:ph type="sldNum" sz="quarter" idx="12"/>
          </p:nvPr>
        </p:nvSpPr>
        <p:spPr/>
        <p:txBody>
          <a:bodyPr/>
          <a:lstStyle/>
          <a:p>
            <a:fld id="{C4FD159A-A6DE-4CB3-9BC3-792B67970D14}" type="slidenum">
              <a:rPr lang="zh-CN" altLang="en-US" smtClean="0"/>
              <a:t>‹#›</a:t>
            </a:fld>
            <a:endParaRPr lang="zh-CN" altLang="en-US"/>
          </a:p>
        </p:txBody>
      </p:sp>
    </p:spTree>
    <p:extLst>
      <p:ext uri="{BB962C8B-B14F-4D97-AF65-F5344CB8AC3E}">
        <p14:creationId xmlns:p14="http://schemas.microsoft.com/office/powerpoint/2010/main" val="18624998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Tree>
    <p:extLst>
      <p:ext uri="{BB962C8B-B14F-4D97-AF65-F5344CB8AC3E}">
        <p14:creationId xmlns:p14="http://schemas.microsoft.com/office/powerpoint/2010/main" val="37906152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495800" y="0"/>
            <a:ext cx="4573721" cy="6858000"/>
          </a:xfrm>
          <a:prstGeom prst="rect">
            <a:avLst/>
          </a:prstGeom>
        </p:spPr>
      </p:pic>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r="30859"/>
          <a:stretch/>
        </p:blipFill>
        <p:spPr>
          <a:xfrm>
            <a:off x="9029701" y="0"/>
            <a:ext cx="3162300" cy="685800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r="1385" b="63269"/>
          <a:stretch/>
        </p:blipFill>
        <p:spPr>
          <a:xfrm>
            <a:off x="0" y="0"/>
            <a:ext cx="12211050" cy="6819900"/>
          </a:xfrm>
          <a:prstGeom prst="rect">
            <a:avLst/>
          </a:prstGeom>
        </p:spPr>
      </p:pic>
    </p:spTree>
    <p:extLst>
      <p:ext uri="{BB962C8B-B14F-4D97-AF65-F5344CB8AC3E}">
        <p14:creationId xmlns:p14="http://schemas.microsoft.com/office/powerpoint/2010/main" val="14903210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AD26CA-50E6-4273-A329-2F8905AF2C0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971B272-F5BC-453A-86ED-C59CC0DBED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299AA5D-4492-44C5-9AE5-A253032A8633}"/>
              </a:ext>
            </a:extLst>
          </p:cNvPr>
          <p:cNvSpPr>
            <a:spLocks noGrp="1"/>
          </p:cNvSpPr>
          <p:nvPr>
            <p:ph type="dt" sz="half" idx="10"/>
          </p:nvPr>
        </p:nvSpPr>
        <p:spPr/>
        <p:txBody>
          <a:bodyPr/>
          <a:lstStyle/>
          <a:p>
            <a:fld id="{D3CEC07F-5D43-481E-888B-6B28FE730E19}" type="datetimeFigureOut">
              <a:rPr lang="zh-CN" altLang="en-US" smtClean="0"/>
              <a:t>2024/2/10</a:t>
            </a:fld>
            <a:endParaRPr lang="zh-CN" altLang="en-US"/>
          </a:p>
        </p:txBody>
      </p:sp>
      <p:sp>
        <p:nvSpPr>
          <p:cNvPr id="5" name="页脚占位符 4">
            <a:extLst>
              <a:ext uri="{FF2B5EF4-FFF2-40B4-BE49-F238E27FC236}">
                <a16:creationId xmlns:a16="http://schemas.microsoft.com/office/drawing/2014/main" id="{FCD7D010-3A42-48CB-90EF-2BC3316B4F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32639DF-206F-4C0A-B9FB-ABB3E0623D06}"/>
              </a:ext>
            </a:extLst>
          </p:cNvPr>
          <p:cNvSpPr>
            <a:spLocks noGrp="1"/>
          </p:cNvSpPr>
          <p:nvPr>
            <p:ph type="sldNum" sz="quarter" idx="12"/>
          </p:nvPr>
        </p:nvSpPr>
        <p:spPr/>
        <p:txBody>
          <a:bodyPr/>
          <a:lstStyle/>
          <a:p>
            <a:fld id="{C4FD159A-A6DE-4CB3-9BC3-792B67970D14}" type="slidenum">
              <a:rPr lang="zh-CN" altLang="en-US" smtClean="0"/>
              <a:t>‹#›</a:t>
            </a:fld>
            <a:endParaRPr lang="zh-CN" altLang="en-US"/>
          </a:p>
        </p:txBody>
      </p:sp>
    </p:spTree>
    <p:extLst>
      <p:ext uri="{BB962C8B-B14F-4D97-AF65-F5344CB8AC3E}">
        <p14:creationId xmlns:p14="http://schemas.microsoft.com/office/powerpoint/2010/main" val="30098432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B83B71-6851-4E3E-9865-081E601869F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9ED017-59C2-4701-8225-8F74EC7CD1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FF7711-A8DD-405B-9EFA-64158A7E023D}"/>
              </a:ext>
            </a:extLst>
          </p:cNvPr>
          <p:cNvSpPr>
            <a:spLocks noGrp="1"/>
          </p:cNvSpPr>
          <p:nvPr>
            <p:ph type="dt" sz="half" idx="10"/>
          </p:nvPr>
        </p:nvSpPr>
        <p:spPr/>
        <p:txBody>
          <a:bodyPr/>
          <a:lstStyle/>
          <a:p>
            <a:fld id="{D3CEC07F-5D43-481E-888B-6B28FE730E19}" type="datetimeFigureOut">
              <a:rPr lang="zh-CN" altLang="en-US" smtClean="0"/>
              <a:t>2024/2/10</a:t>
            </a:fld>
            <a:endParaRPr lang="zh-CN" altLang="en-US"/>
          </a:p>
        </p:txBody>
      </p:sp>
      <p:sp>
        <p:nvSpPr>
          <p:cNvPr id="5" name="页脚占位符 4">
            <a:extLst>
              <a:ext uri="{FF2B5EF4-FFF2-40B4-BE49-F238E27FC236}">
                <a16:creationId xmlns:a16="http://schemas.microsoft.com/office/drawing/2014/main" id="{AFC8E391-8B50-468D-AAD7-39276D06A2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8DAD85-6CDF-4549-BA78-C6FF6BC56415}"/>
              </a:ext>
            </a:extLst>
          </p:cNvPr>
          <p:cNvSpPr>
            <a:spLocks noGrp="1"/>
          </p:cNvSpPr>
          <p:nvPr>
            <p:ph type="sldNum" sz="quarter" idx="12"/>
          </p:nvPr>
        </p:nvSpPr>
        <p:spPr/>
        <p:txBody>
          <a:bodyPr/>
          <a:lstStyle/>
          <a:p>
            <a:fld id="{C4FD159A-A6DE-4CB3-9BC3-792B67970D14}" type="slidenum">
              <a:rPr lang="zh-CN" altLang="en-US" smtClean="0"/>
              <a:t>‹#›</a:t>
            </a:fld>
            <a:endParaRPr lang="zh-CN" altLang="en-US"/>
          </a:p>
        </p:txBody>
      </p:sp>
    </p:spTree>
    <p:extLst>
      <p:ext uri="{BB962C8B-B14F-4D97-AF65-F5344CB8AC3E}">
        <p14:creationId xmlns:p14="http://schemas.microsoft.com/office/powerpoint/2010/main" val="42846152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E10EF4-1BD4-4C85-A9C9-67E38247FC5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25CE6BD-A427-4891-ABE7-881FDDB8B8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C663970-5672-42C0-8DBA-6C21C59F15FC}"/>
              </a:ext>
            </a:extLst>
          </p:cNvPr>
          <p:cNvSpPr>
            <a:spLocks noGrp="1"/>
          </p:cNvSpPr>
          <p:nvPr>
            <p:ph type="dt" sz="half" idx="10"/>
          </p:nvPr>
        </p:nvSpPr>
        <p:spPr/>
        <p:txBody>
          <a:bodyPr/>
          <a:lstStyle/>
          <a:p>
            <a:fld id="{D3CEC07F-5D43-481E-888B-6B28FE730E19}" type="datetimeFigureOut">
              <a:rPr lang="zh-CN" altLang="en-US" smtClean="0"/>
              <a:t>2024/2/10</a:t>
            </a:fld>
            <a:endParaRPr lang="zh-CN" altLang="en-US"/>
          </a:p>
        </p:txBody>
      </p:sp>
      <p:sp>
        <p:nvSpPr>
          <p:cNvPr id="5" name="页脚占位符 4">
            <a:extLst>
              <a:ext uri="{FF2B5EF4-FFF2-40B4-BE49-F238E27FC236}">
                <a16:creationId xmlns:a16="http://schemas.microsoft.com/office/drawing/2014/main" id="{BAF689C3-7124-4B7F-925E-D53A0203E22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F91FA8-F4D4-47BE-9FAC-055F8834FDFB}"/>
              </a:ext>
            </a:extLst>
          </p:cNvPr>
          <p:cNvSpPr>
            <a:spLocks noGrp="1"/>
          </p:cNvSpPr>
          <p:nvPr>
            <p:ph type="sldNum" sz="quarter" idx="12"/>
          </p:nvPr>
        </p:nvSpPr>
        <p:spPr/>
        <p:txBody>
          <a:bodyPr/>
          <a:lstStyle/>
          <a:p>
            <a:fld id="{C4FD159A-A6DE-4CB3-9BC3-792B67970D14}" type="slidenum">
              <a:rPr lang="zh-CN" altLang="en-US" smtClean="0"/>
              <a:t>‹#›</a:t>
            </a:fld>
            <a:endParaRPr lang="zh-CN" altLang="en-US"/>
          </a:p>
        </p:txBody>
      </p:sp>
    </p:spTree>
    <p:extLst>
      <p:ext uri="{BB962C8B-B14F-4D97-AF65-F5344CB8AC3E}">
        <p14:creationId xmlns:p14="http://schemas.microsoft.com/office/powerpoint/2010/main" val="38768228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4EF6BF-2EC7-42A8-BFD0-A51F4086BD4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D6A92AD-DA36-40A5-8276-B835F33F5FE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B3DE29F-69B0-41F9-831C-2B3762DDDF2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7C0D3D-DAA0-4D45-98A7-1D65FFA970AC}"/>
              </a:ext>
            </a:extLst>
          </p:cNvPr>
          <p:cNvSpPr>
            <a:spLocks noGrp="1"/>
          </p:cNvSpPr>
          <p:nvPr>
            <p:ph type="dt" sz="half" idx="10"/>
          </p:nvPr>
        </p:nvSpPr>
        <p:spPr/>
        <p:txBody>
          <a:bodyPr/>
          <a:lstStyle/>
          <a:p>
            <a:fld id="{D3CEC07F-5D43-481E-888B-6B28FE730E19}" type="datetimeFigureOut">
              <a:rPr lang="zh-CN" altLang="en-US" smtClean="0"/>
              <a:t>2024/2/10</a:t>
            </a:fld>
            <a:endParaRPr lang="zh-CN" altLang="en-US"/>
          </a:p>
        </p:txBody>
      </p:sp>
      <p:sp>
        <p:nvSpPr>
          <p:cNvPr id="6" name="页脚占位符 5">
            <a:extLst>
              <a:ext uri="{FF2B5EF4-FFF2-40B4-BE49-F238E27FC236}">
                <a16:creationId xmlns:a16="http://schemas.microsoft.com/office/drawing/2014/main" id="{0C076924-3508-424D-B610-57375D1B531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53F4DE2-0401-40F9-A03B-DB72BD4FFE10}"/>
              </a:ext>
            </a:extLst>
          </p:cNvPr>
          <p:cNvSpPr>
            <a:spLocks noGrp="1"/>
          </p:cNvSpPr>
          <p:nvPr>
            <p:ph type="sldNum" sz="quarter" idx="12"/>
          </p:nvPr>
        </p:nvSpPr>
        <p:spPr/>
        <p:txBody>
          <a:bodyPr/>
          <a:lstStyle/>
          <a:p>
            <a:fld id="{C4FD159A-A6DE-4CB3-9BC3-792B67970D14}" type="slidenum">
              <a:rPr lang="zh-CN" altLang="en-US" smtClean="0"/>
              <a:t>‹#›</a:t>
            </a:fld>
            <a:endParaRPr lang="zh-CN" altLang="en-US"/>
          </a:p>
        </p:txBody>
      </p:sp>
    </p:spTree>
    <p:extLst>
      <p:ext uri="{BB962C8B-B14F-4D97-AF65-F5344CB8AC3E}">
        <p14:creationId xmlns:p14="http://schemas.microsoft.com/office/powerpoint/2010/main" val="27954719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9C56DE-7164-444D-B32C-E12F90D848A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978BCB-F589-455B-86C8-EA9FB5A01A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3014FE-0763-49AA-9F61-4D464D569C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39DE1F-A0D2-4FBD-8135-C45E3F46D2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DC3EEB3-CD00-4712-A3BD-DB9BE63C8DF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EEA0690-E8D8-4953-8440-37644B73963E}"/>
              </a:ext>
            </a:extLst>
          </p:cNvPr>
          <p:cNvSpPr>
            <a:spLocks noGrp="1"/>
          </p:cNvSpPr>
          <p:nvPr>
            <p:ph type="dt" sz="half" idx="10"/>
          </p:nvPr>
        </p:nvSpPr>
        <p:spPr/>
        <p:txBody>
          <a:bodyPr/>
          <a:lstStyle/>
          <a:p>
            <a:fld id="{D3CEC07F-5D43-481E-888B-6B28FE730E19}" type="datetimeFigureOut">
              <a:rPr lang="zh-CN" altLang="en-US" smtClean="0"/>
              <a:t>2024/2/10</a:t>
            </a:fld>
            <a:endParaRPr lang="zh-CN" altLang="en-US"/>
          </a:p>
        </p:txBody>
      </p:sp>
      <p:sp>
        <p:nvSpPr>
          <p:cNvPr id="8" name="页脚占位符 7">
            <a:extLst>
              <a:ext uri="{FF2B5EF4-FFF2-40B4-BE49-F238E27FC236}">
                <a16:creationId xmlns:a16="http://schemas.microsoft.com/office/drawing/2014/main" id="{7DB3CB51-2A6A-4C44-AB8E-0EAA231193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584CDC-24FB-4651-8689-C049D8C1E90F}"/>
              </a:ext>
            </a:extLst>
          </p:cNvPr>
          <p:cNvSpPr>
            <a:spLocks noGrp="1"/>
          </p:cNvSpPr>
          <p:nvPr>
            <p:ph type="sldNum" sz="quarter" idx="12"/>
          </p:nvPr>
        </p:nvSpPr>
        <p:spPr/>
        <p:txBody>
          <a:bodyPr/>
          <a:lstStyle/>
          <a:p>
            <a:fld id="{C4FD159A-A6DE-4CB3-9BC3-792B67970D14}" type="slidenum">
              <a:rPr lang="zh-CN" altLang="en-US" smtClean="0"/>
              <a:t>‹#›</a:t>
            </a:fld>
            <a:endParaRPr lang="zh-CN" altLang="en-US"/>
          </a:p>
        </p:txBody>
      </p:sp>
    </p:spTree>
    <p:extLst>
      <p:ext uri="{BB962C8B-B14F-4D97-AF65-F5344CB8AC3E}">
        <p14:creationId xmlns:p14="http://schemas.microsoft.com/office/powerpoint/2010/main" val="1893873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461129-9FAA-47EF-9D91-8CB2613CE6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F79AF3-8321-4828-94C7-52B4475FBAE5}"/>
              </a:ext>
            </a:extLst>
          </p:cNvPr>
          <p:cNvSpPr>
            <a:spLocks noGrp="1"/>
          </p:cNvSpPr>
          <p:nvPr>
            <p:ph type="dt" sz="half" idx="10"/>
          </p:nvPr>
        </p:nvSpPr>
        <p:spPr/>
        <p:txBody>
          <a:bodyPr/>
          <a:lstStyle/>
          <a:p>
            <a:fld id="{D3CEC07F-5D43-481E-888B-6B28FE730E19}" type="datetimeFigureOut">
              <a:rPr lang="zh-CN" altLang="en-US" smtClean="0"/>
              <a:t>2024/2/10</a:t>
            </a:fld>
            <a:endParaRPr lang="zh-CN" altLang="en-US"/>
          </a:p>
        </p:txBody>
      </p:sp>
      <p:sp>
        <p:nvSpPr>
          <p:cNvPr id="4" name="页脚占位符 3">
            <a:extLst>
              <a:ext uri="{FF2B5EF4-FFF2-40B4-BE49-F238E27FC236}">
                <a16:creationId xmlns:a16="http://schemas.microsoft.com/office/drawing/2014/main" id="{9B9A9674-63C6-464E-B131-045FAD05222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84B7311-A33F-4B73-853E-7A58ECE358A5}"/>
              </a:ext>
            </a:extLst>
          </p:cNvPr>
          <p:cNvSpPr>
            <a:spLocks noGrp="1"/>
          </p:cNvSpPr>
          <p:nvPr>
            <p:ph type="sldNum" sz="quarter" idx="12"/>
          </p:nvPr>
        </p:nvSpPr>
        <p:spPr/>
        <p:txBody>
          <a:bodyPr/>
          <a:lstStyle/>
          <a:p>
            <a:fld id="{C4FD159A-A6DE-4CB3-9BC3-792B67970D14}" type="slidenum">
              <a:rPr lang="zh-CN" altLang="en-US" smtClean="0"/>
              <a:t>‹#›</a:t>
            </a:fld>
            <a:endParaRPr lang="zh-CN" altLang="en-US"/>
          </a:p>
        </p:txBody>
      </p:sp>
    </p:spTree>
    <p:extLst>
      <p:ext uri="{BB962C8B-B14F-4D97-AF65-F5344CB8AC3E}">
        <p14:creationId xmlns:p14="http://schemas.microsoft.com/office/powerpoint/2010/main" val="27427189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BF5F355-D189-4293-BA6F-25E941EF50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227975C-5CAD-4301-8BF9-CFD937B6D1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B2386BB-56E2-4461-8A89-B8A8FE357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EC07F-5D43-481E-888B-6B28FE730E19}" type="datetimeFigureOut">
              <a:rPr lang="zh-CN" altLang="en-US" smtClean="0"/>
              <a:t>2024/2/10</a:t>
            </a:fld>
            <a:endParaRPr lang="zh-CN" altLang="en-US"/>
          </a:p>
        </p:txBody>
      </p:sp>
      <p:sp>
        <p:nvSpPr>
          <p:cNvPr id="5" name="页脚占位符 4">
            <a:extLst>
              <a:ext uri="{FF2B5EF4-FFF2-40B4-BE49-F238E27FC236}">
                <a16:creationId xmlns:a16="http://schemas.microsoft.com/office/drawing/2014/main" id="{0C7EC952-CDA4-4F7D-9202-1773CF551C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54E18D3-E621-4943-8C03-2426280833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D159A-A6DE-4CB3-9BC3-792B67970D14}" type="slidenum">
              <a:rPr lang="zh-CN" altLang="en-US" smtClean="0"/>
              <a:t>‹#›</a:t>
            </a:fld>
            <a:endParaRPr lang="zh-CN" altLang="en-US"/>
          </a:p>
        </p:txBody>
      </p:sp>
    </p:spTree>
    <p:extLst>
      <p:ext uri="{BB962C8B-B14F-4D97-AF65-F5344CB8AC3E}">
        <p14:creationId xmlns:p14="http://schemas.microsoft.com/office/powerpoint/2010/main" val="2862870496"/>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18.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18.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3.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父亲节">
            <a:hlinkClick r:id="" action="ppaction://media"/>
            <a:extLst>
              <a:ext uri="{FF2B5EF4-FFF2-40B4-BE49-F238E27FC236}">
                <a16:creationId xmlns:a16="http://schemas.microsoft.com/office/drawing/2014/main" id="{FE3E479D-ABC2-402F-A089-893D13CE0F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7860" y="-1085377"/>
            <a:ext cx="609600" cy="609600"/>
          </a:xfrm>
          <a:prstGeom prst="rect">
            <a:avLst/>
          </a:prstGeom>
        </p:spPr>
      </p:pic>
      <p:sp>
        <p:nvSpPr>
          <p:cNvPr id="12" name="文本框 3">
            <a:extLst>
              <a:ext uri="{FF2B5EF4-FFF2-40B4-BE49-F238E27FC236}">
                <a16:creationId xmlns:a16="http://schemas.microsoft.com/office/drawing/2014/main" id="{2D08FA63-5AD2-08EF-E03C-BC195F80E445}"/>
              </a:ext>
            </a:extLst>
          </p:cNvPr>
          <p:cNvSpPr txBox="1"/>
          <p:nvPr/>
        </p:nvSpPr>
        <p:spPr>
          <a:xfrm>
            <a:off x="-1" y="1249451"/>
            <a:ext cx="12191999" cy="3187989"/>
          </a:xfrm>
          <a:prstGeom prst="rect">
            <a:avLst/>
          </a:prstGeom>
          <a:noFill/>
        </p:spPr>
        <p:txBody>
          <a:bodyPr wrap="square">
            <a:spAutoFit/>
          </a:bodyPr>
          <a:lstStyle/>
          <a:p>
            <a:pPr algn="ctr">
              <a:lnSpc>
                <a:spcPct val="107000"/>
              </a:lnSpc>
              <a:spcAft>
                <a:spcPts val="0"/>
              </a:spcAft>
            </a:pPr>
            <a:r>
              <a:rPr lang="en-US" sz="4400" b="1">
                <a:solidFill>
                  <a:srgbClr val="000000"/>
                </a:solidFill>
                <a:latin typeface="Times New Roman"/>
                <a:ea typeface="Calibri"/>
                <a:cs typeface="Times New Roman"/>
              </a:rPr>
              <a:t>BÀI 8: THẾ GIỚI ĐA </a:t>
            </a:r>
            <a:r>
              <a:rPr lang="en-US" sz="4400" b="1" smtClean="0">
                <a:solidFill>
                  <a:srgbClr val="000000"/>
                </a:solidFill>
                <a:latin typeface="Times New Roman"/>
                <a:ea typeface="Calibri"/>
                <a:cs typeface="Times New Roman"/>
              </a:rPr>
              <a:t>DẠNG </a:t>
            </a:r>
            <a:r>
              <a:rPr lang="en-US" sz="4400" b="1">
                <a:solidFill>
                  <a:srgbClr val="000000"/>
                </a:solidFill>
                <a:latin typeface="Times New Roman"/>
                <a:ea typeface="Calibri"/>
                <a:cs typeface="Times New Roman"/>
              </a:rPr>
              <a:t>CỦA THÔNG </a:t>
            </a:r>
            <a:r>
              <a:rPr lang="en-US" sz="4400" b="1" smtClean="0">
                <a:solidFill>
                  <a:srgbClr val="000000"/>
                </a:solidFill>
                <a:latin typeface="Times New Roman"/>
                <a:ea typeface="Calibri"/>
                <a:cs typeface="Times New Roman"/>
              </a:rPr>
              <a:t>TIN</a:t>
            </a:r>
          </a:p>
          <a:p>
            <a:pPr algn="ctr">
              <a:lnSpc>
                <a:spcPct val="107000"/>
              </a:lnSpc>
              <a:spcAft>
                <a:spcPts val="0"/>
              </a:spcAft>
            </a:pPr>
            <a:endParaRPr lang="en-US" sz="3600" b="1">
              <a:solidFill>
                <a:srgbClr val="000000"/>
              </a:solidFill>
              <a:latin typeface="Times New Roman"/>
              <a:ea typeface="Calibri"/>
              <a:cs typeface="Times New Roman"/>
            </a:endParaRPr>
          </a:p>
          <a:p>
            <a:pPr algn="ctr">
              <a:lnSpc>
                <a:spcPct val="107000"/>
              </a:lnSpc>
              <a:spcAft>
                <a:spcPts val="0"/>
              </a:spcAft>
            </a:pPr>
            <a:r>
              <a:rPr lang="en-US" sz="3600" b="1" smtClean="0">
                <a:solidFill>
                  <a:srgbClr val="000000"/>
                </a:solidFill>
                <a:latin typeface="Times New Roman"/>
                <a:ea typeface="Calibri"/>
                <a:cs typeface="Times New Roman"/>
              </a:rPr>
              <a:t>VĂN BẢN 2: </a:t>
            </a:r>
          </a:p>
          <a:p>
            <a:pPr algn="ctr">
              <a:lnSpc>
                <a:spcPct val="107000"/>
              </a:lnSpc>
              <a:spcAft>
                <a:spcPts val="0"/>
              </a:spcAft>
            </a:pPr>
            <a:r>
              <a:rPr lang="en-US" sz="3600" b="1" smtClean="0">
                <a:solidFill>
                  <a:srgbClr val="000000"/>
                </a:solidFill>
                <a:latin typeface="Times New Roman"/>
                <a:ea typeface="Calibri"/>
                <a:cs typeface="Times New Roman"/>
              </a:rPr>
              <a:t>NGHỆ THUẬT TRUYỀN THỐNG CỦA NGƯỜI VIỆT</a:t>
            </a:r>
          </a:p>
          <a:p>
            <a:pPr algn="ctr">
              <a:lnSpc>
                <a:spcPct val="107000"/>
              </a:lnSpc>
              <a:spcAft>
                <a:spcPts val="0"/>
              </a:spcAft>
            </a:pPr>
            <a:r>
              <a:rPr lang="en-US" sz="3600" b="1" smtClean="0">
                <a:solidFill>
                  <a:srgbClr val="000000"/>
                </a:solidFill>
                <a:latin typeface="Times New Roman"/>
                <a:ea typeface="Calibri"/>
                <a:cs typeface="Times New Roman"/>
              </a:rPr>
              <a:t>( Trích Văn minh Việt Nam- Nguyễn Văn Huyên)</a:t>
            </a:r>
          </a:p>
        </p:txBody>
      </p:sp>
    </p:spTree>
    <p:extLst>
      <p:ext uri="{BB962C8B-B14F-4D97-AF65-F5344CB8AC3E}">
        <p14:creationId xmlns:p14="http://schemas.microsoft.com/office/powerpoint/2010/main" val="10874030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421629" y="1197472"/>
            <a:ext cx="8459256" cy="1784879"/>
            <a:chOff x="4933647" y="1756593"/>
            <a:chExt cx="8164573" cy="991256"/>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3647" y="1936593"/>
              <a:ext cx="1109315" cy="720000"/>
            </a:xfrm>
            <a:prstGeom prst="rect">
              <a:avLst/>
            </a:prstGeom>
          </p:spPr>
        </p:pic>
        <p:sp>
          <p:nvSpPr>
            <p:cNvPr id="13" name="矩形 12"/>
            <p:cNvSpPr/>
            <p:nvPr/>
          </p:nvSpPr>
          <p:spPr>
            <a:xfrm>
              <a:off x="6095999" y="1756593"/>
              <a:ext cx="7002221" cy="90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9" name="组合 18"/>
          <p:cNvGrpSpPr/>
          <p:nvPr/>
        </p:nvGrpSpPr>
        <p:grpSpPr>
          <a:xfrm>
            <a:off x="3410001" y="3031149"/>
            <a:ext cx="8470884" cy="2743200"/>
            <a:chOff x="4896685" y="4090584"/>
            <a:chExt cx="8470884" cy="1361262"/>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4114799"/>
              <a:ext cx="900000" cy="900000"/>
            </a:xfrm>
            <a:prstGeom prst="diamond">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6685" y="4090584"/>
              <a:ext cx="1109315" cy="966055"/>
            </a:xfrm>
            <a:prstGeom prst="rect">
              <a:avLst/>
            </a:prstGeom>
          </p:spPr>
        </p:pic>
        <p:sp>
          <p:nvSpPr>
            <p:cNvPr id="18" name="矩形 17"/>
            <p:cNvSpPr/>
            <p:nvPr/>
          </p:nvSpPr>
          <p:spPr>
            <a:xfrm>
              <a:off x="6095999" y="4210049"/>
              <a:ext cx="7271570" cy="1241797"/>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FDF727AF-7C77-EA6F-8318-56D743355D77}"/>
              </a:ext>
            </a:extLst>
          </p:cNvPr>
          <p:cNvSpPr txBox="1"/>
          <p:nvPr/>
        </p:nvSpPr>
        <p:spPr>
          <a:xfrm>
            <a:off x="108390" y="2007752"/>
            <a:ext cx="3169786" cy="2308324"/>
          </a:xfrm>
          <a:prstGeom prst="rect">
            <a:avLst/>
          </a:prstGeom>
          <a:noFill/>
        </p:spPr>
        <p:txBody>
          <a:bodyPr wrap="square">
            <a:spAutoFit/>
          </a:bodyPr>
          <a:lstStyle/>
          <a:p>
            <a:r>
              <a:rPr lang="en-US" sz="3200" b="1" smtClean="0">
                <a:solidFill>
                  <a:schemeClr val="bg1"/>
                </a:solidFill>
                <a:latin typeface="Times New Roman" pitchFamily="18" charset="0"/>
                <a:cs typeface="Times New Roman" pitchFamily="18" charset="0"/>
              </a:rPr>
              <a:t>2</a:t>
            </a:r>
            <a:r>
              <a:rPr lang="en-US" sz="3600" b="1" smtClean="0">
                <a:solidFill>
                  <a:schemeClr val="bg1"/>
                </a:solidFill>
                <a:latin typeface="Times New Roman" pitchFamily="18" charset="0"/>
                <a:cs typeface="Times New Roman" pitchFamily="18" charset="0"/>
              </a:rPr>
              <a:t>. </a:t>
            </a:r>
            <a:r>
              <a:rPr lang="vi-VN" sz="3600" b="1" smtClean="0">
                <a:solidFill>
                  <a:schemeClr val="bg1"/>
                </a:solidFill>
                <a:latin typeface="Times New Roman" pitchFamily="18" charset="0"/>
                <a:cs typeface="Times New Roman" pitchFamily="18" charset="0"/>
              </a:rPr>
              <a:t>Các yếu </a:t>
            </a:r>
            <a:r>
              <a:rPr lang="vi-VN" sz="3600" b="1">
                <a:solidFill>
                  <a:schemeClr val="bg1"/>
                </a:solidFill>
                <a:latin typeface="Times New Roman" pitchFamily="18" charset="0"/>
                <a:cs typeface="Times New Roman" pitchFamily="18" charset="0"/>
              </a:rPr>
              <a:t>tố đã ảnh hưởng đến nghệ thuật Việt</a:t>
            </a:r>
            <a:endParaRPr lang="en-US" sz="3600" b="1" dirty="0">
              <a:solidFill>
                <a:schemeClr val="bg1"/>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33176DF7-3F48-1222-13BA-83B79BD62C64}"/>
              </a:ext>
            </a:extLst>
          </p:cNvPr>
          <p:cNvSpPr/>
          <p:nvPr/>
        </p:nvSpPr>
        <p:spPr>
          <a:xfrm>
            <a:off x="-11808" y="1746552"/>
            <a:ext cx="3451124" cy="292119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E4B9F2A-CBC3-44CF-8B4E-9E9D77271EF1}"/>
              </a:ext>
            </a:extLst>
          </p:cNvPr>
          <p:cNvSpPr txBox="1"/>
          <p:nvPr/>
        </p:nvSpPr>
        <p:spPr>
          <a:xfrm>
            <a:off x="4583981" y="1197472"/>
            <a:ext cx="7055259" cy="1384995"/>
          </a:xfrm>
          <a:prstGeom prst="rect">
            <a:avLst/>
          </a:prstGeom>
          <a:noFill/>
        </p:spPr>
        <p:txBody>
          <a:bodyPr wrap="square">
            <a:spAutoFit/>
          </a:bodyPr>
          <a:lstStyle/>
          <a:p>
            <a:pPr algn="just"/>
            <a:r>
              <a:rPr lang="vi-VN" sz="2800">
                <a:latin typeface="Times New Roman" pitchFamily="18" charset="0"/>
                <a:cs typeface="Times New Roman" pitchFamily="18" charset="0"/>
              </a:rPr>
              <a:t>- Những yếu tố đã ảnh hưởng đến nghệ thuật Việt là yếu tố tôn giáo, thuyết tam giáo: đạo Phật, đạo Lão và Nho giáo.</a:t>
            </a:r>
            <a:endParaRPr lang="en-US" sz="2800" i="1"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208EBC16-0072-8E5B-1A03-452B6C412842}"/>
              </a:ext>
            </a:extLst>
          </p:cNvPr>
          <p:cNvSpPr txBox="1"/>
          <p:nvPr/>
        </p:nvSpPr>
        <p:spPr>
          <a:xfrm>
            <a:off x="4763114" y="3282754"/>
            <a:ext cx="7173247" cy="1384995"/>
          </a:xfrm>
          <a:prstGeom prst="rect">
            <a:avLst/>
          </a:prstGeom>
          <a:noFill/>
        </p:spPr>
        <p:txBody>
          <a:bodyPr wrap="square">
            <a:spAutoFit/>
          </a:bodyPr>
          <a:lstStyle/>
          <a:p>
            <a:pPr algn="just"/>
            <a:r>
              <a:rPr lang="vi-VN" sz="2800">
                <a:solidFill>
                  <a:srgbClr val="000000"/>
                </a:solidFill>
                <a:latin typeface="Times New Roman" pitchFamily="18" charset="0"/>
                <a:ea typeface="Yu Mincho" panose="02020400000000000000" pitchFamily="18" charset="-128"/>
                <a:cs typeface="Times New Roman" pitchFamily="18" charset="0"/>
              </a:rPr>
              <a:t>- Điều đã ảnh hưởng đến việc bảo tồn các di sản nghệ thuật Việt Nam là vấn đề gìn giữ các vật liệu, chất liệu tạo nên những di sản đó.</a:t>
            </a:r>
            <a:endParaRPr lang="en-US" sz="2800" dirty="0">
              <a:latin typeface="Times New Roman" pitchFamily="18" charset="0"/>
              <a:cs typeface="Times New Roman" pitchFamily="18" charset="0"/>
            </a:endParaRPr>
          </a:p>
        </p:txBody>
      </p:sp>
      <p:pic>
        <p:nvPicPr>
          <p:cNvPr id="29" name="图片 1">
            <a:extLst>
              <a:ext uri="{FF2B5EF4-FFF2-40B4-BE49-F238E27FC236}">
                <a16:creationId xmlns:a16="http://schemas.microsoft.com/office/drawing/2014/main" id="{E6B51142-B620-841F-428E-AB85CF3A4C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80" y="4915076"/>
            <a:ext cx="3477236" cy="2046767"/>
          </a:xfrm>
          <a:prstGeom prst="rect">
            <a:avLst/>
          </a:prstGeom>
        </p:spPr>
      </p:pic>
    </p:spTree>
    <p:extLst>
      <p:ext uri="{BB962C8B-B14F-4D97-AF65-F5344CB8AC3E}">
        <p14:creationId xmlns:p14="http://schemas.microsoft.com/office/powerpoint/2010/main" val="28333559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199699" y="1197472"/>
            <a:ext cx="8681186" cy="2074422"/>
            <a:chOff x="4933647" y="1756593"/>
            <a:chExt cx="8164573" cy="991256"/>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3647" y="1936593"/>
              <a:ext cx="1109315" cy="720000"/>
            </a:xfrm>
            <a:prstGeom prst="rect">
              <a:avLst/>
            </a:prstGeom>
          </p:spPr>
        </p:pic>
        <p:sp>
          <p:nvSpPr>
            <p:cNvPr id="13" name="矩形 12"/>
            <p:cNvSpPr/>
            <p:nvPr/>
          </p:nvSpPr>
          <p:spPr>
            <a:xfrm>
              <a:off x="6095999" y="1756593"/>
              <a:ext cx="7002221" cy="90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FDF727AF-7C77-EA6F-8318-56D743355D77}"/>
              </a:ext>
            </a:extLst>
          </p:cNvPr>
          <p:cNvSpPr txBox="1"/>
          <p:nvPr/>
        </p:nvSpPr>
        <p:spPr>
          <a:xfrm>
            <a:off x="105923" y="1671259"/>
            <a:ext cx="3369549" cy="2308324"/>
          </a:xfrm>
          <a:prstGeom prst="rect">
            <a:avLst/>
          </a:prstGeom>
          <a:noFill/>
        </p:spPr>
        <p:txBody>
          <a:bodyPr wrap="square">
            <a:spAutoFit/>
          </a:bodyPr>
          <a:lstStyle/>
          <a:p>
            <a:r>
              <a:rPr lang="en-US" sz="3600" b="1" smtClean="0">
                <a:solidFill>
                  <a:schemeClr val="bg1"/>
                </a:solidFill>
                <a:latin typeface="Times New Roman" pitchFamily="18" charset="0"/>
                <a:cs typeface="Times New Roman" pitchFamily="18" charset="0"/>
              </a:rPr>
              <a:t>3. </a:t>
            </a:r>
            <a:r>
              <a:rPr lang="vi-VN" sz="3600" b="1" smtClean="0">
                <a:solidFill>
                  <a:schemeClr val="bg1"/>
                </a:solidFill>
                <a:latin typeface="Times New Roman" pitchFamily="18" charset="0"/>
                <a:cs typeface="Times New Roman" pitchFamily="18" charset="0"/>
              </a:rPr>
              <a:t>Thiên </a:t>
            </a:r>
            <a:r>
              <a:rPr lang="vi-VN" sz="3600" b="1">
                <a:solidFill>
                  <a:schemeClr val="bg1"/>
                </a:solidFill>
                <a:latin typeface="Times New Roman" pitchFamily="18" charset="0"/>
                <a:cs typeface="Times New Roman" pitchFamily="18" charset="0"/>
              </a:rPr>
              <a:t>hướng sáng tạo </a:t>
            </a:r>
            <a:r>
              <a:rPr lang="vi-VN" sz="3600" b="1" smtClean="0">
                <a:solidFill>
                  <a:schemeClr val="bg1"/>
                </a:solidFill>
                <a:latin typeface="Times New Roman" pitchFamily="18" charset="0"/>
                <a:cs typeface="Times New Roman" pitchFamily="18" charset="0"/>
              </a:rPr>
              <a:t>và đặc </a:t>
            </a:r>
            <a:r>
              <a:rPr lang="vi-VN" sz="3600" b="1">
                <a:solidFill>
                  <a:schemeClr val="bg1"/>
                </a:solidFill>
                <a:latin typeface="Times New Roman" pitchFamily="18" charset="0"/>
                <a:cs typeface="Times New Roman" pitchFamily="18" charset="0"/>
              </a:rPr>
              <a:t>trưng của kiến trúc </a:t>
            </a:r>
            <a:r>
              <a:rPr lang="vi-VN" sz="3600" b="1" smtClean="0">
                <a:solidFill>
                  <a:schemeClr val="bg1"/>
                </a:solidFill>
                <a:latin typeface="Times New Roman" pitchFamily="18" charset="0"/>
                <a:cs typeface="Times New Roman" pitchFamily="18" charset="0"/>
              </a:rPr>
              <a:t>Việt</a:t>
            </a:r>
            <a:endParaRPr lang="en-US" sz="3600" b="1" dirty="0">
              <a:solidFill>
                <a:schemeClr val="bg1"/>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33176DF7-3F48-1222-13BA-83B79BD62C64}"/>
              </a:ext>
            </a:extLst>
          </p:cNvPr>
          <p:cNvSpPr/>
          <p:nvPr/>
        </p:nvSpPr>
        <p:spPr>
          <a:xfrm>
            <a:off x="-82916" y="1364823"/>
            <a:ext cx="3451124" cy="292119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E4B9F2A-CBC3-44CF-8B4E-9E9D77271EF1}"/>
              </a:ext>
            </a:extLst>
          </p:cNvPr>
          <p:cNvSpPr txBox="1"/>
          <p:nvPr/>
        </p:nvSpPr>
        <p:spPr>
          <a:xfrm>
            <a:off x="4435599" y="1197472"/>
            <a:ext cx="7296904" cy="1815882"/>
          </a:xfrm>
          <a:prstGeom prst="rect">
            <a:avLst/>
          </a:prstGeom>
          <a:noFill/>
        </p:spPr>
        <p:txBody>
          <a:bodyPr wrap="square">
            <a:spAutoFit/>
          </a:bodyPr>
          <a:lstStyle/>
          <a:p>
            <a:pPr algn="just"/>
            <a:r>
              <a:rPr lang="vi-VN" sz="2800">
                <a:latin typeface="Times New Roman" pitchFamily="18" charset="0"/>
                <a:cs typeface="Times New Roman" pitchFamily="18" charset="0"/>
              </a:rPr>
              <a:t>- Thiên hướng sáng tạo nổi bật của nghệ thuật Việt chủ yếu là cái tinh thần, người nghệ sĩ làm toát lên cái tinh thần vô hình trong các tác phẩm của mình.</a:t>
            </a:r>
            <a:endParaRPr lang="en-US" sz="2800" i="1" dirty="0">
              <a:latin typeface="Times New Roman" pitchFamily="18" charset="0"/>
              <a:cs typeface="Times New Roman" pitchFamily="18" charset="0"/>
            </a:endParaRPr>
          </a:p>
        </p:txBody>
      </p:sp>
      <p:pic>
        <p:nvPicPr>
          <p:cNvPr id="29" name="图片 1">
            <a:extLst>
              <a:ext uri="{FF2B5EF4-FFF2-40B4-BE49-F238E27FC236}">
                <a16:creationId xmlns:a16="http://schemas.microsoft.com/office/drawing/2014/main" id="{E6B51142-B620-841F-428E-AB85CF3A4C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80" y="4915076"/>
            <a:ext cx="3477236" cy="2046767"/>
          </a:xfrm>
          <a:prstGeom prst="rect">
            <a:avLst/>
          </a:prstGeom>
        </p:spPr>
      </p:pic>
      <p:grpSp>
        <p:nvGrpSpPr>
          <p:cNvPr id="27" name="组合 18"/>
          <p:cNvGrpSpPr/>
          <p:nvPr/>
        </p:nvGrpSpPr>
        <p:grpSpPr>
          <a:xfrm>
            <a:off x="3167439" y="3160784"/>
            <a:ext cx="8681186" cy="1527203"/>
            <a:chOff x="4896685" y="4090584"/>
            <a:chExt cx="8470884" cy="1361262"/>
          </a:xfrm>
        </p:grpSpPr>
        <p:pic>
          <p:nvPicPr>
            <p:cNvPr id="28"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4114799"/>
              <a:ext cx="900000" cy="900000"/>
            </a:xfrm>
            <a:prstGeom prst="diamond">
              <a:avLst/>
            </a:prstGeom>
          </p:spPr>
        </p:pic>
        <p:pic>
          <p:nvPicPr>
            <p:cNvPr id="30"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6685" y="4090584"/>
              <a:ext cx="1109315" cy="966055"/>
            </a:xfrm>
            <a:prstGeom prst="rect">
              <a:avLst/>
            </a:prstGeom>
          </p:spPr>
        </p:pic>
        <p:sp>
          <p:nvSpPr>
            <p:cNvPr id="31" name="矩形 17"/>
            <p:cNvSpPr/>
            <p:nvPr/>
          </p:nvSpPr>
          <p:spPr>
            <a:xfrm>
              <a:off x="6095999" y="4210049"/>
              <a:ext cx="7271570" cy="1241797"/>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2" name="TextBox 31">
            <a:extLst>
              <a:ext uri="{FF2B5EF4-FFF2-40B4-BE49-F238E27FC236}">
                <a16:creationId xmlns:a16="http://schemas.microsoft.com/office/drawing/2014/main" id="{208EBC16-0072-8E5B-1A03-452B6C412842}"/>
              </a:ext>
            </a:extLst>
          </p:cNvPr>
          <p:cNvSpPr txBox="1"/>
          <p:nvPr/>
        </p:nvSpPr>
        <p:spPr>
          <a:xfrm>
            <a:off x="4505701" y="3300514"/>
            <a:ext cx="7173247" cy="954107"/>
          </a:xfrm>
          <a:prstGeom prst="rect">
            <a:avLst/>
          </a:prstGeom>
          <a:noFill/>
        </p:spPr>
        <p:txBody>
          <a:bodyPr wrap="square">
            <a:spAutoFit/>
          </a:bodyPr>
          <a:lstStyle/>
          <a:p>
            <a:pPr algn="just"/>
            <a:r>
              <a:rPr lang="vi-VN" sz="2800">
                <a:solidFill>
                  <a:srgbClr val="000000"/>
                </a:solidFill>
                <a:latin typeface="Times New Roman" pitchFamily="18" charset="0"/>
                <a:ea typeface="Yu Mincho" panose="02020400000000000000" pitchFamily="18" charset="-128"/>
                <a:cs typeface="Times New Roman" pitchFamily="18" charset="0"/>
              </a:rPr>
              <a:t>- Đặc trưng của kiến trúc Việt là có hình khối và thể nằm ngang, có tính đều đặn và đối xứng.</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3940140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P spid="22"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421629" y="1197471"/>
            <a:ext cx="8459256" cy="5353453"/>
            <a:chOff x="4933647" y="1756593"/>
            <a:chExt cx="8164573" cy="991256"/>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3647" y="1936593"/>
              <a:ext cx="1109315" cy="720000"/>
            </a:xfrm>
            <a:prstGeom prst="rect">
              <a:avLst/>
            </a:prstGeom>
          </p:spPr>
        </p:pic>
        <p:sp>
          <p:nvSpPr>
            <p:cNvPr id="13" name="矩形 12"/>
            <p:cNvSpPr/>
            <p:nvPr/>
          </p:nvSpPr>
          <p:spPr>
            <a:xfrm>
              <a:off x="6095999" y="1756593"/>
              <a:ext cx="7002221" cy="90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FDF727AF-7C77-EA6F-8318-56D743355D77}"/>
              </a:ext>
            </a:extLst>
          </p:cNvPr>
          <p:cNvSpPr txBox="1"/>
          <p:nvPr/>
        </p:nvSpPr>
        <p:spPr>
          <a:xfrm>
            <a:off x="52080" y="2115877"/>
            <a:ext cx="3369549" cy="1200329"/>
          </a:xfrm>
          <a:prstGeom prst="rect">
            <a:avLst/>
          </a:prstGeom>
          <a:noFill/>
        </p:spPr>
        <p:txBody>
          <a:bodyPr wrap="square">
            <a:spAutoFit/>
          </a:bodyPr>
          <a:lstStyle/>
          <a:p>
            <a:r>
              <a:rPr lang="en-US" sz="3600" b="1" smtClean="0">
                <a:solidFill>
                  <a:schemeClr val="bg1"/>
                </a:solidFill>
                <a:latin typeface="Times New Roman" pitchFamily="18" charset="0"/>
                <a:cs typeface="Times New Roman" pitchFamily="18" charset="0"/>
              </a:rPr>
              <a:t> </a:t>
            </a:r>
            <a:r>
              <a:rPr lang="vi-VN" sz="3600" b="1" smtClean="0">
                <a:solidFill>
                  <a:schemeClr val="bg1"/>
                </a:solidFill>
                <a:latin typeface="Times New Roman" pitchFamily="18" charset="0"/>
                <a:cs typeface="Times New Roman" pitchFamily="18" charset="0"/>
              </a:rPr>
              <a:t>Đặc </a:t>
            </a:r>
            <a:r>
              <a:rPr lang="vi-VN" sz="3600" b="1">
                <a:solidFill>
                  <a:schemeClr val="bg1"/>
                </a:solidFill>
                <a:latin typeface="Times New Roman" pitchFamily="18" charset="0"/>
                <a:cs typeface="Times New Roman" pitchFamily="18" charset="0"/>
              </a:rPr>
              <a:t>trưng của kiến trúc Việt </a:t>
            </a:r>
            <a:endParaRPr lang="en-US" sz="3600" b="1" dirty="0">
              <a:solidFill>
                <a:schemeClr val="bg1"/>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33176DF7-3F48-1222-13BA-83B79BD62C64}"/>
              </a:ext>
            </a:extLst>
          </p:cNvPr>
          <p:cNvSpPr/>
          <p:nvPr/>
        </p:nvSpPr>
        <p:spPr>
          <a:xfrm>
            <a:off x="-29495" y="1676749"/>
            <a:ext cx="3451124" cy="24448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E4B9F2A-CBC3-44CF-8B4E-9E9D77271EF1}"/>
              </a:ext>
            </a:extLst>
          </p:cNvPr>
          <p:cNvSpPr txBox="1"/>
          <p:nvPr/>
        </p:nvSpPr>
        <p:spPr>
          <a:xfrm>
            <a:off x="4804011" y="1197472"/>
            <a:ext cx="6928491" cy="4832092"/>
          </a:xfrm>
          <a:prstGeom prst="rect">
            <a:avLst/>
          </a:prstGeom>
          <a:noFill/>
        </p:spPr>
        <p:txBody>
          <a:bodyPr wrap="square">
            <a:spAutoFit/>
          </a:bodyPr>
          <a:lstStyle/>
          <a:p>
            <a:pPr algn="just"/>
            <a:r>
              <a:rPr lang="vi-VN" sz="2800">
                <a:latin typeface="Times New Roman" pitchFamily="18" charset="0"/>
                <a:cs typeface="Times New Roman" pitchFamily="18" charset="0"/>
              </a:rPr>
              <a:t>- Đặc trưng của kiến trúc Việt được biểu hiện cụ thể qua kiến trúc đền chùa:</a:t>
            </a:r>
          </a:p>
          <a:p>
            <a:pPr algn="just"/>
            <a:r>
              <a:rPr lang="vi-VN" sz="2800">
                <a:latin typeface="Times New Roman" pitchFamily="18" charset="0"/>
                <a:cs typeface="Times New Roman" pitchFamily="18" charset="0"/>
              </a:rPr>
              <a:t>+ Kiến trúc đền chùa có không gian rộng nhằm phục vụ nhu cầu thờ cúng, tổ chức lễ hội của nhân dân.</a:t>
            </a:r>
          </a:p>
          <a:p>
            <a:pPr algn="just"/>
            <a:r>
              <a:rPr lang="vi-VN" sz="2800">
                <a:latin typeface="Times New Roman" pitchFamily="18" charset="0"/>
                <a:cs typeface="Times New Roman" pitchFamily="18" charset="0"/>
              </a:rPr>
              <a:t>+ Các sân và tòa nhà trước điện thờ nối tiếp nhau được xây dựng thấp, tạo bóng râm và mang cảm giác thiêng liêng.</a:t>
            </a:r>
          </a:p>
          <a:p>
            <a:pPr algn="just"/>
            <a:r>
              <a:rPr lang="vi-VN" sz="2800">
                <a:latin typeface="Times New Roman" pitchFamily="18" charset="0"/>
                <a:cs typeface="Times New Roman" pitchFamily="18" charset="0"/>
              </a:rPr>
              <a:t>+ Vật liệu, chất liệu xây dựng tạo cảm giác cổ kính nhưng vẫn chắc chắn để tránh bị hỏng hóc do mưa bão, thiên tai.</a:t>
            </a:r>
          </a:p>
        </p:txBody>
      </p:sp>
      <p:pic>
        <p:nvPicPr>
          <p:cNvPr id="29" name="图片 1">
            <a:extLst>
              <a:ext uri="{FF2B5EF4-FFF2-40B4-BE49-F238E27FC236}">
                <a16:creationId xmlns:a16="http://schemas.microsoft.com/office/drawing/2014/main" id="{E6B51142-B620-841F-428E-AB85CF3A4C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74" y="5109235"/>
            <a:ext cx="3477236" cy="2046767"/>
          </a:xfrm>
          <a:prstGeom prst="rect">
            <a:avLst/>
          </a:prstGeom>
        </p:spPr>
      </p:pic>
    </p:spTree>
    <p:extLst>
      <p:ext uri="{BB962C8B-B14F-4D97-AF65-F5344CB8AC3E}">
        <p14:creationId xmlns:p14="http://schemas.microsoft.com/office/powerpoint/2010/main" val="10050789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286557" y="2104103"/>
            <a:ext cx="8459256" cy="2916365"/>
            <a:chOff x="4933647" y="1756593"/>
            <a:chExt cx="8164573" cy="991256"/>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3647" y="1936593"/>
              <a:ext cx="1109315" cy="720000"/>
            </a:xfrm>
            <a:prstGeom prst="rect">
              <a:avLst/>
            </a:prstGeom>
          </p:spPr>
        </p:pic>
        <p:sp>
          <p:nvSpPr>
            <p:cNvPr id="13" name="矩形 12"/>
            <p:cNvSpPr/>
            <p:nvPr/>
          </p:nvSpPr>
          <p:spPr>
            <a:xfrm>
              <a:off x="6095999" y="1756593"/>
              <a:ext cx="7002221" cy="90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FDF727AF-7C77-EA6F-8318-56D743355D77}"/>
              </a:ext>
            </a:extLst>
          </p:cNvPr>
          <p:cNvSpPr txBox="1"/>
          <p:nvPr/>
        </p:nvSpPr>
        <p:spPr>
          <a:xfrm>
            <a:off x="429725" y="2452353"/>
            <a:ext cx="2856832" cy="2062103"/>
          </a:xfrm>
          <a:prstGeom prst="rect">
            <a:avLst/>
          </a:prstGeom>
          <a:noFill/>
        </p:spPr>
        <p:txBody>
          <a:bodyPr wrap="square">
            <a:spAutoFit/>
          </a:bodyPr>
          <a:lstStyle/>
          <a:p>
            <a:r>
              <a:rPr lang="en-US" sz="3200" b="1" smtClean="0">
                <a:solidFill>
                  <a:schemeClr val="bg1"/>
                </a:solidFill>
                <a:latin typeface="Times New Roman" pitchFamily="18" charset="0"/>
                <a:cs typeface="Times New Roman" pitchFamily="18" charset="0"/>
              </a:rPr>
              <a:t>4. </a:t>
            </a:r>
            <a:r>
              <a:rPr lang="vi-VN" sz="3200" b="1" smtClean="0">
                <a:solidFill>
                  <a:schemeClr val="bg1"/>
                </a:solidFill>
                <a:latin typeface="Times New Roman" pitchFamily="18" charset="0"/>
                <a:cs typeface="Times New Roman" pitchFamily="18" charset="0"/>
              </a:rPr>
              <a:t>Những </a:t>
            </a:r>
            <a:r>
              <a:rPr lang="vi-VN" sz="3200" b="1">
                <a:solidFill>
                  <a:schemeClr val="bg1"/>
                </a:solidFill>
                <a:latin typeface="Times New Roman" pitchFamily="18" charset="0"/>
                <a:cs typeface="Times New Roman" pitchFamily="18" charset="0"/>
              </a:rPr>
              <a:t>điểm đáng chú ý trong nền điêu khắc Việt Nam </a:t>
            </a:r>
            <a:endParaRPr lang="en-US" sz="3200" b="1" dirty="0">
              <a:solidFill>
                <a:schemeClr val="bg1"/>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33176DF7-3F48-1222-13BA-83B79BD62C64}"/>
              </a:ext>
            </a:extLst>
          </p:cNvPr>
          <p:cNvSpPr/>
          <p:nvPr/>
        </p:nvSpPr>
        <p:spPr>
          <a:xfrm>
            <a:off x="-29495" y="2104103"/>
            <a:ext cx="3451124" cy="292119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E4B9F2A-CBC3-44CF-8B4E-9E9D77271EF1}"/>
              </a:ext>
            </a:extLst>
          </p:cNvPr>
          <p:cNvSpPr txBox="1"/>
          <p:nvPr/>
        </p:nvSpPr>
        <p:spPr>
          <a:xfrm>
            <a:off x="4524763" y="2114219"/>
            <a:ext cx="6928491" cy="2677656"/>
          </a:xfrm>
          <a:prstGeom prst="rect">
            <a:avLst/>
          </a:prstGeom>
          <a:noFill/>
        </p:spPr>
        <p:txBody>
          <a:bodyPr wrap="square">
            <a:spAutoFit/>
          </a:bodyPr>
          <a:lstStyle/>
          <a:p>
            <a:pPr algn="just"/>
            <a:r>
              <a:rPr lang="vi-VN" sz="2800">
                <a:latin typeface="Times New Roman" pitchFamily="18" charset="0"/>
                <a:cs typeface="Times New Roman" pitchFamily="18" charset="0"/>
              </a:rPr>
              <a:t>- Những điểm đáng chú ý trong nền điêu khắc Việt Nam là nghệ thuật điêu khắc gỗ với những pho tượng đẹp như các tượng nhà sư ở Pháp Vũ – Hà Đông, ở Thạch Lâm – Thanh Hóa hay một số tác phẩm nghệ thuật gỗ ở chùa Keo – Thái Bình, chùa Bút Tháp – Bắc Ninh,…</a:t>
            </a:r>
          </a:p>
        </p:txBody>
      </p:sp>
      <p:pic>
        <p:nvPicPr>
          <p:cNvPr id="29" name="图片 1">
            <a:extLst>
              <a:ext uri="{FF2B5EF4-FFF2-40B4-BE49-F238E27FC236}">
                <a16:creationId xmlns:a16="http://schemas.microsoft.com/office/drawing/2014/main" id="{E6B51142-B620-841F-428E-AB85CF3A4C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80" y="4915076"/>
            <a:ext cx="3477236" cy="2046767"/>
          </a:xfrm>
          <a:prstGeom prst="rect">
            <a:avLst/>
          </a:prstGeom>
        </p:spPr>
      </p:pic>
    </p:spTree>
    <p:extLst>
      <p:ext uri="{BB962C8B-B14F-4D97-AF65-F5344CB8AC3E}">
        <p14:creationId xmlns:p14="http://schemas.microsoft.com/office/powerpoint/2010/main" val="2196517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2339" y="1186100"/>
            <a:ext cx="1912244" cy="1873046"/>
          </a:xfrm>
          <a:prstGeom prst="ellipse">
            <a:avLst/>
          </a:prstGeom>
          <a:noFill/>
          <a:ln w="5715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椭圆 10"/>
          <p:cNvSpPr/>
          <p:nvPr/>
        </p:nvSpPr>
        <p:spPr>
          <a:xfrm>
            <a:off x="22339" y="4038175"/>
            <a:ext cx="1912244" cy="1873046"/>
          </a:xfrm>
          <a:prstGeom prst="ellipse">
            <a:avLst/>
          </a:prstGeom>
          <a:noFill/>
          <a:ln w="5715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TextBox 17">
            <a:extLst>
              <a:ext uri="{FF2B5EF4-FFF2-40B4-BE49-F238E27FC236}">
                <a16:creationId xmlns:a16="http://schemas.microsoft.com/office/drawing/2014/main" id="{BB85B5F0-B98F-EA0A-F3D7-E3227C9AF10E}"/>
              </a:ext>
            </a:extLst>
          </p:cNvPr>
          <p:cNvSpPr txBox="1"/>
          <p:nvPr/>
        </p:nvSpPr>
        <p:spPr>
          <a:xfrm>
            <a:off x="147483" y="80210"/>
            <a:ext cx="11562735" cy="461665"/>
          </a:xfrm>
          <a:prstGeom prst="rect">
            <a:avLst/>
          </a:prstGeom>
          <a:noFill/>
        </p:spPr>
        <p:txBody>
          <a:bodyPr wrap="square">
            <a:spAutoFit/>
          </a:bodyPr>
          <a:lstStyle/>
          <a:p>
            <a:pPr algn="just">
              <a:spcAft>
                <a:spcPts val="800"/>
              </a:spcAft>
            </a:pPr>
            <a:r>
              <a:rPr lang="vi-VN" sz="2400" b="1">
                <a:solidFill>
                  <a:schemeClr val="bg1"/>
                </a:solidFill>
                <a:latin typeface="Times New Roman" pitchFamily="18" charset="0"/>
                <a:ea typeface="Yu Mincho" panose="02020400000000000000" pitchFamily="18" charset="-128"/>
                <a:cs typeface="Times New Roman" pitchFamily="18" charset="0"/>
              </a:rPr>
              <a:t>2. Đặc sắc nghệ thuật của văn bản</a:t>
            </a:r>
            <a:endParaRPr lang="en-US" sz="2000" dirty="0">
              <a:solidFill>
                <a:schemeClr val="bg1"/>
              </a:solidFill>
              <a:effectLst/>
              <a:latin typeface="Times New Roman" pitchFamily="18" charset="0"/>
              <a:ea typeface="Yu Mincho" panose="02020400000000000000" pitchFamily="18" charset="-128"/>
              <a:cs typeface="Times New Roman" pitchFamily="18" charset="0"/>
            </a:endParaRPr>
          </a:p>
        </p:txBody>
      </p:sp>
      <p:pic>
        <p:nvPicPr>
          <p:cNvPr id="7" name="Picture 2">
            <a:extLst>
              <a:ext uri="{FF2B5EF4-FFF2-40B4-BE49-F238E27FC236}">
                <a16:creationId xmlns:a16="http://schemas.microsoft.com/office/drawing/2014/main" id="{9C6861AE-1ED2-0D6E-07BE-74F1D916D5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310529">
            <a:off x="204398" y="1248689"/>
            <a:ext cx="1548127" cy="1418647"/>
          </a:xfrm>
          <a:prstGeom prst="rect">
            <a:avLst/>
          </a:prstGeom>
        </p:spPr>
      </p:pic>
      <p:sp>
        <p:nvSpPr>
          <p:cNvPr id="9" name="TextBox 8">
            <a:extLst>
              <a:ext uri="{FF2B5EF4-FFF2-40B4-BE49-F238E27FC236}">
                <a16:creationId xmlns:a16="http://schemas.microsoft.com/office/drawing/2014/main" id="{8CDE685F-15B3-59BE-899B-F7A233B24D05}"/>
              </a:ext>
            </a:extLst>
          </p:cNvPr>
          <p:cNvSpPr txBox="1"/>
          <p:nvPr/>
        </p:nvSpPr>
        <p:spPr>
          <a:xfrm>
            <a:off x="2069613" y="565356"/>
            <a:ext cx="9858530" cy="1384995"/>
          </a:xfrm>
          <a:prstGeom prst="rect">
            <a:avLst/>
          </a:prstGeom>
          <a:noFill/>
        </p:spPr>
        <p:txBody>
          <a:bodyPr wrap="square">
            <a:spAutoFit/>
          </a:bodyPr>
          <a:lstStyle/>
          <a:p>
            <a:pPr algn="just">
              <a:spcAft>
                <a:spcPts val="800"/>
              </a:spcAft>
            </a:pPr>
            <a:r>
              <a:rPr lang="vi-VN" sz="2800">
                <a:solidFill>
                  <a:schemeClr val="bg1"/>
                </a:solidFill>
                <a:latin typeface="Times New Roman" pitchFamily="18" charset="0"/>
                <a:ea typeface="Yu Mincho" panose="02020400000000000000" pitchFamily="18" charset="-128"/>
                <a:cs typeface="Times New Roman" pitchFamily="18" charset="0"/>
              </a:rPr>
              <a:t>- Nhan đề của văn bản ngắn gọn và đã truyền tải được thông tin chính về vấn đề được nhắc đến trong văn bản và gây được sự  chú ý của người đọc.</a:t>
            </a:r>
            <a:endParaRPr lang="en-US" sz="2800" dirty="0">
              <a:solidFill>
                <a:schemeClr val="bg1"/>
              </a:solidFill>
              <a:effectLst/>
              <a:latin typeface="Times New Roman" pitchFamily="18" charset="0"/>
              <a:ea typeface="Yu Mincho" panose="02020400000000000000" pitchFamily="18" charset="-128"/>
              <a:cs typeface="Times New Roman" pitchFamily="18" charset="0"/>
            </a:endParaRPr>
          </a:p>
        </p:txBody>
      </p:sp>
      <p:pic>
        <p:nvPicPr>
          <p:cNvPr id="14" name="Picture 8">
            <a:extLst>
              <a:ext uri="{FF2B5EF4-FFF2-40B4-BE49-F238E27FC236}">
                <a16:creationId xmlns:a16="http://schemas.microsoft.com/office/drawing/2014/main" id="{D85B3007-2456-62CF-C126-7B2B9D1305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509" y="4369899"/>
            <a:ext cx="1369512" cy="1246256"/>
          </a:xfrm>
          <a:prstGeom prst="rect">
            <a:avLst/>
          </a:prstGeom>
        </p:spPr>
      </p:pic>
      <p:sp>
        <p:nvSpPr>
          <p:cNvPr id="10" name="TextBox 9">
            <a:extLst>
              <a:ext uri="{FF2B5EF4-FFF2-40B4-BE49-F238E27FC236}">
                <a16:creationId xmlns:a16="http://schemas.microsoft.com/office/drawing/2014/main" id="{8CDE685F-15B3-59BE-899B-F7A233B24D05}"/>
              </a:ext>
            </a:extLst>
          </p:cNvPr>
          <p:cNvSpPr txBox="1"/>
          <p:nvPr/>
        </p:nvSpPr>
        <p:spPr>
          <a:xfrm>
            <a:off x="2069613" y="2037427"/>
            <a:ext cx="9858530" cy="3313728"/>
          </a:xfrm>
          <a:prstGeom prst="rect">
            <a:avLst/>
          </a:prstGeom>
          <a:noFill/>
        </p:spPr>
        <p:txBody>
          <a:bodyPr wrap="square">
            <a:spAutoFit/>
          </a:bodyPr>
          <a:lstStyle/>
          <a:p>
            <a:pPr algn="just">
              <a:spcAft>
                <a:spcPts val="800"/>
              </a:spcAft>
            </a:pPr>
            <a:r>
              <a:rPr lang="vi-VN" sz="2800">
                <a:solidFill>
                  <a:schemeClr val="bg1"/>
                </a:solidFill>
                <a:latin typeface="Times New Roman" pitchFamily="18" charset="0"/>
                <a:ea typeface="Yu Mincho" panose="02020400000000000000" pitchFamily="18" charset="-128"/>
                <a:cs typeface="Times New Roman" pitchFamily="18" charset="0"/>
              </a:rPr>
              <a:t>- Yếu tố miêu tả được sử dụng trong văn bản là</a:t>
            </a:r>
          </a:p>
          <a:p>
            <a:pPr algn="just">
              <a:spcAft>
                <a:spcPts val="800"/>
              </a:spcAft>
            </a:pPr>
            <a:r>
              <a:rPr lang="vi-VN" sz="2800">
                <a:solidFill>
                  <a:schemeClr val="bg1"/>
                </a:solidFill>
                <a:latin typeface="Times New Roman" pitchFamily="18" charset="0"/>
                <a:ea typeface="Yu Mincho" panose="02020400000000000000" pitchFamily="18" charset="-128"/>
                <a:cs typeface="Times New Roman" pitchFamily="18" charset="0"/>
              </a:rPr>
              <a:t>+ Miêu tả các công trình kiến trúc tiêu biểu ở Việt Nam, miêu tả các tác phẩm nghệ thuật điêu khắc nổi tiếng, …</a:t>
            </a:r>
          </a:p>
          <a:p>
            <a:pPr algn="just">
              <a:spcAft>
                <a:spcPts val="800"/>
              </a:spcAft>
            </a:pPr>
            <a:r>
              <a:rPr lang="vi-VN" sz="2800">
                <a:solidFill>
                  <a:schemeClr val="bg1"/>
                </a:solidFill>
                <a:latin typeface="Times New Roman" pitchFamily="18" charset="0"/>
                <a:ea typeface="Yu Mincho" panose="02020400000000000000" pitchFamily="18" charset="-128"/>
                <a:cs typeface="Times New Roman" pitchFamily="18" charset="0"/>
              </a:rPr>
              <a:t>+ Yếu tố miêu tả được sử dụng trong những đoạn văn nói về những nét văn hóa nghệ thuật lâu đời của Việt Nam, miêu tả một số tác phẩm được nhiều người biết đến làm minh chứng, dẫn chứng về nghệ thuật được nhắc đến.</a:t>
            </a:r>
          </a:p>
        </p:txBody>
      </p:sp>
    </p:spTree>
    <p:extLst>
      <p:ext uri="{BB962C8B-B14F-4D97-AF65-F5344CB8AC3E}">
        <p14:creationId xmlns:p14="http://schemas.microsoft.com/office/powerpoint/2010/main" val="35034399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2339" y="1186100"/>
            <a:ext cx="1912244" cy="1873046"/>
          </a:xfrm>
          <a:prstGeom prst="ellipse">
            <a:avLst/>
          </a:prstGeom>
          <a:noFill/>
          <a:ln w="5715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椭圆 10"/>
          <p:cNvSpPr/>
          <p:nvPr/>
        </p:nvSpPr>
        <p:spPr>
          <a:xfrm>
            <a:off x="22339" y="4038175"/>
            <a:ext cx="1912244" cy="1873046"/>
          </a:xfrm>
          <a:prstGeom prst="ellipse">
            <a:avLst/>
          </a:prstGeom>
          <a:noFill/>
          <a:ln w="57150">
            <a:solidFill>
              <a:srgbClr val="E0C8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TextBox 17">
            <a:extLst>
              <a:ext uri="{FF2B5EF4-FFF2-40B4-BE49-F238E27FC236}">
                <a16:creationId xmlns:a16="http://schemas.microsoft.com/office/drawing/2014/main" id="{BB85B5F0-B98F-EA0A-F3D7-E3227C9AF10E}"/>
              </a:ext>
            </a:extLst>
          </p:cNvPr>
          <p:cNvSpPr txBox="1"/>
          <p:nvPr/>
        </p:nvSpPr>
        <p:spPr>
          <a:xfrm>
            <a:off x="147483" y="80210"/>
            <a:ext cx="11562735" cy="461665"/>
          </a:xfrm>
          <a:prstGeom prst="rect">
            <a:avLst/>
          </a:prstGeom>
          <a:noFill/>
        </p:spPr>
        <p:txBody>
          <a:bodyPr wrap="square">
            <a:spAutoFit/>
          </a:bodyPr>
          <a:lstStyle/>
          <a:p>
            <a:pPr algn="just">
              <a:spcAft>
                <a:spcPts val="800"/>
              </a:spcAft>
            </a:pPr>
            <a:r>
              <a:rPr lang="vi-VN" sz="2400" b="1">
                <a:solidFill>
                  <a:schemeClr val="bg1"/>
                </a:solidFill>
                <a:latin typeface="Times New Roman" pitchFamily="18" charset="0"/>
                <a:ea typeface="Yu Mincho" panose="02020400000000000000" pitchFamily="18" charset="-128"/>
                <a:cs typeface="Times New Roman" pitchFamily="18" charset="0"/>
              </a:rPr>
              <a:t>2. Đặc sắc nghệ thuật của văn bản</a:t>
            </a:r>
            <a:endParaRPr lang="en-US" sz="2000" dirty="0">
              <a:solidFill>
                <a:schemeClr val="bg1"/>
              </a:solidFill>
              <a:effectLst/>
              <a:latin typeface="Times New Roman" pitchFamily="18" charset="0"/>
              <a:ea typeface="Yu Mincho" panose="02020400000000000000" pitchFamily="18" charset="-128"/>
              <a:cs typeface="Times New Roman" pitchFamily="18" charset="0"/>
            </a:endParaRPr>
          </a:p>
        </p:txBody>
      </p:sp>
      <p:pic>
        <p:nvPicPr>
          <p:cNvPr id="7" name="Picture 2">
            <a:extLst>
              <a:ext uri="{FF2B5EF4-FFF2-40B4-BE49-F238E27FC236}">
                <a16:creationId xmlns:a16="http://schemas.microsoft.com/office/drawing/2014/main" id="{9C6861AE-1ED2-0D6E-07BE-74F1D916D5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310529">
            <a:off x="204398" y="1248689"/>
            <a:ext cx="1548127" cy="1418647"/>
          </a:xfrm>
          <a:prstGeom prst="rect">
            <a:avLst/>
          </a:prstGeom>
        </p:spPr>
      </p:pic>
      <p:sp>
        <p:nvSpPr>
          <p:cNvPr id="9" name="TextBox 8">
            <a:extLst>
              <a:ext uri="{FF2B5EF4-FFF2-40B4-BE49-F238E27FC236}">
                <a16:creationId xmlns:a16="http://schemas.microsoft.com/office/drawing/2014/main" id="{8CDE685F-15B3-59BE-899B-F7A233B24D05}"/>
              </a:ext>
            </a:extLst>
          </p:cNvPr>
          <p:cNvSpPr txBox="1"/>
          <p:nvPr/>
        </p:nvSpPr>
        <p:spPr>
          <a:xfrm>
            <a:off x="1996527" y="541875"/>
            <a:ext cx="9858530" cy="2882840"/>
          </a:xfrm>
          <a:prstGeom prst="rect">
            <a:avLst/>
          </a:prstGeom>
          <a:noFill/>
        </p:spPr>
        <p:txBody>
          <a:bodyPr wrap="square">
            <a:spAutoFit/>
          </a:bodyPr>
          <a:lstStyle/>
          <a:p>
            <a:pPr algn="just">
              <a:spcAft>
                <a:spcPts val="800"/>
              </a:spcAft>
            </a:pPr>
            <a:r>
              <a:rPr lang="vi-VN" sz="2800">
                <a:solidFill>
                  <a:schemeClr val="bg1"/>
                </a:solidFill>
                <a:latin typeface="Times New Roman" pitchFamily="18" charset="0"/>
                <a:ea typeface="Yu Mincho" panose="02020400000000000000" pitchFamily="18" charset="-128"/>
                <a:cs typeface="Times New Roman" pitchFamily="18" charset="0"/>
              </a:rPr>
              <a:t>- Yếu tố biểu cảm được sử dụng trong văn bản là</a:t>
            </a:r>
          </a:p>
          <a:p>
            <a:pPr algn="just">
              <a:spcAft>
                <a:spcPts val="800"/>
              </a:spcAft>
            </a:pPr>
            <a:r>
              <a:rPr lang="vi-VN" sz="2800">
                <a:solidFill>
                  <a:schemeClr val="bg1"/>
                </a:solidFill>
                <a:latin typeface="Times New Roman" pitchFamily="18" charset="0"/>
                <a:ea typeface="Yu Mincho" panose="02020400000000000000" pitchFamily="18" charset="-128"/>
                <a:cs typeface="Times New Roman" pitchFamily="18" charset="0"/>
              </a:rPr>
              <a:t>+ Cảm nhận về khiếu thẩm mĩ của người Việt, về sự ảnh hưởng của tôn giáo đến nét văn hóa truyền thống Việt,…</a:t>
            </a:r>
          </a:p>
          <a:p>
            <a:pPr algn="just">
              <a:spcAft>
                <a:spcPts val="800"/>
              </a:spcAft>
            </a:pPr>
            <a:r>
              <a:rPr lang="vi-VN" sz="2800">
                <a:solidFill>
                  <a:schemeClr val="bg1"/>
                </a:solidFill>
                <a:latin typeface="Times New Roman" pitchFamily="18" charset="0"/>
                <a:ea typeface="Yu Mincho" panose="02020400000000000000" pitchFamily="18" charset="-128"/>
                <a:cs typeface="Times New Roman" pitchFamily="18" charset="0"/>
              </a:rPr>
              <a:t>+ Yếu tố biểu cảm nhằm biểu đạt suy nghĩ, cảm xúc của người viết về những vấn đề liên quan đến nghệ thuật truyền thống của người Việt, giúp người đọc hiểu rõ hơn về nền văn hóa lâu đời ấy.</a:t>
            </a:r>
          </a:p>
        </p:txBody>
      </p:sp>
      <p:pic>
        <p:nvPicPr>
          <p:cNvPr id="14" name="Picture 8">
            <a:extLst>
              <a:ext uri="{FF2B5EF4-FFF2-40B4-BE49-F238E27FC236}">
                <a16:creationId xmlns:a16="http://schemas.microsoft.com/office/drawing/2014/main" id="{D85B3007-2456-62CF-C126-7B2B9D1305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7509" y="4369899"/>
            <a:ext cx="1369512" cy="1246256"/>
          </a:xfrm>
          <a:prstGeom prst="rect">
            <a:avLst/>
          </a:prstGeom>
        </p:spPr>
      </p:pic>
      <p:sp>
        <p:nvSpPr>
          <p:cNvPr id="10" name="TextBox 9">
            <a:extLst>
              <a:ext uri="{FF2B5EF4-FFF2-40B4-BE49-F238E27FC236}">
                <a16:creationId xmlns:a16="http://schemas.microsoft.com/office/drawing/2014/main" id="{8CDE685F-15B3-59BE-899B-F7A233B24D05}"/>
              </a:ext>
            </a:extLst>
          </p:cNvPr>
          <p:cNvSpPr txBox="1"/>
          <p:nvPr/>
        </p:nvSpPr>
        <p:spPr>
          <a:xfrm>
            <a:off x="1996527" y="3336163"/>
            <a:ext cx="9858530" cy="2882840"/>
          </a:xfrm>
          <a:prstGeom prst="rect">
            <a:avLst/>
          </a:prstGeom>
          <a:noFill/>
        </p:spPr>
        <p:txBody>
          <a:bodyPr wrap="square">
            <a:spAutoFit/>
          </a:bodyPr>
          <a:lstStyle/>
          <a:p>
            <a:pPr algn="just">
              <a:spcAft>
                <a:spcPts val="800"/>
              </a:spcAft>
            </a:pPr>
            <a:r>
              <a:rPr lang="vi-VN" sz="2800">
                <a:solidFill>
                  <a:schemeClr val="bg1"/>
                </a:solidFill>
                <a:latin typeface="Times New Roman" pitchFamily="18" charset="0"/>
                <a:ea typeface="Yu Mincho" panose="02020400000000000000" pitchFamily="18" charset="-128"/>
                <a:cs typeface="Times New Roman" pitchFamily="18" charset="0"/>
              </a:rPr>
              <a:t>- Yếu tố nghị luận được sử dụng trong văn bản là</a:t>
            </a:r>
          </a:p>
          <a:p>
            <a:pPr algn="just">
              <a:spcAft>
                <a:spcPts val="800"/>
              </a:spcAft>
            </a:pPr>
            <a:r>
              <a:rPr lang="vi-VN" sz="2800">
                <a:solidFill>
                  <a:schemeClr val="bg1"/>
                </a:solidFill>
                <a:latin typeface="Times New Roman" pitchFamily="18" charset="0"/>
                <a:ea typeface="Yu Mincho" panose="02020400000000000000" pitchFamily="18" charset="-128"/>
                <a:cs typeface="Times New Roman" pitchFamily="18" charset="0"/>
              </a:rPr>
              <a:t>+ Bàn luận về sự ảnh hưởng của tôn giáo, bàn về những nét văn hóa lâu đời của Việt Nam, …</a:t>
            </a:r>
          </a:p>
          <a:p>
            <a:pPr algn="just">
              <a:spcAft>
                <a:spcPts val="800"/>
              </a:spcAft>
            </a:pPr>
            <a:r>
              <a:rPr lang="vi-VN" sz="2800">
                <a:solidFill>
                  <a:schemeClr val="bg1"/>
                </a:solidFill>
                <a:latin typeface="Times New Roman" pitchFamily="18" charset="0"/>
                <a:ea typeface="Yu Mincho" panose="02020400000000000000" pitchFamily="18" charset="-128"/>
                <a:cs typeface="Times New Roman" pitchFamily="18" charset="0"/>
              </a:rPr>
              <a:t>+ Yếu tố nghị luận là cách tác giả làm nổi bật vấn đề, nghị luận về những nền nghệ thuật truyền thống như nghệ thuật kiến trúc, điêu khắc, đúc đồng, … của người Việt.</a:t>
            </a:r>
          </a:p>
        </p:txBody>
      </p:sp>
    </p:spTree>
    <p:extLst>
      <p:ext uri="{BB962C8B-B14F-4D97-AF65-F5344CB8AC3E}">
        <p14:creationId xmlns:p14="http://schemas.microsoft.com/office/powerpoint/2010/main" val="32172869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936FB5-A0C0-ABBF-E3D9-CC31FA512544}"/>
              </a:ext>
            </a:extLst>
          </p:cNvPr>
          <p:cNvSpPr txBox="1"/>
          <p:nvPr/>
        </p:nvSpPr>
        <p:spPr>
          <a:xfrm>
            <a:off x="-377395" y="300251"/>
            <a:ext cx="5021109" cy="646331"/>
          </a:xfrm>
          <a:prstGeom prst="rect">
            <a:avLst/>
          </a:prstGeom>
          <a:noFill/>
        </p:spPr>
        <p:txBody>
          <a:bodyPr wrap="square" rtlCol="0">
            <a:spAutoFit/>
          </a:bodyPr>
          <a:lstStyle/>
          <a:p>
            <a:pPr algn="ctr"/>
            <a:r>
              <a:rPr lang="en-US" sz="3600" smtClean="0">
                <a:solidFill>
                  <a:schemeClr val="bg1"/>
                </a:solidFill>
                <a:latin typeface="Times New Roman" pitchFamily="18" charset="0"/>
                <a:cs typeface="Times New Roman" pitchFamily="18" charset="0"/>
              </a:rPr>
              <a:t>III. TỔNG </a:t>
            </a:r>
            <a:r>
              <a:rPr lang="en-US" sz="3600" dirty="0" err="1">
                <a:solidFill>
                  <a:schemeClr val="bg1"/>
                </a:solidFill>
                <a:latin typeface="Times New Roman" pitchFamily="18" charset="0"/>
                <a:cs typeface="Times New Roman" pitchFamily="18" charset="0"/>
              </a:rPr>
              <a:t>KẾT</a:t>
            </a:r>
            <a:endParaRPr lang="en-US" sz="3600" dirty="0">
              <a:solidFill>
                <a:schemeClr val="bg1"/>
              </a:solidFill>
              <a:latin typeface="Times New Roman" pitchFamily="18" charset="0"/>
              <a:cs typeface="Times New Roman" pitchFamily="18" charset="0"/>
            </a:endParaRPr>
          </a:p>
        </p:txBody>
      </p:sp>
      <p:sp>
        <p:nvSpPr>
          <p:cNvPr id="3" name="TextBox 2"/>
          <p:cNvSpPr txBox="1"/>
          <p:nvPr/>
        </p:nvSpPr>
        <p:spPr>
          <a:xfrm>
            <a:off x="313899" y="946582"/>
            <a:ext cx="11546005" cy="2554545"/>
          </a:xfrm>
          <a:prstGeom prst="rect">
            <a:avLst/>
          </a:prstGeom>
          <a:noFill/>
        </p:spPr>
        <p:txBody>
          <a:bodyPr wrap="square" rtlCol="0">
            <a:spAutoFit/>
          </a:bodyPr>
          <a:lstStyle/>
          <a:p>
            <a:pPr marL="342900" indent="-342900">
              <a:buAutoNum type="arabicPeriod"/>
            </a:pPr>
            <a:r>
              <a:rPr lang="en-US" sz="3200" b="1" u="sng" smtClean="0">
                <a:solidFill>
                  <a:schemeClr val="bg1"/>
                </a:solidFill>
                <a:latin typeface="Times New Roman" pitchFamily="18" charset="0"/>
                <a:cs typeface="Times New Roman" pitchFamily="18" charset="0"/>
              </a:rPr>
              <a:t>Nội dung</a:t>
            </a:r>
          </a:p>
          <a:p>
            <a:r>
              <a:rPr lang="en-US" sz="3200" smtClean="0">
                <a:solidFill>
                  <a:schemeClr val="bg1"/>
                </a:solidFill>
                <a:latin typeface="Times New Roman" pitchFamily="18" charset="0"/>
                <a:ea typeface="Yu Mincho" panose="02020400000000000000" pitchFamily="18" charset="-128"/>
                <a:cs typeface="Times New Roman" pitchFamily="18" charset="0"/>
              </a:rPr>
              <a:t>- </a:t>
            </a:r>
            <a:r>
              <a:rPr lang="vi-VN" sz="3200" smtClean="0">
                <a:solidFill>
                  <a:schemeClr val="bg1"/>
                </a:solidFill>
                <a:latin typeface="Times New Roman" pitchFamily="18" charset="0"/>
                <a:ea typeface="Yu Mincho" panose="02020400000000000000" pitchFamily="18" charset="-128"/>
                <a:cs typeface="Times New Roman" pitchFamily="18" charset="0"/>
              </a:rPr>
              <a:t>Chuyên</a:t>
            </a:r>
            <a:r>
              <a:rPr lang="en-US" sz="3200" smtClean="0">
                <a:solidFill>
                  <a:schemeClr val="bg1"/>
                </a:solidFill>
                <a:latin typeface="Times New Roman" pitchFamily="18" charset="0"/>
                <a:ea typeface="Yu Mincho" panose="02020400000000000000" pitchFamily="18" charset="-128"/>
                <a:cs typeface="Times New Roman" pitchFamily="18" charset="0"/>
              </a:rPr>
              <a:t> </a:t>
            </a:r>
            <a:r>
              <a:rPr lang="en-US" sz="3200">
                <a:solidFill>
                  <a:schemeClr val="bg1"/>
                </a:solidFill>
                <a:latin typeface="Times New Roman" pitchFamily="18" charset="0"/>
                <a:ea typeface="Yu Mincho" panose="02020400000000000000" pitchFamily="18" charset="-128"/>
                <a:cs typeface="Times New Roman" pitchFamily="18" charset="0"/>
              </a:rPr>
              <a:t>luận thể hiện rõ thông tin về giá trị nghệ thuật truyền thống ở Việt Nam.</a:t>
            </a:r>
          </a:p>
          <a:p>
            <a:endParaRPr lang="en-US" sz="3200">
              <a:solidFill>
                <a:schemeClr val="bg1"/>
              </a:solidFill>
              <a:latin typeface="Times New Roman" pitchFamily="18" charset="0"/>
              <a:cs typeface="Times New Roman" pitchFamily="18" charset="0"/>
            </a:endParaRPr>
          </a:p>
          <a:p>
            <a:endParaRPr lang="en-US" sz="3200"/>
          </a:p>
        </p:txBody>
      </p:sp>
      <p:sp>
        <p:nvSpPr>
          <p:cNvPr id="4" name="TextBox 3"/>
          <p:cNvSpPr txBox="1"/>
          <p:nvPr/>
        </p:nvSpPr>
        <p:spPr>
          <a:xfrm>
            <a:off x="0" y="2715904"/>
            <a:ext cx="12192000" cy="4729500"/>
          </a:xfrm>
          <a:prstGeom prst="rect">
            <a:avLst/>
          </a:prstGeom>
          <a:noFill/>
        </p:spPr>
        <p:txBody>
          <a:bodyPr wrap="square" rtlCol="0">
            <a:spAutoFit/>
          </a:bodyPr>
          <a:lstStyle/>
          <a:p>
            <a:pPr lvl="0"/>
            <a:r>
              <a:rPr lang="en-US" sz="3200" u="sng">
                <a:solidFill>
                  <a:prstClr val="white"/>
                </a:solidFill>
                <a:latin typeface="Times New Roman" pitchFamily="18" charset="0"/>
                <a:cs typeface="Times New Roman" pitchFamily="18" charset="0"/>
              </a:rPr>
              <a:t>2</a:t>
            </a:r>
            <a:r>
              <a:rPr lang="en-US" sz="3200" b="1" u="sng">
                <a:solidFill>
                  <a:prstClr val="white"/>
                </a:solidFill>
                <a:latin typeface="Times New Roman" pitchFamily="18" charset="0"/>
                <a:cs typeface="Times New Roman" pitchFamily="18" charset="0"/>
              </a:rPr>
              <a:t>. Nghệ </a:t>
            </a:r>
            <a:r>
              <a:rPr lang="en-US" sz="3200" b="1" u="sng" smtClean="0">
                <a:solidFill>
                  <a:prstClr val="white"/>
                </a:solidFill>
                <a:latin typeface="Times New Roman" pitchFamily="18" charset="0"/>
                <a:cs typeface="Times New Roman" pitchFamily="18" charset="0"/>
              </a:rPr>
              <a:t>thuật</a:t>
            </a:r>
          </a:p>
          <a:p>
            <a:pPr lvl="0" algn="just">
              <a:lnSpc>
                <a:spcPct val="150000"/>
              </a:lnSpc>
              <a:spcAft>
                <a:spcPts val="800"/>
              </a:spcAft>
              <a:defRPr/>
            </a:pPr>
            <a:r>
              <a:rPr lang="en-US" sz="3200" smtClean="0">
                <a:solidFill>
                  <a:prstClr val="white"/>
                </a:solidFill>
                <a:latin typeface="Times New Roman" pitchFamily="18" charset="0"/>
                <a:ea typeface="Yu Mincho" panose="02020400000000000000" pitchFamily="18" charset="-128"/>
                <a:cs typeface="Times New Roman" pitchFamily="18" charset="0"/>
              </a:rPr>
              <a:t>- </a:t>
            </a:r>
            <a:r>
              <a:rPr lang="vi-VN" sz="3200" smtClean="0">
                <a:solidFill>
                  <a:prstClr val="white"/>
                </a:solidFill>
                <a:latin typeface="Times New Roman" pitchFamily="18" charset="0"/>
                <a:ea typeface="Yu Mincho" panose="02020400000000000000" pitchFamily="18" charset="-128"/>
                <a:cs typeface="Times New Roman" pitchFamily="18" charset="0"/>
              </a:rPr>
              <a:t>Nhan </a:t>
            </a:r>
            <a:r>
              <a:rPr lang="vi-VN" sz="3200">
                <a:solidFill>
                  <a:prstClr val="white"/>
                </a:solidFill>
                <a:latin typeface="Times New Roman" pitchFamily="18" charset="0"/>
                <a:ea typeface="Yu Mincho" panose="02020400000000000000" pitchFamily="18" charset="-128"/>
                <a:cs typeface="Times New Roman" pitchFamily="18" charset="0"/>
              </a:rPr>
              <a:t>đề của văn bản ngắn gọn và đã truyền tải đầy đủ nội dung văn bản.</a:t>
            </a:r>
          </a:p>
          <a:p>
            <a:pPr lvl="0" algn="just">
              <a:lnSpc>
                <a:spcPct val="150000"/>
              </a:lnSpc>
              <a:spcAft>
                <a:spcPts val="800"/>
              </a:spcAft>
              <a:defRPr/>
            </a:pPr>
            <a:r>
              <a:rPr lang="en-US" sz="3200" smtClean="0">
                <a:solidFill>
                  <a:prstClr val="white"/>
                </a:solidFill>
                <a:latin typeface="Times New Roman" pitchFamily="18" charset="0"/>
                <a:ea typeface="Yu Mincho" panose="02020400000000000000" pitchFamily="18" charset="-128"/>
                <a:cs typeface="Times New Roman" pitchFamily="18" charset="0"/>
              </a:rPr>
              <a:t>- </a:t>
            </a:r>
            <a:r>
              <a:rPr lang="vi-VN" sz="3200" smtClean="0">
                <a:solidFill>
                  <a:prstClr val="white"/>
                </a:solidFill>
                <a:latin typeface="Times New Roman" pitchFamily="18" charset="0"/>
                <a:ea typeface="Yu Mincho" panose="02020400000000000000" pitchFamily="18" charset="-128"/>
                <a:cs typeface="Times New Roman" pitchFamily="18" charset="0"/>
              </a:rPr>
              <a:t>Có </a:t>
            </a:r>
            <a:r>
              <a:rPr lang="vi-VN" sz="3200">
                <a:solidFill>
                  <a:prstClr val="white"/>
                </a:solidFill>
                <a:latin typeface="Times New Roman" pitchFamily="18" charset="0"/>
                <a:ea typeface="Yu Mincho" panose="02020400000000000000" pitchFamily="18" charset="-128"/>
                <a:cs typeface="Times New Roman" pitchFamily="18" charset="0"/>
              </a:rPr>
              <a:t>sự kết hợp hài hòa giữa yếu tố biểu cảm và yếu tố nghị luận trong văn bản.</a:t>
            </a:r>
            <a:r>
              <a:rPr lang="en-US" sz="3200">
                <a:solidFill>
                  <a:prstClr val="white"/>
                </a:solidFill>
                <a:latin typeface="Times New Roman" pitchFamily="18" charset="0"/>
                <a:ea typeface="Yu Mincho" panose="02020400000000000000" pitchFamily="18" charset="-128"/>
                <a:cs typeface="Times New Roman" pitchFamily="18" charset="0"/>
              </a:rPr>
              <a:t>Lời văn súc tích, dễ hiểu</a:t>
            </a:r>
          </a:p>
          <a:p>
            <a:pPr lvl="0"/>
            <a:endParaRPr lang="en-US" sz="3200">
              <a:solidFill>
                <a:prstClr val="white"/>
              </a:solidFill>
              <a:latin typeface="Times New Roman" pitchFamily="18" charset="0"/>
              <a:cs typeface="Times New Roman" pitchFamily="18" charset="0"/>
            </a:endParaRPr>
          </a:p>
          <a:p>
            <a:endParaRPr lang="en-US" sz="3200"/>
          </a:p>
        </p:txBody>
      </p:sp>
    </p:spTree>
    <p:extLst>
      <p:ext uri="{BB962C8B-B14F-4D97-AF65-F5344CB8AC3E}">
        <p14:creationId xmlns:p14="http://schemas.microsoft.com/office/powerpoint/2010/main" val="28624860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A5B9756-F458-5905-B8B2-4F3B2D1204B5}"/>
              </a:ext>
            </a:extLst>
          </p:cNvPr>
          <p:cNvSpPr txBox="1"/>
          <p:nvPr/>
        </p:nvSpPr>
        <p:spPr>
          <a:xfrm>
            <a:off x="0" y="52495"/>
            <a:ext cx="414891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smtClean="0">
                <a:ln>
                  <a:noFill/>
                </a:ln>
                <a:solidFill>
                  <a:srgbClr val="E0C8A1"/>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III. LUYỆN </a:t>
            </a:r>
            <a:r>
              <a:rPr kumimoji="0" lang="en-US" altLang="zh-CN" sz="3600" b="1" i="0" u="none" strike="noStrike" kern="1200" cap="none" spc="0" normalizeH="0" baseline="0" noProof="0" dirty="0" err="1">
                <a:ln>
                  <a:noFill/>
                </a:ln>
                <a:solidFill>
                  <a:srgbClr val="E0C8A1"/>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TẬP</a:t>
            </a:r>
            <a:endParaRPr kumimoji="0" lang="zh-CN" altLang="en-US" sz="3600" b="1" i="0" u="none" strike="noStrike" kern="1200" cap="none" spc="0" normalizeH="0" baseline="0" noProof="0" dirty="0">
              <a:ln>
                <a:noFill/>
              </a:ln>
              <a:solidFill>
                <a:srgbClr val="E0C8A1"/>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
        <p:nvSpPr>
          <p:cNvPr id="26" name="TextBox 25">
            <a:extLst>
              <a:ext uri="{FF2B5EF4-FFF2-40B4-BE49-F238E27FC236}">
                <a16:creationId xmlns:a16="http://schemas.microsoft.com/office/drawing/2014/main" id="{F5029072-1583-5474-A5F2-F565B402BA50}"/>
              </a:ext>
            </a:extLst>
          </p:cNvPr>
          <p:cNvSpPr txBox="1"/>
          <p:nvPr/>
        </p:nvSpPr>
        <p:spPr>
          <a:xfrm>
            <a:off x="1044394" y="489655"/>
            <a:ext cx="9643907" cy="830997"/>
          </a:xfrm>
          <a:prstGeom prst="rect">
            <a:avLst/>
          </a:prstGeom>
          <a:noFill/>
        </p:spPr>
        <p:txBody>
          <a:bodyPr wrap="square">
            <a:spAutoFit/>
          </a:bodyPr>
          <a:lstStyle/>
          <a:p>
            <a:pPr algn="just">
              <a:lnSpc>
                <a:spcPct val="150000"/>
              </a:lnSpc>
            </a:pPr>
            <a:r>
              <a:rPr lang="en-US" sz="3200">
                <a:solidFill>
                  <a:schemeClr val="bg1"/>
                </a:solidFill>
                <a:effectLst/>
                <a:latin typeface="Calibri" panose="020F0502020204030204" pitchFamily="34" charset="0"/>
                <a:ea typeface="Yu Mincho" panose="02020400000000000000" pitchFamily="18" charset="-128"/>
                <a:cs typeface="Calibri" panose="020F0502020204030204" pitchFamily="34" charset="0"/>
              </a:rPr>
              <a:t> </a:t>
            </a:r>
            <a:r>
              <a:rPr lang="vi-VN" sz="3200" i="1">
                <a:solidFill>
                  <a:schemeClr val="bg1"/>
                </a:solidFill>
                <a:latin typeface="Times New Roman" pitchFamily="18" charset="0"/>
                <a:ea typeface="Yu Mincho" panose="02020400000000000000" pitchFamily="18" charset="-128"/>
                <a:cs typeface="Times New Roman" pitchFamily="18" charset="0"/>
              </a:rPr>
              <a:t>Vẽ sơ đồ tóm tắt những thông tin chính của văn bản.</a:t>
            </a:r>
            <a:endParaRPr lang="en-US" sz="4400" dirty="0">
              <a:solidFill>
                <a:schemeClr val="bg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4" y="1345157"/>
            <a:ext cx="11955439" cy="5337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07843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barn(inVertical)">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4203511" y="828409"/>
            <a:ext cx="864000" cy="5630550"/>
            <a:chOff x="5664000" y="1379850"/>
            <a:chExt cx="864000" cy="5630550"/>
          </a:xfrm>
        </p:grpSpPr>
        <p:sp>
          <p:nvSpPr>
            <p:cNvPr id="2" name="矩形 1"/>
            <p:cNvSpPr/>
            <p:nvPr/>
          </p:nvSpPr>
          <p:spPr>
            <a:xfrm>
              <a:off x="5808000" y="1570350"/>
              <a:ext cx="576000" cy="5440050"/>
            </a:xfrm>
            <a:prstGeom prst="rect">
              <a:avLst/>
            </a:prstGeom>
            <a:solidFill>
              <a:srgbClr val="E0C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矩形 16"/>
            <p:cNvSpPr/>
            <p:nvPr/>
          </p:nvSpPr>
          <p:spPr>
            <a:xfrm>
              <a:off x="5664000" y="1379850"/>
              <a:ext cx="864000" cy="648000"/>
            </a:xfrm>
            <a:prstGeom prst="rect">
              <a:avLst/>
            </a:prstGeom>
            <a:solidFill>
              <a:srgbClr val="C19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5" name="TextBox 14">
            <a:extLst>
              <a:ext uri="{FF2B5EF4-FFF2-40B4-BE49-F238E27FC236}">
                <a16:creationId xmlns:a16="http://schemas.microsoft.com/office/drawing/2014/main" id="{4A5B9756-F458-5905-B8B2-4F3B2D1204B5}"/>
              </a:ext>
            </a:extLst>
          </p:cNvPr>
          <p:cNvSpPr txBox="1"/>
          <p:nvPr/>
        </p:nvSpPr>
        <p:spPr>
          <a:xfrm>
            <a:off x="1" y="52495"/>
            <a:ext cx="40943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3600" b="1" smtClean="0">
                <a:solidFill>
                  <a:srgbClr val="E0C8A1"/>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V. VẬN </a:t>
            </a:r>
            <a:r>
              <a:rPr lang="en-US" altLang="zh-CN" sz="3600" b="1" dirty="0" err="1">
                <a:solidFill>
                  <a:srgbClr val="E0C8A1"/>
                </a:solidFill>
                <a:latin typeface="Times New Roman" pitchFamily="18" charset="0"/>
                <a:ea typeface="字魂59号-创粗黑" panose="00000500000000000000" pitchFamily="2" charset="-122"/>
                <a:cs typeface="Times New Roman" pitchFamily="18" charset="0"/>
                <a:sym typeface="字魂59号-创粗黑" panose="00000500000000000000" pitchFamily="2" charset="-122"/>
              </a:rPr>
              <a:t>DỤNG</a:t>
            </a:r>
            <a:endParaRPr kumimoji="0" lang="zh-CN" altLang="en-US" sz="3600" b="1" i="0" u="none" strike="noStrike" kern="1200" cap="none" spc="0" normalizeH="0" baseline="0" noProof="0" dirty="0">
              <a:ln>
                <a:noFill/>
              </a:ln>
              <a:solidFill>
                <a:srgbClr val="E0C8A1"/>
              </a:solidFill>
              <a:effectLst/>
              <a:uLnTx/>
              <a:uFillTx/>
              <a:latin typeface="Times New Roman" pitchFamily="18" charset="0"/>
              <a:ea typeface="字魂59号-创粗黑" panose="00000500000000000000" pitchFamily="2" charset="-122"/>
              <a:cs typeface="Times New Roman" pitchFamily="18" charset="0"/>
              <a:sym typeface="字魂59号-创粗黑" panose="00000500000000000000" pitchFamily="2" charset="-122"/>
            </a:endParaRPr>
          </a:p>
        </p:txBody>
      </p:sp>
      <p:sp>
        <p:nvSpPr>
          <p:cNvPr id="25" name="TextBox 24">
            <a:extLst>
              <a:ext uri="{FF2B5EF4-FFF2-40B4-BE49-F238E27FC236}">
                <a16:creationId xmlns:a16="http://schemas.microsoft.com/office/drawing/2014/main" id="{30998228-B6B6-2648-19F9-A4D058F30D77}"/>
              </a:ext>
            </a:extLst>
          </p:cNvPr>
          <p:cNvSpPr txBox="1"/>
          <p:nvPr/>
        </p:nvSpPr>
        <p:spPr>
          <a:xfrm>
            <a:off x="1" y="1703850"/>
            <a:ext cx="3725838" cy="2677656"/>
          </a:xfrm>
          <a:prstGeom prst="rect">
            <a:avLst/>
          </a:prstGeom>
          <a:noFill/>
        </p:spPr>
        <p:txBody>
          <a:bodyPr wrap="square">
            <a:spAutoFit/>
          </a:bodyPr>
          <a:lstStyle/>
          <a:p>
            <a:pPr lvl="0" algn="just">
              <a:lnSpc>
                <a:spcPct val="150000"/>
              </a:lnSpc>
              <a:defRPr/>
            </a:pPr>
            <a:r>
              <a:rPr lang="vi-VN" sz="2800">
                <a:solidFill>
                  <a:prstClr val="white"/>
                </a:solidFill>
                <a:latin typeface="Times New Roman" pitchFamily="18" charset="0"/>
                <a:cs typeface="Times New Roman" pitchFamily="18" charset="0"/>
              </a:rPr>
              <a:t>Những giải pháp để bảo tồn và phát huy vốn di sản văn hóa truyền thống của dân tộc:</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字魂59号-创粗黑"/>
              <a:cs typeface="Times New Roman" pitchFamily="18" charset="0"/>
            </a:endParaRPr>
          </a:p>
        </p:txBody>
      </p:sp>
      <p:sp>
        <p:nvSpPr>
          <p:cNvPr id="26" name="TextBox 25">
            <a:extLst>
              <a:ext uri="{FF2B5EF4-FFF2-40B4-BE49-F238E27FC236}">
                <a16:creationId xmlns:a16="http://schemas.microsoft.com/office/drawing/2014/main" id="{F5029072-1583-5474-A5F2-F565B402BA50}"/>
              </a:ext>
            </a:extLst>
          </p:cNvPr>
          <p:cNvSpPr txBox="1"/>
          <p:nvPr/>
        </p:nvSpPr>
        <p:spPr>
          <a:xfrm>
            <a:off x="5067511" y="499842"/>
            <a:ext cx="6557461" cy="6478184"/>
          </a:xfrm>
          <a:prstGeom prst="rect">
            <a:avLst/>
          </a:prstGeom>
          <a:noFill/>
        </p:spPr>
        <p:txBody>
          <a:bodyPr wrap="square">
            <a:spAutoFit/>
          </a:bodyPr>
          <a:lstStyle/>
          <a:p>
            <a:pPr lvl="0" algn="just">
              <a:lnSpc>
                <a:spcPct val="150000"/>
              </a:lnSpc>
              <a:defRPr/>
            </a:pPr>
            <a:r>
              <a:rPr lang="vi-VN" sz="2800">
                <a:solidFill>
                  <a:prstClr val="white"/>
                </a:solidFill>
                <a:latin typeface="Times New Roman" pitchFamily="18" charset="0"/>
                <a:ea typeface="Yu Mincho" panose="02020400000000000000" pitchFamily="18" charset="-128"/>
                <a:cs typeface="Times New Roman" pitchFamily="18" charset="0"/>
              </a:rPr>
              <a:t>- Thực hiện tốt công tác kiểm kê, lập hồ sơ khoa học di sản văn hóa tại địa phương một cách khoa </a:t>
            </a:r>
            <a:r>
              <a:rPr lang="vi-VN" sz="2800" smtClean="0">
                <a:solidFill>
                  <a:prstClr val="white"/>
                </a:solidFill>
                <a:latin typeface="Times New Roman" pitchFamily="18" charset="0"/>
                <a:ea typeface="Yu Mincho" panose="02020400000000000000" pitchFamily="18" charset="-128"/>
                <a:cs typeface="Times New Roman" pitchFamily="18" charset="0"/>
              </a:rPr>
              <a:t>học.</a:t>
            </a:r>
            <a:endParaRPr lang="vi-VN" sz="2800">
              <a:solidFill>
                <a:prstClr val="white"/>
              </a:solidFill>
              <a:latin typeface="Times New Roman" pitchFamily="18" charset="0"/>
              <a:ea typeface="Yu Mincho" panose="02020400000000000000" pitchFamily="18" charset="-128"/>
              <a:cs typeface="Times New Roman" pitchFamily="18" charset="0"/>
            </a:endParaRPr>
          </a:p>
          <a:p>
            <a:pPr lvl="0" algn="just">
              <a:lnSpc>
                <a:spcPct val="150000"/>
              </a:lnSpc>
              <a:defRPr/>
            </a:pPr>
            <a:r>
              <a:rPr lang="vi-VN" sz="2800">
                <a:solidFill>
                  <a:prstClr val="white"/>
                </a:solidFill>
                <a:latin typeface="Times New Roman" pitchFamily="18" charset="0"/>
                <a:ea typeface="Yu Mincho" panose="02020400000000000000" pitchFamily="18" charset="-128"/>
                <a:cs typeface="Times New Roman" pitchFamily="18" charset="0"/>
              </a:rPr>
              <a:t> - Tăng cường công tác quản lý nhà nước đối với hoạt động </a:t>
            </a:r>
            <a:r>
              <a:rPr lang="vi-VN" sz="2800" smtClean="0">
                <a:solidFill>
                  <a:prstClr val="white"/>
                </a:solidFill>
                <a:latin typeface="Times New Roman" pitchFamily="18" charset="0"/>
                <a:ea typeface="Yu Mincho" panose="02020400000000000000" pitchFamily="18" charset="-128"/>
                <a:cs typeface="Times New Roman" pitchFamily="18" charset="0"/>
              </a:rPr>
              <a:t>trên </a:t>
            </a:r>
          </a:p>
          <a:p>
            <a:pPr lvl="0" algn="just">
              <a:lnSpc>
                <a:spcPct val="150000"/>
              </a:lnSpc>
              <a:defRPr/>
            </a:pPr>
            <a:r>
              <a:rPr lang="vi-VN" sz="2800" smtClean="0">
                <a:solidFill>
                  <a:prstClr val="white"/>
                </a:solidFill>
                <a:latin typeface="Times New Roman" pitchFamily="18" charset="0"/>
                <a:ea typeface="Yu Mincho" panose="02020400000000000000" pitchFamily="18" charset="-128"/>
                <a:cs typeface="Times New Roman" pitchFamily="18" charset="0"/>
              </a:rPr>
              <a:t>- Tăng </a:t>
            </a:r>
            <a:r>
              <a:rPr lang="vi-VN" sz="2800">
                <a:solidFill>
                  <a:prstClr val="white"/>
                </a:solidFill>
                <a:latin typeface="Times New Roman" pitchFamily="18" charset="0"/>
                <a:ea typeface="Yu Mincho" panose="02020400000000000000" pitchFamily="18" charset="-128"/>
                <a:cs typeface="Times New Roman" pitchFamily="18" charset="0"/>
              </a:rPr>
              <a:t>cường tuyên truyền về bảo tồn văn hóa di sản cho người </a:t>
            </a:r>
            <a:r>
              <a:rPr lang="vi-VN" sz="2800" smtClean="0">
                <a:solidFill>
                  <a:prstClr val="white"/>
                </a:solidFill>
                <a:latin typeface="Times New Roman" pitchFamily="18" charset="0"/>
                <a:ea typeface="Yu Mincho" panose="02020400000000000000" pitchFamily="18" charset="-128"/>
                <a:cs typeface="Times New Roman" pitchFamily="18" charset="0"/>
              </a:rPr>
              <a:t>dân</a:t>
            </a:r>
          </a:p>
          <a:p>
            <a:pPr lvl="0" algn="just">
              <a:lnSpc>
                <a:spcPct val="150000"/>
              </a:lnSpc>
              <a:defRPr/>
            </a:pPr>
            <a:r>
              <a:rPr lang="vi-VN" sz="2800" smtClean="0">
                <a:solidFill>
                  <a:prstClr val="white"/>
                </a:solidFill>
                <a:latin typeface="Times New Roman" pitchFamily="18" charset="0"/>
                <a:ea typeface="Yu Mincho" panose="02020400000000000000" pitchFamily="18" charset="-128"/>
                <a:cs typeface="Times New Roman" pitchFamily="18" charset="0"/>
              </a:rPr>
              <a:t>- Đưa </a:t>
            </a:r>
            <a:r>
              <a:rPr lang="vi-VN" sz="2800">
                <a:solidFill>
                  <a:prstClr val="white"/>
                </a:solidFill>
                <a:latin typeface="Times New Roman" pitchFamily="18" charset="0"/>
                <a:ea typeface="Yu Mincho" panose="02020400000000000000" pitchFamily="18" charset="-128"/>
                <a:cs typeface="Times New Roman" pitchFamily="18" charset="0"/>
              </a:rPr>
              <a:t>di sản văn hóa truyền thống vào bảo quản trong các kho tư liệu, vào giảng dạy trong nhà trường, </a:t>
            </a:r>
            <a:r>
              <a:rPr lang="vi-VN" sz="2800" smtClean="0">
                <a:solidFill>
                  <a:prstClr val="white"/>
                </a:solidFill>
                <a:latin typeface="Times New Roman" pitchFamily="18" charset="0"/>
                <a:ea typeface="Yu Mincho" panose="02020400000000000000" pitchFamily="18" charset="-128"/>
                <a:cs typeface="Times New Roman" pitchFamily="18" charset="0"/>
              </a:rPr>
              <a:t>..</a:t>
            </a:r>
            <a:endParaRPr lang="vi-VN" sz="2800" dirty="0" err="1">
              <a:solidFill>
                <a:prstClr val="white"/>
              </a:solidFill>
              <a:latin typeface="Times New Roman" pitchFamily="18" charset="0"/>
              <a:ea typeface="Yu Mincho" panose="02020400000000000000" pitchFamily="18" charset="-128"/>
              <a:cs typeface="Times New Roman" pitchFamily="18" charset="0"/>
            </a:endParaRPr>
          </a:p>
        </p:txBody>
      </p:sp>
    </p:spTree>
    <p:extLst>
      <p:ext uri="{BB962C8B-B14F-4D97-AF65-F5344CB8AC3E}">
        <p14:creationId xmlns:p14="http://schemas.microsoft.com/office/powerpoint/2010/main" val="37865228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3">
            <a:extLst>
              <a:ext uri="{FF2B5EF4-FFF2-40B4-BE49-F238E27FC236}">
                <a16:creationId xmlns:a16="http://schemas.microsoft.com/office/drawing/2014/main" id="{AEEFAE9C-3FB1-A4D2-53F0-1A2987155A41}"/>
              </a:ext>
            </a:extLst>
          </p:cNvPr>
          <p:cNvSpPr/>
          <p:nvPr/>
        </p:nvSpPr>
        <p:spPr>
          <a:xfrm>
            <a:off x="450112" y="446568"/>
            <a:ext cx="11291777" cy="5964865"/>
          </a:xfrm>
          <a:prstGeom prst="rect">
            <a:avLst/>
          </a:prstGeom>
          <a:noFill/>
          <a:ln w="1270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9" name="Picture 19">
            <a:extLst>
              <a:ext uri="{FF2B5EF4-FFF2-40B4-BE49-F238E27FC236}">
                <a16:creationId xmlns:a16="http://schemas.microsoft.com/office/drawing/2014/main" id="{24E6F059-98AE-17EA-277D-64AFF7E4FD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00403" y="0"/>
            <a:ext cx="5259514" cy="1384015"/>
          </a:xfrm>
          <a:prstGeom prst="rect">
            <a:avLst/>
          </a:prstGeom>
        </p:spPr>
      </p:pic>
      <p:sp>
        <p:nvSpPr>
          <p:cNvPr id="3" name="TextBox 2">
            <a:extLst>
              <a:ext uri="{FF2B5EF4-FFF2-40B4-BE49-F238E27FC236}">
                <a16:creationId xmlns:a16="http://schemas.microsoft.com/office/drawing/2014/main" id="{CAF07C0B-8241-8C35-6C51-C4DE8E496AB1}"/>
              </a:ext>
            </a:extLst>
          </p:cNvPr>
          <p:cNvSpPr txBox="1"/>
          <p:nvPr/>
        </p:nvSpPr>
        <p:spPr>
          <a:xfrm>
            <a:off x="3735895" y="230342"/>
            <a:ext cx="53885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smtClean="0">
                <a:ln>
                  <a:noFill/>
                </a:ln>
                <a:solidFill>
                  <a:prstClr val="black"/>
                </a:solidFill>
                <a:effectLst/>
                <a:uLnTx/>
                <a:uFillTx/>
                <a:latin typeface="+mj-lt"/>
                <a:ea typeface="+mn-ea"/>
                <a:cs typeface="+mn-cs"/>
              </a:rPr>
              <a:t>PHIẾU HỌC TẬP</a:t>
            </a:r>
            <a:endParaRPr kumimoji="0" lang="en-US" sz="5400" b="0" i="0" u="none" strike="noStrike" kern="1200" cap="none" spc="0" normalizeH="0" baseline="0" noProof="0" dirty="0">
              <a:ln>
                <a:noFill/>
              </a:ln>
              <a:solidFill>
                <a:prstClr val="black"/>
              </a:solidFill>
              <a:effectLst/>
              <a:uLnTx/>
              <a:uFillTx/>
              <a:latin typeface="+mj-lt"/>
              <a:ea typeface="+mn-ea"/>
              <a:cs typeface="+mn-cs"/>
            </a:endParaRPr>
          </a:p>
        </p:txBody>
      </p:sp>
      <p:pic>
        <p:nvPicPr>
          <p:cNvPr id="35" name="Picture 14">
            <a:extLst>
              <a:ext uri="{FF2B5EF4-FFF2-40B4-BE49-F238E27FC236}">
                <a16:creationId xmlns:a16="http://schemas.microsoft.com/office/drawing/2014/main" id="{5F94558D-1DE0-47CE-2008-DACAC5154A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47993" y="441134"/>
            <a:ext cx="1325668" cy="942881"/>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7612195"/>
              </p:ext>
            </p:extLst>
          </p:nvPr>
        </p:nvGraphicFramePr>
        <p:xfrm>
          <a:off x="614148" y="1555845"/>
          <a:ext cx="10877266" cy="3548417"/>
        </p:xfrm>
        <a:graphic>
          <a:graphicData uri="http://schemas.openxmlformats.org/drawingml/2006/table">
            <a:tbl>
              <a:tblPr firstRow="1" firstCol="1" bandRow="1">
                <a:tableStyleId>{5C22544A-7EE6-4342-B048-85BDC9FD1C3A}</a:tableStyleId>
              </a:tblPr>
              <a:tblGrid>
                <a:gridCol w="1553460">
                  <a:extLst>
                    <a:ext uri="{9D8B030D-6E8A-4147-A177-3AD203B41FA5}">
                      <a16:colId xmlns:a16="http://schemas.microsoft.com/office/drawing/2014/main" val="20000"/>
                    </a:ext>
                  </a:extLst>
                </a:gridCol>
                <a:gridCol w="1553460">
                  <a:extLst>
                    <a:ext uri="{9D8B030D-6E8A-4147-A177-3AD203B41FA5}">
                      <a16:colId xmlns:a16="http://schemas.microsoft.com/office/drawing/2014/main" val="20001"/>
                    </a:ext>
                  </a:extLst>
                </a:gridCol>
                <a:gridCol w="1553460">
                  <a:extLst>
                    <a:ext uri="{9D8B030D-6E8A-4147-A177-3AD203B41FA5}">
                      <a16:colId xmlns:a16="http://schemas.microsoft.com/office/drawing/2014/main" val="20002"/>
                    </a:ext>
                  </a:extLst>
                </a:gridCol>
                <a:gridCol w="1553460">
                  <a:extLst>
                    <a:ext uri="{9D8B030D-6E8A-4147-A177-3AD203B41FA5}">
                      <a16:colId xmlns:a16="http://schemas.microsoft.com/office/drawing/2014/main" val="20003"/>
                    </a:ext>
                  </a:extLst>
                </a:gridCol>
                <a:gridCol w="1553460">
                  <a:extLst>
                    <a:ext uri="{9D8B030D-6E8A-4147-A177-3AD203B41FA5}">
                      <a16:colId xmlns:a16="http://schemas.microsoft.com/office/drawing/2014/main" val="20004"/>
                    </a:ext>
                  </a:extLst>
                </a:gridCol>
                <a:gridCol w="1554983">
                  <a:extLst>
                    <a:ext uri="{9D8B030D-6E8A-4147-A177-3AD203B41FA5}">
                      <a16:colId xmlns:a16="http://schemas.microsoft.com/office/drawing/2014/main" val="20005"/>
                    </a:ext>
                  </a:extLst>
                </a:gridCol>
                <a:gridCol w="1554983">
                  <a:extLst>
                    <a:ext uri="{9D8B030D-6E8A-4147-A177-3AD203B41FA5}">
                      <a16:colId xmlns:a16="http://schemas.microsoft.com/office/drawing/2014/main" val="20006"/>
                    </a:ext>
                  </a:extLst>
                </a:gridCol>
              </a:tblGrid>
              <a:tr h="2365611">
                <a:tc>
                  <a:txBody>
                    <a:bodyPr/>
                    <a:lstStyle/>
                    <a:p>
                      <a:pPr>
                        <a:lnSpc>
                          <a:spcPct val="107000"/>
                        </a:lnSpc>
                        <a:spcAft>
                          <a:spcPts val="0"/>
                        </a:spcAft>
                      </a:pPr>
                      <a:r>
                        <a:rPr lang="vi-VN" sz="1800">
                          <a:effectLst/>
                          <a:latin typeface="+mj-lt"/>
                        </a:rPr>
                        <a:t>Tên tài liệu/hiện vật</a:t>
                      </a:r>
                      <a:endParaRPr lang="en-US" sz="1800">
                        <a:effectLst/>
                        <a:latin typeface="+mj-lt"/>
                        <a:ea typeface="Calibri"/>
                        <a:cs typeface="Times New Roman"/>
                      </a:endParaRPr>
                    </a:p>
                  </a:txBody>
                  <a:tcPr marL="68580" marR="68580" marT="0" marB="0"/>
                </a:tc>
                <a:tc>
                  <a:txBody>
                    <a:bodyPr/>
                    <a:lstStyle/>
                    <a:p>
                      <a:pPr>
                        <a:lnSpc>
                          <a:spcPct val="107000"/>
                        </a:lnSpc>
                        <a:spcAft>
                          <a:spcPts val="0"/>
                        </a:spcAft>
                      </a:pPr>
                      <a:r>
                        <a:rPr lang="vi-VN" sz="1800">
                          <a:effectLst/>
                          <a:latin typeface="+mj-lt"/>
                        </a:rPr>
                        <a:t>Tác giả</a:t>
                      </a:r>
                      <a:endParaRPr lang="en-US" sz="1800">
                        <a:effectLst/>
                        <a:latin typeface="+mj-lt"/>
                        <a:ea typeface="Calibri"/>
                        <a:cs typeface="Times New Roman"/>
                      </a:endParaRPr>
                    </a:p>
                  </a:txBody>
                  <a:tcPr marL="68580" marR="68580" marT="0" marB="0"/>
                </a:tc>
                <a:tc>
                  <a:txBody>
                    <a:bodyPr/>
                    <a:lstStyle/>
                    <a:p>
                      <a:pPr>
                        <a:lnSpc>
                          <a:spcPct val="107000"/>
                        </a:lnSpc>
                        <a:spcAft>
                          <a:spcPts val="0"/>
                        </a:spcAft>
                      </a:pPr>
                      <a:r>
                        <a:rPr lang="vi-VN" sz="1800">
                          <a:effectLst/>
                          <a:latin typeface="+mj-lt"/>
                        </a:rPr>
                        <a:t>Nguồn</a:t>
                      </a:r>
                      <a:endParaRPr lang="en-US" sz="1800">
                        <a:effectLst/>
                        <a:latin typeface="+mj-lt"/>
                        <a:ea typeface="Calibri"/>
                        <a:cs typeface="Times New Roman"/>
                      </a:endParaRPr>
                    </a:p>
                  </a:txBody>
                  <a:tcPr marL="68580" marR="68580" marT="0" marB="0"/>
                </a:tc>
                <a:tc>
                  <a:txBody>
                    <a:bodyPr/>
                    <a:lstStyle/>
                    <a:p>
                      <a:pPr>
                        <a:lnSpc>
                          <a:spcPct val="107000"/>
                        </a:lnSpc>
                        <a:spcAft>
                          <a:spcPts val="0"/>
                        </a:spcAft>
                      </a:pPr>
                      <a:r>
                        <a:rPr lang="vi-VN" sz="1800">
                          <a:effectLst/>
                          <a:latin typeface="+mj-lt"/>
                        </a:rPr>
                        <a:t>Năm công bố</a:t>
                      </a:r>
                      <a:endParaRPr lang="en-US" sz="1800">
                        <a:effectLst/>
                        <a:latin typeface="+mj-lt"/>
                        <a:ea typeface="Calibri"/>
                        <a:cs typeface="Times New Roman"/>
                      </a:endParaRPr>
                    </a:p>
                  </a:txBody>
                  <a:tcPr marL="68580" marR="68580" marT="0" marB="0"/>
                </a:tc>
                <a:tc>
                  <a:txBody>
                    <a:bodyPr/>
                    <a:lstStyle/>
                    <a:p>
                      <a:pPr>
                        <a:lnSpc>
                          <a:spcPct val="107000"/>
                        </a:lnSpc>
                        <a:spcAft>
                          <a:spcPts val="0"/>
                        </a:spcAft>
                      </a:pPr>
                      <a:r>
                        <a:rPr lang="vi-VN" sz="1800">
                          <a:effectLst/>
                          <a:latin typeface="+mj-lt"/>
                        </a:rPr>
                        <a:t>Nơi công bố</a:t>
                      </a:r>
                      <a:endParaRPr lang="en-US" sz="1800">
                        <a:effectLst/>
                        <a:latin typeface="+mj-lt"/>
                        <a:ea typeface="Calibri"/>
                        <a:cs typeface="Times New Roman"/>
                      </a:endParaRPr>
                    </a:p>
                  </a:txBody>
                  <a:tcPr marL="68580" marR="68580" marT="0" marB="0"/>
                </a:tc>
                <a:tc>
                  <a:txBody>
                    <a:bodyPr/>
                    <a:lstStyle/>
                    <a:p>
                      <a:pPr>
                        <a:lnSpc>
                          <a:spcPct val="107000"/>
                        </a:lnSpc>
                        <a:spcAft>
                          <a:spcPts val="0"/>
                        </a:spcAft>
                      </a:pPr>
                      <a:r>
                        <a:rPr lang="vi-VN" sz="1800">
                          <a:effectLst/>
                          <a:latin typeface="+mj-lt"/>
                        </a:rPr>
                        <a:t>Các thông tin chính</a:t>
                      </a:r>
                      <a:endParaRPr lang="en-US" sz="1800">
                        <a:effectLst/>
                        <a:latin typeface="+mj-lt"/>
                        <a:ea typeface="Calibri"/>
                        <a:cs typeface="Times New Roman"/>
                      </a:endParaRPr>
                    </a:p>
                  </a:txBody>
                  <a:tcPr marL="68580" marR="68580" marT="0" marB="0"/>
                </a:tc>
                <a:tc>
                  <a:txBody>
                    <a:bodyPr/>
                    <a:lstStyle/>
                    <a:p>
                      <a:pPr>
                        <a:lnSpc>
                          <a:spcPct val="107000"/>
                        </a:lnSpc>
                        <a:spcAft>
                          <a:spcPts val="0"/>
                        </a:spcAft>
                      </a:pPr>
                      <a:r>
                        <a:rPr lang="vi-VN" sz="1800">
                          <a:effectLst/>
                          <a:latin typeface="+mj-lt"/>
                        </a:rPr>
                        <a:t>Đánh giá</a:t>
                      </a:r>
                      <a:endParaRPr lang="en-US" sz="1800">
                        <a:effectLst/>
                        <a:latin typeface="+mj-lt"/>
                        <a:ea typeface="Calibri"/>
                        <a:cs typeface="Times New Roman"/>
                      </a:endParaRPr>
                    </a:p>
                  </a:txBody>
                  <a:tcPr marL="68580" marR="68580" marT="0" marB="0"/>
                </a:tc>
                <a:extLst>
                  <a:ext uri="{0D108BD9-81ED-4DB2-BD59-A6C34878D82A}">
                    <a16:rowId xmlns:a16="http://schemas.microsoft.com/office/drawing/2014/main" val="10000"/>
                  </a:ext>
                </a:extLst>
              </a:tr>
              <a:tr h="1182806">
                <a:tc>
                  <a:txBody>
                    <a:bodyPr/>
                    <a:lstStyle/>
                    <a:p>
                      <a:pPr>
                        <a:lnSpc>
                          <a:spcPct val="107000"/>
                        </a:lnSpc>
                        <a:spcAft>
                          <a:spcPts val="0"/>
                        </a:spcAft>
                      </a:pPr>
                      <a:r>
                        <a:rPr lang="vi-VN" sz="1300">
                          <a:effectLst/>
                        </a:rPr>
                        <a:t> </a:t>
                      </a:r>
                      <a:endParaRPr lang="en-US" sz="1100">
                        <a:effectLst/>
                        <a:latin typeface="Calibri"/>
                        <a:ea typeface="Calibri"/>
                        <a:cs typeface="Times New Roman"/>
                      </a:endParaRPr>
                    </a:p>
                  </a:txBody>
                  <a:tcPr marL="68580" marR="68580" marT="0" marB="0"/>
                </a:tc>
                <a:tc>
                  <a:txBody>
                    <a:bodyPr/>
                    <a:lstStyle/>
                    <a:p>
                      <a:pPr>
                        <a:lnSpc>
                          <a:spcPct val="107000"/>
                        </a:lnSpc>
                        <a:spcAft>
                          <a:spcPts val="0"/>
                        </a:spcAft>
                      </a:pPr>
                      <a:r>
                        <a:rPr lang="vi-VN" sz="1300">
                          <a:effectLst/>
                        </a:rPr>
                        <a:t> </a:t>
                      </a:r>
                      <a:endParaRPr lang="en-US" sz="1100">
                        <a:effectLst/>
                        <a:latin typeface="Calibri"/>
                        <a:ea typeface="Calibri"/>
                        <a:cs typeface="Times New Roman"/>
                      </a:endParaRPr>
                    </a:p>
                  </a:txBody>
                  <a:tcPr marL="68580" marR="68580" marT="0" marB="0"/>
                </a:tc>
                <a:tc>
                  <a:txBody>
                    <a:bodyPr/>
                    <a:lstStyle/>
                    <a:p>
                      <a:pPr>
                        <a:lnSpc>
                          <a:spcPct val="107000"/>
                        </a:lnSpc>
                        <a:spcAft>
                          <a:spcPts val="0"/>
                        </a:spcAft>
                      </a:pPr>
                      <a:r>
                        <a:rPr lang="vi-VN" sz="1300">
                          <a:effectLst/>
                        </a:rPr>
                        <a:t> </a:t>
                      </a:r>
                      <a:endParaRPr lang="en-US" sz="1100">
                        <a:effectLst/>
                        <a:latin typeface="Calibri"/>
                        <a:ea typeface="Calibri"/>
                        <a:cs typeface="Times New Roman"/>
                      </a:endParaRPr>
                    </a:p>
                  </a:txBody>
                  <a:tcPr marL="68580" marR="68580" marT="0" marB="0"/>
                </a:tc>
                <a:tc>
                  <a:txBody>
                    <a:bodyPr/>
                    <a:lstStyle/>
                    <a:p>
                      <a:pPr>
                        <a:lnSpc>
                          <a:spcPct val="107000"/>
                        </a:lnSpc>
                        <a:spcAft>
                          <a:spcPts val="0"/>
                        </a:spcAft>
                      </a:pPr>
                      <a:r>
                        <a:rPr lang="vi-VN" sz="1300">
                          <a:effectLst/>
                        </a:rPr>
                        <a:t> </a:t>
                      </a:r>
                      <a:endParaRPr lang="en-US" sz="1100">
                        <a:effectLst/>
                        <a:latin typeface="Calibri"/>
                        <a:ea typeface="Calibri"/>
                        <a:cs typeface="Times New Roman"/>
                      </a:endParaRPr>
                    </a:p>
                  </a:txBody>
                  <a:tcPr marL="68580" marR="68580" marT="0" marB="0"/>
                </a:tc>
                <a:tc>
                  <a:txBody>
                    <a:bodyPr/>
                    <a:lstStyle/>
                    <a:p>
                      <a:pPr>
                        <a:lnSpc>
                          <a:spcPct val="107000"/>
                        </a:lnSpc>
                        <a:spcAft>
                          <a:spcPts val="0"/>
                        </a:spcAft>
                      </a:pPr>
                      <a:r>
                        <a:rPr lang="vi-VN" sz="1300">
                          <a:effectLst/>
                        </a:rPr>
                        <a:t> </a:t>
                      </a:r>
                      <a:endParaRPr lang="en-US" sz="1100">
                        <a:effectLst/>
                        <a:latin typeface="Calibri"/>
                        <a:ea typeface="Calibri"/>
                        <a:cs typeface="Times New Roman"/>
                      </a:endParaRPr>
                    </a:p>
                  </a:txBody>
                  <a:tcPr marL="68580" marR="68580" marT="0" marB="0"/>
                </a:tc>
                <a:tc>
                  <a:txBody>
                    <a:bodyPr/>
                    <a:lstStyle/>
                    <a:p>
                      <a:pPr>
                        <a:lnSpc>
                          <a:spcPct val="107000"/>
                        </a:lnSpc>
                        <a:spcAft>
                          <a:spcPts val="0"/>
                        </a:spcAft>
                      </a:pPr>
                      <a:r>
                        <a:rPr lang="vi-VN" sz="1300">
                          <a:effectLst/>
                        </a:rPr>
                        <a:t> </a:t>
                      </a:r>
                      <a:endParaRPr lang="en-US" sz="1100">
                        <a:effectLst/>
                        <a:latin typeface="Calibri"/>
                        <a:ea typeface="Calibri"/>
                        <a:cs typeface="Times New Roman"/>
                      </a:endParaRPr>
                    </a:p>
                  </a:txBody>
                  <a:tcPr marL="68580" marR="68580" marT="0" marB="0"/>
                </a:tc>
                <a:tc>
                  <a:txBody>
                    <a:bodyPr/>
                    <a:lstStyle/>
                    <a:p>
                      <a:pPr>
                        <a:lnSpc>
                          <a:spcPct val="107000"/>
                        </a:lnSpc>
                        <a:spcAft>
                          <a:spcPts val="0"/>
                        </a:spcAft>
                      </a:pPr>
                      <a:r>
                        <a:rPr lang="vi-VN" sz="1300">
                          <a:effectLst/>
                        </a:rPr>
                        <a:t>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064385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CA2587-FB89-20AB-8DFA-E15EF9B21128}"/>
              </a:ext>
            </a:extLst>
          </p:cNvPr>
          <p:cNvSpPr txBox="1"/>
          <p:nvPr/>
        </p:nvSpPr>
        <p:spPr>
          <a:xfrm>
            <a:off x="226143" y="125334"/>
            <a:ext cx="7744150" cy="646331"/>
          </a:xfrm>
          <a:prstGeom prst="rect">
            <a:avLst/>
          </a:prstGeom>
          <a:noFill/>
        </p:spPr>
        <p:txBody>
          <a:bodyPr wrap="square">
            <a:spAutoFit/>
          </a:bodyPr>
          <a:lstStyle/>
          <a:p>
            <a:pPr algn="ctr" defTabSz="914400"/>
            <a:r>
              <a:rPr lang="en-US" sz="3600" b="1" dirty="0">
                <a:solidFill>
                  <a:schemeClr val="bg1"/>
                </a:solidFill>
                <a:latin typeface="Times New Roman" pitchFamily="18" charset="0"/>
                <a:ea typeface="Yu Mincho" panose="02020400000000000000" pitchFamily="18" charset="-128"/>
                <a:cs typeface="Times New Roman" pitchFamily="18" charset="0"/>
              </a:rPr>
              <a:t>I</a:t>
            </a:r>
            <a:r>
              <a:rPr lang="en-US" sz="3600" b="1">
                <a:solidFill>
                  <a:schemeClr val="bg1"/>
                </a:solidFill>
                <a:latin typeface="Times New Roman" pitchFamily="18" charset="0"/>
                <a:ea typeface="Yu Mincho" panose="02020400000000000000" pitchFamily="18" charset="-128"/>
                <a:cs typeface="Times New Roman" pitchFamily="18" charset="0"/>
              </a:rPr>
              <a:t>. </a:t>
            </a:r>
            <a:r>
              <a:rPr lang="en-US" sz="3600" b="1" smtClean="0">
                <a:solidFill>
                  <a:schemeClr val="bg1"/>
                </a:solidFill>
                <a:latin typeface="Times New Roman" pitchFamily="18" charset="0"/>
                <a:ea typeface="Yu Mincho" panose="02020400000000000000" pitchFamily="18" charset="-128"/>
                <a:cs typeface="Times New Roman" pitchFamily="18" charset="0"/>
              </a:rPr>
              <a:t>ĐỌC- TÌM HIỂU CHUNG</a:t>
            </a:r>
            <a:endParaRPr lang="en-US" sz="3600" dirty="0">
              <a:solidFill>
                <a:schemeClr val="bg1"/>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463ECC55-5E17-BBB8-AC8E-1C1F79D7D4D7}"/>
              </a:ext>
            </a:extLst>
          </p:cNvPr>
          <p:cNvSpPr txBox="1"/>
          <p:nvPr/>
        </p:nvSpPr>
        <p:spPr>
          <a:xfrm>
            <a:off x="645602" y="1006569"/>
            <a:ext cx="2497479" cy="646331"/>
          </a:xfrm>
          <a:prstGeom prst="rect">
            <a:avLst/>
          </a:prstGeom>
          <a:noFill/>
        </p:spPr>
        <p:txBody>
          <a:bodyPr wrap="none" rtlCol="0">
            <a:spAutoFit/>
          </a:bodyPr>
          <a:lstStyle/>
          <a:p>
            <a:pPr defTabSz="914400"/>
            <a:r>
              <a:rPr lang="en-US" sz="3600" u="sng" dirty="0">
                <a:solidFill>
                  <a:schemeClr val="bg1"/>
                </a:solidFill>
                <a:latin typeface="Times New Roman" pitchFamily="18" charset="0"/>
                <a:cs typeface="Times New Roman" pitchFamily="18" charset="0"/>
              </a:rPr>
              <a:t>1. </a:t>
            </a:r>
            <a:r>
              <a:rPr lang="en-US" sz="3600" u="sng" dirty="0" err="1">
                <a:solidFill>
                  <a:schemeClr val="bg1"/>
                </a:solidFill>
                <a:latin typeface="Times New Roman" pitchFamily="18" charset="0"/>
                <a:cs typeface="Times New Roman" pitchFamily="18" charset="0"/>
              </a:rPr>
              <a:t>TÁC</a:t>
            </a:r>
            <a:r>
              <a:rPr lang="en-US" sz="3600" u="sng" dirty="0">
                <a:solidFill>
                  <a:schemeClr val="bg1"/>
                </a:solidFill>
                <a:latin typeface="Times New Roman" pitchFamily="18" charset="0"/>
                <a:cs typeface="Times New Roman" pitchFamily="18" charset="0"/>
              </a:rPr>
              <a:t> </a:t>
            </a:r>
            <a:r>
              <a:rPr lang="en-US" sz="3600" u="sng" dirty="0" err="1">
                <a:solidFill>
                  <a:schemeClr val="bg1"/>
                </a:solidFill>
                <a:latin typeface="Times New Roman" pitchFamily="18" charset="0"/>
                <a:cs typeface="Times New Roman" pitchFamily="18" charset="0"/>
              </a:rPr>
              <a:t>GIẢ</a:t>
            </a:r>
            <a:endParaRPr lang="en-US" sz="3600" u="sng" dirty="0">
              <a:solidFill>
                <a:schemeClr val="bg1"/>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5E518AEA-2F87-DAE9-16BF-9A7EAC0A1E9A}"/>
              </a:ext>
            </a:extLst>
          </p:cNvPr>
          <p:cNvSpPr txBox="1"/>
          <p:nvPr/>
        </p:nvSpPr>
        <p:spPr>
          <a:xfrm>
            <a:off x="163450" y="5870092"/>
            <a:ext cx="3461782" cy="584775"/>
          </a:xfrm>
          <a:prstGeom prst="rect">
            <a:avLst/>
          </a:prstGeom>
          <a:noFill/>
        </p:spPr>
        <p:txBody>
          <a:bodyPr wrap="none" rtlCol="0">
            <a:spAutoFit/>
          </a:bodyPr>
          <a:lstStyle/>
          <a:p>
            <a:pPr defTabSz="914400"/>
            <a:r>
              <a:rPr lang="vi-VN" sz="3200" smtClean="0">
                <a:solidFill>
                  <a:schemeClr val="bg1"/>
                </a:solidFill>
                <a:latin typeface="Times New Roman" pitchFamily="18" charset="0"/>
                <a:cs typeface="Times New Roman" pitchFamily="18" charset="0"/>
              </a:rPr>
              <a:t>Nguyễn Văn Huyên</a:t>
            </a:r>
            <a:endParaRPr lang="en-US" sz="3200" dirty="0">
              <a:solidFill>
                <a:schemeClr val="bg1"/>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84F90BC7-208E-6BBD-D37C-9D46A953C4DC}"/>
              </a:ext>
            </a:extLst>
          </p:cNvPr>
          <p:cNvSpPr txBox="1"/>
          <p:nvPr/>
        </p:nvSpPr>
        <p:spPr>
          <a:xfrm>
            <a:off x="4844739" y="2145774"/>
            <a:ext cx="7249086" cy="3847207"/>
          </a:xfrm>
          <a:prstGeom prst="rect">
            <a:avLst/>
          </a:prstGeom>
          <a:noFill/>
        </p:spPr>
        <p:txBody>
          <a:bodyPr wrap="square">
            <a:spAutoFit/>
          </a:bodyPr>
          <a:lstStyle/>
          <a:p>
            <a:pPr marL="285750" indent="-285750" algn="just" defTabSz="914400">
              <a:spcAft>
                <a:spcPts val="800"/>
              </a:spcAft>
              <a:buFont typeface="Wingdings" panose="05000000000000000000" pitchFamily="2" charset="2"/>
              <a:buChar char="v"/>
            </a:pPr>
            <a:r>
              <a:rPr lang="vi-VN" sz="2800">
                <a:solidFill>
                  <a:schemeClr val="bg1"/>
                </a:solidFill>
                <a:latin typeface="Times New Roman" pitchFamily="18" charset="0"/>
                <a:ea typeface="Yu Mincho" panose="02020400000000000000" pitchFamily="18" charset="-128"/>
                <a:cs typeface="Times New Roman" pitchFamily="18" charset="0"/>
              </a:rPr>
              <a:t>Nguyễn Văn Huyên (1905-1975) </a:t>
            </a:r>
            <a:endParaRPr lang="en-US" sz="2800" smtClean="0">
              <a:solidFill>
                <a:schemeClr val="bg1"/>
              </a:solidFill>
              <a:latin typeface="Times New Roman" pitchFamily="18" charset="0"/>
              <a:ea typeface="Yu Mincho" panose="02020400000000000000" pitchFamily="18" charset="-128"/>
              <a:cs typeface="Times New Roman" pitchFamily="18" charset="0"/>
            </a:endParaRPr>
          </a:p>
          <a:p>
            <a:pPr marL="285750" indent="-285750" algn="just" defTabSz="914400">
              <a:spcAft>
                <a:spcPts val="800"/>
              </a:spcAft>
              <a:buFont typeface="Wingdings" panose="05000000000000000000" pitchFamily="2" charset="2"/>
              <a:buChar char="v"/>
            </a:pPr>
            <a:r>
              <a:rPr lang="en-US" sz="2800" smtClean="0">
                <a:solidFill>
                  <a:schemeClr val="bg1"/>
                </a:solidFill>
                <a:latin typeface="Times New Roman" pitchFamily="18" charset="0"/>
                <a:ea typeface="Yu Mincho" panose="02020400000000000000" pitchFamily="18" charset="-128"/>
                <a:cs typeface="Times New Roman" pitchFamily="18" charset="0"/>
              </a:rPr>
              <a:t>Q</a:t>
            </a:r>
            <a:r>
              <a:rPr lang="vi-VN" sz="2800" smtClean="0">
                <a:solidFill>
                  <a:schemeClr val="bg1"/>
                </a:solidFill>
                <a:latin typeface="Times New Roman" pitchFamily="18" charset="0"/>
                <a:ea typeface="Yu Mincho" panose="02020400000000000000" pitchFamily="18" charset="-128"/>
                <a:cs typeface="Times New Roman" pitchFamily="18" charset="0"/>
              </a:rPr>
              <a:t>uê </a:t>
            </a:r>
            <a:r>
              <a:rPr lang="en-US" sz="2800" smtClean="0">
                <a:solidFill>
                  <a:schemeClr val="bg1"/>
                </a:solidFill>
                <a:latin typeface="Times New Roman" pitchFamily="18" charset="0"/>
                <a:ea typeface="Yu Mincho" panose="02020400000000000000" pitchFamily="18" charset="-128"/>
                <a:cs typeface="Times New Roman" pitchFamily="18" charset="0"/>
              </a:rPr>
              <a:t>quán: </a:t>
            </a:r>
            <a:r>
              <a:rPr lang="vi-VN" sz="2800" smtClean="0">
                <a:solidFill>
                  <a:schemeClr val="bg1"/>
                </a:solidFill>
                <a:latin typeface="Times New Roman" pitchFamily="18" charset="0"/>
                <a:ea typeface="Yu Mincho" panose="02020400000000000000" pitchFamily="18" charset="-128"/>
                <a:cs typeface="Times New Roman" pitchFamily="18" charset="0"/>
              </a:rPr>
              <a:t> </a:t>
            </a:r>
            <a:r>
              <a:rPr lang="vi-VN" sz="2800">
                <a:solidFill>
                  <a:schemeClr val="bg1"/>
                </a:solidFill>
                <a:latin typeface="Times New Roman" pitchFamily="18" charset="0"/>
                <a:ea typeface="Yu Mincho" panose="02020400000000000000" pitchFamily="18" charset="-128"/>
                <a:cs typeface="Times New Roman" pitchFamily="18" charset="0"/>
              </a:rPr>
              <a:t>huyện Hoài Đức, T.P Hà </a:t>
            </a:r>
            <a:r>
              <a:rPr lang="vi-VN" sz="2800" smtClean="0">
                <a:solidFill>
                  <a:schemeClr val="bg1"/>
                </a:solidFill>
                <a:latin typeface="Times New Roman" pitchFamily="18" charset="0"/>
                <a:ea typeface="Yu Mincho" panose="02020400000000000000" pitchFamily="18" charset="-128"/>
                <a:cs typeface="Times New Roman" pitchFamily="18" charset="0"/>
              </a:rPr>
              <a:t>Nội</a:t>
            </a:r>
            <a:endParaRPr lang="en-US" sz="2800" smtClean="0">
              <a:solidFill>
                <a:schemeClr val="bg1"/>
              </a:solidFill>
              <a:latin typeface="Times New Roman" pitchFamily="18" charset="0"/>
              <a:ea typeface="Yu Mincho" panose="02020400000000000000" pitchFamily="18" charset="-128"/>
              <a:cs typeface="Times New Roman" pitchFamily="18" charset="0"/>
            </a:endParaRPr>
          </a:p>
          <a:p>
            <a:pPr marL="285750" indent="-285750" algn="just" defTabSz="914400">
              <a:spcAft>
                <a:spcPts val="800"/>
              </a:spcAft>
              <a:buFont typeface="Wingdings" panose="05000000000000000000" pitchFamily="2" charset="2"/>
              <a:buChar char="v"/>
            </a:pPr>
            <a:r>
              <a:rPr lang="vi-VN" sz="2800" smtClean="0">
                <a:solidFill>
                  <a:schemeClr val="bg1"/>
                </a:solidFill>
                <a:latin typeface="Times New Roman" pitchFamily="18" charset="0"/>
                <a:ea typeface="Yu Mincho" panose="02020400000000000000" pitchFamily="18" charset="-128"/>
                <a:cs typeface="Times New Roman" pitchFamily="18" charset="0"/>
              </a:rPr>
              <a:t> </a:t>
            </a:r>
            <a:r>
              <a:rPr lang="en-US" sz="2800" smtClean="0">
                <a:solidFill>
                  <a:schemeClr val="bg1"/>
                </a:solidFill>
                <a:latin typeface="Times New Roman" pitchFamily="18" charset="0"/>
                <a:ea typeface="Yu Mincho" panose="02020400000000000000" pitchFamily="18" charset="-128"/>
                <a:cs typeface="Times New Roman" pitchFamily="18" charset="0"/>
              </a:rPr>
              <a:t>Ông l</a:t>
            </a:r>
            <a:r>
              <a:rPr lang="vi-VN" sz="2800" smtClean="0">
                <a:solidFill>
                  <a:schemeClr val="bg1"/>
                </a:solidFill>
                <a:latin typeface="Times New Roman" pitchFamily="18" charset="0"/>
                <a:ea typeface="Yu Mincho" panose="02020400000000000000" pitchFamily="18" charset="-128"/>
                <a:cs typeface="Times New Roman" pitchFamily="18" charset="0"/>
              </a:rPr>
              <a:t>à </a:t>
            </a:r>
            <a:r>
              <a:rPr lang="vi-VN" sz="2800">
                <a:solidFill>
                  <a:schemeClr val="bg1"/>
                </a:solidFill>
                <a:latin typeface="Times New Roman" pitchFamily="18" charset="0"/>
                <a:ea typeface="Yu Mincho" panose="02020400000000000000" pitchFamily="18" charset="-128"/>
                <a:cs typeface="Times New Roman" pitchFamily="18" charset="0"/>
              </a:rPr>
              <a:t>nhà sử học, dân tộc học, nhà giáo dục</a:t>
            </a:r>
            <a:r>
              <a:rPr lang="vi-VN" sz="2800" smtClean="0">
                <a:solidFill>
                  <a:schemeClr val="bg1"/>
                </a:solidFill>
                <a:latin typeface="Times New Roman" pitchFamily="18" charset="0"/>
                <a:ea typeface="Yu Mincho" panose="02020400000000000000" pitchFamily="18" charset="-128"/>
                <a:cs typeface="Times New Roman" pitchFamily="18" charset="0"/>
              </a:rPr>
              <a:t>.</a:t>
            </a:r>
          </a:p>
          <a:p>
            <a:pPr marL="285750" indent="-285750" algn="just" defTabSz="914400">
              <a:spcAft>
                <a:spcPts val="800"/>
              </a:spcAft>
              <a:buFont typeface="Wingdings" panose="05000000000000000000" pitchFamily="2" charset="2"/>
              <a:buChar char="v"/>
            </a:pPr>
            <a:r>
              <a:rPr lang="vi-VN" sz="2800" smtClean="0">
                <a:solidFill>
                  <a:schemeClr val="bg1"/>
                </a:solidFill>
                <a:latin typeface="Times New Roman" pitchFamily="18" charset="0"/>
                <a:ea typeface="Yu Mincho" panose="02020400000000000000" pitchFamily="18" charset="-128"/>
                <a:cs typeface="Times New Roman" pitchFamily="18" charset="0"/>
              </a:rPr>
              <a:t> </a:t>
            </a:r>
            <a:r>
              <a:rPr lang="vi-VN" sz="2800">
                <a:solidFill>
                  <a:schemeClr val="bg1"/>
                </a:solidFill>
                <a:latin typeface="Times New Roman" pitchFamily="18" charset="0"/>
                <a:ea typeface="Yu Mincho" panose="02020400000000000000" pitchFamily="18" charset="-128"/>
                <a:cs typeface="Times New Roman" pitchFamily="18" charset="0"/>
              </a:rPr>
              <a:t>Ông cũng là người giữ chức vụ Bộ trưởng Bộ Quốc gia Giáo dục Việt Nam trong thời gian dài nhất với 28 năm, 350 ngày.</a:t>
            </a:r>
            <a:r>
              <a:rPr lang="vi-VN" sz="2800" smtClean="0">
                <a:solidFill>
                  <a:schemeClr val="bg1"/>
                </a:solidFill>
                <a:latin typeface="Times New Roman" pitchFamily="18" charset="0"/>
                <a:ea typeface="Yu Mincho" panose="02020400000000000000" pitchFamily="18" charset="-128"/>
                <a:cs typeface="Times New Roman" pitchFamily="18" charset="0"/>
              </a:rPr>
              <a:t>Ông </a:t>
            </a:r>
            <a:r>
              <a:rPr lang="vi-VN" sz="2800" dirty="0" err="1">
                <a:solidFill>
                  <a:schemeClr val="bg1"/>
                </a:solidFill>
                <a:latin typeface="Times New Roman" pitchFamily="18" charset="0"/>
                <a:ea typeface="Yu Mincho" panose="02020400000000000000" pitchFamily="18" charset="-128"/>
                <a:cs typeface="Times New Roman" pitchFamily="18" charset="0"/>
              </a:rPr>
              <a:t>là</a:t>
            </a:r>
            <a:r>
              <a:rPr lang="vi-VN" sz="2800" dirty="0">
                <a:solidFill>
                  <a:schemeClr val="bg1"/>
                </a:solidFill>
                <a:latin typeface="Times New Roman" pitchFamily="18" charset="0"/>
                <a:ea typeface="Yu Mincho" panose="02020400000000000000" pitchFamily="18" charset="-128"/>
                <a:cs typeface="Times New Roman" pitchFamily="18" charset="0"/>
              </a:rPr>
              <a:t> </a:t>
            </a:r>
            <a:r>
              <a:rPr lang="vi-VN" sz="2800" dirty="0" err="1">
                <a:solidFill>
                  <a:schemeClr val="bg1"/>
                </a:solidFill>
                <a:latin typeface="Times New Roman" pitchFamily="18" charset="0"/>
                <a:ea typeface="Yu Mincho" panose="02020400000000000000" pitchFamily="18" charset="-128"/>
                <a:cs typeface="Times New Roman" pitchFamily="18" charset="0"/>
              </a:rPr>
              <a:t>một</a:t>
            </a:r>
            <a:r>
              <a:rPr lang="vi-VN" sz="2800" dirty="0">
                <a:solidFill>
                  <a:schemeClr val="bg1"/>
                </a:solidFill>
                <a:latin typeface="Times New Roman" pitchFamily="18" charset="0"/>
                <a:ea typeface="Yu Mincho" panose="02020400000000000000" pitchFamily="18" charset="-128"/>
                <a:cs typeface="Times New Roman" pitchFamily="18" charset="0"/>
              </a:rPr>
              <a:t> trong </a:t>
            </a:r>
            <a:r>
              <a:rPr lang="vi-VN" sz="2800" dirty="0" err="1">
                <a:solidFill>
                  <a:schemeClr val="bg1"/>
                </a:solidFill>
                <a:latin typeface="Times New Roman" pitchFamily="18" charset="0"/>
                <a:ea typeface="Yu Mincho" panose="02020400000000000000" pitchFamily="18" charset="-128"/>
                <a:cs typeface="Times New Roman" pitchFamily="18" charset="0"/>
              </a:rPr>
              <a:t>những</a:t>
            </a:r>
            <a:r>
              <a:rPr lang="vi-VN" sz="2800" dirty="0">
                <a:solidFill>
                  <a:schemeClr val="bg1"/>
                </a:solidFill>
                <a:latin typeface="Times New Roman" pitchFamily="18" charset="0"/>
                <a:ea typeface="Yu Mincho" panose="02020400000000000000" pitchFamily="18" charset="-128"/>
                <a:cs typeface="Times New Roman" pitchFamily="18" charset="0"/>
              </a:rPr>
              <a:t> nhân </a:t>
            </a:r>
            <a:r>
              <a:rPr lang="vi-VN" sz="2800" dirty="0" err="1">
                <a:solidFill>
                  <a:schemeClr val="bg1"/>
                </a:solidFill>
                <a:latin typeface="Times New Roman" pitchFamily="18" charset="0"/>
                <a:ea typeface="Yu Mincho" panose="02020400000000000000" pitchFamily="18" charset="-128"/>
                <a:cs typeface="Times New Roman" pitchFamily="18" charset="0"/>
              </a:rPr>
              <a:t>vật</a:t>
            </a:r>
            <a:r>
              <a:rPr lang="vi-VN" sz="2800" dirty="0">
                <a:solidFill>
                  <a:schemeClr val="bg1"/>
                </a:solidFill>
                <a:latin typeface="Times New Roman" pitchFamily="18" charset="0"/>
                <a:ea typeface="Yu Mincho" panose="02020400000000000000" pitchFamily="18" charset="-128"/>
                <a:cs typeface="Times New Roman" pitchFamily="18" charset="0"/>
              </a:rPr>
              <a:t> </a:t>
            </a:r>
            <a:r>
              <a:rPr lang="vi-VN" sz="2800" dirty="0" err="1">
                <a:solidFill>
                  <a:schemeClr val="bg1"/>
                </a:solidFill>
                <a:latin typeface="Times New Roman" pitchFamily="18" charset="0"/>
                <a:ea typeface="Yu Mincho" panose="02020400000000000000" pitchFamily="18" charset="-128"/>
                <a:cs typeface="Times New Roman" pitchFamily="18" charset="0"/>
              </a:rPr>
              <a:t>trụ</a:t>
            </a:r>
            <a:r>
              <a:rPr lang="vi-VN" sz="2800" dirty="0">
                <a:solidFill>
                  <a:schemeClr val="bg1"/>
                </a:solidFill>
                <a:latin typeface="Times New Roman" pitchFamily="18" charset="0"/>
                <a:ea typeface="Yu Mincho" panose="02020400000000000000" pitchFamily="18" charset="-128"/>
                <a:cs typeface="Times New Roman" pitchFamily="18" charset="0"/>
              </a:rPr>
              <a:t> </a:t>
            </a:r>
            <a:r>
              <a:rPr lang="vi-VN" sz="2800" dirty="0" err="1">
                <a:solidFill>
                  <a:schemeClr val="bg1"/>
                </a:solidFill>
                <a:latin typeface="Times New Roman" pitchFamily="18" charset="0"/>
                <a:ea typeface="Yu Mincho" panose="02020400000000000000" pitchFamily="18" charset="-128"/>
                <a:cs typeface="Times New Roman" pitchFamily="18" charset="0"/>
              </a:rPr>
              <a:t>cột</a:t>
            </a:r>
            <a:r>
              <a:rPr lang="vi-VN" sz="2800" dirty="0">
                <a:solidFill>
                  <a:schemeClr val="bg1"/>
                </a:solidFill>
                <a:latin typeface="Times New Roman" pitchFamily="18" charset="0"/>
                <a:ea typeface="Yu Mincho" panose="02020400000000000000" pitchFamily="18" charset="-128"/>
                <a:cs typeface="Times New Roman" pitchFamily="18" charset="0"/>
              </a:rPr>
              <a:t> </a:t>
            </a:r>
            <a:r>
              <a:rPr lang="vi-VN" sz="2800" dirty="0" err="1">
                <a:solidFill>
                  <a:schemeClr val="bg1"/>
                </a:solidFill>
                <a:latin typeface="Times New Roman" pitchFamily="18" charset="0"/>
                <a:ea typeface="Yu Mincho" panose="02020400000000000000" pitchFamily="18" charset="-128"/>
                <a:cs typeface="Times New Roman" pitchFamily="18" charset="0"/>
              </a:rPr>
              <a:t>của</a:t>
            </a:r>
            <a:r>
              <a:rPr lang="vi-VN" sz="2800" dirty="0">
                <a:solidFill>
                  <a:schemeClr val="bg1"/>
                </a:solidFill>
                <a:latin typeface="Times New Roman" pitchFamily="18" charset="0"/>
                <a:ea typeface="Yu Mincho" panose="02020400000000000000" pitchFamily="18" charset="-128"/>
                <a:cs typeface="Times New Roman" pitchFamily="18" charset="0"/>
              </a:rPr>
              <a:t> phong </a:t>
            </a:r>
            <a:r>
              <a:rPr lang="vi-VN" sz="2800" dirty="0" err="1">
                <a:solidFill>
                  <a:schemeClr val="bg1"/>
                </a:solidFill>
                <a:latin typeface="Times New Roman" pitchFamily="18" charset="0"/>
                <a:ea typeface="Yu Mincho" panose="02020400000000000000" pitchFamily="18" charset="-128"/>
                <a:cs typeface="Times New Roman" pitchFamily="18" charset="0"/>
              </a:rPr>
              <a:t>trào</a:t>
            </a:r>
            <a:r>
              <a:rPr lang="vi-VN" sz="2800" dirty="0">
                <a:solidFill>
                  <a:schemeClr val="bg1"/>
                </a:solidFill>
                <a:latin typeface="Times New Roman" pitchFamily="18" charset="0"/>
                <a:ea typeface="Yu Mincho" panose="02020400000000000000" pitchFamily="18" charset="-128"/>
                <a:cs typeface="Times New Roman" pitchFamily="18" charset="0"/>
              </a:rPr>
              <a:t> nhân văn giai </a:t>
            </a:r>
            <a:r>
              <a:rPr lang="vi-VN" sz="2800" err="1">
                <a:solidFill>
                  <a:schemeClr val="bg1"/>
                </a:solidFill>
                <a:latin typeface="Times New Roman" pitchFamily="18" charset="0"/>
                <a:ea typeface="Yu Mincho" panose="02020400000000000000" pitchFamily="18" charset="-128"/>
                <a:cs typeface="Times New Roman" pitchFamily="18" charset="0"/>
              </a:rPr>
              <a:t>phẩm</a:t>
            </a:r>
            <a:r>
              <a:rPr lang="vi-VN" sz="2800" smtClean="0">
                <a:solidFill>
                  <a:schemeClr val="bg1"/>
                </a:solidFill>
                <a:latin typeface="Times New Roman" pitchFamily="18" charset="0"/>
                <a:ea typeface="Yu Mincho" panose="02020400000000000000" pitchFamily="18" charset="-128"/>
                <a:cs typeface="Times New Roman" pitchFamily="18" charset="0"/>
              </a:rPr>
              <a:t>.</a:t>
            </a:r>
            <a:endParaRPr lang="en-US" sz="2800" dirty="0">
              <a:solidFill>
                <a:schemeClr val="bg1"/>
              </a:solidFill>
              <a:latin typeface="Times New Roman" pitchFamily="18" charset="0"/>
              <a:ea typeface="Yu Mincho" panose="02020400000000000000" pitchFamily="18" charset="-128"/>
              <a:cs typeface="Times New Roman" pitchFamily="18" charset="0"/>
            </a:endParaRPr>
          </a:p>
        </p:txBody>
      </p:sp>
      <p:pic>
        <p:nvPicPr>
          <p:cNvPr id="2050" name="Picture 2" descr="D:\GIÁO ÁN\GIÁO ÁN 10-KẾT NỐI\IMG-5840-9421-14197707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88" y="2241308"/>
            <a:ext cx="4419315" cy="3628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487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082" y="355042"/>
            <a:ext cx="3673368" cy="2929626"/>
          </a:xfrm>
          <a:prstGeom prst="rect">
            <a:avLst/>
          </a:prstGeom>
        </p:spPr>
      </p:pic>
      <p:sp>
        <p:nvSpPr>
          <p:cNvPr id="10" name="TextBox 9">
            <a:extLst>
              <a:ext uri="{FF2B5EF4-FFF2-40B4-BE49-F238E27FC236}">
                <a16:creationId xmlns:a16="http://schemas.microsoft.com/office/drawing/2014/main" id="{7F714E03-09CE-9C56-8FE2-5645FB146F63}"/>
              </a:ext>
            </a:extLst>
          </p:cNvPr>
          <p:cNvSpPr txBox="1"/>
          <p:nvPr/>
        </p:nvSpPr>
        <p:spPr>
          <a:xfrm>
            <a:off x="220015" y="206225"/>
            <a:ext cx="3010440" cy="646331"/>
          </a:xfrm>
          <a:prstGeom prst="rect">
            <a:avLst/>
          </a:prstGeom>
          <a:noFill/>
        </p:spPr>
        <p:txBody>
          <a:bodyPr wrap="none" rtlCol="0">
            <a:spAutoFit/>
          </a:bodyPr>
          <a:lstStyle/>
          <a:p>
            <a:pPr defTabSz="914400"/>
            <a:r>
              <a:rPr lang="en-US" sz="3600" u="sng" dirty="0">
                <a:solidFill>
                  <a:schemeClr val="bg1"/>
                </a:solidFill>
                <a:latin typeface="Times New Roman" pitchFamily="18" charset="0"/>
                <a:cs typeface="Times New Roman" pitchFamily="18" charset="0"/>
              </a:rPr>
              <a:t>2. </a:t>
            </a:r>
            <a:r>
              <a:rPr lang="en-US" sz="3600" u="sng" dirty="0" err="1">
                <a:solidFill>
                  <a:schemeClr val="bg1"/>
                </a:solidFill>
                <a:latin typeface="Times New Roman" pitchFamily="18" charset="0"/>
                <a:cs typeface="Times New Roman" pitchFamily="18" charset="0"/>
              </a:rPr>
              <a:t>TÁC</a:t>
            </a:r>
            <a:r>
              <a:rPr lang="en-US" sz="3600" u="sng" dirty="0">
                <a:solidFill>
                  <a:schemeClr val="bg1"/>
                </a:solidFill>
                <a:latin typeface="Times New Roman" pitchFamily="18" charset="0"/>
                <a:cs typeface="Times New Roman" pitchFamily="18" charset="0"/>
              </a:rPr>
              <a:t> </a:t>
            </a:r>
            <a:r>
              <a:rPr lang="en-US" sz="3600" u="sng" dirty="0" err="1">
                <a:solidFill>
                  <a:schemeClr val="bg1"/>
                </a:solidFill>
                <a:latin typeface="Times New Roman" pitchFamily="18" charset="0"/>
                <a:cs typeface="Times New Roman" pitchFamily="18" charset="0"/>
              </a:rPr>
              <a:t>PHẨM</a:t>
            </a:r>
            <a:endParaRPr lang="en-US" sz="3600" u="sng" dirty="0">
              <a:solidFill>
                <a:schemeClr val="bg1"/>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87F8829A-666E-892B-5B41-EE4C228BE3B7}"/>
              </a:ext>
            </a:extLst>
          </p:cNvPr>
          <p:cNvSpPr txBox="1"/>
          <p:nvPr/>
        </p:nvSpPr>
        <p:spPr>
          <a:xfrm>
            <a:off x="4658226" y="819441"/>
            <a:ext cx="3362632" cy="2465227"/>
          </a:xfrm>
          <a:prstGeom prst="rect">
            <a:avLst/>
          </a:prstGeom>
          <a:noFill/>
        </p:spPr>
        <p:txBody>
          <a:bodyPr wrap="square">
            <a:spAutoFit/>
          </a:bodyPr>
          <a:lstStyle/>
          <a:p>
            <a:pPr marL="0" marR="0" algn="ctr">
              <a:lnSpc>
                <a:spcPct val="150000"/>
              </a:lnSpc>
              <a:spcBef>
                <a:spcPts val="0"/>
              </a:spcBef>
              <a:spcAft>
                <a:spcPts val="800"/>
              </a:spcAft>
            </a:pPr>
            <a:r>
              <a:rPr lang="en-US" sz="3600" b="1" dirty="0">
                <a:effectLst/>
                <a:latin typeface="Times New Roman" pitchFamily="18" charset="0"/>
                <a:ea typeface="Yu Mincho" panose="02020400000000000000" pitchFamily="18" charset="-128"/>
                <a:cs typeface="Times New Roman" pitchFamily="18" charset="0"/>
              </a:rPr>
              <a:t>a. </a:t>
            </a:r>
            <a:r>
              <a:rPr lang="en-US" sz="3600" b="1" dirty="0" err="1">
                <a:effectLst/>
                <a:latin typeface="Times New Roman" pitchFamily="18" charset="0"/>
                <a:ea typeface="Yu Mincho" panose="02020400000000000000" pitchFamily="18" charset="-128"/>
                <a:cs typeface="Times New Roman" pitchFamily="18" charset="0"/>
              </a:rPr>
              <a:t>Hoàn</a:t>
            </a:r>
            <a:r>
              <a:rPr lang="en-US" sz="3600" b="1" dirty="0">
                <a:effectLst/>
                <a:latin typeface="Times New Roman" pitchFamily="18" charset="0"/>
                <a:ea typeface="Yu Mincho" panose="02020400000000000000" pitchFamily="18" charset="-128"/>
                <a:cs typeface="Times New Roman" pitchFamily="18" charset="0"/>
              </a:rPr>
              <a:t> </a:t>
            </a:r>
            <a:r>
              <a:rPr lang="en-US" sz="3600" b="1" dirty="0" err="1">
                <a:effectLst/>
                <a:latin typeface="Times New Roman" pitchFamily="18" charset="0"/>
                <a:ea typeface="Yu Mincho" panose="02020400000000000000" pitchFamily="18" charset="-128"/>
                <a:cs typeface="Times New Roman" pitchFamily="18" charset="0"/>
              </a:rPr>
              <a:t>cảnh</a:t>
            </a:r>
            <a:r>
              <a:rPr lang="en-US" sz="3600" b="1" dirty="0">
                <a:effectLst/>
                <a:latin typeface="Times New Roman" pitchFamily="18" charset="0"/>
                <a:ea typeface="Yu Mincho" panose="02020400000000000000" pitchFamily="18" charset="-128"/>
                <a:cs typeface="Times New Roman" pitchFamily="18" charset="0"/>
              </a:rPr>
              <a:t> </a:t>
            </a:r>
            <a:r>
              <a:rPr lang="en-US" sz="3600" b="1" dirty="0" err="1">
                <a:effectLst/>
                <a:latin typeface="Times New Roman" pitchFamily="18" charset="0"/>
                <a:ea typeface="Yu Mincho" panose="02020400000000000000" pitchFamily="18" charset="-128"/>
                <a:cs typeface="Times New Roman" pitchFamily="18" charset="0"/>
              </a:rPr>
              <a:t>sáng</a:t>
            </a:r>
            <a:r>
              <a:rPr lang="en-US" sz="3600" b="1" dirty="0">
                <a:effectLst/>
                <a:latin typeface="Times New Roman" pitchFamily="18" charset="0"/>
                <a:ea typeface="Yu Mincho" panose="02020400000000000000" pitchFamily="18" charset="-128"/>
                <a:cs typeface="Times New Roman" pitchFamily="18" charset="0"/>
              </a:rPr>
              <a:t> </a:t>
            </a:r>
            <a:r>
              <a:rPr lang="en-US" sz="3600" b="1" dirty="0" err="1">
                <a:effectLst/>
                <a:latin typeface="Times New Roman" pitchFamily="18" charset="0"/>
                <a:ea typeface="Yu Mincho" panose="02020400000000000000" pitchFamily="18" charset="-128"/>
                <a:cs typeface="Times New Roman" pitchFamily="18" charset="0"/>
              </a:rPr>
              <a:t>tác</a:t>
            </a:r>
            <a:r>
              <a:rPr lang="en-US" sz="3600" b="1" dirty="0">
                <a:effectLst/>
                <a:latin typeface="Times New Roman" pitchFamily="18" charset="0"/>
                <a:ea typeface="Yu Mincho" panose="02020400000000000000" pitchFamily="18" charset="-128"/>
                <a:cs typeface="Times New Roman" pitchFamily="18" charset="0"/>
              </a:rPr>
              <a:t> </a:t>
            </a:r>
            <a:r>
              <a:rPr lang="en-US" sz="3600" b="1" dirty="0" err="1">
                <a:effectLst/>
                <a:latin typeface="Times New Roman" pitchFamily="18" charset="0"/>
                <a:ea typeface="Yu Mincho" panose="02020400000000000000" pitchFamily="18" charset="-128"/>
                <a:cs typeface="Times New Roman" pitchFamily="18" charset="0"/>
              </a:rPr>
              <a:t>và</a:t>
            </a:r>
            <a:r>
              <a:rPr lang="en-US" sz="3600" b="1" dirty="0">
                <a:effectLst/>
                <a:latin typeface="Times New Roman" pitchFamily="18" charset="0"/>
                <a:ea typeface="Yu Mincho" panose="02020400000000000000" pitchFamily="18" charset="-128"/>
                <a:cs typeface="Times New Roman" pitchFamily="18" charset="0"/>
              </a:rPr>
              <a:t> </a:t>
            </a:r>
            <a:r>
              <a:rPr lang="en-US" sz="3600" b="1" dirty="0" err="1">
                <a:effectLst/>
                <a:latin typeface="Times New Roman" pitchFamily="18" charset="0"/>
                <a:ea typeface="Yu Mincho" panose="02020400000000000000" pitchFamily="18" charset="-128"/>
                <a:cs typeface="Times New Roman" pitchFamily="18" charset="0"/>
              </a:rPr>
              <a:t>xuất</a:t>
            </a:r>
            <a:r>
              <a:rPr lang="en-US" sz="3600" b="1" dirty="0">
                <a:effectLst/>
                <a:latin typeface="Times New Roman" pitchFamily="18" charset="0"/>
                <a:ea typeface="Yu Mincho" panose="02020400000000000000" pitchFamily="18" charset="-128"/>
                <a:cs typeface="Times New Roman" pitchFamily="18" charset="0"/>
              </a:rPr>
              <a:t> </a:t>
            </a:r>
            <a:r>
              <a:rPr lang="en-US" sz="3600" b="1" dirty="0" err="1">
                <a:effectLst/>
                <a:latin typeface="Times New Roman" pitchFamily="18" charset="0"/>
                <a:ea typeface="Yu Mincho" panose="02020400000000000000" pitchFamily="18" charset="-128"/>
                <a:cs typeface="Times New Roman" pitchFamily="18" charset="0"/>
              </a:rPr>
              <a:t>xứ</a:t>
            </a:r>
            <a:r>
              <a:rPr lang="en-US" sz="3600" b="1" dirty="0">
                <a:effectLst/>
                <a:latin typeface="Times New Roman" pitchFamily="18" charset="0"/>
                <a:ea typeface="Yu Mincho" panose="02020400000000000000" pitchFamily="18" charset="-128"/>
                <a:cs typeface="Times New Roman" pitchFamily="18" charset="0"/>
              </a:rPr>
              <a:t> </a:t>
            </a:r>
            <a:endParaRPr lang="en-US" sz="3200" dirty="0">
              <a:effectLst/>
              <a:latin typeface="Times New Roman" pitchFamily="18" charset="0"/>
              <a:ea typeface="Yu Mincho" panose="02020400000000000000" pitchFamily="18" charset="-128"/>
              <a:cs typeface="Times New Roman" pitchFamily="18" charset="0"/>
            </a:endParaRPr>
          </a:p>
        </p:txBody>
      </p:sp>
      <p:pic>
        <p:nvPicPr>
          <p:cNvPr id="13" name="Picture 7">
            <a:extLst>
              <a:ext uri="{FF2B5EF4-FFF2-40B4-BE49-F238E27FC236}">
                <a16:creationId xmlns:a16="http://schemas.microsoft.com/office/drawing/2014/main" id="{C5437693-CC4A-7209-5DAC-B4BA86BD241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91951">
            <a:off x="3137326" y="1146794"/>
            <a:ext cx="1536444" cy="642253"/>
          </a:xfrm>
          <a:prstGeom prst="rect">
            <a:avLst/>
          </a:prstGeom>
        </p:spPr>
      </p:pic>
      <p:sp>
        <p:nvSpPr>
          <p:cNvPr id="15" name="TextBox 14">
            <a:extLst>
              <a:ext uri="{FF2B5EF4-FFF2-40B4-BE49-F238E27FC236}">
                <a16:creationId xmlns:a16="http://schemas.microsoft.com/office/drawing/2014/main" id="{32427400-4595-9C2F-A8F5-12D0F42A341E}"/>
              </a:ext>
            </a:extLst>
          </p:cNvPr>
          <p:cNvSpPr txBox="1"/>
          <p:nvPr/>
        </p:nvSpPr>
        <p:spPr>
          <a:xfrm rot="156114">
            <a:off x="437048" y="1904966"/>
            <a:ext cx="3104700" cy="5016758"/>
          </a:xfrm>
          <a:prstGeom prst="rect">
            <a:avLst/>
          </a:prstGeom>
          <a:noFill/>
          <a:ln w="57150">
            <a:solidFill>
              <a:schemeClr val="bg1"/>
            </a:solidFill>
          </a:ln>
        </p:spPr>
        <p:txBody>
          <a:bodyPr wrap="square">
            <a:spAutoFit/>
          </a:bodyPr>
          <a:lstStyle/>
          <a:p>
            <a:pPr algn="just"/>
            <a:r>
              <a:rPr lang="vi-VN" sz="2800" smtClean="0">
                <a:solidFill>
                  <a:schemeClr val="bg1"/>
                </a:solidFill>
                <a:latin typeface="Calibri" panose="020F0502020204030204" pitchFamily="34" charset="0"/>
                <a:ea typeface="Yu Mincho" panose="02020400000000000000" pitchFamily="18" charset="-128"/>
                <a:cs typeface="Calibri" panose="020F0502020204030204" pitchFamily="34" charset="0"/>
              </a:rPr>
              <a:t> </a:t>
            </a:r>
            <a:r>
              <a:rPr lang="vi-VN" sz="3200">
                <a:solidFill>
                  <a:schemeClr val="bg1"/>
                </a:solidFill>
                <a:latin typeface="Times New Roman" pitchFamily="18" charset="0"/>
                <a:ea typeface="Yu Mincho" panose="02020400000000000000" pitchFamily="18" charset="-128"/>
                <a:cs typeface="Times New Roman" pitchFamily="18" charset="0"/>
              </a:rPr>
              <a:t>Văn minh Việt nam là cuốn chuyên khảo viết bằng tiếng Pháp, hoàn thành từ năm 1939 nhưng phải đến năm 1944 mới được xuất bản tại Hà Nội. </a:t>
            </a:r>
            <a:endParaRPr lang="en-US" sz="3200" dirty="0">
              <a:solidFill>
                <a:schemeClr val="bg1"/>
              </a:solidFill>
              <a:latin typeface="Times New Roman" pitchFamily="18" charset="0"/>
              <a:cs typeface="Times New Roman" pitchFamily="18" charset="0"/>
            </a:endParaRPr>
          </a:p>
        </p:txBody>
      </p:sp>
      <p:pic>
        <p:nvPicPr>
          <p:cNvPr id="16" name="Picture 7">
            <a:extLst>
              <a:ext uri="{FF2B5EF4-FFF2-40B4-BE49-F238E27FC236}">
                <a16:creationId xmlns:a16="http://schemas.microsoft.com/office/drawing/2014/main" id="{301B464C-6EB8-7963-FF30-30D6BCF76C4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034665">
            <a:off x="7585337" y="2160881"/>
            <a:ext cx="1703200" cy="711959"/>
          </a:xfrm>
          <a:prstGeom prst="rect">
            <a:avLst/>
          </a:prstGeom>
        </p:spPr>
      </p:pic>
      <p:sp>
        <p:nvSpPr>
          <p:cNvPr id="17" name="TextBox 16">
            <a:extLst>
              <a:ext uri="{FF2B5EF4-FFF2-40B4-BE49-F238E27FC236}">
                <a16:creationId xmlns:a16="http://schemas.microsoft.com/office/drawing/2014/main" id="{5D08445F-53D7-968F-84ED-B8E8F679AADD}"/>
              </a:ext>
            </a:extLst>
          </p:cNvPr>
          <p:cNvSpPr txBox="1"/>
          <p:nvPr/>
        </p:nvSpPr>
        <p:spPr>
          <a:xfrm rot="287952">
            <a:off x="8746336" y="2213485"/>
            <a:ext cx="3278597" cy="4524315"/>
          </a:xfrm>
          <a:prstGeom prst="rect">
            <a:avLst/>
          </a:prstGeom>
          <a:noFill/>
          <a:ln w="57150">
            <a:solidFill>
              <a:schemeClr val="bg1"/>
            </a:solidFill>
          </a:ln>
        </p:spPr>
        <p:txBody>
          <a:bodyPr wrap="square">
            <a:spAutoFit/>
          </a:bodyPr>
          <a:lstStyle/>
          <a:p>
            <a:pPr algn="just"/>
            <a:r>
              <a:rPr lang="vi-VN" sz="3200">
                <a:solidFill>
                  <a:schemeClr val="bg1"/>
                </a:solidFill>
                <a:latin typeface="Times New Roman" pitchFamily="18" charset="0"/>
                <a:cs typeface="Times New Roman" pitchFamily="18" charset="0"/>
              </a:rPr>
              <a:t>- Văn bản Nghệ thuật truyền thống của người Việt được trích từ phần 3, chương 12 của cuốn sách Văn minh Việt Nam, nguyên có nhan đề là Nghệ thuật.</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7710782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3CB9C152-490A-47C6-C9AE-AE96FB100410}"/>
              </a:ext>
            </a:extLst>
          </p:cNvPr>
          <p:cNvSpPr txBox="1"/>
          <p:nvPr/>
        </p:nvSpPr>
        <p:spPr>
          <a:xfrm>
            <a:off x="3425280" y="163774"/>
            <a:ext cx="4795529" cy="707886"/>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smtClean="0">
                <a:ln>
                  <a:noFill/>
                </a:ln>
                <a:solidFill>
                  <a:prstClr val="white"/>
                </a:solidFill>
                <a:effectLst/>
                <a:uLnTx/>
                <a:uFillTx/>
                <a:latin typeface="Times New Roman" pitchFamily="18" charset="0"/>
                <a:ea typeface="字魂59号-创粗黑"/>
                <a:cs typeface="Times New Roman" pitchFamily="18" charset="0"/>
              </a:rPr>
              <a:t>Tóm tắt</a:t>
            </a:r>
            <a:endParaRPr kumimoji="0" lang="en-US" sz="4000" b="0" i="0" u="none" strike="noStrike" kern="1200" cap="none" spc="0" normalizeH="0" baseline="0" noProof="0" dirty="0">
              <a:ln>
                <a:noFill/>
              </a:ln>
              <a:solidFill>
                <a:prstClr val="white"/>
              </a:solidFill>
              <a:effectLst/>
              <a:uLnTx/>
              <a:uFillTx/>
              <a:latin typeface="Times New Roman" pitchFamily="18" charset="0"/>
              <a:ea typeface="字魂59号-创粗黑"/>
              <a:cs typeface="Times New Roman" pitchFamily="18" charset="0"/>
            </a:endParaRPr>
          </a:p>
        </p:txBody>
      </p:sp>
      <p:sp>
        <p:nvSpPr>
          <p:cNvPr id="48" name="TextBox 47">
            <a:extLst>
              <a:ext uri="{FF2B5EF4-FFF2-40B4-BE49-F238E27FC236}">
                <a16:creationId xmlns:a16="http://schemas.microsoft.com/office/drawing/2014/main" id="{DF4D7076-C92C-01BD-9AE4-F24F4D15E510}"/>
              </a:ext>
            </a:extLst>
          </p:cNvPr>
          <p:cNvSpPr txBox="1"/>
          <p:nvPr/>
        </p:nvSpPr>
        <p:spPr>
          <a:xfrm>
            <a:off x="0" y="932934"/>
            <a:ext cx="12192000" cy="5509200"/>
          </a:xfrm>
          <a:prstGeom prst="rect">
            <a:avLst/>
          </a:prstGeom>
          <a:noFill/>
        </p:spPr>
        <p:txBody>
          <a:bodyPr wrap="square">
            <a:spAutoFit/>
          </a:bodyPr>
          <a:lstStyle/>
          <a:p>
            <a:pPr algn="just">
              <a:spcAft>
                <a:spcPts val="800"/>
              </a:spcAft>
            </a:pPr>
            <a:r>
              <a:rPr lang="vi-VN" sz="3200">
                <a:solidFill>
                  <a:schemeClr val="bg1"/>
                </a:solidFill>
                <a:latin typeface="Times New Roman" pitchFamily="18" charset="0"/>
                <a:ea typeface="Yu Mincho" panose="02020400000000000000" pitchFamily="18" charset="-128"/>
                <a:cs typeface="Times New Roman" pitchFamily="18" charset="0"/>
              </a:rPr>
              <a:t>Văn bản viết về những thông tin liên quan đến vấn đề nghệ thuật truyền thống của người Việt. Nghệ thuật của người Việt qua thời gian đã có nhiều nét đổi mới nhưng nhìn chung nó vẫn bảo lưu được những nét văn hóa truyền thống đáng quý. Sự ảnh hưởng của tinh thần tôn giáo đã tạo nên một số thay đổi trong nghệ thuật Việt, tư tưởng của người nghệ sĩ cũng có đôi chút khác biệt nhằm tạo nên những tác phẩm nghệ thuật mới. Kiến trúc là nền nghệ thuật tiêu biểu nhất ở Việt Nam và mang tính chất tôn giáo, thể hiện cái vĩ đại và bí ẩn mà vẫn có tính đều đặn và đối xứng. Nghệ thuật điêu khắc gỗ phụ thuộc vào kiến trúc và là môn nghệ thuật mà người Việt thành công nhất. Nghệ thuật đúc đồng cũng là nền nghệ thuật tiêu biểu ở Việt Nam, thường phát triển ở một số vùng nhất định.</a:t>
            </a:r>
            <a:endParaRPr lang="en-US" sz="3200" dirty="0">
              <a:solidFill>
                <a:schemeClr val="bg1"/>
              </a:solidFill>
              <a:effectLst/>
              <a:latin typeface="Times New Roman" pitchFamily="18" charset="0"/>
              <a:ea typeface="Yu Mincho" panose="02020400000000000000" pitchFamily="18" charset="-128"/>
              <a:cs typeface="Times New Roman" pitchFamily="18" charset="0"/>
            </a:endParaRPr>
          </a:p>
        </p:txBody>
      </p:sp>
    </p:spTree>
    <p:extLst>
      <p:ext uri="{BB962C8B-B14F-4D97-AF65-F5344CB8AC3E}">
        <p14:creationId xmlns:p14="http://schemas.microsoft.com/office/powerpoint/2010/main" val="24798058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down)">
                                      <p:cBhvr>
                                        <p:cTn id="1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068" y="191068"/>
            <a:ext cx="11764371" cy="1077218"/>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II. KHÁM PHÁ VĂN BẢN</a:t>
            </a:r>
          </a:p>
          <a:p>
            <a:r>
              <a:rPr lang="en-US" sz="3200" smtClean="0">
                <a:latin typeface="Times New Roman" panose="02020603050405020304" pitchFamily="18" charset="0"/>
                <a:cs typeface="Times New Roman" panose="02020603050405020304" pitchFamily="18" charset="0"/>
              </a:rPr>
              <a:t>1. Nét nổi bật, đặc trưng nghệ thuật truyền thống của người Việt</a:t>
            </a:r>
            <a:endParaRPr lang="en-US" sz="3200">
              <a:latin typeface="Times New Roman" panose="02020603050405020304" pitchFamily="18" charset="0"/>
              <a:cs typeface="Times New Roman" panose="02020603050405020304" pitchFamily="18" charset="0"/>
            </a:endParaRPr>
          </a:p>
        </p:txBody>
      </p:sp>
      <p:sp>
        <p:nvSpPr>
          <p:cNvPr id="4" name="TextBox 3"/>
          <p:cNvSpPr txBox="1"/>
          <p:nvPr/>
        </p:nvSpPr>
        <p:spPr>
          <a:xfrm>
            <a:off x="3923731" y="1350819"/>
            <a:ext cx="3944203"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THẢO LUẬN NHÓM</a:t>
            </a:r>
            <a:endParaRPr lang="en-US" sz="2800">
              <a:latin typeface="Times New Roman" panose="02020603050405020304" pitchFamily="18" charset="0"/>
              <a:cs typeface="Times New Roman" panose="02020603050405020304" pitchFamily="18" charset="0"/>
            </a:endParaRPr>
          </a:p>
        </p:txBody>
      </p:sp>
      <p:sp>
        <p:nvSpPr>
          <p:cNvPr id="5" name="TextBox 4"/>
          <p:cNvSpPr txBox="1"/>
          <p:nvPr/>
        </p:nvSpPr>
        <p:spPr>
          <a:xfrm>
            <a:off x="313897" y="2110461"/>
            <a:ext cx="5977719" cy="2215991"/>
          </a:xfrm>
          <a:prstGeom prst="rect">
            <a:avLst/>
          </a:prstGeom>
          <a:noFill/>
        </p:spPr>
        <p:txBody>
          <a:bodyPr wrap="square" rtlCol="0">
            <a:spAutoFit/>
          </a:bodyPr>
          <a:lstStyle/>
          <a:p>
            <a:pPr algn="just"/>
            <a:r>
              <a:rPr lang="en-US" sz="2400" b="1">
                <a:latin typeface="Times New Roman" pitchFamily="18" charset="0"/>
                <a:ea typeface="Yu Mincho" panose="02020400000000000000" pitchFamily="18" charset="-128"/>
                <a:cs typeface="Times New Roman" pitchFamily="18" charset="0"/>
              </a:rPr>
              <a:t>Nhóm 1:</a:t>
            </a:r>
            <a:r>
              <a:rPr lang="en-US" sz="2400">
                <a:latin typeface="Times New Roman" pitchFamily="18" charset="0"/>
                <a:ea typeface="Yu Mincho" panose="02020400000000000000" pitchFamily="18" charset="-128"/>
                <a:cs typeface="Times New Roman" pitchFamily="18" charset="0"/>
              </a:rPr>
              <a:t> </a:t>
            </a:r>
            <a:endParaRPr lang="vi-VN" sz="2400">
              <a:latin typeface="Times New Roman" pitchFamily="18" charset="0"/>
              <a:ea typeface="Yu Mincho" panose="02020400000000000000" pitchFamily="18" charset="-128"/>
              <a:cs typeface="Times New Roman" pitchFamily="18" charset="0"/>
            </a:endParaRPr>
          </a:p>
          <a:p>
            <a:pPr algn="just"/>
            <a:r>
              <a:rPr lang="vi-VN" sz="2400">
                <a:latin typeface="Times New Roman" pitchFamily="18" charset="0"/>
                <a:ea typeface="Yu Mincho" panose="02020400000000000000" pitchFamily="18" charset="-128"/>
                <a:cs typeface="Times New Roman" pitchFamily="18" charset="0"/>
              </a:rPr>
              <a:t>- Thông tin chính được nêu ở câu chủ đề của đoạn văn là gì?</a:t>
            </a:r>
          </a:p>
          <a:p>
            <a:pPr algn="just"/>
            <a:r>
              <a:rPr lang="vi-VN" sz="2400">
                <a:latin typeface="Times New Roman" pitchFamily="18" charset="0"/>
                <a:ea typeface="Yu Mincho" panose="02020400000000000000" pitchFamily="18" charset="-128"/>
                <a:cs typeface="Times New Roman" pitchFamily="18" charset="0"/>
              </a:rPr>
              <a:t>- Những cứ liệu nào được sử dụng để đưa ra nhận định về khiếu thẩm mĩ của người Việt.</a:t>
            </a:r>
          </a:p>
          <a:p>
            <a:endParaRPr lang="en-US"/>
          </a:p>
        </p:txBody>
      </p:sp>
      <p:sp>
        <p:nvSpPr>
          <p:cNvPr id="6" name="TextBox 5"/>
          <p:cNvSpPr txBox="1"/>
          <p:nvPr/>
        </p:nvSpPr>
        <p:spPr>
          <a:xfrm>
            <a:off x="6646459" y="2479793"/>
            <a:ext cx="4844956" cy="1846659"/>
          </a:xfrm>
          <a:prstGeom prst="rect">
            <a:avLst/>
          </a:prstGeom>
          <a:noFill/>
        </p:spPr>
        <p:txBody>
          <a:bodyPr wrap="square" rtlCol="0">
            <a:spAutoFit/>
          </a:bodyPr>
          <a:lstStyle/>
          <a:p>
            <a:pPr algn="just"/>
            <a:r>
              <a:rPr lang="en-US" sz="2400" b="1">
                <a:latin typeface="Times New Roman" pitchFamily="18" charset="0"/>
                <a:cs typeface="Times New Roman" pitchFamily="18" charset="0"/>
              </a:rPr>
              <a:t>Nhóm 2: </a:t>
            </a:r>
            <a:r>
              <a:rPr lang="vi-VN" sz="2400">
                <a:latin typeface="Times New Roman" pitchFamily="18" charset="0"/>
                <a:cs typeface="Times New Roman" pitchFamily="18" charset="0"/>
              </a:rPr>
              <a:t>- Những yếu tố nào đã ảnh hưởng đến nghệ thuật Việt?</a:t>
            </a:r>
          </a:p>
          <a:p>
            <a:pPr algn="just"/>
            <a:r>
              <a:rPr lang="vi-VN" sz="2400">
                <a:latin typeface="Times New Roman" pitchFamily="18" charset="0"/>
                <a:cs typeface="Times New Roman" pitchFamily="18" charset="0"/>
              </a:rPr>
              <a:t>- Điều gì đã ảnh hưởng đến việc bảo tồn các di sản nghệ thuật Việt Nam?</a:t>
            </a:r>
          </a:p>
          <a:p>
            <a:endParaRPr lang="en-US"/>
          </a:p>
        </p:txBody>
      </p:sp>
      <p:sp>
        <p:nvSpPr>
          <p:cNvPr id="7" name="TextBox 6"/>
          <p:cNvSpPr txBox="1"/>
          <p:nvPr/>
        </p:nvSpPr>
        <p:spPr>
          <a:xfrm>
            <a:off x="313897" y="4339988"/>
            <a:ext cx="4626591" cy="2585323"/>
          </a:xfrm>
          <a:prstGeom prst="rect">
            <a:avLst/>
          </a:prstGeom>
          <a:noFill/>
        </p:spPr>
        <p:txBody>
          <a:bodyPr wrap="square" rtlCol="0">
            <a:spAutoFit/>
          </a:bodyPr>
          <a:lstStyle/>
          <a:p>
            <a:pPr algn="just"/>
            <a:r>
              <a:rPr lang="vi-VN" sz="2400" b="1">
                <a:latin typeface="Times New Roman" pitchFamily="18" charset="0"/>
                <a:cs typeface="Times New Roman" pitchFamily="18" charset="0"/>
              </a:rPr>
              <a:t>Nhóm 3: </a:t>
            </a:r>
            <a:r>
              <a:rPr lang="vi-VN" sz="2400">
                <a:latin typeface="Times New Roman" pitchFamily="18" charset="0"/>
                <a:cs typeface="Times New Roman" pitchFamily="18" charset="0"/>
              </a:rPr>
              <a:t>- Theo bạn, thiên hướng sáng tạo nổi bật của nghệ thuật Việt là gì?</a:t>
            </a:r>
          </a:p>
          <a:p>
            <a:pPr algn="just"/>
            <a:r>
              <a:rPr lang="vi-VN" sz="2400">
                <a:latin typeface="Times New Roman" pitchFamily="18" charset="0"/>
                <a:cs typeface="Times New Roman" pitchFamily="18" charset="0"/>
              </a:rPr>
              <a:t>- Theo tác giả, kiến trúc Việt có những đặc trưng gi? Đặc trưng đó được thể hiện cụ thể như thế nào?</a:t>
            </a:r>
          </a:p>
          <a:p>
            <a:endParaRPr lang="en-US"/>
          </a:p>
        </p:txBody>
      </p:sp>
      <p:sp>
        <p:nvSpPr>
          <p:cNvPr id="8" name="TextBox 7"/>
          <p:cNvSpPr txBox="1"/>
          <p:nvPr/>
        </p:nvSpPr>
        <p:spPr>
          <a:xfrm>
            <a:off x="6823880" y="4339988"/>
            <a:ext cx="3985147" cy="1477328"/>
          </a:xfrm>
          <a:prstGeom prst="rect">
            <a:avLst/>
          </a:prstGeom>
          <a:noFill/>
        </p:spPr>
        <p:txBody>
          <a:bodyPr wrap="square" rtlCol="0">
            <a:spAutoFit/>
          </a:bodyPr>
          <a:lstStyle/>
          <a:p>
            <a:r>
              <a:rPr lang="vi-VN" sz="2400" b="1">
                <a:latin typeface="Times New Roman" pitchFamily="18" charset="0"/>
                <a:cs typeface="Times New Roman" pitchFamily="18" charset="0"/>
              </a:rPr>
              <a:t>Nhóm 4: </a:t>
            </a:r>
            <a:r>
              <a:rPr lang="vi-VN" sz="2400">
                <a:latin typeface="Times New Roman" pitchFamily="18" charset="0"/>
                <a:cs typeface="Times New Roman" pitchFamily="18" charset="0"/>
              </a:rPr>
              <a:t>- Theo tác giả, nền điêu khắc Việt Nam có những điểm gì đáng chú ý?</a:t>
            </a:r>
            <a:endParaRPr lang="en-US" sz="2400">
              <a:latin typeface="Times New Roman" pitchFamily="18" charset="0"/>
              <a:cs typeface="Times New Roman" pitchFamily="18" charset="0"/>
            </a:endParaRPr>
          </a:p>
          <a:p>
            <a:endParaRPr lang="en-US"/>
          </a:p>
        </p:txBody>
      </p:sp>
    </p:spTree>
    <p:extLst>
      <p:ext uri="{BB962C8B-B14F-4D97-AF65-F5344CB8AC3E}">
        <p14:creationId xmlns:p14="http://schemas.microsoft.com/office/powerpoint/2010/main" val="19796675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3">
            <a:extLst>
              <a:ext uri="{FF2B5EF4-FFF2-40B4-BE49-F238E27FC236}">
                <a16:creationId xmlns:a16="http://schemas.microsoft.com/office/drawing/2014/main" id="{43462C66-0DFC-149E-723E-171C5859DA44}"/>
              </a:ext>
            </a:extLst>
          </p:cNvPr>
          <p:cNvSpPr/>
          <p:nvPr/>
        </p:nvSpPr>
        <p:spPr>
          <a:xfrm>
            <a:off x="1045535" y="-239231"/>
            <a:ext cx="10100930" cy="1520455"/>
          </a:xfrm>
          <a:prstGeom prst="rect">
            <a:avLst/>
          </a:prstGeom>
          <a:noFill/>
          <a:ln w="38100">
            <a:solidFill>
              <a:srgbClr val="4B39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32">
            <a:extLst>
              <a:ext uri="{FF2B5EF4-FFF2-40B4-BE49-F238E27FC236}">
                <a16:creationId xmlns:a16="http://schemas.microsoft.com/office/drawing/2014/main" id="{0431D845-CEE3-C08F-CD19-5DAEA24C8B23}"/>
              </a:ext>
            </a:extLst>
          </p:cNvPr>
          <p:cNvSpPr/>
          <p:nvPr/>
        </p:nvSpPr>
        <p:spPr>
          <a:xfrm>
            <a:off x="1045535" y="787099"/>
            <a:ext cx="9872674" cy="579646"/>
          </a:xfrm>
          <a:prstGeom prst="rect">
            <a:avLst/>
          </a:prstGeom>
          <a:solidFill>
            <a:schemeClr val="bg1"/>
          </a:solidFill>
          <a:ln w="28575">
            <a:solidFill>
              <a:schemeClr val="bg2">
                <a:lumMod val="10000"/>
              </a:schemeClr>
            </a:solidFill>
          </a:ln>
        </p:spPr>
        <p:txBody>
          <a:bodyPr wrap="square">
            <a:spAutoFit/>
          </a:bodyP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altLang="zh-CN" sz="3200" b="1" i="0" u="none" strike="noStrike" kern="1200" cap="none" spc="300" normalizeH="0" baseline="0" noProof="0" dirty="0" err="1">
                <a:ln>
                  <a:noFill/>
                </a:ln>
                <a:solidFill>
                  <a:schemeClr val="tx1">
                    <a:alpha val="85000"/>
                  </a:schemeClr>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Hoàn</a:t>
            </a:r>
            <a:r>
              <a:rPr kumimoji="0" lang="en-US" altLang="zh-CN" sz="3200" b="1" i="0" u="none" strike="noStrike" kern="1200" cap="none" spc="300" normalizeH="0" baseline="0" noProof="0" dirty="0">
                <a:ln>
                  <a:noFill/>
                </a:ln>
                <a:solidFill>
                  <a:schemeClr val="tx1">
                    <a:alpha val="85000"/>
                  </a:schemeClr>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chemeClr val="tx1">
                    <a:alpha val="85000"/>
                  </a:schemeClr>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thành</a:t>
            </a:r>
            <a:r>
              <a:rPr kumimoji="0" lang="en-US" altLang="zh-CN" sz="3200" b="1" i="0" u="none" strike="noStrike" kern="1200" cap="none" spc="300" normalizeH="0" baseline="0" noProof="0" dirty="0">
                <a:ln>
                  <a:noFill/>
                </a:ln>
                <a:solidFill>
                  <a:schemeClr val="tx1">
                    <a:alpha val="85000"/>
                  </a:schemeClr>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chemeClr val="tx1">
                    <a:alpha val="85000"/>
                  </a:schemeClr>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phiếu</a:t>
            </a:r>
            <a:r>
              <a:rPr kumimoji="0" lang="en-US" altLang="zh-CN" sz="3200" b="1" i="0" u="none" strike="noStrike" kern="1200" cap="none" spc="300" normalizeH="0" baseline="0" noProof="0" dirty="0">
                <a:ln>
                  <a:noFill/>
                </a:ln>
                <a:solidFill>
                  <a:schemeClr val="tx1">
                    <a:alpha val="85000"/>
                  </a:schemeClr>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 </a:t>
            </a:r>
            <a:r>
              <a:rPr kumimoji="0" lang="en-US" altLang="zh-CN" sz="3200" b="1" i="0" u="none" strike="noStrike" kern="1200" cap="none" spc="300" normalizeH="0" baseline="0" noProof="0" err="1">
                <a:ln>
                  <a:noFill/>
                </a:ln>
                <a:solidFill>
                  <a:schemeClr val="tx1">
                    <a:alpha val="85000"/>
                  </a:schemeClr>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học</a:t>
            </a:r>
            <a:r>
              <a:rPr kumimoji="0" lang="en-US" altLang="zh-CN" sz="3200" b="1" i="0" u="none" strike="noStrike" kern="1200" cap="none" spc="300" normalizeH="0" baseline="0" noProof="0">
                <a:ln>
                  <a:noFill/>
                </a:ln>
                <a:solidFill>
                  <a:schemeClr val="tx1">
                    <a:alpha val="85000"/>
                  </a:schemeClr>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 </a:t>
            </a:r>
            <a:r>
              <a:rPr kumimoji="0" lang="en-US" altLang="zh-CN" sz="3200" b="1" i="0" u="none" strike="noStrike" kern="1200" cap="none" spc="300" normalizeH="0" baseline="0" noProof="0" smtClean="0">
                <a:ln>
                  <a:noFill/>
                </a:ln>
                <a:solidFill>
                  <a:schemeClr val="tx1">
                    <a:alpha val="85000"/>
                  </a:schemeClr>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tập</a:t>
            </a:r>
            <a:r>
              <a:rPr kumimoji="0" lang="en-US" altLang="zh-CN" sz="3200" b="1" i="0" u="none" strike="noStrike" kern="1200" cap="none" spc="300" normalizeH="0" noProof="0" smtClean="0">
                <a:ln>
                  <a:noFill/>
                </a:ln>
                <a:solidFill>
                  <a:schemeClr val="tx1">
                    <a:alpha val="85000"/>
                  </a:schemeClr>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rPr>
              <a:t> khám phá văn bản</a:t>
            </a:r>
            <a:endParaRPr kumimoji="0" lang="zh-CN" altLang="en-US" sz="3200" b="1" i="0" u="none" strike="noStrike" kern="1200" cap="none" spc="300" normalizeH="0" baseline="0" noProof="0" dirty="0">
              <a:ln>
                <a:noFill/>
              </a:ln>
              <a:solidFill>
                <a:schemeClr val="tx1">
                  <a:alpha val="85000"/>
                </a:schemeClr>
              </a:solidFill>
              <a:effectLst/>
              <a:uLnTx/>
              <a:uFillTx/>
              <a:latin typeface="Times New Roman" panose="02020603050405020304" pitchFamily="18" charset="0"/>
              <a:ea typeface="Microsoft YaHei UI" panose="020B0503020204020204" pitchFamily="34" charset="-122"/>
              <a:cs typeface="Times New Roman" panose="02020603050405020304" pitchFamily="18" charset="0"/>
            </a:endParaRPr>
          </a:p>
        </p:txBody>
      </p:sp>
      <p:pic>
        <p:nvPicPr>
          <p:cNvPr id="5" name="Picture 4" descr="Graphical user interface&#10;&#10;Description automatically generated with low confidence">
            <a:extLst>
              <a:ext uri="{FF2B5EF4-FFF2-40B4-BE49-F238E27FC236}">
                <a16:creationId xmlns:a16="http://schemas.microsoft.com/office/drawing/2014/main" id="{EAA3C4FE-FB50-B477-7497-A5AC9BECE8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307" y="1499649"/>
            <a:ext cx="5172502" cy="5201402"/>
          </a:xfrm>
          <a:prstGeom prst="rect">
            <a:avLst/>
          </a:prstGeom>
        </p:spPr>
      </p:pic>
      <p:pic>
        <p:nvPicPr>
          <p:cNvPr id="6" name="Picture 5" descr="Graphical user interface&#10;&#10;Description automatically generated with low confidence">
            <a:extLst>
              <a:ext uri="{FF2B5EF4-FFF2-40B4-BE49-F238E27FC236}">
                <a16:creationId xmlns:a16="http://schemas.microsoft.com/office/drawing/2014/main" id="{CB98258F-3BE0-D99B-E563-E393D6247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027" y="1366745"/>
            <a:ext cx="5090615" cy="5334306"/>
          </a:xfrm>
          <a:prstGeom prst="rect">
            <a:avLst/>
          </a:prstGeom>
        </p:spPr>
      </p:pic>
    </p:spTree>
    <p:extLst>
      <p:ext uri="{BB962C8B-B14F-4D97-AF65-F5344CB8AC3E}">
        <p14:creationId xmlns:p14="http://schemas.microsoft.com/office/powerpoint/2010/main" val="20537699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4A32C2-0795-613A-0426-A93E6D62220C}"/>
              </a:ext>
            </a:extLst>
          </p:cNvPr>
          <p:cNvSpPr txBox="1"/>
          <p:nvPr/>
        </p:nvSpPr>
        <p:spPr>
          <a:xfrm>
            <a:off x="3362632" y="0"/>
            <a:ext cx="6096000" cy="523220"/>
          </a:xfrm>
          <a:prstGeom prst="rect">
            <a:avLst/>
          </a:prstGeom>
          <a:noFill/>
        </p:spPr>
        <p:txBody>
          <a:bodyPr wrap="square">
            <a:spAutoFit/>
          </a:bodyPr>
          <a:lstStyle/>
          <a:p>
            <a:pPr algn="ctr"/>
            <a:r>
              <a:rPr lang="en-US" sz="2800" b="1" dirty="0" err="1">
                <a:solidFill>
                  <a:schemeClr val="bg1"/>
                </a:solidFill>
                <a:effectLst/>
                <a:latin typeface="Times New Roman" pitchFamily="18" charset="0"/>
                <a:ea typeface="Yu Mincho" panose="02020400000000000000" pitchFamily="18" charset="-128"/>
                <a:cs typeface="Times New Roman" pitchFamily="18" charset="0"/>
              </a:rPr>
              <a:t>Rubic</a:t>
            </a:r>
            <a:r>
              <a:rPr lang="en-US" sz="2800" b="1" dirty="0">
                <a:solidFill>
                  <a:schemeClr val="bg1"/>
                </a:solidFill>
                <a:effectLst/>
                <a:latin typeface="Times New Roman" pitchFamily="18" charset="0"/>
                <a:ea typeface="Yu Mincho" panose="02020400000000000000" pitchFamily="18" charset="-128"/>
                <a:cs typeface="Times New Roman" pitchFamily="18" charset="0"/>
              </a:rPr>
              <a:t> </a:t>
            </a:r>
            <a:r>
              <a:rPr lang="en-US" sz="2800" b="1" dirty="0" err="1">
                <a:solidFill>
                  <a:schemeClr val="bg1"/>
                </a:solidFill>
                <a:effectLst/>
                <a:latin typeface="Times New Roman" pitchFamily="18" charset="0"/>
                <a:ea typeface="Yu Mincho" panose="02020400000000000000" pitchFamily="18" charset="-128"/>
                <a:cs typeface="Times New Roman" pitchFamily="18" charset="0"/>
              </a:rPr>
              <a:t>chấm</a:t>
            </a:r>
            <a:r>
              <a:rPr lang="en-US" sz="2800" b="1" dirty="0">
                <a:solidFill>
                  <a:schemeClr val="bg1"/>
                </a:solidFill>
                <a:effectLst/>
                <a:latin typeface="Times New Roman" pitchFamily="18" charset="0"/>
                <a:ea typeface="Yu Mincho" panose="02020400000000000000" pitchFamily="18" charset="-128"/>
                <a:cs typeface="Times New Roman" pitchFamily="18" charset="0"/>
              </a:rPr>
              <a:t> </a:t>
            </a:r>
            <a:r>
              <a:rPr lang="en-US" sz="2800" b="1" dirty="0" err="1">
                <a:solidFill>
                  <a:schemeClr val="bg1"/>
                </a:solidFill>
                <a:effectLst/>
                <a:latin typeface="Times New Roman" pitchFamily="18" charset="0"/>
                <a:ea typeface="Yu Mincho" panose="02020400000000000000" pitchFamily="18" charset="-128"/>
                <a:cs typeface="Times New Roman" pitchFamily="18" charset="0"/>
              </a:rPr>
              <a:t>thảo</a:t>
            </a:r>
            <a:r>
              <a:rPr lang="en-US" sz="2800" b="1" dirty="0">
                <a:solidFill>
                  <a:schemeClr val="bg1"/>
                </a:solidFill>
                <a:effectLst/>
                <a:latin typeface="Times New Roman" pitchFamily="18" charset="0"/>
                <a:ea typeface="Yu Mincho" panose="02020400000000000000" pitchFamily="18" charset="-128"/>
                <a:cs typeface="Times New Roman" pitchFamily="18" charset="0"/>
              </a:rPr>
              <a:t> </a:t>
            </a:r>
            <a:r>
              <a:rPr lang="en-US" sz="2800" b="1" dirty="0" err="1">
                <a:solidFill>
                  <a:schemeClr val="bg1"/>
                </a:solidFill>
                <a:effectLst/>
                <a:latin typeface="Times New Roman" pitchFamily="18" charset="0"/>
                <a:ea typeface="Yu Mincho" panose="02020400000000000000" pitchFamily="18" charset="-128"/>
                <a:cs typeface="Times New Roman" pitchFamily="18" charset="0"/>
              </a:rPr>
              <a:t>luận</a:t>
            </a:r>
            <a:r>
              <a:rPr lang="en-US" sz="2800" b="1" dirty="0">
                <a:solidFill>
                  <a:schemeClr val="bg1"/>
                </a:solidFill>
                <a:effectLst/>
                <a:latin typeface="Times New Roman" pitchFamily="18" charset="0"/>
                <a:ea typeface="Yu Mincho" panose="02020400000000000000" pitchFamily="18" charset="-128"/>
                <a:cs typeface="Times New Roman" pitchFamily="18" charset="0"/>
              </a:rPr>
              <a:t> </a:t>
            </a:r>
            <a:r>
              <a:rPr lang="en-US" sz="2800" b="1" dirty="0" err="1">
                <a:solidFill>
                  <a:schemeClr val="bg1"/>
                </a:solidFill>
                <a:effectLst/>
                <a:latin typeface="Times New Roman" pitchFamily="18" charset="0"/>
                <a:ea typeface="Yu Mincho" panose="02020400000000000000" pitchFamily="18" charset="-128"/>
                <a:cs typeface="Times New Roman" pitchFamily="18" charset="0"/>
              </a:rPr>
              <a:t>nhóm</a:t>
            </a:r>
            <a:endParaRPr lang="en-US" sz="2800" dirty="0">
              <a:solidFill>
                <a:schemeClr val="bg1"/>
              </a:solidFill>
              <a:latin typeface="Times New Roman" pitchFamily="18" charset="0"/>
              <a:cs typeface="Times New Roman" pitchFamily="18" charset="0"/>
            </a:endParaRPr>
          </a:p>
        </p:txBody>
      </p:sp>
      <p:graphicFrame>
        <p:nvGraphicFramePr>
          <p:cNvPr id="4" name="Table 3">
            <a:extLst>
              <a:ext uri="{FF2B5EF4-FFF2-40B4-BE49-F238E27FC236}">
                <a16:creationId xmlns:a16="http://schemas.microsoft.com/office/drawing/2014/main" id="{8CCEB836-ED1A-EF0F-16FC-0B76794ABDE7}"/>
              </a:ext>
            </a:extLst>
          </p:cNvPr>
          <p:cNvGraphicFramePr>
            <a:graphicFrameLocks noGrp="1"/>
          </p:cNvGraphicFramePr>
          <p:nvPr>
            <p:extLst>
              <p:ext uri="{D42A27DB-BD31-4B8C-83A1-F6EECF244321}">
                <p14:modId xmlns:p14="http://schemas.microsoft.com/office/powerpoint/2010/main" val="1050452441"/>
              </p:ext>
            </p:extLst>
          </p:nvPr>
        </p:nvGraphicFramePr>
        <p:xfrm>
          <a:off x="156802" y="459586"/>
          <a:ext cx="11769213" cy="6675120"/>
        </p:xfrm>
        <a:graphic>
          <a:graphicData uri="http://schemas.openxmlformats.org/drawingml/2006/table">
            <a:tbl>
              <a:tblPr firstRow="1" firstCol="1" bandRow="1"/>
              <a:tblGrid>
                <a:gridCol w="2386626">
                  <a:extLst>
                    <a:ext uri="{9D8B030D-6E8A-4147-A177-3AD203B41FA5}">
                      <a16:colId xmlns:a16="http://schemas.microsoft.com/office/drawing/2014/main" val="949943241"/>
                    </a:ext>
                  </a:extLst>
                </a:gridCol>
                <a:gridCol w="2774406">
                  <a:extLst>
                    <a:ext uri="{9D8B030D-6E8A-4147-A177-3AD203B41FA5}">
                      <a16:colId xmlns:a16="http://schemas.microsoft.com/office/drawing/2014/main" val="1838858738"/>
                    </a:ext>
                  </a:extLst>
                </a:gridCol>
                <a:gridCol w="3468011">
                  <a:extLst>
                    <a:ext uri="{9D8B030D-6E8A-4147-A177-3AD203B41FA5}">
                      <a16:colId xmlns:a16="http://schemas.microsoft.com/office/drawing/2014/main" val="3858879154"/>
                    </a:ext>
                  </a:extLst>
                </a:gridCol>
                <a:gridCol w="3140170">
                  <a:extLst>
                    <a:ext uri="{9D8B030D-6E8A-4147-A177-3AD203B41FA5}">
                      <a16:colId xmlns:a16="http://schemas.microsoft.com/office/drawing/2014/main" val="770856248"/>
                    </a:ext>
                  </a:extLst>
                </a:gridCol>
              </a:tblGrid>
              <a:tr h="554060">
                <a:tc>
                  <a:txBody>
                    <a:bodyPr/>
                    <a:lstStyle/>
                    <a:p>
                      <a:pPr marL="0" marR="0" algn="ctr">
                        <a:lnSpc>
                          <a:spcPct val="150000"/>
                        </a:lnSpc>
                        <a:spcBef>
                          <a:spcPts val="0"/>
                        </a:spcBef>
                        <a:spcAft>
                          <a:spcPts val="0"/>
                        </a:spcAft>
                      </a:pPr>
                      <a:r>
                        <a:rPr lang="en-US" sz="1400" b="1" dirty="0" err="1">
                          <a:solidFill>
                            <a:srgbClr val="000000"/>
                          </a:solidFill>
                          <a:effectLst/>
                          <a:latin typeface="Times New Roman" pitchFamily="18" charset="0"/>
                          <a:ea typeface="Yu Mincho" panose="02020400000000000000" pitchFamily="18" charset="-128"/>
                          <a:cs typeface="Times New Roman" pitchFamily="18" charset="0"/>
                        </a:rPr>
                        <a:t>TIÊU</a:t>
                      </a:r>
                      <a:r>
                        <a:rPr lang="en-US" sz="1400" b="1" dirty="0">
                          <a:solidFill>
                            <a:srgbClr val="000000"/>
                          </a:solidFill>
                          <a:effectLst/>
                          <a:latin typeface="Times New Roman" pitchFamily="18" charset="0"/>
                          <a:ea typeface="Yu Mincho" panose="02020400000000000000" pitchFamily="18" charset="-128"/>
                          <a:cs typeface="Times New Roman" pitchFamily="18" charset="0"/>
                        </a:rPr>
                        <a:t> </a:t>
                      </a:r>
                      <a:r>
                        <a:rPr lang="en-US" sz="1400" b="1" dirty="0" err="1">
                          <a:solidFill>
                            <a:srgbClr val="000000"/>
                          </a:solidFill>
                          <a:effectLst/>
                          <a:latin typeface="Times New Roman" pitchFamily="18" charset="0"/>
                          <a:ea typeface="Yu Mincho" panose="02020400000000000000" pitchFamily="18" charset="-128"/>
                          <a:cs typeface="Times New Roman" pitchFamily="18" charset="0"/>
                        </a:rPr>
                        <a:t>CHÍ</a:t>
                      </a:r>
                      <a:endParaRPr lang="en-US" sz="1400" dirty="0">
                        <a:effectLst/>
                        <a:latin typeface="Times New Roman" pitchFamily="18" charset="0"/>
                        <a:ea typeface="Yu Mincho" panose="02020400000000000000" pitchFamily="18" charset="-128"/>
                        <a:cs typeface="Times New Roman" pitchFamily="18" charset="0"/>
                      </a:endParaRP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400" b="1">
                          <a:solidFill>
                            <a:srgbClr val="000000"/>
                          </a:solidFill>
                          <a:effectLst/>
                          <a:latin typeface="Times New Roman" pitchFamily="18" charset="0"/>
                          <a:ea typeface="Yu Mincho" panose="02020400000000000000" pitchFamily="18" charset="-128"/>
                          <a:cs typeface="Times New Roman" pitchFamily="18" charset="0"/>
                        </a:rPr>
                        <a:t>CẦN CỐ GẮNG</a:t>
                      </a:r>
                      <a:endParaRPr lang="en-US" sz="1400">
                        <a:effectLst/>
                        <a:latin typeface="Times New Roman" pitchFamily="18" charset="0"/>
                        <a:ea typeface="Yu Mincho" panose="02020400000000000000" pitchFamily="18" charset="-128"/>
                        <a:cs typeface="Times New Roman" pitchFamily="18" charset="0"/>
                      </a:endParaRPr>
                    </a:p>
                    <a:p>
                      <a:pPr marL="0" marR="0" algn="ctr">
                        <a:lnSpc>
                          <a:spcPct val="150000"/>
                        </a:lnSpc>
                        <a:spcBef>
                          <a:spcPts val="0"/>
                        </a:spcBef>
                        <a:spcAft>
                          <a:spcPts val="0"/>
                        </a:spcAft>
                      </a:pPr>
                      <a:r>
                        <a:rPr lang="en-US" sz="1400" b="1">
                          <a:solidFill>
                            <a:srgbClr val="000000"/>
                          </a:solidFill>
                          <a:effectLst/>
                          <a:latin typeface="Times New Roman" pitchFamily="18" charset="0"/>
                          <a:ea typeface="Yu Mincho" panose="02020400000000000000" pitchFamily="18" charset="-128"/>
                          <a:cs typeface="Times New Roman" pitchFamily="18" charset="0"/>
                        </a:rPr>
                        <a:t>(0 – 4 điểm)</a:t>
                      </a:r>
                      <a:endParaRPr lang="en-US" sz="1400">
                        <a:effectLst/>
                        <a:latin typeface="Times New Roman" pitchFamily="18" charset="0"/>
                        <a:ea typeface="Yu Mincho" panose="02020400000000000000" pitchFamily="18" charset="-128"/>
                        <a:cs typeface="Times New Roman" pitchFamily="18" charset="0"/>
                      </a:endParaRP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400" b="1">
                          <a:solidFill>
                            <a:srgbClr val="000000"/>
                          </a:solidFill>
                          <a:effectLst/>
                          <a:latin typeface="Times New Roman" pitchFamily="18" charset="0"/>
                          <a:ea typeface="Yu Mincho" panose="02020400000000000000" pitchFamily="18" charset="-128"/>
                          <a:cs typeface="Times New Roman" pitchFamily="18" charset="0"/>
                        </a:rPr>
                        <a:t>ĐÃ LÀM TỐT</a:t>
                      </a:r>
                      <a:endParaRPr lang="en-US" sz="1400">
                        <a:effectLst/>
                        <a:latin typeface="Times New Roman" pitchFamily="18" charset="0"/>
                        <a:ea typeface="Yu Mincho" panose="02020400000000000000" pitchFamily="18" charset="-128"/>
                        <a:cs typeface="Times New Roman" pitchFamily="18" charset="0"/>
                      </a:endParaRPr>
                    </a:p>
                    <a:p>
                      <a:pPr marL="0" marR="0" algn="ctr">
                        <a:lnSpc>
                          <a:spcPct val="150000"/>
                        </a:lnSpc>
                        <a:spcBef>
                          <a:spcPts val="0"/>
                        </a:spcBef>
                        <a:spcAft>
                          <a:spcPts val="0"/>
                        </a:spcAft>
                      </a:pPr>
                      <a:r>
                        <a:rPr lang="en-US" sz="1400" b="1">
                          <a:solidFill>
                            <a:srgbClr val="000000"/>
                          </a:solidFill>
                          <a:effectLst/>
                          <a:latin typeface="Times New Roman" pitchFamily="18" charset="0"/>
                          <a:ea typeface="Yu Mincho" panose="02020400000000000000" pitchFamily="18" charset="-128"/>
                          <a:cs typeface="Times New Roman" pitchFamily="18" charset="0"/>
                        </a:rPr>
                        <a:t>(5 – 7 điểm)</a:t>
                      </a:r>
                      <a:endParaRPr lang="en-US" sz="1400">
                        <a:effectLst/>
                        <a:latin typeface="Times New Roman" pitchFamily="18" charset="0"/>
                        <a:ea typeface="Yu Mincho" panose="02020400000000000000" pitchFamily="18" charset="-128"/>
                        <a:cs typeface="Times New Roman" pitchFamily="18" charset="0"/>
                      </a:endParaRP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400" b="1" dirty="0" err="1">
                          <a:solidFill>
                            <a:srgbClr val="000000"/>
                          </a:solidFill>
                          <a:effectLst/>
                          <a:latin typeface="Times New Roman" pitchFamily="18" charset="0"/>
                          <a:ea typeface="Yu Mincho" panose="02020400000000000000" pitchFamily="18" charset="-128"/>
                          <a:cs typeface="Times New Roman" pitchFamily="18" charset="0"/>
                        </a:rPr>
                        <a:t>RẤT</a:t>
                      </a:r>
                      <a:r>
                        <a:rPr lang="en-US" sz="1400" b="1" dirty="0">
                          <a:solidFill>
                            <a:srgbClr val="000000"/>
                          </a:solidFill>
                          <a:effectLst/>
                          <a:latin typeface="Times New Roman" pitchFamily="18" charset="0"/>
                          <a:ea typeface="Yu Mincho" panose="02020400000000000000" pitchFamily="18" charset="-128"/>
                          <a:cs typeface="Times New Roman" pitchFamily="18" charset="0"/>
                        </a:rPr>
                        <a:t> </a:t>
                      </a:r>
                      <a:r>
                        <a:rPr lang="en-US" sz="1400" b="1" dirty="0" err="1">
                          <a:solidFill>
                            <a:srgbClr val="000000"/>
                          </a:solidFill>
                          <a:effectLst/>
                          <a:latin typeface="Times New Roman" pitchFamily="18" charset="0"/>
                          <a:ea typeface="Yu Mincho" panose="02020400000000000000" pitchFamily="18" charset="-128"/>
                          <a:cs typeface="Times New Roman" pitchFamily="18" charset="0"/>
                        </a:rPr>
                        <a:t>XUẤT</a:t>
                      </a:r>
                      <a:r>
                        <a:rPr lang="en-US" sz="1400" b="1" dirty="0">
                          <a:solidFill>
                            <a:srgbClr val="000000"/>
                          </a:solidFill>
                          <a:effectLst/>
                          <a:latin typeface="Times New Roman" pitchFamily="18" charset="0"/>
                          <a:ea typeface="Yu Mincho" panose="02020400000000000000" pitchFamily="18" charset="-128"/>
                          <a:cs typeface="Times New Roman" pitchFamily="18" charset="0"/>
                        </a:rPr>
                        <a:t> </a:t>
                      </a:r>
                      <a:r>
                        <a:rPr lang="en-US" sz="1400" b="1" dirty="0" err="1">
                          <a:solidFill>
                            <a:srgbClr val="000000"/>
                          </a:solidFill>
                          <a:effectLst/>
                          <a:latin typeface="Times New Roman" pitchFamily="18" charset="0"/>
                          <a:ea typeface="Yu Mincho" panose="02020400000000000000" pitchFamily="18" charset="-128"/>
                          <a:cs typeface="Times New Roman" pitchFamily="18" charset="0"/>
                        </a:rPr>
                        <a:t>SẮC</a:t>
                      </a:r>
                      <a:endParaRPr lang="en-US" sz="1400" dirty="0">
                        <a:effectLst/>
                        <a:latin typeface="Times New Roman" pitchFamily="18" charset="0"/>
                        <a:ea typeface="Yu Mincho" panose="02020400000000000000" pitchFamily="18" charset="-128"/>
                        <a:cs typeface="Times New Roman" pitchFamily="18" charset="0"/>
                      </a:endParaRPr>
                    </a:p>
                    <a:p>
                      <a:pPr marL="0" marR="0" algn="ctr">
                        <a:lnSpc>
                          <a:spcPct val="150000"/>
                        </a:lnSpc>
                        <a:spcBef>
                          <a:spcPts val="0"/>
                        </a:spcBef>
                        <a:spcAft>
                          <a:spcPts val="0"/>
                        </a:spcAft>
                      </a:pPr>
                      <a:r>
                        <a:rPr lang="en-US" sz="1400" b="1" dirty="0">
                          <a:solidFill>
                            <a:srgbClr val="000000"/>
                          </a:solidFill>
                          <a:effectLst/>
                          <a:latin typeface="Times New Roman" pitchFamily="18" charset="0"/>
                          <a:ea typeface="Yu Mincho" panose="02020400000000000000" pitchFamily="18" charset="-128"/>
                          <a:cs typeface="Times New Roman" pitchFamily="18" charset="0"/>
                        </a:rPr>
                        <a:t>(8 – 10 </a:t>
                      </a:r>
                      <a:r>
                        <a:rPr lang="en-US" sz="1400" b="1" dirty="0" err="1">
                          <a:solidFill>
                            <a:srgbClr val="000000"/>
                          </a:solidFill>
                          <a:effectLst/>
                          <a:latin typeface="Times New Roman" pitchFamily="18" charset="0"/>
                          <a:ea typeface="Yu Mincho" panose="02020400000000000000" pitchFamily="18" charset="-128"/>
                          <a:cs typeface="Times New Roman" pitchFamily="18" charset="0"/>
                        </a:rPr>
                        <a:t>điểm</a:t>
                      </a:r>
                      <a:r>
                        <a:rPr lang="en-US" sz="1400" b="1" dirty="0">
                          <a:solidFill>
                            <a:srgbClr val="000000"/>
                          </a:solidFill>
                          <a:effectLst/>
                          <a:latin typeface="Times New Roman" pitchFamily="18" charset="0"/>
                          <a:ea typeface="Yu Mincho" panose="02020400000000000000" pitchFamily="18" charset="-128"/>
                          <a:cs typeface="Times New Roman" pitchFamily="18" charset="0"/>
                        </a:rPr>
                        <a:t>)</a:t>
                      </a:r>
                      <a:endParaRPr lang="en-US" sz="1400" dirty="0">
                        <a:effectLst/>
                        <a:latin typeface="Times New Roman" pitchFamily="18" charset="0"/>
                        <a:ea typeface="Yu Mincho" panose="02020400000000000000" pitchFamily="18" charset="-128"/>
                        <a:cs typeface="Times New Roman" pitchFamily="18" charset="0"/>
                      </a:endParaRP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48607630"/>
                  </a:ext>
                </a:extLst>
              </a:tr>
              <a:tr h="1732687">
                <a:tc>
                  <a:txBody>
                    <a:bodyPr/>
                    <a:lstStyle/>
                    <a:p>
                      <a:pPr marL="0" marR="0" algn="ctr">
                        <a:lnSpc>
                          <a:spcPct val="150000"/>
                        </a:lnSpc>
                        <a:spcBef>
                          <a:spcPts val="0"/>
                        </a:spcBef>
                        <a:spcAft>
                          <a:spcPts val="0"/>
                        </a:spcAft>
                      </a:pPr>
                      <a:r>
                        <a:rPr lang="en-US" sz="1400" b="1" dirty="0" err="1">
                          <a:solidFill>
                            <a:srgbClr val="000000"/>
                          </a:solidFill>
                          <a:effectLst/>
                          <a:latin typeface="Times New Roman" pitchFamily="18" charset="0"/>
                          <a:ea typeface="Yu Mincho" panose="02020400000000000000" pitchFamily="18" charset="-128"/>
                          <a:cs typeface="Times New Roman" pitchFamily="18" charset="0"/>
                        </a:rPr>
                        <a:t>Hình</a:t>
                      </a:r>
                      <a:r>
                        <a:rPr lang="en-US" sz="1400" b="1" dirty="0">
                          <a:solidFill>
                            <a:srgbClr val="000000"/>
                          </a:solidFill>
                          <a:effectLst/>
                          <a:latin typeface="Times New Roman" pitchFamily="18" charset="0"/>
                          <a:ea typeface="Yu Mincho" panose="02020400000000000000" pitchFamily="18" charset="-128"/>
                          <a:cs typeface="Times New Roman" pitchFamily="18" charset="0"/>
                        </a:rPr>
                        <a:t> </a:t>
                      </a:r>
                      <a:r>
                        <a:rPr lang="en-US" sz="1400" b="1" dirty="0" err="1">
                          <a:solidFill>
                            <a:srgbClr val="000000"/>
                          </a:solidFill>
                          <a:effectLst/>
                          <a:latin typeface="Times New Roman" pitchFamily="18" charset="0"/>
                          <a:ea typeface="Yu Mincho" panose="02020400000000000000" pitchFamily="18" charset="-128"/>
                          <a:cs typeface="Times New Roman" pitchFamily="18" charset="0"/>
                        </a:rPr>
                        <a:t>thức</a:t>
                      </a:r>
                      <a:endParaRPr lang="en-US" sz="1400" dirty="0">
                        <a:effectLst/>
                        <a:latin typeface="Times New Roman" pitchFamily="18" charset="0"/>
                        <a:ea typeface="Yu Mincho" panose="02020400000000000000" pitchFamily="18" charset="-128"/>
                        <a:cs typeface="Times New Roman" pitchFamily="18" charset="0"/>
                      </a:endParaRPr>
                    </a:p>
                    <a:p>
                      <a:pPr marL="0" marR="0" algn="ctr">
                        <a:lnSpc>
                          <a:spcPct val="150000"/>
                        </a:lnSpc>
                        <a:spcBef>
                          <a:spcPts val="0"/>
                        </a:spcBef>
                        <a:spcAft>
                          <a:spcPts val="0"/>
                        </a:spcAft>
                      </a:pPr>
                      <a:r>
                        <a:rPr lang="en-US" sz="1400" b="1" dirty="0">
                          <a:solidFill>
                            <a:srgbClr val="000000"/>
                          </a:solidFill>
                          <a:effectLst/>
                          <a:latin typeface="Times New Roman" pitchFamily="18" charset="0"/>
                          <a:ea typeface="Yu Mincho" panose="02020400000000000000" pitchFamily="18" charset="-128"/>
                          <a:cs typeface="Times New Roman" pitchFamily="18" charset="0"/>
                        </a:rPr>
                        <a:t>(2 </a:t>
                      </a:r>
                      <a:r>
                        <a:rPr lang="en-US" sz="1400" b="1" dirty="0" err="1">
                          <a:solidFill>
                            <a:srgbClr val="000000"/>
                          </a:solidFill>
                          <a:effectLst/>
                          <a:latin typeface="Times New Roman" pitchFamily="18" charset="0"/>
                          <a:ea typeface="Yu Mincho" panose="02020400000000000000" pitchFamily="18" charset="-128"/>
                          <a:cs typeface="Times New Roman" pitchFamily="18" charset="0"/>
                        </a:rPr>
                        <a:t>điểm</a:t>
                      </a:r>
                      <a:r>
                        <a:rPr lang="en-US" sz="1400" b="1" dirty="0">
                          <a:solidFill>
                            <a:srgbClr val="000000"/>
                          </a:solidFill>
                          <a:effectLst/>
                          <a:latin typeface="Times New Roman" pitchFamily="18" charset="0"/>
                          <a:ea typeface="Yu Mincho" panose="02020400000000000000" pitchFamily="18" charset="-128"/>
                          <a:cs typeface="Times New Roman" pitchFamily="18" charset="0"/>
                        </a:rPr>
                        <a:t>)</a:t>
                      </a:r>
                      <a:endParaRPr lang="en-US" sz="1400" dirty="0">
                        <a:effectLst/>
                        <a:latin typeface="Times New Roman" pitchFamily="18" charset="0"/>
                        <a:ea typeface="Yu Mincho" panose="02020400000000000000" pitchFamily="18" charset="-128"/>
                        <a:cs typeface="Times New Roman" pitchFamily="18" charset="0"/>
                      </a:endParaRPr>
                    </a:p>
                  </a:txBody>
                  <a:tcPr marL="36562" marR="365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400" b="1" dirty="0">
                          <a:effectLst/>
                          <a:latin typeface="Times New Roman" pitchFamily="18" charset="0"/>
                          <a:ea typeface="Yu Mincho" panose="02020400000000000000" pitchFamily="18" charset="-128"/>
                          <a:cs typeface="Times New Roman" pitchFamily="18" charset="0"/>
                        </a:rPr>
                        <a:t>0 </a:t>
                      </a:r>
                      <a:r>
                        <a:rPr lang="en-US" sz="1400" b="1" dirty="0" err="1">
                          <a:effectLst/>
                          <a:latin typeface="Times New Roman" pitchFamily="18" charset="0"/>
                          <a:ea typeface="Yu Mincho" panose="02020400000000000000" pitchFamily="18" charset="-128"/>
                          <a:cs typeface="Times New Roman" pitchFamily="18" charset="0"/>
                        </a:rPr>
                        <a:t>điểm</a:t>
                      </a:r>
                      <a:r>
                        <a:rPr lang="en-US" sz="1400" b="1" dirty="0">
                          <a:effectLst/>
                          <a:latin typeface="Times New Roman" pitchFamily="18" charset="0"/>
                          <a:ea typeface="Yu Mincho" panose="02020400000000000000" pitchFamily="18" charset="-128"/>
                          <a:cs typeface="Times New Roman" pitchFamily="18" charset="0"/>
                        </a:rPr>
                        <a:t> </a:t>
                      </a:r>
                      <a:endParaRPr lang="en-US" sz="1400" dirty="0">
                        <a:effectLst/>
                        <a:latin typeface="Times New Roman" pitchFamily="18" charset="0"/>
                        <a:ea typeface="Yu Mincho" panose="02020400000000000000" pitchFamily="18" charset="-128"/>
                        <a:cs typeface="Times New Roman" pitchFamily="18" charset="0"/>
                      </a:endParaRP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Bài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làm</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còn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sơ</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sài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trình</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bày</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cẩu</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thả</a:t>
                      </a:r>
                      <a:endParaRPr lang="en-US" sz="1400" dirty="0">
                        <a:effectLst/>
                        <a:latin typeface="Times New Roman" pitchFamily="18" charset="0"/>
                        <a:ea typeface="Yu Mincho" panose="02020400000000000000" pitchFamily="18" charset="-128"/>
                        <a:cs typeface="Times New Roman" pitchFamily="18" charset="0"/>
                      </a:endParaRPr>
                    </a:p>
                    <a:p>
                      <a:pPr marL="0" marR="0" algn="just">
                        <a:lnSpc>
                          <a:spcPct val="150000"/>
                        </a:lnSpc>
                        <a:spcBef>
                          <a:spcPts val="0"/>
                        </a:spcBef>
                        <a:spcAft>
                          <a:spcPts val="0"/>
                        </a:spcAft>
                      </a:pPr>
                      <a:r>
                        <a:rPr lang="en-US" sz="1400" dirty="0">
                          <a:effectLst/>
                          <a:latin typeface="Times New Roman" pitchFamily="18" charset="0"/>
                          <a:ea typeface="Yu Mincho" panose="02020400000000000000" pitchFamily="18" charset="-128"/>
                          <a:cs typeface="Times New Roman" pitchFamily="18" charset="0"/>
                        </a:rPr>
                        <a:t>Sai </a:t>
                      </a:r>
                      <a:r>
                        <a:rPr lang="en-US" sz="1400" dirty="0" err="1">
                          <a:effectLst/>
                          <a:latin typeface="Times New Roman" pitchFamily="18" charset="0"/>
                          <a:ea typeface="Yu Mincho" panose="02020400000000000000" pitchFamily="18" charset="-128"/>
                          <a:cs typeface="Times New Roman" pitchFamily="18" charset="0"/>
                        </a:rPr>
                        <a:t>lỗi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chính</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tả</a:t>
                      </a:r>
                      <a:r>
                        <a:rPr lang="en-US" sz="1400" dirty="0">
                          <a:effectLst/>
                          <a:latin typeface="Times New Roman" pitchFamily="18" charset="0"/>
                          <a:ea typeface="Yu Mincho" panose="02020400000000000000" pitchFamily="18" charset="-128"/>
                          <a:cs typeface="Times New Roman" pitchFamily="18" charset="0"/>
                        </a:rPr>
                        <a:t> </a:t>
                      </a: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400" b="1" dirty="0">
                          <a:effectLst/>
                          <a:latin typeface="Times New Roman" pitchFamily="18" charset="0"/>
                          <a:ea typeface="Yu Mincho" panose="02020400000000000000" pitchFamily="18" charset="-128"/>
                          <a:cs typeface="Times New Roman" pitchFamily="18" charset="0"/>
                        </a:rPr>
                        <a:t>1 </a:t>
                      </a:r>
                      <a:r>
                        <a:rPr lang="en-US" sz="1400" b="1" dirty="0" err="1">
                          <a:effectLst/>
                          <a:latin typeface="Times New Roman" pitchFamily="18" charset="0"/>
                          <a:ea typeface="Yu Mincho" panose="02020400000000000000" pitchFamily="18" charset="-128"/>
                          <a:cs typeface="Times New Roman" pitchFamily="18" charset="0"/>
                        </a:rPr>
                        <a:t>điểm</a:t>
                      </a:r>
                      <a:endParaRPr lang="en-US" sz="1400" dirty="0">
                        <a:effectLst/>
                        <a:latin typeface="Times New Roman" pitchFamily="18" charset="0"/>
                        <a:ea typeface="Yu Mincho" panose="02020400000000000000" pitchFamily="18" charset="-128"/>
                        <a:cs typeface="Times New Roman" pitchFamily="18" charset="0"/>
                      </a:endParaRP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Bài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làm</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tương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đối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đẩy</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đủ</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chỉn</a:t>
                      </a:r>
                      <a:r>
                        <a:rPr lang="en-US" sz="1400" dirty="0">
                          <a:effectLst/>
                          <a:latin typeface="Times New Roman" pitchFamily="18" charset="0"/>
                          <a:ea typeface="Yu Mincho" panose="02020400000000000000" pitchFamily="18" charset="-128"/>
                          <a:cs typeface="Times New Roman" pitchFamily="18" charset="0"/>
                        </a:rPr>
                        <a:t> chu </a:t>
                      </a: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Trình</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bày</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cẩn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thận</a:t>
                      </a:r>
                      <a:r>
                        <a:rPr lang="en-US" sz="1400" dirty="0">
                          <a:effectLst/>
                          <a:latin typeface="Times New Roman" pitchFamily="18" charset="0"/>
                          <a:ea typeface="Yu Mincho" panose="02020400000000000000" pitchFamily="18" charset="-128"/>
                          <a:cs typeface="Times New Roman" pitchFamily="18" charset="0"/>
                        </a:rPr>
                        <a:t> </a:t>
                      </a: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Không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có</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lỗi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chính</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tả</a:t>
                      </a:r>
                      <a:r>
                        <a:rPr lang="en-US" sz="1400" dirty="0">
                          <a:effectLst/>
                          <a:latin typeface="Times New Roman" pitchFamily="18" charset="0"/>
                          <a:ea typeface="Yu Mincho" panose="02020400000000000000" pitchFamily="18" charset="-128"/>
                          <a:cs typeface="Times New Roman" pitchFamily="18" charset="0"/>
                        </a:rPr>
                        <a:t> </a:t>
                      </a: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400" b="1" dirty="0">
                          <a:effectLst/>
                          <a:latin typeface="Times New Roman" pitchFamily="18" charset="0"/>
                          <a:ea typeface="Yu Mincho" panose="02020400000000000000" pitchFamily="18" charset="-128"/>
                          <a:cs typeface="Times New Roman" pitchFamily="18" charset="0"/>
                        </a:rPr>
                        <a:t>2 </a:t>
                      </a:r>
                      <a:r>
                        <a:rPr lang="en-US" sz="1400" b="1" dirty="0" err="1">
                          <a:effectLst/>
                          <a:latin typeface="Times New Roman" pitchFamily="18" charset="0"/>
                          <a:ea typeface="Yu Mincho" panose="02020400000000000000" pitchFamily="18" charset="-128"/>
                          <a:cs typeface="Times New Roman" pitchFamily="18" charset="0"/>
                        </a:rPr>
                        <a:t>điểm</a:t>
                      </a:r>
                      <a:r>
                        <a:rPr lang="en-US" sz="1400" b="1" dirty="0">
                          <a:effectLst/>
                          <a:latin typeface="Times New Roman" pitchFamily="18" charset="0"/>
                          <a:ea typeface="Yu Mincho" panose="02020400000000000000" pitchFamily="18" charset="-128"/>
                          <a:cs typeface="Times New Roman" pitchFamily="18" charset="0"/>
                        </a:rPr>
                        <a:t> </a:t>
                      </a:r>
                      <a:endParaRPr lang="en-US" sz="1400" dirty="0">
                        <a:effectLst/>
                        <a:latin typeface="Times New Roman" pitchFamily="18" charset="0"/>
                        <a:ea typeface="Yu Mincho" panose="02020400000000000000" pitchFamily="18" charset="-128"/>
                        <a:cs typeface="Times New Roman" pitchFamily="18" charset="0"/>
                      </a:endParaRP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Bài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làm</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tương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đối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đẩy</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đủ</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chỉn</a:t>
                      </a:r>
                      <a:r>
                        <a:rPr lang="en-US" sz="1400" dirty="0">
                          <a:effectLst/>
                          <a:latin typeface="Times New Roman" pitchFamily="18" charset="0"/>
                          <a:ea typeface="Yu Mincho" panose="02020400000000000000" pitchFamily="18" charset="-128"/>
                          <a:cs typeface="Times New Roman" pitchFamily="18" charset="0"/>
                        </a:rPr>
                        <a:t> chu </a:t>
                      </a: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Trình</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bày</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cẩn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thận</a:t>
                      </a:r>
                      <a:r>
                        <a:rPr lang="en-US" sz="1400" dirty="0">
                          <a:effectLst/>
                          <a:latin typeface="Times New Roman" pitchFamily="18" charset="0"/>
                          <a:ea typeface="Yu Mincho" panose="02020400000000000000" pitchFamily="18" charset="-128"/>
                          <a:cs typeface="Times New Roman" pitchFamily="18" charset="0"/>
                        </a:rPr>
                        <a:t> </a:t>
                      </a: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Không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có</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lỗi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chính</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tả</a:t>
                      </a:r>
                      <a:endParaRPr lang="en-US" sz="1400" dirty="0">
                        <a:effectLst/>
                        <a:latin typeface="Times New Roman" pitchFamily="18" charset="0"/>
                        <a:ea typeface="Yu Mincho" panose="02020400000000000000" pitchFamily="18" charset="-128"/>
                        <a:cs typeface="Times New Roman" pitchFamily="18" charset="0"/>
                      </a:endParaRP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Có</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sự</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sáng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tạo</a:t>
                      </a:r>
                      <a:endParaRPr lang="en-US" sz="1400" dirty="0">
                        <a:effectLst/>
                        <a:latin typeface="Times New Roman" pitchFamily="18" charset="0"/>
                        <a:ea typeface="Yu Mincho" panose="02020400000000000000" pitchFamily="18" charset="-128"/>
                        <a:cs typeface="Times New Roman" pitchFamily="18" charset="0"/>
                      </a:endParaRPr>
                    </a:p>
                    <a:p>
                      <a:pPr marL="0" marR="0" algn="just">
                        <a:lnSpc>
                          <a:spcPct val="150000"/>
                        </a:lnSpc>
                        <a:spcBef>
                          <a:spcPts val="0"/>
                        </a:spcBef>
                        <a:spcAft>
                          <a:spcPts val="0"/>
                        </a:spcAft>
                      </a:pPr>
                      <a:r>
                        <a:rPr lang="en-US" sz="1400" dirty="0">
                          <a:effectLst/>
                          <a:latin typeface="Times New Roman" pitchFamily="18" charset="0"/>
                          <a:ea typeface="Yu Mincho" panose="02020400000000000000" pitchFamily="18" charset="-128"/>
                          <a:cs typeface="Times New Roman" pitchFamily="18" charset="0"/>
                        </a:rPr>
                        <a:t> </a:t>
                      </a: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88158602"/>
                  </a:ext>
                </a:extLst>
              </a:tr>
              <a:tr h="1860945">
                <a:tc>
                  <a:txBody>
                    <a:bodyPr/>
                    <a:lstStyle/>
                    <a:p>
                      <a:pPr marL="0" marR="0" algn="ctr">
                        <a:lnSpc>
                          <a:spcPct val="150000"/>
                        </a:lnSpc>
                        <a:spcBef>
                          <a:spcPts val="0"/>
                        </a:spcBef>
                        <a:spcAft>
                          <a:spcPts val="0"/>
                        </a:spcAft>
                      </a:pPr>
                      <a:r>
                        <a:rPr lang="en-US" sz="1400" b="1">
                          <a:solidFill>
                            <a:srgbClr val="000000"/>
                          </a:solidFill>
                          <a:effectLst/>
                          <a:latin typeface="Times New Roman" pitchFamily="18" charset="0"/>
                          <a:ea typeface="Yu Mincho" panose="02020400000000000000" pitchFamily="18" charset="-128"/>
                          <a:cs typeface="Times New Roman" pitchFamily="18" charset="0"/>
                        </a:rPr>
                        <a:t>Nội dung</a:t>
                      </a:r>
                      <a:endParaRPr lang="en-US" sz="1400">
                        <a:effectLst/>
                        <a:latin typeface="Times New Roman" pitchFamily="18" charset="0"/>
                        <a:ea typeface="Yu Mincho" panose="02020400000000000000" pitchFamily="18" charset="-128"/>
                        <a:cs typeface="Times New Roman" pitchFamily="18" charset="0"/>
                      </a:endParaRPr>
                    </a:p>
                    <a:p>
                      <a:pPr marL="0" marR="0" algn="ctr">
                        <a:lnSpc>
                          <a:spcPct val="150000"/>
                        </a:lnSpc>
                        <a:spcBef>
                          <a:spcPts val="0"/>
                        </a:spcBef>
                        <a:spcAft>
                          <a:spcPts val="0"/>
                        </a:spcAft>
                      </a:pPr>
                      <a:r>
                        <a:rPr lang="en-US" sz="1400" b="1">
                          <a:solidFill>
                            <a:srgbClr val="000000"/>
                          </a:solidFill>
                          <a:effectLst/>
                          <a:latin typeface="Times New Roman" pitchFamily="18" charset="0"/>
                          <a:ea typeface="Yu Mincho" panose="02020400000000000000" pitchFamily="18" charset="-128"/>
                          <a:cs typeface="Times New Roman" pitchFamily="18" charset="0"/>
                        </a:rPr>
                        <a:t>(6 điểm)</a:t>
                      </a:r>
                      <a:endParaRPr lang="en-US" sz="1400">
                        <a:effectLst/>
                        <a:latin typeface="Times New Roman" pitchFamily="18" charset="0"/>
                        <a:ea typeface="Yu Mincho" panose="02020400000000000000" pitchFamily="18" charset="-128"/>
                        <a:cs typeface="Times New Roman" pitchFamily="18" charset="0"/>
                      </a:endParaRPr>
                    </a:p>
                  </a:txBody>
                  <a:tcPr marL="36562" marR="365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400" b="1" dirty="0">
                          <a:effectLst/>
                          <a:latin typeface="Times New Roman" pitchFamily="18" charset="0"/>
                          <a:ea typeface="Yu Mincho" panose="02020400000000000000" pitchFamily="18" charset="-128"/>
                          <a:cs typeface="Times New Roman" pitchFamily="18" charset="0"/>
                        </a:rPr>
                        <a:t>1 - 3 </a:t>
                      </a:r>
                      <a:r>
                        <a:rPr lang="en-US" sz="1400" b="1" dirty="0" err="1">
                          <a:effectLst/>
                          <a:latin typeface="Times New Roman" pitchFamily="18" charset="0"/>
                          <a:ea typeface="Yu Mincho" panose="02020400000000000000" pitchFamily="18" charset="-128"/>
                          <a:cs typeface="Times New Roman" pitchFamily="18" charset="0"/>
                        </a:rPr>
                        <a:t>điểm</a:t>
                      </a:r>
                      <a:endParaRPr lang="en-US" sz="1400" dirty="0">
                        <a:effectLst/>
                        <a:latin typeface="Times New Roman" pitchFamily="18" charset="0"/>
                        <a:ea typeface="Yu Mincho" panose="02020400000000000000" pitchFamily="18" charset="-128"/>
                        <a:cs typeface="Times New Roman" pitchFamily="18" charset="0"/>
                      </a:endParaRP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Chưa</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trả</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lơi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đúng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câu</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hỏi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trọng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tâm</a:t>
                      </a:r>
                      <a:r>
                        <a:rPr lang="en-US" sz="1400" dirty="0">
                          <a:effectLst/>
                          <a:latin typeface="Times New Roman" pitchFamily="18" charset="0"/>
                          <a:ea typeface="Yu Mincho" panose="02020400000000000000" pitchFamily="18" charset="-128"/>
                          <a:cs typeface="Times New Roman" pitchFamily="18" charset="0"/>
                        </a:rPr>
                        <a:t> </a:t>
                      </a: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Không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trả</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lời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đủ</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hết</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các</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câu</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hỏi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gợi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dẫn</a:t>
                      </a:r>
                      <a:r>
                        <a:rPr lang="en-US" sz="1400" dirty="0">
                          <a:effectLst/>
                          <a:latin typeface="Times New Roman" pitchFamily="18" charset="0"/>
                          <a:ea typeface="Yu Mincho" panose="02020400000000000000" pitchFamily="18" charset="-128"/>
                          <a:cs typeface="Times New Roman" pitchFamily="18" charset="0"/>
                        </a:rPr>
                        <a:t> </a:t>
                      </a: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Nội</a:t>
                      </a:r>
                      <a:r>
                        <a:rPr lang="en-US" sz="1400" dirty="0">
                          <a:effectLst/>
                          <a:latin typeface="Times New Roman" pitchFamily="18" charset="0"/>
                          <a:ea typeface="Yu Mincho" panose="02020400000000000000" pitchFamily="18" charset="-128"/>
                          <a:cs typeface="Times New Roman" pitchFamily="18" charset="0"/>
                        </a:rPr>
                        <a:t> dung </a:t>
                      </a:r>
                      <a:r>
                        <a:rPr lang="en-US" sz="1400" dirty="0" err="1">
                          <a:effectLst/>
                          <a:latin typeface="Times New Roman" pitchFamily="18" charset="0"/>
                          <a:ea typeface="Yu Mincho" panose="02020400000000000000" pitchFamily="18" charset="-128"/>
                          <a:cs typeface="Times New Roman" pitchFamily="18" charset="0"/>
                        </a:rPr>
                        <a:t>sơ</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sài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mới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dừng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lại</a:t>
                      </a:r>
                      <a:r>
                        <a:rPr lang="en-US" sz="1400" dirty="0">
                          <a:effectLst/>
                          <a:latin typeface="Times New Roman" pitchFamily="18" charset="0"/>
                          <a:ea typeface="Yu Mincho" panose="02020400000000000000" pitchFamily="18" charset="-128"/>
                          <a:cs typeface="Times New Roman" pitchFamily="18" charset="0"/>
                        </a:rPr>
                        <a:t> ở </a:t>
                      </a:r>
                      <a:r>
                        <a:rPr lang="en-US" sz="1400" dirty="0" err="1">
                          <a:effectLst/>
                          <a:latin typeface="Times New Roman" pitchFamily="18" charset="0"/>
                          <a:ea typeface="Yu Mincho" panose="02020400000000000000" pitchFamily="18" charset="-128"/>
                          <a:cs typeface="Times New Roman" pitchFamily="18" charset="0"/>
                        </a:rPr>
                        <a:t>mức</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độ</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biết</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và</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nhận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diện</a:t>
                      </a:r>
                      <a:r>
                        <a:rPr lang="en-US" sz="1400" dirty="0">
                          <a:effectLst/>
                          <a:latin typeface="Times New Roman" pitchFamily="18" charset="0"/>
                          <a:ea typeface="Yu Mincho" panose="02020400000000000000" pitchFamily="18" charset="-128"/>
                          <a:cs typeface="Times New Roman" pitchFamily="18" charset="0"/>
                        </a:rPr>
                        <a:t> </a:t>
                      </a: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400" b="1" dirty="0">
                          <a:effectLst/>
                          <a:latin typeface="Times New Roman" pitchFamily="18" charset="0"/>
                          <a:ea typeface="Yu Mincho" panose="02020400000000000000" pitchFamily="18" charset="-128"/>
                          <a:cs typeface="Times New Roman" pitchFamily="18" charset="0"/>
                        </a:rPr>
                        <a:t>4 – 5 </a:t>
                      </a:r>
                      <a:r>
                        <a:rPr lang="en-US" sz="1400" b="1" dirty="0" err="1">
                          <a:effectLst/>
                          <a:latin typeface="Times New Roman" pitchFamily="18" charset="0"/>
                          <a:ea typeface="Yu Mincho" panose="02020400000000000000" pitchFamily="18" charset="-128"/>
                          <a:cs typeface="Times New Roman" pitchFamily="18" charset="0"/>
                        </a:rPr>
                        <a:t>điểm</a:t>
                      </a:r>
                      <a:r>
                        <a:rPr lang="en-US" sz="1400" b="1" dirty="0">
                          <a:effectLst/>
                          <a:latin typeface="Times New Roman" pitchFamily="18" charset="0"/>
                          <a:ea typeface="Yu Mincho" panose="02020400000000000000" pitchFamily="18" charset="-128"/>
                          <a:cs typeface="Times New Roman" pitchFamily="18" charset="0"/>
                        </a:rPr>
                        <a:t> </a:t>
                      </a:r>
                      <a:endParaRPr lang="en-US" sz="1400" dirty="0">
                        <a:effectLst/>
                        <a:latin typeface="Times New Roman" pitchFamily="18" charset="0"/>
                        <a:ea typeface="Yu Mincho" panose="02020400000000000000" pitchFamily="18" charset="-128"/>
                        <a:cs typeface="Times New Roman" pitchFamily="18" charset="0"/>
                      </a:endParaRP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Trả</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lời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tương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đối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đầy</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đủ</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các</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câu</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hỏi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gợi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dẫn</a:t>
                      </a:r>
                      <a:r>
                        <a:rPr lang="en-US" sz="1400" dirty="0">
                          <a:effectLst/>
                          <a:latin typeface="Times New Roman" pitchFamily="18" charset="0"/>
                          <a:ea typeface="Yu Mincho" panose="02020400000000000000" pitchFamily="18" charset="-128"/>
                          <a:cs typeface="Times New Roman" pitchFamily="18" charset="0"/>
                        </a:rPr>
                        <a:t> </a:t>
                      </a: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Trả</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lời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đúng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trọng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tâm</a:t>
                      </a:r>
                      <a:endParaRPr lang="en-US" sz="1400" dirty="0">
                        <a:effectLst/>
                        <a:latin typeface="Times New Roman" pitchFamily="18" charset="0"/>
                        <a:ea typeface="Yu Mincho" panose="02020400000000000000" pitchFamily="18" charset="-128"/>
                        <a:cs typeface="Times New Roman" pitchFamily="18" charset="0"/>
                      </a:endParaRP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Có</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ít</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nhất</a:t>
                      </a:r>
                      <a:r>
                        <a:rPr lang="en-US" sz="1400" dirty="0">
                          <a:effectLst/>
                          <a:latin typeface="Times New Roman" pitchFamily="18" charset="0"/>
                          <a:ea typeface="Yu Mincho" panose="02020400000000000000" pitchFamily="18" charset="-128"/>
                          <a:cs typeface="Times New Roman" pitchFamily="18" charset="0"/>
                        </a:rPr>
                        <a:t> 1 – 2 ý </a:t>
                      </a:r>
                      <a:r>
                        <a:rPr lang="en-US" sz="1400" dirty="0" err="1">
                          <a:effectLst/>
                          <a:latin typeface="Times New Roman" pitchFamily="18" charset="0"/>
                          <a:ea typeface="Yu Mincho" panose="02020400000000000000" pitchFamily="18" charset="-128"/>
                          <a:cs typeface="Times New Roman" pitchFamily="18" charset="0"/>
                        </a:rPr>
                        <a:t>mở</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rộng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nâng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cao</a:t>
                      </a:r>
                      <a:r>
                        <a:rPr lang="en-US" sz="1400" dirty="0">
                          <a:effectLst/>
                          <a:latin typeface="Times New Roman" pitchFamily="18" charset="0"/>
                          <a:ea typeface="Yu Mincho" panose="02020400000000000000" pitchFamily="18" charset="-128"/>
                          <a:cs typeface="Times New Roman" pitchFamily="18" charset="0"/>
                        </a:rPr>
                        <a:t> </a:t>
                      </a: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400" b="1">
                          <a:effectLst/>
                          <a:latin typeface="Times New Roman" pitchFamily="18" charset="0"/>
                          <a:ea typeface="Yu Mincho" panose="02020400000000000000" pitchFamily="18" charset="-128"/>
                          <a:cs typeface="Times New Roman" pitchFamily="18" charset="0"/>
                        </a:rPr>
                        <a:t>6 điểm</a:t>
                      </a:r>
                      <a:endParaRPr lang="en-US" sz="1400">
                        <a:effectLst/>
                        <a:latin typeface="Times New Roman" pitchFamily="18" charset="0"/>
                        <a:ea typeface="Yu Mincho" panose="02020400000000000000" pitchFamily="18" charset="-128"/>
                        <a:cs typeface="Times New Roman" pitchFamily="18" charset="0"/>
                      </a:endParaRPr>
                    </a:p>
                    <a:p>
                      <a:pPr marL="0" marR="0" algn="just">
                        <a:lnSpc>
                          <a:spcPct val="150000"/>
                        </a:lnSpc>
                        <a:spcBef>
                          <a:spcPts val="0"/>
                        </a:spcBef>
                        <a:spcAft>
                          <a:spcPts val="0"/>
                        </a:spcAft>
                      </a:pPr>
                      <a:r>
                        <a:rPr lang="en-US" sz="1400">
                          <a:effectLst/>
                          <a:latin typeface="Times New Roman" pitchFamily="18" charset="0"/>
                          <a:ea typeface="Yu Mincho" panose="02020400000000000000" pitchFamily="18" charset="-128"/>
                          <a:cs typeface="Times New Roman" pitchFamily="18" charset="0"/>
                        </a:rPr>
                        <a:t>Trả lời tương đối đầy đủ các câu hỏi gợi dẫn </a:t>
                      </a:r>
                    </a:p>
                    <a:p>
                      <a:pPr marL="0" marR="0" algn="just">
                        <a:lnSpc>
                          <a:spcPct val="150000"/>
                        </a:lnSpc>
                        <a:spcBef>
                          <a:spcPts val="0"/>
                        </a:spcBef>
                        <a:spcAft>
                          <a:spcPts val="0"/>
                        </a:spcAft>
                      </a:pPr>
                      <a:r>
                        <a:rPr lang="en-US" sz="1400">
                          <a:effectLst/>
                          <a:latin typeface="Times New Roman" pitchFamily="18" charset="0"/>
                          <a:ea typeface="Yu Mincho" panose="02020400000000000000" pitchFamily="18" charset="-128"/>
                          <a:cs typeface="Times New Roman" pitchFamily="18" charset="0"/>
                        </a:rPr>
                        <a:t>Trả lời đúng trọng tâm</a:t>
                      </a:r>
                    </a:p>
                    <a:p>
                      <a:pPr marL="0" marR="0" algn="just">
                        <a:lnSpc>
                          <a:spcPct val="150000"/>
                        </a:lnSpc>
                        <a:spcBef>
                          <a:spcPts val="0"/>
                        </a:spcBef>
                        <a:spcAft>
                          <a:spcPts val="0"/>
                        </a:spcAft>
                      </a:pPr>
                      <a:r>
                        <a:rPr lang="en-US" sz="1400">
                          <a:effectLst/>
                          <a:latin typeface="Times New Roman" pitchFamily="18" charset="0"/>
                          <a:ea typeface="Yu Mincho" panose="02020400000000000000" pitchFamily="18" charset="-128"/>
                          <a:cs typeface="Times New Roman" pitchFamily="18" charset="0"/>
                        </a:rPr>
                        <a:t>Có nhiều hơn 2 ý mở rộng nâng cao</a:t>
                      </a:r>
                    </a:p>
                    <a:p>
                      <a:pPr marL="0" marR="0" algn="just">
                        <a:lnSpc>
                          <a:spcPct val="150000"/>
                        </a:lnSpc>
                        <a:spcBef>
                          <a:spcPts val="0"/>
                        </a:spcBef>
                        <a:spcAft>
                          <a:spcPts val="0"/>
                        </a:spcAft>
                      </a:pPr>
                      <a:r>
                        <a:rPr lang="en-US" sz="1400">
                          <a:effectLst/>
                          <a:latin typeface="Times New Roman" pitchFamily="18" charset="0"/>
                          <a:ea typeface="Yu Mincho" panose="02020400000000000000" pitchFamily="18" charset="-128"/>
                          <a:cs typeface="Times New Roman" pitchFamily="18" charset="0"/>
                        </a:rPr>
                        <a:t>Có sự sáng tạo </a:t>
                      </a: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30613754"/>
                  </a:ext>
                </a:extLst>
              </a:tr>
              <a:tr h="1732687">
                <a:tc>
                  <a:txBody>
                    <a:bodyPr/>
                    <a:lstStyle/>
                    <a:p>
                      <a:pPr marL="0" marR="0" algn="ctr">
                        <a:lnSpc>
                          <a:spcPct val="150000"/>
                        </a:lnSpc>
                        <a:spcBef>
                          <a:spcPts val="0"/>
                        </a:spcBef>
                        <a:spcAft>
                          <a:spcPts val="0"/>
                        </a:spcAft>
                      </a:pPr>
                      <a:r>
                        <a:rPr lang="en-US" sz="1400" b="1">
                          <a:solidFill>
                            <a:srgbClr val="000000"/>
                          </a:solidFill>
                          <a:effectLst/>
                          <a:latin typeface="Times New Roman" pitchFamily="18" charset="0"/>
                          <a:ea typeface="Yu Mincho" panose="02020400000000000000" pitchFamily="18" charset="-128"/>
                          <a:cs typeface="Times New Roman" pitchFamily="18" charset="0"/>
                        </a:rPr>
                        <a:t>Hiệu quả nhóm</a:t>
                      </a:r>
                      <a:endParaRPr lang="en-US" sz="1400">
                        <a:effectLst/>
                        <a:latin typeface="Times New Roman" pitchFamily="18" charset="0"/>
                        <a:ea typeface="Yu Mincho" panose="02020400000000000000" pitchFamily="18" charset="-128"/>
                        <a:cs typeface="Times New Roman" pitchFamily="18" charset="0"/>
                      </a:endParaRPr>
                    </a:p>
                    <a:p>
                      <a:pPr marL="0" marR="0" algn="ctr">
                        <a:lnSpc>
                          <a:spcPct val="150000"/>
                        </a:lnSpc>
                        <a:spcBef>
                          <a:spcPts val="0"/>
                        </a:spcBef>
                        <a:spcAft>
                          <a:spcPts val="0"/>
                        </a:spcAft>
                      </a:pPr>
                      <a:r>
                        <a:rPr lang="en-US" sz="1400" b="1">
                          <a:solidFill>
                            <a:srgbClr val="000000"/>
                          </a:solidFill>
                          <a:effectLst/>
                          <a:latin typeface="Times New Roman" pitchFamily="18" charset="0"/>
                          <a:ea typeface="Yu Mincho" panose="02020400000000000000" pitchFamily="18" charset="-128"/>
                          <a:cs typeface="Times New Roman" pitchFamily="18" charset="0"/>
                        </a:rPr>
                        <a:t>(2 điểm)</a:t>
                      </a:r>
                      <a:endParaRPr lang="en-US" sz="1400">
                        <a:effectLst/>
                        <a:latin typeface="Times New Roman" pitchFamily="18" charset="0"/>
                        <a:ea typeface="Yu Mincho" panose="02020400000000000000" pitchFamily="18" charset="-128"/>
                        <a:cs typeface="Times New Roman" pitchFamily="18" charset="0"/>
                      </a:endParaRPr>
                    </a:p>
                  </a:txBody>
                  <a:tcPr marL="36562" marR="365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400" b="1" dirty="0">
                          <a:effectLst/>
                          <a:latin typeface="Times New Roman" pitchFamily="18" charset="0"/>
                          <a:ea typeface="Yu Mincho" panose="02020400000000000000" pitchFamily="18" charset="-128"/>
                          <a:cs typeface="Times New Roman" pitchFamily="18" charset="0"/>
                        </a:rPr>
                        <a:t>0 </a:t>
                      </a:r>
                      <a:r>
                        <a:rPr lang="en-US" sz="1400" b="1" dirty="0" err="1">
                          <a:effectLst/>
                          <a:latin typeface="Times New Roman" pitchFamily="18" charset="0"/>
                          <a:ea typeface="Yu Mincho" panose="02020400000000000000" pitchFamily="18" charset="-128"/>
                          <a:cs typeface="Times New Roman" pitchFamily="18" charset="0"/>
                        </a:rPr>
                        <a:t>điểm</a:t>
                      </a:r>
                      <a:r>
                        <a:rPr lang="en-US" sz="1400" b="1" dirty="0">
                          <a:effectLst/>
                          <a:latin typeface="Times New Roman" pitchFamily="18" charset="0"/>
                          <a:ea typeface="Yu Mincho" panose="02020400000000000000" pitchFamily="18" charset="-128"/>
                          <a:cs typeface="Times New Roman" pitchFamily="18" charset="0"/>
                        </a:rPr>
                        <a:t> </a:t>
                      </a:r>
                      <a:endParaRPr lang="en-US" sz="1400" dirty="0">
                        <a:effectLst/>
                        <a:latin typeface="Times New Roman" pitchFamily="18" charset="0"/>
                        <a:ea typeface="Yu Mincho" panose="02020400000000000000" pitchFamily="18" charset="-128"/>
                        <a:cs typeface="Times New Roman" pitchFamily="18" charset="0"/>
                      </a:endParaRP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Các</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thành</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viên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chưa</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gắn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kết</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chặt</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chẽ</a:t>
                      </a:r>
                      <a:r>
                        <a:rPr lang="en-US" sz="1400" dirty="0">
                          <a:effectLst/>
                          <a:latin typeface="Times New Roman" pitchFamily="18" charset="0"/>
                          <a:ea typeface="Yu Mincho" panose="02020400000000000000" pitchFamily="18" charset="-128"/>
                          <a:cs typeface="Times New Roman" pitchFamily="18" charset="0"/>
                        </a:rPr>
                        <a:t> </a:t>
                      </a: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Vẫn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còn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trên</a:t>
                      </a:r>
                      <a:r>
                        <a:rPr lang="en-US" sz="1400" dirty="0">
                          <a:effectLst/>
                          <a:latin typeface="Times New Roman" pitchFamily="18" charset="0"/>
                          <a:ea typeface="Yu Mincho" panose="02020400000000000000" pitchFamily="18" charset="-128"/>
                          <a:cs typeface="Times New Roman" pitchFamily="18" charset="0"/>
                        </a:rPr>
                        <a:t> 2 </a:t>
                      </a:r>
                      <a:r>
                        <a:rPr lang="en-US" sz="1400" dirty="0" err="1">
                          <a:effectLst/>
                          <a:latin typeface="Times New Roman" pitchFamily="18" charset="0"/>
                          <a:ea typeface="Yu Mincho" panose="02020400000000000000" pitchFamily="18" charset="-128"/>
                          <a:cs typeface="Times New Roman" pitchFamily="18" charset="0"/>
                        </a:rPr>
                        <a:t>thành</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viên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không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tham</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gia</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hoạt</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động</a:t>
                      </a:r>
                      <a:r>
                        <a:rPr lang="en-US" sz="1400" dirty="0">
                          <a:effectLst/>
                          <a:latin typeface="Times New Roman" pitchFamily="18" charset="0"/>
                          <a:ea typeface="Yu Mincho" panose="02020400000000000000" pitchFamily="18" charset="-128"/>
                          <a:cs typeface="Times New Roman" pitchFamily="18" charset="0"/>
                        </a:rPr>
                        <a:t> </a:t>
                      </a: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400" b="1" dirty="0">
                          <a:effectLst/>
                          <a:latin typeface="Times New Roman" pitchFamily="18" charset="0"/>
                          <a:ea typeface="Yu Mincho" panose="02020400000000000000" pitchFamily="18" charset="-128"/>
                          <a:cs typeface="Times New Roman" pitchFamily="18" charset="0"/>
                        </a:rPr>
                        <a:t>1 </a:t>
                      </a:r>
                      <a:r>
                        <a:rPr lang="en-US" sz="1400" b="1" dirty="0" err="1">
                          <a:effectLst/>
                          <a:latin typeface="Times New Roman" pitchFamily="18" charset="0"/>
                          <a:ea typeface="Yu Mincho" panose="02020400000000000000" pitchFamily="18" charset="-128"/>
                          <a:cs typeface="Times New Roman" pitchFamily="18" charset="0"/>
                        </a:rPr>
                        <a:t>điểm</a:t>
                      </a:r>
                      <a:r>
                        <a:rPr lang="en-US" sz="1400" b="1" dirty="0">
                          <a:effectLst/>
                          <a:latin typeface="Times New Roman" pitchFamily="18" charset="0"/>
                          <a:ea typeface="Yu Mincho" panose="02020400000000000000" pitchFamily="18" charset="-128"/>
                          <a:cs typeface="Times New Roman" pitchFamily="18" charset="0"/>
                        </a:rPr>
                        <a:t> </a:t>
                      </a:r>
                      <a:endParaRPr lang="en-US" sz="1400" dirty="0">
                        <a:effectLst/>
                        <a:latin typeface="Times New Roman" pitchFamily="18" charset="0"/>
                        <a:ea typeface="Yu Mincho" panose="02020400000000000000" pitchFamily="18" charset="-128"/>
                        <a:cs typeface="Times New Roman" pitchFamily="18" charset="0"/>
                      </a:endParaRP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Hoạt</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động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tương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đối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gắn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kết</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có</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tranh</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luận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nhưng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vẫn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đi</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đến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thông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nhát</a:t>
                      </a:r>
                      <a:r>
                        <a:rPr lang="en-US" sz="1400" dirty="0">
                          <a:effectLst/>
                          <a:latin typeface="Times New Roman" pitchFamily="18" charset="0"/>
                          <a:ea typeface="Yu Mincho" panose="02020400000000000000" pitchFamily="18" charset="-128"/>
                          <a:cs typeface="Times New Roman" pitchFamily="18" charset="0"/>
                        </a:rPr>
                        <a:t> </a:t>
                      </a: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Vẫn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còn</a:t>
                      </a:r>
                      <a:r>
                        <a:rPr lang="en-US" sz="1400" dirty="0">
                          <a:effectLst/>
                          <a:latin typeface="Times New Roman" pitchFamily="18" charset="0"/>
                          <a:ea typeface="Yu Mincho" panose="02020400000000000000" pitchFamily="18" charset="-128"/>
                          <a:cs typeface="Times New Roman" pitchFamily="18" charset="0"/>
                        </a:rPr>
                        <a:t> 1 </a:t>
                      </a:r>
                      <a:r>
                        <a:rPr lang="en-US" sz="1400" dirty="0" err="1">
                          <a:effectLst/>
                          <a:latin typeface="Times New Roman" pitchFamily="18" charset="0"/>
                          <a:ea typeface="Yu Mincho" panose="02020400000000000000" pitchFamily="18" charset="-128"/>
                          <a:cs typeface="Times New Roman" pitchFamily="18" charset="0"/>
                        </a:rPr>
                        <a:t>thành</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viên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không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tham</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gia</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hoạt</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động</a:t>
                      </a:r>
                      <a:r>
                        <a:rPr lang="en-US" sz="1400" dirty="0">
                          <a:effectLst/>
                          <a:latin typeface="Times New Roman" pitchFamily="18" charset="0"/>
                          <a:ea typeface="Yu Mincho" panose="02020400000000000000" pitchFamily="18" charset="-128"/>
                          <a:cs typeface="Times New Roman" pitchFamily="18" charset="0"/>
                        </a:rPr>
                        <a:t> </a:t>
                      </a: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400" b="1" dirty="0">
                          <a:effectLst/>
                          <a:latin typeface="Times New Roman" pitchFamily="18" charset="0"/>
                          <a:ea typeface="Yu Mincho" panose="02020400000000000000" pitchFamily="18" charset="-128"/>
                          <a:cs typeface="Times New Roman" pitchFamily="18" charset="0"/>
                        </a:rPr>
                        <a:t>2 </a:t>
                      </a:r>
                      <a:r>
                        <a:rPr lang="en-US" sz="1400" b="1" dirty="0" err="1">
                          <a:effectLst/>
                          <a:latin typeface="Times New Roman" pitchFamily="18" charset="0"/>
                          <a:ea typeface="Yu Mincho" panose="02020400000000000000" pitchFamily="18" charset="-128"/>
                          <a:cs typeface="Times New Roman" pitchFamily="18" charset="0"/>
                        </a:rPr>
                        <a:t>điểm</a:t>
                      </a:r>
                      <a:r>
                        <a:rPr lang="en-US" sz="1400" b="1" dirty="0">
                          <a:effectLst/>
                          <a:latin typeface="Times New Roman" pitchFamily="18" charset="0"/>
                          <a:ea typeface="Yu Mincho" panose="02020400000000000000" pitchFamily="18" charset="-128"/>
                          <a:cs typeface="Times New Roman" pitchFamily="18" charset="0"/>
                        </a:rPr>
                        <a:t> </a:t>
                      </a:r>
                      <a:endParaRPr lang="en-US" sz="1400" dirty="0">
                        <a:effectLst/>
                        <a:latin typeface="Times New Roman" pitchFamily="18" charset="0"/>
                        <a:ea typeface="Yu Mincho" panose="02020400000000000000" pitchFamily="18" charset="-128"/>
                        <a:cs typeface="Times New Roman" pitchFamily="18" charset="0"/>
                      </a:endParaRP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Hoạt</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động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gắn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kết</a:t>
                      </a:r>
                      <a:r>
                        <a:rPr lang="en-US" sz="1400" dirty="0">
                          <a:effectLst/>
                          <a:latin typeface="Times New Roman" pitchFamily="18" charset="0"/>
                          <a:ea typeface="Yu Mincho" panose="02020400000000000000" pitchFamily="18" charset="-128"/>
                          <a:cs typeface="Times New Roman" pitchFamily="18" charset="0"/>
                        </a:rPr>
                        <a:t> </a:t>
                      </a: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Có</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sự</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đồng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thuận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và</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nhiều</a:t>
                      </a:r>
                      <a:r>
                        <a:rPr lang="en-US" sz="1400" dirty="0">
                          <a:effectLst/>
                          <a:latin typeface="Times New Roman" pitchFamily="18" charset="0"/>
                          <a:ea typeface="Yu Mincho" panose="02020400000000000000" pitchFamily="18" charset="-128"/>
                          <a:cs typeface="Times New Roman" pitchFamily="18" charset="0"/>
                        </a:rPr>
                        <a:t> ý </a:t>
                      </a:r>
                      <a:r>
                        <a:rPr lang="en-US" sz="1400" dirty="0" err="1">
                          <a:effectLst/>
                          <a:latin typeface="Times New Roman" pitchFamily="18" charset="0"/>
                          <a:ea typeface="Yu Mincho" panose="02020400000000000000" pitchFamily="18" charset="-128"/>
                          <a:cs typeface="Times New Roman" pitchFamily="18" charset="0"/>
                        </a:rPr>
                        <a:t>tưởng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khác</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biệt</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sáng</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tạo</a:t>
                      </a:r>
                      <a:r>
                        <a:rPr lang="en-US" sz="1400" dirty="0">
                          <a:effectLst/>
                          <a:latin typeface="Times New Roman" pitchFamily="18" charset="0"/>
                          <a:ea typeface="Yu Mincho" panose="02020400000000000000" pitchFamily="18" charset="-128"/>
                          <a:cs typeface="Times New Roman" pitchFamily="18" charset="0"/>
                        </a:rPr>
                        <a:t> </a:t>
                      </a:r>
                    </a:p>
                    <a:p>
                      <a:pPr marL="0" marR="0" algn="just">
                        <a:lnSpc>
                          <a:spcPct val="150000"/>
                        </a:lnSpc>
                        <a:spcBef>
                          <a:spcPts val="0"/>
                        </a:spcBef>
                        <a:spcAft>
                          <a:spcPts val="0"/>
                        </a:spcAft>
                      </a:pPr>
                      <a:r>
                        <a:rPr lang="en-US" sz="1400" dirty="0" err="1">
                          <a:effectLst/>
                          <a:latin typeface="Times New Roman" pitchFamily="18" charset="0"/>
                          <a:ea typeface="Yu Mincho" panose="02020400000000000000" pitchFamily="18" charset="-128"/>
                          <a:cs typeface="Times New Roman" pitchFamily="18" charset="0"/>
                        </a:rPr>
                        <a:t>Toàn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bộ</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thành</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viên</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đều</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tham</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gia</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hoạt</a:t>
                      </a:r>
                      <a:r>
                        <a:rPr lang="en-US" sz="1400" dirty="0">
                          <a:effectLst/>
                          <a:latin typeface="Times New Roman" pitchFamily="18" charset="0"/>
                          <a:ea typeface="Yu Mincho" panose="02020400000000000000" pitchFamily="18" charset="-128"/>
                          <a:cs typeface="Times New Roman" pitchFamily="18" charset="0"/>
                        </a:rPr>
                        <a:t> </a:t>
                      </a:r>
                      <a:r>
                        <a:rPr lang="en-US" sz="1400" dirty="0" err="1">
                          <a:effectLst/>
                          <a:latin typeface="Times New Roman" pitchFamily="18" charset="0"/>
                          <a:ea typeface="Yu Mincho" panose="02020400000000000000" pitchFamily="18" charset="-128"/>
                          <a:cs typeface="Times New Roman" pitchFamily="18" charset="0"/>
                        </a:rPr>
                        <a:t>động</a:t>
                      </a:r>
                      <a:endParaRPr lang="en-US" sz="1400" dirty="0">
                        <a:effectLst/>
                        <a:latin typeface="Times New Roman" pitchFamily="18" charset="0"/>
                        <a:ea typeface="Yu Mincho" panose="02020400000000000000" pitchFamily="18" charset="-128"/>
                        <a:cs typeface="Times New Roman" pitchFamily="18" charset="0"/>
                      </a:endParaRP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87305618"/>
                  </a:ext>
                </a:extLst>
              </a:tr>
              <a:tr h="238255">
                <a:tc>
                  <a:txBody>
                    <a:bodyPr/>
                    <a:lstStyle/>
                    <a:p>
                      <a:pPr marL="0" marR="0" algn="just">
                        <a:lnSpc>
                          <a:spcPct val="150000"/>
                        </a:lnSpc>
                        <a:spcBef>
                          <a:spcPts val="0"/>
                        </a:spcBef>
                        <a:spcAft>
                          <a:spcPts val="0"/>
                        </a:spcAft>
                      </a:pPr>
                      <a:r>
                        <a:rPr lang="en-US" sz="1200" b="1" dirty="0" err="1">
                          <a:solidFill>
                            <a:srgbClr val="000000"/>
                          </a:solidFill>
                          <a:effectLst/>
                          <a:latin typeface="Times New Roman" pitchFamily="18" charset="0"/>
                          <a:ea typeface="Yu Mincho" panose="02020400000000000000" pitchFamily="18" charset="-128"/>
                          <a:cs typeface="Times New Roman" pitchFamily="18" charset="0"/>
                        </a:rPr>
                        <a:t>Điểm</a:t>
                      </a:r>
                      <a:r>
                        <a:rPr lang="en-US" sz="1200" b="1" dirty="0">
                          <a:solidFill>
                            <a:srgbClr val="000000"/>
                          </a:solidFill>
                          <a:effectLst/>
                          <a:latin typeface="Times New Roman" pitchFamily="18" charset="0"/>
                          <a:ea typeface="Yu Mincho" panose="02020400000000000000" pitchFamily="18" charset="-128"/>
                          <a:cs typeface="Times New Roman" pitchFamily="18" charset="0"/>
                        </a:rPr>
                        <a:t> </a:t>
                      </a:r>
                      <a:endParaRPr lang="en-US" sz="1100" dirty="0">
                        <a:effectLst/>
                        <a:latin typeface="Times New Roman" pitchFamily="18" charset="0"/>
                        <a:ea typeface="Yu Mincho" panose="02020400000000000000" pitchFamily="18" charset="-128"/>
                        <a:cs typeface="Times New Roman" pitchFamily="18" charset="0"/>
                      </a:endParaRP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dirty="0">
                          <a:effectLst/>
                          <a:latin typeface="Times New Roman" pitchFamily="18" charset="0"/>
                          <a:ea typeface="Yu Mincho" panose="02020400000000000000" pitchFamily="18" charset="-128"/>
                          <a:cs typeface="Times New Roman" pitchFamily="18" charset="0"/>
                        </a:rPr>
                        <a:t> </a:t>
                      </a:r>
                      <a:endParaRPr lang="en-US" sz="1100" dirty="0">
                        <a:effectLst/>
                        <a:latin typeface="Times New Roman" pitchFamily="18" charset="0"/>
                        <a:ea typeface="Yu Mincho" panose="02020400000000000000" pitchFamily="18" charset="-128"/>
                        <a:cs typeface="Times New Roman" pitchFamily="18" charset="0"/>
                      </a:endParaRP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dirty="0">
                          <a:effectLst/>
                          <a:latin typeface="Times New Roman" pitchFamily="18" charset="0"/>
                          <a:ea typeface="Yu Mincho" panose="02020400000000000000" pitchFamily="18" charset="-128"/>
                          <a:cs typeface="Times New Roman" pitchFamily="18" charset="0"/>
                        </a:rPr>
                        <a:t> </a:t>
                      </a:r>
                      <a:endParaRPr lang="en-US" sz="1100" dirty="0">
                        <a:effectLst/>
                        <a:latin typeface="Times New Roman" pitchFamily="18" charset="0"/>
                        <a:ea typeface="Yu Mincho" panose="02020400000000000000" pitchFamily="18" charset="-128"/>
                        <a:cs typeface="Times New Roman" pitchFamily="18" charset="0"/>
                      </a:endParaRP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dirty="0">
                          <a:effectLst/>
                          <a:latin typeface="Times New Roman" pitchFamily="18" charset="0"/>
                          <a:ea typeface="Yu Mincho" panose="02020400000000000000" pitchFamily="18" charset="-128"/>
                          <a:cs typeface="Times New Roman" pitchFamily="18" charset="0"/>
                        </a:rPr>
                        <a:t> </a:t>
                      </a:r>
                      <a:endParaRPr lang="en-US" sz="1100" dirty="0">
                        <a:effectLst/>
                        <a:latin typeface="Times New Roman" pitchFamily="18" charset="0"/>
                        <a:ea typeface="Yu Mincho" panose="02020400000000000000" pitchFamily="18" charset="-128"/>
                        <a:cs typeface="Times New Roman" pitchFamily="18" charset="0"/>
                      </a:endParaRPr>
                    </a:p>
                  </a:txBody>
                  <a:tcPr marL="36562" marR="3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3701205"/>
                  </a:ext>
                </a:extLst>
              </a:tr>
            </a:tbl>
          </a:graphicData>
        </a:graphic>
      </p:graphicFrame>
    </p:spTree>
    <p:extLst>
      <p:ext uri="{BB962C8B-B14F-4D97-AF65-F5344CB8AC3E}">
        <p14:creationId xmlns:p14="http://schemas.microsoft.com/office/powerpoint/2010/main" val="25793177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421629" y="1197472"/>
            <a:ext cx="8164573" cy="1784879"/>
            <a:chOff x="4933647" y="1756593"/>
            <a:chExt cx="8164573" cy="991256"/>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3647" y="1936593"/>
              <a:ext cx="1109315" cy="720000"/>
            </a:xfrm>
            <a:prstGeom prst="rect">
              <a:avLst/>
            </a:prstGeom>
          </p:spPr>
        </p:pic>
        <p:sp>
          <p:nvSpPr>
            <p:cNvPr id="13" name="矩形 12"/>
            <p:cNvSpPr/>
            <p:nvPr/>
          </p:nvSpPr>
          <p:spPr>
            <a:xfrm>
              <a:off x="6095999" y="1756593"/>
              <a:ext cx="7002221" cy="90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9" name="组合 18"/>
          <p:cNvGrpSpPr/>
          <p:nvPr/>
        </p:nvGrpSpPr>
        <p:grpSpPr>
          <a:xfrm>
            <a:off x="3410001" y="3031149"/>
            <a:ext cx="8470884" cy="2743200"/>
            <a:chOff x="4896685" y="4090584"/>
            <a:chExt cx="8470884" cy="1361262"/>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4114799"/>
              <a:ext cx="900000" cy="900000"/>
            </a:xfrm>
            <a:prstGeom prst="diamond">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6685" y="4090584"/>
              <a:ext cx="1109315" cy="966055"/>
            </a:xfrm>
            <a:prstGeom prst="rect">
              <a:avLst/>
            </a:prstGeom>
          </p:spPr>
        </p:pic>
        <p:sp>
          <p:nvSpPr>
            <p:cNvPr id="18" name="矩形 17"/>
            <p:cNvSpPr/>
            <p:nvPr/>
          </p:nvSpPr>
          <p:spPr>
            <a:xfrm>
              <a:off x="6095999" y="4210049"/>
              <a:ext cx="7271570" cy="1241797"/>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FDF727AF-7C77-EA6F-8318-56D743355D77}"/>
              </a:ext>
            </a:extLst>
          </p:cNvPr>
          <p:cNvSpPr txBox="1"/>
          <p:nvPr/>
        </p:nvSpPr>
        <p:spPr>
          <a:xfrm>
            <a:off x="0" y="2779871"/>
            <a:ext cx="3331630" cy="1200329"/>
          </a:xfrm>
          <a:prstGeom prst="rect">
            <a:avLst/>
          </a:prstGeom>
          <a:noFill/>
        </p:spPr>
        <p:txBody>
          <a:bodyPr wrap="square">
            <a:spAutoFit/>
          </a:bodyPr>
          <a:lstStyle/>
          <a:p>
            <a:r>
              <a:rPr lang="en-US" sz="3600" b="1" smtClean="0">
                <a:solidFill>
                  <a:schemeClr val="bg1"/>
                </a:solidFill>
                <a:latin typeface="Times New Roman" pitchFamily="18" charset="0"/>
                <a:cs typeface="Times New Roman" pitchFamily="18" charset="0"/>
              </a:rPr>
              <a:t>1. </a:t>
            </a:r>
            <a:r>
              <a:rPr lang="vi-VN" sz="3600" b="1" smtClean="0">
                <a:solidFill>
                  <a:schemeClr val="bg1"/>
                </a:solidFill>
                <a:latin typeface="Times New Roman" pitchFamily="18" charset="0"/>
                <a:cs typeface="Times New Roman" pitchFamily="18" charset="0"/>
              </a:rPr>
              <a:t>Thông </a:t>
            </a:r>
            <a:r>
              <a:rPr lang="vi-VN" sz="3600" b="1">
                <a:solidFill>
                  <a:schemeClr val="bg1"/>
                </a:solidFill>
                <a:latin typeface="Times New Roman" pitchFamily="18" charset="0"/>
                <a:cs typeface="Times New Roman" pitchFamily="18" charset="0"/>
              </a:rPr>
              <a:t>tin chính và cứ liệu </a:t>
            </a:r>
            <a:endParaRPr lang="en-US" sz="3600" b="1" dirty="0">
              <a:solidFill>
                <a:schemeClr val="bg1"/>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33176DF7-3F48-1222-13BA-83B79BD62C64}"/>
              </a:ext>
            </a:extLst>
          </p:cNvPr>
          <p:cNvSpPr/>
          <p:nvPr/>
        </p:nvSpPr>
        <p:spPr>
          <a:xfrm>
            <a:off x="-29495" y="2104103"/>
            <a:ext cx="3451124" cy="292119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E4B9F2A-CBC3-44CF-8B4E-9E9D77271EF1}"/>
              </a:ext>
            </a:extLst>
          </p:cNvPr>
          <p:cNvSpPr txBox="1"/>
          <p:nvPr/>
        </p:nvSpPr>
        <p:spPr>
          <a:xfrm>
            <a:off x="4583981" y="1197472"/>
            <a:ext cx="7055259" cy="1446550"/>
          </a:xfrm>
          <a:prstGeom prst="rect">
            <a:avLst/>
          </a:prstGeom>
          <a:noFill/>
        </p:spPr>
        <p:txBody>
          <a:bodyPr wrap="square">
            <a:spAutoFit/>
          </a:bodyPr>
          <a:lstStyle/>
          <a:p>
            <a:pPr algn="just"/>
            <a:r>
              <a:rPr lang="vi-VN" sz="3200">
                <a:latin typeface="Times New Roman" pitchFamily="18" charset="0"/>
                <a:cs typeface="Times New Roman" pitchFamily="18" charset="0"/>
              </a:rPr>
              <a:t>- </a:t>
            </a:r>
            <a:r>
              <a:rPr lang="vi-VN" sz="2800">
                <a:latin typeface="Times New Roman" pitchFamily="18" charset="0"/>
                <a:cs typeface="Times New Roman" pitchFamily="18" charset="0"/>
              </a:rPr>
              <a:t>Thông tin chính được nêu ở câu chủ đề của đoạn văn là thông tin về giá trị nghệ thuật truyền thống ở Việt Nam.</a:t>
            </a:r>
            <a:endParaRPr lang="en-US" sz="2800" i="1"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208EBC16-0072-8E5B-1A03-452B6C412842}"/>
              </a:ext>
            </a:extLst>
          </p:cNvPr>
          <p:cNvSpPr txBox="1"/>
          <p:nvPr/>
        </p:nvSpPr>
        <p:spPr>
          <a:xfrm>
            <a:off x="4530944" y="3282754"/>
            <a:ext cx="7349941" cy="2246769"/>
          </a:xfrm>
          <a:prstGeom prst="rect">
            <a:avLst/>
          </a:prstGeom>
          <a:noFill/>
        </p:spPr>
        <p:txBody>
          <a:bodyPr wrap="square">
            <a:spAutoFit/>
          </a:bodyPr>
          <a:lstStyle/>
          <a:p>
            <a:pPr algn="just"/>
            <a:r>
              <a:rPr lang="vi-VN" sz="2800">
                <a:solidFill>
                  <a:srgbClr val="000000"/>
                </a:solidFill>
                <a:latin typeface="Times New Roman" pitchFamily="18" charset="0"/>
                <a:ea typeface="Yu Mincho" panose="02020400000000000000" pitchFamily="18" charset="-128"/>
                <a:cs typeface="Times New Roman" pitchFamily="18" charset="0"/>
              </a:rPr>
              <a:t>-  Những cứ liệu được sử dụng để đưa ra nhận định về khiếu thẩm mĩ của người Việt là câu nói của linh mục Ca-đi-e-rơ và những chi tiết về việc biến những đồ vật thông thường thành những đồ trang trí đẹp của người Việt.</a:t>
            </a:r>
            <a:endParaRPr lang="en-US" sz="2800" dirty="0">
              <a:latin typeface="Times New Roman" pitchFamily="18" charset="0"/>
              <a:cs typeface="Times New Roman" pitchFamily="18" charset="0"/>
            </a:endParaRPr>
          </a:p>
        </p:txBody>
      </p:sp>
      <p:pic>
        <p:nvPicPr>
          <p:cNvPr id="29" name="图片 1">
            <a:extLst>
              <a:ext uri="{FF2B5EF4-FFF2-40B4-BE49-F238E27FC236}">
                <a16:creationId xmlns:a16="http://schemas.microsoft.com/office/drawing/2014/main" id="{E6B51142-B620-841F-428E-AB85CF3A4C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80" y="4915076"/>
            <a:ext cx="3477236" cy="2046767"/>
          </a:xfrm>
          <a:prstGeom prst="rect">
            <a:avLst/>
          </a:prstGeom>
        </p:spPr>
      </p:pic>
    </p:spTree>
    <p:extLst>
      <p:ext uri="{BB962C8B-B14F-4D97-AF65-F5344CB8AC3E}">
        <p14:creationId xmlns:p14="http://schemas.microsoft.com/office/powerpoint/2010/main" val="32365935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AC8C0CB4-4D29-4DCA-A7D0-3BF2EB367024"/>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D:\ppt\第12批\690951"/>
  <p:tag name="ISPRING_FIRST_PUBLI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pjbojoci">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1584</TotalTime>
  <Words>1792</Words>
  <Application>Microsoft Office PowerPoint</Application>
  <PresentationFormat>Widescreen</PresentationFormat>
  <Paragraphs>155</Paragraphs>
  <Slides>18</Slides>
  <Notes>14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Times New Roman</vt:lpstr>
      <vt:lpstr>Arial</vt:lpstr>
      <vt:lpstr>字魂59号-创粗黑</vt:lpstr>
      <vt:lpstr>Calibri</vt:lpstr>
      <vt:lpstr>Wingdings</vt:lpstr>
      <vt:lpstr>Yu Mincho</vt:lpstr>
      <vt:lpstr>等线 Light</vt:lpstr>
      <vt:lpstr>Microsoft YaHei UI</vt:lpstr>
      <vt:lpstr>等线</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STD</cp:lastModifiedBy>
  <cp:revision>100</cp:revision>
  <dcterms:created xsi:type="dcterms:W3CDTF">2017-08-18T03:02:00Z</dcterms:created>
  <dcterms:modified xsi:type="dcterms:W3CDTF">2024-02-10T04:14:48Z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