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9"/>
  </p:notesMasterIdLst>
  <p:sldIdLst>
    <p:sldId id="344" r:id="rId3"/>
    <p:sldId id="345" r:id="rId4"/>
    <p:sldId id="347" r:id="rId5"/>
    <p:sldId id="348" r:id="rId6"/>
    <p:sldId id="405" r:id="rId7"/>
    <p:sldId id="305" r:id="rId8"/>
    <p:sldId id="310" r:id="rId9"/>
    <p:sldId id="313" r:id="rId10"/>
    <p:sldId id="351" r:id="rId11"/>
    <p:sldId id="404" r:id="rId12"/>
    <p:sldId id="407" r:id="rId13"/>
    <p:sldId id="406" r:id="rId14"/>
    <p:sldId id="459" r:id="rId15"/>
    <p:sldId id="356" r:id="rId16"/>
    <p:sldId id="362" r:id="rId17"/>
    <p:sldId id="364" r:id="rId18"/>
    <p:sldId id="365" r:id="rId19"/>
    <p:sldId id="361" r:id="rId20"/>
    <p:sldId id="366" r:id="rId21"/>
    <p:sldId id="302" r:id="rId22"/>
    <p:sldId id="316" r:id="rId23"/>
    <p:sldId id="321" r:id="rId24"/>
    <p:sldId id="330" r:id="rId25"/>
    <p:sldId id="331" r:id="rId26"/>
    <p:sldId id="332" r:id="rId27"/>
    <p:sldId id="333" r:id="rId28"/>
    <p:sldId id="334" r:id="rId29"/>
    <p:sldId id="335" r:id="rId30"/>
    <p:sldId id="336" r:id="rId31"/>
    <p:sldId id="337" r:id="rId32"/>
    <p:sldId id="338" r:id="rId33"/>
    <p:sldId id="339" r:id="rId34"/>
    <p:sldId id="303" r:id="rId35"/>
    <p:sldId id="265" r:id="rId36"/>
    <p:sldId id="368" r:id="rId37"/>
    <p:sldId id="26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99CCFF"/>
    <a:srgbClr val="A28A48"/>
    <a:srgbClr val="B295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62" d="100"/>
          <a:sy n="62" d="100"/>
        </p:scale>
        <p:origin x="82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47C01-5314-4249-935D-D93B3D02C7B3}"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0692C-4F40-4719-BBC5-F8D9EE2701C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0692C-4F40-4719-BBC5-F8D9EE2701CC}"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0692C-4F40-4719-BBC5-F8D9EE2701CC}" type="slidenum">
              <a:rPr lang="en-US" smtClean="0"/>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0692C-4F40-4719-BBC5-F8D9EE2701CC}" type="slidenum">
              <a:rPr lang="en-US" smtClean="0"/>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9A7A70-2640-4099-8120-3524126F8679}"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A7A70-2640-4099-8120-3524126F8679}"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A7A70-2640-4099-8120-3524126F8679}"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9A7A70-2640-4099-8120-3524126F8679}"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A7A70-2640-4099-8120-3524126F8679}"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9A7A70-2640-4099-8120-3524126F8679}"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9A7A70-2640-4099-8120-3524126F8679}"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9A7A70-2640-4099-8120-3524126F8679}"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9A7A70-2640-4099-8120-3524126F8679}"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A7A70-2640-4099-8120-3524126F8679}"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9A7A70-2640-4099-8120-3524126F8679}"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A7A70-2640-4099-8120-3524126F8679}"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9A7A70-2640-4099-8120-3524126F8679}"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A7A70-2640-4099-8120-3524126F8679}"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A7A70-2640-4099-8120-3524126F8679}"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9A7A70-2640-4099-8120-3524126F8679}"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9A7A70-2640-4099-8120-3524126F8679}"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9A7A70-2640-4099-8120-3524126F8679}"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9A7A70-2640-4099-8120-3524126F8679}"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A7A70-2640-4099-8120-3524126F8679}"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9A7A70-2640-4099-8120-3524126F8679}"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9A7A70-2640-4099-8120-3524126F8679}"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2C795-66CB-4385-8A56-42A11E94694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9A7A70-2640-4099-8120-3524126F8679}" type="datetimeFigureOut">
              <a:rPr lang="en-US" smtClean="0"/>
              <a:t>9/6/2024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82C795-66CB-4385-8A56-42A11E9469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9A7A70-2640-4099-8120-3524126F8679}" type="datetimeFigureOut">
              <a:rPr lang="en-US" smtClean="0"/>
              <a:t>9/6/2024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82C795-66CB-4385-8A56-42A11E9469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6.png"/><Relationship Id="rId5" Type="http://schemas.openxmlformats.org/officeDocument/2006/relationships/tags" Target="../tags/tag5.xml"/><Relationship Id="rId10" Type="http://schemas.openxmlformats.org/officeDocument/2006/relationships/slideLayout" Target="../slideLayouts/slideLayout13.xml"/><Relationship Id="rId4" Type="http://schemas.openxmlformats.org/officeDocument/2006/relationships/tags" Target="../tags/tag4.xml"/><Relationship Id="rId9"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7.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13.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p:cNvSpPr/>
          <p:nvPr/>
        </p:nvSpPr>
        <p:spPr>
          <a:xfrm>
            <a:off x="142034" y="3292514"/>
            <a:ext cx="2767466" cy="25678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4200" b="1" dirty="0" err="1">
                <a:solidFill>
                  <a:srgbClr val="0070C0"/>
                </a:solidFill>
                <a:latin typeface="Times New Roman" panose="02020603050405020304" pitchFamily="18" charset="0"/>
                <a:cs typeface="Times New Roman" panose="02020603050405020304" pitchFamily="18" charset="0"/>
              </a:rPr>
              <a:t>a</a:t>
            </a:r>
            <a:r>
              <a:rPr lang="en-US" sz="3200" b="1" dirty="0" err="1">
                <a:solidFill>
                  <a:srgbClr val="0070C0"/>
                </a:solidFill>
                <a:latin typeface="Times New Roman" panose="02020603050405020304" pitchFamily="18" charset="0"/>
                <a:cs typeface="Times New Roman" panose="02020603050405020304" pitchFamily="18" charset="0"/>
              </a:rPr>
              <a:t>.TIỂU</a:t>
            </a:r>
            <a:r>
              <a:rPr lang="en-US" sz="3200" b="1" dirty="0">
                <a:solidFill>
                  <a:srgbClr val="0070C0"/>
                </a:solidFill>
                <a:latin typeface="Times New Roman" panose="02020603050405020304" pitchFamily="18" charset="0"/>
                <a:cs typeface="Times New Roman" panose="02020603050405020304" pitchFamily="18" charset="0"/>
              </a:rPr>
              <a:t> THUYẾT </a:t>
            </a:r>
          </a:p>
        </p:txBody>
      </p:sp>
      <p:sp>
        <p:nvSpPr>
          <p:cNvPr id="6" name="Rounded Rectangle 6"/>
          <p:cNvSpPr/>
          <p:nvPr/>
        </p:nvSpPr>
        <p:spPr>
          <a:xfrm>
            <a:off x="4137202" y="2102689"/>
            <a:ext cx="7224822" cy="2374271"/>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just"/>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phẩm</a:t>
            </a:r>
            <a:r>
              <a:rPr lang="en-US" sz="3600"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tự</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sự</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quy</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mô</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lớn</a:t>
            </a:r>
            <a:endParaRPr lang="en-US" sz="3600" b="1" dirty="0">
              <a:solidFill>
                <a:schemeClr val="tx2">
                  <a:lumMod val="75000"/>
                  <a:lumOff val="25000"/>
                </a:schemeClr>
              </a:solidFill>
              <a:latin typeface="Times New Roman" panose="02020603050405020304" pitchFamily="18" charset="0"/>
              <a:cs typeface="Times New Roman" panose="02020603050405020304" pitchFamily="18" charset="0"/>
            </a:endParaRPr>
          </a:p>
          <a:p>
            <a:pPr algn="just"/>
            <a:r>
              <a:rPr lang="en-US" sz="3600"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Nội</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dung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đa</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dạng</a:t>
            </a:r>
            <a:r>
              <a:rPr lang="en-US" sz="3600" dirty="0">
                <a:solidFill>
                  <a:schemeClr val="tx1"/>
                </a:solidFill>
                <a:latin typeface="Times New Roman" panose="02020603050405020304" pitchFamily="18" charset="0"/>
                <a:cs typeface="Times New Roman" panose="02020603050405020304" pitchFamily="18" charset="0"/>
              </a:rPr>
              <a:t>, bao </a:t>
            </a:r>
            <a:r>
              <a:rPr lang="en-US" sz="3600" dirty="0" err="1">
                <a:solidFill>
                  <a:schemeClr val="tx1"/>
                </a:solidFill>
                <a:latin typeface="Times New Roman" panose="02020603050405020304" pitchFamily="18" charset="0"/>
                <a:cs typeface="Times New Roman" panose="02020603050405020304" pitchFamily="18" charset="0"/>
              </a:rPr>
              <a:t>quát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phạm</a:t>
            </a:r>
            <a:r>
              <a:rPr lang="en-US" sz="3600" dirty="0">
                <a:solidFill>
                  <a:schemeClr val="tx1"/>
                </a:solidFill>
                <a:latin typeface="Times New Roman" panose="02020603050405020304" pitchFamily="18" charset="0"/>
                <a:cs typeface="Times New Roman" panose="02020603050405020304" pitchFamily="18" charset="0"/>
              </a:rPr>
              <a:t> vi </a:t>
            </a:r>
            <a:r>
              <a:rPr lang="en-US" sz="3600" dirty="0" err="1">
                <a:solidFill>
                  <a:schemeClr val="tx1"/>
                </a:solidFill>
                <a:latin typeface="Times New Roman" panose="02020603050405020304" pitchFamily="18" charset="0"/>
                <a:cs typeface="Times New Roman" panose="02020603050405020304" pitchFamily="18" charset="0"/>
              </a:rPr>
              <a:t>hiện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thực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rộng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trên</a:t>
            </a:r>
            <a:r>
              <a:rPr lang="en-US" sz="3600"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nhiều</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không</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gian</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thời</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gian</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a:t>
            </a:r>
          </a:p>
        </p:txBody>
      </p:sp>
      <p:sp>
        <p:nvSpPr>
          <p:cNvPr id="7" name="Rounded Rectangle 7"/>
          <p:cNvSpPr/>
          <p:nvPr/>
        </p:nvSpPr>
        <p:spPr>
          <a:xfrm>
            <a:off x="4257454" y="5173175"/>
            <a:ext cx="7224822" cy="1374277"/>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tới</a:t>
            </a:r>
            <a:r>
              <a:rPr lang="en-US" sz="3600" dirty="0">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đời</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tư</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số</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phận</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con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người</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cá</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lumOff val="25000"/>
                  </a:schemeClr>
                </a:solidFill>
                <a:latin typeface="Times New Roman" panose="02020603050405020304" pitchFamily="18" charset="0"/>
                <a:cs typeface="Times New Roman" panose="02020603050405020304" pitchFamily="18" charset="0"/>
              </a:rPr>
              <a:t>nhân</a:t>
            </a:r>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cxnSp>
        <p:nvCxnSpPr>
          <p:cNvPr id="11" name="Straight Arrow Connector 10"/>
          <p:cNvCxnSpPr>
            <a:stCxn id="5" idx="3"/>
            <a:endCxn id="6" idx="1"/>
          </p:cNvCxnSpPr>
          <p:nvPr/>
        </p:nvCxnSpPr>
        <p:spPr>
          <a:xfrm flipV="1">
            <a:off x="2909500" y="3289825"/>
            <a:ext cx="1227702" cy="128658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3"/>
            <a:endCxn id="7" idx="1"/>
          </p:cNvCxnSpPr>
          <p:nvPr/>
        </p:nvCxnSpPr>
        <p:spPr>
          <a:xfrm>
            <a:off x="2909500" y="4576414"/>
            <a:ext cx="1347954" cy="128390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062B379-C986-4B79-AFD8-612AC2BE94AA}"/>
              </a:ext>
            </a:extLst>
          </p:cNvPr>
          <p:cNvSpPr txBox="1"/>
          <p:nvPr/>
        </p:nvSpPr>
        <p:spPr>
          <a:xfrm>
            <a:off x="1119884" y="135912"/>
            <a:ext cx="10427075" cy="861774"/>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BÀI 1: KHẢ NĂNG LỚN LAO CỦA TIỂU THUYẾT</a:t>
            </a:r>
          </a:p>
          <a:p>
            <a:endParaRPr lang="en-US" dirty="0"/>
          </a:p>
        </p:txBody>
      </p:sp>
      <p:sp>
        <p:nvSpPr>
          <p:cNvPr id="14" name="TextBox 13">
            <a:extLst>
              <a:ext uri="{FF2B5EF4-FFF2-40B4-BE49-F238E27FC236}">
                <a16:creationId xmlns:a16="http://schemas.microsoft.com/office/drawing/2014/main" id="{46CD41B7-9387-41E9-9375-D52870F80D6A}"/>
              </a:ext>
            </a:extLst>
          </p:cNvPr>
          <p:cNvSpPr txBox="1"/>
          <p:nvPr/>
        </p:nvSpPr>
        <p:spPr>
          <a:xfrm>
            <a:off x="226031" y="997686"/>
            <a:ext cx="10181690" cy="1015663"/>
          </a:xfrm>
          <a:prstGeom prst="rect">
            <a:avLst/>
          </a:prstGeom>
          <a:noFill/>
        </p:spPr>
        <p:txBody>
          <a:bodyPr wrap="square" rtlCol="0">
            <a:spAutoFit/>
          </a:bodyPr>
          <a:lstStyle/>
          <a:p>
            <a:pPr marL="400050" indent="-400050">
              <a:buAutoNum type="romanUcPeriod"/>
            </a:pPr>
            <a:r>
              <a:rPr lang="en-US" sz="2800" b="1" dirty="0">
                <a:latin typeface="Times New Roman" panose="02020603050405020304" pitchFamily="18" charset="0"/>
                <a:cs typeface="Times New Roman" panose="02020603050405020304" pitchFamily="18" charset="0"/>
              </a:rPr>
              <a:t>TRI THỨC NGỮ VĂN</a:t>
            </a:r>
          </a:p>
          <a:p>
            <a:r>
              <a:rPr lang="en-US" sz="3200" dirty="0">
                <a:latin typeface="Times New Roman" panose="02020603050405020304" pitchFamily="18" charset="0"/>
                <a:cs typeface="Times New Roman" panose="02020603050405020304" pitchFamily="18" charset="0"/>
              </a:rPr>
              <a:t>1.Tiểu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t="-1000" b="-1000"/>
          </a:stretch>
        </a:blipFill>
        <a:effectLst/>
      </p:bgPr>
    </p:bg>
    <p:spTree>
      <p:nvGrpSpPr>
        <p:cNvPr id="1" name=""/>
        <p:cNvGrpSpPr/>
        <p:nvPr/>
      </p:nvGrpSpPr>
      <p:grpSpPr>
        <a:xfrm>
          <a:off x="0" y="0"/>
          <a:ext cx="0" cy="0"/>
          <a:chOff x="0" y="0"/>
          <a:chExt cx="0" cy="0"/>
        </a:xfrm>
      </p:grpSpPr>
      <p:sp>
        <p:nvSpPr>
          <p:cNvPr id="29" name="Freeform 5"/>
          <p:cNvSpPr>
            <a:spLocks noEditPoints="1" noChangeArrowheads="1"/>
          </p:cNvSpPr>
          <p:nvPr>
            <p:custDataLst>
              <p:tags r:id="rId1"/>
            </p:custDataLst>
          </p:nvPr>
        </p:nvSpPr>
        <p:spPr bwMode="auto">
          <a:xfrm rot="-455902">
            <a:off x="441960" y="3804285"/>
            <a:ext cx="1929765" cy="1976755"/>
          </a:xfrm>
          <a:custGeom>
            <a:avLst/>
            <a:gdLst>
              <a:gd name="T0" fmla="*/ 14 w 71"/>
              <a:gd name="T1" fmla="*/ 4 h 81"/>
              <a:gd name="T2" fmla="*/ 6 w 71"/>
              <a:gd name="T3" fmla="*/ 13 h 81"/>
              <a:gd name="T4" fmla="*/ 14 w 71"/>
              <a:gd name="T5" fmla="*/ 22 h 81"/>
              <a:gd name="T6" fmla="*/ 23 w 71"/>
              <a:gd name="T7" fmla="*/ 13 h 81"/>
              <a:gd name="T8" fmla="*/ 14 w 71"/>
              <a:gd name="T9" fmla="*/ 4 h 81"/>
              <a:gd name="T10" fmla="*/ 40 w 71"/>
              <a:gd name="T11" fmla="*/ 23 h 81"/>
              <a:gd name="T12" fmla="*/ 41 w 71"/>
              <a:gd name="T13" fmla="*/ 30 h 81"/>
              <a:gd name="T14" fmla="*/ 45 w 71"/>
              <a:gd name="T15" fmla="*/ 31 h 81"/>
              <a:gd name="T16" fmla="*/ 48 w 71"/>
              <a:gd name="T17" fmla="*/ 25 h 81"/>
              <a:gd name="T18" fmla="*/ 40 w 71"/>
              <a:gd name="T19" fmla="*/ 23 h 81"/>
              <a:gd name="T20" fmla="*/ 53 w 71"/>
              <a:gd name="T21" fmla="*/ 26 h 81"/>
              <a:gd name="T22" fmla="*/ 48 w 71"/>
              <a:gd name="T23" fmla="*/ 35 h 81"/>
              <a:gd name="T24" fmla="*/ 48 w 71"/>
              <a:gd name="T25" fmla="*/ 37 h 81"/>
              <a:gd name="T26" fmla="*/ 46 w 71"/>
              <a:gd name="T27" fmla="*/ 36 h 81"/>
              <a:gd name="T28" fmla="*/ 42 w 71"/>
              <a:gd name="T29" fmla="*/ 35 h 81"/>
              <a:gd name="T30" fmla="*/ 31 w 71"/>
              <a:gd name="T31" fmla="*/ 43 h 81"/>
              <a:gd name="T32" fmla="*/ 24 w 71"/>
              <a:gd name="T33" fmla="*/ 36 h 81"/>
              <a:gd name="T34" fmla="*/ 24 w 71"/>
              <a:gd name="T35" fmla="*/ 51 h 81"/>
              <a:gd name="T36" fmla="*/ 25 w 71"/>
              <a:gd name="T37" fmla="*/ 81 h 81"/>
              <a:gd name="T38" fmla="*/ 18 w 71"/>
              <a:gd name="T39" fmla="*/ 81 h 81"/>
              <a:gd name="T40" fmla="*/ 16 w 71"/>
              <a:gd name="T41" fmla="*/ 55 h 81"/>
              <a:gd name="T42" fmla="*/ 13 w 71"/>
              <a:gd name="T43" fmla="*/ 55 h 81"/>
              <a:gd name="T44" fmla="*/ 12 w 71"/>
              <a:gd name="T45" fmla="*/ 81 h 81"/>
              <a:gd name="T46" fmla="*/ 4 w 71"/>
              <a:gd name="T47" fmla="*/ 81 h 81"/>
              <a:gd name="T48" fmla="*/ 5 w 71"/>
              <a:gd name="T49" fmla="*/ 51 h 81"/>
              <a:gd name="T50" fmla="*/ 0 w 71"/>
              <a:gd name="T51" fmla="*/ 46 h 81"/>
              <a:gd name="T52" fmla="*/ 4 w 71"/>
              <a:gd name="T53" fmla="*/ 24 h 81"/>
              <a:gd name="T54" fmla="*/ 25 w 71"/>
              <a:gd name="T55" fmla="*/ 24 h 81"/>
              <a:gd name="T56" fmla="*/ 32 w 71"/>
              <a:gd name="T57" fmla="*/ 34 h 81"/>
              <a:gd name="T58" fmla="*/ 37 w 71"/>
              <a:gd name="T59" fmla="*/ 33 h 81"/>
              <a:gd name="T60" fmla="*/ 37 w 71"/>
              <a:gd name="T61" fmla="*/ 33 h 81"/>
              <a:gd name="T62" fmla="*/ 35 w 71"/>
              <a:gd name="T63" fmla="*/ 22 h 81"/>
              <a:gd name="T64" fmla="*/ 28 w 71"/>
              <a:gd name="T65" fmla="*/ 20 h 81"/>
              <a:gd name="T66" fmla="*/ 28 w 71"/>
              <a:gd name="T67" fmla="*/ 10 h 81"/>
              <a:gd name="T68" fmla="*/ 71 w 71"/>
              <a:gd name="T69" fmla="*/ 0 h 81"/>
              <a:gd name="T70" fmla="*/ 71 w 71"/>
              <a:gd name="T71" fmla="*/ 30 h 81"/>
              <a:gd name="T72" fmla="*/ 53 w 71"/>
              <a:gd name="T73" fmla="*/ 26 h 81"/>
              <a:gd name="T74" fmla="*/ 31 w 71"/>
              <a:gd name="T75" fmla="*/ 12 h 81"/>
              <a:gd name="T76" fmla="*/ 31 w 71"/>
              <a:gd name="T77" fmla="*/ 14 h 81"/>
              <a:gd name="T78" fmla="*/ 67 w 71"/>
              <a:gd name="T79" fmla="*/ 12 h 81"/>
              <a:gd name="T80" fmla="*/ 67 w 71"/>
              <a:gd name="T81" fmla="*/ 5 h 81"/>
              <a:gd name="T82" fmla="*/ 31 w 71"/>
              <a:gd name="T83"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81">
                <a:moveTo>
                  <a:pt x="14" y="4"/>
                </a:moveTo>
                <a:cubicBezTo>
                  <a:pt x="10" y="4"/>
                  <a:pt x="6" y="8"/>
                  <a:pt x="6" y="13"/>
                </a:cubicBezTo>
                <a:cubicBezTo>
                  <a:pt x="6" y="18"/>
                  <a:pt x="10" y="22"/>
                  <a:pt x="14" y="22"/>
                </a:cubicBezTo>
                <a:cubicBezTo>
                  <a:pt x="19" y="22"/>
                  <a:pt x="23" y="18"/>
                  <a:pt x="23" y="13"/>
                </a:cubicBezTo>
                <a:cubicBezTo>
                  <a:pt x="23" y="8"/>
                  <a:pt x="19" y="4"/>
                  <a:pt x="14" y="4"/>
                </a:cubicBezTo>
                <a:close/>
                <a:moveTo>
                  <a:pt x="40" y="23"/>
                </a:moveTo>
                <a:cubicBezTo>
                  <a:pt x="41" y="30"/>
                  <a:pt x="41" y="30"/>
                  <a:pt x="41" y="30"/>
                </a:cubicBezTo>
                <a:cubicBezTo>
                  <a:pt x="45" y="31"/>
                  <a:pt x="45" y="31"/>
                  <a:pt x="45" y="31"/>
                </a:cubicBezTo>
                <a:cubicBezTo>
                  <a:pt x="48" y="25"/>
                  <a:pt x="48" y="25"/>
                  <a:pt x="48" y="25"/>
                </a:cubicBezTo>
                <a:cubicBezTo>
                  <a:pt x="40" y="23"/>
                  <a:pt x="40" y="23"/>
                  <a:pt x="40" y="23"/>
                </a:cubicBezTo>
                <a:close/>
                <a:moveTo>
                  <a:pt x="53" y="26"/>
                </a:moveTo>
                <a:cubicBezTo>
                  <a:pt x="48" y="35"/>
                  <a:pt x="48" y="35"/>
                  <a:pt x="48" y="35"/>
                </a:cubicBezTo>
                <a:cubicBezTo>
                  <a:pt x="48" y="37"/>
                  <a:pt x="48" y="37"/>
                  <a:pt x="48" y="37"/>
                </a:cubicBezTo>
                <a:cubicBezTo>
                  <a:pt x="46" y="36"/>
                  <a:pt x="46" y="36"/>
                  <a:pt x="46" y="36"/>
                </a:cubicBezTo>
                <a:cubicBezTo>
                  <a:pt x="42" y="35"/>
                  <a:pt x="42" y="35"/>
                  <a:pt x="42" y="35"/>
                </a:cubicBezTo>
                <a:cubicBezTo>
                  <a:pt x="31" y="43"/>
                  <a:pt x="31" y="43"/>
                  <a:pt x="31" y="43"/>
                </a:cubicBezTo>
                <a:cubicBezTo>
                  <a:pt x="24" y="36"/>
                  <a:pt x="24" y="36"/>
                  <a:pt x="24" y="36"/>
                </a:cubicBezTo>
                <a:cubicBezTo>
                  <a:pt x="24" y="51"/>
                  <a:pt x="24" y="51"/>
                  <a:pt x="24" y="51"/>
                </a:cubicBezTo>
                <a:cubicBezTo>
                  <a:pt x="25" y="81"/>
                  <a:pt x="25" y="81"/>
                  <a:pt x="25" y="81"/>
                </a:cubicBezTo>
                <a:cubicBezTo>
                  <a:pt x="18" y="81"/>
                  <a:pt x="18" y="81"/>
                  <a:pt x="18" y="81"/>
                </a:cubicBezTo>
                <a:cubicBezTo>
                  <a:pt x="16" y="55"/>
                  <a:pt x="16" y="55"/>
                  <a:pt x="16" y="55"/>
                </a:cubicBezTo>
                <a:cubicBezTo>
                  <a:pt x="13" y="55"/>
                  <a:pt x="13" y="55"/>
                  <a:pt x="13" y="55"/>
                </a:cubicBezTo>
                <a:cubicBezTo>
                  <a:pt x="12" y="81"/>
                  <a:pt x="12" y="81"/>
                  <a:pt x="12" y="81"/>
                </a:cubicBezTo>
                <a:cubicBezTo>
                  <a:pt x="4" y="81"/>
                  <a:pt x="4" y="81"/>
                  <a:pt x="4" y="81"/>
                </a:cubicBezTo>
                <a:cubicBezTo>
                  <a:pt x="5" y="51"/>
                  <a:pt x="5" y="51"/>
                  <a:pt x="5" y="51"/>
                </a:cubicBezTo>
                <a:cubicBezTo>
                  <a:pt x="4" y="49"/>
                  <a:pt x="2" y="48"/>
                  <a:pt x="0" y="46"/>
                </a:cubicBezTo>
                <a:cubicBezTo>
                  <a:pt x="4" y="24"/>
                  <a:pt x="4" y="24"/>
                  <a:pt x="4" y="24"/>
                </a:cubicBezTo>
                <a:cubicBezTo>
                  <a:pt x="27" y="24"/>
                  <a:pt x="2" y="24"/>
                  <a:pt x="25" y="24"/>
                </a:cubicBezTo>
                <a:cubicBezTo>
                  <a:pt x="32" y="34"/>
                  <a:pt x="32" y="34"/>
                  <a:pt x="32" y="34"/>
                </a:cubicBezTo>
                <a:cubicBezTo>
                  <a:pt x="37" y="33"/>
                  <a:pt x="37" y="33"/>
                  <a:pt x="37" y="33"/>
                </a:cubicBezTo>
                <a:cubicBezTo>
                  <a:pt x="37" y="33"/>
                  <a:pt x="37" y="33"/>
                  <a:pt x="37" y="33"/>
                </a:cubicBezTo>
                <a:cubicBezTo>
                  <a:pt x="35" y="22"/>
                  <a:pt x="35" y="22"/>
                  <a:pt x="35" y="22"/>
                </a:cubicBezTo>
                <a:cubicBezTo>
                  <a:pt x="28" y="20"/>
                  <a:pt x="28" y="20"/>
                  <a:pt x="28" y="20"/>
                </a:cubicBezTo>
                <a:cubicBezTo>
                  <a:pt x="28" y="10"/>
                  <a:pt x="28" y="10"/>
                  <a:pt x="28" y="10"/>
                </a:cubicBezTo>
                <a:cubicBezTo>
                  <a:pt x="71" y="0"/>
                  <a:pt x="71" y="0"/>
                  <a:pt x="71" y="0"/>
                </a:cubicBezTo>
                <a:cubicBezTo>
                  <a:pt x="71" y="30"/>
                  <a:pt x="71" y="30"/>
                  <a:pt x="71" y="30"/>
                </a:cubicBezTo>
                <a:cubicBezTo>
                  <a:pt x="53" y="26"/>
                  <a:pt x="53" y="26"/>
                  <a:pt x="53" y="26"/>
                </a:cubicBezTo>
                <a:close/>
                <a:moveTo>
                  <a:pt x="31" y="12"/>
                </a:moveTo>
                <a:cubicBezTo>
                  <a:pt x="31" y="14"/>
                  <a:pt x="31" y="14"/>
                  <a:pt x="31" y="14"/>
                </a:cubicBezTo>
                <a:cubicBezTo>
                  <a:pt x="67" y="12"/>
                  <a:pt x="67" y="12"/>
                  <a:pt x="67" y="12"/>
                </a:cubicBezTo>
                <a:cubicBezTo>
                  <a:pt x="67" y="5"/>
                  <a:pt x="67" y="5"/>
                  <a:pt x="67" y="5"/>
                </a:cubicBezTo>
                <a:lnTo>
                  <a:pt x="31" y="12"/>
                </a:lnTo>
                <a:close/>
              </a:path>
            </a:pathLst>
          </a:custGeom>
          <a:solidFill>
            <a:srgbClr val="26484A"/>
          </a:solidFill>
          <a:ln>
            <a:noFill/>
          </a:ln>
          <a:effectLst>
            <a:outerShdw blurRad="635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cs"/>
            </a:endParaRPr>
          </a:p>
        </p:txBody>
      </p:sp>
      <p:cxnSp>
        <p:nvCxnSpPr>
          <p:cNvPr id="31" name="直接连接符 5"/>
          <p:cNvCxnSpPr/>
          <p:nvPr>
            <p:custDataLst>
              <p:tags r:id="rId2"/>
            </p:custDataLst>
          </p:nvPr>
        </p:nvCxnSpPr>
        <p:spPr>
          <a:xfrm flipV="1">
            <a:off x="2012950" y="2001838"/>
            <a:ext cx="1238250" cy="1352550"/>
          </a:xfrm>
          <a:prstGeom prst="line">
            <a:avLst/>
          </a:prstGeom>
          <a:ln w="6350">
            <a:solidFill>
              <a:srgbClr val="697C85"/>
            </a:solidFill>
          </a:ln>
        </p:spPr>
        <p:style>
          <a:lnRef idx="1">
            <a:schemeClr val="accent1"/>
          </a:lnRef>
          <a:fillRef idx="0">
            <a:schemeClr val="accent1"/>
          </a:fillRef>
          <a:effectRef idx="0">
            <a:schemeClr val="accent1"/>
          </a:effectRef>
          <a:fontRef idx="minor">
            <a:schemeClr val="tx1"/>
          </a:fontRef>
        </p:style>
      </p:cxnSp>
      <p:cxnSp>
        <p:nvCxnSpPr>
          <p:cNvPr id="33" name="直接连接符 6"/>
          <p:cNvCxnSpPr/>
          <p:nvPr>
            <p:custDataLst>
              <p:tags r:id="rId3"/>
            </p:custDataLst>
          </p:nvPr>
        </p:nvCxnSpPr>
        <p:spPr>
          <a:xfrm flipV="1">
            <a:off x="2658110" y="3829685"/>
            <a:ext cx="1291590" cy="193040"/>
          </a:xfrm>
          <a:prstGeom prst="line">
            <a:avLst/>
          </a:prstGeom>
          <a:ln w="6350">
            <a:solidFill>
              <a:srgbClr val="697C85"/>
            </a:solidFill>
          </a:ln>
        </p:spPr>
        <p:style>
          <a:lnRef idx="1">
            <a:schemeClr val="accent1"/>
          </a:lnRef>
          <a:fillRef idx="0">
            <a:schemeClr val="accent1"/>
          </a:fillRef>
          <a:effectRef idx="0">
            <a:schemeClr val="accent1"/>
          </a:effectRef>
          <a:fontRef idx="minor">
            <a:schemeClr val="tx1"/>
          </a:fontRef>
        </p:style>
      </p:cxnSp>
      <p:cxnSp>
        <p:nvCxnSpPr>
          <p:cNvPr id="34" name="直接连接符 7"/>
          <p:cNvCxnSpPr/>
          <p:nvPr>
            <p:custDataLst>
              <p:tags r:id="rId4"/>
            </p:custDataLst>
          </p:nvPr>
        </p:nvCxnSpPr>
        <p:spPr>
          <a:xfrm>
            <a:off x="2658110" y="4522153"/>
            <a:ext cx="1462405" cy="751205"/>
          </a:xfrm>
          <a:prstGeom prst="line">
            <a:avLst/>
          </a:prstGeom>
          <a:ln w="6350">
            <a:solidFill>
              <a:srgbClr val="697C85"/>
            </a:solidFill>
          </a:ln>
        </p:spPr>
        <p:style>
          <a:lnRef idx="1">
            <a:schemeClr val="accent1"/>
          </a:lnRef>
          <a:fillRef idx="0">
            <a:schemeClr val="accent1"/>
          </a:fillRef>
          <a:effectRef idx="0">
            <a:schemeClr val="accent1"/>
          </a:effectRef>
          <a:fontRef idx="minor">
            <a:schemeClr val="tx1"/>
          </a:fontRef>
        </p:style>
      </p:cxnSp>
      <p:sp>
        <p:nvSpPr>
          <p:cNvPr id="42" name="椭圆 14"/>
          <p:cNvSpPr>
            <a:spLocks noChangeArrowheads="1"/>
          </p:cNvSpPr>
          <p:nvPr>
            <p:custDataLst>
              <p:tags r:id="rId5"/>
            </p:custDataLst>
          </p:nvPr>
        </p:nvSpPr>
        <p:spPr bwMode="auto">
          <a:xfrm>
            <a:off x="3051484" y="920115"/>
            <a:ext cx="1536698" cy="1163320"/>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panose="020B050302020402020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r>
              <a:rPr lang="en-US" altLang="zh-CN" sz="2800" b="1" dirty="0">
                <a:solidFill>
                  <a:srgbClr val="000000"/>
                </a:solidFill>
                <a:latin typeface="Arial" panose="020B0604020202020204" pitchFamily="34" charset="0"/>
                <a:ea typeface="Microsoft YaHei" panose="020B0503020204020204" charset="-122"/>
              </a:rPr>
              <a:t>Sự kiện 1</a:t>
            </a:r>
            <a:endParaRPr lang="zh-CN" altLang="en-US" sz="2800" b="1" dirty="0">
              <a:solidFill>
                <a:srgbClr val="000000"/>
              </a:solidFill>
              <a:latin typeface="Arial" panose="020B0604020202020204" pitchFamily="34" charset="0"/>
              <a:ea typeface="Microsoft YaHei" panose="020B0503020204020204" charset="-122"/>
            </a:endParaRPr>
          </a:p>
        </p:txBody>
      </p:sp>
      <p:grpSp>
        <p:nvGrpSpPr>
          <p:cNvPr id="2" name="Group 1"/>
          <p:cNvGrpSpPr/>
          <p:nvPr/>
        </p:nvGrpSpPr>
        <p:grpSpPr>
          <a:xfrm>
            <a:off x="3949700" y="2995930"/>
            <a:ext cx="2146300" cy="1176020"/>
            <a:chOff x="4468020" y="3136879"/>
            <a:chExt cx="1006767" cy="953002"/>
          </a:xfrm>
        </p:grpSpPr>
        <p:sp>
          <p:nvSpPr>
            <p:cNvPr id="36" name="椭圆 27"/>
            <p:cNvSpPr>
              <a:spLocks noChangeArrowheads="1"/>
            </p:cNvSpPr>
            <p:nvPr>
              <p:custDataLst>
                <p:tags r:id="rId8"/>
              </p:custDataLst>
            </p:nvPr>
          </p:nvSpPr>
          <p:spPr bwMode="auto">
            <a:xfrm>
              <a:off x="4545464" y="3136879"/>
              <a:ext cx="720821" cy="953002"/>
            </a:xfrm>
            <a:prstGeom prst="ellipse">
              <a:avLst/>
            </a:prstGeom>
            <a:solidFill>
              <a:srgbClr val="0070C0"/>
            </a:solidFill>
            <a:ln>
              <a:noFill/>
            </a:ln>
            <a:effectLst>
              <a:outerShdw blurRad="63500" algn="ctr" rotWithShape="0">
                <a:prstClr val="black">
                  <a:alpha val="40000"/>
                </a:prstClr>
              </a:outerShdw>
            </a:effectLst>
          </p:spPr>
          <p:txBody>
            <a:bodyPr/>
            <a:lstStyle/>
            <a:p>
              <a:pPr>
                <a:buNone/>
              </a:pPr>
              <a:endParaRPr lang="zh-CN" altLang="en-US" sz="2400" dirty="0">
                <a:latin typeface="Arial" panose="020B0604020202020204" pitchFamily="34" charset="0"/>
                <a:ea typeface="Microsoft YaHei" panose="020B0503020204020204" charset="-122"/>
              </a:endParaRPr>
            </a:p>
          </p:txBody>
        </p:sp>
        <p:sp>
          <p:nvSpPr>
            <p:cNvPr id="43024" name="TextBox 7"/>
            <p:cNvSpPr txBox="1"/>
            <p:nvPr>
              <p:custDataLst>
                <p:tags r:id="rId9"/>
              </p:custDataLst>
            </p:nvPr>
          </p:nvSpPr>
          <p:spPr>
            <a:xfrm>
              <a:off x="4468020" y="3451287"/>
              <a:ext cx="1006767" cy="517153"/>
            </a:xfrm>
            <a:prstGeom prst="rect">
              <a:avLst/>
            </a:prstGeom>
            <a:noFill/>
            <a:ln w="9525">
              <a:noFill/>
            </a:ln>
          </p:spPr>
          <p:txBody>
            <a:bodyPr>
              <a:noAutofit/>
            </a:bodyPr>
            <a:lstStyle/>
            <a:p>
              <a:r>
                <a:rPr lang="en-US" altLang="x-none" sz="2800" b="1" dirty="0">
                  <a:solidFill>
                    <a:schemeClr val="bg1"/>
                  </a:solidFill>
                  <a:latin typeface="Arial" panose="020B0604020202020204" pitchFamily="34" charset="0"/>
                  <a:ea typeface="Microsoft YaHei" panose="020B0503020204020204" charset="-122"/>
                </a:rPr>
                <a:t>Sự kiện 2</a:t>
              </a:r>
            </a:p>
          </p:txBody>
        </p:sp>
      </p:grpSp>
      <p:grpSp>
        <p:nvGrpSpPr>
          <p:cNvPr id="14" name="Group 13"/>
          <p:cNvGrpSpPr/>
          <p:nvPr/>
        </p:nvGrpSpPr>
        <p:grpSpPr>
          <a:xfrm>
            <a:off x="3819833" y="4944110"/>
            <a:ext cx="1831349" cy="980440"/>
            <a:chOff x="3819962" y="4943847"/>
            <a:chExt cx="1831352" cy="980441"/>
          </a:xfrm>
        </p:grpSpPr>
        <p:sp>
          <p:nvSpPr>
            <p:cNvPr id="39" name="椭圆 28"/>
            <p:cNvSpPr>
              <a:spLocks noChangeArrowheads="1"/>
            </p:cNvSpPr>
            <p:nvPr>
              <p:custDataLst>
                <p:tags r:id="rId6"/>
              </p:custDataLst>
            </p:nvPr>
          </p:nvSpPr>
          <p:spPr bwMode="auto">
            <a:xfrm>
              <a:off x="4329242" y="4943847"/>
              <a:ext cx="1133477" cy="980441"/>
            </a:xfrm>
            <a:prstGeom prst="ellipse">
              <a:avLst/>
            </a:prstGeom>
            <a:solidFill>
              <a:srgbClr val="FFFF00"/>
            </a:solidFill>
            <a:ln>
              <a:noFill/>
            </a:ln>
            <a:effectLst>
              <a:outerShdw blurRad="63500" algn="ctr" rotWithShape="0">
                <a:prstClr val="black">
                  <a:alpha val="40000"/>
                </a:prstClr>
              </a:outerShdw>
            </a:effectLst>
          </p:spPr>
          <p:txBody>
            <a:bodyPr/>
            <a:lstStyle/>
            <a:p>
              <a:pPr>
                <a:buNone/>
              </a:pPr>
              <a:endParaRPr lang="zh-CN" altLang="en-US" sz="2400" dirty="0">
                <a:latin typeface="Arial" panose="020B0604020202020204" pitchFamily="34" charset="0"/>
                <a:ea typeface="Microsoft YaHei" panose="020B0503020204020204" charset="-122"/>
              </a:endParaRPr>
            </a:p>
          </p:txBody>
        </p:sp>
        <p:sp>
          <p:nvSpPr>
            <p:cNvPr id="43022" name="TextBox 8"/>
            <p:cNvSpPr txBox="1"/>
            <p:nvPr>
              <p:custDataLst>
                <p:tags r:id="rId7"/>
              </p:custDataLst>
            </p:nvPr>
          </p:nvSpPr>
          <p:spPr>
            <a:xfrm>
              <a:off x="3819962" y="5078467"/>
              <a:ext cx="1831352" cy="750571"/>
            </a:xfrm>
            <a:prstGeom prst="rect">
              <a:avLst/>
            </a:prstGeom>
            <a:noFill/>
            <a:ln w="9525">
              <a:noFill/>
            </a:ln>
          </p:spPr>
          <p:txBody>
            <a:bodyPr>
              <a:noAutofit/>
            </a:bodyPr>
            <a:lstStyle/>
            <a:p>
              <a:r>
                <a:rPr lang="en-US" altLang="x-none" sz="2800" b="1" dirty="0">
                  <a:latin typeface="Arial" panose="020B0604020202020204" pitchFamily="34" charset="0"/>
                  <a:ea typeface="Microsoft YaHei" panose="020B0503020204020204" charset="-122"/>
                </a:rPr>
                <a:t>Sự kiện 3</a:t>
              </a:r>
            </a:p>
          </p:txBody>
        </p:sp>
      </p:grpSp>
      <p:sp>
        <p:nvSpPr>
          <p:cNvPr id="44" name="文本框 17"/>
          <p:cNvSpPr txBox="1">
            <a:spLocks noChangeArrowheads="1"/>
          </p:cNvSpPr>
          <p:nvPr/>
        </p:nvSpPr>
        <p:spPr bwMode="auto">
          <a:xfrm>
            <a:off x="4648200" y="523875"/>
            <a:ext cx="6635115"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panose="020B050302020402020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algn="just"/>
            <a:r>
              <a:rPr lang="en-US" sz="2800" dirty="0" err="1">
                <a:latin typeface="Times New Roman" panose="02020603050405020304" pitchFamily="18" charset="0"/>
                <a:cs typeface="Times New Roman" panose="02020603050405020304" pitchFamily="18" charset="0"/>
                <a:sym typeface="+mn-ea"/>
              </a:rPr>
              <a:t>Tình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hình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chuẩn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bị</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cuộc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thi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đấu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thể</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thao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đặc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biệt</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Sân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quần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Rollandes</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Varreau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của</a:t>
            </a:r>
            <a:r>
              <a:rPr lang="en-US" sz="2800" dirty="0">
                <a:latin typeface="Times New Roman" panose="02020603050405020304" pitchFamily="18" charset="0"/>
                <a:cs typeface="Times New Roman" panose="02020603050405020304" pitchFamily="18" charset="0"/>
                <a:sym typeface="+mn-ea"/>
              </a:rPr>
              <a:t> Hà </a:t>
            </a:r>
            <a:r>
              <a:rPr lang="en-US" sz="2800" dirty="0" err="1">
                <a:latin typeface="Times New Roman" panose="02020603050405020304" pitchFamily="18" charset="0"/>
                <a:cs typeface="Times New Roman" panose="02020603050405020304" pitchFamily="18" charset="0"/>
                <a:sym typeface="+mn-ea"/>
              </a:rPr>
              <a:t>thành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đã</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ghi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được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một</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chỗ</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rẽ</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lịch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sử</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thể</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thao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khi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giá</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vào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cửa</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ba</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đồng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hạng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bét</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nhưng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người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xem</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cũng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trên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ba</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nghìn</a:t>
            </a:r>
            <a:r>
              <a:rPr lang="en-US" sz="2800" dirty="0">
                <a:latin typeface="Times New Roman" panose="02020603050405020304" pitchFamily="18" charset="0"/>
                <a:cs typeface="Times New Roman" panose="02020603050405020304" pitchFamily="18" charset="0"/>
                <a:sym typeface="+mn-ea"/>
              </a:rPr>
              <a:t>. </a:t>
            </a:r>
            <a:endParaRPr lang="en-US" altLang="en-US" sz="2800" dirty="0">
              <a:solidFill>
                <a:srgbClr val="000000"/>
              </a:solidFill>
              <a:latin typeface="Times New Roman" panose="02020603050405020304" pitchFamily="18" charset="0"/>
              <a:ea typeface="Microsoft YaHei Light" panose="020B0502040204020203" charset="-122"/>
              <a:cs typeface="Times New Roman" panose="02020603050405020304" pitchFamily="18" charset="0"/>
              <a:sym typeface="+mn-ea"/>
            </a:endParaRPr>
          </a:p>
        </p:txBody>
      </p:sp>
      <p:sp>
        <p:nvSpPr>
          <p:cNvPr id="45" name="文本框 18"/>
          <p:cNvSpPr txBox="1">
            <a:spLocks noChangeArrowheads="1"/>
          </p:cNvSpPr>
          <p:nvPr/>
        </p:nvSpPr>
        <p:spPr bwMode="auto">
          <a:xfrm>
            <a:off x="5693286" y="3045281"/>
            <a:ext cx="5994400" cy="1598386"/>
          </a:xfrm>
          <a:prstGeom prst="rect">
            <a:avLst/>
          </a:prstGeom>
          <a:solidFill>
            <a:srgbClr val="0070C0"/>
          </a:solidFill>
        </p:spPr>
        <p:style>
          <a:lnRef idx="3">
            <a:schemeClr val="lt1"/>
          </a:lnRef>
          <a:fillRef idx="1">
            <a:schemeClr val="accent3"/>
          </a:fillRef>
          <a:effectRef idx="1">
            <a:schemeClr val="accent3"/>
          </a:effectRef>
          <a:fontRef idx="minor">
            <a:schemeClr val="lt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panose="020B050302020402020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just" eaLnBrk="1" hangingPunct="1">
              <a:lnSpc>
                <a:spcPct val="120000"/>
              </a:lnSpc>
              <a:buNone/>
            </a:pPr>
            <a:r>
              <a:rPr lang="en-US" sz="2800" dirty="0" err="1">
                <a:solidFill>
                  <a:schemeClr val="bg1"/>
                </a:solidFill>
                <a:latin typeface="Times New Roman" panose="02020603050405020304" pitchFamily="18" charset="0"/>
                <a:cs typeface="Times New Roman" panose="02020603050405020304" pitchFamily="18" charset="0"/>
                <a:sym typeface="+mn-ea"/>
              </a:rPr>
              <a:t>Diễn</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biến</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kịch</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tính</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của</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ván</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quần</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giữa</a:t>
            </a:r>
            <a:r>
              <a:rPr lang="en-US" sz="2800" dirty="0">
                <a:solidFill>
                  <a:schemeClr val="bg1"/>
                </a:solidFill>
                <a:latin typeface="Times New Roman" panose="02020603050405020304" pitchFamily="18" charset="0"/>
                <a:cs typeface="Times New Roman" panose="02020603050405020304" pitchFamily="18" charset="0"/>
                <a:sym typeface="+mn-ea"/>
              </a:rPr>
              <a:t> Xuân </a:t>
            </a:r>
            <a:r>
              <a:rPr lang="en-US" sz="2800" dirty="0" err="1">
                <a:solidFill>
                  <a:schemeClr val="bg1"/>
                </a:solidFill>
                <a:latin typeface="Times New Roman" panose="02020603050405020304" pitchFamily="18" charset="0"/>
                <a:cs typeface="Times New Roman" panose="02020603050405020304" pitchFamily="18" charset="0"/>
                <a:sym typeface="+mn-ea"/>
              </a:rPr>
              <a:t>Tóc</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Đỏ</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và</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quán</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quân</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quần</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vợt</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Xiêm</a:t>
            </a:r>
            <a:r>
              <a:rPr lang="en-US" sz="2800" dirty="0">
                <a:solidFill>
                  <a:schemeClr val="bg1"/>
                </a:solidFill>
                <a:latin typeface="Times New Roman" panose="02020603050405020304" pitchFamily="18" charset="0"/>
                <a:cs typeface="Times New Roman" panose="02020603050405020304" pitchFamily="18" charset="0"/>
                <a:sym typeface="+mn-ea"/>
              </a:rPr>
              <a:t> La.</a:t>
            </a:r>
            <a:endParaRPr lang="zh-CN" altLang="en-US" sz="2800" dirty="0">
              <a:solidFill>
                <a:schemeClr val="bg1"/>
              </a:solidFill>
              <a:latin typeface="Times New Roman" panose="02020603050405020304" pitchFamily="18" charset="0"/>
              <a:ea typeface="Microsoft YaHei Light" panose="020B0502040204020203" charset="-122"/>
            </a:endParaRPr>
          </a:p>
        </p:txBody>
      </p:sp>
      <p:sp>
        <p:nvSpPr>
          <p:cNvPr id="46" name="文本框 19"/>
          <p:cNvSpPr txBox="1"/>
          <p:nvPr/>
        </p:nvSpPr>
        <p:spPr>
          <a:xfrm>
            <a:off x="5651183" y="4804093"/>
            <a:ext cx="5994400" cy="1815882"/>
          </a:xfrm>
          <a:prstGeom prst="rect">
            <a:avLst/>
          </a:prstGeom>
          <a:solidFill>
            <a:srgbClr val="FFFF00"/>
          </a:solidFill>
          <a:ln w="9525">
            <a:noFill/>
          </a:ln>
        </p:spPr>
        <p:txBody>
          <a:bodyPr>
            <a:spAutoFit/>
          </a:bodyPr>
          <a:lstStyle/>
          <a:p>
            <a:pPr algn="just"/>
            <a:r>
              <a:rPr lang="en-US" sz="2800" dirty="0" err="1">
                <a:latin typeface="Times New Roman" panose="02020603050405020304" pitchFamily="18" charset="0"/>
                <a:cs typeface="Times New Roman" panose="02020603050405020304" pitchFamily="18" charset="0"/>
                <a:sym typeface="+mn-ea"/>
              </a:rPr>
              <a:t>Màn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hùng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biện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của</a:t>
            </a:r>
            <a:r>
              <a:rPr lang="en-US" sz="2800" dirty="0">
                <a:latin typeface="Times New Roman" panose="02020603050405020304" pitchFamily="18" charset="0"/>
                <a:cs typeface="Times New Roman" panose="02020603050405020304" pitchFamily="18" charset="0"/>
                <a:sym typeface="+mn-ea"/>
              </a:rPr>
              <a:t> Xuân </a:t>
            </a:r>
            <a:r>
              <a:rPr lang="en-US" sz="2800" dirty="0" err="1">
                <a:latin typeface="Times New Roman" panose="02020603050405020304" pitchFamily="18" charset="0"/>
                <a:cs typeface="Times New Roman" panose="02020603050405020304" pitchFamily="18" charset="0"/>
                <a:sym typeface="+mn-ea"/>
              </a:rPr>
              <a:t>Tóc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Đỏ</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và</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sự</a:t>
            </a:r>
            <a:r>
              <a:rPr lang="en-US" sz="2800" dirty="0">
                <a:latin typeface="Times New Roman" panose="02020603050405020304" pitchFamily="18" charset="0"/>
                <a:cs typeface="Times New Roman" panose="02020603050405020304" pitchFamily="18" charset="0"/>
                <a:sym typeface="+mn-ea"/>
              </a:rPr>
              <a:t> tung </a:t>
            </a:r>
            <a:r>
              <a:rPr lang="en-US" sz="2800" dirty="0" err="1">
                <a:latin typeface="Times New Roman" panose="02020603050405020304" pitchFamily="18" charset="0"/>
                <a:cs typeface="Times New Roman" panose="02020603050405020304" pitchFamily="18" charset="0"/>
                <a:sym typeface="+mn-ea"/>
              </a:rPr>
              <a:t>hô</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của</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dân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chúng</a:t>
            </a:r>
            <a:r>
              <a:rPr lang="en-US" sz="2800" dirty="0">
                <a:latin typeface="Times New Roman" panose="02020603050405020304" pitchFamily="18" charset="0"/>
                <a:cs typeface="Times New Roman" panose="02020603050405020304" pitchFamily="18" charset="0"/>
                <a:sym typeface="+mn-ea"/>
              </a:rPr>
              <a:t>: Xuân </a:t>
            </a:r>
            <a:r>
              <a:rPr lang="en-US" sz="2800" dirty="0" err="1">
                <a:latin typeface="Times New Roman" panose="02020603050405020304" pitchFamily="18" charset="0"/>
                <a:cs typeface="Times New Roman" panose="02020603050405020304" pitchFamily="18" charset="0"/>
                <a:sym typeface="+mn-ea"/>
              </a:rPr>
              <a:t>nghe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vậy</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thì</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nhường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bàn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cuối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khiến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công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chúng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khán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giả</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sững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sờ</a:t>
            </a:r>
            <a:r>
              <a:rPr lang="en-US" sz="2800" dirty="0">
                <a:latin typeface="Times New Roman" panose="02020603050405020304" pitchFamily="18" charset="0"/>
                <a:cs typeface="Times New Roman" panose="02020603050405020304" pitchFamily="18" charset="0"/>
                <a:sym typeface="+mn-ea"/>
              </a:rPr>
              <a:t>. </a:t>
            </a:r>
            <a:endParaRPr lang="zh-CN" altLang="en-US" sz="2800" dirty="0">
              <a:latin typeface="Times New Roman" panose="02020603050405020304" pitchFamily="18" charset="0"/>
              <a:ea typeface="Microsoft YaHei Light" panose="020B0502040204020203"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600" fill="hold"/>
                                        <p:tgtEl>
                                          <p:spTgt spid="29"/>
                                        </p:tgtEl>
                                        <p:attrNameLst>
                                          <p:attrName>ppt_w</p:attrName>
                                        </p:attrNameLst>
                                      </p:cBhvr>
                                      <p:tavLst>
                                        <p:tav tm="0">
                                          <p:val>
                                            <p:fltVal val="0"/>
                                          </p:val>
                                        </p:tav>
                                        <p:tav tm="100000">
                                          <p:val>
                                            <p:strVal val="#ppt_w"/>
                                          </p:val>
                                        </p:tav>
                                      </p:tavLst>
                                    </p:anim>
                                    <p:anim calcmode="lin" valueType="num">
                                      <p:cBhvr>
                                        <p:cTn id="8" dur="600" fill="hold"/>
                                        <p:tgtEl>
                                          <p:spTgt spid="29"/>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700" fill="hold"/>
                                        <p:tgtEl>
                                          <p:spTgt spid="29"/>
                                        </p:tgtEl>
                                        <p:attrNameLst>
                                          <p:attrName>r</p:attrName>
                                        </p:attrNameLst>
                                      </p:cBhvr>
                                    </p:animRot>
                                  </p:childTnLst>
                                </p:cTn>
                              </p:par>
                              <p:par>
                                <p:cTn id="11" presetID="22" presetClass="entr" presetSubtype="8" fill="hold" nodeType="withEffect">
                                  <p:stCondLst>
                                    <p:cond delay="70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nodeType="withEffect">
                                  <p:stCondLst>
                                    <p:cond delay="70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nodeType="withEffect">
                                  <p:stCondLst>
                                    <p:cond delay="70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diamond(in)">
                                      <p:cBhvr>
                                        <p:cTn id="24" dur="20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circle(in)">
                                      <p:cBhvr>
                                        <p:cTn id="29" dur="20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ox(in)">
                                      <p:cBhvr>
                                        <p:cTn id="34"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5" grpId="0" animBg="1"/>
      <p:bldP spid="45" grpId="1" animBg="1"/>
      <p:bldP spid="46" grpId="0" animBg="1"/>
      <p:bldP spid="4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Rectangle: Rounded Corners 2"/>
          <p:cNvSpPr/>
          <p:nvPr>
            <p:custDataLst>
              <p:tags r:id="rId1"/>
            </p:custDataLst>
          </p:nvPr>
        </p:nvSpPr>
        <p:spPr>
          <a:xfrm>
            <a:off x="349971" y="2496185"/>
            <a:ext cx="10376535" cy="93281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6">
                    <a:lumMod val="50000"/>
                  </a:schemeClr>
                </a:solidFill>
                <a:latin typeface="Times New Roman" panose="02020603050405020304" pitchFamily="18" charset="0"/>
                <a:cs typeface="Times New Roman" panose="02020603050405020304" pitchFamily="18" charset="0"/>
              </a:rPr>
              <a:t>2. TÌNH HUỐNG TRÀO PHÚNG </a:t>
            </a:r>
          </a:p>
        </p:txBody>
      </p:sp>
    </p:spTree>
  </p:cSld>
  <p:clrMapOvr>
    <a:masterClrMapping/>
  </p:clrMapOvr>
  <mc:AlternateContent xmlns:mc="http://schemas.openxmlformats.org/markup-compatibility/2006" xmlns:p14="http://schemas.microsoft.com/office/powerpoint/2010/main">
    <mc:Choice Requires="p14">
      <p:transition spd="slow">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3000" b="-13000"/>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80645" y="345125"/>
            <a:ext cx="11758613" cy="6429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1" indent="0" algn="just">
              <a:buFont typeface="Wingdings" panose="05000000000000000000" pitchFamily="2" charset="2"/>
              <a:buNone/>
            </a:pPr>
            <a:endParaRPr lang="en-US" altLang="vi-VN" sz="3200" b="1">
              <a:solidFill>
                <a:srgbClr val="FF0000"/>
              </a:solidFill>
              <a:latin typeface="Times New Roman" panose="02020603050405020304" pitchFamily="18" charset="0"/>
              <a:ea typeface="American Typewriter" charset="0"/>
              <a:cs typeface="Times New Roman" panose="02020603050405020304" pitchFamily="18" charset="0"/>
              <a:sym typeface="+mn-ea"/>
            </a:endParaRPr>
          </a:p>
        </p:txBody>
      </p:sp>
      <p:sp>
        <p:nvSpPr>
          <p:cNvPr id="2" name="Text Box 1"/>
          <p:cNvSpPr txBox="1"/>
          <p:nvPr/>
        </p:nvSpPr>
        <p:spPr>
          <a:xfrm>
            <a:off x="421005" y="1313180"/>
            <a:ext cx="11161395" cy="1369060"/>
          </a:xfrm>
          <a:prstGeom prst="rect">
            <a:avLst/>
          </a:prstGeom>
          <a:noFill/>
        </p:spPr>
        <p:txBody>
          <a:bodyPr wrap="square" rtlCol="0">
            <a:noAutofit/>
          </a:bodyPr>
          <a:lstStyle/>
          <a:p>
            <a:pPr algn="just"/>
            <a:endParaRPr lang="en-US" sz="2400">
              <a:latin typeface="Times New Roman" panose="02020603050405020304" pitchFamily="18" charset="0"/>
              <a:cs typeface="Times New Roman" panose="02020603050405020304" pitchFamily="18" charset="0"/>
            </a:endParaRPr>
          </a:p>
        </p:txBody>
      </p:sp>
      <p:sp>
        <p:nvSpPr>
          <p:cNvPr id="26" name="Oval 19"/>
          <p:cNvSpPr>
            <a:spLocks noChangeArrowheads="1"/>
          </p:cNvSpPr>
          <p:nvPr>
            <p:custDataLst>
              <p:tags r:id="rId1"/>
            </p:custDataLst>
          </p:nvPr>
        </p:nvSpPr>
        <p:spPr bwMode="auto">
          <a:xfrm>
            <a:off x="80645" y="2900045"/>
            <a:ext cx="1630168" cy="1530350"/>
          </a:xfrm>
          <a:prstGeom prst="roundRect">
            <a:avLst/>
          </a:prstGeom>
          <a:solidFill>
            <a:srgbClr val="00B0F0"/>
          </a:solidFill>
          <a:ln w="3175" cap="flat" cmpd="sng" algn="ctr">
            <a:noFill/>
            <a:prstDash val="solid"/>
          </a:ln>
          <a:effectLst>
            <a:outerShdw blurRad="50800" dist="38100" dir="2700000" algn="tl" rotWithShape="0">
              <a:prstClr val="black">
                <a:alpha val="40000"/>
              </a:prstClr>
            </a:outerShdw>
          </a:effectLst>
        </p:spPr>
        <p:txBody>
          <a:bodyPr lIns="125950" tIns="45701" rIns="125950" bIns="179929" anchor="ctr"/>
          <a:lstStyle/>
          <a:p>
            <a:pPr algn="ctr">
              <a:lnSpc>
                <a:spcPct val="120000"/>
              </a:lnSpc>
              <a:buNone/>
            </a:pPr>
            <a:r>
              <a:rPr lang="en-US" altLang="zh-CN" sz="2800" b="1" dirty="0">
                <a:solidFill>
                  <a:srgbClr val="F9F9F9"/>
                </a:solidFill>
                <a:latin typeface="Microsoft YaHei" panose="020B0503020204020204" charset="-122"/>
                <a:ea typeface="Microsoft YaHei" panose="020B0503020204020204" charset="-122"/>
              </a:rPr>
              <a:t>Tình huống</a:t>
            </a:r>
          </a:p>
        </p:txBody>
      </p:sp>
      <p:sp>
        <p:nvSpPr>
          <p:cNvPr id="23" name="箭头1"/>
          <p:cNvSpPr/>
          <p:nvPr>
            <p:custDataLst>
              <p:tags r:id="rId2"/>
            </p:custDataLst>
          </p:nvPr>
        </p:nvSpPr>
        <p:spPr bwMode="gray">
          <a:xfrm>
            <a:off x="830580" y="752475"/>
            <a:ext cx="1509395" cy="223964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2">
              <a:lumMod val="25000"/>
            </a:schemeClr>
          </a:solidFill>
          <a:ln>
            <a:noFill/>
          </a:ln>
          <a:effectLst/>
        </p:spPr>
        <p:txBody>
          <a:bodyPr wrap="none"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sysClr val="windowText" lastClr="000000"/>
              </a:solidFill>
              <a:effectLst/>
              <a:uLnTx/>
              <a:uFillTx/>
              <a:latin typeface="Calibri" panose="020F0502020204030204"/>
              <a:ea typeface="SimSun" panose="02010600030101010101" pitchFamily="2" charset="-122"/>
              <a:cs typeface="+mn-cs"/>
            </a:endParaRPr>
          </a:p>
        </p:txBody>
      </p:sp>
      <p:sp>
        <p:nvSpPr>
          <p:cNvPr id="38" name="箭头2"/>
          <p:cNvSpPr/>
          <p:nvPr>
            <p:custDataLst>
              <p:tags r:id="rId3"/>
            </p:custDataLst>
          </p:nvPr>
        </p:nvSpPr>
        <p:spPr bwMode="gray">
          <a:xfrm rot="16200000">
            <a:off x="1690370" y="3477260"/>
            <a:ext cx="478155" cy="72072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2">
              <a:lumMod val="25000"/>
            </a:schemeClr>
          </a:solidFill>
          <a:ln>
            <a:noFill/>
          </a:ln>
          <a:effectLst/>
        </p:spPr>
        <p:txBody>
          <a:bodyPr wrap="none"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sysClr val="windowText" lastClr="000000"/>
              </a:solidFill>
              <a:effectLst/>
              <a:uLnTx/>
              <a:uFillTx/>
              <a:latin typeface="Calibri" panose="020F0502020204030204"/>
              <a:ea typeface="SimSun" panose="02010600030101010101" pitchFamily="2" charset="-122"/>
              <a:cs typeface="+mn-cs"/>
            </a:endParaRPr>
          </a:p>
        </p:txBody>
      </p:sp>
      <p:sp>
        <p:nvSpPr>
          <p:cNvPr id="11" name="箭头3"/>
          <p:cNvSpPr/>
          <p:nvPr>
            <p:custDataLst>
              <p:tags r:id="rId4"/>
            </p:custDataLst>
          </p:nvPr>
        </p:nvSpPr>
        <p:spPr bwMode="gray">
          <a:xfrm flipV="1">
            <a:off x="780415" y="4430395"/>
            <a:ext cx="1459230" cy="1607820"/>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2">
              <a:lumMod val="25000"/>
            </a:schemeClr>
          </a:solidFill>
          <a:ln>
            <a:noFill/>
          </a:ln>
          <a:effectLst/>
        </p:spPr>
        <p:txBody>
          <a:bodyPr wrap="none"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sysClr val="windowText" lastClr="000000"/>
              </a:solidFill>
              <a:effectLst/>
              <a:uLnTx/>
              <a:uFillTx/>
              <a:latin typeface="Calibri" panose="020F0502020204030204"/>
              <a:ea typeface="SimSun" panose="02010600030101010101" pitchFamily="2" charset="-122"/>
              <a:cs typeface="+mn-cs"/>
            </a:endParaRPr>
          </a:p>
        </p:txBody>
      </p:sp>
      <p:sp>
        <p:nvSpPr>
          <p:cNvPr id="24" name="标题1"/>
          <p:cNvSpPr>
            <a:spLocks noChangeArrowheads="1"/>
          </p:cNvSpPr>
          <p:nvPr>
            <p:custDataLst>
              <p:tags r:id="rId5"/>
            </p:custDataLst>
          </p:nvPr>
        </p:nvSpPr>
        <p:spPr bwMode="gray">
          <a:xfrm>
            <a:off x="2476500" y="430530"/>
            <a:ext cx="1367790" cy="1665605"/>
          </a:xfrm>
          <a:prstGeom prst="roundRect">
            <a:avLst>
              <a:gd name="adj" fmla="val 11921"/>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lIns="91404" tIns="45701" rIns="91404" bIns="45701" anchor="ctr"/>
          <a:lstStyle/>
          <a:p>
            <a:pPr algn="ctr">
              <a:lnSpc>
                <a:spcPct val="120000"/>
              </a:lnSpc>
              <a:buNone/>
            </a:pPr>
            <a:r>
              <a:rPr lang="en-US" altLang="zh-CN" sz="2800" b="1" dirty="0">
                <a:solidFill>
                  <a:srgbClr val="F2F2F2"/>
                </a:solidFill>
                <a:latin typeface="Times New Roman" panose="02020603050405020304" pitchFamily="18" charset="0"/>
                <a:ea typeface="Microsoft YaHei" panose="020B0503020204020204" charset="-122"/>
                <a:cs typeface="Times New Roman" panose="02020603050405020304" pitchFamily="18" charset="0"/>
              </a:rPr>
              <a:t>Tình huống 1</a:t>
            </a:r>
          </a:p>
        </p:txBody>
      </p:sp>
      <p:sp>
        <p:nvSpPr>
          <p:cNvPr id="25" name="标题2"/>
          <p:cNvSpPr>
            <a:spLocks noChangeArrowheads="1"/>
          </p:cNvSpPr>
          <p:nvPr>
            <p:custDataLst>
              <p:tags r:id="rId6"/>
            </p:custDataLst>
          </p:nvPr>
        </p:nvSpPr>
        <p:spPr bwMode="gray">
          <a:xfrm>
            <a:off x="2339975" y="2600325"/>
            <a:ext cx="1417955" cy="2228850"/>
          </a:xfrm>
          <a:prstGeom prst="roundRect">
            <a:avLst>
              <a:gd name="adj" fmla="val 11921"/>
            </a:avLst>
          </a:prstGeom>
          <a:solidFill>
            <a:schemeClr val="accent3"/>
          </a:solidFill>
          <a:ln w="25400" cap="flat" cmpd="sng" algn="ctr">
            <a:noFill/>
            <a:prstDash val="solid"/>
          </a:ln>
          <a:effectLst>
            <a:outerShdw blurRad="50800" dist="38100" dir="2700000" algn="tl" rotWithShape="0">
              <a:prstClr val="black">
                <a:alpha val="40000"/>
              </a:prstClr>
            </a:outerShdw>
          </a:effectLst>
        </p:spPr>
        <p:txBody>
          <a:bodyPr lIns="91404" tIns="45701" rIns="91404" bIns="45701" anchor="ctr"/>
          <a:lstStyle/>
          <a:p>
            <a:pPr algn="ctr">
              <a:lnSpc>
                <a:spcPct val="120000"/>
              </a:lnSpc>
              <a:buNone/>
            </a:pPr>
            <a:r>
              <a:rPr lang="en-US" altLang="zh-CN" sz="2800" b="1" dirty="0">
                <a:solidFill>
                  <a:srgbClr val="F2F2F2"/>
                </a:solidFill>
                <a:latin typeface="Times New Roman" panose="02020603050405020304" pitchFamily="18" charset="0"/>
                <a:ea typeface="Microsoft YaHei" panose="020B0503020204020204" charset="-122"/>
                <a:cs typeface="Times New Roman" panose="02020603050405020304" pitchFamily="18" charset="0"/>
              </a:rPr>
              <a:t>Tình huống 2</a:t>
            </a:r>
          </a:p>
        </p:txBody>
      </p:sp>
      <p:sp>
        <p:nvSpPr>
          <p:cNvPr id="12" name="标题3"/>
          <p:cNvSpPr>
            <a:spLocks noChangeArrowheads="1"/>
          </p:cNvSpPr>
          <p:nvPr>
            <p:custDataLst>
              <p:tags r:id="rId7"/>
            </p:custDataLst>
          </p:nvPr>
        </p:nvSpPr>
        <p:spPr bwMode="gray">
          <a:xfrm>
            <a:off x="2284095" y="5207000"/>
            <a:ext cx="1560195" cy="1154430"/>
          </a:xfrm>
          <a:prstGeom prst="roundRect">
            <a:avLst>
              <a:gd name="adj" fmla="val 11921"/>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lIns="91404" tIns="45701" rIns="91404" bIns="45701" anchor="ctr"/>
          <a:lstStyle/>
          <a:p>
            <a:pPr algn="ctr">
              <a:lnSpc>
                <a:spcPct val="120000"/>
              </a:lnSpc>
              <a:buNone/>
            </a:pPr>
            <a:r>
              <a:rPr lang="en-US" altLang="zh-CN" sz="2800" b="1" dirty="0">
                <a:solidFill>
                  <a:srgbClr val="F2F2F2"/>
                </a:solidFill>
                <a:latin typeface="Times New Roman" panose="02020603050405020304" pitchFamily="18" charset="0"/>
                <a:ea typeface="Microsoft YaHei" panose="020B0503020204020204" charset="-122"/>
                <a:cs typeface="Times New Roman" panose="02020603050405020304" pitchFamily="18" charset="0"/>
              </a:rPr>
              <a:t>Tình huống 3</a:t>
            </a:r>
          </a:p>
        </p:txBody>
      </p:sp>
      <p:sp>
        <p:nvSpPr>
          <p:cNvPr id="27" name="文本1"/>
          <p:cNvSpPr>
            <a:spLocks noChangeArrowheads="1"/>
          </p:cNvSpPr>
          <p:nvPr>
            <p:custDataLst>
              <p:tags r:id="rId8"/>
            </p:custDataLst>
          </p:nvPr>
        </p:nvSpPr>
        <p:spPr bwMode="gray">
          <a:xfrm>
            <a:off x="4122420" y="430530"/>
            <a:ext cx="7565390" cy="193230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04" tIns="45701" rIns="91404" bIns="45701" anchor="ctr"/>
          <a:lstStyle/>
          <a:p>
            <a:pPr indent="0" algn="just">
              <a:buFont typeface="Wingdings" panose="05000000000000000000" pitchFamily="2" charset="2"/>
              <a:buNone/>
            </a:pPr>
            <a:r>
              <a:rPr lang="en-US" altLang="vi-VN" sz="2800" dirty="0">
                <a:latin typeface="Times New Roman" panose="02020603050405020304" pitchFamily="18" charset="0"/>
                <a:ea typeface="American Typewriter" charset="0"/>
                <a:cs typeface="Times New Roman" panose="02020603050405020304" pitchFamily="18" charset="0"/>
                <a:sym typeface="+mn-ea"/>
              </a:rPr>
              <a:t>Hai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nhà</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quán</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quân</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cũ</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là</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Hải</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và</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Thụ</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mất</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tích</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dẫn</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đến</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nguy</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cơ</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trận</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chung</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kết</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quần</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vợt</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phải</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hoãn</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đồng</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thời</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cũng</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tạo</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cơ</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hội</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cho</a:t>
            </a:r>
            <a:r>
              <a:rPr lang="en-US" altLang="vi-VN" sz="2800" dirty="0">
                <a:latin typeface="Times New Roman" panose="02020603050405020304" pitchFamily="18" charset="0"/>
                <a:ea typeface="American Typewriter" charset="0"/>
                <a:cs typeface="Times New Roman" panose="02020603050405020304" pitchFamily="18" charset="0"/>
                <a:sym typeface="+mn-ea"/>
              </a:rPr>
              <a:t> Xuân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Tóc</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Đỏ</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được</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ra</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sân</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tỉ</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thí</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với</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quán</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quân</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Xiêm</a:t>
            </a:r>
            <a:r>
              <a:rPr lang="en-US" altLang="vi-VN" sz="2800" dirty="0">
                <a:latin typeface="Times New Roman" panose="02020603050405020304" pitchFamily="18" charset="0"/>
                <a:ea typeface="American Typewriter" charset="0"/>
                <a:cs typeface="Times New Roman" panose="02020603050405020304" pitchFamily="18" charset="0"/>
                <a:sym typeface="+mn-ea"/>
              </a:rPr>
              <a:t> La.</a:t>
            </a:r>
          </a:p>
        </p:txBody>
      </p:sp>
      <p:sp>
        <p:nvSpPr>
          <p:cNvPr id="31" name="文本2"/>
          <p:cNvSpPr>
            <a:spLocks noChangeArrowheads="1"/>
          </p:cNvSpPr>
          <p:nvPr>
            <p:custDataLst>
              <p:tags r:id="rId9"/>
            </p:custDataLst>
          </p:nvPr>
        </p:nvSpPr>
        <p:spPr bwMode="gray">
          <a:xfrm>
            <a:off x="4192270" y="2900680"/>
            <a:ext cx="7484110" cy="161798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a:buFont typeface="Wingdings" panose="05000000000000000000" pitchFamily="2" charset="2"/>
              <a:buNone/>
            </a:pPr>
            <a:r>
              <a:rPr lang="en-US" altLang="vi-VN" sz="2800" dirty="0">
                <a:latin typeface="Times New Roman" panose="02020603050405020304" pitchFamily="18" charset="0"/>
                <a:ea typeface="American Typewriter" charset="0"/>
                <a:cs typeface="Times New Roman" panose="02020603050405020304" pitchFamily="18" charset="0"/>
                <a:sym typeface="+mn-ea"/>
              </a:rPr>
              <a:t>Xuân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Tóc</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Đỏ</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thắng</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điểm</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quán</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quân</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Xiêm</a:t>
            </a:r>
            <a:r>
              <a:rPr lang="en-US" altLang="vi-VN" sz="2800" dirty="0">
                <a:latin typeface="Times New Roman" panose="02020603050405020304" pitchFamily="18" charset="0"/>
                <a:ea typeface="American Typewriter" charset="0"/>
                <a:cs typeface="Times New Roman" panose="02020603050405020304" pitchFamily="18" charset="0"/>
                <a:sym typeface="+mn-ea"/>
              </a:rPr>
              <a:t> La,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vô</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tình</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đẩy</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hai</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nước</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Việt</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Xiêm</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đến</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miệng</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hố</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chiến</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tranh</a:t>
            </a:r>
            <a:r>
              <a:rPr lang="en-US" altLang="vi-VN" sz="2800" dirty="0">
                <a:latin typeface="Times New Roman" panose="02020603050405020304" pitchFamily="18" charset="0"/>
                <a:ea typeface="American Typewriter" charset="0"/>
                <a:cs typeface="Times New Roman" panose="02020603050405020304" pitchFamily="18" charset="0"/>
                <a:sym typeface="+mn-ea"/>
              </a:rPr>
              <a:t> –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một</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tình</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trạng</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nguy</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cấp</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phải</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giải</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quyết</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kịp</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thời</a:t>
            </a:r>
            <a:r>
              <a:rPr lang="en-US" altLang="vi-VN" sz="2800" dirty="0">
                <a:latin typeface="Times New Roman" panose="02020603050405020304" pitchFamily="18" charset="0"/>
                <a:ea typeface="American Typewriter" charset="0"/>
                <a:cs typeface="Times New Roman" panose="02020603050405020304" pitchFamily="18" charset="0"/>
                <a:sym typeface="+mn-ea"/>
              </a:rPr>
              <a:t>.</a:t>
            </a:r>
            <a:endParaRPr kumimoji="0" lang="en-US" altLang="vi-VN" sz="2800" b="1" i="0" u="none" strike="noStrike" kern="1200" cap="none" spc="0" normalizeH="0" baseline="0" noProof="0" dirty="0">
              <a:ln>
                <a:noFill/>
              </a:ln>
              <a:solidFill>
                <a:schemeClr val="tx1"/>
              </a:solidFill>
              <a:effectLst/>
              <a:uLnTx/>
              <a:uFillTx/>
              <a:latin typeface="Times New Roman" panose="02020603050405020304" pitchFamily="18" charset="0"/>
              <a:ea typeface="American Typewriter" charset="0"/>
              <a:cs typeface="Times New Roman" panose="02020603050405020304" pitchFamily="18" charset="0"/>
              <a:sym typeface="+mn-ea"/>
            </a:endParaRPr>
          </a:p>
        </p:txBody>
      </p:sp>
      <p:sp>
        <p:nvSpPr>
          <p:cNvPr id="13" name="文本3"/>
          <p:cNvSpPr>
            <a:spLocks noChangeArrowheads="1"/>
          </p:cNvSpPr>
          <p:nvPr>
            <p:custDataLst>
              <p:tags r:id="rId10"/>
            </p:custDataLst>
          </p:nvPr>
        </p:nvSpPr>
        <p:spPr bwMode="ltGray">
          <a:xfrm>
            <a:off x="4122420" y="4896485"/>
            <a:ext cx="7569835" cy="146494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04" tIns="45701" rIns="91404" bIns="45701" anchor="ctr"/>
          <a:lstStyle/>
          <a:p>
            <a:pPr indent="0" algn="just">
              <a:buFont typeface="Wingdings" panose="05000000000000000000" pitchFamily="2" charset="2"/>
              <a:buNone/>
            </a:pPr>
            <a:r>
              <a:rPr lang="en-US" altLang="vi-VN" sz="2800" dirty="0" err="1">
                <a:latin typeface="Times New Roman" panose="02020603050405020304" pitchFamily="18" charset="0"/>
                <a:ea typeface="American Typewriter" charset="0"/>
                <a:cs typeface="Times New Roman" panose="02020603050405020304" pitchFamily="18" charset="0"/>
                <a:sym typeface="+mn-ea"/>
              </a:rPr>
              <a:t>Đông</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đảo</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khán</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giả</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đả</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đảo</a:t>
            </a:r>
            <a:r>
              <a:rPr lang="en-US" altLang="vi-VN" sz="2800" dirty="0">
                <a:latin typeface="Times New Roman" panose="02020603050405020304" pitchFamily="18" charset="0"/>
                <a:ea typeface="American Typewriter" charset="0"/>
                <a:cs typeface="Times New Roman" panose="02020603050405020304" pitchFamily="18" charset="0"/>
                <a:sym typeface="+mn-ea"/>
              </a:rPr>
              <a:t> Xuân,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đòi</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được</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giải</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thích</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buộc</a:t>
            </a:r>
            <a:r>
              <a:rPr lang="en-US" altLang="vi-VN" sz="2800" dirty="0">
                <a:latin typeface="Times New Roman" panose="02020603050405020304" pitchFamily="18" charset="0"/>
                <a:ea typeface="American Typewriter" charset="0"/>
                <a:cs typeface="Times New Roman" panose="02020603050405020304" pitchFamily="18" charset="0"/>
                <a:sym typeface="+mn-ea"/>
              </a:rPr>
              <a:t> Xuân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và</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ông</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bầu</a:t>
            </a:r>
            <a:r>
              <a:rPr lang="en-US" altLang="vi-VN" sz="2800" dirty="0">
                <a:latin typeface="Times New Roman" panose="02020603050405020304" pitchFamily="18" charset="0"/>
                <a:ea typeface="American Typewriter" charset="0"/>
                <a:cs typeface="Times New Roman" panose="02020603050405020304" pitchFamily="18" charset="0"/>
                <a:sym typeface="+mn-ea"/>
              </a:rPr>
              <a:t> Văn Minh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phải</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biện</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xảo</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để</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xoay</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ngược</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thế</a:t>
            </a:r>
            <a:r>
              <a:rPr lang="en-US" altLang="vi-VN" sz="2800" dirty="0">
                <a:latin typeface="Times New Roman" panose="02020603050405020304" pitchFamily="18" charset="0"/>
                <a:ea typeface="American Typewriter" charset="0"/>
                <a:cs typeface="Times New Roman" panose="02020603050405020304" pitchFamily="18" charset="0"/>
                <a:sym typeface="+mn-ea"/>
              </a:rPr>
              <a:t> </a:t>
            </a:r>
            <a:r>
              <a:rPr lang="en-US" altLang="vi-VN" sz="2800" dirty="0" err="1">
                <a:latin typeface="Times New Roman" panose="02020603050405020304" pitchFamily="18" charset="0"/>
                <a:ea typeface="American Typewriter" charset="0"/>
                <a:cs typeface="Times New Roman" panose="02020603050405020304" pitchFamily="18" charset="0"/>
                <a:sym typeface="+mn-ea"/>
              </a:rPr>
              <a:t>cờ</a:t>
            </a:r>
            <a:r>
              <a:rPr lang="en-US" altLang="vi-VN" sz="2800" dirty="0">
                <a:latin typeface="Times New Roman" panose="02020603050405020304" pitchFamily="18" charset="0"/>
                <a:ea typeface="American Typewriter" charset="0"/>
                <a:cs typeface="Times New Roman" panose="02020603050405020304" pitchFamily="18" charset="0"/>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4" grpId="0" bldLvl="0" animBg="1"/>
      <p:bldP spid="25" grpId="0" bldLvl="0" animBg="1"/>
      <p:bldP spid="12" grpId="0" bldLvl="0" animBg="1"/>
      <p:bldP spid="27" grpId="0" bldLvl="0" animBg="1"/>
      <p:bldP spid="31" grpId="0" bldLvl="0" animBg="1"/>
      <p:bldP spid="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FF5FDE-F048-4D23-B717-5D113ED25F0D}"/>
              </a:ext>
            </a:extLst>
          </p:cNvPr>
          <p:cNvSpPr txBox="1"/>
          <p:nvPr/>
        </p:nvSpPr>
        <p:spPr>
          <a:xfrm>
            <a:off x="318499" y="380144"/>
            <a:ext cx="5777501" cy="110799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3.Nhân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tóc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đỏ</a:t>
            </a:r>
            <a:r>
              <a:rPr lang="en-US" sz="2400" b="1"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a.Cuộc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thao</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sân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quần</a:t>
            </a:r>
            <a:endParaRPr lang="en-US" sz="2400" b="1" dirty="0">
              <a:latin typeface="Times New Roman" panose="02020603050405020304" pitchFamily="18" charset="0"/>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E4C73F9D-1E11-4086-98ED-08288C76E102}"/>
              </a:ext>
            </a:extLst>
          </p:cNvPr>
          <p:cNvSpPr txBox="1"/>
          <p:nvPr/>
        </p:nvSpPr>
        <p:spPr>
          <a:xfrm>
            <a:off x="82192" y="1202010"/>
            <a:ext cx="12109807"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thua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A42555D1-D43D-4F9A-8C8E-1FD58F78349A}"/>
              </a:ext>
            </a:extLst>
          </p:cNvPr>
          <p:cNvSpPr txBox="1"/>
          <p:nvPr/>
        </p:nvSpPr>
        <p:spPr>
          <a:xfrm>
            <a:off x="0" y="1967805"/>
            <a:ext cx="1206186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067F084B-90B4-4E52-A8B5-2520EE509009}"/>
              </a:ext>
            </a:extLst>
          </p:cNvPr>
          <p:cNvSpPr txBox="1"/>
          <p:nvPr/>
        </p:nvSpPr>
        <p:spPr>
          <a:xfrm>
            <a:off x="82192" y="2773957"/>
            <a:ext cx="6801493"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b.Màn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Xuân</a:t>
            </a:r>
            <a:endParaRPr lang="en-US" sz="2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7DD6AEA-1F38-4A7B-932A-3F0DF0C23EDE}"/>
              </a:ext>
            </a:extLst>
          </p:cNvPr>
          <p:cNvSpPr txBox="1"/>
          <p:nvPr/>
        </p:nvSpPr>
        <p:spPr>
          <a:xfrm>
            <a:off x="138701" y="3235622"/>
            <a:ext cx="11784458" cy="1107996"/>
          </a:xfrm>
          <a:prstGeom prst="rect">
            <a:avLst/>
          </a:prstGeom>
          <a:noFill/>
        </p:spPr>
        <p:txBody>
          <a:bodyPr wrap="square" rtlCol="0">
            <a:spAutoFit/>
          </a:bodyPr>
          <a:lstStyle/>
          <a:p>
            <a:r>
              <a:rPr lang="en-US" altLang="vi-VN" sz="2400" b="1" dirty="0">
                <a:solidFill>
                  <a:srgbClr val="FF0000"/>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b="1" dirty="0" err="1">
                <a:solidFill>
                  <a:srgbClr val="FF0000"/>
                </a:solidFill>
                <a:latin typeface="Times New Roman" panose="02020603050405020304" pitchFamily="18" charset="0"/>
                <a:ea typeface="American Typewriter" charset="0"/>
                <a:cs typeface="Times New Roman" panose="02020603050405020304" pitchFamily="18" charset="0"/>
                <a:sym typeface="+mn-ea"/>
              </a:rPr>
              <a:t>Nội</a:t>
            </a:r>
            <a:r>
              <a:rPr lang="en-US" altLang="vi-VN" sz="2400" b="1" dirty="0">
                <a:solidFill>
                  <a:srgbClr val="FF0000"/>
                </a:solidFill>
                <a:latin typeface="Times New Roman" panose="02020603050405020304" pitchFamily="18" charset="0"/>
                <a:ea typeface="American Typewriter" charset="0"/>
                <a:cs typeface="Times New Roman" panose="02020603050405020304" pitchFamily="18" charset="0"/>
                <a:sym typeface="+mn-ea"/>
              </a:rPr>
              <a:t> dung: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Đ</a:t>
            </a:r>
            <a:r>
              <a:rPr lang="en-US" sz="2400" dirty="0" err="1">
                <a:solidFill>
                  <a:schemeClr val="tx1"/>
                </a:solidFill>
                <a:latin typeface="Times New Roman" panose="02020603050405020304" pitchFamily="18" charset="0"/>
                <a:cs typeface="Times New Roman" panose="02020603050405020304" pitchFamily="18" charset="0"/>
                <a:sym typeface="+mn-ea"/>
              </a:rPr>
              <a:t>ề</a:t>
            </a:r>
            <a:r>
              <a:rPr lang="en-US" sz="2400" dirty="0">
                <a:solidFill>
                  <a:schemeClr val="tx1"/>
                </a:solidFill>
                <a:latin typeface="Times New Roman" panose="02020603050405020304" pitchFamily="18" charset="0"/>
                <a:cs typeface="Times New Roman" panose="02020603050405020304" pitchFamily="18" charset="0"/>
                <a:sym typeface="+mn-ea"/>
              </a:rPr>
              <a:t> </a:t>
            </a:r>
            <a:r>
              <a:rPr lang="en-US" sz="2400" dirty="0" err="1">
                <a:solidFill>
                  <a:schemeClr val="tx1"/>
                </a:solidFill>
                <a:latin typeface="Times New Roman" panose="02020603050405020304" pitchFamily="18" charset="0"/>
                <a:cs typeface="Times New Roman" panose="02020603050405020304" pitchFamily="18" charset="0"/>
                <a:sym typeface="+mn-ea"/>
              </a:rPr>
              <a:t>c</a:t>
            </a:r>
            <a:r>
              <a:rPr lang="en-US" sz="2400" dirty="0" err="1">
                <a:latin typeface="Times New Roman" panose="02020603050405020304" pitchFamily="18" charset="0"/>
                <a:cs typeface="Times New Roman" panose="02020603050405020304" pitchFamily="18" charset="0"/>
                <a:sym typeface="+mn-ea"/>
              </a:rPr>
              <a:t>ập</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đến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những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hậu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quả</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của</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một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xung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đột</a:t>
            </a:r>
            <a:r>
              <a:rPr lang="en-US" sz="2400" dirty="0">
                <a:latin typeface="Times New Roman" panose="02020603050405020304" pitchFamily="18" charset="0"/>
                <a:cs typeface="Times New Roman" panose="02020603050405020304" pitchFamily="18" charset="0"/>
                <a:sym typeface="+mn-ea"/>
              </a:rPr>
              <a:t> Việt – </a:t>
            </a:r>
            <a:r>
              <a:rPr lang="en-US" sz="2400" dirty="0" err="1">
                <a:latin typeface="Times New Roman" panose="02020603050405020304" pitchFamily="18" charset="0"/>
                <a:cs typeface="Times New Roman" panose="02020603050405020304" pitchFamily="18" charset="0"/>
                <a:sym typeface="+mn-ea"/>
              </a:rPr>
              <a:t>Xiêm</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và</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nhấn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mạnh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rằng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cuộc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chiến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sẽ</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kéo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theo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nạn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đói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và</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thảm</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hoạ</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cho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nhân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loại</a:t>
            </a:r>
            <a:r>
              <a:rPr lang="en-US" sz="2400" dirty="0">
                <a:latin typeface="Times New Roman" panose="02020603050405020304" pitchFamily="18" charset="0"/>
                <a:cs typeface="Times New Roman" panose="02020603050405020304" pitchFamily="18" charset="0"/>
                <a:sym typeface="+mn-ea"/>
              </a:rPr>
              <a:t>.</a:t>
            </a:r>
          </a:p>
          <a:p>
            <a:endParaRPr lang="en-US" dirty="0"/>
          </a:p>
        </p:txBody>
      </p:sp>
      <p:sp>
        <p:nvSpPr>
          <p:cNvPr id="7" name="TextBox 6">
            <a:extLst>
              <a:ext uri="{FF2B5EF4-FFF2-40B4-BE49-F238E27FC236}">
                <a16:creationId xmlns:a16="http://schemas.microsoft.com/office/drawing/2014/main" id="{5DCA57E1-92DF-4176-A1C0-4BB10BFBEFBA}"/>
              </a:ext>
            </a:extLst>
          </p:cNvPr>
          <p:cNvSpPr txBox="1"/>
          <p:nvPr/>
        </p:nvSpPr>
        <p:spPr>
          <a:xfrm>
            <a:off x="138701" y="4106207"/>
            <a:ext cx="11743362" cy="461665"/>
          </a:xfrm>
          <a:prstGeom prst="rect">
            <a:avLst/>
          </a:prstGeom>
          <a:noFill/>
        </p:spPr>
        <p:txBody>
          <a:bodyPr wrap="square" rtlCol="0">
            <a:spAutoFit/>
          </a:bodyPr>
          <a:lstStyle/>
          <a:p>
            <a:r>
              <a:rPr lang="en-US" altLang="vi-VN" sz="2400" b="1" dirty="0">
                <a:solidFill>
                  <a:srgbClr val="FF0000"/>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b="1" dirty="0" err="1">
                <a:solidFill>
                  <a:srgbClr val="FF0000"/>
                </a:solidFill>
                <a:latin typeface="Times New Roman" panose="02020603050405020304" pitchFamily="18" charset="0"/>
                <a:ea typeface="American Typewriter" charset="0"/>
                <a:cs typeface="Times New Roman" panose="02020603050405020304" pitchFamily="18" charset="0"/>
                <a:sym typeface="+mn-ea"/>
              </a:rPr>
              <a:t>Giọng</a:t>
            </a:r>
            <a:r>
              <a:rPr lang="en-US" altLang="vi-VN" sz="2400" b="1" dirty="0">
                <a:solidFill>
                  <a:srgbClr val="FF0000"/>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b="1" dirty="0" err="1">
                <a:solidFill>
                  <a:srgbClr val="FF0000"/>
                </a:solidFill>
                <a:latin typeface="Times New Roman" panose="02020603050405020304" pitchFamily="18" charset="0"/>
                <a:ea typeface="American Typewriter" charset="0"/>
                <a:cs typeface="Times New Roman" panose="02020603050405020304" pitchFamily="18" charset="0"/>
                <a:sym typeface="+mn-ea"/>
              </a:rPr>
              <a:t>điệu</a:t>
            </a:r>
            <a:r>
              <a:rPr lang="en-US" altLang="vi-VN" sz="2400" b="1" dirty="0">
                <a:solidFill>
                  <a:srgbClr val="FF0000"/>
                </a:solidFill>
                <a:latin typeface="Times New Roman" panose="02020603050405020304" pitchFamily="18" charset="0"/>
                <a:ea typeface="American Typewriter"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kiêu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ngạo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hùng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biện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bề</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trên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bản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chất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khôn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lỏi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cơ</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hội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của</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Xuân</a:t>
            </a:r>
            <a:r>
              <a:rPr lang="en-US" sz="1800" dirty="0">
                <a:latin typeface="Times New Roman" panose="02020603050405020304" pitchFamily="18" charset="0"/>
                <a:cs typeface="Times New Roman" panose="02020603050405020304" pitchFamily="18" charset="0"/>
                <a:sym typeface="+mn-ea"/>
              </a:rPr>
              <a:t>.</a:t>
            </a:r>
            <a:endParaRPr lang="en-US" dirty="0"/>
          </a:p>
        </p:txBody>
      </p:sp>
      <p:sp>
        <p:nvSpPr>
          <p:cNvPr id="8" name="TextBox 7">
            <a:extLst>
              <a:ext uri="{FF2B5EF4-FFF2-40B4-BE49-F238E27FC236}">
                <a16:creationId xmlns:a16="http://schemas.microsoft.com/office/drawing/2014/main" id="{D9F776E2-95A4-45A4-8736-6DDB168A0872}"/>
              </a:ext>
            </a:extLst>
          </p:cNvPr>
          <p:cNvSpPr txBox="1"/>
          <p:nvPr/>
        </p:nvSpPr>
        <p:spPr>
          <a:xfrm>
            <a:off x="138701" y="4607460"/>
            <a:ext cx="11923160" cy="830997"/>
          </a:xfrm>
          <a:prstGeom prst="rect">
            <a:avLst/>
          </a:prstGeom>
          <a:noFill/>
        </p:spPr>
        <p:txBody>
          <a:bodyPr wrap="square" rtlCol="0">
            <a:spAutoFit/>
          </a:bodyPr>
          <a:lstStyle/>
          <a:p>
            <a:r>
              <a:rPr lang="en-US" altLang="vi-VN" sz="2400" b="1" dirty="0">
                <a:solidFill>
                  <a:srgbClr val="FF0000"/>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b="1" dirty="0" err="1">
                <a:solidFill>
                  <a:srgbClr val="FF0000"/>
                </a:solidFill>
                <a:latin typeface="Times New Roman" panose="02020603050405020304" pitchFamily="18" charset="0"/>
                <a:ea typeface="American Typewriter" charset="0"/>
                <a:cs typeface="Times New Roman" panose="02020603050405020304" pitchFamily="18" charset="0"/>
                <a:sym typeface="+mn-ea"/>
              </a:rPr>
              <a:t>Hành</a:t>
            </a:r>
            <a:r>
              <a:rPr lang="en-US" altLang="vi-VN" sz="2400" b="1" dirty="0">
                <a:solidFill>
                  <a:srgbClr val="FF0000"/>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b="1" dirty="0" err="1">
                <a:solidFill>
                  <a:srgbClr val="FF0000"/>
                </a:solidFill>
                <a:latin typeface="Times New Roman" panose="02020603050405020304" pitchFamily="18" charset="0"/>
                <a:ea typeface="American Typewriter" charset="0"/>
                <a:cs typeface="Times New Roman" panose="02020603050405020304" pitchFamily="18" charset="0"/>
                <a:sym typeface="+mn-ea"/>
              </a:rPr>
              <a:t>động</a:t>
            </a:r>
            <a:r>
              <a:rPr lang="en-US" altLang="vi-VN" sz="2400" b="1" dirty="0">
                <a:solidFill>
                  <a:srgbClr val="FF0000"/>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nó</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vỗ</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vào</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ngực</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tự</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cao</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tự</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mãn</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đề</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cao</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bản</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thân</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nó</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đấm</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tay</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xuống</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không</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khí</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sự</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kiên</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định</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nó</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giơ</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cao</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tay</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lên</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sự</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quyết</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solidFill>
                  <a:schemeClr val="tx1"/>
                </a:solidFill>
                <a:latin typeface="Times New Roman" panose="02020603050405020304" pitchFamily="18" charset="0"/>
                <a:ea typeface="American Typewriter" charset="0"/>
                <a:cs typeface="Times New Roman" panose="02020603050405020304" pitchFamily="18" charset="0"/>
                <a:sym typeface="+mn-ea"/>
              </a:rPr>
              <a:t>tâm</a:t>
            </a:r>
            <a:r>
              <a:rPr lang="en-US" altLang="vi-VN" sz="2400" dirty="0">
                <a:solidFill>
                  <a:schemeClr val="tx1"/>
                </a:solidFill>
                <a:latin typeface="Times New Roman" panose="02020603050405020304" pitchFamily="18" charset="0"/>
                <a:ea typeface="American Typewriter" charset="0"/>
                <a:cs typeface="Times New Roman" panose="02020603050405020304" pitchFamily="18" charset="0"/>
                <a:sym typeface="+mn-ea"/>
              </a:rPr>
              <a:t>);…</a:t>
            </a:r>
            <a:endParaRPr lang="en-US" sz="2400" dirty="0"/>
          </a:p>
        </p:txBody>
      </p:sp>
      <p:sp>
        <p:nvSpPr>
          <p:cNvPr id="9" name="TextBox 8">
            <a:extLst>
              <a:ext uri="{FF2B5EF4-FFF2-40B4-BE49-F238E27FC236}">
                <a16:creationId xmlns:a16="http://schemas.microsoft.com/office/drawing/2014/main" id="{05E1BC43-E01D-4266-8BB9-7A0F72F9D297}"/>
              </a:ext>
            </a:extLst>
          </p:cNvPr>
          <p:cNvSpPr txBox="1"/>
          <p:nvPr/>
        </p:nvSpPr>
        <p:spPr>
          <a:xfrm>
            <a:off x="138702" y="5478045"/>
            <a:ext cx="11784458" cy="1200329"/>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=&gt; </a:t>
            </a:r>
            <a:r>
              <a:rPr lang="en-US" sz="2400" b="1" i="1" dirty="0" err="1">
                <a:latin typeface="Times New Roman" panose="02020603050405020304" pitchFamily="18" charset="0"/>
                <a:cs typeface="Times New Roman" panose="02020603050405020304" pitchFamily="18" charset="0"/>
              </a:rPr>
              <a:t>Xã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hội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đảo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tạo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hội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Xuân</a:t>
            </a:r>
            <a:r>
              <a:rPr lang="en-US" sz="2400" b="1" i="1" dirty="0">
                <a:latin typeface="Times New Roman" panose="02020603050405020304" pitchFamily="18" charset="0"/>
                <a:cs typeface="Times New Roman" panose="02020603050405020304" pitchFamily="18" charset="0"/>
              </a:rPr>
              <a:t> -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kẻ</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lưu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vô</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học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nhưng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láu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a:t>
            </a:r>
            <a:r>
              <a:rPr lang="en-US" sz="2400" b="1" i="1" dirty="0">
                <a:latin typeface="Times New Roman" panose="02020603050405020304" pitchFamily="18" charset="0"/>
                <a:cs typeface="Times New Roman" panose="02020603050405020304" pitchFamily="18" charset="0"/>
              </a:rPr>
              <a:t> - </a:t>
            </a:r>
            <a:r>
              <a:rPr lang="en-US" sz="2400" b="1" i="1" dirty="0" err="1">
                <a:latin typeface="Times New Roman" panose="02020603050405020304" pitchFamily="18" charset="0"/>
                <a:cs typeface="Times New Roman" panose="02020603050405020304" pitchFamily="18" charset="0"/>
              </a:rPr>
              <a:t>đã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chui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sâu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leo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cao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được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hội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thăng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ngờ</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những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gì</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đang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diễn</a:t>
            </a:r>
            <a:r>
              <a:rPr lang="en-US" sz="2400" b="1" i="1" dirty="0">
                <a:latin typeface="Times New Roman" panose="02020603050405020304" pitchFamily="18" charset="0"/>
                <a:cs typeface="Times New Roman" panose="02020603050405020304" pitchFamily="18" charset="0"/>
              </a:rPr>
              <a:t> ra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hội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đều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tấn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trò</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não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nuột</a:t>
            </a:r>
            <a:r>
              <a:rPr lang="en-US" sz="2400" b="1" i="1" dirty="0">
                <a:latin typeface="Times New Roman" panose="02020603050405020304" pitchFamily="18" charset="0"/>
                <a:cs typeface="Times New Roman" panose="02020603050405020304" pitchFamily="18" charset="0"/>
              </a:rPr>
              <a:t>, xen </a:t>
            </a:r>
            <a:r>
              <a:rPr lang="en-US" sz="2400" b="1" i="1" dirty="0" err="1">
                <a:latin typeface="Times New Roman" panose="02020603050405020304" pitchFamily="18" charset="0"/>
                <a:cs typeface="Times New Roman" panose="02020603050405020304" pitchFamily="18" charset="0"/>
              </a:rPr>
              <a:t>lẫn</a:t>
            </a:r>
            <a:r>
              <a:rPr lang="en-US" sz="2400" b="1" i="1" dirty="0">
                <a:latin typeface="Times New Roman" panose="02020603050405020304" pitchFamily="18" charset="0"/>
                <a:cs typeface="Times New Roman" panose="02020603050405020304" pitchFamily="18" charset="0"/>
              </a:rPr>
              <a:t> bi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hài</a:t>
            </a:r>
            <a:r>
              <a:rPr lang="en-US" sz="2400" b="1" i="1" dirty="0">
                <a:latin typeface="Times New Roman" panose="02020603050405020304" pitchFamily="18" charset="0"/>
                <a:cs typeface="Times New Roman" panose="02020603050405020304" pitchFamily="18" charset="0"/>
              </a:rPr>
              <a:t>.</a:t>
            </a:r>
            <a:endParaRPr lang="en-US" sz="2400" i="1" dirty="0"/>
          </a:p>
        </p:txBody>
      </p:sp>
    </p:spTree>
    <p:extLst>
      <p:ext uri="{BB962C8B-B14F-4D97-AF65-F5344CB8AC3E}">
        <p14:creationId xmlns:p14="http://schemas.microsoft.com/office/powerpoint/2010/main" val="61217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Rounded Corners 2"/>
          <p:cNvSpPr/>
          <p:nvPr/>
        </p:nvSpPr>
        <p:spPr>
          <a:xfrm>
            <a:off x="-1736083" y="344505"/>
            <a:ext cx="7320915" cy="93281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4.Nghệ </a:t>
            </a:r>
            <a:r>
              <a:rPr lang="en-US" sz="2800" b="1" dirty="0" err="1">
                <a:solidFill>
                  <a:schemeClr val="tx1"/>
                </a:solidFill>
                <a:latin typeface="Times New Roman" panose="02020603050405020304" pitchFamily="18" charset="0"/>
                <a:cs typeface="Times New Roman" panose="02020603050405020304" pitchFamily="18" charset="0"/>
              </a:rPr>
              <a:t>thuật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565328" y="1199761"/>
            <a:ext cx="10748010" cy="1734185"/>
          </a:xfrm>
          <a:prstGeom prst="rect">
            <a:avLst/>
          </a:prstGeom>
          <a:noFill/>
        </p:spPr>
        <p:txBody>
          <a:bodyPr wrap="square" rtlCol="0" anchor="t">
            <a:noAutofit/>
          </a:bodyPr>
          <a:lstStyle/>
          <a:p>
            <a:pPr algn="just"/>
            <a:r>
              <a:rPr lang="en-US" altLang="vi-VN" sz="2800" b="1" dirty="0">
                <a:solidFill>
                  <a:srgbClr val="FF0000"/>
                </a:solidFill>
                <a:latin typeface="Times New Roman" panose="02020603050405020304" pitchFamily="18" charset="0"/>
                <a:ea typeface="American Typewriter" charset="0"/>
                <a:cs typeface="Times New Roman" panose="02020603050405020304" pitchFamily="18" charset="0"/>
                <a:sym typeface="+mn-ea"/>
              </a:rPr>
              <a:t>-</a:t>
            </a:r>
            <a:r>
              <a:rPr lang="en-US" altLang="vi-VN" sz="2400" dirty="0" err="1">
                <a:latin typeface="Times New Roman" panose="02020603050405020304" pitchFamily="18" charset="0"/>
                <a:ea typeface="American Typewriter" charset="0"/>
                <a:cs typeface="Times New Roman" panose="02020603050405020304" pitchFamily="18" charset="0"/>
                <a:sym typeface="+mn-ea"/>
              </a:rPr>
              <a:t>Ngôi</a:t>
            </a:r>
            <a:r>
              <a:rPr lang="en-US" altLang="vi-VN" sz="2400" dirty="0">
                <a:latin typeface="Times New Roman" panose="02020603050405020304" pitchFamily="18" charset="0"/>
                <a:ea typeface="American Typewriter" charset="0"/>
                <a:cs typeface="Times New Roman" panose="02020603050405020304" pitchFamily="18" charset="0"/>
                <a:sym typeface="+mn-ea"/>
              </a:rPr>
              <a:t> </a:t>
            </a:r>
            <a:r>
              <a:rPr lang="en-US" altLang="vi-VN" sz="2400" dirty="0" err="1">
                <a:latin typeface="Times New Roman" panose="02020603050405020304" pitchFamily="18" charset="0"/>
                <a:ea typeface="American Typewriter" charset="0"/>
                <a:cs typeface="Times New Roman" panose="02020603050405020304" pitchFamily="18" charset="0"/>
                <a:sym typeface="+mn-ea"/>
              </a:rPr>
              <a:t>kể</a:t>
            </a:r>
            <a:r>
              <a:rPr lang="en-US" altLang="vi-VN" sz="2400" dirty="0">
                <a:latin typeface="Times New Roman" panose="02020603050405020304" pitchFamily="18" charset="0"/>
                <a:ea typeface="American Typewriter" charset="0"/>
                <a:cs typeface="Times New Roman" panose="02020603050405020304" pitchFamily="18" charset="0"/>
                <a:sym typeface="+mn-ea"/>
              </a:rPr>
              <a:t> : </a:t>
            </a:r>
            <a:r>
              <a:rPr lang="en-US" sz="2400" dirty="0" err="1">
                <a:latin typeface="Times New Roman" panose="02020603050405020304" pitchFamily="18" charset="0"/>
                <a:cs typeface="Times New Roman" panose="02020603050405020304" pitchFamily="18" charset="0"/>
                <a:sym typeface="+mn-ea"/>
              </a:rPr>
              <a:t>ngôi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thứ</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ba</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toàn</a:t>
            </a:r>
            <a:r>
              <a:rPr lang="en-US" sz="2400" dirty="0">
                <a:latin typeface="Times New Roman" panose="02020603050405020304" pitchFamily="18" charset="0"/>
                <a:cs typeface="Times New Roman" panose="02020603050405020304" pitchFamily="18" charset="0"/>
                <a:sym typeface="+mn-ea"/>
              </a:rPr>
              <a:t> tri) bao </a:t>
            </a:r>
            <a:r>
              <a:rPr lang="en-US" sz="2400" dirty="0" err="1">
                <a:latin typeface="Times New Roman" panose="02020603050405020304" pitchFamily="18" charset="0"/>
                <a:cs typeface="Times New Roman" panose="02020603050405020304" pitchFamily="18" charset="0"/>
                <a:sym typeface="+mn-ea"/>
              </a:rPr>
              <a:t>quát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được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toàn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cảnh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sự</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việc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đẩy</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nhanh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nhịp</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độ</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kể</a:t>
            </a:r>
            <a:r>
              <a:rPr lang="en-US" sz="2400" dirty="0">
                <a:latin typeface="Times New Roman" panose="02020603050405020304" pitchFamily="18" charset="0"/>
                <a:cs typeface="Times New Roman" panose="02020603050405020304" pitchFamily="18" charset="0"/>
                <a:sym typeface="+mn-ea"/>
              </a:rPr>
              <a:t>.</a:t>
            </a:r>
          </a:p>
        </p:txBody>
      </p:sp>
      <p:sp>
        <p:nvSpPr>
          <p:cNvPr id="2" name="TextBox 1">
            <a:extLst>
              <a:ext uri="{FF2B5EF4-FFF2-40B4-BE49-F238E27FC236}">
                <a16:creationId xmlns:a16="http://schemas.microsoft.com/office/drawing/2014/main" id="{018806FC-B1EA-4B43-8459-4CEC7FA82CE3}"/>
              </a:ext>
            </a:extLst>
          </p:cNvPr>
          <p:cNvSpPr txBox="1"/>
          <p:nvPr/>
        </p:nvSpPr>
        <p:spPr>
          <a:xfrm>
            <a:off x="508696" y="2066854"/>
            <a:ext cx="1086127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B81FF6F-E4F8-4FE3-BE5D-CB4B86C04122}"/>
              </a:ext>
            </a:extLst>
          </p:cNvPr>
          <p:cNvSpPr txBox="1"/>
          <p:nvPr/>
        </p:nvSpPr>
        <p:spPr>
          <a:xfrm>
            <a:off x="508695" y="2703113"/>
            <a:ext cx="783918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mỉa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2257424" y="471486"/>
            <a:ext cx="7115176" cy="1628775"/>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dirty="0">
                <a:solidFill>
                  <a:schemeClr val="tx1"/>
                </a:solidFill>
                <a:latin typeface="Times New Roman" panose="02020603050405020304" pitchFamily="18" charset="0"/>
                <a:cs typeface="Times New Roman" panose="02020603050405020304" pitchFamily="18" charset="0"/>
              </a:rPr>
              <a:t>III. TỔNG KẾT </a:t>
            </a:r>
          </a:p>
        </p:txBody>
      </p:sp>
    </p:spTree>
  </p:cSld>
  <p:clrMapOvr>
    <a:masterClrMapping/>
  </p:clrMapOvr>
  <mc:AlternateContent xmlns:mc="http://schemas.openxmlformats.org/markup-compatibility/2006" xmlns:p14="http://schemas.microsoft.com/office/powerpoint/2010/main">
    <mc:Choice Requires="p14">
      <p:transition spd="slow">
        <p:comb/>
      </p:transition>
    </mc:Choice>
    <mc:Fallback xmlns="">
      <p:transition spd="slow">
        <p:comb/>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extBox 5"/>
          <p:cNvSpPr txBox="1"/>
          <p:nvPr/>
        </p:nvSpPr>
        <p:spPr>
          <a:xfrm>
            <a:off x="1057275" y="2162400"/>
            <a:ext cx="4572000" cy="523220"/>
          </a:xfrm>
          <a:prstGeom prst="rect">
            <a:avLst/>
          </a:prstGeom>
          <a:noFill/>
        </p:spPr>
        <p:txBody>
          <a:bodyPr wrap="square">
            <a:spAutoFit/>
          </a:bodyPr>
          <a:lstStyle/>
          <a:p>
            <a:pPr algn="just"/>
            <a:r>
              <a:rPr lang="en-US" sz="2800" dirty="0">
                <a:effectLst/>
                <a:latin typeface="Times New Roman" panose="02020603050405020304" pitchFamily="18" charset="0"/>
                <a:ea typeface="Arial" panose="020B0604020202020204" pitchFamily="34" charset="0"/>
              </a:rPr>
              <a:t>-</a:t>
            </a:r>
            <a:endParaRPr lang="en-US" sz="2800" dirty="0"/>
          </a:p>
        </p:txBody>
      </p:sp>
      <p:sp>
        <p:nvSpPr>
          <p:cNvPr id="8" name="TextBox 7"/>
          <p:cNvSpPr txBox="1"/>
          <p:nvPr/>
        </p:nvSpPr>
        <p:spPr>
          <a:xfrm>
            <a:off x="6562727" y="2162400"/>
            <a:ext cx="4294313" cy="522259"/>
          </a:xfrm>
          <a:prstGeom prst="rect">
            <a:avLst/>
          </a:prstGeom>
          <a:noFill/>
        </p:spPr>
        <p:txBody>
          <a:bodyPr wrap="square">
            <a:spAutoFit/>
          </a:bodyPr>
          <a:lstStyle/>
          <a:p>
            <a:pPr algn="just">
              <a:lnSpc>
                <a:spcPct val="107000"/>
              </a:lnSpc>
              <a:spcAft>
                <a:spcPts val="80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1057275" y="1615310"/>
            <a:ext cx="10077450" cy="3814249"/>
          </a:xfrm>
          <a:prstGeom prst="rect">
            <a:avLst/>
          </a:prstGeom>
          <a:noFill/>
        </p:spPr>
        <p:txBody>
          <a:bodyPr wrap="square">
            <a:spAutoFit/>
          </a:bodyPr>
          <a:lstStyle/>
          <a:p>
            <a:pPr algn="just">
              <a:lnSpc>
                <a:spcPct val="107000"/>
              </a:lnSpc>
              <a:spcAft>
                <a:spcPts val="800"/>
              </a:spcAft>
              <a:tabLst>
                <a:tab pos="180340" algn="l"/>
                <a:tab pos="314960" algn="l"/>
              </a:tabLst>
            </a:pP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Câu 1. </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Nêu chủ đề và giá trị hiện thực của đoạn trích </a:t>
            </a:r>
            <a:r>
              <a:rPr lang="vi-VN" sz="3600" i="1" dirty="0">
                <a:effectLst/>
                <a:latin typeface="Times New Roman" panose="02020603050405020304" pitchFamily="18" charset="0"/>
                <a:ea typeface="Calibri" panose="020F0502020204030204" pitchFamily="34" charset="0"/>
                <a:cs typeface="Times New Roman" panose="02020603050405020304" pitchFamily="18" charset="0"/>
              </a:rPr>
              <a:t>“Xuân Tóc Đỏ cứu quốc”</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 pos="314960" algn="l"/>
              </a:tabLst>
            </a:pP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Câu 2. </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Hãy tìm những dấu hiệu của tiểu thuyết hoạt kê được thể hiện qua đoạn trích.</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 pos="314960" algn="l"/>
              </a:tabLst>
            </a:pP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Câu 3. </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Hãy nêu cách đọc hiểu một văn bản thuộc thể loại tiểu thuyết hoạt kê.</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p:transition>
    </mc:Choice>
    <mc:Fallback xmlns="">
      <p:transition spd="slow">
        <p:blind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2300288" y="385763"/>
            <a:ext cx="7472362" cy="6000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accent2">
                    <a:lumMod val="75000"/>
                  </a:schemeClr>
                </a:solidFill>
              </a:rPr>
              <a:t>1</a:t>
            </a:r>
            <a:r>
              <a:rPr lang="en-US" sz="2800" b="1" dirty="0">
                <a:solidFill>
                  <a:schemeClr val="accent2">
                    <a:lumMod val="75000"/>
                  </a:schemeClr>
                </a:solidFill>
                <a:latin typeface="Times New Roman" panose="02020603050405020304" pitchFamily="18" charset="0"/>
                <a:cs typeface="Times New Roman" panose="02020603050405020304" pitchFamily="18" charset="0"/>
              </a:rPr>
              <a:t>. CHỦ ĐỀ VÀ GIÁ TRỊ HIỆN THỰC</a:t>
            </a:r>
          </a:p>
        </p:txBody>
      </p:sp>
      <p:sp>
        <p:nvSpPr>
          <p:cNvPr id="3" name="Rectangle 2"/>
          <p:cNvSpPr/>
          <p:nvPr/>
        </p:nvSpPr>
        <p:spPr>
          <a:xfrm>
            <a:off x="985838" y="2414588"/>
            <a:ext cx="4286250" cy="33575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err="1">
                <a:solidFill>
                  <a:srgbClr val="0070C0"/>
                </a:solidFill>
                <a:effectLst/>
                <a:latin typeface="Times New Roman" panose="02020603050405020304" pitchFamily="18" charset="0"/>
                <a:ea typeface="Arial" panose="020B0604020202020204" pitchFamily="34" charset="0"/>
              </a:rPr>
              <a:t>Sự</a:t>
            </a:r>
            <a:r>
              <a:rPr lang="en-US" sz="2800" b="1" dirty="0">
                <a:solidFill>
                  <a:srgbClr val="0070C0"/>
                </a:solidFill>
                <a:effectLst/>
                <a:latin typeface="Times New Roman" panose="02020603050405020304" pitchFamily="18" charset="0"/>
                <a:ea typeface="Arial" panose="020B0604020202020204" pitchFamily="34" charset="0"/>
              </a:rPr>
              <a:t> </a:t>
            </a:r>
            <a:r>
              <a:rPr lang="en-US" sz="2800" b="1" dirty="0" err="1">
                <a:solidFill>
                  <a:srgbClr val="0070C0"/>
                </a:solidFill>
                <a:effectLst/>
                <a:latin typeface="Times New Roman" panose="02020603050405020304" pitchFamily="18" charset="0"/>
                <a:ea typeface="Arial" panose="020B0604020202020204" pitchFamily="34" charset="0"/>
              </a:rPr>
              <a:t>tha</a:t>
            </a:r>
            <a:r>
              <a:rPr lang="en-US" sz="2800" b="1" dirty="0">
                <a:solidFill>
                  <a:srgbClr val="0070C0"/>
                </a:solidFill>
                <a:effectLst/>
                <a:latin typeface="Times New Roman" panose="02020603050405020304" pitchFamily="18" charset="0"/>
                <a:ea typeface="Arial" panose="020B0604020202020204" pitchFamily="34" charset="0"/>
              </a:rPr>
              <a:t> </a:t>
            </a:r>
            <a:r>
              <a:rPr lang="en-US" sz="2800" b="1" dirty="0" err="1">
                <a:solidFill>
                  <a:srgbClr val="0070C0"/>
                </a:solidFill>
                <a:effectLst/>
                <a:latin typeface="Times New Roman" panose="02020603050405020304" pitchFamily="18" charset="0"/>
                <a:ea typeface="Arial" panose="020B0604020202020204" pitchFamily="34" charset="0"/>
              </a:rPr>
              <a:t>hoá</a:t>
            </a:r>
            <a:r>
              <a:rPr lang="en-US" sz="2800" b="1" dirty="0">
                <a:solidFill>
                  <a:srgbClr val="0070C0"/>
                </a:solidFill>
                <a:effectLst/>
                <a:latin typeface="Times New Roman" panose="02020603050405020304" pitchFamily="18" charset="0"/>
                <a:ea typeface="Arial" panose="020B0604020202020204" pitchFamily="34" charset="0"/>
              </a:rPr>
              <a:t> </a:t>
            </a:r>
            <a:r>
              <a:rPr lang="en-US" sz="2800" b="1" dirty="0" err="1">
                <a:solidFill>
                  <a:srgbClr val="0070C0"/>
                </a:solidFill>
                <a:effectLst/>
                <a:latin typeface="Times New Roman" panose="02020603050405020304" pitchFamily="18" charset="0"/>
                <a:ea typeface="Arial" panose="020B0604020202020204" pitchFamily="34" charset="0"/>
              </a:rPr>
              <a:t>về</a:t>
            </a:r>
            <a:r>
              <a:rPr lang="en-US" sz="2800" b="1" dirty="0">
                <a:solidFill>
                  <a:srgbClr val="0070C0"/>
                </a:solidFill>
                <a:effectLst/>
                <a:latin typeface="Times New Roman" panose="02020603050405020304" pitchFamily="18" charset="0"/>
                <a:ea typeface="Arial" panose="020B0604020202020204" pitchFamily="34" charset="0"/>
              </a:rPr>
              <a:t> </a:t>
            </a:r>
            <a:r>
              <a:rPr lang="en-US" sz="2800" b="1" dirty="0" err="1">
                <a:solidFill>
                  <a:srgbClr val="0070C0"/>
                </a:solidFill>
                <a:effectLst/>
                <a:latin typeface="Times New Roman" panose="02020603050405020304" pitchFamily="18" charset="0"/>
                <a:ea typeface="Arial" panose="020B0604020202020204" pitchFamily="34" charset="0"/>
              </a:rPr>
              <a:t>nhân</a:t>
            </a:r>
            <a:r>
              <a:rPr lang="en-US" sz="2800" b="1" dirty="0">
                <a:solidFill>
                  <a:srgbClr val="0070C0"/>
                </a:solidFill>
                <a:effectLst/>
                <a:latin typeface="Times New Roman" panose="02020603050405020304" pitchFamily="18" charset="0"/>
                <a:ea typeface="Arial" panose="020B0604020202020204" pitchFamily="34" charset="0"/>
              </a:rPr>
              <a:t> </a:t>
            </a:r>
            <a:r>
              <a:rPr lang="en-US" sz="2800" b="1" dirty="0" err="1">
                <a:solidFill>
                  <a:srgbClr val="0070C0"/>
                </a:solidFill>
                <a:effectLst/>
                <a:latin typeface="Times New Roman" panose="02020603050405020304" pitchFamily="18" charset="0"/>
                <a:ea typeface="Arial" panose="020B0604020202020204" pitchFamily="34" charset="0"/>
              </a:rPr>
              <a:t>cách</a:t>
            </a:r>
            <a:r>
              <a:rPr lang="en-US" sz="2800" b="1" dirty="0">
                <a:solidFill>
                  <a:srgbClr val="0070C0"/>
                </a:solidFill>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của</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những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kẻ</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đại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diện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cho</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xã</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hội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chó</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đểu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sự</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xuống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cấp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của</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cả</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hệ</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thống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một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chế</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độ</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xã</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hội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đang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trên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đường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băng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hoại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đầu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thế</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kỉ</a:t>
            </a:r>
            <a:r>
              <a:rPr lang="en-US" sz="2800" dirty="0">
                <a:effectLst/>
                <a:latin typeface="Times New Roman" panose="02020603050405020304" pitchFamily="18" charset="0"/>
                <a:ea typeface="Arial" panose="020B0604020202020204" pitchFamily="34" charset="0"/>
              </a:rPr>
              <a:t> XX </a:t>
            </a:r>
            <a:r>
              <a:rPr lang="en-US" sz="2800" dirty="0" err="1">
                <a:effectLst/>
                <a:latin typeface="Times New Roman" panose="02020603050405020304" pitchFamily="18" charset="0"/>
                <a:ea typeface="Arial" panose="020B0604020202020204" pitchFamily="34" charset="0"/>
              </a:rPr>
              <a:t>trước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cơn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xoáy</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Âu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hoá</a:t>
            </a:r>
            <a:r>
              <a:rPr lang="en-US" sz="2800" dirty="0">
                <a:effectLst/>
                <a:latin typeface="Times New Roman" panose="02020603050405020304" pitchFamily="18" charset="0"/>
                <a:ea typeface="Arial" panose="020B0604020202020204" pitchFamily="34" charset="0"/>
              </a:rPr>
              <a:t> ở </a:t>
            </a:r>
            <a:r>
              <a:rPr lang="en-US" sz="2800" dirty="0" err="1">
                <a:effectLst/>
                <a:latin typeface="Times New Roman" panose="02020603050405020304" pitchFamily="18" charset="0"/>
                <a:ea typeface="Arial" panose="020B0604020202020204" pitchFamily="34" charset="0"/>
              </a:rPr>
              <a:t>Việt</a:t>
            </a:r>
            <a:r>
              <a:rPr lang="en-US" sz="2800" dirty="0">
                <a:effectLst/>
                <a:latin typeface="Times New Roman" panose="02020603050405020304" pitchFamily="18" charset="0"/>
                <a:ea typeface="Arial" panose="020B0604020202020204" pitchFamily="34" charset="0"/>
              </a:rPr>
              <a:t> Nam</a:t>
            </a:r>
            <a:endParaRPr lang="en-US" sz="2800" dirty="0"/>
          </a:p>
        </p:txBody>
      </p:sp>
      <p:sp>
        <p:nvSpPr>
          <p:cNvPr id="4" name="Rectangle: Rounded Corners 3"/>
          <p:cNvSpPr/>
          <p:nvPr/>
        </p:nvSpPr>
        <p:spPr>
          <a:xfrm>
            <a:off x="1835944" y="1500189"/>
            <a:ext cx="2586038" cy="9143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CHỦ ĐỀ </a:t>
            </a:r>
          </a:p>
        </p:txBody>
      </p:sp>
      <p:sp>
        <p:nvSpPr>
          <p:cNvPr id="5" name="Rectangle 4"/>
          <p:cNvSpPr/>
          <p:nvPr/>
        </p:nvSpPr>
        <p:spPr>
          <a:xfrm>
            <a:off x="6396056" y="2409824"/>
            <a:ext cx="4286250" cy="33575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spcAft>
                <a:spcPts val="80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Vũ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Trọng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Phụng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dựng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lên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bức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tranh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xã</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hội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thượng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lưu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qua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cuộc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tỉ</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quần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vợt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Bức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tranh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thực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cộng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đồng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xã</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hội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thượng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lưu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lố</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lăng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kệch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cỡm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p:cNvSpPr/>
          <p:nvPr/>
        </p:nvSpPr>
        <p:spPr>
          <a:xfrm>
            <a:off x="7246162" y="1500189"/>
            <a:ext cx="2586038" cy="89534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GIÁ TRỊ HIỆN THỰC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ppt_w</p:attrName>
                                        </p:attrNameLst>
                                      </p:cBhvr>
                                      <p:tavLst>
                                        <p:tav tm="0" fmla="#ppt_w*sin(2.5*pi*$)">
                                          <p:val>
                                            <p:fltVal val="0"/>
                                          </p:val>
                                        </p:tav>
                                        <p:tav tm="100000">
                                          <p:val>
                                            <p:fltVal val="1"/>
                                          </p:val>
                                        </p:tav>
                                      </p:tavLst>
                                    </p:anim>
                                    <p:anim calcmode="lin" valueType="num">
                                      <p:cBhvr>
                                        <p:cTn id="27"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085851" y="1492586"/>
            <a:ext cx="10444162" cy="5184433"/>
          </a:xfrm>
          <a:prstGeom prst="rect">
            <a:avLst/>
          </a:prstGeom>
          <a:noFill/>
          <a:ln w="38100">
            <a:solidFill>
              <a:schemeClr val="tx1"/>
            </a:solidFill>
          </a:ln>
        </p:spPr>
        <p:txBody>
          <a:bodyPr wrap="square">
            <a:spAutoFit/>
          </a:bodyPr>
          <a:lstStyle/>
          <a:p>
            <a:pPr algn="just">
              <a:lnSpc>
                <a:spcPct val="107000"/>
              </a:lnSpc>
              <a:spcAft>
                <a:spcPts val="800"/>
              </a:spcAft>
              <a:tabLst>
                <a:tab pos="180340" algn="l"/>
                <a:tab pos="295275" algn="l"/>
              </a:tabLs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Phản ánh được bức tranh đời sống rộng lớn với đủ thành phần xã hội và các sự kiện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chồng</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chéo, phức tạp.</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 pos="295275" algn="l"/>
              </a:tabLs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Từ một vài sự việc, nhân vật cụ thể, nhà văn giúp độc giả hình dung được bức tranh rộng lớn về các quan hệ và tính cách phức tạp trong xã hội.</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 pos="295275" algn="l"/>
              </a:tabLs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Làm chuyển biến nhận thức của độc giả về các vấn đề bức thiết của cuộc sống.</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 pos="295275" algn="l"/>
              </a:tabLs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Xây dựng các tình huống và chân dung trào phúng.</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 pos="295275" algn="l"/>
              </a:tabLs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Ngôn ngữ trào phúng.</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 pos="295275" algn="l"/>
              </a:tabLs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Bối cảnh trào phúng</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Rounded Corners 3"/>
          <p:cNvSpPr/>
          <p:nvPr/>
        </p:nvSpPr>
        <p:spPr>
          <a:xfrm>
            <a:off x="2300288" y="385763"/>
            <a:ext cx="7472362" cy="92108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accent2">
                    <a:lumMod val="75000"/>
                  </a:schemeClr>
                </a:solidFill>
                <a:latin typeface="Times New Roman" panose="02020603050405020304" pitchFamily="18" charset="0"/>
                <a:cs typeface="Times New Roman" panose="02020603050405020304" pitchFamily="18" charset="0"/>
              </a:rPr>
              <a:t>2. NHỮNG DẤU HIỆU CỦA TIỂU THUYẾT HOẠT KÊ THỂ HIỆN QUA 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1528763" y="385763"/>
            <a:ext cx="9229725" cy="92108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3. CÁCH ĐỌC HIỂU MỘT VĂN BẢN THUỘC THỂ LOẠI TIỂU THUYẾT HOẠT KÊ </a:t>
            </a:r>
          </a:p>
        </p:txBody>
      </p:sp>
      <p:sp>
        <p:nvSpPr>
          <p:cNvPr id="7" name="TextBox 6"/>
          <p:cNvSpPr txBox="1"/>
          <p:nvPr/>
        </p:nvSpPr>
        <p:spPr>
          <a:xfrm>
            <a:off x="385763" y="1674758"/>
            <a:ext cx="11301412" cy="4524315"/>
          </a:xfrm>
          <a:prstGeom prst="rect">
            <a:avLst/>
          </a:prstGeom>
          <a:noFill/>
        </p:spPr>
        <p:txBody>
          <a:bodyPr wrap="square">
            <a:spAutoFit/>
          </a:bodyPr>
          <a:lstStyle/>
          <a:p>
            <a:pPr algn="just">
              <a:spcAft>
                <a:spcPts val="0"/>
              </a:spcAft>
            </a:pPr>
            <a:r>
              <a:rPr lang="vi-VN"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Xác</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định</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đề</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tài</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vi-VN"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Nêu</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câu</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chuyện</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và</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hệ</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thống</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sự</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kiện</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vi-VN"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Phân</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tích</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được</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tình</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huống</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và</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thế</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giới</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nhân</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vật</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vi-VN"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Xác</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định</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được</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ngôi</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kể</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điểm</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nhìn</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và</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ý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nghĩa</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vi-VN"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Phân</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tích</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được</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ngôn</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ngữ</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của</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người</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kể</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chuyện</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và</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ngôn</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ngữ</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nhân</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vật</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vi-VN"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Xác</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định</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chủ</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đề</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giá</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trị</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của</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văn</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bản</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vi-VN"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Nhận</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xét</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về</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phong</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cách</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nghệ</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thuật</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của</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nhà</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văn</a:t>
            </a:r>
            <a:r>
              <a:rPr lang="en-US" sz="3600" b="1" dirty="0">
                <a:solidFill>
                  <a:schemeClr val="accent6">
                    <a:lumMod val="50000"/>
                  </a:schemeClr>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p:cNvSpPr/>
          <p:nvPr/>
        </p:nvSpPr>
        <p:spPr>
          <a:xfrm>
            <a:off x="82072" y="711036"/>
            <a:ext cx="2658140" cy="1904624"/>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0070C0"/>
                </a:solidFill>
                <a:latin typeface="Times New Roman" panose="02020603050405020304" pitchFamily="18" charset="0"/>
                <a:cs typeface="Times New Roman" panose="02020603050405020304" pitchFamily="18" charset="0"/>
              </a:rPr>
              <a:t>b.TIỂU</a:t>
            </a:r>
            <a:r>
              <a:rPr lang="en-US" sz="3200" b="1" dirty="0">
                <a:solidFill>
                  <a:srgbClr val="0070C0"/>
                </a:solidFill>
                <a:latin typeface="Times New Roman" panose="02020603050405020304" pitchFamily="18" charset="0"/>
                <a:cs typeface="Times New Roman" panose="02020603050405020304" pitchFamily="18" charset="0"/>
              </a:rPr>
              <a:t> THUYẾT HIỆN ĐẠI </a:t>
            </a:r>
          </a:p>
        </p:txBody>
      </p:sp>
      <p:sp>
        <p:nvSpPr>
          <p:cNvPr id="6" name="Rounded Rectangle 6"/>
          <p:cNvSpPr/>
          <p:nvPr/>
        </p:nvSpPr>
        <p:spPr>
          <a:xfrm>
            <a:off x="4634779" y="193918"/>
            <a:ext cx="6772940" cy="146943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tư</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duy</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mới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mang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tính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hiện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đại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về</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đời</a:t>
            </a:r>
            <a:r>
              <a:rPr lang="en-US" sz="2800" b="1" dirty="0">
                <a:solidFill>
                  <a:srgbClr val="00B050"/>
                </a:solidFill>
                <a:latin typeface="Times New Roman" panose="02020603050405020304" pitchFamily="18" charset="0"/>
                <a:cs typeface="Times New Roman" panose="02020603050405020304" pitchFamily="18" charset="0"/>
              </a:rPr>
              <a:t> </a:t>
            </a:r>
            <a:r>
              <a:rPr lang="vi-VN" sz="2800" b="1" dirty="0">
                <a:solidFill>
                  <a:srgbClr val="00B050"/>
                </a:solidFill>
                <a:latin typeface="Times New Roman" panose="02020603050405020304" pitchFamily="18" charset="0"/>
                <a:cs typeface="Times New Roman" panose="02020603050405020304" pitchFamily="18" charset="0"/>
              </a:rPr>
              <a:t>sống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p</a:t>
            </a:r>
            <a:r>
              <a:rPr lang="vi-VN" sz="2800" i="1" dirty="0">
                <a:latin typeface="Times New Roman" panose="02020603050405020304" pitchFamily="18" charset="0"/>
                <a:cs typeface="Times New Roman" panose="02020603050405020304" pitchFamily="18" charset="0"/>
              </a:rPr>
              <a:t>hân biệt với tiểu thuyết cổ điển ra đời trước thời đại tư bản chủ nghĩa</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p>
        </p:txBody>
      </p:sp>
      <p:sp>
        <p:nvSpPr>
          <p:cNvPr id="7" name="Rounded Rectangle 7"/>
          <p:cNvSpPr/>
          <p:nvPr/>
        </p:nvSpPr>
        <p:spPr>
          <a:xfrm>
            <a:off x="606055" y="3030280"/>
            <a:ext cx="10887741" cy="3721396"/>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 </a:t>
            </a:r>
            <a:r>
              <a:rPr lang="vi-VN" sz="2800" b="1" dirty="0">
                <a:solidFill>
                  <a:srgbClr val="00B050"/>
                </a:solidFill>
                <a:latin typeface="Times New Roman" panose="02020603050405020304" pitchFamily="18" charset="0"/>
                <a:cs typeface="Times New Roman" panose="02020603050405020304" pitchFamily="18" charset="0"/>
              </a:rPr>
              <a:t>Nhìn cuộc sống </a:t>
            </a:r>
            <a:r>
              <a:rPr lang="vi-VN" sz="2800" dirty="0">
                <a:latin typeface="Times New Roman" panose="02020603050405020304" pitchFamily="18" charset="0"/>
                <a:cs typeface="Times New Roman" panose="02020603050405020304" pitchFamily="18" charset="0"/>
              </a:rPr>
              <a:t>từ góc độ đời tư;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thường 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t>
            </a:r>
            <a:r>
              <a:rPr lang="vi-VN" sz="2800" b="1" dirty="0">
                <a:solidFill>
                  <a:srgbClr val="00B050"/>
                </a:solidFill>
                <a:latin typeface="Times New Roman" panose="02020603050405020304" pitchFamily="18" charset="0"/>
                <a:cs typeface="Times New Roman" panose="02020603050405020304" pitchFamily="18" charset="0"/>
              </a:rPr>
              <a:t>Nhân vật </a:t>
            </a:r>
            <a:r>
              <a:rPr lang="vi-VN" sz="2800" dirty="0">
                <a:latin typeface="Times New Roman" panose="02020603050405020304" pitchFamily="18" charset="0"/>
                <a:cs typeface="Times New Roman" panose="02020603050405020304" pitchFamily="18" charset="0"/>
              </a:rPr>
              <a:t>là “con người nếm trải”, </a:t>
            </a:r>
            <a:r>
              <a:rPr lang="en-US" sz="2800" dirty="0" err="1">
                <a:latin typeface="Times New Roman" panose="02020603050405020304" pitchFamily="18" charset="0"/>
                <a:cs typeface="Times New Roman" panose="02020603050405020304" pitchFamily="18" charset="0"/>
              </a:rPr>
              <a:t>phức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lí.</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vi-VN" sz="2800" b="1" dirty="0">
                <a:solidFill>
                  <a:srgbClr val="00B050"/>
                </a:solidFill>
                <a:latin typeface="Times New Roman" panose="02020603050405020304" pitchFamily="18" charset="0"/>
                <a:cs typeface="Times New Roman" panose="02020603050405020304" pitchFamily="18" charset="0"/>
              </a:rPr>
              <a:t>Kết cấu </a:t>
            </a:r>
            <a:r>
              <a:rPr lang="vi-VN" sz="2800" dirty="0">
                <a:latin typeface="Times New Roman" panose="02020603050405020304" pitchFamily="18" charset="0"/>
                <a:cs typeface="Times New Roman" panose="02020603050405020304" pitchFamily="18" charset="0"/>
              </a:rPr>
              <a:t>nhiều tầng lớp, đan xen nhiều bè ngôn ngữ, phản ánh sự </a:t>
            </a:r>
            <a:r>
              <a:rPr lang="en-US" sz="2800" dirty="0" err="1">
                <a:latin typeface="Times New Roman" panose="02020603050405020304" pitchFamily="18" charset="0"/>
                <a:cs typeface="Times New Roman" panose="02020603050405020304" pitchFamily="18" charset="0"/>
              </a:rPr>
              <a:t>tồn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xung đột giữa các ý thức xã hội.</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a:t>
            </a:r>
            <a:r>
              <a:rPr lang="vi-VN" sz="2800" dirty="0">
                <a:latin typeface="Times New Roman" panose="02020603050405020304" pitchFamily="18" charset="0"/>
                <a:cs typeface="Times New Roman" panose="02020603050405020304" pitchFamily="18" charset="0"/>
              </a:rPr>
              <a:t>ổng hợp cao mọi kinh nghiệm </a:t>
            </a:r>
            <a:r>
              <a:rPr lang="vi-VN" sz="2800" dirty="0">
                <a:solidFill>
                  <a:schemeClr val="tx1"/>
                </a:solidFill>
                <a:latin typeface="Times New Roman" panose="02020603050405020304" pitchFamily="18" charset="0"/>
                <a:cs typeface="Times New Roman" panose="02020603050405020304" pitchFamily="18" charset="0"/>
              </a:rPr>
              <a:t>nghệ thuật </a:t>
            </a:r>
            <a:r>
              <a:rPr lang="vi-VN" sz="2800" dirty="0">
                <a:latin typeface="Times New Roman" panose="02020603050405020304" pitchFamily="18" charset="0"/>
                <a:cs typeface="Times New Roman" panose="02020603050405020304" pitchFamily="18" charset="0"/>
              </a:rPr>
              <a:t>của thể loại văn học 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hình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thức</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luôn</a:t>
            </a:r>
            <a:r>
              <a:rPr lang="en-US" sz="2800" b="1" dirty="0">
                <a:solidFill>
                  <a:srgbClr val="00B050"/>
                </a:solidFill>
                <a:latin typeface="Times New Roman" panose="02020603050405020304" pitchFamily="18" charset="0"/>
                <a:cs typeface="Times New Roman" panose="02020603050405020304" pitchFamily="18" charset="0"/>
              </a:rPr>
              <a:t> ở </a:t>
            </a:r>
            <a:r>
              <a:rPr lang="en-US" sz="2800" b="1" dirty="0" err="1">
                <a:solidFill>
                  <a:srgbClr val="00B050"/>
                </a:solidFill>
                <a:latin typeface="Times New Roman" panose="02020603050405020304" pitchFamily="18" charset="0"/>
                <a:cs typeface="Times New Roman" panose="02020603050405020304" pitchFamily="18" charset="0"/>
              </a:rPr>
              <a:t>trạng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thái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biến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đổi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không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ngừng</a:t>
            </a:r>
            <a:r>
              <a:rPr lang="en-US" sz="2800" dirty="0">
                <a:latin typeface="Times New Roman" panose="02020603050405020304" pitchFamily="18" charset="0"/>
                <a:cs typeface="Times New Roman" panose="02020603050405020304" pitchFamily="18" charset="0"/>
              </a:rPr>
              <a:t>.</a:t>
            </a:r>
          </a:p>
        </p:txBody>
      </p:sp>
      <p:cxnSp>
        <p:nvCxnSpPr>
          <p:cNvPr id="12" name="Straight Arrow Connector 11"/>
          <p:cNvCxnSpPr>
            <a:stCxn id="5" idx="3"/>
            <a:endCxn id="6" idx="1"/>
          </p:cNvCxnSpPr>
          <p:nvPr/>
        </p:nvCxnSpPr>
        <p:spPr>
          <a:xfrm flipV="1">
            <a:off x="2740212" y="928633"/>
            <a:ext cx="1894567" cy="73471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cxnSpLocks/>
            <a:stCxn id="5" idx="3"/>
          </p:cNvCxnSpPr>
          <p:nvPr/>
        </p:nvCxnSpPr>
        <p:spPr>
          <a:xfrm>
            <a:off x="2740212" y="1663348"/>
            <a:ext cx="2622897" cy="127693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ook with writing tools and a pen&#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768" y="808074"/>
            <a:ext cx="5773479" cy="5773479"/>
          </a:xfrm>
          <a:prstGeom prst="rect">
            <a:avLst/>
          </a:prstGeom>
        </p:spPr>
      </p:pic>
      <p:sp>
        <p:nvSpPr>
          <p:cNvPr id="6" name="Rectangle: Rounded Corners 5"/>
          <p:cNvSpPr/>
          <p:nvPr/>
        </p:nvSpPr>
        <p:spPr>
          <a:xfrm>
            <a:off x="871868" y="855921"/>
            <a:ext cx="4359349" cy="514615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accent2">
                    <a:lumMod val="50000"/>
                  </a:schemeClr>
                </a:solidFill>
                <a:latin typeface="Times New Roman" panose="02020603050405020304" pitchFamily="18" charset="0"/>
                <a:cs typeface="Times New Roman" panose="02020603050405020304" pitchFamily="18" charset="0"/>
              </a:rPr>
              <a:t>LUYỆN TẬP</a:t>
            </a:r>
          </a:p>
        </p:txBody>
      </p:sp>
    </p:spTree>
  </p:cSld>
  <p:clrMapOvr>
    <a:masterClrMapping/>
  </p:clrMapOvr>
  <mc:AlternateContent xmlns:mc="http://schemas.openxmlformats.org/markup-compatibility/2006" xmlns:p14="http://schemas.microsoft.com/office/powerpoint/2010/main">
    <mc:Choice Requires="p14">
      <p:transition spd="slow">
        <p:comb/>
      </p:transition>
    </mc:Choice>
    <mc:Fallback xmlns="">
      <p:transition spd="slow">
        <p:comb/>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3823855" y="207818"/>
            <a:ext cx="4336472" cy="65116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CÂU 1</a:t>
            </a:r>
          </a:p>
        </p:txBody>
      </p:sp>
      <p:sp>
        <p:nvSpPr>
          <p:cNvPr id="5" name="Rectangle 4"/>
          <p:cNvSpPr/>
          <p:nvPr/>
        </p:nvSpPr>
        <p:spPr>
          <a:xfrm>
            <a:off x="817418" y="955966"/>
            <a:ext cx="10557163" cy="6511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36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Dòng</a:t>
            </a:r>
            <a:r>
              <a:rPr lang="en-US" sz="36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nào</a:t>
            </a:r>
            <a:r>
              <a:rPr lang="en-US" sz="36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dưới</a:t>
            </a:r>
            <a:r>
              <a:rPr lang="en-US" sz="36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đây</a:t>
            </a:r>
            <a:r>
              <a:rPr lang="en-US" sz="36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36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biểu</a:t>
            </a:r>
            <a:r>
              <a:rPr lang="en-US" sz="36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đúng</a:t>
            </a:r>
            <a:r>
              <a:rPr lang="en-US" sz="36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nhất</a:t>
            </a:r>
            <a:r>
              <a:rPr lang="en-US" sz="36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36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nhà</a:t>
            </a:r>
            <a:r>
              <a:rPr lang="en-US" sz="36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văn</a:t>
            </a:r>
            <a:r>
              <a:rPr lang="en-US" sz="36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Vũ </a:t>
            </a:r>
            <a:r>
              <a:rPr lang="en-US" sz="36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Trọng</a:t>
            </a:r>
            <a:r>
              <a:rPr lang="en-US" sz="36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Phụng</a:t>
            </a:r>
            <a:r>
              <a:rPr lang="en-US" sz="36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Rounded Corners 7"/>
          <p:cNvSpPr/>
          <p:nvPr/>
        </p:nvSpPr>
        <p:spPr>
          <a:xfrm>
            <a:off x="408709" y="1965258"/>
            <a:ext cx="762000"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A</a:t>
            </a:r>
          </a:p>
        </p:txBody>
      </p:sp>
      <p:sp>
        <p:nvSpPr>
          <p:cNvPr id="12" name="Rectangle: Rounded Corners 11"/>
          <p:cNvSpPr/>
          <p:nvPr/>
        </p:nvSpPr>
        <p:spPr>
          <a:xfrm>
            <a:off x="1350817" y="1752600"/>
            <a:ext cx="10314709" cy="9372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phụ</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nữ</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trẻ</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Rounded Corners 12"/>
          <p:cNvSpPr/>
          <p:nvPr/>
        </p:nvSpPr>
        <p:spPr>
          <a:xfrm>
            <a:off x="1350816" y="2978731"/>
            <a:ext cx="10314709" cy="9372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mệnh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danh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vua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phóng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Bắc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dùng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ngòi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bút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chính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kiếm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cảnh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bệnh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tật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Rounded Corners 13"/>
          <p:cNvSpPr/>
          <p:nvPr/>
        </p:nvSpPr>
        <p:spPr>
          <a:xfrm>
            <a:off x="1350816" y="4100948"/>
            <a:ext cx="10314709" cy="9372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suốt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vẻ</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đẹp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vĩnh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hằng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Rounded Corners 14"/>
          <p:cNvSpPr/>
          <p:nvPr/>
        </p:nvSpPr>
        <p:spPr>
          <a:xfrm>
            <a:off x="1350645" y="5250815"/>
            <a:ext cx="10591165" cy="9372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pP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kế</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tục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xuất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sắc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bậc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thầy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nền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xuôi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Việt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Nam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cũng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mở</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đường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rực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rỡ</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cây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bút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trẻ</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tài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năng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sau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này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Rounded Corners 15"/>
          <p:cNvSpPr/>
          <p:nvPr/>
        </p:nvSpPr>
        <p:spPr>
          <a:xfrm>
            <a:off x="408709" y="3212170"/>
            <a:ext cx="762000"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B</a:t>
            </a:r>
          </a:p>
        </p:txBody>
      </p:sp>
      <p:sp>
        <p:nvSpPr>
          <p:cNvPr id="17" name="Rectangle: Rounded Corners 16"/>
          <p:cNvSpPr/>
          <p:nvPr/>
        </p:nvSpPr>
        <p:spPr>
          <a:xfrm>
            <a:off x="408709" y="4313604"/>
            <a:ext cx="762000"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C</a:t>
            </a:r>
          </a:p>
        </p:txBody>
      </p:sp>
      <p:sp>
        <p:nvSpPr>
          <p:cNvPr id="18" name="Rectangle: Rounded Corners 17"/>
          <p:cNvSpPr/>
          <p:nvPr/>
        </p:nvSpPr>
        <p:spPr>
          <a:xfrm>
            <a:off x="408709" y="5415038"/>
            <a:ext cx="762000"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D</a:t>
            </a:r>
          </a:p>
        </p:txBody>
      </p:sp>
      <p:pic>
        <p:nvPicPr>
          <p:cNvPr id="3" name="Picture 2"/>
          <p:cNvPicPr>
            <a:picLocks noChangeAspect="1"/>
          </p:cNvPicPr>
          <p:nvPr/>
        </p:nvPicPr>
        <p:blipFill>
          <a:blip r:embed="rId3"/>
          <a:stretch>
            <a:fillRect/>
          </a:stretch>
        </p:blipFill>
        <p:spPr>
          <a:xfrm>
            <a:off x="306153" y="2801361"/>
            <a:ext cx="11783066" cy="1278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3781325" y="76808"/>
            <a:ext cx="4336472" cy="65116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CÂU 2</a:t>
            </a:r>
          </a:p>
        </p:txBody>
      </p:sp>
      <p:sp>
        <p:nvSpPr>
          <p:cNvPr id="4" name="Rectangle 3"/>
          <p:cNvSpPr/>
          <p:nvPr/>
        </p:nvSpPr>
        <p:spPr>
          <a:xfrm>
            <a:off x="934376" y="567146"/>
            <a:ext cx="10557163" cy="6511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0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30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tác</a:t>
            </a:r>
            <a:r>
              <a:rPr lang="en-US" sz="30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phẩm</a:t>
            </a:r>
            <a:r>
              <a:rPr lang="en-US" sz="30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0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Vũ </a:t>
            </a:r>
            <a:r>
              <a:rPr lang="en-US" sz="30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Trọng</a:t>
            </a:r>
            <a:r>
              <a:rPr lang="en-US" sz="30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Phụng</a:t>
            </a:r>
            <a:r>
              <a:rPr lang="en-US" sz="30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bao </a:t>
            </a:r>
            <a:r>
              <a:rPr lang="en-US" sz="30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gồm</a:t>
            </a:r>
            <a:r>
              <a:rPr lang="en-US" sz="30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en-US" sz="30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30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loại</a:t>
            </a:r>
            <a:r>
              <a:rPr lang="en-US" sz="30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nào</a:t>
            </a:r>
            <a:r>
              <a:rPr lang="en-US" sz="30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30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Rounded Corners 4"/>
          <p:cNvSpPr/>
          <p:nvPr/>
        </p:nvSpPr>
        <p:spPr>
          <a:xfrm>
            <a:off x="731803" y="1793815"/>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A</a:t>
            </a:r>
          </a:p>
        </p:txBody>
      </p:sp>
      <p:sp>
        <p:nvSpPr>
          <p:cNvPr id="6" name="Rectangle: Rounded Corners 5"/>
          <p:cNvSpPr/>
          <p:nvPr/>
        </p:nvSpPr>
        <p:spPr>
          <a:xfrm>
            <a:off x="2030820" y="1752600"/>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Kịch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phóng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truyện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ngắn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thơ</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UcPeriod"/>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p:cNvSpPr/>
          <p:nvPr/>
        </p:nvSpPr>
        <p:spPr>
          <a:xfrm>
            <a:off x="2030819" y="2978731"/>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báo</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kịch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tiểu</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thuyết</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thơ</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Rounded Corners 7"/>
          <p:cNvSpPr/>
          <p:nvPr/>
        </p:nvSpPr>
        <p:spPr>
          <a:xfrm>
            <a:off x="2030819" y="4100948"/>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báo</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kịch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phóng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truyện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ngắn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tiểu</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thuyết</a:t>
            </a:r>
            <a:endParaRPr lang="en-US" sz="3200" dirty="0"/>
          </a:p>
        </p:txBody>
      </p:sp>
      <p:sp>
        <p:nvSpPr>
          <p:cNvPr id="9" name="Rectangle: Rounded Corners 8"/>
          <p:cNvSpPr/>
          <p:nvPr/>
        </p:nvSpPr>
        <p:spPr>
          <a:xfrm>
            <a:off x="2030818" y="5250871"/>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pP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Kịch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tiểu</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thuyết</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phóng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truyện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ngắn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vè</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p:cNvSpPr/>
          <p:nvPr/>
        </p:nvSpPr>
        <p:spPr>
          <a:xfrm>
            <a:off x="767293" y="3115047"/>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B</a:t>
            </a:r>
          </a:p>
        </p:txBody>
      </p:sp>
      <p:sp>
        <p:nvSpPr>
          <p:cNvPr id="11" name="Rectangle: Rounded Corners 10"/>
          <p:cNvSpPr/>
          <p:nvPr/>
        </p:nvSpPr>
        <p:spPr>
          <a:xfrm>
            <a:off x="767293" y="4195216"/>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C</a:t>
            </a:r>
          </a:p>
        </p:txBody>
      </p:sp>
      <p:sp>
        <p:nvSpPr>
          <p:cNvPr id="12" name="Rectangle: Rounded Corners 11"/>
          <p:cNvSpPr/>
          <p:nvPr/>
        </p:nvSpPr>
        <p:spPr>
          <a:xfrm>
            <a:off x="767293" y="5424244"/>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D</a:t>
            </a:r>
          </a:p>
        </p:txBody>
      </p:sp>
      <p:pic>
        <p:nvPicPr>
          <p:cNvPr id="14" name="Picture 13"/>
          <p:cNvPicPr>
            <a:picLocks noChangeAspect="1"/>
          </p:cNvPicPr>
          <p:nvPr/>
        </p:nvPicPr>
        <p:blipFill>
          <a:blip r:embed="rId3"/>
          <a:stretch>
            <a:fillRect/>
          </a:stretch>
        </p:blipFill>
        <p:spPr>
          <a:xfrm>
            <a:off x="731803" y="3874996"/>
            <a:ext cx="10759736" cy="1451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3781325" y="76808"/>
            <a:ext cx="4336472" cy="65116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CÂU 3</a:t>
            </a:r>
          </a:p>
        </p:txBody>
      </p:sp>
      <p:sp>
        <p:nvSpPr>
          <p:cNvPr id="4" name="Rectangle 3"/>
          <p:cNvSpPr/>
          <p:nvPr/>
        </p:nvSpPr>
        <p:spPr>
          <a:xfrm>
            <a:off x="934376" y="567146"/>
            <a:ext cx="10557163" cy="6511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sz="32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hứng</a:t>
            </a:r>
            <a:r>
              <a:rPr lang="en-US" sz="32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nào</a:t>
            </a:r>
            <a:r>
              <a:rPr lang="en-US" sz="32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đã</a:t>
            </a:r>
            <a:r>
              <a:rPr lang="en-US" sz="32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chi </a:t>
            </a:r>
            <a:r>
              <a:rPr lang="en-US" sz="32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phối</a:t>
            </a:r>
            <a:r>
              <a:rPr lang="en-US" sz="32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ngòi</a:t>
            </a:r>
            <a:r>
              <a:rPr lang="en-US" sz="32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bút</a:t>
            </a:r>
            <a:r>
              <a:rPr lang="en-US" sz="32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Vũ </a:t>
            </a:r>
            <a:r>
              <a:rPr lang="en-US" sz="32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Trọng</a:t>
            </a:r>
            <a:r>
              <a:rPr lang="en-US" sz="32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Phụng</a:t>
            </a:r>
            <a:r>
              <a:rPr lang="en-US" sz="3200" b="1" i="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30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Rounded Corners 4"/>
          <p:cNvSpPr/>
          <p:nvPr/>
        </p:nvSpPr>
        <p:spPr>
          <a:xfrm>
            <a:off x="731803" y="1793815"/>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A</a:t>
            </a:r>
          </a:p>
        </p:txBody>
      </p:sp>
      <p:sp>
        <p:nvSpPr>
          <p:cNvPr id="6" name="Rectangle: Rounded Corners 5"/>
          <p:cNvSpPr/>
          <p:nvPr/>
        </p:nvSpPr>
        <p:spPr>
          <a:xfrm>
            <a:off x="2030817" y="1708647"/>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Vạch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trần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thật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p:cNvSpPr/>
          <p:nvPr/>
        </p:nvSpPr>
        <p:spPr>
          <a:xfrm>
            <a:off x="2030819" y="2978731"/>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Đồng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phận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người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Rounded Corners 7"/>
          <p:cNvSpPr/>
          <p:nvPr/>
        </p:nvSpPr>
        <p:spPr>
          <a:xfrm>
            <a:off x="2030819" y="4100948"/>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yêu</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quê</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hương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8"/>
          <p:cNvSpPr/>
          <p:nvPr/>
        </p:nvSpPr>
        <p:spPr>
          <a:xfrm>
            <a:off x="2030818" y="5250871"/>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pP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yêu</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thiên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nhiên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p:cNvSpPr/>
          <p:nvPr/>
        </p:nvSpPr>
        <p:spPr>
          <a:xfrm>
            <a:off x="767293" y="3115047"/>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B</a:t>
            </a:r>
          </a:p>
        </p:txBody>
      </p:sp>
      <p:sp>
        <p:nvSpPr>
          <p:cNvPr id="11" name="Rectangle: Rounded Corners 10"/>
          <p:cNvSpPr/>
          <p:nvPr/>
        </p:nvSpPr>
        <p:spPr>
          <a:xfrm>
            <a:off x="767293" y="4195216"/>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C</a:t>
            </a:r>
          </a:p>
        </p:txBody>
      </p:sp>
      <p:sp>
        <p:nvSpPr>
          <p:cNvPr id="12" name="Rectangle: Rounded Corners 11"/>
          <p:cNvSpPr/>
          <p:nvPr/>
        </p:nvSpPr>
        <p:spPr>
          <a:xfrm>
            <a:off x="767293" y="5424244"/>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D</a:t>
            </a:r>
          </a:p>
        </p:txBody>
      </p:sp>
      <p:pic>
        <p:nvPicPr>
          <p:cNvPr id="13" name="Picture 12"/>
          <p:cNvPicPr>
            <a:picLocks noChangeAspect="1"/>
          </p:cNvPicPr>
          <p:nvPr/>
        </p:nvPicPr>
        <p:blipFill>
          <a:blip r:embed="rId3"/>
          <a:stretch>
            <a:fillRect/>
          </a:stretch>
        </p:blipFill>
        <p:spPr>
          <a:xfrm>
            <a:off x="632223" y="1589942"/>
            <a:ext cx="10634675" cy="1252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3781325" y="76808"/>
            <a:ext cx="4336472" cy="65116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CÂU 4 </a:t>
            </a:r>
          </a:p>
        </p:txBody>
      </p:sp>
      <p:sp>
        <p:nvSpPr>
          <p:cNvPr id="4" name="Rectangle 3"/>
          <p:cNvSpPr/>
          <p:nvPr/>
        </p:nvSpPr>
        <p:spPr>
          <a:xfrm>
            <a:off x="160133" y="567145"/>
            <a:ext cx="11578855" cy="6511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3200" b="1" i="1" dirty="0" err="1">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Tiểu</a:t>
            </a:r>
            <a:r>
              <a:rPr lang="en-US" sz="3200" b="1" i="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thuyết</a:t>
            </a:r>
            <a:r>
              <a:rPr lang="en-US" sz="3200" b="1" i="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Số</a:t>
            </a:r>
            <a:r>
              <a:rPr lang="en-US" sz="3200" b="1" i="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đỏ</a:t>
            </a:r>
            <a:r>
              <a:rPr lang="en-US" sz="3200" b="1" i="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ra</a:t>
            </a:r>
            <a:r>
              <a:rPr lang="en-US" sz="3200" b="1" i="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mắt</a:t>
            </a:r>
            <a:r>
              <a:rPr lang="en-US" sz="3200" b="1" i="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độc</a:t>
            </a:r>
            <a:r>
              <a:rPr lang="en-US" sz="3200" b="1" i="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giả</a:t>
            </a:r>
            <a:r>
              <a:rPr lang="en-US" sz="3200" b="1" i="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lần</a:t>
            </a:r>
            <a:r>
              <a:rPr lang="en-US" sz="3200" b="1" i="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đầu</a:t>
            </a:r>
            <a:r>
              <a:rPr lang="en-US" sz="3200" b="1" i="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tiên</a:t>
            </a:r>
            <a:r>
              <a:rPr lang="en-US" sz="3200" b="1" i="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trên</a:t>
            </a:r>
            <a:r>
              <a:rPr lang="en-US" sz="3200" b="1" i="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tờ</a:t>
            </a:r>
            <a:r>
              <a:rPr lang="en-US" sz="3200" b="1" i="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báo</a:t>
            </a:r>
            <a:r>
              <a:rPr lang="en-US" sz="3200" b="1" i="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nào</a:t>
            </a:r>
            <a:r>
              <a:rPr lang="en-US" sz="3200" b="1" i="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a:t>
            </a:r>
            <a:endParaRPr lang="en-US" sz="30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Rounded Corners 4"/>
          <p:cNvSpPr/>
          <p:nvPr/>
        </p:nvSpPr>
        <p:spPr>
          <a:xfrm>
            <a:off x="731803" y="1793815"/>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A</a:t>
            </a:r>
          </a:p>
        </p:txBody>
      </p:sp>
      <p:sp>
        <p:nvSpPr>
          <p:cNvPr id="6" name="Rectangle: Rounded Corners 5"/>
          <p:cNvSpPr/>
          <p:nvPr/>
        </p:nvSpPr>
        <p:spPr>
          <a:xfrm>
            <a:off x="2030817" y="1708647"/>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buFont typeface="+mj-lt"/>
              <a:buAutoNum type="alphaUcPeriod"/>
            </a:pPr>
            <a:r>
              <a:rPr lang="en-US" sz="3200" dirty="0" err="1">
                <a:latin typeface="Times New Roman" panose="02020603050405020304" pitchFamily="18" charset="0"/>
                <a:ea typeface="Arial" panose="020B0604020202020204" pitchFamily="34" charset="0"/>
                <a:cs typeface="Times New Roman" panose="02020603050405020304" pitchFamily="18" charset="0"/>
              </a:rPr>
              <a:t>Nhân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dân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báo</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p:cNvSpPr/>
          <p:nvPr/>
        </p:nvSpPr>
        <p:spPr>
          <a:xfrm>
            <a:off x="2030819" y="2978731"/>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3200" dirty="0">
                <a:latin typeface="Times New Roman" panose="02020603050405020304" pitchFamily="18" charset="0"/>
                <a:ea typeface="Arial" panose="020B0604020202020204" pitchFamily="34" charset="0"/>
                <a:cs typeface="Times New Roman" panose="02020603050405020304" pitchFamily="18" charset="0"/>
              </a:rPr>
              <a:t>Hà </a:t>
            </a:r>
            <a:r>
              <a:rPr lang="en-US" sz="3200" dirty="0" err="1">
                <a:latin typeface="Times New Roman" panose="02020603050405020304" pitchFamily="18" charset="0"/>
                <a:ea typeface="Arial" panose="020B0604020202020204" pitchFamily="34" charset="0"/>
                <a:cs typeface="Times New Roman" panose="02020603050405020304" pitchFamily="18" charset="0"/>
              </a:rPr>
              <a:t>Nội</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báo</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Rounded Corners 7"/>
          <p:cNvSpPr/>
          <p:nvPr/>
        </p:nvSpPr>
        <p:spPr>
          <a:xfrm>
            <a:off x="2030819" y="4100948"/>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pPr>
            <a:r>
              <a:rPr lang="en-US" sz="3200" dirty="0">
                <a:latin typeface="Times New Roman" panose="02020603050405020304" pitchFamily="18" charset="0"/>
                <a:ea typeface="Arial" panose="020B0604020202020204" pitchFamily="34" charset="0"/>
                <a:cs typeface="Times New Roman" panose="02020603050405020304" pitchFamily="18" charset="0"/>
              </a:rPr>
              <a:t>An Nam </a:t>
            </a:r>
            <a:r>
              <a:rPr lang="en-US" sz="3200" dirty="0" err="1">
                <a:latin typeface="Times New Roman" panose="02020603050405020304" pitchFamily="18" charset="0"/>
                <a:ea typeface="Arial" panose="020B0604020202020204" pitchFamily="34" charset="0"/>
                <a:cs typeface="Times New Roman" panose="02020603050405020304" pitchFamily="18" charset="0"/>
              </a:rPr>
              <a:t>báo</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8"/>
          <p:cNvSpPr/>
          <p:nvPr/>
        </p:nvSpPr>
        <p:spPr>
          <a:xfrm>
            <a:off x="2030818" y="5250871"/>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pPr>
            <a:r>
              <a:rPr lang="en-US" sz="3200" dirty="0">
                <a:latin typeface="Times New Roman" panose="02020603050405020304" pitchFamily="18" charset="0"/>
                <a:ea typeface="Arial" panose="020B0604020202020204" pitchFamily="34" charset="0"/>
                <a:cs typeface="Times New Roman" panose="02020603050405020304" pitchFamily="18" charset="0"/>
              </a:rPr>
              <a:t>Nam </a:t>
            </a:r>
            <a:r>
              <a:rPr lang="en-US" sz="3200" dirty="0" err="1">
                <a:latin typeface="Times New Roman" panose="02020603050405020304" pitchFamily="18" charset="0"/>
                <a:ea typeface="Arial" panose="020B0604020202020204" pitchFamily="34" charset="0"/>
                <a:cs typeface="Times New Roman" panose="02020603050405020304" pitchFamily="18" charset="0"/>
              </a:rPr>
              <a:t>Kỳ</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báo</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p:cNvSpPr/>
          <p:nvPr/>
        </p:nvSpPr>
        <p:spPr>
          <a:xfrm>
            <a:off x="767293" y="3115047"/>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B</a:t>
            </a:r>
          </a:p>
        </p:txBody>
      </p:sp>
      <p:sp>
        <p:nvSpPr>
          <p:cNvPr id="11" name="Rectangle: Rounded Corners 10"/>
          <p:cNvSpPr/>
          <p:nvPr/>
        </p:nvSpPr>
        <p:spPr>
          <a:xfrm>
            <a:off x="767293" y="4195216"/>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C</a:t>
            </a:r>
          </a:p>
        </p:txBody>
      </p:sp>
      <p:sp>
        <p:nvSpPr>
          <p:cNvPr id="12" name="Rectangle: Rounded Corners 11"/>
          <p:cNvSpPr/>
          <p:nvPr/>
        </p:nvSpPr>
        <p:spPr>
          <a:xfrm>
            <a:off x="767293" y="5424244"/>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D</a:t>
            </a:r>
          </a:p>
        </p:txBody>
      </p:sp>
      <p:pic>
        <p:nvPicPr>
          <p:cNvPr id="14" name="Picture 13"/>
          <p:cNvPicPr>
            <a:picLocks noChangeAspect="1"/>
          </p:cNvPicPr>
          <p:nvPr/>
        </p:nvPicPr>
        <p:blipFill>
          <a:blip r:embed="rId3"/>
          <a:stretch>
            <a:fillRect/>
          </a:stretch>
        </p:blipFill>
        <p:spPr>
          <a:xfrm>
            <a:off x="542260" y="2857852"/>
            <a:ext cx="10770782" cy="1107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3781325" y="44909"/>
            <a:ext cx="4336472" cy="65116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CÂU 5 </a:t>
            </a:r>
          </a:p>
        </p:txBody>
      </p:sp>
      <p:sp>
        <p:nvSpPr>
          <p:cNvPr id="4" name="Rectangle 3"/>
          <p:cNvSpPr/>
          <p:nvPr/>
        </p:nvSpPr>
        <p:spPr>
          <a:xfrm>
            <a:off x="0" y="610634"/>
            <a:ext cx="11578855" cy="6511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Đoạn</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trích</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“Xuân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Tóc</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Đỏ</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cứu</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quốc</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nằm</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ở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chương</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mấy</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tiểu</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thuyết</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đỏ</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Rounded Corners 4"/>
          <p:cNvSpPr/>
          <p:nvPr/>
        </p:nvSpPr>
        <p:spPr>
          <a:xfrm>
            <a:off x="731803" y="1793815"/>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A</a:t>
            </a:r>
          </a:p>
        </p:txBody>
      </p:sp>
      <p:sp>
        <p:nvSpPr>
          <p:cNvPr id="6" name="Rectangle: Rounded Corners 5"/>
          <p:cNvSpPr/>
          <p:nvPr/>
        </p:nvSpPr>
        <p:spPr>
          <a:xfrm>
            <a:off x="2030817" y="1708647"/>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Chương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XVII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p:cNvSpPr/>
          <p:nvPr/>
        </p:nvSpPr>
        <p:spPr>
          <a:xfrm>
            <a:off x="2030819" y="2978731"/>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Chương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XVIII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Rounded Corners 7"/>
          <p:cNvSpPr/>
          <p:nvPr/>
        </p:nvSpPr>
        <p:spPr>
          <a:xfrm>
            <a:off x="2030819" y="4100948"/>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pP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Chương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XIX.</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8"/>
          <p:cNvSpPr/>
          <p:nvPr/>
        </p:nvSpPr>
        <p:spPr>
          <a:xfrm>
            <a:off x="2030818" y="5250871"/>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pP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Chương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XX</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p:cNvSpPr/>
          <p:nvPr/>
        </p:nvSpPr>
        <p:spPr>
          <a:xfrm>
            <a:off x="767293" y="3115047"/>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B</a:t>
            </a:r>
          </a:p>
        </p:txBody>
      </p:sp>
      <p:sp>
        <p:nvSpPr>
          <p:cNvPr id="11" name="Rectangle: Rounded Corners 10"/>
          <p:cNvSpPr/>
          <p:nvPr/>
        </p:nvSpPr>
        <p:spPr>
          <a:xfrm>
            <a:off x="767293" y="4195216"/>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C</a:t>
            </a:r>
          </a:p>
        </p:txBody>
      </p:sp>
      <p:sp>
        <p:nvSpPr>
          <p:cNvPr id="12" name="Rectangle: Rounded Corners 11"/>
          <p:cNvSpPr/>
          <p:nvPr/>
        </p:nvSpPr>
        <p:spPr>
          <a:xfrm>
            <a:off x="767293" y="5424244"/>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D</a:t>
            </a:r>
          </a:p>
        </p:txBody>
      </p:sp>
      <p:pic>
        <p:nvPicPr>
          <p:cNvPr id="13" name="Picture 12"/>
          <p:cNvPicPr>
            <a:picLocks noChangeAspect="1"/>
          </p:cNvPicPr>
          <p:nvPr/>
        </p:nvPicPr>
        <p:blipFill>
          <a:blip r:embed="rId3"/>
          <a:stretch>
            <a:fillRect/>
          </a:stretch>
        </p:blipFill>
        <p:spPr>
          <a:xfrm>
            <a:off x="533133" y="5149353"/>
            <a:ext cx="10891574" cy="10646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3781325" y="76808"/>
            <a:ext cx="4336472" cy="65116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CÂU 6 </a:t>
            </a:r>
          </a:p>
        </p:txBody>
      </p:sp>
      <p:sp>
        <p:nvSpPr>
          <p:cNvPr id="4" name="Rectangle 3"/>
          <p:cNvSpPr/>
          <p:nvPr/>
        </p:nvSpPr>
        <p:spPr>
          <a:xfrm>
            <a:off x="160133" y="567145"/>
            <a:ext cx="11578855" cy="6511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Nhân</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vật</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chính</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tác</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phẩm</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đoạn</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trích</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“Xuân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Tóc</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Đỏ</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cứu</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quốc</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ai?</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Rounded Corners 4"/>
          <p:cNvSpPr/>
          <p:nvPr/>
        </p:nvSpPr>
        <p:spPr>
          <a:xfrm>
            <a:off x="731803" y="1793815"/>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A</a:t>
            </a:r>
          </a:p>
        </p:txBody>
      </p:sp>
      <p:sp>
        <p:nvSpPr>
          <p:cNvPr id="6" name="Rectangle: Rounded Corners 5"/>
          <p:cNvSpPr/>
          <p:nvPr/>
        </p:nvSpPr>
        <p:spPr>
          <a:xfrm>
            <a:off x="2030817" y="1708647"/>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3200" dirty="0">
                <a:effectLst/>
                <a:latin typeface="Times New Roman" panose="02020603050405020304" pitchFamily="18" charset="0"/>
                <a:ea typeface="Arial" panose="020B0604020202020204" pitchFamily="34" charset="0"/>
                <a:cs typeface="Times New Roman" panose="02020603050405020304" pitchFamily="18" charset="0"/>
              </a:rPr>
              <a:t>Văn Minh</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p:cNvSpPr/>
          <p:nvPr/>
        </p:nvSpPr>
        <p:spPr>
          <a:xfrm>
            <a:off x="2030819" y="2978731"/>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TYPN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Rounded Corners 7"/>
          <p:cNvSpPr/>
          <p:nvPr/>
        </p:nvSpPr>
        <p:spPr>
          <a:xfrm>
            <a:off x="2030819" y="4100948"/>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pP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Bà</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Phó</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Đoan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8"/>
          <p:cNvSpPr/>
          <p:nvPr/>
        </p:nvSpPr>
        <p:spPr>
          <a:xfrm>
            <a:off x="2030818" y="5250871"/>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spcAft>
                <a:spcPts val="800"/>
              </a:spcAft>
              <a:buFont typeface="+mj-lt"/>
              <a:buAutoNum type="alphaUcPeriod"/>
            </a:pPr>
            <a:r>
              <a:rPr lang="en-US" sz="3200" dirty="0">
                <a:effectLst/>
                <a:latin typeface="Times New Roman" panose="02020603050405020304" pitchFamily="18" charset="0"/>
                <a:ea typeface="Arial" panose="020B0604020202020204" pitchFamily="34" charset="0"/>
                <a:cs typeface="Times New Roman" panose="02020603050405020304" pitchFamily="18" charset="0"/>
              </a:rPr>
              <a:t>Xuân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Tóc</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Đỏ</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p:cNvSpPr/>
          <p:nvPr/>
        </p:nvSpPr>
        <p:spPr>
          <a:xfrm>
            <a:off x="767293" y="3115047"/>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B</a:t>
            </a:r>
          </a:p>
        </p:txBody>
      </p:sp>
      <p:sp>
        <p:nvSpPr>
          <p:cNvPr id="11" name="Rectangle: Rounded Corners 10"/>
          <p:cNvSpPr/>
          <p:nvPr/>
        </p:nvSpPr>
        <p:spPr>
          <a:xfrm>
            <a:off x="767293" y="4195216"/>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C</a:t>
            </a:r>
          </a:p>
        </p:txBody>
      </p:sp>
      <p:sp>
        <p:nvSpPr>
          <p:cNvPr id="12" name="Rectangle: Rounded Corners 11"/>
          <p:cNvSpPr/>
          <p:nvPr/>
        </p:nvSpPr>
        <p:spPr>
          <a:xfrm>
            <a:off x="767293" y="5424244"/>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D</a:t>
            </a:r>
          </a:p>
        </p:txBody>
      </p:sp>
      <p:pic>
        <p:nvPicPr>
          <p:cNvPr id="13" name="Picture 12"/>
          <p:cNvPicPr>
            <a:picLocks noChangeAspect="1"/>
          </p:cNvPicPr>
          <p:nvPr/>
        </p:nvPicPr>
        <p:blipFill>
          <a:blip r:embed="rId3"/>
          <a:stretch>
            <a:fillRect/>
          </a:stretch>
        </p:blipFill>
        <p:spPr>
          <a:xfrm>
            <a:off x="501240" y="5102235"/>
            <a:ext cx="10923467" cy="1151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3781325" y="76808"/>
            <a:ext cx="4336472" cy="65116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CÂU 7 </a:t>
            </a:r>
          </a:p>
        </p:txBody>
      </p:sp>
      <p:sp>
        <p:nvSpPr>
          <p:cNvPr id="4" name="Rectangle 3"/>
          <p:cNvSpPr/>
          <p:nvPr/>
        </p:nvSpPr>
        <p:spPr>
          <a:xfrm>
            <a:off x="160133" y="567145"/>
            <a:ext cx="11578855" cy="6511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Trong </a:t>
            </a:r>
            <a:r>
              <a:rPr lang="en-US" sz="28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đoạn</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miêu</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tả</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chân</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dung </a:t>
            </a:r>
            <a:r>
              <a:rPr lang="en-US" sz="28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nhân</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vật</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viết</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đã</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dùng</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giọng</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điệu</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như</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thế</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nào</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Rounded Corners 4"/>
          <p:cNvSpPr/>
          <p:nvPr/>
        </p:nvSpPr>
        <p:spPr>
          <a:xfrm>
            <a:off x="731803" y="1793815"/>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A</a:t>
            </a:r>
          </a:p>
        </p:txBody>
      </p:sp>
      <p:sp>
        <p:nvSpPr>
          <p:cNvPr id="6" name="Rectangle: Rounded Corners 5"/>
          <p:cNvSpPr/>
          <p:nvPr/>
        </p:nvSpPr>
        <p:spPr>
          <a:xfrm>
            <a:off x="2030817" y="1708647"/>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Mỉa</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mai</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trào</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phúng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p:cNvSpPr/>
          <p:nvPr/>
        </p:nvSpPr>
        <p:spPr>
          <a:xfrm>
            <a:off x="2030819" y="2978731"/>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3200" dirty="0" err="1">
                <a:latin typeface="Times New Roman" panose="02020603050405020304" pitchFamily="18" charset="0"/>
                <a:ea typeface="Arial" panose="020B0604020202020204" pitchFamily="34" charset="0"/>
                <a:cs typeface="Times New Roman" panose="02020603050405020304" pitchFamily="18" charset="0"/>
              </a:rPr>
              <a:t>Trân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trọng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ngợi</a:t>
            </a:r>
            <a:r>
              <a:rPr lang="en-US" sz="3200" dirty="0">
                <a:latin typeface="Times New Roman" panose="02020603050405020304" pitchFamily="18" charset="0"/>
                <a:ea typeface="Arial" panose="020B0604020202020204" pitchFamily="34" charset="0"/>
                <a:cs typeface="Times New Roman" panose="02020603050405020304" pitchFamily="18" charset="0"/>
              </a:rPr>
              <a:t> ca</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Rounded Corners 7"/>
          <p:cNvSpPr/>
          <p:nvPr/>
        </p:nvSpPr>
        <p:spPr>
          <a:xfrm>
            <a:off x="2030819" y="4100948"/>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pPr>
            <a:r>
              <a:rPr lang="en-US" sz="3200" dirty="0">
                <a:effectLst/>
                <a:latin typeface="Times New Roman" panose="02020603050405020304" pitchFamily="18" charset="0"/>
                <a:ea typeface="Arial" panose="020B0604020202020204" pitchFamily="34" charset="0"/>
                <a:cs typeface="Times New Roman" panose="02020603050405020304" pitchFamily="18" charset="0"/>
              </a:rPr>
              <a:t>Tôn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kính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lễ</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phép</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8"/>
          <p:cNvSpPr/>
          <p:nvPr/>
        </p:nvSpPr>
        <p:spPr>
          <a:xfrm>
            <a:off x="2030818" y="5250871"/>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pP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Khinh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rẻ</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bất</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chấp</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p:cNvSpPr/>
          <p:nvPr/>
        </p:nvSpPr>
        <p:spPr>
          <a:xfrm>
            <a:off x="767293" y="3115047"/>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B</a:t>
            </a:r>
          </a:p>
        </p:txBody>
      </p:sp>
      <p:sp>
        <p:nvSpPr>
          <p:cNvPr id="11" name="Rectangle: Rounded Corners 10"/>
          <p:cNvSpPr/>
          <p:nvPr/>
        </p:nvSpPr>
        <p:spPr>
          <a:xfrm>
            <a:off x="767293" y="4195216"/>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C</a:t>
            </a:r>
          </a:p>
        </p:txBody>
      </p:sp>
      <p:sp>
        <p:nvSpPr>
          <p:cNvPr id="12" name="Rectangle: Rounded Corners 11"/>
          <p:cNvSpPr/>
          <p:nvPr/>
        </p:nvSpPr>
        <p:spPr>
          <a:xfrm>
            <a:off x="767293" y="5424244"/>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D</a:t>
            </a:r>
          </a:p>
        </p:txBody>
      </p:sp>
      <p:pic>
        <p:nvPicPr>
          <p:cNvPr id="13" name="Picture 12"/>
          <p:cNvPicPr>
            <a:picLocks noChangeAspect="1"/>
          </p:cNvPicPr>
          <p:nvPr/>
        </p:nvPicPr>
        <p:blipFill>
          <a:blip r:embed="rId3"/>
          <a:stretch>
            <a:fillRect/>
          </a:stretch>
        </p:blipFill>
        <p:spPr>
          <a:xfrm>
            <a:off x="542415" y="1486860"/>
            <a:ext cx="10814290" cy="11759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3781325" y="76808"/>
            <a:ext cx="4336472" cy="65116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CÂU 8 </a:t>
            </a:r>
          </a:p>
        </p:txBody>
      </p:sp>
      <p:sp>
        <p:nvSpPr>
          <p:cNvPr id="4" name="Rectangle 3"/>
          <p:cNvSpPr/>
          <p:nvPr/>
        </p:nvSpPr>
        <p:spPr>
          <a:xfrm>
            <a:off x="160133" y="567145"/>
            <a:ext cx="11578855" cy="6511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Vì</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sao</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ông</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Văn Minh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tỏ</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ra</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vui</a:t>
            </a:r>
            <a:r>
              <a:rPr lang="en-US" sz="3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sướng</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Rounded Corners 4"/>
          <p:cNvSpPr/>
          <p:nvPr/>
        </p:nvSpPr>
        <p:spPr>
          <a:xfrm>
            <a:off x="731803" y="1793815"/>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A</a:t>
            </a:r>
          </a:p>
        </p:txBody>
      </p:sp>
      <p:sp>
        <p:nvSpPr>
          <p:cNvPr id="6" name="Rectangle: Rounded Corners 5"/>
          <p:cNvSpPr/>
          <p:nvPr/>
        </p:nvSpPr>
        <p:spPr>
          <a:xfrm>
            <a:off x="1594882" y="1708647"/>
            <a:ext cx="986531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Xiêm</a:t>
            </a:r>
            <a:r>
              <a:rPr lang="en-US" sz="3200" dirty="0">
                <a:latin typeface="Times New Roman" panose="02020603050405020304" pitchFamily="18" charset="0"/>
                <a:cs typeface="Times New Roman" panose="02020603050405020304" pitchFamily="18" charset="0"/>
              </a:rPr>
              <a:t> La.</a:t>
            </a:r>
          </a:p>
        </p:txBody>
      </p:sp>
      <p:sp>
        <p:nvSpPr>
          <p:cNvPr id="7" name="Rectangle: Rounded Corners 6"/>
          <p:cNvSpPr/>
          <p:nvPr/>
        </p:nvSpPr>
        <p:spPr>
          <a:xfrm>
            <a:off x="1594884" y="2978731"/>
            <a:ext cx="986531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ban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endParaRPr lang="en-US" sz="3200" dirty="0" err="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Rounded Corners 7"/>
          <p:cNvSpPr/>
          <p:nvPr/>
        </p:nvSpPr>
        <p:spPr>
          <a:xfrm>
            <a:off x="1594884" y="4100948"/>
            <a:ext cx="986531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pP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Hà Thành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endParaRPr lang="en-US" sz="3200" dirty="0" err="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8"/>
          <p:cNvSpPr/>
          <p:nvPr/>
        </p:nvSpPr>
        <p:spPr>
          <a:xfrm>
            <a:off x="1594883" y="5250871"/>
            <a:ext cx="986531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pP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lĩnh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thưởng</a:t>
            </a:r>
            <a:r>
              <a:rPr lang="en-US" sz="3200" dirty="0">
                <a:latin typeface="Times New Roman" panose="02020603050405020304" pitchFamily="18" charset="0"/>
                <a:cs typeface="Times New Roman" panose="02020603050405020304" pitchFamily="18" charset="0"/>
              </a:rPr>
              <a:t> to</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p:cNvSpPr/>
          <p:nvPr/>
        </p:nvSpPr>
        <p:spPr>
          <a:xfrm>
            <a:off x="767293" y="3115047"/>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B</a:t>
            </a:r>
          </a:p>
        </p:txBody>
      </p:sp>
      <p:sp>
        <p:nvSpPr>
          <p:cNvPr id="11" name="Rectangle: Rounded Corners 10"/>
          <p:cNvSpPr/>
          <p:nvPr/>
        </p:nvSpPr>
        <p:spPr>
          <a:xfrm>
            <a:off x="767293" y="4195216"/>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C</a:t>
            </a:r>
          </a:p>
        </p:txBody>
      </p:sp>
      <p:sp>
        <p:nvSpPr>
          <p:cNvPr id="12" name="Rectangle: Rounded Corners 11"/>
          <p:cNvSpPr/>
          <p:nvPr/>
        </p:nvSpPr>
        <p:spPr>
          <a:xfrm>
            <a:off x="767293" y="5424244"/>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D</a:t>
            </a:r>
          </a:p>
        </p:txBody>
      </p:sp>
      <p:pic>
        <p:nvPicPr>
          <p:cNvPr id="13" name="Picture 12"/>
          <p:cNvPicPr>
            <a:picLocks noChangeAspect="1"/>
          </p:cNvPicPr>
          <p:nvPr/>
        </p:nvPicPr>
        <p:blipFill>
          <a:blip r:embed="rId3"/>
          <a:stretch>
            <a:fillRect/>
          </a:stretch>
        </p:blipFill>
        <p:spPr>
          <a:xfrm>
            <a:off x="532549" y="3951257"/>
            <a:ext cx="11126152" cy="10677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3781325" y="76808"/>
            <a:ext cx="4336472" cy="65116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CÂU 9 </a:t>
            </a:r>
          </a:p>
        </p:txBody>
      </p:sp>
      <p:sp>
        <p:nvSpPr>
          <p:cNvPr id="4" name="Rectangle 3"/>
          <p:cNvSpPr/>
          <p:nvPr/>
        </p:nvSpPr>
        <p:spPr>
          <a:xfrm>
            <a:off x="160133" y="567145"/>
            <a:ext cx="11578855" cy="6511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Tình</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huống</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nào</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đóng</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vai</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trò</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quan</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trọng</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việc</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tạo</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nên</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sự</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kịch</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tính</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bước</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ngoặt</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cho</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toàn</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bộ</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sự</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kiện</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đoạn</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trích</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Rounded Corners 4"/>
          <p:cNvSpPr/>
          <p:nvPr/>
        </p:nvSpPr>
        <p:spPr>
          <a:xfrm>
            <a:off x="731803" y="1793815"/>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A</a:t>
            </a:r>
          </a:p>
        </p:txBody>
      </p:sp>
      <p:sp>
        <p:nvSpPr>
          <p:cNvPr id="6" name="Rectangle: Rounded Corners 5"/>
          <p:cNvSpPr/>
          <p:nvPr/>
        </p:nvSpPr>
        <p:spPr>
          <a:xfrm>
            <a:off x="1584251" y="1708647"/>
            <a:ext cx="1015473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buFont typeface="+mj-lt"/>
              <a:buAutoNum type="alphaUcPeriod"/>
            </a:pPr>
            <a:r>
              <a:rPr lang="en-US" sz="3000" dirty="0">
                <a:effectLst/>
                <a:latin typeface="Times New Roman" panose="02020603050405020304" pitchFamily="18" charset="0"/>
                <a:ea typeface="Arial" panose="020B0604020202020204" pitchFamily="34" charset="0"/>
                <a:cs typeface="Times New Roman" panose="02020603050405020304" pitchFamily="18" charset="0"/>
              </a:rPr>
              <a:t>Khi Xuân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Tóc</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Đỏ</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đứng</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lên</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hùng</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biện</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trước</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mặt</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công</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chúng</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p:cNvSpPr/>
          <p:nvPr/>
        </p:nvSpPr>
        <p:spPr>
          <a:xfrm>
            <a:off x="1584253" y="2978731"/>
            <a:ext cx="1015473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3000" dirty="0">
                <a:latin typeface="Times New Roman" panose="02020603050405020304" pitchFamily="18" charset="0"/>
                <a:ea typeface="Arial" panose="020B0604020202020204" pitchFamily="34" charset="0"/>
                <a:cs typeface="Times New Roman" panose="02020603050405020304" pitchFamily="18" charset="0"/>
              </a:rPr>
              <a:t>Khi Văn Minh </a:t>
            </a:r>
            <a:r>
              <a:rPr lang="en-US" sz="30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vị</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thượng</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quan</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của</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Chính</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phủ</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mời</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ra</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nói</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chuyện</a:t>
            </a:r>
            <a:r>
              <a:rPr lang="en-US" sz="3000" dirty="0">
                <a:latin typeface="Times New Roman" panose="02020603050405020304" pitchFamily="18" charset="0"/>
                <a:ea typeface="Arial" panose="020B0604020202020204" pitchFamily="34" charset="0"/>
                <a:cs typeface="Times New Roman" panose="02020603050405020304" pitchFamily="18" charset="0"/>
              </a:rPr>
              <a:t>.</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Rounded Corners 7"/>
          <p:cNvSpPr/>
          <p:nvPr/>
        </p:nvSpPr>
        <p:spPr>
          <a:xfrm>
            <a:off x="1584253" y="4100948"/>
            <a:ext cx="1015473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pPr>
            <a:r>
              <a:rPr lang="en-US" sz="3000" dirty="0">
                <a:effectLst/>
                <a:latin typeface="Times New Roman" panose="02020603050405020304" pitchFamily="18" charset="0"/>
                <a:ea typeface="Arial" panose="020B0604020202020204" pitchFamily="34" charset="0"/>
                <a:cs typeface="Times New Roman" panose="02020603050405020304" pitchFamily="18" charset="0"/>
              </a:rPr>
              <a:t>Khi Xuân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Tóc</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Đỏ</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thua</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quán</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quân</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quần</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vợt</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Xiêm</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La.</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8"/>
          <p:cNvSpPr/>
          <p:nvPr/>
        </p:nvSpPr>
        <p:spPr>
          <a:xfrm>
            <a:off x="1584252" y="5250871"/>
            <a:ext cx="1015473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pPr>
            <a:r>
              <a:rPr lang="en-US" sz="3000" dirty="0">
                <a:effectLst/>
                <a:latin typeface="Times New Roman" panose="02020603050405020304" pitchFamily="18" charset="0"/>
                <a:ea typeface="Arial" panose="020B0604020202020204" pitchFamily="34" charset="0"/>
                <a:cs typeface="Times New Roman" panose="02020603050405020304" pitchFamily="18" charset="0"/>
              </a:rPr>
              <a:t>Khi Xuân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Tóc</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Đỏ</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lên</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xe</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huênh</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hoang</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ra</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p:cNvSpPr/>
          <p:nvPr/>
        </p:nvSpPr>
        <p:spPr>
          <a:xfrm>
            <a:off x="767293" y="3115047"/>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B</a:t>
            </a:r>
          </a:p>
        </p:txBody>
      </p:sp>
      <p:sp>
        <p:nvSpPr>
          <p:cNvPr id="11" name="Rectangle: Rounded Corners 10"/>
          <p:cNvSpPr/>
          <p:nvPr/>
        </p:nvSpPr>
        <p:spPr>
          <a:xfrm>
            <a:off x="767293" y="4195216"/>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C</a:t>
            </a:r>
          </a:p>
        </p:txBody>
      </p:sp>
      <p:sp>
        <p:nvSpPr>
          <p:cNvPr id="12" name="Rectangle: Rounded Corners 11"/>
          <p:cNvSpPr/>
          <p:nvPr/>
        </p:nvSpPr>
        <p:spPr>
          <a:xfrm>
            <a:off x="767293" y="5424244"/>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D</a:t>
            </a:r>
          </a:p>
        </p:txBody>
      </p:sp>
      <p:pic>
        <p:nvPicPr>
          <p:cNvPr id="13" name="Picture 12"/>
          <p:cNvPicPr>
            <a:picLocks noChangeAspect="1"/>
          </p:cNvPicPr>
          <p:nvPr/>
        </p:nvPicPr>
        <p:blipFill>
          <a:blip r:embed="rId3"/>
          <a:stretch>
            <a:fillRect/>
          </a:stretch>
        </p:blipFill>
        <p:spPr>
          <a:xfrm>
            <a:off x="531629" y="2775926"/>
            <a:ext cx="11355572" cy="13172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6"/>
          <p:cNvSpPr/>
          <p:nvPr/>
        </p:nvSpPr>
        <p:spPr>
          <a:xfrm>
            <a:off x="2929269" y="1839450"/>
            <a:ext cx="6347638" cy="136442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just"/>
            <a:r>
              <a:rPr lang="vi-VN" sz="3200" b="1" dirty="0">
                <a:latin typeface="Times New Roman" panose="02020603050405020304" pitchFamily="18" charset="0"/>
                <a:cs typeface="Times New Roman" panose="02020603050405020304" pitchFamily="18" charset="0"/>
              </a:rPr>
              <a:t>C</a:t>
            </a:r>
            <a:r>
              <a:rPr lang="en-US" sz="3200" b="1" dirty="0" err="1">
                <a:latin typeface="Times New Roman" panose="02020603050405020304" pitchFamily="18" charset="0"/>
                <a:cs typeface="Times New Roman" panose="02020603050405020304" pitchFamily="18" charset="0"/>
              </a:rPr>
              <a:t>hú</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mối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quan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hệ</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giữa</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hoàn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cảnh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xã</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hội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với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sự</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hình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thành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tính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cách</a:t>
            </a:r>
            <a:r>
              <a:rPr lang="en-US" sz="3200" b="1" dirty="0">
                <a:solidFill>
                  <a:srgbClr val="00B05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con </a:t>
            </a:r>
            <a:r>
              <a:rPr lang="vi-VN" sz="3200" dirty="0">
                <a:latin typeface="Times New Roman" panose="02020603050405020304" pitchFamily="18" charset="0"/>
                <a:cs typeface="Times New Roman" panose="02020603050405020304" pitchFamily="18" charset="0"/>
              </a:rPr>
              <a:t>người. </a:t>
            </a:r>
            <a:endParaRPr lang="en-US" sz="3200" dirty="0">
              <a:latin typeface="Times New Roman" panose="02020603050405020304" pitchFamily="18" charset="0"/>
              <a:cs typeface="Times New Roman" panose="02020603050405020304" pitchFamily="18" charset="0"/>
            </a:endParaRPr>
          </a:p>
        </p:txBody>
      </p:sp>
      <p:sp>
        <p:nvSpPr>
          <p:cNvPr id="7" name="Rounded Rectangle 7"/>
          <p:cNvSpPr/>
          <p:nvPr/>
        </p:nvSpPr>
        <p:spPr>
          <a:xfrm>
            <a:off x="2961599" y="3704857"/>
            <a:ext cx="6347638" cy="136442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just"/>
            <a:r>
              <a:rPr lang="vi-VN" sz="3200" b="1" dirty="0">
                <a:solidFill>
                  <a:srgbClr val="00B050"/>
                </a:solidFill>
                <a:latin typeface="Times New Roman" panose="02020603050405020304" pitchFamily="18" charset="0"/>
                <a:cs typeface="Times New Roman" panose="02020603050405020304" pitchFamily="18" charset="0"/>
              </a:rPr>
              <a:t>M</a:t>
            </a:r>
            <a:r>
              <a:rPr lang="en-US" sz="3200" b="1" dirty="0" err="1">
                <a:solidFill>
                  <a:srgbClr val="00B050"/>
                </a:solidFill>
                <a:latin typeface="Times New Roman" panose="02020603050405020304" pitchFamily="18" charset="0"/>
                <a:cs typeface="Times New Roman" panose="02020603050405020304" pitchFamily="18" charset="0"/>
              </a:rPr>
              <a:t>iêu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tả</a:t>
            </a:r>
            <a:r>
              <a:rPr lang="vi-VN" sz="3200" b="1" dirty="0">
                <a:solidFill>
                  <a:srgbClr val="00B050"/>
                </a:solidFill>
                <a:latin typeface="Times New Roman" panose="02020603050405020304" pitchFamily="18" charset="0"/>
                <a:cs typeface="Times New Roman" panose="02020603050405020304" pitchFamily="18" charset="0"/>
              </a:rPr>
              <a:t> một cách</a:t>
            </a:r>
            <a:r>
              <a:rPr lang="en-US" sz="3200" b="1" dirty="0">
                <a:solidFill>
                  <a:srgbClr val="00B050"/>
                </a:solidFill>
                <a:latin typeface="Times New Roman" panose="02020603050405020304" pitchFamily="18" charset="0"/>
                <a:cs typeface="Times New Roman" panose="02020603050405020304" pitchFamily="18" charset="0"/>
              </a:rPr>
              <a:t> chi </a:t>
            </a:r>
            <a:r>
              <a:rPr lang="vi-VN" sz="3200" b="1" dirty="0">
                <a:solidFill>
                  <a:srgbClr val="00B050"/>
                </a:solidFill>
                <a:latin typeface="Times New Roman" panose="02020603050405020304" pitchFamily="18" charset="0"/>
                <a:cs typeface="Times New Roman" panose="02020603050405020304" pitchFamily="18" charset="0"/>
              </a:rPr>
              <a:t>tiết,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như</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thật</a:t>
            </a:r>
            <a:r>
              <a:rPr lang="en-US" sz="3200" b="1" dirty="0">
                <a:solidFill>
                  <a:srgbClr val="00B05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sống. </a:t>
            </a:r>
            <a:endParaRPr lang="en-US" sz="3200" dirty="0">
              <a:latin typeface="Times New Roman" panose="02020603050405020304" pitchFamily="18" charset="0"/>
              <a:cs typeface="Times New Roman" panose="02020603050405020304" pitchFamily="18" charset="0"/>
            </a:endParaRPr>
          </a:p>
        </p:txBody>
      </p:sp>
      <p:sp>
        <p:nvSpPr>
          <p:cNvPr id="10" name="Rectangle 9"/>
          <p:cNvSpPr/>
          <p:nvPr/>
        </p:nvSpPr>
        <p:spPr>
          <a:xfrm>
            <a:off x="2073349" y="587782"/>
            <a:ext cx="8059479" cy="410818"/>
          </a:xfrm>
          <a:prstGeom prst="rect">
            <a:avLst/>
          </a:prstGeom>
        </p:spPr>
        <p:txBody>
          <a:bodyPr wrap="square">
            <a:spAutoFit/>
          </a:bodyPr>
          <a:lstStyle/>
          <a:p>
            <a:pPr marL="30480" marR="30480" algn="just">
              <a:lnSpc>
                <a:spcPts val="1800"/>
              </a:lnSpc>
              <a:spcAft>
                <a:spcPts val="0"/>
              </a:spcAft>
            </a:pPr>
            <a:r>
              <a:rPr lang="en-US" sz="4400" b="1" dirty="0">
                <a:solidFill>
                  <a:schemeClr val="tx2">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4400"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4400" b="1" dirty="0">
                <a:solidFill>
                  <a:srgbClr val="0070C0"/>
                </a:solidFill>
                <a:latin typeface="Times New Roman" panose="02020603050405020304" pitchFamily="18" charset="0"/>
                <a:cs typeface="Times New Roman" panose="02020603050405020304" pitchFamily="18" charset="0"/>
              </a:rPr>
              <a:t>PHONG CÁCH HIỆN THỰC</a:t>
            </a:r>
            <a:endParaRPr lang="en-US"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2"/>
          <a:stretch>
            <a:fillRect/>
          </a:stretch>
        </p:blipFill>
        <p:spPr>
          <a:xfrm rot="877210">
            <a:off x="9574274" y="1006817"/>
            <a:ext cx="2116801" cy="3306138"/>
          </a:xfrm>
          <a:prstGeom prst="rect">
            <a:avLst/>
          </a:prstGeom>
        </p:spPr>
      </p:pic>
      <p:pic>
        <p:nvPicPr>
          <p:cNvPr id="18" name="Picture 17"/>
          <p:cNvPicPr>
            <a:picLocks noChangeAspect="1"/>
          </p:cNvPicPr>
          <p:nvPr/>
        </p:nvPicPr>
        <p:blipFill>
          <a:blip r:embed="rId3"/>
          <a:stretch>
            <a:fillRect/>
          </a:stretch>
        </p:blipFill>
        <p:spPr>
          <a:xfrm rot="1024089">
            <a:off x="9638476" y="1905258"/>
            <a:ext cx="2000388" cy="2902524"/>
          </a:xfrm>
          <a:prstGeom prst="rect">
            <a:avLst/>
          </a:prstGeom>
        </p:spPr>
      </p:pic>
      <p:pic>
        <p:nvPicPr>
          <p:cNvPr id="22" name="Picture 21"/>
          <p:cNvPicPr>
            <a:picLocks noChangeAspect="1"/>
          </p:cNvPicPr>
          <p:nvPr/>
        </p:nvPicPr>
        <p:blipFill>
          <a:blip r:embed="rId4"/>
          <a:stretch>
            <a:fillRect/>
          </a:stretch>
        </p:blipFill>
        <p:spPr>
          <a:xfrm rot="1065646">
            <a:off x="9421236" y="4075714"/>
            <a:ext cx="2051814" cy="2644270"/>
          </a:xfrm>
          <a:prstGeom prst="rect">
            <a:avLst/>
          </a:prstGeom>
        </p:spPr>
      </p:pic>
      <p:pic>
        <p:nvPicPr>
          <p:cNvPr id="24" name="Picture 23"/>
          <p:cNvPicPr>
            <a:picLocks noChangeAspect="1"/>
          </p:cNvPicPr>
          <p:nvPr/>
        </p:nvPicPr>
        <p:blipFill>
          <a:blip r:embed="rId5"/>
          <a:stretch>
            <a:fillRect/>
          </a:stretch>
        </p:blipFill>
        <p:spPr>
          <a:xfrm>
            <a:off x="513464" y="1675611"/>
            <a:ext cx="2258389" cy="3506777"/>
          </a:xfrm>
          <a:prstGeom prst="rect">
            <a:avLst/>
          </a:prstGeom>
        </p:spPr>
      </p:pic>
      <p:pic>
        <p:nvPicPr>
          <p:cNvPr id="26" name="Picture 25"/>
          <p:cNvPicPr>
            <a:picLocks noChangeAspect="1"/>
          </p:cNvPicPr>
          <p:nvPr/>
        </p:nvPicPr>
        <p:blipFill>
          <a:blip r:embed="rId6"/>
          <a:stretch>
            <a:fillRect/>
          </a:stretch>
        </p:blipFill>
        <p:spPr>
          <a:xfrm>
            <a:off x="544879" y="3315888"/>
            <a:ext cx="2174307" cy="3125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3781325" y="76808"/>
            <a:ext cx="4336472" cy="65116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CÂU 10 </a:t>
            </a:r>
          </a:p>
        </p:txBody>
      </p:sp>
      <p:sp>
        <p:nvSpPr>
          <p:cNvPr id="4" name="Rectangle 3"/>
          <p:cNvSpPr/>
          <p:nvPr/>
        </p:nvSpPr>
        <p:spPr>
          <a:xfrm>
            <a:off x="160133" y="567145"/>
            <a:ext cx="11578855" cy="6511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Trong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đoạn</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trích</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Xuân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Tóc</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Đỏ</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đã</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làm</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gì</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để</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ngợi</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ca</a:t>
            </a:r>
            <a:r>
              <a:rPr lang="en-US" sz="3200" b="1" i="1" dirty="0">
                <a:latin typeface="Times New Roman" panose="02020603050405020304" pitchFamily="18" charset="0"/>
                <a:ea typeface="Arial" panose="020B060402020202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Rounded Corners 4"/>
          <p:cNvSpPr/>
          <p:nvPr/>
        </p:nvSpPr>
        <p:spPr>
          <a:xfrm>
            <a:off x="731803" y="1793815"/>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A</a:t>
            </a:r>
          </a:p>
        </p:txBody>
      </p:sp>
      <p:sp>
        <p:nvSpPr>
          <p:cNvPr id="6" name="Rectangle: Rounded Corners 5"/>
          <p:cNvSpPr/>
          <p:nvPr/>
        </p:nvSpPr>
        <p:spPr>
          <a:xfrm>
            <a:off x="2030817" y="1708647"/>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buFont typeface="+mj-lt"/>
              <a:buAutoNum type="alphaUcPeriod"/>
            </a:pPr>
            <a:r>
              <a:rPr lang="en-US" sz="3000" dirty="0">
                <a:effectLst/>
                <a:latin typeface="Times New Roman" panose="02020603050405020304" pitchFamily="18" charset="0"/>
                <a:ea typeface="Arial" panose="020B0604020202020204" pitchFamily="34" charset="0"/>
                <a:cs typeface="Times New Roman" panose="02020603050405020304" pitchFamily="18" charset="0"/>
              </a:rPr>
              <a:t>Xuân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đứng</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lên</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hùng</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biện</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trước</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mặt</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rất</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nhiều</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p:cNvSpPr/>
          <p:nvPr/>
        </p:nvSpPr>
        <p:spPr>
          <a:xfrm>
            <a:off x="2030819" y="2978731"/>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3000" dirty="0">
                <a:latin typeface="Times New Roman" panose="02020603050405020304" pitchFamily="18" charset="0"/>
                <a:ea typeface="Arial" panose="020B0604020202020204" pitchFamily="34" charset="0"/>
                <a:cs typeface="Times New Roman" panose="02020603050405020304" pitchFamily="18" charset="0"/>
              </a:rPr>
              <a:t>Xuân </a:t>
            </a:r>
            <a:r>
              <a:rPr lang="en-US" sz="3000" dirty="0" err="1">
                <a:latin typeface="Times New Roman" panose="02020603050405020304" pitchFamily="18" charset="0"/>
                <a:ea typeface="Arial" panose="020B0604020202020204" pitchFamily="34" charset="0"/>
                <a:cs typeface="Times New Roman" panose="02020603050405020304" pitchFamily="18" charset="0"/>
              </a:rPr>
              <a:t>đã</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giành</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chiến</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thắng</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trong</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trận</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quần</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vợt</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với</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nhà</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vô</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địch</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Xiêm</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Rounded Corners 7"/>
          <p:cNvSpPr/>
          <p:nvPr/>
        </p:nvSpPr>
        <p:spPr>
          <a:xfrm>
            <a:off x="2030819" y="4100948"/>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pPr>
            <a:r>
              <a:rPr lang="en-US" sz="3000" dirty="0">
                <a:effectLst/>
                <a:latin typeface="Times New Roman" panose="02020603050405020304" pitchFamily="18" charset="0"/>
                <a:ea typeface="Arial" panose="020B0604020202020204" pitchFamily="34" charset="0"/>
                <a:cs typeface="Times New Roman" panose="02020603050405020304" pitchFamily="18" charset="0"/>
              </a:rPr>
              <a:t>Xuân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thua</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trận</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đấu</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quần</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vợt</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nhà</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vô</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địch</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Xiêm</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8"/>
          <p:cNvSpPr/>
          <p:nvPr/>
        </p:nvSpPr>
        <p:spPr>
          <a:xfrm>
            <a:off x="2030818" y="5250871"/>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pPr>
            <a:r>
              <a:rPr lang="en-US" sz="3000" dirty="0">
                <a:effectLst/>
                <a:latin typeface="Times New Roman" panose="02020603050405020304" pitchFamily="18" charset="0"/>
                <a:ea typeface="Arial" panose="020B0604020202020204" pitchFamily="34" charset="0"/>
                <a:cs typeface="Times New Roman" panose="02020603050405020304" pitchFamily="18" charset="0"/>
              </a:rPr>
              <a:t>Xuân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thuyết</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trình</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trước</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mặt</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vua</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Xiêm</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tinh</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thần</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yêu</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nước</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mình</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p:cNvSpPr/>
          <p:nvPr/>
        </p:nvSpPr>
        <p:spPr>
          <a:xfrm>
            <a:off x="767293" y="3115047"/>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B</a:t>
            </a:r>
          </a:p>
        </p:txBody>
      </p:sp>
      <p:sp>
        <p:nvSpPr>
          <p:cNvPr id="11" name="Rectangle: Rounded Corners 10"/>
          <p:cNvSpPr/>
          <p:nvPr/>
        </p:nvSpPr>
        <p:spPr>
          <a:xfrm>
            <a:off x="767293" y="4195216"/>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C</a:t>
            </a:r>
          </a:p>
        </p:txBody>
      </p:sp>
      <p:sp>
        <p:nvSpPr>
          <p:cNvPr id="12" name="Rectangle: Rounded Corners 11"/>
          <p:cNvSpPr/>
          <p:nvPr/>
        </p:nvSpPr>
        <p:spPr>
          <a:xfrm>
            <a:off x="767293" y="5424244"/>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D</a:t>
            </a:r>
          </a:p>
        </p:txBody>
      </p:sp>
      <p:pic>
        <p:nvPicPr>
          <p:cNvPr id="13" name="Picture 12"/>
          <p:cNvPicPr>
            <a:picLocks noChangeAspect="1"/>
          </p:cNvPicPr>
          <p:nvPr/>
        </p:nvPicPr>
        <p:blipFill>
          <a:blip r:embed="rId3"/>
          <a:stretch>
            <a:fillRect/>
          </a:stretch>
        </p:blipFill>
        <p:spPr>
          <a:xfrm>
            <a:off x="386050" y="4063915"/>
            <a:ext cx="10825997" cy="10710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3781325" y="76808"/>
            <a:ext cx="4336472" cy="65116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CÂU 11 </a:t>
            </a:r>
          </a:p>
        </p:txBody>
      </p:sp>
      <p:sp>
        <p:nvSpPr>
          <p:cNvPr id="4" name="Rectangle 3"/>
          <p:cNvSpPr/>
          <p:nvPr/>
        </p:nvSpPr>
        <p:spPr>
          <a:xfrm>
            <a:off x="2030817" y="779800"/>
            <a:ext cx="7485323" cy="9501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Sau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bài</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phát</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biểu</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Xuân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Tóc</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Đỏ</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thái</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độ</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công</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chúng</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ra</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sao</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Rounded Corners 4"/>
          <p:cNvSpPr/>
          <p:nvPr/>
        </p:nvSpPr>
        <p:spPr>
          <a:xfrm>
            <a:off x="731803" y="2112795"/>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A</a:t>
            </a:r>
          </a:p>
        </p:txBody>
      </p:sp>
      <p:sp>
        <p:nvSpPr>
          <p:cNvPr id="6" name="Rectangle: Rounded Corners 5"/>
          <p:cNvSpPr/>
          <p:nvPr/>
        </p:nvSpPr>
        <p:spPr>
          <a:xfrm>
            <a:off x="2030817" y="2038260"/>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buFont typeface="+mj-lt"/>
              <a:buAutoNum type="alphaUcPeriod"/>
            </a:pPr>
            <a:r>
              <a:rPr lang="en-US" sz="3200" dirty="0">
                <a:effectLst/>
                <a:latin typeface="Times New Roman" panose="02020603050405020304" pitchFamily="18" charset="0"/>
                <a:ea typeface="Arial" panose="020B0604020202020204" pitchFamily="34" charset="0"/>
                <a:cs typeface="Times New Roman" panose="02020603050405020304" pitchFamily="18" charset="0"/>
              </a:rPr>
              <a:t>Bùi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ngùi</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động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p:cNvSpPr/>
          <p:nvPr/>
        </p:nvSpPr>
        <p:spPr>
          <a:xfrm>
            <a:off x="2030819" y="3308344"/>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buFont typeface="+mj-lt"/>
              <a:buAutoNum type="alphaUcPeriod"/>
            </a:pPr>
            <a:r>
              <a:rPr lang="en-US" sz="3200" dirty="0" err="1">
                <a:latin typeface="Times New Roman" panose="02020603050405020304" pitchFamily="18" charset="0"/>
                <a:ea typeface="Arial" panose="020B0604020202020204" pitchFamily="34" charset="0"/>
                <a:cs typeface="Times New Roman" panose="02020603050405020304" pitchFamily="18" charset="0"/>
              </a:rPr>
              <a:t>Căm</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ghét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oán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hận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Rounded Corners 7"/>
          <p:cNvSpPr/>
          <p:nvPr/>
        </p:nvSpPr>
        <p:spPr>
          <a:xfrm>
            <a:off x="2030819" y="4430561"/>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pPr>
            <a:r>
              <a:rPr lang="en-US" sz="3200" dirty="0" err="1">
                <a:latin typeface="Times New Roman" panose="02020603050405020304" pitchFamily="18" charset="0"/>
                <a:ea typeface="Arial" panose="020B0604020202020204" pitchFamily="34" charset="0"/>
                <a:cs typeface="Times New Roman" panose="02020603050405020304" pitchFamily="18" charset="0"/>
              </a:rPr>
              <a:t>Khinh</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bỉ</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và</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muốn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đánh</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hắn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8"/>
          <p:cNvSpPr/>
          <p:nvPr/>
        </p:nvSpPr>
        <p:spPr>
          <a:xfrm>
            <a:off x="2030818" y="5580484"/>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spcAft>
                <a:spcPts val="800"/>
              </a:spcAft>
              <a:buFont typeface="+mj-lt"/>
              <a:buAutoNum type="alphaUcPeriod"/>
            </a:pPr>
            <a:r>
              <a:rPr lang="en-US" sz="3200" dirty="0" err="1">
                <a:latin typeface="Times New Roman" panose="02020603050405020304" pitchFamily="18" charset="0"/>
                <a:ea typeface="Arial" panose="020B0604020202020204" pitchFamily="34" charset="0"/>
                <a:cs typeface="Times New Roman" panose="02020603050405020304" pitchFamily="18" charset="0"/>
              </a:rPr>
              <a:t>Trân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trọng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và</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hết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sức</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ngợi</a:t>
            </a:r>
            <a:r>
              <a:rPr lang="en-US" sz="3200" dirty="0">
                <a:latin typeface="Times New Roman" panose="02020603050405020304" pitchFamily="18" charset="0"/>
                <a:ea typeface="Arial" panose="020B0604020202020204" pitchFamily="34" charset="0"/>
                <a:cs typeface="Times New Roman" panose="02020603050405020304" pitchFamily="18" charset="0"/>
              </a:rPr>
              <a:t> ca</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p:cNvSpPr/>
          <p:nvPr/>
        </p:nvSpPr>
        <p:spPr>
          <a:xfrm>
            <a:off x="767293" y="3434027"/>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B</a:t>
            </a:r>
          </a:p>
        </p:txBody>
      </p:sp>
      <p:sp>
        <p:nvSpPr>
          <p:cNvPr id="11" name="Rectangle: Rounded Corners 10"/>
          <p:cNvSpPr/>
          <p:nvPr/>
        </p:nvSpPr>
        <p:spPr>
          <a:xfrm>
            <a:off x="767293" y="4514196"/>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C</a:t>
            </a:r>
          </a:p>
        </p:txBody>
      </p:sp>
      <p:sp>
        <p:nvSpPr>
          <p:cNvPr id="12" name="Rectangle: Rounded Corners 11"/>
          <p:cNvSpPr/>
          <p:nvPr/>
        </p:nvSpPr>
        <p:spPr>
          <a:xfrm>
            <a:off x="767293" y="5743224"/>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D</a:t>
            </a:r>
          </a:p>
        </p:txBody>
      </p:sp>
      <p:pic>
        <p:nvPicPr>
          <p:cNvPr id="13" name="Picture 12"/>
          <p:cNvPicPr>
            <a:picLocks noChangeAspect="1"/>
          </p:cNvPicPr>
          <p:nvPr/>
        </p:nvPicPr>
        <p:blipFill>
          <a:blip r:embed="rId3"/>
          <a:stretch>
            <a:fillRect/>
          </a:stretch>
        </p:blipFill>
        <p:spPr>
          <a:xfrm>
            <a:off x="381038" y="1957389"/>
            <a:ext cx="10942636" cy="10767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3781325" y="76808"/>
            <a:ext cx="4336472" cy="65116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CÂU 12 </a:t>
            </a:r>
          </a:p>
        </p:txBody>
      </p:sp>
      <p:sp>
        <p:nvSpPr>
          <p:cNvPr id="4" name="Rectangle 3"/>
          <p:cNvSpPr/>
          <p:nvPr/>
        </p:nvSpPr>
        <p:spPr>
          <a:xfrm>
            <a:off x="2498651" y="567145"/>
            <a:ext cx="7527851" cy="11798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Cách</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xưng</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hô</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gọi</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“mi”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xưng</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“ta”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Xuân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Tóc</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Đỏ</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thể</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điều</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gì</a:t>
            </a:r>
            <a:r>
              <a:rPr lang="en-US"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Rounded Corners 4"/>
          <p:cNvSpPr/>
          <p:nvPr/>
        </p:nvSpPr>
        <p:spPr>
          <a:xfrm>
            <a:off x="731803" y="2112792"/>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A</a:t>
            </a:r>
          </a:p>
        </p:txBody>
      </p:sp>
      <p:sp>
        <p:nvSpPr>
          <p:cNvPr id="6" name="Rectangle: Rounded Corners 5"/>
          <p:cNvSpPr/>
          <p:nvPr/>
        </p:nvSpPr>
        <p:spPr>
          <a:xfrm>
            <a:off x="2030817" y="2027624"/>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buFont typeface="+mj-lt"/>
              <a:buAutoNum type="alphaUcPeriod"/>
            </a:pP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thái</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độ</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trịch</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thượng</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coi</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mình</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như</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đấng</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cứu</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thế</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Xuân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khinh</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thường</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quần</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dirty="0" err="1">
                <a:effectLst/>
                <a:latin typeface="Times New Roman" panose="02020603050405020304" pitchFamily="18" charset="0"/>
                <a:ea typeface="Arial" panose="020B0604020202020204" pitchFamily="34" charset="0"/>
                <a:cs typeface="Times New Roman" panose="02020603050405020304" pitchFamily="18" charset="0"/>
              </a:rPr>
              <a:t>chúng</a:t>
            </a:r>
            <a:r>
              <a:rPr lang="en-US" sz="30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p:cNvSpPr/>
          <p:nvPr/>
        </p:nvSpPr>
        <p:spPr>
          <a:xfrm>
            <a:off x="2030819" y="3297708"/>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pPr>
            <a:r>
              <a:rPr lang="en-US" sz="3000" dirty="0" err="1">
                <a:latin typeface="Times New Roman" panose="02020603050405020304" pitchFamily="18" charset="0"/>
                <a:ea typeface="Arial" panose="020B0604020202020204" pitchFamily="34" charset="0"/>
                <a:cs typeface="Times New Roman" panose="02020603050405020304" pitchFamily="18" charset="0"/>
              </a:rPr>
              <a:t>Thể</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sự</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ngu</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muội</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của</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kẻ</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sĩ</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vô</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học</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Rounded Corners 7"/>
          <p:cNvSpPr/>
          <p:nvPr/>
        </p:nvSpPr>
        <p:spPr>
          <a:xfrm>
            <a:off x="2030819" y="4419925"/>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pPr>
            <a:r>
              <a:rPr lang="en-US" sz="3000" dirty="0" err="1">
                <a:latin typeface="Times New Roman" panose="02020603050405020304" pitchFamily="18" charset="0"/>
                <a:ea typeface="Arial" panose="020B0604020202020204" pitchFamily="34" charset="0"/>
                <a:cs typeface="Times New Roman" panose="02020603050405020304" pitchFamily="18" charset="0"/>
              </a:rPr>
              <a:t>Thể</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sự</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cao</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thượng</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của</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một</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kẻ</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vừa</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cứu</a:t>
            </a: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en-US" sz="3000" dirty="0" err="1">
                <a:latin typeface="Times New Roman" panose="02020603050405020304" pitchFamily="18" charset="0"/>
                <a:ea typeface="Arial" panose="020B0604020202020204" pitchFamily="34" charset="0"/>
                <a:cs typeface="Times New Roman" panose="02020603050405020304" pitchFamily="18" charset="0"/>
              </a:rPr>
              <a:t>quốc</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8"/>
          <p:cNvSpPr/>
          <p:nvPr/>
        </p:nvSpPr>
        <p:spPr>
          <a:xfrm>
            <a:off x="2030818" y="5569848"/>
            <a:ext cx="9165265" cy="841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pP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Xuân </a:t>
            </a:r>
            <a:r>
              <a:rPr lang="en-US" sz="3000" dirty="0" err="1">
                <a:latin typeface="Times New Roman" panose="02020603050405020304" pitchFamily="18" charset="0"/>
                <a:cs typeface="Times New Roman" panose="02020603050405020304" pitchFamily="18" charset="0"/>
              </a:rPr>
              <a:t>Tóc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kịch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bịch</a:t>
            </a:r>
            <a:r>
              <a:rPr lang="en-US" sz="300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p:cNvSpPr/>
          <p:nvPr/>
        </p:nvSpPr>
        <p:spPr>
          <a:xfrm>
            <a:off x="767293" y="3434024"/>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B</a:t>
            </a:r>
          </a:p>
        </p:txBody>
      </p:sp>
      <p:sp>
        <p:nvSpPr>
          <p:cNvPr id="11" name="Rectangle: Rounded Corners 10"/>
          <p:cNvSpPr/>
          <p:nvPr/>
        </p:nvSpPr>
        <p:spPr>
          <a:xfrm>
            <a:off x="767293" y="4514193"/>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C</a:t>
            </a:r>
          </a:p>
        </p:txBody>
      </p:sp>
      <p:sp>
        <p:nvSpPr>
          <p:cNvPr id="12" name="Rectangle: Rounded Corners 11"/>
          <p:cNvSpPr/>
          <p:nvPr/>
        </p:nvSpPr>
        <p:spPr>
          <a:xfrm>
            <a:off x="767293" y="5743221"/>
            <a:ext cx="677085" cy="651163"/>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D</a:t>
            </a:r>
          </a:p>
        </p:txBody>
      </p:sp>
      <p:pic>
        <p:nvPicPr>
          <p:cNvPr id="13" name="Picture 12"/>
          <p:cNvPicPr>
            <a:picLocks noChangeAspect="1"/>
          </p:cNvPicPr>
          <p:nvPr/>
        </p:nvPicPr>
        <p:blipFill>
          <a:blip r:embed="rId3"/>
          <a:stretch>
            <a:fillRect/>
          </a:stretch>
        </p:blipFill>
        <p:spPr>
          <a:xfrm>
            <a:off x="534499" y="1815715"/>
            <a:ext cx="10830124" cy="12447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A glass ball with red flowers and a river&#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846" y="776177"/>
            <a:ext cx="5422606" cy="5582274"/>
          </a:xfrm>
          <a:prstGeom prst="rect">
            <a:avLst/>
          </a:prstGeom>
        </p:spPr>
      </p:pic>
      <p:sp>
        <p:nvSpPr>
          <p:cNvPr id="6" name="Rectangle: Rounded Corners 5"/>
          <p:cNvSpPr/>
          <p:nvPr/>
        </p:nvSpPr>
        <p:spPr>
          <a:xfrm>
            <a:off x="701749" y="956930"/>
            <a:ext cx="4572000" cy="5050465"/>
          </a:xfrm>
          <a:prstGeom prst="roundRect">
            <a:avLst/>
          </a:prstGeom>
          <a:solidFill>
            <a:srgbClr val="A28A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800" b="1" dirty="0">
                <a:latin typeface="Times New Roman" panose="02020603050405020304" pitchFamily="18" charset="0"/>
                <a:cs typeface="Times New Roman" panose="02020603050405020304" pitchFamily="18" charset="0"/>
              </a:rPr>
              <a:t>VẬN DỤNG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233915" y="1690577"/>
            <a:ext cx="6794206" cy="498667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dirty="0">
                <a:solidFill>
                  <a:srgbClr val="002060"/>
                </a:solidFill>
                <a:latin typeface="Times New Roman" panose="02020603050405020304" pitchFamily="18" charset="0"/>
                <a:cs typeface="Times New Roman" panose="02020603050405020304" pitchFamily="18" charset="0"/>
              </a:rPr>
              <a:t>Viết đoạn văn (khoảng 150 chữ) nêu ấn tượng của bạn về khả năng của tiểu thuyết trong việc diễn tả bức tranh đời sống, thời đại qua học đoạn trích </a:t>
            </a:r>
            <a:r>
              <a:rPr lang="vi-VN" sz="3200" i="1" dirty="0">
                <a:solidFill>
                  <a:srgbClr val="002060"/>
                </a:solidFill>
                <a:latin typeface="Times New Roman" panose="02020603050405020304" pitchFamily="18" charset="0"/>
                <a:cs typeface="Times New Roman" panose="02020603050405020304" pitchFamily="18" charset="0"/>
              </a:rPr>
              <a:t>Xuân Tóc Đỏ cứu quốc</a:t>
            </a:r>
            <a:r>
              <a:rPr lang="vi-VN" sz="3200" dirty="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1562986" y="733647"/>
            <a:ext cx="3912781" cy="80807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Times New Roman" panose="02020603050405020304" pitchFamily="18" charset="0"/>
                <a:cs typeface="Times New Roman" panose="02020603050405020304" pitchFamily="18" charset="0"/>
              </a:rPr>
              <a:t>NHIỆM VỤ</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7187" y="52383"/>
            <a:ext cx="11358563" cy="6622839"/>
          </a:xfrm>
          <a:prstGeom prst="rect">
            <a:avLst/>
          </a:prstGeom>
          <a:noFill/>
        </p:spPr>
        <p:txBody>
          <a:bodyPr wrap="square">
            <a:spAutoFit/>
          </a:bodyPr>
          <a:lstStyle/>
          <a:p>
            <a:pPr indent="457200" algn="ctr">
              <a:lnSpc>
                <a:spcPct val="107000"/>
              </a:lnSpc>
              <a:spcAft>
                <a:spcPts val="800"/>
              </a:spcAft>
            </a:pPr>
            <a:r>
              <a:rPr lang="nl-NL" sz="3200" b="1" dirty="0">
                <a:effectLst/>
                <a:latin typeface="Times New Roman" panose="02020603050405020304" pitchFamily="18" charset="0"/>
                <a:ea typeface="MS Mincho" panose="02020609040205080304" pitchFamily="49" charset="-128"/>
                <a:cs typeface="Times New Roman" panose="02020603050405020304" pitchFamily="18" charset="0"/>
              </a:rPr>
              <a:t>ĐOẠN VĂN THAM KHẢO </a:t>
            </a:r>
          </a:p>
          <a:p>
            <a:pPr indent="457200" algn="just">
              <a:lnSpc>
                <a:spcPct val="107000"/>
              </a:lnSpc>
              <a:spcAft>
                <a:spcPts val="800"/>
              </a:spcAft>
            </a:pPr>
            <a:r>
              <a:rPr lang="nl-NL" sz="2400" dirty="0">
                <a:effectLst/>
                <a:latin typeface="Times New Roman" panose="02020603050405020304" pitchFamily="18" charset="0"/>
                <a:ea typeface="MS Mincho" panose="02020609040205080304" pitchFamily="49" charset="-128"/>
                <a:cs typeface="Times New Roman" panose="02020603050405020304" pitchFamily="18" charset="0"/>
              </a:rPr>
              <a:t>Tiểu thuyết có khả năng lớn lao trong việc phản ánh hiện thực đời sống. Ta có thể thấy rõ điều này qua đoạn trích </a:t>
            </a:r>
            <a:r>
              <a:rPr lang="nl-NL" sz="2400" i="1" dirty="0">
                <a:effectLst/>
                <a:latin typeface="Times New Roman" panose="02020603050405020304" pitchFamily="18" charset="0"/>
                <a:ea typeface="MS Mincho" panose="02020609040205080304" pitchFamily="49" charset="-128"/>
                <a:cs typeface="Times New Roman" panose="02020603050405020304" pitchFamily="18" charset="0"/>
              </a:rPr>
              <a:t>“Xuân Tóc Đỏ cứu quốc”</a:t>
            </a:r>
            <a:r>
              <a:rPr lang="nl-NL" sz="2400" dirty="0">
                <a:effectLst/>
                <a:latin typeface="Times New Roman" panose="02020603050405020304" pitchFamily="18" charset="0"/>
                <a:ea typeface="MS Mincho" panose="02020609040205080304" pitchFamily="49" charset="-128"/>
                <a:cs typeface="Times New Roman" panose="02020603050405020304" pitchFamily="18" charset="0"/>
              </a:rPr>
              <a:t> thuộc tác phẩm </a:t>
            </a:r>
            <a:r>
              <a:rPr lang="nl-NL" sz="2400" i="1" dirty="0">
                <a:effectLst/>
                <a:latin typeface="Times New Roman" panose="02020603050405020304" pitchFamily="18" charset="0"/>
                <a:ea typeface="MS Mincho" panose="02020609040205080304" pitchFamily="49" charset="-128"/>
                <a:cs typeface="Times New Roman" panose="02020603050405020304" pitchFamily="18" charset="0"/>
              </a:rPr>
              <a:t>“Số đỏ”</a:t>
            </a:r>
            <a:r>
              <a:rPr lang="nl-NL" sz="2400" dirty="0">
                <a:effectLst/>
                <a:latin typeface="Times New Roman" panose="02020603050405020304" pitchFamily="18" charset="0"/>
                <a:ea typeface="MS Mincho" panose="02020609040205080304" pitchFamily="49" charset="-128"/>
                <a:cs typeface="Times New Roman" panose="02020603050405020304" pitchFamily="18" charset="0"/>
              </a:rPr>
              <a:t> của nhà văn Vũ Trọng Phụng – một bức tranh sống động về đời sống và thời đại mà nó miêu tả. Bằng bút pháp trào lộng, tác giả đã đưa đến trước mắt người đọc khung cảnh một trận đấu quần vợt lịch sử với nhiều tình huống, sự việc và các mối quan hệ sinh động, hài hước. Đoạn trích không chỉ mô tả về nhân vật chính mà còn phản ánh một cách sâu sắc tình hình chính trị, xã hội và tâm lý con người thời buổi Âu hóa. Chân dung nhân vật chính là Xuân Tóc Đỏ được phác họa từ nhiều phương diện: hành động, ngôn ngữ, tính cách và đặc biệt là trong chiều dài số phận, cuộc đời xoay quanh những mối quan hệ phức tạp. Sự tương tác đa chiều giữa các nhân vật cùng với những trăn trở của về con người trong những mối quan hệ xã hội làm nên bức tranh đời sống phản ánh chân thực về thời đại. Điều này đã làm nổi bật khả năng của tiểu thuyết: phản ánh những khía cạnh sâu sắc của con người và xã hội. Thông qua đoạn trích nói riêng, ta thấy rằng không thể phủ nhận sức mạnh đặc biệt của tiểu thuyết trong việc tái hiện bức tranh đời sống ở cả bề rộng và bề sâu, đưa tới độc giả những thông điệp và tư tưởng mà nhà văn gửi gắm.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467833" y="1286540"/>
            <a:ext cx="8474148" cy="416796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0"/>
              </a:spcAft>
            </a:pPr>
            <a:r>
              <a:rPr lang="nl-NL"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DẪN HỌC Ở NHÀ</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pt-B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Vẽ sơ đồ tư duy </a:t>
            </a:r>
            <a:r>
              <a:rPr lang="pt-B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về các đơn vị kiến thức của bài học.</a:t>
            </a:r>
            <a:endPar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pt-B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Tìm đọc thêm các </a:t>
            </a:r>
            <a:r>
              <a:rPr lang="vi-VN" sz="32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văn bản tiểu thuyết </a:t>
            </a:r>
            <a:r>
              <a:rPr lang="pt-B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có cùng đề tài, chủ đề.</a:t>
            </a:r>
            <a:endPar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pt-BR" sz="32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Chuẩn bị bài:</a:t>
            </a:r>
            <a:r>
              <a:rPr lang="pt-B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Văn bản 2</a:t>
            </a:r>
            <a:r>
              <a:rPr lang="vi-VN"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“Nỗi buồn chiến tranh” </a:t>
            </a:r>
            <a:r>
              <a:rPr lang="pt-B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(Trích</a:t>
            </a:r>
            <a:r>
              <a:rPr lang="vi-VN"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 Bảo Ninh)</a:t>
            </a:r>
            <a:endPar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40243" y="430210"/>
            <a:ext cx="2488018" cy="2361246"/>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3. NÓI MỈA VÀ NGHỊCH NGỮ</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3132165" y="265814"/>
            <a:ext cx="8495415" cy="1169583"/>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just"/>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mỉa: </a:t>
            </a:r>
            <a:r>
              <a:rPr lang="vi-VN" sz="2400" dirty="0">
                <a:latin typeface="Times New Roman" panose="02020603050405020304" pitchFamily="18" charset="0"/>
                <a:cs typeface="Times New Roman" panose="02020603050405020304" pitchFamily="18" charset="0"/>
              </a:rPr>
              <a:t>là</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a:t>
            </a:r>
            <a:r>
              <a:rPr lang="en-US" sz="2400" dirty="0" err="1">
                <a:latin typeface="Times New Roman" panose="02020603050405020304" pitchFamily="18" charset="0"/>
                <a:cs typeface="Times New Roman" panose="02020603050405020304" pitchFamily="18" charset="0"/>
              </a:rPr>
              <a: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mỉa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mai</a:t>
            </a:r>
            <a:r>
              <a:rPr lang="en-US" sz="2400" b="1" dirty="0">
                <a:latin typeface="Times New Roman" panose="02020603050405020304" pitchFamily="18" charset="0"/>
                <a:cs typeface="Times New Roman" panose="02020603050405020304" pitchFamily="18" charset="0"/>
              </a:rPr>
              <a:t> hay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ngầm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ẩn</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sự</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vật</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sự</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đề</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cập</a:t>
            </a:r>
            <a:r>
              <a:rPr lang="en-US" sz="24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8" name="Rounded Rectangle 7"/>
          <p:cNvSpPr/>
          <p:nvPr/>
        </p:nvSpPr>
        <p:spPr>
          <a:xfrm>
            <a:off x="3132165" y="1524076"/>
            <a:ext cx="8638076" cy="1697589"/>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just"/>
            <a:r>
              <a:rPr lang="vi-VN" sz="2800" b="1" dirty="0">
                <a:latin typeface="Times New Roman" panose="02020603050405020304" pitchFamily="18" charset="0"/>
                <a:cs typeface="Times New Roman" panose="02020603050405020304" pitchFamily="18" charset="0"/>
              </a:rPr>
              <a:t>N</a:t>
            </a:r>
            <a:r>
              <a:rPr lang="en-US" sz="2800" b="1" dirty="0" err="1">
                <a:latin typeface="Times New Roman" panose="02020603050405020304" pitchFamily="18" charset="0"/>
                <a:cs typeface="Times New Roman" panose="02020603050405020304" pitchFamily="18" charset="0"/>
              </a:rPr>
              <a:t>ghịch</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ngữ: </a:t>
            </a:r>
            <a:r>
              <a:rPr lang="vi-VN" sz="2800" dirty="0">
                <a:latin typeface="Times New Roman" panose="02020603050405020304" pitchFamily="18" charset="0"/>
                <a:cs typeface="Times New Roman" panose="02020603050405020304" pitchFamily="18" charset="0"/>
              </a:rPr>
              <a:t>là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ở đó người nói</a:t>
            </a:r>
            <a:r>
              <a:rPr lang="en-US"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người viết</a:t>
            </a:r>
            <a:r>
              <a:rPr lang="en-US" sz="2800" i="1"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 </a:t>
            </a:r>
            <a:r>
              <a:rPr lang="vi-VN" sz="2800" b="1" dirty="0">
                <a:solidFill>
                  <a:schemeClr val="accent6">
                    <a:lumMod val="75000"/>
                  </a:schemeClr>
                </a:solidFill>
                <a:latin typeface="Times New Roman" panose="02020603050405020304" pitchFamily="18" charset="0"/>
                <a:cs typeface="Times New Roman" panose="02020603050405020304" pitchFamily="18" charset="0"/>
              </a:rPr>
              <a:t>dùng một cụm từ gây ấn tượng mạnh làm nổi bật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hai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mặt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tình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thế</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tâm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trạng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phát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lộ</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sự</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thật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p:txBody>
      </p:sp>
      <p:sp>
        <p:nvSpPr>
          <p:cNvPr id="9" name="Rounded Rectangle 6"/>
          <p:cNvSpPr/>
          <p:nvPr/>
        </p:nvSpPr>
        <p:spPr>
          <a:xfrm>
            <a:off x="3259394" y="3429000"/>
            <a:ext cx="8198863" cy="1115621"/>
          </a:xfrm>
          <a:prstGeom prst="roundRect">
            <a:avLst/>
          </a:prstGeom>
          <a:ln w="57150">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kề.</a:t>
            </a:r>
            <a:endParaRPr lang="en-US" sz="2800" dirty="0">
              <a:latin typeface="Times New Roman" panose="02020603050405020304" pitchFamily="18" charset="0"/>
              <a:cs typeface="Times New Roman" panose="02020603050405020304" pitchFamily="18" charset="0"/>
            </a:endParaRPr>
          </a:p>
        </p:txBody>
      </p:sp>
      <p:sp>
        <p:nvSpPr>
          <p:cNvPr id="12" name="Rounded Rectangle 7"/>
          <p:cNvSpPr/>
          <p:nvPr/>
        </p:nvSpPr>
        <p:spPr>
          <a:xfrm>
            <a:off x="3259394" y="4751837"/>
            <a:ext cx="8198863" cy="1524075"/>
          </a:xfrm>
          <a:prstGeom prst="roundRect">
            <a:avLst/>
          </a:prstGeom>
          <a:noFill/>
          <a:ln w="57150">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sự</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phát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hẳn</a:t>
            </a:r>
            <a:r>
              <a:rPr lang="en-US" sz="28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bldLvl="0" animBg="1"/>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4041"/>
            <a:ext cx="12192000" cy="68721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0" y="-51371"/>
            <a:ext cx="6741042" cy="5954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C00000"/>
                </a:solidFill>
                <a:latin typeface="Times New Roman" panose="02020603050405020304" pitchFamily="18" charset="0"/>
                <a:cs typeface="Times New Roman" panose="02020603050405020304" pitchFamily="18" charset="0"/>
              </a:rPr>
              <a:t>I. ĐỌC- TÌM HIỂU CHUNG</a:t>
            </a:r>
          </a:p>
        </p:txBody>
      </p:sp>
      <p:sp>
        <p:nvSpPr>
          <p:cNvPr id="3" name="Rectangle: Rounded Corners 2"/>
          <p:cNvSpPr/>
          <p:nvPr/>
        </p:nvSpPr>
        <p:spPr>
          <a:xfrm>
            <a:off x="-1688069" y="623861"/>
            <a:ext cx="6321055" cy="5954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50000"/>
                  </a:schemeClr>
                </a:solidFill>
                <a:latin typeface="Times New Roman" panose="02020603050405020304" pitchFamily="18" charset="0"/>
                <a:cs typeface="Times New Roman" panose="02020603050405020304" pitchFamily="18" charset="0"/>
              </a:rPr>
              <a:t>1. TÁC GIẢ </a:t>
            </a:r>
          </a:p>
        </p:txBody>
      </p:sp>
      <p:pic>
        <p:nvPicPr>
          <p:cNvPr id="5" name="Picture 4"/>
          <p:cNvPicPr>
            <a:picLocks noChangeAspect="1"/>
          </p:cNvPicPr>
          <p:nvPr/>
        </p:nvPicPr>
        <p:blipFill>
          <a:blip r:embed="rId2"/>
          <a:stretch>
            <a:fillRect/>
          </a:stretch>
        </p:blipFill>
        <p:spPr>
          <a:xfrm>
            <a:off x="8468409" y="1"/>
            <a:ext cx="3687417" cy="3429000"/>
          </a:xfrm>
          <a:prstGeom prst="rect">
            <a:avLst/>
          </a:prstGeom>
        </p:spPr>
      </p:pic>
      <p:sp>
        <p:nvSpPr>
          <p:cNvPr id="6" name="Rectangle: Rounded Corners 5"/>
          <p:cNvSpPr/>
          <p:nvPr/>
        </p:nvSpPr>
        <p:spPr>
          <a:xfrm>
            <a:off x="8601973" y="3741709"/>
            <a:ext cx="3687417" cy="435934"/>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Vũ </a:t>
            </a:r>
            <a:r>
              <a:rPr lang="en-US" sz="1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Phụng</a:t>
            </a: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(1912-1939)</a:t>
            </a:r>
            <a:endPar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113014" y="1614144"/>
            <a:ext cx="8229599" cy="1814856"/>
          </a:xfrm>
          <a:prstGeom prst="rect">
            <a:avLst/>
          </a:prstGeom>
          <a:noFill/>
        </p:spPr>
        <p:txBody>
          <a:bodyPr wrap="square">
            <a:spAutoFit/>
          </a:bodyPr>
          <a:lstStyle/>
          <a:p>
            <a:pPr algn="just">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uê</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Hưng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ở Hà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sớm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ngòi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chọi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nghèo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triền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0" name="Rectangle 9"/>
          <p:cNvSpPr/>
          <p:nvPr/>
        </p:nvSpPr>
        <p:spPr>
          <a:xfrm>
            <a:off x="36174" y="1172411"/>
            <a:ext cx="2296633" cy="480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Times New Roman" panose="02020603050405020304" pitchFamily="18" charset="0"/>
                <a:cs typeface="Times New Roman" panose="02020603050405020304" pitchFamily="18" charset="0"/>
              </a:rPr>
              <a:t>a. </a:t>
            </a:r>
            <a:r>
              <a:rPr lang="en-US" sz="2400" b="1" dirty="0" err="1">
                <a:solidFill>
                  <a:schemeClr val="accent1"/>
                </a:solidFill>
                <a:latin typeface="Times New Roman" panose="02020603050405020304" pitchFamily="18" charset="0"/>
                <a:cs typeface="Times New Roman" panose="02020603050405020304" pitchFamily="18" charset="0"/>
              </a:rPr>
              <a:t>Cuộc</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đời</a:t>
            </a:r>
            <a:endParaRPr lang="en-US" sz="2400" b="1" dirty="0">
              <a:solidFill>
                <a:schemeClr val="accent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BA7CA4B-910E-46DF-A850-426ECBB436D0}"/>
              </a:ext>
            </a:extLst>
          </p:cNvPr>
          <p:cNvSpPr txBox="1"/>
          <p:nvPr/>
        </p:nvSpPr>
        <p:spPr>
          <a:xfrm>
            <a:off x="190287" y="3454528"/>
            <a:ext cx="4731036" cy="738664"/>
          </a:xfrm>
          <a:prstGeom prst="rect">
            <a:avLst/>
          </a:prstGeom>
          <a:noFill/>
        </p:spPr>
        <p:txBody>
          <a:bodyPr wrap="square" rtlCol="0">
            <a:spAutoFit/>
          </a:bodyPr>
          <a:lstStyle/>
          <a:p>
            <a:r>
              <a:rPr lang="en-US" sz="2400" b="1" dirty="0">
                <a:solidFill>
                  <a:schemeClr val="accent1"/>
                </a:solidFill>
                <a:latin typeface="Times New Roman" panose="02020603050405020304" pitchFamily="18" charset="0"/>
                <a:cs typeface="Times New Roman" panose="02020603050405020304" pitchFamily="18" charset="0"/>
              </a:rPr>
              <a:t>b. </a:t>
            </a:r>
            <a:r>
              <a:rPr lang="en-US" sz="2400" b="1" dirty="0" err="1">
                <a:solidFill>
                  <a:schemeClr val="accent1"/>
                </a:solidFill>
                <a:latin typeface="Times New Roman" panose="02020603050405020304" pitchFamily="18" charset="0"/>
                <a:cs typeface="Times New Roman" panose="02020603050405020304" pitchFamily="18" charset="0"/>
              </a:rPr>
              <a:t>Sự</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nghiệp</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sáng</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tác</a:t>
            </a:r>
            <a:r>
              <a:rPr lang="en-US" sz="2400" b="1" dirty="0">
                <a:solidFill>
                  <a:schemeClr val="accent1"/>
                </a:solidFill>
                <a:latin typeface="Times New Roman" panose="02020603050405020304" pitchFamily="18" charset="0"/>
                <a:cs typeface="Times New Roman" panose="02020603050405020304" pitchFamily="18" charset="0"/>
              </a:rPr>
              <a:t> </a:t>
            </a:r>
          </a:p>
          <a:p>
            <a:endParaRPr lang="en-US" dirty="0"/>
          </a:p>
        </p:txBody>
      </p:sp>
      <p:sp>
        <p:nvSpPr>
          <p:cNvPr id="12" name="TextBox 11">
            <a:extLst>
              <a:ext uri="{FF2B5EF4-FFF2-40B4-BE49-F238E27FC236}">
                <a16:creationId xmlns:a16="http://schemas.microsoft.com/office/drawing/2014/main" id="{FA46C4DB-C33F-43F7-BE32-E7E47A4A393B}"/>
              </a:ext>
            </a:extLst>
          </p:cNvPr>
          <p:cNvSpPr txBox="1"/>
          <p:nvPr/>
        </p:nvSpPr>
        <p:spPr>
          <a:xfrm>
            <a:off x="215755" y="4089694"/>
            <a:ext cx="11785958" cy="2308324"/>
          </a:xfrm>
          <a:prstGeom prst="rect">
            <a:avLst/>
          </a:prstGeom>
          <a:noFill/>
        </p:spPr>
        <p:txBody>
          <a:bodyPr wrap="square" rtlCol="0">
            <a:spAutoFit/>
          </a:bodyPr>
          <a:lstStyle/>
          <a:p>
            <a:r>
              <a:rPr lang="en-US" dirty="0"/>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sgk</a:t>
            </a:r>
            <a:endParaRPr lang="en-US" sz="2400" dirty="0">
              <a:latin typeface="Times New Roman" panose="02020603050405020304" pitchFamily="18" charset="0"/>
              <a:cs typeface="Times New Roman" panose="02020603050405020304" pitchFamily="18" charset="0"/>
            </a:endParaRPr>
          </a:p>
          <a:p>
            <a:pPr marL="342900" indent="-342900">
              <a:buFontTx/>
              <a:buChar char="-"/>
            </a:pP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nát</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phổ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8"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110543" y="395243"/>
            <a:ext cx="2947415" cy="5954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50000"/>
                  </a:schemeClr>
                </a:solidFill>
                <a:latin typeface="Times New Roman" panose="02020603050405020304" pitchFamily="18" charset="0"/>
                <a:cs typeface="Times New Roman" panose="02020603050405020304" pitchFamily="18" charset="0"/>
              </a:rPr>
              <a:t>2. TÁC PHẨM</a:t>
            </a:r>
          </a:p>
        </p:txBody>
      </p:sp>
      <p:pic>
        <p:nvPicPr>
          <p:cNvPr id="9" name="Picture 8"/>
          <p:cNvPicPr>
            <a:picLocks noChangeAspect="1"/>
          </p:cNvPicPr>
          <p:nvPr/>
        </p:nvPicPr>
        <p:blipFill>
          <a:blip r:embed="rId2"/>
          <a:stretch>
            <a:fillRect/>
          </a:stretch>
        </p:blipFill>
        <p:spPr>
          <a:xfrm>
            <a:off x="8563919" y="1224477"/>
            <a:ext cx="1590173" cy="2248356"/>
          </a:xfrm>
          <a:prstGeom prst="rect">
            <a:avLst/>
          </a:prstGeom>
        </p:spPr>
      </p:pic>
      <p:pic>
        <p:nvPicPr>
          <p:cNvPr id="12" name="Picture 11"/>
          <p:cNvPicPr>
            <a:picLocks noChangeAspect="1"/>
          </p:cNvPicPr>
          <p:nvPr/>
        </p:nvPicPr>
        <p:blipFill>
          <a:blip r:embed="rId3"/>
          <a:stretch>
            <a:fillRect/>
          </a:stretch>
        </p:blipFill>
        <p:spPr>
          <a:xfrm>
            <a:off x="10154092" y="1188697"/>
            <a:ext cx="1590173" cy="2319916"/>
          </a:xfrm>
          <a:prstGeom prst="rect">
            <a:avLst/>
          </a:prstGeom>
        </p:spPr>
      </p:pic>
      <p:pic>
        <p:nvPicPr>
          <p:cNvPr id="16" name="Picture 15"/>
          <p:cNvPicPr>
            <a:picLocks noChangeAspect="1"/>
          </p:cNvPicPr>
          <p:nvPr/>
        </p:nvPicPr>
        <p:blipFill>
          <a:blip r:embed="rId4"/>
          <a:stretch>
            <a:fillRect/>
          </a:stretch>
        </p:blipFill>
        <p:spPr>
          <a:xfrm>
            <a:off x="8574551" y="3538777"/>
            <a:ext cx="1590173" cy="2094746"/>
          </a:xfrm>
          <a:prstGeom prst="rect">
            <a:avLst/>
          </a:prstGeom>
        </p:spPr>
      </p:pic>
      <p:pic>
        <p:nvPicPr>
          <p:cNvPr id="23" name="Picture 22"/>
          <p:cNvPicPr>
            <a:picLocks noChangeAspect="1"/>
          </p:cNvPicPr>
          <p:nvPr/>
        </p:nvPicPr>
        <p:blipFill>
          <a:blip r:embed="rId5"/>
          <a:stretch>
            <a:fillRect/>
          </a:stretch>
        </p:blipFill>
        <p:spPr>
          <a:xfrm>
            <a:off x="10219025" y="3508613"/>
            <a:ext cx="1625774" cy="2094746"/>
          </a:xfrm>
          <a:prstGeom prst="rect">
            <a:avLst/>
          </a:prstGeom>
        </p:spPr>
      </p:pic>
      <p:pic>
        <p:nvPicPr>
          <p:cNvPr id="25" name="Picture 24"/>
          <p:cNvPicPr>
            <a:picLocks noChangeAspect="1"/>
          </p:cNvPicPr>
          <p:nvPr/>
        </p:nvPicPr>
        <p:blipFill>
          <a:blip r:embed="rId6"/>
          <a:stretch>
            <a:fillRect/>
          </a:stretch>
        </p:blipFill>
        <p:spPr>
          <a:xfrm>
            <a:off x="8494464" y="4848700"/>
            <a:ext cx="1750345" cy="2554384"/>
          </a:xfrm>
          <a:prstGeom prst="rect">
            <a:avLst/>
          </a:prstGeom>
        </p:spPr>
      </p:pic>
      <p:pic>
        <p:nvPicPr>
          <p:cNvPr id="27" name="Picture 26"/>
          <p:cNvPicPr>
            <a:picLocks noChangeAspect="1"/>
          </p:cNvPicPr>
          <p:nvPr/>
        </p:nvPicPr>
        <p:blipFill>
          <a:blip r:embed="rId7"/>
          <a:stretch>
            <a:fillRect/>
          </a:stretch>
        </p:blipFill>
        <p:spPr>
          <a:xfrm>
            <a:off x="9674604" y="5663687"/>
            <a:ext cx="2170195" cy="1638384"/>
          </a:xfrm>
          <a:prstGeom prst="rect">
            <a:avLst/>
          </a:prstGeom>
        </p:spPr>
      </p:pic>
      <p:sp>
        <p:nvSpPr>
          <p:cNvPr id="8" name="TextBox 7">
            <a:extLst>
              <a:ext uri="{FF2B5EF4-FFF2-40B4-BE49-F238E27FC236}">
                <a16:creationId xmlns:a16="http://schemas.microsoft.com/office/drawing/2014/main" id="{626E63CE-FA5F-46CF-BBAF-F63321E032A9}"/>
              </a:ext>
            </a:extLst>
          </p:cNvPr>
          <p:cNvSpPr txBox="1"/>
          <p:nvPr/>
        </p:nvSpPr>
        <p:spPr>
          <a:xfrm>
            <a:off x="110543" y="990666"/>
            <a:ext cx="8262895" cy="954107"/>
          </a:xfrm>
          <a:prstGeom prst="rect">
            <a:avLst/>
          </a:prstGeom>
          <a:noFill/>
        </p:spPr>
        <p:txBody>
          <a:bodyPr wrap="square" rtlCol="0">
            <a:spAutoFit/>
          </a:bodyPr>
          <a:lstStyle/>
          <a:p>
            <a:r>
              <a:rPr lang="en-US" dirty="0"/>
              <a:t>-</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40 (7/1/1936).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20 </a:t>
            </a:r>
            <a:r>
              <a:rPr lang="en-US" sz="2800" dirty="0" err="1">
                <a:latin typeface="Times New Roman" panose="02020603050405020304" pitchFamily="18" charset="0"/>
                <a:cs typeface="Times New Roman" panose="02020603050405020304" pitchFamily="18" charset="0"/>
              </a:rPr>
              <a:t>chương</a:t>
            </a:r>
            <a:endParaRPr lang="en-US"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D605ECE-BADE-4E6B-945D-37A91DE3D768}"/>
              </a:ext>
            </a:extLst>
          </p:cNvPr>
          <p:cNvSpPr txBox="1"/>
          <p:nvPr/>
        </p:nvSpPr>
        <p:spPr>
          <a:xfrm>
            <a:off x="60383" y="2009300"/>
            <a:ext cx="838392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XX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5F74C7F8-3B40-4782-B81D-C4F3CD20987F}"/>
              </a:ext>
            </a:extLst>
          </p:cNvPr>
          <p:cNvSpPr txBox="1"/>
          <p:nvPr/>
        </p:nvSpPr>
        <p:spPr>
          <a:xfrm>
            <a:off x="110543" y="3472833"/>
            <a:ext cx="8126703"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lổng</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hạng</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me </a:t>
            </a:r>
            <a:r>
              <a:rPr lang="en-US" sz="2800" dirty="0" err="1">
                <a:latin typeface="Times New Roman" panose="02020603050405020304" pitchFamily="18" charset="0"/>
                <a:cs typeface="Times New Roman" panose="02020603050405020304" pitchFamily="18" charset="0"/>
              </a:rPr>
              <a:t>Tây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đỡ</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tiệm</a:t>
            </a:r>
            <a:r>
              <a:rPr lang="en-US" sz="2800" dirty="0">
                <a:latin typeface="Times New Roman" panose="02020603050405020304" pitchFamily="18" charset="0"/>
                <a:cs typeface="Times New Roman" panose="02020603050405020304" pitchFamily="18" charset="0"/>
              </a:rPr>
              <a:t> may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Đốc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par>
                                <p:cTn id="25" presetID="16" presetClass="entr" presetSubtype="21"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1301"/>
            <a:ext cx="12192000" cy="6835699"/>
          </a:xfrm>
          <a:ln>
            <a:noFill/>
          </a:ln>
        </p:spPr>
      </p:pic>
      <p:sp>
        <p:nvSpPr>
          <p:cNvPr id="10" name="Rectangle 9"/>
          <p:cNvSpPr/>
          <p:nvPr/>
        </p:nvSpPr>
        <p:spPr>
          <a:xfrm>
            <a:off x="181610" y="258445"/>
            <a:ext cx="11353800" cy="6057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1"/>
                </a:solidFill>
              </a:rPr>
              <a:t>3. </a:t>
            </a:r>
            <a:r>
              <a:rPr lang="en-US" sz="4000" b="1" dirty="0" err="1">
                <a:solidFill>
                  <a:schemeClr val="accent1"/>
                </a:solidFill>
              </a:rPr>
              <a:t>Đoạn</a:t>
            </a:r>
            <a:r>
              <a:rPr lang="en-US" sz="4000" b="1" dirty="0">
                <a:solidFill>
                  <a:schemeClr val="accent1"/>
                </a:solidFill>
              </a:rPr>
              <a:t> </a:t>
            </a:r>
            <a:r>
              <a:rPr lang="en-US" sz="4000" b="1" dirty="0" err="1">
                <a:solidFill>
                  <a:schemeClr val="accent1"/>
                </a:solidFill>
              </a:rPr>
              <a:t>trích</a:t>
            </a:r>
            <a:r>
              <a:rPr lang="en-US" sz="4000" b="1" dirty="0">
                <a:solidFill>
                  <a:schemeClr val="accent1"/>
                </a:solidFill>
              </a:rPr>
              <a:t> “Xuân </a:t>
            </a:r>
            <a:r>
              <a:rPr lang="en-US" sz="4000" b="1" dirty="0" err="1">
                <a:solidFill>
                  <a:schemeClr val="accent1"/>
                </a:solidFill>
              </a:rPr>
              <a:t>Tóc</a:t>
            </a:r>
            <a:r>
              <a:rPr lang="en-US" sz="4000" b="1" dirty="0">
                <a:solidFill>
                  <a:schemeClr val="accent1"/>
                </a:solidFill>
              </a:rPr>
              <a:t> </a:t>
            </a:r>
            <a:r>
              <a:rPr lang="en-US" sz="4000" b="1" dirty="0" err="1">
                <a:solidFill>
                  <a:schemeClr val="accent1"/>
                </a:solidFill>
              </a:rPr>
              <a:t>Đỏ</a:t>
            </a:r>
            <a:r>
              <a:rPr lang="en-US" sz="4000" b="1" dirty="0">
                <a:solidFill>
                  <a:schemeClr val="accent1"/>
                </a:solidFill>
              </a:rPr>
              <a:t> </a:t>
            </a:r>
            <a:r>
              <a:rPr lang="en-US" sz="4000" b="1" dirty="0" err="1">
                <a:solidFill>
                  <a:schemeClr val="accent1"/>
                </a:solidFill>
              </a:rPr>
              <a:t>cứu</a:t>
            </a:r>
            <a:r>
              <a:rPr lang="en-US" sz="4000" b="1" dirty="0">
                <a:solidFill>
                  <a:schemeClr val="accent1"/>
                </a:solidFill>
              </a:rPr>
              <a:t> </a:t>
            </a:r>
            <a:r>
              <a:rPr lang="en-US" sz="4000" b="1" dirty="0" err="1">
                <a:solidFill>
                  <a:schemeClr val="accent1"/>
                </a:solidFill>
              </a:rPr>
              <a:t>quốc</a:t>
            </a:r>
            <a:r>
              <a:rPr lang="en-US" sz="4000" b="1" dirty="0">
                <a:solidFill>
                  <a:schemeClr val="accent1"/>
                </a:solidFill>
              </a:rPr>
              <a:t> ”</a:t>
            </a:r>
          </a:p>
        </p:txBody>
      </p:sp>
      <p:graphicFrame>
        <p:nvGraphicFramePr>
          <p:cNvPr id="5" name="Table 4"/>
          <p:cNvGraphicFramePr>
            <a:graphicFrameLocks noGrp="1"/>
          </p:cNvGraphicFramePr>
          <p:nvPr>
            <p:extLst>
              <p:ext uri="{D42A27DB-BD31-4B8C-83A1-F6EECF244321}">
                <p14:modId xmlns:p14="http://schemas.microsoft.com/office/powerpoint/2010/main" val="3156043995"/>
              </p:ext>
            </p:extLst>
          </p:nvPr>
        </p:nvGraphicFramePr>
        <p:xfrm>
          <a:off x="263236" y="1723165"/>
          <a:ext cx="11665527" cy="4389120"/>
        </p:xfrm>
        <a:graphic>
          <a:graphicData uri="http://schemas.openxmlformats.org/drawingml/2006/table">
            <a:tbl>
              <a:tblPr firstRow="1" firstCol="1" bandRow="1">
                <a:tableStyleId>{E8B1032C-EA38-4F05-BA0D-38AFFFC7BED3}</a:tableStyleId>
              </a:tblPr>
              <a:tblGrid>
                <a:gridCol w="1620981">
                  <a:extLst>
                    <a:ext uri="{9D8B030D-6E8A-4147-A177-3AD203B41FA5}">
                      <a16:colId xmlns:a16="http://schemas.microsoft.com/office/drawing/2014/main" val="20000"/>
                    </a:ext>
                  </a:extLst>
                </a:gridCol>
                <a:gridCol w="5153893">
                  <a:extLst>
                    <a:ext uri="{9D8B030D-6E8A-4147-A177-3AD203B41FA5}">
                      <a16:colId xmlns:a16="http://schemas.microsoft.com/office/drawing/2014/main" val="20001"/>
                    </a:ext>
                  </a:extLst>
                </a:gridCol>
                <a:gridCol w="4890653">
                  <a:extLst>
                    <a:ext uri="{9D8B030D-6E8A-4147-A177-3AD203B41FA5}">
                      <a16:colId xmlns:a16="http://schemas.microsoft.com/office/drawing/2014/main" val="20002"/>
                    </a:ext>
                  </a:extLst>
                </a:gridCol>
              </a:tblGrid>
              <a:tr h="580178">
                <a:tc>
                  <a:txBody>
                    <a:bodyPr/>
                    <a:lstStyle/>
                    <a:p>
                      <a:pPr algn="ctr">
                        <a:lnSpc>
                          <a:spcPct val="100000"/>
                        </a:lnSpc>
                        <a:spcAft>
                          <a:spcPts val="0"/>
                        </a:spcAft>
                      </a:pPr>
                      <a:r>
                        <a:rPr lang="vi-VN" sz="3200" b="1" dirty="0">
                          <a:effectLst/>
                          <a:latin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vi-VN" sz="3200" b="1" dirty="0">
                          <a:effectLst/>
                          <a:latin typeface="Times New Roman" panose="02020603050405020304" pitchFamily="18" charset="0"/>
                          <a:cs typeface="Times New Roman" panose="02020603050405020304" pitchFamily="18" charset="0"/>
                        </a:rPr>
                        <a:t>Phần 1</a:t>
                      </a:r>
                      <a:endParaRPr lang="en-US" sz="3200" b="1"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vi-VN" sz="3200" b="1" dirty="0">
                          <a:effectLst/>
                          <a:latin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757" marR="21757" marT="0" marB="0">
                    <a:solidFill>
                      <a:schemeClr val="bg1"/>
                    </a:solidFill>
                  </a:tcPr>
                </a:tc>
                <a:tc>
                  <a:txBody>
                    <a:bodyPr/>
                    <a:lstStyle/>
                    <a:p>
                      <a:pPr marR="30480" algn="ctr">
                        <a:lnSpc>
                          <a:spcPct val="100000"/>
                        </a:lnSpc>
                        <a:spcAft>
                          <a:spcPts val="0"/>
                        </a:spcAft>
                      </a:pPr>
                      <a:r>
                        <a:rPr lang="vi-VN" sz="3200" b="0" dirty="0">
                          <a:effectLst/>
                          <a:latin typeface="Times New Roman" panose="02020603050405020304" pitchFamily="18" charset="0"/>
                          <a:cs typeface="Times New Roman" panose="02020603050405020304" pitchFamily="18" charset="0"/>
                        </a:rPr>
                        <a:t>Từ đầu </a:t>
                      </a:r>
                      <a:r>
                        <a:rPr lang="en-US" sz="3200" b="0" dirty="0">
                          <a:effectLst/>
                          <a:latin typeface="Times New Roman" panose="02020603050405020304" pitchFamily="18" charset="0"/>
                          <a:cs typeface="Times New Roman" panose="02020603050405020304" pitchFamily="18" charset="0"/>
                        </a:rPr>
                        <a:t>=&gt; </a:t>
                      </a:r>
                      <a:r>
                        <a:rPr lang="vi-VN" sz="3200" b="0" dirty="0">
                          <a:effectLst/>
                          <a:latin typeface="Times New Roman" panose="02020603050405020304" pitchFamily="18" charset="0"/>
                          <a:cs typeface="Times New Roman" panose="02020603050405020304" pitchFamily="18" charset="0"/>
                        </a:rPr>
                        <a:t>thử tài với Xuân Tóc Đỏ</a:t>
                      </a:r>
                      <a:endParaRPr lang="en-US" sz="3200" b="0"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vi-VN"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757" marR="21757" marT="0" marB="0">
                    <a:solidFill>
                      <a:schemeClr val="bg1"/>
                    </a:solidFill>
                  </a:tcPr>
                </a:tc>
                <a:tc>
                  <a:txBody>
                    <a:bodyPr/>
                    <a:lstStyle/>
                    <a:p>
                      <a:pPr algn="ctr">
                        <a:lnSpc>
                          <a:spcPct val="100000"/>
                        </a:lnSpc>
                        <a:spcAft>
                          <a:spcPts val="0"/>
                        </a:spcAft>
                      </a:pPr>
                      <a:r>
                        <a:rPr lang="vi-VN" sz="3200" b="0" dirty="0">
                          <a:effectLst/>
                          <a:latin typeface="Times New Roman" panose="02020603050405020304" pitchFamily="18" charset="0"/>
                          <a:cs typeface="Times New Roman" panose="02020603050405020304" pitchFamily="18" charset="0"/>
                        </a:rPr>
                        <a:t>Tình hình chuẩn bị cho cuộc thi đấu thể thao đặc biệt</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757" marR="21757" marT="0" marB="0">
                    <a:solidFill>
                      <a:schemeClr val="bg1"/>
                    </a:solidFill>
                  </a:tcPr>
                </a:tc>
                <a:extLst>
                  <a:ext uri="{0D108BD9-81ED-4DB2-BD59-A6C34878D82A}">
                    <a16:rowId xmlns:a16="http://schemas.microsoft.com/office/drawing/2014/main" val="10000"/>
                  </a:ext>
                </a:extLst>
              </a:tr>
              <a:tr h="1087834">
                <a:tc>
                  <a:txBody>
                    <a:bodyPr/>
                    <a:lstStyle/>
                    <a:p>
                      <a:pPr algn="ctr">
                        <a:lnSpc>
                          <a:spcPct val="100000"/>
                        </a:lnSpc>
                        <a:spcAft>
                          <a:spcPts val="0"/>
                        </a:spcAft>
                      </a:pPr>
                      <a:r>
                        <a:rPr lang="vi-VN" sz="3200" b="1" dirty="0">
                          <a:effectLst/>
                          <a:latin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vi-VN" sz="3200" b="1" dirty="0">
                          <a:effectLst/>
                          <a:latin typeface="Times New Roman" panose="02020603050405020304" pitchFamily="18" charset="0"/>
                          <a:cs typeface="Times New Roman" panose="02020603050405020304" pitchFamily="18" charset="0"/>
                        </a:rPr>
                        <a:t>Phần 2</a:t>
                      </a:r>
                      <a:endParaRPr lang="en-US" sz="3200" b="1"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vi-VN" sz="3200" b="1" dirty="0">
                          <a:effectLst/>
                          <a:latin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757" marR="21757" marT="0" marB="0">
                    <a:solidFill>
                      <a:schemeClr val="bg1"/>
                    </a:solidFill>
                  </a:tcPr>
                </a:tc>
                <a:tc>
                  <a:txBody>
                    <a:bodyPr/>
                    <a:lstStyle/>
                    <a:p>
                      <a:pPr algn="ctr">
                        <a:lnSpc>
                          <a:spcPct val="100000"/>
                        </a:lnSpc>
                        <a:spcAft>
                          <a:spcPts val="0"/>
                        </a:spcAft>
                      </a:pPr>
                      <a:r>
                        <a:rPr lang="vi-VN" sz="3200" dirty="0">
                          <a:effectLst/>
                          <a:latin typeface="Times New Roman" panose="02020603050405020304" pitchFamily="18" charset="0"/>
                          <a:cs typeface="Times New Roman" panose="02020603050405020304" pitchFamily="18" charset="0"/>
                        </a:rPr>
                        <a:t>Tiếp theo </a:t>
                      </a:r>
                      <a:r>
                        <a:rPr lang="en-US" sz="3200" dirty="0">
                          <a:effectLst/>
                          <a:latin typeface="Times New Roman" panose="02020603050405020304" pitchFamily="18" charset="0"/>
                          <a:cs typeface="Times New Roman" panose="02020603050405020304" pitchFamily="18" charset="0"/>
                        </a:rPr>
                        <a:t> =&gt; </a:t>
                      </a:r>
                      <a:r>
                        <a:rPr lang="vi-VN" sz="3200" dirty="0">
                          <a:effectLst/>
                          <a:latin typeface="Times New Roman" panose="02020603050405020304" pitchFamily="18" charset="0"/>
                          <a:cs typeface="Times New Roman" panose="02020603050405020304" pitchFamily="18" charset="0"/>
                        </a:rPr>
                        <a:t>về Sở Toàn quyền</a:t>
                      </a:r>
                      <a:r>
                        <a:rPr lang="en-US" sz="3200" dirty="0">
                          <a:effectLst/>
                          <a:latin typeface="Times New Roman" panose="02020603050405020304" pitchFamily="18" charset="0"/>
                          <a:cs typeface="Times New Roman" panose="02020603050405020304" pitchFamily="18" charset="0"/>
                        </a:rPr>
                        <a:t>.</a:t>
                      </a:r>
                      <a:r>
                        <a:rPr lang="vi-VN"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757" marR="21757" marT="0" marB="0">
                    <a:solidFill>
                      <a:schemeClr val="bg1"/>
                    </a:solidFill>
                  </a:tcPr>
                </a:tc>
                <a:tc>
                  <a:txBody>
                    <a:bodyPr/>
                    <a:lstStyle/>
                    <a:p>
                      <a:pPr algn="ctr">
                        <a:lnSpc>
                          <a:spcPct val="100000"/>
                        </a:lnSpc>
                        <a:spcAft>
                          <a:spcPts val="0"/>
                        </a:spcAft>
                      </a:pPr>
                      <a:r>
                        <a:rPr lang="vi-VN" sz="3200" dirty="0">
                          <a:effectLst/>
                          <a:latin typeface="Times New Roman" panose="02020603050405020304" pitchFamily="18" charset="0"/>
                          <a:cs typeface="Times New Roman" panose="02020603050405020304" pitchFamily="18" charset="0"/>
                        </a:rPr>
                        <a:t>Diễn biến kịch tính của “ván quần” giữa Xuân Tóc Đỏ và quán quân quần vợt Xiêm La</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757" marR="21757" marT="0" marB="0">
                    <a:solidFill>
                      <a:schemeClr val="bg1"/>
                    </a:solidFill>
                  </a:tcPr>
                </a:tc>
                <a:extLst>
                  <a:ext uri="{0D108BD9-81ED-4DB2-BD59-A6C34878D82A}">
                    <a16:rowId xmlns:a16="http://schemas.microsoft.com/office/drawing/2014/main" val="10001"/>
                  </a:ext>
                </a:extLst>
              </a:tr>
              <a:tr h="697436">
                <a:tc>
                  <a:txBody>
                    <a:bodyPr/>
                    <a:lstStyle/>
                    <a:p>
                      <a:pPr algn="ctr">
                        <a:lnSpc>
                          <a:spcPct val="100000"/>
                        </a:lnSpc>
                        <a:spcAft>
                          <a:spcPts val="0"/>
                        </a:spcAft>
                      </a:pPr>
                      <a:r>
                        <a:rPr lang="vi-VN" sz="3200" b="1" dirty="0">
                          <a:effectLst/>
                          <a:latin typeface="Times New Roman" panose="02020603050405020304" pitchFamily="18" charset="0"/>
                          <a:cs typeface="Times New Roman" panose="02020603050405020304" pitchFamily="18" charset="0"/>
                        </a:rPr>
                        <a:t>Phần 3</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757" marR="21757" marT="0" marB="0">
                    <a:solidFill>
                      <a:schemeClr val="bg1"/>
                    </a:solidFill>
                  </a:tcPr>
                </a:tc>
                <a:tc>
                  <a:txBody>
                    <a:bodyPr/>
                    <a:lstStyle/>
                    <a:p>
                      <a:pPr algn="ctr">
                        <a:lnSpc>
                          <a:spcPct val="100000"/>
                        </a:lnSpc>
                        <a:spcAft>
                          <a:spcPts val="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757" marR="21757" marT="0" marB="0">
                    <a:solidFill>
                      <a:schemeClr val="bg1"/>
                    </a:solidFill>
                  </a:tcPr>
                </a:tc>
                <a:tc>
                  <a:txBody>
                    <a:bodyPr/>
                    <a:lstStyle/>
                    <a:p>
                      <a:pPr algn="ctr">
                        <a:lnSpc>
                          <a:spcPct val="100000"/>
                        </a:lnSpc>
                        <a:spcAft>
                          <a:spcPts val="0"/>
                        </a:spcAft>
                      </a:pPr>
                      <a:r>
                        <a:rPr lang="vi-VN" sz="3200" dirty="0">
                          <a:effectLst/>
                          <a:latin typeface="Times New Roman" panose="02020603050405020304" pitchFamily="18" charset="0"/>
                          <a:cs typeface="Times New Roman" panose="02020603050405020304" pitchFamily="18" charset="0"/>
                        </a:rPr>
                        <a:t>Màn hùng biện của Xuân Tóc Đỏ và sự tung hô của dân chúng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757" marR="21757" marT="0" marB="0">
                    <a:solidFill>
                      <a:schemeClr val="bg1"/>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5295777" y="864086"/>
            <a:ext cx="1964006" cy="707886"/>
          </a:xfrm>
          <a:prstGeom prst="rect">
            <a:avLst/>
          </a:prstGeom>
          <a:noFill/>
          <a:ln w="38100">
            <a:noFill/>
          </a:ln>
        </p:spPr>
        <p:txBody>
          <a:bodyPr wrap="square">
            <a:spAutoFit/>
          </a:bodyPr>
          <a:lstStyle/>
          <a:p>
            <a:r>
              <a:rPr lang="en-US" sz="4000" b="1" dirty="0" err="1">
                <a:latin typeface="Times New Roman" panose="02020603050405020304" pitchFamily="18" charset="0"/>
                <a:cs typeface="Times New Roman" panose="02020603050405020304" pitchFamily="18" charset="0"/>
              </a:rPr>
              <a:t>Bố</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cục</a:t>
            </a:r>
            <a:r>
              <a:rPr lang="en-US" sz="4000" b="1" dirty="0">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0" y="234380"/>
            <a:ext cx="11744325"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Rounded Corners 2"/>
          <p:cNvSpPr/>
          <p:nvPr/>
        </p:nvSpPr>
        <p:spPr>
          <a:xfrm>
            <a:off x="373380" y="574922"/>
            <a:ext cx="10517505" cy="993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chemeClr val="accent6">
                    <a:lumMod val="50000"/>
                  </a:schemeClr>
                </a:solidFill>
                <a:latin typeface="Times New Roman" panose="02020603050405020304" pitchFamily="18" charset="0"/>
                <a:cs typeface="Times New Roman" panose="02020603050405020304" pitchFamily="18" charset="0"/>
              </a:rPr>
              <a:t>II.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Khám</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phá</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bản</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a:p>
            <a:r>
              <a:rPr lang="en-US" sz="2800" b="1" dirty="0">
                <a:solidFill>
                  <a:schemeClr val="accent6">
                    <a:lumMod val="50000"/>
                  </a:schemeClr>
                </a:solidFill>
                <a:latin typeface="Times New Roman" panose="02020603050405020304" pitchFamily="18" charset="0"/>
                <a:cs typeface="Times New Roman" panose="02020603050405020304" pitchFamily="18" charset="0"/>
              </a:rPr>
              <a:t>1.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Tìm</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chuyện</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sự</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kiện</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373380" y="1720379"/>
            <a:ext cx="7832725" cy="522605"/>
          </a:xfrm>
          <a:prstGeom prst="rect">
            <a:avLst/>
          </a:prstGeom>
          <a:noFill/>
        </p:spPr>
        <p:txBody>
          <a:bodyPr wrap="square" rtlCol="0">
            <a:no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2870</Words>
  <Application>Microsoft Office PowerPoint</Application>
  <PresentationFormat>Widescreen</PresentationFormat>
  <Paragraphs>244</Paragraphs>
  <Slides>36</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Microsoft YaHei</vt:lpstr>
      <vt:lpstr>Aptos</vt:lpstr>
      <vt:lpstr>Aptos Display</vt:lpstr>
      <vt:lpstr>Arial</vt:lpstr>
      <vt:lpstr>Calibri</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51</cp:revision>
  <dcterms:created xsi:type="dcterms:W3CDTF">2024-07-25T15:07:00Z</dcterms:created>
  <dcterms:modified xsi:type="dcterms:W3CDTF">2024-09-06T05:50:47Z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CB889C617C6147C2915A9F32A5462B3C_12</vt:lpwstr>
  </property>
  <property fmtid="{D5CDD505-2E9C-101B-9397-08002B2CF9AE}" pid="3" name="KSOProductBuildVer">
    <vt:lpwstr>1033-12.2.0.17153</vt:lpwstr>
  </property>
</Properties>
</file>