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808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41634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023696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46393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5729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80567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443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815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141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210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0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8/5/2024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472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318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8/5/2024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500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0425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766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8/5/2024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316213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
        <p:nvSpPr>
          <p:cNvPr id="4" name="Title Placeholder 1">
            <a:extLst>
              <a:ext uri="{FF2B5EF4-FFF2-40B4-BE49-F238E27FC236}">
                <a16:creationId xmlns:a16="http://schemas.microsoft.com/office/drawing/2014/main" id="{9110F744-A2D1-F05B-0261-753C330739EE}"/>
              </a:ext>
            </a:extLst>
          </p:cNvPr>
          <p:cNvSpPr txBox="1">
            <a:spLocks/>
          </p:cNvSpPr>
          <p:nvPr/>
        </p:nvSpPr>
        <p:spPr>
          <a:xfrm>
            <a:off x="4803636" y="939674"/>
            <a:ext cx="7388364" cy="2569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00"/>
                </a:solidFill>
                <a:highlight>
                  <a:srgbClr val="FFFFFF"/>
                </a:highlight>
                <a:latin typeface="Open Sans" panose="020B0606030504020204" pitchFamily="34" charset="0"/>
              </a:rPr>
              <a:t>CHÀO MỪNG CÁC EM ĐẾN VỚI BÀI HỌC!</a:t>
            </a:r>
            <a:endParaRPr lang="en-US" dirty="0"/>
          </a:p>
        </p:txBody>
      </p:sp>
    </p:spTree>
    <p:extLst>
      <p:ext uri="{BB962C8B-B14F-4D97-AF65-F5344CB8AC3E}">
        <p14:creationId xmlns:p14="http://schemas.microsoft.com/office/powerpoint/2010/main" val="40437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1821-8BC8-2EC7-D4D2-4BAD0C982279}"/>
              </a:ext>
            </a:extLst>
          </p:cNvPr>
          <p:cNvSpPr>
            <a:spLocks noGrp="1"/>
          </p:cNvSpPr>
          <p:nvPr>
            <p:ph type="title"/>
          </p:nvPr>
        </p:nvSpPr>
        <p:spPr/>
        <p:txBody>
          <a:bodyPr/>
          <a:lstStyle/>
          <a:p>
            <a:r>
              <a:rPr lang="en-US" b="1" dirty="0"/>
              <a:t>b) </a:t>
            </a:r>
            <a:r>
              <a:rPr lang="en-US" b="1" dirty="0" err="1"/>
              <a:t>Vài</a:t>
            </a:r>
            <a:r>
              <a:rPr lang="en-US" b="1" dirty="0"/>
              <a:t> </a:t>
            </a:r>
            <a:r>
              <a:rPr lang="en-US" b="1" dirty="0" err="1"/>
              <a:t>nét</a:t>
            </a:r>
            <a:r>
              <a:rPr lang="en-US" b="1" dirty="0"/>
              <a:t> </a:t>
            </a:r>
            <a:r>
              <a:rPr lang="en-US" b="1" dirty="0" err="1"/>
              <a:t>về</a:t>
            </a:r>
            <a:r>
              <a:rPr lang="en-US" b="1" dirty="0"/>
              <a:t> </a:t>
            </a:r>
            <a:r>
              <a:rPr lang="en-US" b="1" dirty="0" err="1"/>
              <a:t>sự</a:t>
            </a:r>
            <a:r>
              <a:rPr lang="en-US" b="1" dirty="0"/>
              <a:t> </a:t>
            </a:r>
            <a:r>
              <a:rPr lang="en-US" b="1" dirty="0" err="1"/>
              <a:t>phát</a:t>
            </a:r>
            <a:r>
              <a:rPr lang="en-US" b="1" dirty="0"/>
              <a:t> </a:t>
            </a:r>
            <a:r>
              <a:rPr lang="en-US" b="1" dirty="0" err="1"/>
              <a:t>triển</a:t>
            </a:r>
            <a:r>
              <a:rPr lang="en-US" b="1" dirty="0"/>
              <a:t> </a:t>
            </a:r>
            <a:r>
              <a:rPr lang="en-US" b="1" dirty="0" err="1"/>
              <a:t>của</a:t>
            </a:r>
            <a:r>
              <a:rPr lang="en-US" b="1" dirty="0"/>
              <a:t> AI</a:t>
            </a:r>
            <a:endParaRPr lang="en-US" dirty="0"/>
          </a:p>
        </p:txBody>
      </p:sp>
      <p:sp>
        <p:nvSpPr>
          <p:cNvPr id="3" name="Content Placeholder 2">
            <a:extLst>
              <a:ext uri="{FF2B5EF4-FFF2-40B4-BE49-F238E27FC236}">
                <a16:creationId xmlns:a16="http://schemas.microsoft.com/office/drawing/2014/main" id="{905778EB-519D-5399-1114-4BA58978609C}"/>
              </a:ext>
            </a:extLst>
          </p:cNvPr>
          <p:cNvSpPr>
            <a:spLocks noGrp="1"/>
          </p:cNvSpPr>
          <p:nvPr>
            <p:ph idx="1"/>
          </p:nvPr>
        </p:nvSpPr>
        <p:spPr/>
        <p:txBody>
          <a:bodyPr/>
          <a:lstStyle/>
          <a:p>
            <a:r>
              <a:rPr lang="vi-VN" dirty="0"/>
              <a:t>Em hãy đọc – hiểu thông tin trong phần b, mục 1 (SGK-tr.6-7) để tìm hiểu về lược sử ra đời của AI.</a:t>
            </a:r>
          </a:p>
          <a:p>
            <a:r>
              <a:rPr lang="vi-VN" dirty="0"/>
              <a:t>Thuật ngữ AI được bắt đầu sử dụng ở đâu và vào năm bao nhiêu?</a:t>
            </a:r>
          </a:p>
          <a:p>
            <a:r>
              <a:rPr lang="vi-VN" dirty="0"/>
              <a:t>AI mạnh là gì? Cho ví dụ.</a:t>
            </a:r>
          </a:p>
          <a:p>
            <a:r>
              <a:rPr lang="vi-VN" dirty="0"/>
              <a:t>AI hẹp là gì? Cho ví dụ.</a:t>
            </a:r>
          </a:p>
          <a:p>
            <a:endParaRPr lang="en-US" dirty="0"/>
          </a:p>
        </p:txBody>
      </p:sp>
    </p:spTree>
    <p:extLst>
      <p:ext uri="{BB962C8B-B14F-4D97-AF65-F5344CB8AC3E}">
        <p14:creationId xmlns:p14="http://schemas.microsoft.com/office/powerpoint/2010/main" val="23257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F015-1055-34BF-C0BC-4E963AC20271}"/>
              </a:ext>
            </a:extLst>
          </p:cNvPr>
          <p:cNvSpPr>
            <a:spLocks noGrp="1"/>
          </p:cNvSpPr>
          <p:nvPr>
            <p:ph type="title"/>
          </p:nvPr>
        </p:nvSpPr>
        <p:spPr>
          <a:xfrm>
            <a:off x="1097280" y="286603"/>
            <a:ext cx="10058400" cy="6571397"/>
          </a:xfrm>
        </p:spPr>
        <p:txBody>
          <a:bodyPr>
            <a:normAutofit fontScale="90000"/>
          </a:bodyPr>
          <a:lstStyle/>
          <a:p>
            <a:r>
              <a:rPr lang="vi-VN" sz="3100" b="1" i="1" dirty="0"/>
              <a:t>1956</a:t>
            </a:r>
            <a:br>
              <a:rPr lang="vi-VN" sz="3100" dirty="0"/>
            </a:br>
            <a:r>
              <a:rPr lang="vi-VN" sz="3100" dirty="0"/>
              <a:t>Thuật ngữ AI bắt đầu được sử dụng ở hội thảo Đại học Dartmouth (Mỹ).</a:t>
            </a:r>
            <a:br>
              <a:rPr lang="vi-VN" sz="3100" dirty="0"/>
            </a:br>
            <a:r>
              <a:rPr lang="vi-VN" sz="3100" dirty="0"/>
              <a:t>AI mạnh (AI rộng)</a:t>
            </a:r>
            <a:br>
              <a:rPr lang="vi-VN" sz="3100" dirty="0"/>
            </a:br>
            <a:r>
              <a:rPr lang="vi-VN" sz="3100" dirty="0"/>
              <a:t>Nghiên cứu nhằm tạo ra AI có khả năng, trí thông minh như con người.</a:t>
            </a:r>
            <a:br>
              <a:rPr lang="vi-VN" sz="3100" dirty="0"/>
            </a:br>
            <a:r>
              <a:rPr lang="vi-VN" sz="3100" dirty="0"/>
              <a:t>AI yếu (AI hẹp)</a:t>
            </a:r>
            <a:br>
              <a:rPr lang="vi-VN" sz="3100" dirty="0"/>
            </a:br>
            <a:r>
              <a:rPr lang="vi-VN" sz="3100" dirty="0"/>
              <a:t>Tạo ra AI hướng tới mục đích cụ thể, cần có sự tham gia của con người.</a:t>
            </a:r>
            <a:br>
              <a:rPr lang="vi-VN" sz="3100" dirty="0"/>
            </a:br>
            <a:r>
              <a:rPr lang="vi-VN" sz="3100" dirty="0"/>
              <a:t>Ø  </a:t>
            </a:r>
            <a:r>
              <a:rPr lang="vi-VN" sz="3100" i="1" dirty="0"/>
              <a:t>Trả lời câu hỏi mở rộng:</a:t>
            </a:r>
            <a:br>
              <a:rPr lang="vi-VN" sz="3100" dirty="0"/>
            </a:br>
            <a:r>
              <a:rPr lang="vi-VN" sz="3100" dirty="0"/>
              <a:t>Nếu với sự phát triển vượt bậc của Trí tuệ nhân tạo như việc có thể tạo ra người máy Xoxe, thì trong tương lai người máy có thể thay thế hoàn toàn con người không?</a:t>
            </a:r>
            <a:br>
              <a:rPr lang="vi-VN" dirty="0"/>
            </a:br>
            <a:endParaRPr lang="en-US" dirty="0"/>
          </a:p>
        </p:txBody>
      </p:sp>
      <p:sp>
        <p:nvSpPr>
          <p:cNvPr id="3" name="Content Placeholder 2">
            <a:extLst>
              <a:ext uri="{FF2B5EF4-FFF2-40B4-BE49-F238E27FC236}">
                <a16:creationId xmlns:a16="http://schemas.microsoft.com/office/drawing/2014/main" id="{B445CCAD-2BDD-EA19-64BE-B605E46E1C6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648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123F-DE3E-435A-7C47-1CF41B1C3B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3211F0-9489-B7FE-7828-EA4FFD2059E6}"/>
              </a:ext>
            </a:extLst>
          </p:cNvPr>
          <p:cNvSpPr>
            <a:spLocks noGrp="1"/>
          </p:cNvSpPr>
          <p:nvPr>
            <p:ph idx="1"/>
          </p:nvPr>
        </p:nvSpPr>
        <p:spPr/>
        <p:txBody>
          <a:bodyPr/>
          <a:lstStyle/>
          <a:p>
            <a:r>
              <a:rPr lang="vi-VN" b="1" dirty="0"/>
              <a:t>Quan điểm 1</a:t>
            </a:r>
            <a:endParaRPr lang="vi-VN" dirty="0"/>
          </a:p>
          <a:p>
            <a:r>
              <a:rPr lang="vi-VN" dirty="0"/>
              <a:t>Người máy có thể đảm nhiệm nhiều công việc giúp đỡ con người giảm bớt gánh nặng.</a:t>
            </a:r>
          </a:p>
          <a:p>
            <a:r>
              <a:rPr lang="vi-VN" b="1" dirty="0"/>
              <a:t>Quan điểm 2</a:t>
            </a:r>
            <a:endParaRPr lang="vi-VN" dirty="0"/>
          </a:p>
          <a:p>
            <a:r>
              <a:rPr lang="vi-VN" dirty="0"/>
              <a:t>Dù có thể thực hiện một số tác vụ với hiệu suất cao nhưng vẫn có khía cạnh không thay thế được con người.</a:t>
            </a:r>
          </a:p>
          <a:p>
            <a:r>
              <a:rPr lang="vi-VN" b="1" dirty="0"/>
              <a:t>Quan điểm 3</a:t>
            </a:r>
            <a:endParaRPr lang="vi-VN" dirty="0"/>
          </a:p>
          <a:p>
            <a:r>
              <a:rPr lang="vi-VN" dirty="0"/>
              <a:t>Người máy có thể thực hiện tốt công việc nhưng vẫn cần sự theo dõi và giám sát của con người.</a:t>
            </a:r>
          </a:p>
          <a:p>
            <a:endParaRPr lang="en-US" dirty="0"/>
          </a:p>
        </p:txBody>
      </p:sp>
    </p:spTree>
    <p:extLst>
      <p:ext uri="{BB962C8B-B14F-4D97-AF65-F5344CB8AC3E}">
        <p14:creationId xmlns:p14="http://schemas.microsoft.com/office/powerpoint/2010/main" val="395057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9E09-9582-3633-745E-C9FD9EEABAA8}"/>
              </a:ext>
            </a:extLst>
          </p:cNvPr>
          <p:cNvSpPr>
            <a:spLocks noGrp="1"/>
          </p:cNvSpPr>
          <p:nvPr>
            <p:ph type="title"/>
          </p:nvPr>
        </p:nvSpPr>
        <p:spPr/>
        <p:txBody>
          <a:bodyPr/>
          <a:lstStyle/>
          <a:p>
            <a:r>
              <a:rPr lang="vi-VN" b="1" dirty="0"/>
              <a:t>c) Một số đặc trưng của AI</a:t>
            </a:r>
            <a:endParaRPr lang="en-US" dirty="0"/>
          </a:p>
        </p:txBody>
      </p:sp>
      <p:sp>
        <p:nvSpPr>
          <p:cNvPr id="3" name="Content Placeholder 2">
            <a:extLst>
              <a:ext uri="{FF2B5EF4-FFF2-40B4-BE49-F238E27FC236}">
                <a16:creationId xmlns:a16="http://schemas.microsoft.com/office/drawing/2014/main" id="{A3FC6E9E-07E6-B9C1-F62A-5DF5454395D9}"/>
              </a:ext>
            </a:extLst>
          </p:cNvPr>
          <p:cNvSpPr>
            <a:spLocks noGrp="1"/>
          </p:cNvSpPr>
          <p:nvPr>
            <p:ph idx="1"/>
          </p:nvPr>
        </p:nvSpPr>
        <p:spPr/>
        <p:txBody>
          <a:bodyPr/>
          <a:lstStyle/>
          <a:p>
            <a:r>
              <a:rPr lang="en-US" dirty="0" err="1"/>
              <a:t>Hỏi</a:t>
            </a:r>
            <a:r>
              <a:rPr lang="en-US" dirty="0"/>
              <a:t>: </a:t>
            </a:r>
            <a:r>
              <a:rPr lang="vi-VN" dirty="0"/>
              <a:t>Em hãy đọc thông tin mục c và cho biết một số đặc trưng của Trí tuệ nhân tạo AI</a:t>
            </a:r>
            <a:r>
              <a:rPr lang="en-US" dirty="0"/>
              <a:t>?</a:t>
            </a:r>
            <a:endParaRPr lang="vi-VN" dirty="0"/>
          </a:p>
          <a:p>
            <a:r>
              <a:rPr lang="vi-VN" b="1" dirty="0"/>
              <a:t>KHẢ NĂNG HỌC</a:t>
            </a:r>
            <a:endParaRPr lang="vi-VN" dirty="0"/>
          </a:p>
          <a:p>
            <a:r>
              <a:rPr lang="vi-VN" dirty="0"/>
              <a:t>Học từ dữ liệu</a:t>
            </a:r>
          </a:p>
          <a:p>
            <a:r>
              <a:rPr lang="vi-VN" dirty="0"/>
              <a:t>đầu vào</a:t>
            </a:r>
          </a:p>
          <a:p>
            <a:r>
              <a:rPr lang="vi-VN" dirty="0"/>
              <a:t>Tìm ra tính chất</a:t>
            </a:r>
          </a:p>
          <a:p>
            <a:r>
              <a:rPr lang="vi-VN" dirty="0"/>
              <a:t>và quy luật</a:t>
            </a:r>
          </a:p>
          <a:p>
            <a:r>
              <a:rPr lang="vi-VN" b="1" dirty="0"/>
              <a:t>Tri thức</a:t>
            </a:r>
            <a:endParaRPr lang="vi-VN" dirty="0"/>
          </a:p>
          <a:p>
            <a:endParaRPr lang="en-US" dirty="0"/>
          </a:p>
        </p:txBody>
      </p:sp>
    </p:spTree>
    <p:extLst>
      <p:ext uri="{BB962C8B-B14F-4D97-AF65-F5344CB8AC3E}">
        <p14:creationId xmlns:p14="http://schemas.microsoft.com/office/powerpoint/2010/main" val="243895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ADA83F-2ACA-DA9A-9A34-B663D49BF76B}"/>
              </a:ext>
            </a:extLst>
          </p:cNvPr>
          <p:cNvSpPr>
            <a:spLocks noGrp="1"/>
          </p:cNvSpPr>
          <p:nvPr>
            <p:ph type="ctrTitle"/>
          </p:nvPr>
        </p:nvSpPr>
        <p:spPr>
          <a:xfrm>
            <a:off x="551369" y="4558284"/>
            <a:ext cx="10058400" cy="3566160"/>
          </a:xfrm>
        </p:spPr>
        <p:txBody>
          <a:bodyPr/>
          <a:lstStyle/>
          <a:p>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a:solidFill>
                  <a:srgbClr val="FFFFFF"/>
                </a:solidFill>
              </a:rPr>
              <a:t>- Neil Armstrong</a:t>
            </a:r>
          </a:p>
        </p:txBody>
      </p:sp>
      <p:sp>
        <p:nvSpPr>
          <p:cNvPr id="4" name="Title 1">
            <a:extLst>
              <a:ext uri="{FF2B5EF4-FFF2-40B4-BE49-F238E27FC236}">
                <a16:creationId xmlns:a16="http://schemas.microsoft.com/office/drawing/2014/main" id="{494E4C09-45B3-F723-538B-544269C8068D}"/>
              </a:ext>
            </a:extLst>
          </p:cNvPr>
          <p:cNvSpPr txBox="1">
            <a:spLocks/>
          </p:cNvSpPr>
          <p:nvPr/>
        </p:nvSpPr>
        <p:spPr>
          <a:xfrm>
            <a:off x="62780" y="26116"/>
            <a:ext cx="12192000" cy="4298996"/>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vi-VN" b="1" dirty="0">
                <a:solidFill>
                  <a:srgbClr val="000000"/>
                </a:solidFill>
                <a:highlight>
                  <a:srgbClr val="FFFFFF"/>
                </a:highlight>
                <a:latin typeface="Open Sans" panose="020B0606030504020204" pitchFamily="34" charset="0"/>
              </a:rPr>
              <a:t>KHỞI ĐỘNG</a:t>
            </a:r>
            <a:br>
              <a:rPr lang="vi-VN" dirty="0">
                <a:solidFill>
                  <a:srgbClr val="000000"/>
                </a:solidFill>
                <a:highlight>
                  <a:srgbClr val="FFFFFF"/>
                </a:highlight>
                <a:latin typeface="Open Sans" panose="020B0606030504020204" pitchFamily="34" charset="0"/>
              </a:rPr>
            </a:br>
            <a:r>
              <a:rPr lang="vi-VN" dirty="0">
                <a:solidFill>
                  <a:srgbClr val="000000"/>
                </a:solidFill>
                <a:highlight>
                  <a:srgbClr val="FFFFFF"/>
                </a:highlight>
                <a:latin typeface="Open Sans" panose="020B0606030504020204" pitchFamily="34" charset="0"/>
              </a:rPr>
              <a:t>1)</a:t>
            </a:r>
            <a:r>
              <a:rPr lang="en-US" dirty="0">
                <a:solidFill>
                  <a:srgbClr val="000000"/>
                </a:solidFill>
                <a:highlight>
                  <a:srgbClr val="FFFFFF"/>
                </a:highlight>
                <a:latin typeface="Open Sans" panose="020B0606030504020204" pitchFamily="34" charset="0"/>
              </a:rPr>
              <a:t> </a:t>
            </a:r>
            <a:r>
              <a:rPr lang="vi-VN" dirty="0">
                <a:solidFill>
                  <a:srgbClr val="000000"/>
                </a:solidFill>
                <a:highlight>
                  <a:srgbClr val="FFFFFF"/>
                </a:highlight>
                <a:latin typeface="Open Sans" panose="020B0606030504020204" pitchFamily="34" charset="0"/>
              </a:rPr>
              <a:t>Theo em, máy tính làm được những việc gì </a:t>
            </a:r>
            <a:r>
              <a:rPr lang="en-US" dirty="0">
                <a:solidFill>
                  <a:srgbClr val="000000"/>
                </a:solidFill>
                <a:highlight>
                  <a:srgbClr val="FFFFFF"/>
                </a:highlight>
                <a:latin typeface="Open Sans" panose="020B0606030504020204" pitchFamily="34" charset="0"/>
              </a:rPr>
              <a:t>t</a:t>
            </a:r>
            <a:r>
              <a:rPr lang="vi-VN" dirty="0">
                <a:solidFill>
                  <a:srgbClr val="000000"/>
                </a:solidFill>
                <a:highlight>
                  <a:srgbClr val="FFFFFF"/>
                </a:highlight>
                <a:latin typeface="Open Sans" panose="020B0606030504020204" pitchFamily="34" charset="0"/>
              </a:rPr>
              <a:t>ốt hơn con người?</a:t>
            </a:r>
            <a:br>
              <a:rPr lang="vi-VN" dirty="0">
                <a:solidFill>
                  <a:srgbClr val="000000"/>
                </a:solidFill>
                <a:highlight>
                  <a:srgbClr val="FFFFFF"/>
                </a:highlight>
                <a:latin typeface="Open Sans" panose="020B0606030504020204" pitchFamily="34" charset="0"/>
              </a:rPr>
            </a:br>
            <a:r>
              <a:rPr lang="vi-VN" dirty="0">
                <a:solidFill>
                  <a:srgbClr val="000000"/>
                </a:solidFill>
                <a:highlight>
                  <a:srgbClr val="FFFFFF"/>
                </a:highlight>
                <a:latin typeface="Open Sans" panose="020B0606030504020204" pitchFamily="34" charset="0"/>
              </a:rPr>
              <a:t>2)</a:t>
            </a:r>
            <a:r>
              <a:rPr lang="en-US" dirty="0">
                <a:solidFill>
                  <a:srgbClr val="000000"/>
                </a:solidFill>
                <a:highlight>
                  <a:srgbClr val="FFFFFF"/>
                </a:highlight>
                <a:latin typeface="Open Sans" panose="020B0606030504020204" pitchFamily="34" charset="0"/>
              </a:rPr>
              <a:t> </a:t>
            </a:r>
            <a:r>
              <a:rPr lang="vi-VN" dirty="0">
                <a:solidFill>
                  <a:srgbClr val="000000"/>
                </a:solidFill>
                <a:highlight>
                  <a:srgbClr val="FFFFFF"/>
                </a:highlight>
                <a:latin typeface="Open Sans" panose="020B0606030504020204" pitchFamily="34" charset="0"/>
              </a:rPr>
              <a:t>Em hãy cho ví dụ một việc mà máy tính chưa làm tốt hơn con người?</a:t>
            </a:r>
            <a:br>
              <a:rPr lang="vi-VN" dirty="0">
                <a:solidFill>
                  <a:srgbClr val="000000"/>
                </a:solidFill>
                <a:highlight>
                  <a:srgbClr val="FFFFFF"/>
                </a:highlight>
                <a:latin typeface="Open Sans" panose="020B0606030504020204" pitchFamily="34" charset="0"/>
              </a:rPr>
            </a:br>
            <a:endParaRPr lang="en-US" dirty="0"/>
          </a:p>
        </p:txBody>
      </p:sp>
    </p:spTree>
    <p:extLst>
      <p:ext uri="{BB962C8B-B14F-4D97-AF65-F5344CB8AC3E}">
        <p14:creationId xmlns:p14="http://schemas.microsoft.com/office/powerpoint/2010/main" val="1917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3040-C5FE-0803-396E-F6A64C7ADFAE}"/>
              </a:ext>
            </a:extLst>
          </p:cNvPr>
          <p:cNvSpPr>
            <a:spLocks noGrp="1"/>
          </p:cNvSpPr>
          <p:nvPr>
            <p:ph type="title"/>
          </p:nvPr>
        </p:nvSpPr>
        <p:spPr/>
        <p:txBody>
          <a:bodyPr/>
          <a:lstStyle/>
          <a:p>
            <a:pPr algn="ctr"/>
            <a:r>
              <a:rPr lang="vi-VN" b="1" i="0" dirty="0">
                <a:solidFill>
                  <a:srgbClr val="000000"/>
                </a:solidFill>
                <a:effectLst/>
                <a:highlight>
                  <a:srgbClr val="FFFFFF"/>
                </a:highlight>
                <a:latin typeface="Open Sans" panose="020B0606030504020204" pitchFamily="34" charset="0"/>
              </a:rPr>
              <a:t>Ưu điểm</a:t>
            </a:r>
            <a:endParaRPr lang="en-US" dirty="0"/>
          </a:p>
        </p:txBody>
      </p:sp>
      <p:sp>
        <p:nvSpPr>
          <p:cNvPr id="3" name="Content Placeholder 2">
            <a:extLst>
              <a:ext uri="{FF2B5EF4-FFF2-40B4-BE49-F238E27FC236}">
                <a16:creationId xmlns:a16="http://schemas.microsoft.com/office/drawing/2014/main" id="{F80D514B-3775-1A8D-8765-B730AD08B3DB}"/>
              </a:ext>
            </a:extLst>
          </p:cNvPr>
          <p:cNvSpPr>
            <a:spLocks noGrp="1"/>
          </p:cNvSpPr>
          <p:nvPr>
            <p:ph idx="1"/>
          </p:nvPr>
        </p:nvSpPr>
        <p:spPr/>
        <p:txBody>
          <a:bodyPr/>
          <a:lstStyle/>
          <a:p>
            <a:pPr>
              <a:buFont typeface="Wingdings" panose="05000000000000000000" pitchFamily="2" charset="2"/>
              <a:buChar char="Ø"/>
            </a:pPr>
            <a:r>
              <a:rPr lang="vi-VN" b="0" i="0" dirty="0">
                <a:solidFill>
                  <a:srgbClr val="000000"/>
                </a:solidFill>
                <a:effectLst/>
                <a:highlight>
                  <a:srgbClr val="FFFFFF"/>
                </a:highlight>
                <a:latin typeface="Open Sans" panose="020B0606030504020204" pitchFamily="34" charset="0"/>
              </a:rPr>
              <a:t>Tính toán nhanh chóng và chính xác</a:t>
            </a:r>
          </a:p>
          <a:p>
            <a:pPr>
              <a:buFont typeface="Wingdings" panose="05000000000000000000" pitchFamily="2" charset="2"/>
              <a:buChar char="Ø"/>
            </a:pPr>
            <a:r>
              <a:rPr lang="vi-VN" b="0" i="0" dirty="0">
                <a:solidFill>
                  <a:srgbClr val="000000"/>
                </a:solidFill>
                <a:effectLst/>
                <a:highlight>
                  <a:srgbClr val="FFFFFF"/>
                </a:highlight>
                <a:latin typeface="Open Sans" panose="020B0606030504020204" pitchFamily="34" charset="0"/>
              </a:rPr>
              <a:t>Khả năng xử lí khối lượng dữ liệu lớn</a:t>
            </a:r>
          </a:p>
          <a:p>
            <a:pPr>
              <a:buFont typeface="Wingdings" panose="05000000000000000000" pitchFamily="2" charset="2"/>
              <a:buChar char="Ø"/>
            </a:pPr>
            <a:r>
              <a:rPr lang="vi-VN" b="0" i="0" dirty="0">
                <a:solidFill>
                  <a:srgbClr val="000000"/>
                </a:solidFill>
                <a:effectLst/>
                <a:highlight>
                  <a:srgbClr val="FFFFFF"/>
                </a:highlight>
                <a:latin typeface="Open Sans" panose="020B0606030504020204" pitchFamily="34" charset="0"/>
              </a:rPr>
              <a:t>Khả năng lưu trữ và truy xuất thông tin</a:t>
            </a:r>
          </a:p>
          <a:p>
            <a:pPr>
              <a:buFont typeface="Wingdings" panose="05000000000000000000" pitchFamily="2" charset="2"/>
              <a:buChar char="Ø"/>
            </a:pPr>
            <a:r>
              <a:rPr lang="vi-VN" b="0" i="0" dirty="0">
                <a:solidFill>
                  <a:srgbClr val="000000"/>
                </a:solidFill>
                <a:effectLst/>
                <a:highlight>
                  <a:srgbClr val="FFFFFF"/>
                </a:highlight>
                <a:latin typeface="Open Sans" panose="020B0606030504020204" pitchFamily="34" charset="0"/>
              </a:rPr>
              <a:t>Không cần nghỉ ngơi, gặp các vấn đề về sức khỏe</a:t>
            </a:r>
          </a:p>
          <a:p>
            <a:endParaRPr lang="en-US" dirty="0"/>
          </a:p>
        </p:txBody>
      </p:sp>
    </p:spTree>
    <p:extLst>
      <p:ext uri="{BB962C8B-B14F-4D97-AF65-F5344CB8AC3E}">
        <p14:creationId xmlns:p14="http://schemas.microsoft.com/office/powerpoint/2010/main" val="289923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0259-AD06-9BB9-96D8-956B81718012}"/>
              </a:ext>
            </a:extLst>
          </p:cNvPr>
          <p:cNvSpPr>
            <a:spLocks noGrp="1"/>
          </p:cNvSpPr>
          <p:nvPr>
            <p:ph type="title"/>
          </p:nvPr>
        </p:nvSpPr>
        <p:spPr/>
        <p:txBody>
          <a:bodyPr/>
          <a:lstStyle/>
          <a:p>
            <a:r>
              <a:rPr lang="vi-VN" dirty="0"/>
              <a:t>Công việc không thực hiện tốt bằng con người</a:t>
            </a:r>
            <a:endParaRPr lang="en-US" dirty="0"/>
          </a:p>
        </p:txBody>
      </p:sp>
      <p:sp>
        <p:nvSpPr>
          <p:cNvPr id="3" name="Content Placeholder 2">
            <a:extLst>
              <a:ext uri="{FF2B5EF4-FFF2-40B4-BE49-F238E27FC236}">
                <a16:creationId xmlns:a16="http://schemas.microsoft.com/office/drawing/2014/main" id="{5FF8CC1A-C819-AD5F-1AC9-EC95CDEAE61D}"/>
              </a:ext>
            </a:extLst>
          </p:cNvPr>
          <p:cNvSpPr>
            <a:spLocks noGrp="1"/>
          </p:cNvSpPr>
          <p:nvPr>
            <p:ph idx="1"/>
          </p:nvPr>
        </p:nvSpPr>
        <p:spPr>
          <a:xfrm>
            <a:off x="2825086" y="2108201"/>
            <a:ext cx="8330593" cy="3760891"/>
          </a:xfrm>
        </p:spPr>
        <p:txBody>
          <a:bodyPr/>
          <a:lstStyle/>
          <a:p>
            <a:pPr>
              <a:buFont typeface="Wingdings" panose="05000000000000000000" pitchFamily="2" charset="2"/>
              <a:buChar char="v"/>
            </a:pPr>
            <a:r>
              <a:rPr lang="vi-VN" dirty="0"/>
              <a:t>Tác phẩm thường chứa đựng nhiều cảm xúc, ý tưởng,…</a:t>
            </a:r>
          </a:p>
          <a:p>
            <a:pPr>
              <a:buFont typeface="Wingdings" panose="05000000000000000000" pitchFamily="2" charset="2"/>
              <a:buChar char="v"/>
            </a:pPr>
            <a:r>
              <a:rPr lang="vi-VN" dirty="0"/>
              <a:t>Những bức tranh, bản nhạc, bài thơ thường mang theo ý nghĩa mà tác giả muốn truyền tải.</a:t>
            </a:r>
          </a:p>
          <a:p>
            <a:endParaRPr lang="en-US" dirty="0"/>
          </a:p>
        </p:txBody>
      </p:sp>
      <p:sp>
        <p:nvSpPr>
          <p:cNvPr id="4" name="TextBox 3">
            <a:extLst>
              <a:ext uri="{FF2B5EF4-FFF2-40B4-BE49-F238E27FC236}">
                <a16:creationId xmlns:a16="http://schemas.microsoft.com/office/drawing/2014/main" id="{D94012A3-AF58-C603-20D8-04780BA3A9D0}"/>
              </a:ext>
            </a:extLst>
          </p:cNvPr>
          <p:cNvSpPr txBox="1"/>
          <p:nvPr/>
        </p:nvSpPr>
        <p:spPr>
          <a:xfrm>
            <a:off x="1178257" y="2551837"/>
            <a:ext cx="950793" cy="1754326"/>
          </a:xfrm>
          <a:prstGeom prst="rect">
            <a:avLst/>
          </a:prstGeom>
          <a:noFill/>
        </p:spPr>
        <p:txBody>
          <a:bodyPr wrap="square" rtlCol="0">
            <a:spAutoFit/>
          </a:bodyPr>
          <a:lstStyle/>
          <a:p>
            <a:pPr algn="l"/>
            <a:r>
              <a:rPr lang="en-US" b="0" i="0" dirty="0" err="1">
                <a:solidFill>
                  <a:srgbClr val="000000"/>
                </a:solidFill>
                <a:effectLst/>
                <a:highlight>
                  <a:srgbClr val="FFFFFF"/>
                </a:highlight>
                <a:latin typeface="Open Sans" panose="020B0606030504020204" pitchFamily="34" charset="0"/>
              </a:rPr>
              <a:t>Lĩnh</a:t>
            </a:r>
            <a:r>
              <a:rPr lang="en-US" b="0" i="0" dirty="0">
                <a:solidFill>
                  <a:srgbClr val="000000"/>
                </a:solidFill>
                <a:effectLst/>
                <a:highlight>
                  <a:srgbClr val="FFFFFF"/>
                </a:highlight>
                <a:latin typeface="Open Sans" panose="020B0606030504020204" pitchFamily="34" charset="0"/>
              </a:rPr>
              <a:t> </a:t>
            </a:r>
            <a:r>
              <a:rPr lang="en-US" b="0" i="0" dirty="0" err="1">
                <a:solidFill>
                  <a:srgbClr val="000000"/>
                </a:solidFill>
                <a:effectLst/>
                <a:highlight>
                  <a:srgbClr val="FFFFFF"/>
                </a:highlight>
                <a:latin typeface="Open Sans" panose="020B0606030504020204" pitchFamily="34" charset="0"/>
              </a:rPr>
              <a:t>vực</a:t>
            </a:r>
            <a:endParaRPr lang="en-US" b="0" i="0" dirty="0">
              <a:solidFill>
                <a:srgbClr val="000000"/>
              </a:solidFill>
              <a:effectLst/>
              <a:highlight>
                <a:srgbClr val="FFFFFF"/>
              </a:highlight>
              <a:latin typeface="Open Sans" panose="020B0606030504020204" pitchFamily="34" charset="0"/>
            </a:endParaRPr>
          </a:p>
          <a:p>
            <a:pPr algn="l"/>
            <a:r>
              <a:rPr lang="en-US" b="0" i="0" dirty="0" err="1">
                <a:solidFill>
                  <a:srgbClr val="000000"/>
                </a:solidFill>
                <a:effectLst/>
                <a:highlight>
                  <a:srgbClr val="FFFFFF"/>
                </a:highlight>
                <a:latin typeface="Open Sans" panose="020B0606030504020204" pitchFamily="34" charset="0"/>
              </a:rPr>
              <a:t>sáng</a:t>
            </a:r>
            <a:r>
              <a:rPr lang="en-US" b="0" i="0" dirty="0">
                <a:solidFill>
                  <a:srgbClr val="000000"/>
                </a:solidFill>
                <a:effectLst/>
                <a:highlight>
                  <a:srgbClr val="FFFFFF"/>
                </a:highlight>
                <a:latin typeface="Open Sans" panose="020B0606030504020204" pitchFamily="34" charset="0"/>
              </a:rPr>
              <a:t> </a:t>
            </a:r>
            <a:r>
              <a:rPr lang="en-US" b="0" i="0" dirty="0" err="1">
                <a:solidFill>
                  <a:srgbClr val="000000"/>
                </a:solidFill>
                <a:effectLst/>
                <a:highlight>
                  <a:srgbClr val="FFFFFF"/>
                </a:highlight>
                <a:latin typeface="Open Sans" panose="020B0606030504020204" pitchFamily="34" charset="0"/>
              </a:rPr>
              <a:t>tạo</a:t>
            </a:r>
            <a:r>
              <a:rPr lang="en-US" b="0" i="0" dirty="0">
                <a:solidFill>
                  <a:srgbClr val="000000"/>
                </a:solidFill>
                <a:effectLst/>
                <a:highlight>
                  <a:srgbClr val="FFFFFF"/>
                </a:highlight>
                <a:latin typeface="Open Sans" panose="020B0606030504020204" pitchFamily="34" charset="0"/>
              </a:rPr>
              <a:t> </a:t>
            </a:r>
            <a:r>
              <a:rPr lang="en-US" b="0" i="0" dirty="0" err="1">
                <a:solidFill>
                  <a:srgbClr val="000000"/>
                </a:solidFill>
                <a:effectLst/>
                <a:highlight>
                  <a:srgbClr val="FFFFFF"/>
                </a:highlight>
                <a:latin typeface="Open Sans" panose="020B0606030504020204" pitchFamily="34" charset="0"/>
              </a:rPr>
              <a:t>nghệ</a:t>
            </a:r>
            <a:r>
              <a:rPr lang="en-US" b="0" i="0" dirty="0">
                <a:solidFill>
                  <a:srgbClr val="000000"/>
                </a:solidFill>
                <a:effectLst/>
                <a:highlight>
                  <a:srgbClr val="FFFFFF"/>
                </a:highlight>
                <a:latin typeface="Open Sans" panose="020B0606030504020204" pitchFamily="34" charset="0"/>
              </a:rPr>
              <a:t> </a:t>
            </a:r>
            <a:r>
              <a:rPr lang="en-US" b="0" i="0" dirty="0" err="1">
                <a:solidFill>
                  <a:srgbClr val="000000"/>
                </a:solidFill>
                <a:effectLst/>
                <a:highlight>
                  <a:srgbClr val="FFFFFF"/>
                </a:highlight>
                <a:latin typeface="Open Sans" panose="020B0606030504020204" pitchFamily="34" charset="0"/>
              </a:rPr>
              <a:t>thuật</a:t>
            </a:r>
            <a:endParaRPr lang="en-US" b="0" i="0" dirty="0">
              <a:solidFill>
                <a:srgbClr val="000000"/>
              </a:solidFill>
              <a:effectLst/>
              <a:highlight>
                <a:srgbClr val="FFFFFF"/>
              </a:highlight>
              <a:latin typeface="Open Sans" panose="020B0606030504020204" pitchFamily="34" charset="0"/>
            </a:endParaRPr>
          </a:p>
        </p:txBody>
      </p:sp>
    </p:spTree>
    <p:extLst>
      <p:ext uri="{BB962C8B-B14F-4D97-AF65-F5344CB8AC3E}">
        <p14:creationId xmlns:p14="http://schemas.microsoft.com/office/powerpoint/2010/main" val="312038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21ED-1F55-6307-06CE-922B82FB6777}"/>
              </a:ext>
            </a:extLst>
          </p:cNvPr>
          <p:cNvSpPr>
            <a:spLocks noGrp="1"/>
          </p:cNvSpPr>
          <p:nvPr>
            <p:ph type="title"/>
          </p:nvPr>
        </p:nvSpPr>
        <p:spPr>
          <a:xfrm>
            <a:off x="1066800" y="1491018"/>
            <a:ext cx="10058400" cy="3875964"/>
          </a:xfrm>
        </p:spPr>
        <p:txBody>
          <a:bodyPr>
            <a:normAutofit/>
          </a:bodyPr>
          <a:lstStyle/>
          <a:p>
            <a:r>
              <a:rPr lang="en-US" b="0" i="0" dirty="0">
                <a:solidFill>
                  <a:srgbClr val="000000"/>
                </a:solidFill>
                <a:effectLst/>
                <a:highlight>
                  <a:srgbClr val="FFFFFF"/>
                </a:highlight>
                <a:latin typeface="Open Sans" panose="020B0606030504020204" pitchFamily="34" charset="0"/>
              </a:rPr>
              <a:t>CHỦ ĐỀ A: MÁY TÍNH VÀ XÃ HỘI TRI THỨC</a:t>
            </a:r>
            <a:br>
              <a:rPr lang="en-US" b="0" i="0" dirty="0">
                <a:solidFill>
                  <a:srgbClr val="000000"/>
                </a:solidFill>
                <a:effectLst/>
                <a:highlight>
                  <a:srgbClr val="FFFFFF"/>
                </a:highlight>
                <a:latin typeface="Open Sans" panose="020B0606030504020204" pitchFamily="34" charset="0"/>
              </a:rPr>
            </a:br>
            <a:br>
              <a:rPr lang="en-US" b="0" i="0" dirty="0">
                <a:solidFill>
                  <a:srgbClr val="000000"/>
                </a:solidFill>
                <a:effectLst/>
                <a:highlight>
                  <a:srgbClr val="FFFFFF"/>
                </a:highlight>
                <a:latin typeface="Open Sans" panose="020B0606030504020204" pitchFamily="34" charset="0"/>
              </a:rPr>
            </a:br>
            <a:r>
              <a:rPr lang="en-US" b="0" i="0" dirty="0">
                <a:solidFill>
                  <a:srgbClr val="000000"/>
                </a:solidFill>
                <a:effectLst/>
                <a:highlight>
                  <a:srgbClr val="FFFFFF"/>
                </a:highlight>
                <a:latin typeface="Open Sans" panose="020B0606030504020204" pitchFamily="34" charset="0"/>
              </a:rPr>
              <a:t>GIỚI THIỆU VỀ TRÍ TUỆ NHÂN TẠO</a:t>
            </a:r>
            <a:br>
              <a:rPr lang="en-US" b="0" i="0" dirty="0">
                <a:solidFill>
                  <a:srgbClr val="000000"/>
                </a:solidFill>
                <a:effectLst/>
                <a:highlight>
                  <a:srgbClr val="FFFFFF"/>
                </a:highlight>
                <a:latin typeface="Open Sans" panose="020B0606030504020204" pitchFamily="34" charset="0"/>
              </a:rPr>
            </a:br>
            <a:r>
              <a:rPr lang="en-US" b="1" i="0" dirty="0">
                <a:solidFill>
                  <a:srgbClr val="000000"/>
                </a:solidFill>
                <a:effectLst/>
                <a:highlight>
                  <a:srgbClr val="FFFFFF"/>
                </a:highlight>
                <a:latin typeface="Open Sans" panose="020B0606030504020204" pitchFamily="34" charset="0"/>
              </a:rPr>
              <a:t>BÀI 1</a:t>
            </a:r>
            <a:r>
              <a:rPr lang="en-US" dirty="0">
                <a:solidFill>
                  <a:srgbClr val="000000"/>
                </a:solidFill>
                <a:highlight>
                  <a:srgbClr val="FFFFFF"/>
                </a:highlight>
                <a:latin typeface="Open Sans" panose="020B0606030504020204" pitchFamily="34" charset="0"/>
              </a:rPr>
              <a:t>. </a:t>
            </a:r>
            <a:r>
              <a:rPr lang="en-US" b="1" i="0" dirty="0">
                <a:solidFill>
                  <a:srgbClr val="000000"/>
                </a:solidFill>
                <a:effectLst/>
                <a:highlight>
                  <a:srgbClr val="FFFFFF"/>
                </a:highlight>
                <a:latin typeface="Open Sans" panose="020B0606030504020204" pitchFamily="34" charset="0"/>
              </a:rPr>
              <a:t>GIỚI THIỆU TRÍ TUỆ NHÂN TẠO</a:t>
            </a:r>
            <a:br>
              <a:rPr lang="en-US" b="0" i="0" dirty="0">
                <a:solidFill>
                  <a:srgbClr val="000000"/>
                </a:solidFill>
                <a:effectLst/>
                <a:highlight>
                  <a:srgbClr val="FFFFFF"/>
                </a:highligh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8D4E9446-9D5E-8EC9-ECC8-8E593E41F7F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06183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0169-9B3B-DE36-B573-264AFE3D3F63}"/>
              </a:ext>
            </a:extLst>
          </p:cNvPr>
          <p:cNvSpPr>
            <a:spLocks noGrp="1"/>
          </p:cNvSpPr>
          <p:nvPr>
            <p:ph type="title"/>
          </p:nvPr>
        </p:nvSpPr>
        <p:spPr/>
        <p:txBody>
          <a:bodyPr/>
          <a:lstStyle/>
          <a:p>
            <a:r>
              <a:rPr lang="en-US" b="1" dirty="0"/>
              <a:t>01 KHÁI NIỆM TRÍ TUỆ NHÂN TẠO (AI)</a:t>
            </a:r>
            <a:endParaRPr lang="en-US" dirty="0"/>
          </a:p>
        </p:txBody>
      </p:sp>
      <p:sp>
        <p:nvSpPr>
          <p:cNvPr id="3" name="Content Placeholder 2">
            <a:extLst>
              <a:ext uri="{FF2B5EF4-FFF2-40B4-BE49-F238E27FC236}">
                <a16:creationId xmlns:a16="http://schemas.microsoft.com/office/drawing/2014/main" id="{A94DE919-071E-677C-27CD-80F648795811}"/>
              </a:ext>
            </a:extLst>
          </p:cNvPr>
          <p:cNvSpPr>
            <a:spLocks noGrp="1"/>
          </p:cNvSpPr>
          <p:nvPr>
            <p:ph idx="1"/>
          </p:nvPr>
        </p:nvSpPr>
        <p:spPr/>
        <p:txBody>
          <a:bodyPr/>
          <a:lstStyle/>
          <a:p>
            <a:r>
              <a:rPr lang="vi-VN" b="1" i="1" dirty="0"/>
              <a:t>Trả lời câu hỏi</a:t>
            </a:r>
            <a:endParaRPr lang="vi-VN" dirty="0"/>
          </a:p>
          <a:p>
            <a:r>
              <a:rPr lang="vi-VN" dirty="0"/>
              <a:t>Theo em, máy tính làm được những gì thì ta nói máy tính có trí tuệ?</a:t>
            </a:r>
          </a:p>
          <a:p>
            <a:endParaRPr lang="en-US" dirty="0"/>
          </a:p>
        </p:txBody>
      </p:sp>
    </p:spTree>
    <p:extLst>
      <p:ext uri="{BB962C8B-B14F-4D97-AF65-F5344CB8AC3E}">
        <p14:creationId xmlns:p14="http://schemas.microsoft.com/office/powerpoint/2010/main" val="1635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8CB5-0C1B-2C51-059C-691EE4EDFBC9}"/>
              </a:ext>
            </a:extLst>
          </p:cNvPr>
          <p:cNvSpPr>
            <a:spLocks noGrp="1"/>
          </p:cNvSpPr>
          <p:nvPr>
            <p:ph type="title"/>
          </p:nvPr>
        </p:nvSpPr>
        <p:spPr>
          <a:xfrm>
            <a:off x="1097280" y="286603"/>
            <a:ext cx="10058400" cy="2988860"/>
          </a:xfrm>
        </p:spPr>
        <p:txBody>
          <a:bodyPr>
            <a:normAutofit/>
          </a:bodyPr>
          <a:lstStyle/>
          <a:p>
            <a:r>
              <a:rPr lang="vi-VN" b="0" i="0" dirty="0">
                <a:solidFill>
                  <a:srgbClr val="000000"/>
                </a:solidFill>
                <a:effectLst/>
                <a:highlight>
                  <a:srgbClr val="FFFFFF"/>
                </a:highlight>
                <a:latin typeface="Open Sans" panose="020B0606030504020204" pitchFamily="34" charset="0"/>
              </a:rPr>
              <a:t>Khi máy tính có khả năng thực hiện các tác vụ thông minh và phức tạp mà trước đây chỉ con người mới có thể thực hiện được, chúng ta thường nói máy tính có trí tuệ.</a:t>
            </a:r>
            <a:endParaRPr lang="en-US" dirty="0"/>
          </a:p>
        </p:txBody>
      </p:sp>
      <p:sp>
        <p:nvSpPr>
          <p:cNvPr id="3" name="Content Placeholder 2">
            <a:extLst>
              <a:ext uri="{FF2B5EF4-FFF2-40B4-BE49-F238E27FC236}">
                <a16:creationId xmlns:a16="http://schemas.microsoft.com/office/drawing/2014/main" id="{58C2FD93-17BE-6F05-ECA1-8A85FB1E26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7974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F074-C0B9-E1A3-32F8-0DA735F875F6}"/>
              </a:ext>
            </a:extLst>
          </p:cNvPr>
          <p:cNvSpPr>
            <a:spLocks noGrp="1"/>
          </p:cNvSpPr>
          <p:nvPr>
            <p:ph type="title"/>
          </p:nvPr>
        </p:nvSpPr>
        <p:spPr/>
        <p:txBody>
          <a:bodyPr/>
          <a:lstStyle/>
          <a:p>
            <a:r>
              <a:rPr lang="vi-VN" b="1" dirty="0"/>
              <a:t>a) Trí tuệ con người và trí tuệ nhân tạo</a:t>
            </a:r>
            <a:endParaRPr lang="en-US" dirty="0"/>
          </a:p>
        </p:txBody>
      </p:sp>
      <p:sp>
        <p:nvSpPr>
          <p:cNvPr id="3" name="Content Placeholder 2">
            <a:extLst>
              <a:ext uri="{FF2B5EF4-FFF2-40B4-BE49-F238E27FC236}">
                <a16:creationId xmlns:a16="http://schemas.microsoft.com/office/drawing/2014/main" id="{7273E85A-A85C-A2C5-1FD2-3965F25F8C77}"/>
              </a:ext>
            </a:extLst>
          </p:cNvPr>
          <p:cNvSpPr>
            <a:spLocks noGrp="1"/>
          </p:cNvSpPr>
          <p:nvPr>
            <p:ph idx="1"/>
          </p:nvPr>
        </p:nvSpPr>
        <p:spPr/>
        <p:txBody>
          <a:bodyPr/>
          <a:lstStyle/>
          <a:p>
            <a:r>
              <a:rPr lang="vi-VN" dirty="0"/>
              <a:t>Em hãy đọc – nghiên cứu thông tin trong phần a, mục 1 SGK.tr.5 để trả lời câu hỏi:</a:t>
            </a:r>
          </a:p>
          <a:p>
            <a:r>
              <a:rPr lang="vi-VN" dirty="0"/>
              <a:t>Hãy trình bày sự khác biệt giữa Trí tuệ con người và Trí tuệ nhân tạo.</a:t>
            </a:r>
          </a:p>
          <a:p>
            <a:r>
              <a:rPr lang="vi-VN" dirty="0"/>
              <a:t>AI là gì?</a:t>
            </a:r>
          </a:p>
          <a:p>
            <a:r>
              <a:rPr lang="vi-VN" dirty="0"/>
              <a:t>Trình bày mô hình “Turing Test”.</a:t>
            </a:r>
          </a:p>
          <a:p>
            <a:endParaRPr lang="en-US" dirty="0"/>
          </a:p>
        </p:txBody>
      </p:sp>
    </p:spTree>
    <p:extLst>
      <p:ext uri="{BB962C8B-B14F-4D97-AF65-F5344CB8AC3E}">
        <p14:creationId xmlns:p14="http://schemas.microsoft.com/office/powerpoint/2010/main" val="36727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2D36-5D82-FB5A-2F68-3FEEACA22F55}"/>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5366E4F8-FF20-0E59-79E1-1258918DFBBB}"/>
              </a:ext>
            </a:extLst>
          </p:cNvPr>
          <p:cNvSpPr>
            <a:spLocks noGrp="1"/>
          </p:cNvSpPr>
          <p:nvPr>
            <p:ph idx="1"/>
          </p:nvPr>
        </p:nvSpPr>
        <p:spPr>
          <a:xfrm>
            <a:off x="1097280" y="2108202"/>
            <a:ext cx="10058400" cy="3569268"/>
          </a:xfrm>
        </p:spPr>
        <p:txBody>
          <a:bodyPr>
            <a:normAutofit fontScale="25000" lnSpcReduction="20000"/>
          </a:bodyPr>
          <a:lstStyle/>
          <a:p>
            <a:pPr algn="l"/>
            <a:r>
              <a:rPr lang="vi-VN" sz="7200" b="1" i="1" dirty="0">
                <a:solidFill>
                  <a:srgbClr val="000000"/>
                </a:solidFill>
                <a:effectLst/>
                <a:highlight>
                  <a:srgbClr val="FFFFFF"/>
                </a:highlight>
                <a:latin typeface="Open Sans" panose="020B0606030504020204" pitchFamily="34" charset="0"/>
              </a:rPr>
              <a:t>Khái niệm: </a:t>
            </a:r>
            <a:r>
              <a:rPr lang="vi-VN" sz="7200" b="0" i="0" dirty="0">
                <a:solidFill>
                  <a:srgbClr val="000000"/>
                </a:solidFill>
                <a:effectLst/>
                <a:highlight>
                  <a:srgbClr val="FFFFFF"/>
                </a:highlight>
                <a:latin typeface="Open Sans" panose="020B0606030504020204" pitchFamily="34" charset="0"/>
              </a:rPr>
              <a:t>Trí tuệ nhân tạo – AI là khả năng của máy tính có thể làm những công việc mang tính trí tuệ con người.</a:t>
            </a:r>
          </a:p>
          <a:p>
            <a:pPr algn="l"/>
            <a:r>
              <a:rPr lang="vi-VN" sz="7200" b="1" i="0" dirty="0">
                <a:solidFill>
                  <a:srgbClr val="000000"/>
                </a:solidFill>
                <a:effectLst/>
                <a:highlight>
                  <a:srgbClr val="FFFFFF"/>
                </a:highlight>
                <a:latin typeface="Open Sans" panose="020B0606030504020204" pitchFamily="34" charset="0"/>
              </a:rPr>
              <a:t>Mô hình bài kiểm tra “Turing Test”</a:t>
            </a:r>
            <a:endParaRPr lang="vi-VN" sz="7200" b="0" i="0" dirty="0">
              <a:solidFill>
                <a:srgbClr val="000000"/>
              </a:solidFill>
              <a:effectLst/>
              <a:highlight>
                <a:srgbClr val="FFFFFF"/>
              </a:highlight>
              <a:latin typeface="Open Sans" panose="020B0606030504020204" pitchFamily="34" charset="0"/>
            </a:endParaRPr>
          </a:p>
          <a:p>
            <a:pPr algn="l"/>
            <a:r>
              <a:rPr lang="vi-VN" sz="7200" b="0" i="0" dirty="0">
                <a:solidFill>
                  <a:srgbClr val="000000"/>
                </a:solidFill>
                <a:effectLst/>
                <a:highlight>
                  <a:srgbClr val="FFFFFF"/>
                </a:highlight>
                <a:latin typeface="Open Sans" panose="020B0606030504020204" pitchFamily="34" charset="0"/>
              </a:rPr>
              <a:t>Người thẩm vấn C</a:t>
            </a:r>
          </a:p>
          <a:p>
            <a:pPr algn="l"/>
            <a:r>
              <a:rPr lang="vi-VN" sz="7200" b="0" i="0" dirty="0">
                <a:solidFill>
                  <a:srgbClr val="000000"/>
                </a:solidFill>
                <a:effectLst/>
                <a:highlight>
                  <a:srgbClr val="FFFFFF"/>
                </a:highlight>
                <a:latin typeface="Open Sans" panose="020B0606030504020204" pitchFamily="34" charset="0"/>
              </a:rPr>
              <a:t>Người</a:t>
            </a:r>
          </a:p>
          <a:p>
            <a:pPr algn="l"/>
            <a:r>
              <a:rPr lang="vi-VN" sz="7200" b="0" i="0" dirty="0">
                <a:solidFill>
                  <a:srgbClr val="000000"/>
                </a:solidFill>
                <a:effectLst/>
                <a:highlight>
                  <a:srgbClr val="FFFFFF"/>
                </a:highlight>
                <a:latin typeface="Open Sans" panose="020B0606030504020204" pitchFamily="34" charset="0"/>
              </a:rPr>
              <a:t>Người C</a:t>
            </a:r>
          </a:p>
          <a:p>
            <a:pPr algn="l"/>
            <a:r>
              <a:rPr lang="vi-VN" sz="7200" b="0" i="0" dirty="0">
                <a:solidFill>
                  <a:srgbClr val="000000"/>
                </a:solidFill>
                <a:effectLst/>
                <a:highlight>
                  <a:srgbClr val="FFFFFF"/>
                </a:highlight>
                <a:latin typeface="Open Sans" panose="020B0606030504020204" pitchFamily="34" charset="0"/>
              </a:rPr>
              <a:t>Hệ</a:t>
            </a:r>
          </a:p>
          <a:p>
            <a:pPr algn="l"/>
            <a:r>
              <a:rPr lang="vi-VN" sz="7200" b="0" i="0" dirty="0">
                <a:solidFill>
                  <a:srgbClr val="000000"/>
                </a:solidFill>
                <a:effectLst/>
                <a:highlight>
                  <a:srgbClr val="FFFFFF"/>
                </a:highlight>
                <a:latin typeface="Open Sans" panose="020B0606030504020204" pitchFamily="34" charset="0"/>
              </a:rPr>
              <a:t>Hệ thống A</a:t>
            </a:r>
          </a:p>
          <a:p>
            <a:pPr algn="l"/>
            <a:r>
              <a:rPr lang="vi-VN" sz="7200" b="0" i="0" dirty="0">
                <a:solidFill>
                  <a:srgbClr val="000000"/>
                </a:solidFill>
                <a:effectLst/>
                <a:highlight>
                  <a:srgbClr val="FFFFFF"/>
                </a:highlight>
                <a:latin typeface="Open Sans" panose="020B0606030504020204" pitchFamily="34" charset="0"/>
              </a:rPr>
              <a:t>Người thẩm vấn C không phân biệt được đâu là người, đâu là máy</a:t>
            </a:r>
          </a:p>
          <a:p>
            <a:pPr algn="l"/>
            <a:r>
              <a:rPr lang="vi-VN" sz="7200" b="0" i="1" dirty="0">
                <a:solidFill>
                  <a:srgbClr val="000000"/>
                </a:solidFill>
                <a:effectLst/>
                <a:highlight>
                  <a:srgbClr val="FFFFFF"/>
                </a:highlight>
                <a:latin typeface="Open Sans" panose="020B0606030504020204" pitchFamily="34" charset="0"/>
              </a:rPr>
              <a:t>Hệ thống A</a:t>
            </a:r>
            <a:endParaRPr lang="vi-VN" sz="7200" b="0" i="0" dirty="0">
              <a:solidFill>
                <a:srgbClr val="000000"/>
              </a:solidFill>
              <a:effectLst/>
              <a:highlight>
                <a:srgbClr val="FFFFFF"/>
              </a:highlight>
              <a:latin typeface="Open Sans" panose="020B0606030504020204" pitchFamily="34" charset="0"/>
            </a:endParaRPr>
          </a:p>
          <a:p>
            <a:pPr algn="l"/>
            <a:r>
              <a:rPr lang="vi-VN" sz="7200" b="0" i="1" dirty="0">
                <a:solidFill>
                  <a:srgbClr val="000000"/>
                </a:solidFill>
                <a:effectLst/>
                <a:highlight>
                  <a:srgbClr val="FFFFFF"/>
                </a:highlight>
                <a:latin typeface="Open Sans" panose="020B0606030504020204" pitchFamily="34" charset="0"/>
              </a:rPr>
              <a:t>được xem là có trí tuệ</a:t>
            </a:r>
            <a:endParaRPr lang="vi-VN" sz="7200" b="0" i="0" dirty="0">
              <a:solidFill>
                <a:srgbClr val="000000"/>
              </a:solidFill>
              <a:effectLst/>
              <a:highlight>
                <a:srgbClr val="FFFFFF"/>
              </a:highlight>
              <a:latin typeface="Open Sans" panose="020B0606030504020204" pitchFamily="34" charset="0"/>
            </a:endParaRPr>
          </a:p>
          <a:p>
            <a:endParaRPr lang="en-US" dirty="0"/>
          </a:p>
        </p:txBody>
      </p:sp>
      <p:graphicFrame>
        <p:nvGraphicFramePr>
          <p:cNvPr id="7" name="Content Placeholder 3">
            <a:extLst>
              <a:ext uri="{FF2B5EF4-FFF2-40B4-BE49-F238E27FC236}">
                <a16:creationId xmlns:a16="http://schemas.microsoft.com/office/drawing/2014/main" id="{9F5782A4-6C21-CEA8-3D39-55762986E93C}"/>
              </a:ext>
            </a:extLst>
          </p:cNvPr>
          <p:cNvGraphicFramePr>
            <a:graphicFrameLocks noGrp="1"/>
          </p:cNvGraphicFramePr>
          <p:nvPr>
            <p:ph idx="4294967295"/>
            <p:extLst>
              <p:ext uri="{D42A27DB-BD31-4B8C-83A1-F6EECF244321}">
                <p14:modId xmlns:p14="http://schemas.microsoft.com/office/powerpoint/2010/main" val="2481612863"/>
              </p:ext>
            </p:extLst>
          </p:nvPr>
        </p:nvGraphicFramePr>
        <p:xfrm>
          <a:off x="2083274" y="609600"/>
          <a:ext cx="6000750" cy="1562100"/>
        </p:xfrm>
        <a:graphic>
          <a:graphicData uri="http://schemas.openxmlformats.org/drawingml/2006/table">
            <a:tbl>
              <a:tblPr/>
              <a:tblGrid>
                <a:gridCol w="3000375">
                  <a:extLst>
                    <a:ext uri="{9D8B030D-6E8A-4147-A177-3AD203B41FA5}">
                      <a16:colId xmlns:a16="http://schemas.microsoft.com/office/drawing/2014/main" val="2879295988"/>
                    </a:ext>
                  </a:extLst>
                </a:gridCol>
                <a:gridCol w="3000375">
                  <a:extLst>
                    <a:ext uri="{9D8B030D-6E8A-4147-A177-3AD203B41FA5}">
                      <a16:colId xmlns:a16="http://schemas.microsoft.com/office/drawing/2014/main" val="2384349310"/>
                    </a:ext>
                  </a:extLst>
                </a:gridCol>
              </a:tblGrid>
              <a:tr h="0">
                <a:tc>
                  <a:txBody>
                    <a:bodyPr/>
                    <a:lstStyle/>
                    <a:p>
                      <a:pPr fontAlgn="t"/>
                      <a:r>
                        <a:rPr lang="vi-VN" b="1">
                          <a:effectLst/>
                        </a:rPr>
                        <a:t>Trí tuệ con người</a:t>
                      </a:r>
                      <a:endParaRPr lang="vi-VN">
                        <a:effectLst/>
                      </a:endParaRPr>
                    </a:p>
                  </a:txBody>
                  <a:tcPr marR="47625" marT="47625" marB="47625">
                    <a:lnL>
                      <a:noFill/>
                    </a:lnL>
                    <a:lnR>
                      <a:noFill/>
                    </a:lnR>
                    <a:lnT>
                      <a:noFill/>
                    </a:lnT>
                    <a:lnB w="9525" cap="flat" cmpd="sng" algn="ctr">
                      <a:solidFill>
                        <a:srgbClr val="CCCCCC"/>
                      </a:solidFill>
                      <a:prstDash val="dash"/>
                      <a:round/>
                      <a:headEnd type="none" w="med" len="med"/>
                      <a:tailEnd type="none" w="med" len="med"/>
                    </a:lnB>
                    <a:solidFill>
                      <a:srgbClr val="FFFFFF"/>
                    </a:solidFill>
                  </a:tcPr>
                </a:tc>
                <a:tc>
                  <a:txBody>
                    <a:bodyPr/>
                    <a:lstStyle/>
                    <a:p>
                      <a:pPr fontAlgn="t"/>
                      <a:r>
                        <a:rPr lang="en-US" b="1">
                          <a:effectLst/>
                        </a:rPr>
                        <a:t>Máy tính</a:t>
                      </a:r>
                      <a:endParaRPr lang="en-US">
                        <a:effectLst/>
                      </a:endParaRPr>
                    </a:p>
                  </a:txBody>
                  <a:tcPr marL="47625" marT="47625" marB="47625">
                    <a:lnL>
                      <a:noFill/>
                    </a:lnL>
                    <a:lnR>
                      <a:noFill/>
                    </a:lnR>
                    <a:lnT>
                      <a:noFill/>
                    </a:lnT>
                    <a:lnB w="9525" cap="flat" cmpd="sng" algn="ctr">
                      <a:solidFill>
                        <a:srgbClr val="CCCCCC"/>
                      </a:solidFill>
                      <a:prstDash val="dash"/>
                      <a:round/>
                      <a:headEnd type="none" w="med" len="med"/>
                      <a:tailEnd type="none" w="med" len="med"/>
                    </a:lnB>
                    <a:solidFill>
                      <a:srgbClr val="FFFFFF"/>
                    </a:solidFill>
                  </a:tcPr>
                </a:tc>
                <a:extLst>
                  <a:ext uri="{0D108BD9-81ED-4DB2-BD59-A6C34878D82A}">
                    <a16:rowId xmlns:a16="http://schemas.microsoft.com/office/drawing/2014/main" val="2982857969"/>
                  </a:ext>
                </a:extLst>
              </a:tr>
              <a:tr h="0">
                <a:tc>
                  <a:txBody>
                    <a:bodyPr/>
                    <a:lstStyle/>
                    <a:p>
                      <a:pPr fontAlgn="t"/>
                      <a:r>
                        <a:rPr lang="vi-VN" dirty="0">
                          <a:effectLst/>
                        </a:rPr>
                        <a:t>Khả năng tư duy, suy luận, và giải quyết vấn đề, khả năng học hỏi và kiểm soát cảm xúc.</a:t>
                      </a:r>
                    </a:p>
                  </a:txBody>
                  <a:tcPr marR="47625" marT="47625" marB="47625">
                    <a:lnL>
                      <a:noFill/>
                    </a:lnL>
                    <a:lnR>
                      <a:noFill/>
                    </a:lnR>
                    <a:lnT w="9525" cap="flat" cmpd="sng" algn="ctr">
                      <a:solidFill>
                        <a:srgbClr val="CCCCCC"/>
                      </a:solidFill>
                      <a:prstDash val="dash"/>
                      <a:round/>
                      <a:headEnd type="none" w="med" len="med"/>
                      <a:tailEnd type="none" w="med" len="med"/>
                    </a:lnT>
                    <a:lnB>
                      <a:noFill/>
                    </a:lnB>
                    <a:solidFill>
                      <a:srgbClr val="FFFFFF"/>
                    </a:solidFill>
                  </a:tcPr>
                </a:tc>
                <a:tc>
                  <a:txBody>
                    <a:bodyPr/>
                    <a:lstStyle/>
                    <a:p>
                      <a:pPr fontAlgn="t"/>
                      <a:r>
                        <a:rPr lang="en-US" dirty="0" err="1">
                          <a:effectLst/>
                        </a:rPr>
                        <a:t>Có</a:t>
                      </a:r>
                      <a:r>
                        <a:rPr lang="en-US" dirty="0">
                          <a:effectLst/>
                        </a:rPr>
                        <a:t> </a:t>
                      </a:r>
                      <a:r>
                        <a:rPr lang="en-US" dirty="0" err="1">
                          <a:effectLst/>
                        </a:rPr>
                        <a:t>khả</a:t>
                      </a:r>
                      <a:r>
                        <a:rPr lang="en-US" dirty="0">
                          <a:effectLst/>
                        </a:rPr>
                        <a:t> </a:t>
                      </a:r>
                      <a:r>
                        <a:rPr lang="en-US" dirty="0" err="1">
                          <a:effectLst/>
                        </a:rPr>
                        <a:t>năng</a:t>
                      </a:r>
                      <a:r>
                        <a:rPr lang="en-US" dirty="0">
                          <a:effectLst/>
                        </a:rPr>
                        <a:t> </a:t>
                      </a:r>
                      <a:r>
                        <a:rPr lang="en-US" dirty="0" err="1">
                          <a:effectLst/>
                        </a:rPr>
                        <a:t>xử</a:t>
                      </a:r>
                      <a:r>
                        <a:rPr lang="en-US" dirty="0">
                          <a:effectLst/>
                        </a:rPr>
                        <a:t> </a:t>
                      </a:r>
                      <a:r>
                        <a:rPr lang="en-US" dirty="0" err="1">
                          <a:effectLst/>
                        </a:rPr>
                        <a:t>lý</a:t>
                      </a:r>
                      <a:r>
                        <a:rPr lang="en-US" dirty="0">
                          <a:effectLst/>
                        </a:rPr>
                        <a:t> </a:t>
                      </a:r>
                      <a:r>
                        <a:rPr lang="en-US" dirty="0" err="1">
                          <a:effectLst/>
                        </a:rPr>
                        <a:t>dữ</a:t>
                      </a:r>
                      <a:r>
                        <a:rPr lang="en-US" dirty="0">
                          <a:effectLst/>
                        </a:rPr>
                        <a:t> </a:t>
                      </a:r>
                      <a:r>
                        <a:rPr lang="en-US" dirty="0" err="1">
                          <a:effectLst/>
                        </a:rPr>
                        <a:t>liệu</a:t>
                      </a:r>
                      <a:r>
                        <a:rPr lang="en-US" dirty="0">
                          <a:effectLst/>
                        </a:rPr>
                        <a:t> </a:t>
                      </a:r>
                      <a:r>
                        <a:rPr lang="en-US" dirty="0" err="1">
                          <a:effectLst/>
                        </a:rPr>
                        <a:t>lớn</a:t>
                      </a:r>
                      <a:r>
                        <a:rPr lang="en-US" dirty="0">
                          <a:effectLst/>
                        </a:rPr>
                        <a:t> </a:t>
                      </a:r>
                      <a:r>
                        <a:rPr lang="en-US" dirty="0" err="1">
                          <a:effectLst/>
                        </a:rPr>
                        <a:t>nhanh</a:t>
                      </a:r>
                      <a:r>
                        <a:rPr lang="en-US" dirty="0">
                          <a:effectLst/>
                        </a:rPr>
                        <a:t> </a:t>
                      </a:r>
                      <a:r>
                        <a:rPr lang="en-US" dirty="0" err="1">
                          <a:effectLst/>
                        </a:rPr>
                        <a:t>chóng</a:t>
                      </a:r>
                      <a:r>
                        <a:rPr lang="en-US" dirty="0">
                          <a:effectLst/>
                        </a:rPr>
                        <a:t> </a:t>
                      </a:r>
                      <a:r>
                        <a:rPr lang="en-US" dirty="0" err="1">
                          <a:effectLst/>
                        </a:rPr>
                        <a:t>và</a:t>
                      </a:r>
                      <a:r>
                        <a:rPr lang="en-US" dirty="0">
                          <a:effectLst/>
                        </a:rPr>
                        <a:t> </a:t>
                      </a:r>
                      <a:r>
                        <a:rPr lang="en-US" dirty="0" err="1">
                          <a:effectLst/>
                        </a:rPr>
                        <a:t>chính</a:t>
                      </a:r>
                      <a:r>
                        <a:rPr lang="en-US" dirty="0">
                          <a:effectLst/>
                        </a:rPr>
                        <a:t> </a:t>
                      </a:r>
                      <a:r>
                        <a:rPr lang="en-US" dirty="0" err="1">
                          <a:effectLst/>
                        </a:rPr>
                        <a:t>xác</a:t>
                      </a:r>
                      <a:r>
                        <a:rPr lang="en-US" dirty="0">
                          <a:effectLst/>
                        </a:rPr>
                        <a:t>.</a:t>
                      </a:r>
                    </a:p>
                  </a:txBody>
                  <a:tcPr marL="47625" marT="47625" marB="47625">
                    <a:lnL>
                      <a:noFill/>
                    </a:lnL>
                    <a:lnR>
                      <a:noFill/>
                    </a:lnR>
                    <a:lnT w="9525" cap="flat" cmpd="sng" algn="ctr">
                      <a:solidFill>
                        <a:srgbClr val="CCCCCC"/>
                      </a:solidFill>
                      <a:prstDash val="dash"/>
                      <a:round/>
                      <a:headEnd type="none" w="med" len="med"/>
                      <a:tailEnd type="none" w="med" len="med"/>
                    </a:lnT>
                    <a:lnB>
                      <a:noFill/>
                    </a:lnB>
                    <a:solidFill>
                      <a:srgbClr val="FFFFFF"/>
                    </a:solidFill>
                  </a:tcPr>
                </a:tc>
                <a:extLst>
                  <a:ext uri="{0D108BD9-81ED-4DB2-BD59-A6C34878D82A}">
                    <a16:rowId xmlns:a16="http://schemas.microsoft.com/office/drawing/2014/main" val="2177933327"/>
                  </a:ext>
                </a:extLst>
              </a:tr>
            </a:tbl>
          </a:graphicData>
        </a:graphic>
      </p:graphicFrame>
    </p:spTree>
    <p:extLst>
      <p:ext uri="{BB962C8B-B14F-4D97-AF65-F5344CB8AC3E}">
        <p14:creationId xmlns:p14="http://schemas.microsoft.com/office/powerpoint/2010/main" val="40400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Vertical)">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arn(inVertical)">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arn(inVertical)">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barn(inVertical)">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barn(inVertical)">
                                      <p:cBhvr>
                                        <p:cTn id="49" dur="500"/>
                                        <p:tgtEl>
                                          <p:spTgt spid="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barn(inVertical)">
                                      <p:cBhvr>
                                        <p:cTn id="54" dur="500"/>
                                        <p:tgtEl>
                                          <p:spTgt spid="6">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xEl>
                                              <p:pRg st="9" end="9"/>
                                            </p:txEl>
                                          </p:spTgt>
                                        </p:tgtEl>
                                        <p:attrNameLst>
                                          <p:attrName>style.visibility</p:attrName>
                                        </p:attrNameLst>
                                      </p:cBhvr>
                                      <p:to>
                                        <p:strVal val="visible"/>
                                      </p:to>
                                    </p:set>
                                    <p:animEffect transition="in" filter="barn(inVertical)">
                                      <p:cBhvr>
                                        <p:cTn id="5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9DAD249-BF80-48EF-9AFB-36A11BCDC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22</TotalTime>
  <Words>740</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Open Sans</vt:lpstr>
      <vt:lpstr>Trebuchet MS</vt:lpstr>
      <vt:lpstr>Wingdings</vt:lpstr>
      <vt:lpstr>Wingdings 3</vt:lpstr>
      <vt:lpstr>Facet</vt:lpstr>
      <vt:lpstr>PowerPoint Presentation</vt:lpstr>
      <vt:lpstr>PowerPoint Presentation</vt:lpstr>
      <vt:lpstr>Ưu điểm</vt:lpstr>
      <vt:lpstr>Công việc không thực hiện tốt bằng con người</vt:lpstr>
      <vt:lpstr>CHỦ ĐỀ A: MÁY TÍNH VÀ XÃ HỘI TRI THỨC  GIỚI THIỆU VỀ TRÍ TUỆ NHÂN TẠO BÀI 1. GIỚI THIỆU TRÍ TUỆ NHÂN TẠO </vt:lpstr>
      <vt:lpstr>01 KHÁI NIỆM TRÍ TUỆ NHÂN TẠO (AI)</vt:lpstr>
      <vt:lpstr>Khi máy tính có khả năng thực hiện các tác vụ thông minh và phức tạp mà trước đây chỉ con người mới có thể thực hiện được, chúng ta thường nói máy tính có trí tuệ.</vt:lpstr>
      <vt:lpstr>a) Trí tuệ con người và trí tuệ nhân tạo</vt:lpstr>
      <vt:lpstr>PowerPoint Presentation</vt:lpstr>
      <vt:lpstr>b) Vài nét về sự phát triển của AI</vt:lpstr>
      <vt:lpstr>1956 Thuật ngữ AI bắt đầu được sử dụng ở hội thảo Đại học Dartmouth (Mỹ). AI mạnh (AI rộng) Nghiên cứu nhằm tạo ra AI có khả năng, trí thông minh như con người. AI yếu (AI hẹp) Tạo ra AI hướng tới mục đích cụ thể, cần có sự tham gia của con người. Ø  Trả lời câu hỏi mở rộng: Nếu với sự phát triển vượt bậc của Trí tuệ nhân tạo như việc có thể tạo ra người máy Xoxe, thì trong tương lai người máy có thể thay thế hoàn toàn con người không? </vt:lpstr>
      <vt:lpstr>PowerPoint Presentation</vt:lpstr>
      <vt:lpstr>c) Một số đặc trưng của 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2024-05-08T08:40:48Z</dcterms:created>
  <dcterms:modified xsi:type="dcterms:W3CDTF">2024-05-08T09:03:11Z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