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CC"/>
    <a:srgbClr val="000000"/>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18/04/2024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69547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18/04/2024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12175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18/04/2024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255040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18/04/2024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60459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18/04/2024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165608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18/04/2024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899870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18/04/2024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077483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18/04/2024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98575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18/04/2024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03275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18/04/2024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17418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18/04/2024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00804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18/04/2024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08099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18/04/2024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1232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18/04/2024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16724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18/04/2024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01119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18/04/2024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07789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D8BD707-D9CF-40AE-B4C6-C98DA3205C09}" type="datetimeFigureOut">
              <a:rPr lang="en-US" smtClean="0"/>
              <a:pPr/>
              <a:t>18/04/2024</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6092436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xmlns="" id="{3A66C3A3-4A79-5A4D-DB06-DDAF9D388304}"/>
              </a:ext>
            </a:extLst>
          </p:cNvPr>
          <p:cNvSpPr txBox="1"/>
          <p:nvPr/>
        </p:nvSpPr>
        <p:spPr>
          <a:xfrm>
            <a:off x="685799" y="1828800"/>
            <a:ext cx="7772400" cy="1156727"/>
          </a:xfrm>
          <a:prstGeom prst="rect">
            <a:avLst/>
          </a:prstGeom>
          <a:ln>
            <a:noFill/>
          </a:ln>
        </p:spPr>
        <p:style>
          <a:lnRef idx="2">
            <a:schemeClr val="dk1"/>
          </a:lnRef>
          <a:fillRef idx="1">
            <a:schemeClr val="lt1"/>
          </a:fillRef>
          <a:effectRef idx="0">
            <a:schemeClr val="dk1"/>
          </a:effectRef>
          <a:fontRef idx="minor">
            <a:schemeClr val="dk1"/>
          </a:fontRef>
        </p:style>
        <p:txBody>
          <a:bodyPr wrap="square">
            <a:spAutoFit/>
          </a:bodyPr>
          <a:lstStyle/>
          <a:p>
            <a:pPr algn="ctr">
              <a:lnSpc>
                <a:spcPct val="130000"/>
              </a:lnSpc>
            </a:pPr>
            <a:r>
              <a:rPr lang="en-US" sz="2800" b="1" dirty="0" err="1">
                <a:solidFill>
                  <a:srgbClr val="FF0000"/>
                </a:solidFill>
                <a:effectLst/>
                <a:latin typeface="Times New Roman" panose="02020603050405020304" pitchFamily="18" charset="0"/>
                <a:ea typeface="Times New Roman" panose="02020603050405020304" pitchFamily="18" charset="0"/>
              </a:rPr>
              <a:t>Chủ</a:t>
            </a:r>
            <a:r>
              <a:rPr lang="en-US" sz="2800" b="1" dirty="0">
                <a:solidFill>
                  <a:srgbClr val="FF0000"/>
                </a:solidFill>
                <a:effectLst/>
                <a:latin typeface="Times New Roman" panose="02020603050405020304" pitchFamily="18" charset="0"/>
                <a:ea typeface="Times New Roman" panose="02020603050405020304" pitchFamily="18" charset="0"/>
              </a:rPr>
              <a:t> </a:t>
            </a:r>
            <a:r>
              <a:rPr lang="en-US" sz="2800" b="1" dirty="0" err="1">
                <a:solidFill>
                  <a:srgbClr val="FF0000"/>
                </a:solidFill>
                <a:effectLst/>
                <a:latin typeface="Times New Roman" panose="02020603050405020304" pitchFamily="18" charset="0"/>
                <a:ea typeface="Times New Roman" panose="02020603050405020304" pitchFamily="18" charset="0"/>
              </a:rPr>
              <a:t>đề</a:t>
            </a:r>
            <a:r>
              <a:rPr lang="en-US" sz="2800" b="1" dirty="0">
                <a:solidFill>
                  <a:srgbClr val="FF0000"/>
                </a:solidFill>
                <a:effectLst/>
                <a:latin typeface="Times New Roman" panose="02020603050405020304" pitchFamily="18" charset="0"/>
                <a:ea typeface="Times New Roman" panose="02020603050405020304" pitchFamily="18" charset="0"/>
              </a:rPr>
              <a:t> B. MẠNG MÁY TÍNH VÀ INTERNET</a:t>
            </a:r>
            <a:endParaRPr lang="vi-VN" sz="2800" dirty="0">
              <a:solidFill>
                <a:srgbClr val="FF0000"/>
              </a:solidFill>
              <a:effectLst/>
              <a:latin typeface="Times New Roman" panose="02020603050405020304" pitchFamily="18" charset="0"/>
              <a:ea typeface="Times New Roman" panose="02020603050405020304" pitchFamily="18" charset="0"/>
            </a:endParaRPr>
          </a:p>
          <a:p>
            <a:pPr algn="ctr">
              <a:lnSpc>
                <a:spcPct val="130000"/>
              </a:lnSpc>
            </a:pPr>
            <a:r>
              <a:rPr lang="en-US" sz="2800" b="1" dirty="0">
                <a:solidFill>
                  <a:srgbClr val="CC6600"/>
                </a:solidFill>
                <a:effectLst/>
                <a:latin typeface="Times New Roman" panose="02020603050405020304" pitchFamily="18" charset="0"/>
                <a:ea typeface="Times New Roman" panose="02020603050405020304" pitchFamily="18" charset="0"/>
              </a:rPr>
              <a:t>KẾT NỐI MẠNG</a:t>
            </a:r>
            <a:endParaRPr lang="vi-VN" sz="2800" dirty="0">
              <a:solidFill>
                <a:srgbClr val="CC6600"/>
              </a:solidFill>
              <a:effectLst/>
              <a:latin typeface="Times New Roman" panose="02020603050405020304" pitchFamily="18" charset="0"/>
              <a:ea typeface="Times New Roman" panose="02020603050405020304" pitchFamily="18" charset="0"/>
            </a:endParaRPr>
          </a:p>
        </p:txBody>
      </p:sp>
      <p:sp>
        <p:nvSpPr>
          <p:cNvPr id="9" name="TextBox 8">
            <a:extLst>
              <a:ext uri="{FF2B5EF4-FFF2-40B4-BE49-F238E27FC236}">
                <a16:creationId xmlns:a16="http://schemas.microsoft.com/office/drawing/2014/main" xmlns="" id="{AAB64364-9183-6179-2E05-DCB5DF067DFC}"/>
              </a:ext>
            </a:extLst>
          </p:cNvPr>
          <p:cNvSpPr txBox="1"/>
          <p:nvPr/>
        </p:nvSpPr>
        <p:spPr>
          <a:xfrm>
            <a:off x="609600" y="3434771"/>
            <a:ext cx="7924799" cy="668645"/>
          </a:xfrm>
          <a:prstGeom prst="rect">
            <a:avLst/>
          </a:prstGeom>
          <a:ln>
            <a:noFill/>
          </a:ln>
        </p:spPr>
        <p:style>
          <a:lnRef idx="2">
            <a:schemeClr val="dk1"/>
          </a:lnRef>
          <a:fillRef idx="1">
            <a:schemeClr val="lt1"/>
          </a:fillRef>
          <a:effectRef idx="0">
            <a:schemeClr val="dk1"/>
          </a:effectRef>
          <a:fontRef idx="minor">
            <a:schemeClr val="dk1"/>
          </a:fontRef>
        </p:style>
        <p:txBody>
          <a:bodyPr wrap="square">
            <a:spAutoFit/>
          </a:bodyPr>
          <a:lstStyle/>
          <a:p>
            <a:pPr algn="ctr">
              <a:lnSpc>
                <a:spcPct val="130000"/>
              </a:lnSpc>
            </a:pPr>
            <a:r>
              <a:rPr lang="en-US" sz="3200" b="1" dirty="0">
                <a:solidFill>
                  <a:srgbClr val="0070C0"/>
                </a:solidFill>
                <a:effectLst/>
                <a:latin typeface="Times New Roman" panose="02020603050405020304" pitchFamily="18" charset="0"/>
                <a:ea typeface="Times New Roman" panose="02020603050405020304" pitchFamily="18" charset="0"/>
              </a:rPr>
              <a:t>BÀI 1. CƠ SỞ VỀ MẠNG MÁY TÍNH</a:t>
            </a:r>
            <a:endParaRPr lang="vi-VN" sz="3200" dirty="0">
              <a:solidFill>
                <a:srgbClr val="0070C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647172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9C167FB-269D-E2CF-FA57-A7D7BF92FDB0}"/>
              </a:ext>
            </a:extLst>
          </p:cNvPr>
          <p:cNvSpPr>
            <a:spLocks noGrp="1"/>
          </p:cNvSpPr>
          <p:nvPr>
            <p:ph type="title"/>
          </p:nvPr>
        </p:nvSpPr>
        <p:spPr>
          <a:xfrm>
            <a:off x="2458" y="55357"/>
            <a:ext cx="4798142" cy="533400"/>
          </a:xfrm>
        </p:spPr>
        <p:txBody>
          <a:bodyPr>
            <a:normAutofit fontScale="90000"/>
          </a:bodyPr>
          <a:lstStyle/>
          <a:p>
            <a:r>
              <a:rPr lang="vi-VN" sz="2800" b="1" dirty="0">
                <a:solidFill>
                  <a:srgbClr val="FF0000"/>
                </a:solidFill>
                <a:latin typeface="+mn-lt"/>
                <a:ea typeface="Times New Roman" panose="02020603050405020304" pitchFamily="18" charset="0"/>
              </a:rPr>
              <a:t>3. M</a:t>
            </a:r>
            <a:r>
              <a:rPr lang="vi-VN" sz="2800" b="1" dirty="0">
                <a:solidFill>
                  <a:srgbClr val="FF0000"/>
                </a:solidFill>
                <a:effectLst/>
                <a:latin typeface="+mn-lt"/>
                <a:ea typeface="Times New Roman" panose="02020603050405020304" pitchFamily="18" charset="0"/>
              </a:rPr>
              <a:t>ạng diện rộng và Internet: </a:t>
            </a:r>
            <a:endParaRPr lang="vi-VN" sz="2800" dirty="0">
              <a:solidFill>
                <a:srgbClr val="FF0000"/>
              </a:solidFill>
              <a:latin typeface="+mn-lt"/>
            </a:endParaRPr>
          </a:p>
        </p:txBody>
      </p:sp>
      <p:sp>
        <p:nvSpPr>
          <p:cNvPr id="3" name="Content Placeholder 2">
            <a:extLst>
              <a:ext uri="{FF2B5EF4-FFF2-40B4-BE49-F238E27FC236}">
                <a16:creationId xmlns:a16="http://schemas.microsoft.com/office/drawing/2014/main" xmlns="" id="{D8ED71DB-6107-3FF8-2E5F-607FE229BA1C}"/>
              </a:ext>
            </a:extLst>
          </p:cNvPr>
          <p:cNvSpPr>
            <a:spLocks noGrp="1"/>
          </p:cNvSpPr>
          <p:nvPr>
            <p:ph idx="1"/>
          </p:nvPr>
        </p:nvSpPr>
        <p:spPr>
          <a:xfrm>
            <a:off x="419100" y="762000"/>
            <a:ext cx="8305800" cy="5791200"/>
          </a:xfrm>
          <a:ln>
            <a:noFill/>
          </a:ln>
        </p:spPr>
        <p:style>
          <a:lnRef idx="2">
            <a:schemeClr val="dk1"/>
          </a:lnRef>
          <a:fillRef idx="1">
            <a:schemeClr val="lt1"/>
          </a:fillRef>
          <a:effectRef idx="0">
            <a:schemeClr val="dk1"/>
          </a:effectRef>
          <a:fontRef idx="minor">
            <a:schemeClr val="dk1"/>
          </a:fontRef>
        </p:style>
        <p:txBody>
          <a:bodyPr>
            <a:noAutofit/>
          </a:bodyPr>
          <a:lstStyle/>
          <a:p>
            <a:pPr algn="just">
              <a:lnSpc>
                <a:spcPct val="110000"/>
              </a:lnSpc>
            </a:pPr>
            <a:r>
              <a:rPr lang="en-US" sz="2400" b="1" dirty="0" err="1">
                <a:solidFill>
                  <a:srgbClr val="C00000"/>
                </a:solidFill>
                <a:effectLst/>
                <a:latin typeface="Times New Roman" panose="02020603050405020304" pitchFamily="18" charset="0"/>
                <a:ea typeface="Times New Roman" panose="02020603050405020304" pitchFamily="18" charset="0"/>
              </a:rPr>
              <a:t>Các</a:t>
            </a:r>
            <a:r>
              <a:rPr lang="en-US" sz="2400" b="1" dirty="0">
                <a:solidFill>
                  <a:srgbClr val="C00000"/>
                </a:solidFill>
                <a:effectLst/>
                <a:latin typeface="Times New Roman" panose="02020603050405020304" pitchFamily="18" charset="0"/>
                <a:ea typeface="Times New Roman" panose="02020603050405020304" pitchFamily="18" charset="0"/>
              </a:rPr>
              <a:t> </a:t>
            </a:r>
            <a:r>
              <a:rPr lang="en-US" sz="2400" b="1" dirty="0" err="1">
                <a:solidFill>
                  <a:srgbClr val="C00000"/>
                </a:solidFill>
                <a:effectLst/>
                <a:latin typeface="Times New Roman" panose="02020603050405020304" pitchFamily="18" charset="0"/>
                <a:ea typeface="Times New Roman" panose="02020603050405020304" pitchFamily="18" charset="0"/>
              </a:rPr>
              <a:t>thành</a:t>
            </a:r>
            <a:r>
              <a:rPr lang="en-US" sz="2400" b="1" dirty="0">
                <a:solidFill>
                  <a:srgbClr val="C00000"/>
                </a:solidFill>
                <a:effectLst/>
                <a:latin typeface="Times New Roman" panose="02020603050405020304" pitchFamily="18" charset="0"/>
                <a:ea typeface="Times New Roman" panose="02020603050405020304" pitchFamily="18" charset="0"/>
              </a:rPr>
              <a:t> </a:t>
            </a:r>
            <a:r>
              <a:rPr lang="en-US" sz="2400" b="1" dirty="0" err="1">
                <a:solidFill>
                  <a:srgbClr val="C00000"/>
                </a:solidFill>
                <a:effectLst/>
                <a:latin typeface="Times New Roman" panose="02020603050405020304" pitchFamily="18" charset="0"/>
                <a:ea typeface="Times New Roman" panose="02020603050405020304" pitchFamily="18" charset="0"/>
              </a:rPr>
              <a:t>phần</a:t>
            </a:r>
            <a:r>
              <a:rPr lang="en-US" sz="2400" b="1" dirty="0">
                <a:solidFill>
                  <a:srgbClr val="C00000"/>
                </a:solidFill>
                <a:effectLst/>
                <a:latin typeface="Times New Roman" panose="02020603050405020304" pitchFamily="18" charset="0"/>
                <a:ea typeface="Times New Roman" panose="02020603050405020304" pitchFamily="18" charset="0"/>
              </a:rPr>
              <a:t> </a:t>
            </a:r>
            <a:r>
              <a:rPr lang="en-US" sz="2400" b="1" dirty="0" err="1">
                <a:solidFill>
                  <a:srgbClr val="C00000"/>
                </a:solidFill>
                <a:effectLst/>
                <a:latin typeface="Times New Roman" panose="02020603050405020304" pitchFamily="18" charset="0"/>
                <a:ea typeface="Times New Roman" panose="02020603050405020304" pitchFamily="18" charset="0"/>
              </a:rPr>
              <a:t>chính</a:t>
            </a:r>
            <a:r>
              <a:rPr lang="en-US" sz="2400" b="1" dirty="0">
                <a:solidFill>
                  <a:srgbClr val="C00000"/>
                </a:solidFill>
                <a:effectLst/>
                <a:latin typeface="Times New Roman" panose="02020603050405020304" pitchFamily="18" charset="0"/>
                <a:ea typeface="Times New Roman" panose="02020603050405020304" pitchFamily="18" charset="0"/>
              </a:rPr>
              <a:t> </a:t>
            </a:r>
            <a:r>
              <a:rPr lang="en-US" sz="2400" b="1" dirty="0" err="1">
                <a:solidFill>
                  <a:srgbClr val="C00000"/>
                </a:solidFill>
                <a:effectLst/>
                <a:latin typeface="Times New Roman" panose="02020603050405020304" pitchFamily="18" charset="0"/>
                <a:ea typeface="Times New Roman" panose="02020603050405020304" pitchFamily="18" charset="0"/>
              </a:rPr>
              <a:t>trong</a:t>
            </a:r>
            <a:r>
              <a:rPr lang="en-US" sz="2400" b="1" dirty="0">
                <a:solidFill>
                  <a:srgbClr val="C00000"/>
                </a:solidFill>
                <a:effectLst/>
                <a:latin typeface="Times New Roman" panose="02020603050405020304" pitchFamily="18" charset="0"/>
                <a:ea typeface="Times New Roman" panose="02020603050405020304" pitchFamily="18" charset="0"/>
              </a:rPr>
              <a:t> </a:t>
            </a:r>
            <a:r>
              <a:rPr lang="en-US" sz="2400" b="1" dirty="0" err="1">
                <a:solidFill>
                  <a:srgbClr val="C00000"/>
                </a:solidFill>
                <a:effectLst/>
                <a:latin typeface="Times New Roman" panose="02020603050405020304" pitchFamily="18" charset="0"/>
                <a:ea typeface="Times New Roman" panose="02020603050405020304" pitchFamily="18" charset="0"/>
              </a:rPr>
              <a:t>sơ</a:t>
            </a:r>
            <a:r>
              <a:rPr lang="en-US" sz="2400" b="1" dirty="0">
                <a:solidFill>
                  <a:srgbClr val="C00000"/>
                </a:solidFill>
                <a:effectLst/>
                <a:latin typeface="Times New Roman" panose="02020603050405020304" pitchFamily="18" charset="0"/>
                <a:ea typeface="Times New Roman" panose="02020603050405020304" pitchFamily="18" charset="0"/>
              </a:rPr>
              <a:t> </a:t>
            </a:r>
            <a:r>
              <a:rPr lang="en-US" sz="2400" b="1" dirty="0" err="1">
                <a:solidFill>
                  <a:srgbClr val="C00000"/>
                </a:solidFill>
                <a:effectLst/>
                <a:latin typeface="Times New Roman" panose="02020603050405020304" pitchFamily="18" charset="0"/>
                <a:ea typeface="Times New Roman" panose="02020603050405020304" pitchFamily="18" charset="0"/>
              </a:rPr>
              <a:t>đồ</a:t>
            </a:r>
            <a:r>
              <a:rPr lang="en-US" sz="2400" b="1" dirty="0">
                <a:solidFill>
                  <a:srgbClr val="C00000"/>
                </a:solidFill>
                <a:effectLst/>
                <a:latin typeface="Times New Roman" panose="02020603050405020304" pitchFamily="18" charset="0"/>
                <a:ea typeface="Times New Roman" panose="02020603050405020304" pitchFamily="18" charset="0"/>
              </a:rPr>
              <a:t> </a:t>
            </a:r>
            <a:r>
              <a:rPr lang="en-US" sz="2400" b="1" dirty="0" err="1">
                <a:solidFill>
                  <a:srgbClr val="C00000"/>
                </a:solidFill>
                <a:effectLst/>
                <a:latin typeface="Times New Roman" panose="02020603050405020304" pitchFamily="18" charset="0"/>
                <a:ea typeface="Times New Roman" panose="02020603050405020304" pitchFamily="18" charset="0"/>
              </a:rPr>
              <a:t>kết</a:t>
            </a:r>
            <a:r>
              <a:rPr lang="en-US" sz="2400" b="1" dirty="0">
                <a:solidFill>
                  <a:srgbClr val="C00000"/>
                </a:solidFill>
                <a:effectLst/>
                <a:latin typeface="Times New Roman" panose="02020603050405020304" pitchFamily="18" charset="0"/>
                <a:ea typeface="Times New Roman" panose="02020603050405020304" pitchFamily="18" charset="0"/>
              </a:rPr>
              <a:t> </a:t>
            </a:r>
            <a:r>
              <a:rPr lang="en-US" sz="2400" b="1" dirty="0" err="1">
                <a:solidFill>
                  <a:srgbClr val="C00000"/>
                </a:solidFill>
                <a:effectLst/>
                <a:latin typeface="Times New Roman" panose="02020603050405020304" pitchFamily="18" charset="0"/>
                <a:ea typeface="Times New Roman" panose="02020603050405020304" pitchFamily="18" charset="0"/>
              </a:rPr>
              <a:t>nối</a:t>
            </a:r>
            <a:r>
              <a:rPr lang="en-US" sz="2400" b="1" dirty="0">
                <a:solidFill>
                  <a:srgbClr val="C00000"/>
                </a:solidFill>
                <a:effectLst/>
                <a:latin typeface="Times New Roman" panose="02020603050405020304" pitchFamily="18" charset="0"/>
                <a:ea typeface="Times New Roman" panose="02020603050405020304" pitchFamily="18" charset="0"/>
              </a:rPr>
              <a:t> </a:t>
            </a:r>
            <a:r>
              <a:rPr lang="en-US" sz="2400" b="1" dirty="0" err="1">
                <a:solidFill>
                  <a:srgbClr val="C00000"/>
                </a:solidFill>
                <a:effectLst/>
                <a:latin typeface="Times New Roman" panose="02020603050405020304" pitchFamily="18" charset="0"/>
                <a:ea typeface="Times New Roman" panose="02020603050405020304" pitchFamily="18" charset="0"/>
              </a:rPr>
              <a:t>các</a:t>
            </a:r>
            <a:r>
              <a:rPr lang="en-US" sz="2400" b="1" dirty="0">
                <a:solidFill>
                  <a:srgbClr val="C00000"/>
                </a:solidFill>
                <a:effectLst/>
                <a:latin typeface="Times New Roman" panose="02020603050405020304" pitchFamily="18" charset="0"/>
                <a:ea typeface="Times New Roman" panose="02020603050405020304" pitchFamily="18" charset="0"/>
              </a:rPr>
              <a:t> </a:t>
            </a:r>
            <a:r>
              <a:rPr lang="en-US" sz="2400" b="1" dirty="0" err="1">
                <a:solidFill>
                  <a:srgbClr val="C00000"/>
                </a:solidFill>
                <a:effectLst/>
                <a:latin typeface="Times New Roman" panose="02020603050405020304" pitchFamily="18" charset="0"/>
                <a:ea typeface="Times New Roman" panose="02020603050405020304" pitchFamily="18" charset="0"/>
              </a:rPr>
              <a:t>mạng</a:t>
            </a:r>
            <a:r>
              <a:rPr lang="en-US" sz="2400" b="1" dirty="0">
                <a:solidFill>
                  <a:srgbClr val="C00000"/>
                </a:solidFill>
                <a:effectLst/>
                <a:latin typeface="Times New Roman" panose="02020603050405020304" pitchFamily="18" charset="0"/>
                <a:ea typeface="Times New Roman" panose="02020603050405020304" pitchFamily="18" charset="0"/>
              </a:rPr>
              <a:t> LAN </a:t>
            </a:r>
            <a:r>
              <a:rPr lang="en-US" sz="2400" b="1" dirty="0" err="1">
                <a:solidFill>
                  <a:srgbClr val="C00000"/>
                </a:solidFill>
                <a:effectLst/>
                <a:latin typeface="Times New Roman" panose="02020603050405020304" pitchFamily="18" charset="0"/>
                <a:ea typeface="Times New Roman" panose="02020603050405020304" pitchFamily="18" charset="0"/>
              </a:rPr>
              <a:t>để</a:t>
            </a:r>
            <a:r>
              <a:rPr lang="en-US" sz="2400" b="1" dirty="0">
                <a:solidFill>
                  <a:srgbClr val="C00000"/>
                </a:solidFill>
                <a:effectLst/>
                <a:latin typeface="Times New Roman" panose="02020603050405020304" pitchFamily="18" charset="0"/>
                <a:ea typeface="Times New Roman" panose="02020603050405020304" pitchFamily="18" charset="0"/>
              </a:rPr>
              <a:t> </a:t>
            </a:r>
            <a:r>
              <a:rPr lang="en-US" sz="2400" b="1" dirty="0" err="1">
                <a:solidFill>
                  <a:srgbClr val="C00000"/>
                </a:solidFill>
                <a:effectLst/>
                <a:latin typeface="Times New Roman" panose="02020603050405020304" pitchFamily="18" charset="0"/>
                <a:ea typeface="Times New Roman" panose="02020603050405020304" pitchFamily="18" charset="0"/>
              </a:rPr>
              <a:t>truy</a:t>
            </a:r>
            <a:r>
              <a:rPr lang="en-US" sz="2400" b="1" dirty="0">
                <a:solidFill>
                  <a:srgbClr val="C00000"/>
                </a:solidFill>
                <a:effectLst/>
                <a:latin typeface="Times New Roman" panose="02020603050405020304" pitchFamily="18" charset="0"/>
                <a:ea typeface="Times New Roman" panose="02020603050405020304" pitchFamily="18" charset="0"/>
              </a:rPr>
              <a:t> </a:t>
            </a:r>
            <a:r>
              <a:rPr lang="en-US" sz="2400" b="1" dirty="0" err="1">
                <a:solidFill>
                  <a:srgbClr val="C00000"/>
                </a:solidFill>
                <a:effectLst/>
                <a:latin typeface="Times New Roman" panose="02020603050405020304" pitchFamily="18" charset="0"/>
                <a:ea typeface="Times New Roman" panose="02020603050405020304" pitchFamily="18" charset="0"/>
              </a:rPr>
              <a:t>cập</a:t>
            </a:r>
            <a:r>
              <a:rPr lang="en-US" sz="2400" b="1" dirty="0">
                <a:solidFill>
                  <a:srgbClr val="C00000"/>
                </a:solidFill>
                <a:effectLst/>
                <a:latin typeface="Times New Roman" panose="02020603050405020304" pitchFamily="18" charset="0"/>
                <a:ea typeface="Times New Roman" panose="02020603050405020304" pitchFamily="18" charset="0"/>
              </a:rPr>
              <a:t> Internet:</a:t>
            </a:r>
            <a:endParaRPr lang="vi-VN" sz="2400" dirty="0">
              <a:solidFill>
                <a:srgbClr val="C00000"/>
              </a:solidFill>
              <a:effectLst/>
              <a:latin typeface="Times New Roman" panose="02020603050405020304" pitchFamily="18" charset="0"/>
              <a:ea typeface="Times New Roman" panose="02020603050405020304" pitchFamily="18" charset="0"/>
            </a:endParaRPr>
          </a:p>
          <a:p>
            <a:pPr marL="354013" indent="0" algn="just">
              <a:lnSpc>
                <a:spcPct val="110000"/>
              </a:lnSpc>
              <a:buNone/>
            </a:pPr>
            <a:r>
              <a:rPr lang="en-US" sz="2400" b="1" dirty="0">
                <a:solidFill>
                  <a:srgbClr val="3333CC"/>
                </a:solidFill>
                <a:effectLst/>
                <a:latin typeface="Times New Roman" panose="02020603050405020304" pitchFamily="18" charset="0"/>
                <a:ea typeface="Times New Roman" panose="02020603050405020304" pitchFamily="18" charset="0"/>
              </a:rPr>
              <a:t>- Router: </a:t>
            </a:r>
            <a:r>
              <a:rPr lang="en-US" sz="2400" dirty="0" err="1">
                <a:effectLst/>
                <a:latin typeface="Times New Roman" panose="02020603050405020304" pitchFamily="18" charset="0"/>
                <a:ea typeface="Times New Roman" panose="02020603050405020304" pitchFamily="18" charset="0"/>
              </a:rPr>
              <a:t>Là</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một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thiết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bị</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quan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trọng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trong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mạng</a:t>
            </a:r>
            <a:r>
              <a:rPr lang="en-US" sz="2400" dirty="0">
                <a:effectLst/>
                <a:latin typeface="Times New Roman" panose="02020603050405020304" pitchFamily="18" charset="0"/>
                <a:ea typeface="Times New Roman" panose="02020603050405020304" pitchFamily="18" charset="0"/>
              </a:rPr>
              <a:t> WAN, </a:t>
            </a:r>
            <a:r>
              <a:rPr lang="en-US" sz="2400" dirty="0" err="1">
                <a:effectLst/>
                <a:latin typeface="Times New Roman" panose="02020603050405020304" pitchFamily="18" charset="0"/>
                <a:ea typeface="Times New Roman" panose="02020603050405020304" pitchFamily="18" charset="0"/>
              </a:rPr>
              <a:t>có</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chức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năng</a:t>
            </a:r>
            <a:r>
              <a:rPr lang="en-US" sz="2400" dirty="0">
                <a:effectLst/>
                <a:latin typeface="Times New Roman" panose="02020603050405020304" pitchFamily="18" charset="0"/>
                <a:ea typeface="Times New Roman" panose="02020603050405020304" pitchFamily="18" charset="0"/>
              </a:rPr>
              <a:t>:</a:t>
            </a:r>
            <a:endParaRPr lang="vi-VN" sz="2400" dirty="0">
              <a:effectLst/>
              <a:latin typeface="Times New Roman" panose="02020603050405020304" pitchFamily="18" charset="0"/>
              <a:ea typeface="Times New Roman" panose="02020603050405020304" pitchFamily="18" charset="0"/>
            </a:endParaRPr>
          </a:p>
          <a:p>
            <a:pPr marL="633413" indent="0" algn="just">
              <a:lnSpc>
                <a:spcPct val="110000"/>
              </a:lnSpc>
              <a:buNone/>
            </a:pP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Chuyển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tiếp</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dữ</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liệu</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giữa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các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mạng</a:t>
            </a:r>
            <a:r>
              <a:rPr lang="en-US" sz="2400" dirty="0">
                <a:effectLst/>
                <a:latin typeface="Times New Roman" panose="02020603050405020304" pitchFamily="18" charset="0"/>
                <a:ea typeface="Times New Roman" panose="02020603050405020304" pitchFamily="18" charset="0"/>
              </a:rPr>
              <a:t> LAN </a:t>
            </a:r>
            <a:r>
              <a:rPr lang="en-US" sz="2400" dirty="0" err="1">
                <a:effectLst/>
                <a:latin typeface="Times New Roman" panose="02020603050405020304" pitchFamily="18" charset="0"/>
                <a:ea typeface="Times New Roman" panose="02020603050405020304" pitchFamily="18" charset="0"/>
              </a:rPr>
              <a:t>khác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nhau</a:t>
            </a:r>
            <a:r>
              <a:rPr lang="en-US" sz="2400" dirty="0">
                <a:effectLst/>
                <a:latin typeface="Times New Roman" panose="02020603050405020304" pitchFamily="18" charset="0"/>
                <a:ea typeface="Times New Roman" panose="02020603050405020304" pitchFamily="18" charset="0"/>
              </a:rPr>
              <a:t>.</a:t>
            </a:r>
            <a:endParaRPr lang="vi-VN" sz="2400" dirty="0">
              <a:effectLst/>
              <a:latin typeface="Times New Roman" panose="02020603050405020304" pitchFamily="18" charset="0"/>
              <a:ea typeface="Times New Roman" panose="02020603050405020304" pitchFamily="18" charset="0"/>
            </a:endParaRPr>
          </a:p>
          <a:p>
            <a:pPr marL="633413" indent="0" algn="just">
              <a:lnSpc>
                <a:spcPct val="110000"/>
              </a:lnSpc>
              <a:buNone/>
            </a:pP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Xác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định</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đường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đúng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để</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đưa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gói</a:t>
            </a:r>
            <a:r>
              <a:rPr lang="en-US" sz="2400" dirty="0">
                <a:effectLst/>
                <a:latin typeface="Times New Roman" panose="02020603050405020304" pitchFamily="18" charset="0"/>
                <a:ea typeface="Times New Roman" panose="02020603050405020304" pitchFamily="18" charset="0"/>
              </a:rPr>
              <a:t> tin </a:t>
            </a:r>
            <a:r>
              <a:rPr lang="en-US" sz="2400" dirty="0" err="1">
                <a:effectLst/>
                <a:latin typeface="Times New Roman" panose="02020603050405020304" pitchFamily="18" charset="0"/>
                <a:ea typeface="Times New Roman" panose="02020603050405020304" pitchFamily="18" charset="0"/>
              </a:rPr>
              <a:t>đến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được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địa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chỉ</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đích</a:t>
            </a:r>
            <a:r>
              <a:rPr lang="en-US" sz="2400" dirty="0">
                <a:effectLst/>
                <a:latin typeface="Times New Roman" panose="02020603050405020304" pitchFamily="18" charset="0"/>
                <a:ea typeface="Times New Roman" panose="02020603050405020304" pitchFamily="18" charset="0"/>
              </a:rPr>
              <a:t>.</a:t>
            </a:r>
            <a:endParaRPr lang="vi-VN" sz="2400" dirty="0">
              <a:effectLst/>
              <a:latin typeface="Times New Roman" panose="02020603050405020304" pitchFamily="18" charset="0"/>
              <a:ea typeface="Times New Roman" panose="02020603050405020304" pitchFamily="18" charset="0"/>
            </a:endParaRPr>
          </a:p>
          <a:p>
            <a:pPr marL="354013" indent="0" algn="just">
              <a:lnSpc>
                <a:spcPct val="110000"/>
              </a:lnSpc>
              <a:buNone/>
            </a:pPr>
            <a:r>
              <a:rPr lang="en-US" sz="2400" b="1" dirty="0">
                <a:solidFill>
                  <a:srgbClr val="3333CC"/>
                </a:solidFill>
                <a:effectLst/>
                <a:latin typeface="Times New Roman" panose="02020603050405020304" pitchFamily="18" charset="0"/>
                <a:ea typeface="Times New Roman" panose="02020603050405020304" pitchFamily="18" charset="0"/>
              </a:rPr>
              <a:t>- Modem (Modulator and Demodulator): </a:t>
            </a:r>
            <a:r>
              <a:rPr lang="en-US" sz="2400" dirty="0" err="1">
                <a:effectLst/>
                <a:latin typeface="Times New Roman" panose="02020603050405020304" pitchFamily="18" charset="0"/>
                <a:ea typeface="Times New Roman" panose="02020603050405020304" pitchFamily="18" charset="0"/>
              </a:rPr>
              <a:t>là</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bộ</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điều</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chế</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và</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giải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điều</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chế</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để</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biến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đổi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các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tín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hiệu</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số</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thành</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tín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hiệu</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tương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tự</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và</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ngược</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lại</a:t>
            </a:r>
            <a:r>
              <a:rPr lang="en-US" sz="2400" dirty="0">
                <a:effectLst/>
                <a:latin typeface="Times New Roman" panose="02020603050405020304" pitchFamily="18" charset="0"/>
                <a:ea typeface="Times New Roman" panose="02020603050405020304" pitchFamily="18" charset="0"/>
              </a:rPr>
              <a:t>.</a:t>
            </a:r>
            <a:endParaRPr lang="vi-VN" sz="2400" dirty="0">
              <a:effectLst/>
              <a:latin typeface="Times New Roman" panose="02020603050405020304" pitchFamily="18" charset="0"/>
              <a:ea typeface="Times New Roman" panose="02020603050405020304" pitchFamily="18" charset="0"/>
            </a:endParaRPr>
          </a:p>
          <a:p>
            <a:pPr marL="354013" indent="0" algn="just">
              <a:lnSpc>
                <a:spcPct val="110000"/>
              </a:lnSpc>
              <a:buNone/>
            </a:pPr>
            <a:r>
              <a:rPr lang="en-US" sz="2400" b="1" dirty="0">
                <a:solidFill>
                  <a:srgbClr val="3333CC"/>
                </a:solidFill>
                <a:effectLst/>
                <a:latin typeface="Times New Roman" panose="02020603050405020304" pitchFamily="18" charset="0"/>
                <a:ea typeface="Times New Roman" panose="02020603050405020304" pitchFamily="18" charset="0"/>
              </a:rPr>
              <a:t>- ISP (Internet Service Provider): </a:t>
            </a:r>
            <a:r>
              <a:rPr lang="en-US" sz="2400" dirty="0" err="1">
                <a:effectLst/>
                <a:latin typeface="Times New Roman" panose="02020603050405020304" pitchFamily="18" charset="0"/>
                <a:ea typeface="Times New Roman" panose="02020603050405020304" pitchFamily="18" charset="0"/>
              </a:rPr>
              <a:t>là</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một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nhà</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cung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cấp</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dịch</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vụ</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truy</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cập</a:t>
            </a:r>
            <a:r>
              <a:rPr lang="en-US" sz="2400" dirty="0">
                <a:effectLst/>
                <a:latin typeface="Times New Roman" panose="02020603050405020304" pitchFamily="18" charset="0"/>
                <a:ea typeface="Times New Roman" panose="02020603050405020304" pitchFamily="18" charset="0"/>
              </a:rPr>
              <a:t> Internet </a:t>
            </a:r>
            <a:r>
              <a:rPr lang="en-US" sz="2400" dirty="0" err="1">
                <a:effectLst/>
                <a:latin typeface="Times New Roman" panose="02020603050405020304" pitchFamily="18" charset="0"/>
                <a:ea typeface="Times New Roman" panose="02020603050405020304" pitchFamily="18" charset="0"/>
              </a:rPr>
              <a:t>cho</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người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dùng</a:t>
            </a:r>
            <a:r>
              <a:rPr lang="en-US" sz="2400" dirty="0">
                <a:effectLst/>
                <a:latin typeface="Times New Roman" panose="02020603050405020304" pitchFamily="18" charset="0"/>
                <a:ea typeface="Times New Roman" panose="02020603050405020304" pitchFamily="18" charset="0"/>
              </a:rPr>
              <a:t>.</a:t>
            </a:r>
            <a:endParaRPr lang="vi-VN" sz="2400" dirty="0">
              <a:solidFill>
                <a:srgbClr val="3333CC"/>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807212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xmlns="" id="{41D74BA0-F207-B26B-4AE5-92B665B8DD11}"/>
              </a:ext>
            </a:extLst>
          </p:cNvPr>
          <p:cNvPicPr>
            <a:picLocks noChangeAspect="1"/>
          </p:cNvPicPr>
          <p:nvPr/>
        </p:nvPicPr>
        <p:blipFill>
          <a:blip r:embed="rId2"/>
          <a:stretch>
            <a:fillRect/>
          </a:stretch>
        </p:blipFill>
        <p:spPr>
          <a:xfrm>
            <a:off x="304800" y="1066800"/>
            <a:ext cx="8534400" cy="3810000"/>
          </a:xfrm>
          <a:prstGeom prst="rect">
            <a:avLst/>
          </a:prstGeom>
        </p:spPr>
      </p:pic>
      <p:sp>
        <p:nvSpPr>
          <p:cNvPr id="6" name="Title 1">
            <a:extLst>
              <a:ext uri="{FF2B5EF4-FFF2-40B4-BE49-F238E27FC236}">
                <a16:creationId xmlns:a16="http://schemas.microsoft.com/office/drawing/2014/main" xmlns="" id="{BF91C6FE-C729-3239-EC9B-781B0A5AD008}"/>
              </a:ext>
            </a:extLst>
          </p:cNvPr>
          <p:cNvSpPr>
            <a:spLocks noGrp="1"/>
          </p:cNvSpPr>
          <p:nvPr>
            <p:ph type="title"/>
          </p:nvPr>
        </p:nvSpPr>
        <p:spPr>
          <a:xfrm>
            <a:off x="2458" y="55357"/>
            <a:ext cx="4798142" cy="533400"/>
          </a:xfrm>
        </p:spPr>
        <p:txBody>
          <a:bodyPr>
            <a:normAutofit fontScale="90000"/>
          </a:bodyPr>
          <a:lstStyle/>
          <a:p>
            <a:r>
              <a:rPr lang="vi-VN" sz="2800" b="1" dirty="0">
                <a:solidFill>
                  <a:srgbClr val="FF0000"/>
                </a:solidFill>
                <a:latin typeface="+mn-lt"/>
                <a:ea typeface="Times New Roman" panose="02020603050405020304" pitchFamily="18" charset="0"/>
              </a:rPr>
              <a:t>3. M</a:t>
            </a:r>
            <a:r>
              <a:rPr lang="vi-VN" sz="2800" b="1" dirty="0">
                <a:solidFill>
                  <a:srgbClr val="FF0000"/>
                </a:solidFill>
                <a:effectLst/>
                <a:latin typeface="+mn-lt"/>
                <a:ea typeface="Times New Roman" panose="02020603050405020304" pitchFamily="18" charset="0"/>
              </a:rPr>
              <a:t>ạng diện rộng và Internet: </a:t>
            </a:r>
            <a:endParaRPr lang="vi-VN" sz="2800" dirty="0">
              <a:solidFill>
                <a:srgbClr val="FF0000"/>
              </a:solidFill>
              <a:latin typeface="+mn-lt"/>
            </a:endParaRPr>
          </a:p>
        </p:txBody>
      </p:sp>
    </p:spTree>
    <p:extLst>
      <p:ext uri="{BB962C8B-B14F-4D97-AF65-F5344CB8AC3E}">
        <p14:creationId xmlns:p14="http://schemas.microsoft.com/office/powerpoint/2010/main" val="25723449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xmlns="" id="{D9A08502-D859-2464-C22D-35979D30D969}"/>
              </a:ext>
            </a:extLst>
          </p:cNvPr>
          <p:cNvPicPr>
            <a:picLocks noChangeAspect="1"/>
          </p:cNvPicPr>
          <p:nvPr/>
        </p:nvPicPr>
        <p:blipFill>
          <a:blip r:embed="rId2"/>
          <a:stretch>
            <a:fillRect/>
          </a:stretch>
        </p:blipFill>
        <p:spPr>
          <a:xfrm>
            <a:off x="228600" y="990600"/>
            <a:ext cx="8686800" cy="3962400"/>
          </a:xfrm>
          <a:prstGeom prst="rect">
            <a:avLst/>
          </a:prstGeom>
        </p:spPr>
      </p:pic>
      <p:sp>
        <p:nvSpPr>
          <p:cNvPr id="6" name="Title 1">
            <a:extLst>
              <a:ext uri="{FF2B5EF4-FFF2-40B4-BE49-F238E27FC236}">
                <a16:creationId xmlns:a16="http://schemas.microsoft.com/office/drawing/2014/main" xmlns="" id="{690039AE-8A6A-4854-25D0-9C3D2D499335}"/>
              </a:ext>
            </a:extLst>
          </p:cNvPr>
          <p:cNvSpPr>
            <a:spLocks noGrp="1"/>
          </p:cNvSpPr>
          <p:nvPr>
            <p:ph type="title"/>
          </p:nvPr>
        </p:nvSpPr>
        <p:spPr>
          <a:xfrm>
            <a:off x="2458" y="55357"/>
            <a:ext cx="4798142" cy="533400"/>
          </a:xfrm>
        </p:spPr>
        <p:txBody>
          <a:bodyPr>
            <a:normAutofit fontScale="90000"/>
          </a:bodyPr>
          <a:lstStyle/>
          <a:p>
            <a:r>
              <a:rPr lang="vi-VN" sz="2800" b="1" dirty="0">
                <a:solidFill>
                  <a:srgbClr val="FF0000"/>
                </a:solidFill>
                <a:latin typeface="+mn-lt"/>
                <a:ea typeface="Times New Roman" panose="02020603050405020304" pitchFamily="18" charset="0"/>
              </a:rPr>
              <a:t>3. M</a:t>
            </a:r>
            <a:r>
              <a:rPr lang="vi-VN" sz="2800" b="1" dirty="0">
                <a:solidFill>
                  <a:srgbClr val="FF0000"/>
                </a:solidFill>
                <a:effectLst/>
                <a:latin typeface="+mn-lt"/>
                <a:ea typeface="Times New Roman" panose="02020603050405020304" pitchFamily="18" charset="0"/>
              </a:rPr>
              <a:t>ạng diện rộng và Internet: </a:t>
            </a:r>
            <a:endParaRPr lang="vi-VN" sz="2800" dirty="0">
              <a:solidFill>
                <a:srgbClr val="FF0000"/>
              </a:solidFill>
              <a:latin typeface="+mn-lt"/>
            </a:endParaRPr>
          </a:p>
        </p:txBody>
      </p:sp>
    </p:spTree>
    <p:extLst>
      <p:ext uri="{BB962C8B-B14F-4D97-AF65-F5344CB8AC3E}">
        <p14:creationId xmlns:p14="http://schemas.microsoft.com/office/powerpoint/2010/main" val="31744066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CA5F733-3003-CAA9-D203-EF7AE2A65174}"/>
              </a:ext>
            </a:extLst>
          </p:cNvPr>
          <p:cNvSpPr>
            <a:spLocks noGrp="1"/>
          </p:cNvSpPr>
          <p:nvPr>
            <p:ph type="title"/>
          </p:nvPr>
        </p:nvSpPr>
        <p:spPr>
          <a:xfrm>
            <a:off x="2895599" y="511837"/>
            <a:ext cx="3352801" cy="609600"/>
          </a:xfrm>
        </p:spPr>
        <p:txBody>
          <a:bodyPr>
            <a:normAutofit fontScale="90000"/>
          </a:bodyPr>
          <a:lstStyle/>
          <a:p>
            <a:pPr algn="ctr"/>
            <a:r>
              <a:rPr lang="en-US" b="1" dirty="0">
                <a:solidFill>
                  <a:srgbClr val="C00000"/>
                </a:solidFill>
                <a:latin typeface="Arial" panose="020B0604020202020204" pitchFamily="34" charset="0"/>
                <a:cs typeface="Arial" panose="020B0604020202020204" pitchFamily="34" charset="0"/>
              </a:rPr>
              <a:t>LUYỆN TẬP</a:t>
            </a:r>
            <a:endParaRPr lang="vi-VN" b="1" dirty="0">
              <a:solidFill>
                <a:srgbClr val="C00000"/>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B72F5490-E4BF-64AD-45EA-F44401D7AA95}"/>
              </a:ext>
            </a:extLst>
          </p:cNvPr>
          <p:cNvSpPr>
            <a:spLocks noGrp="1"/>
          </p:cNvSpPr>
          <p:nvPr>
            <p:ph idx="1"/>
          </p:nvPr>
        </p:nvSpPr>
        <p:spPr>
          <a:xfrm>
            <a:off x="699070" y="1219201"/>
            <a:ext cx="8063930" cy="2209800"/>
          </a:xfrm>
          <a:ln>
            <a:noFill/>
          </a:ln>
        </p:spPr>
        <p:style>
          <a:lnRef idx="2">
            <a:schemeClr val="dk1"/>
          </a:lnRef>
          <a:fillRef idx="1">
            <a:schemeClr val="lt1"/>
          </a:fillRef>
          <a:effectRef idx="0">
            <a:schemeClr val="dk1"/>
          </a:effectRef>
          <a:fontRef idx="minor">
            <a:schemeClr val="dk1"/>
          </a:fontRef>
        </p:style>
        <p:txBody>
          <a:bodyPr>
            <a:normAutofit/>
          </a:bodyPr>
          <a:lstStyle/>
          <a:p>
            <a:pPr marL="0" indent="0" algn="just">
              <a:lnSpc>
                <a:spcPct val="130000"/>
              </a:lnSpc>
              <a:buNone/>
            </a:pPr>
            <a:r>
              <a:rPr lang="en-US" sz="2400" b="1"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Câu</a:t>
            </a:r>
            <a:r>
              <a:rPr lang="en-US" sz="2400" b="1"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 1. </a:t>
            </a:r>
            <a:r>
              <a:rPr lang="en-US" sz="2400"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Hãy</a:t>
            </a:r>
            <a:r>
              <a:rPr lang="en-US" sz="2400"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liệt</a:t>
            </a:r>
            <a:r>
              <a:rPr lang="en-US" sz="2400"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kê</a:t>
            </a:r>
            <a:r>
              <a:rPr lang="en-US" sz="2400"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các</a:t>
            </a:r>
            <a:r>
              <a:rPr lang="en-US" sz="2400"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loại</a:t>
            </a:r>
            <a:r>
              <a:rPr lang="en-US" sz="2400"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mạng</a:t>
            </a:r>
            <a:r>
              <a:rPr lang="en-US" sz="2400"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có</a:t>
            </a:r>
            <a:r>
              <a:rPr lang="en-US" sz="2400"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quy</a:t>
            </a:r>
            <a:r>
              <a:rPr lang="en-US" sz="2400"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mô</a:t>
            </a:r>
            <a:r>
              <a:rPr lang="en-US" sz="2400"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từ</a:t>
            </a:r>
            <a:r>
              <a:rPr lang="en-US" sz="2400"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nhỏ</a:t>
            </a:r>
            <a:r>
              <a:rPr lang="en-US" sz="2400"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đến</a:t>
            </a:r>
            <a:r>
              <a:rPr lang="en-US" sz="2400"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lớn</a:t>
            </a:r>
            <a:r>
              <a:rPr lang="en-US" sz="2400"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a:t>
            </a:r>
            <a:endParaRPr lang="vi-VN" sz="2400" dirty="0">
              <a:solidFill>
                <a:srgbClr val="3333CC"/>
              </a:solidFill>
              <a:effectLst/>
              <a:latin typeface="Arial" panose="020B0604020202020204" pitchFamily="34" charset="0"/>
              <a:ea typeface="Times New Roman" panose="02020603050405020304" pitchFamily="18" charset="0"/>
              <a:cs typeface="Arial" panose="020B0604020202020204" pitchFamily="34" charset="0"/>
            </a:endParaRPr>
          </a:p>
          <a:p>
            <a:pPr marL="0" indent="0" algn="just">
              <a:lnSpc>
                <a:spcPct val="130000"/>
              </a:lnSpc>
              <a:buNone/>
            </a:pPr>
            <a:r>
              <a:rPr lang="en-US" sz="2400" b="1"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Câu</a:t>
            </a:r>
            <a:r>
              <a:rPr lang="en-US" sz="2400" b="1"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 2. </a:t>
            </a:r>
            <a:r>
              <a:rPr lang="en-US" sz="2400"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Hãy</a:t>
            </a:r>
            <a:r>
              <a:rPr lang="en-US" sz="2400"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mô</a:t>
            </a:r>
            <a:r>
              <a:rPr lang="en-US" sz="2400"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tả</a:t>
            </a:r>
            <a:r>
              <a:rPr lang="en-US" sz="2400"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các</a:t>
            </a:r>
            <a:r>
              <a:rPr lang="en-US" sz="2400"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chức</a:t>
            </a:r>
            <a:r>
              <a:rPr lang="en-US" sz="2400"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năng</a:t>
            </a:r>
            <a:r>
              <a:rPr lang="en-US" sz="2400"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 Access Point, Switch, Router, Modem </a:t>
            </a:r>
            <a:r>
              <a:rPr lang="en-US" sz="2400"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trong</a:t>
            </a:r>
            <a:r>
              <a:rPr lang="en-US" sz="2400"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mạng</a:t>
            </a:r>
            <a:r>
              <a:rPr lang="en-US" sz="2400"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máy</a:t>
            </a:r>
            <a:r>
              <a:rPr lang="en-US" sz="2400"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tính</a:t>
            </a:r>
            <a:r>
              <a:rPr lang="en-US" sz="2400"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a:t>
            </a:r>
            <a:endParaRPr lang="vi-VN" sz="2400" dirty="0">
              <a:solidFill>
                <a:srgbClr val="3333CC"/>
              </a:solidFill>
              <a:effectLst/>
              <a:latin typeface="Arial" panose="020B0604020202020204" pitchFamily="34" charset="0"/>
              <a:ea typeface="Times New Roman" panose="02020603050405020304" pitchFamily="18" charset="0"/>
              <a:cs typeface="Arial" panose="020B0604020202020204" pitchFamily="34" charset="0"/>
            </a:endParaRPr>
          </a:p>
          <a:p>
            <a:pPr marL="0" indent="0">
              <a:buNone/>
            </a:pPr>
            <a:endParaRPr lang="vi-VN" sz="2400" dirty="0">
              <a:solidFill>
                <a:srgbClr val="3333C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68600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CA5F733-3003-CAA9-D203-EF7AE2A65174}"/>
              </a:ext>
            </a:extLst>
          </p:cNvPr>
          <p:cNvSpPr>
            <a:spLocks noGrp="1"/>
          </p:cNvSpPr>
          <p:nvPr>
            <p:ph type="title"/>
          </p:nvPr>
        </p:nvSpPr>
        <p:spPr>
          <a:xfrm>
            <a:off x="2895599" y="511837"/>
            <a:ext cx="3352801" cy="609600"/>
          </a:xfrm>
        </p:spPr>
        <p:txBody>
          <a:bodyPr>
            <a:normAutofit fontScale="90000"/>
          </a:bodyPr>
          <a:lstStyle/>
          <a:p>
            <a:pPr algn="ctr"/>
            <a:r>
              <a:rPr lang="en-US" b="1" dirty="0">
                <a:solidFill>
                  <a:srgbClr val="C00000"/>
                </a:solidFill>
                <a:latin typeface="Arial" panose="020B0604020202020204" pitchFamily="34" charset="0"/>
                <a:cs typeface="Arial" panose="020B0604020202020204" pitchFamily="34" charset="0"/>
              </a:rPr>
              <a:t>VẬN DỤNG</a:t>
            </a:r>
            <a:endParaRPr lang="vi-VN" b="1" dirty="0">
              <a:solidFill>
                <a:srgbClr val="C00000"/>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B72F5490-E4BF-64AD-45EA-F44401D7AA95}"/>
              </a:ext>
            </a:extLst>
          </p:cNvPr>
          <p:cNvSpPr>
            <a:spLocks noGrp="1"/>
          </p:cNvSpPr>
          <p:nvPr>
            <p:ph idx="1"/>
          </p:nvPr>
        </p:nvSpPr>
        <p:spPr>
          <a:xfrm>
            <a:off x="540034" y="1600200"/>
            <a:ext cx="8063930" cy="990600"/>
          </a:xfrm>
          <a:ln>
            <a:noFill/>
          </a:ln>
        </p:spPr>
        <p:style>
          <a:lnRef idx="2">
            <a:schemeClr val="dk1"/>
          </a:lnRef>
          <a:fillRef idx="1">
            <a:schemeClr val="lt1"/>
          </a:fillRef>
          <a:effectRef idx="0">
            <a:schemeClr val="dk1"/>
          </a:effectRef>
          <a:fontRef idx="minor">
            <a:schemeClr val="dk1"/>
          </a:fontRef>
        </p:style>
        <p:txBody>
          <a:bodyPr>
            <a:normAutofit/>
          </a:bodyPr>
          <a:lstStyle/>
          <a:p>
            <a:pPr marL="0" indent="0">
              <a:buNone/>
            </a:pPr>
            <a:r>
              <a:rPr lang="vi-VN" sz="2400" dirty="0">
                <a:solidFill>
                  <a:srgbClr val="3333CC"/>
                </a:solidFill>
                <a:latin typeface="Arial" panose="020B0604020202020204" pitchFamily="34" charset="0"/>
                <a:cs typeface="Arial" panose="020B0604020202020204" pitchFamily="34" charset="0"/>
              </a:rPr>
              <a:t>Em hãy tìm hiểu một số thiết bị Access Point của các nhà cung cấp dịch vụ Internet tại Việt Nam?</a:t>
            </a:r>
          </a:p>
        </p:txBody>
      </p:sp>
    </p:spTree>
    <p:extLst>
      <p:ext uri="{BB962C8B-B14F-4D97-AF65-F5344CB8AC3E}">
        <p14:creationId xmlns:p14="http://schemas.microsoft.com/office/powerpoint/2010/main" val="1529366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hought Bubble: Cloud 3">
            <a:extLst>
              <a:ext uri="{FF2B5EF4-FFF2-40B4-BE49-F238E27FC236}">
                <a16:creationId xmlns:a16="http://schemas.microsoft.com/office/drawing/2014/main" xmlns="" id="{6210E473-6B06-7982-B51B-6CD199388986}"/>
              </a:ext>
            </a:extLst>
          </p:cNvPr>
          <p:cNvSpPr/>
          <p:nvPr/>
        </p:nvSpPr>
        <p:spPr>
          <a:xfrm>
            <a:off x="1295400" y="990600"/>
            <a:ext cx="7010400" cy="3048000"/>
          </a:xfrm>
          <a:prstGeom prst="cloudCallout">
            <a:avLst>
              <a:gd name="adj1" fmla="val -48175"/>
              <a:gd name="adj2" fmla="val 85577"/>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Dựa</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theo</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kiến</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thức</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đã</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học</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em</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hãy</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liệt</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kê</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những</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loại</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mạng</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máy</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tính</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mà</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em</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 </a:t>
            </a:r>
            <a:r>
              <a:rPr lang="en-US" sz="2800" b="1" dirty="0" err="1">
                <a:solidFill>
                  <a:schemeClr val="accent2">
                    <a:lumMod val="75000"/>
                  </a:schemeClr>
                </a:solidFill>
                <a:effectLst/>
                <a:latin typeface="Times New Roman" panose="02020603050405020304" pitchFamily="18" charset="0"/>
                <a:ea typeface="Times New Roman" panose="02020603050405020304" pitchFamily="18" charset="0"/>
              </a:rPr>
              <a:t>biết</a:t>
            </a:r>
            <a:r>
              <a:rPr lang="en-US" sz="2800" b="1" dirty="0">
                <a:solidFill>
                  <a:schemeClr val="accent2">
                    <a:lumMod val="75000"/>
                  </a:schemeClr>
                </a:solidFill>
                <a:effectLst/>
                <a:latin typeface="Times New Roman" panose="02020603050405020304" pitchFamily="18" charset="0"/>
                <a:ea typeface="Times New Roman" panose="02020603050405020304" pitchFamily="18" charset="0"/>
              </a:rPr>
              <a:t>?</a:t>
            </a:r>
            <a:endParaRPr lang="vi-VN" sz="2800" b="1" dirty="0">
              <a:solidFill>
                <a:schemeClr val="accent2">
                  <a:lumMod val="75000"/>
                </a:schemeClr>
              </a:solidFill>
              <a:effectLst/>
              <a:latin typeface="Times New Roman" panose="02020603050405020304" pitchFamily="18" charset="0"/>
              <a:ea typeface="Times New Roman" panose="02020603050405020304" pitchFamily="18" charset="0"/>
            </a:endParaRPr>
          </a:p>
          <a:p>
            <a:pPr algn="ctr"/>
            <a:endParaRPr lang="vi-VN" b="1" dirty="0"/>
          </a:p>
        </p:txBody>
      </p:sp>
    </p:spTree>
    <p:extLst>
      <p:ext uri="{BB962C8B-B14F-4D97-AF65-F5344CB8AC3E}">
        <p14:creationId xmlns:p14="http://schemas.microsoft.com/office/powerpoint/2010/main" val="19406193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82F270-7C0A-D6CD-A978-2C2EA273365C}"/>
              </a:ext>
            </a:extLst>
          </p:cNvPr>
          <p:cNvSpPr>
            <a:spLocks noGrp="1"/>
          </p:cNvSpPr>
          <p:nvPr>
            <p:ph type="title"/>
          </p:nvPr>
        </p:nvSpPr>
        <p:spPr>
          <a:xfrm>
            <a:off x="381000" y="228600"/>
            <a:ext cx="6347713" cy="685800"/>
          </a:xfrm>
        </p:spPr>
        <p:txBody>
          <a:bodyPr>
            <a:normAutofit/>
          </a:bodyPr>
          <a:lstStyle/>
          <a:p>
            <a:r>
              <a:rPr lang="en-US" sz="3200" b="1" dirty="0">
                <a:solidFill>
                  <a:srgbClr val="FF0000"/>
                </a:solidFill>
                <a:latin typeface="Arial" panose="020B0604020202020204" pitchFamily="34" charset="0"/>
                <a:cs typeface="Arial" panose="020B0604020202020204" pitchFamily="34" charset="0"/>
              </a:rPr>
              <a:t>1. M</a:t>
            </a:r>
            <a:r>
              <a:rPr lang="vi-VN" sz="3200" b="1" dirty="0">
                <a:solidFill>
                  <a:srgbClr val="FF0000"/>
                </a:solidFill>
                <a:latin typeface="Arial" panose="020B0604020202020204" pitchFamily="34" charset="0"/>
                <a:cs typeface="Arial" panose="020B0604020202020204" pitchFamily="34" charset="0"/>
              </a:rPr>
              <a:t>ột số khái niệm mở đầu </a:t>
            </a:r>
          </a:p>
        </p:txBody>
      </p:sp>
      <p:sp>
        <p:nvSpPr>
          <p:cNvPr id="3" name="Content Placeholder 2">
            <a:extLst>
              <a:ext uri="{FF2B5EF4-FFF2-40B4-BE49-F238E27FC236}">
                <a16:creationId xmlns:a16="http://schemas.microsoft.com/office/drawing/2014/main" xmlns="" id="{7C7D80AD-4242-A539-9F93-731ABC349EBD}"/>
              </a:ext>
            </a:extLst>
          </p:cNvPr>
          <p:cNvSpPr>
            <a:spLocks noGrp="1"/>
          </p:cNvSpPr>
          <p:nvPr>
            <p:ph idx="1"/>
          </p:nvPr>
        </p:nvSpPr>
        <p:spPr>
          <a:xfrm>
            <a:off x="563387" y="1049106"/>
            <a:ext cx="8382002" cy="4759787"/>
          </a:xfrm>
          <a:ln>
            <a:noFill/>
          </a:ln>
        </p:spPr>
        <p:style>
          <a:lnRef idx="2">
            <a:schemeClr val="dk1"/>
          </a:lnRef>
          <a:fillRef idx="1">
            <a:schemeClr val="lt1"/>
          </a:fillRef>
          <a:effectRef idx="0">
            <a:schemeClr val="dk1"/>
          </a:effectRef>
          <a:fontRef idx="minor">
            <a:schemeClr val="dk1"/>
          </a:fontRef>
        </p:style>
        <p:txBody>
          <a:bodyPr>
            <a:noAutofit/>
          </a:bodyPr>
          <a:lstStyle/>
          <a:p>
            <a:pPr algn="just"/>
            <a:r>
              <a:rPr lang="en-US" sz="2400" b="1" dirty="0" err="1">
                <a:solidFill>
                  <a:srgbClr val="3333CC"/>
                </a:solidFill>
                <a:effectLst/>
                <a:latin typeface="Times New Roman" panose="02020603050405020304" pitchFamily="18" charset="0"/>
                <a:ea typeface="Times New Roman" panose="02020603050405020304" pitchFamily="18" charset="0"/>
              </a:rPr>
              <a:t>Mạng</a:t>
            </a:r>
            <a:r>
              <a:rPr lang="en-US" sz="2400" b="1" dirty="0">
                <a:solidFill>
                  <a:srgbClr val="3333CC"/>
                </a:solidFill>
                <a:effectLst/>
                <a:latin typeface="Times New Roman" panose="02020603050405020304" pitchFamily="18" charset="0"/>
                <a:ea typeface="Times New Roman" panose="02020603050405020304" pitchFamily="18" charset="0"/>
              </a:rPr>
              <a:t> </a:t>
            </a:r>
            <a:r>
              <a:rPr lang="en-US" sz="2400" b="1" dirty="0" err="1">
                <a:solidFill>
                  <a:srgbClr val="3333CC"/>
                </a:solidFill>
                <a:effectLst/>
                <a:latin typeface="Times New Roman" panose="02020603050405020304" pitchFamily="18" charset="0"/>
                <a:ea typeface="Times New Roman" panose="02020603050405020304" pitchFamily="18" charset="0"/>
              </a:rPr>
              <a:t>máy</a:t>
            </a:r>
            <a:r>
              <a:rPr lang="en-US" sz="2400" b="1" dirty="0">
                <a:solidFill>
                  <a:srgbClr val="3333CC"/>
                </a:solidFill>
                <a:effectLst/>
                <a:latin typeface="Times New Roman" panose="02020603050405020304" pitchFamily="18" charset="0"/>
                <a:ea typeface="Times New Roman" panose="02020603050405020304" pitchFamily="18" charset="0"/>
              </a:rPr>
              <a:t> </a:t>
            </a:r>
            <a:r>
              <a:rPr lang="en-US" sz="2400" b="1" dirty="0" err="1">
                <a:solidFill>
                  <a:srgbClr val="3333CC"/>
                </a:solidFill>
                <a:effectLst/>
                <a:latin typeface="Times New Roman" panose="02020603050405020304" pitchFamily="18" charset="0"/>
                <a:ea typeface="Times New Roman" panose="02020603050405020304" pitchFamily="18" charset="0"/>
              </a:rPr>
              <a:t>tính</a:t>
            </a:r>
            <a:r>
              <a:rPr lang="en-US" sz="2400" b="1"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là</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một</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hệ</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thống</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các</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thiết</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bị</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số</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được</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kết</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nối</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với</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nhau</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để</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truyền</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dữ</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liệu</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và</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trao</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đổi</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thông</a:t>
            </a:r>
            <a:r>
              <a:rPr lang="en-US" sz="2400" dirty="0">
                <a:solidFill>
                  <a:srgbClr val="3333CC"/>
                </a:solidFill>
                <a:effectLst/>
                <a:latin typeface="Times New Roman" panose="02020603050405020304" pitchFamily="18" charset="0"/>
                <a:ea typeface="Times New Roman" panose="02020603050405020304" pitchFamily="18" charset="0"/>
              </a:rPr>
              <a:t> tin. </a:t>
            </a:r>
          </a:p>
          <a:p>
            <a:pPr algn="just"/>
            <a:r>
              <a:rPr lang="en-US" sz="2400" dirty="0" err="1">
                <a:solidFill>
                  <a:srgbClr val="3333CC"/>
                </a:solidFill>
                <a:effectLst/>
                <a:latin typeface="Times New Roman" panose="02020603050405020304" pitchFamily="18" charset="0"/>
                <a:ea typeface="Times New Roman" panose="02020603050405020304" pitchFamily="18" charset="0"/>
              </a:rPr>
              <a:t>Dưới</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góc</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độ</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sử</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dụng</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mạng</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các</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thiết</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bị</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số</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trong</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mạng</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có</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thể</a:t>
            </a:r>
            <a:r>
              <a:rPr lang="en-US" sz="2400" dirty="0">
                <a:solidFill>
                  <a:srgbClr val="3333CC"/>
                </a:solidFill>
                <a:effectLst/>
                <a:latin typeface="Times New Roman" panose="02020603050405020304" pitchFamily="18" charset="0"/>
                <a:ea typeface="Times New Roman" panose="02020603050405020304" pitchFamily="18" charset="0"/>
              </a:rPr>
              <a:t> chia </a:t>
            </a:r>
            <a:r>
              <a:rPr lang="en-US" sz="2400" dirty="0" err="1">
                <a:solidFill>
                  <a:srgbClr val="3333CC"/>
                </a:solidFill>
                <a:effectLst/>
                <a:latin typeface="Times New Roman" panose="02020603050405020304" pitchFamily="18" charset="0"/>
                <a:ea typeface="Times New Roman" panose="02020603050405020304" pitchFamily="18" charset="0"/>
              </a:rPr>
              <a:t>thành</a:t>
            </a:r>
            <a:r>
              <a:rPr lang="en-US" sz="2400" dirty="0">
                <a:solidFill>
                  <a:srgbClr val="3333CC"/>
                </a:solidFill>
                <a:effectLst/>
                <a:latin typeface="Times New Roman" panose="02020603050405020304" pitchFamily="18" charset="0"/>
                <a:ea typeface="Times New Roman" panose="02020603050405020304" pitchFamily="18" charset="0"/>
              </a:rPr>
              <a:t> 2 </a:t>
            </a:r>
            <a:r>
              <a:rPr lang="en-US" sz="2400" dirty="0" err="1">
                <a:solidFill>
                  <a:srgbClr val="3333CC"/>
                </a:solidFill>
                <a:effectLst/>
                <a:latin typeface="Times New Roman" panose="02020603050405020304" pitchFamily="18" charset="0"/>
                <a:ea typeface="Times New Roman" panose="02020603050405020304" pitchFamily="18" charset="0"/>
              </a:rPr>
              <a:t>loại</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thiết</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bị</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mạng</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và</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thiết</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bị</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đầu</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cuối</a:t>
            </a:r>
            <a:r>
              <a:rPr lang="en-US" sz="2400" dirty="0">
                <a:solidFill>
                  <a:srgbClr val="3333CC"/>
                </a:solidFill>
                <a:effectLst/>
                <a:latin typeface="Times New Roman" panose="02020603050405020304" pitchFamily="18" charset="0"/>
                <a:ea typeface="Times New Roman" panose="02020603050405020304" pitchFamily="18" charset="0"/>
              </a:rPr>
              <a:t>.</a:t>
            </a:r>
            <a:endParaRPr lang="vi-VN" sz="2400" dirty="0">
              <a:solidFill>
                <a:srgbClr val="3333CC"/>
              </a:solidFill>
              <a:effectLst/>
              <a:latin typeface="Times New Roman" panose="02020603050405020304" pitchFamily="18" charset="0"/>
              <a:ea typeface="Times New Roman" panose="02020603050405020304" pitchFamily="18" charset="0"/>
            </a:endParaRPr>
          </a:p>
          <a:p>
            <a:pPr marL="811213" algn="just" defTabSz="361950">
              <a:buFont typeface="Wingdings" panose="05000000000000000000" pitchFamily="2" charset="2"/>
              <a:buChar char="q"/>
            </a:pPr>
            <a:r>
              <a:rPr lang="en-US" sz="2400" b="1" dirty="0" err="1">
                <a:solidFill>
                  <a:srgbClr val="C00000"/>
                </a:solidFill>
                <a:effectLst/>
                <a:latin typeface="Times New Roman" panose="02020603050405020304" pitchFamily="18" charset="0"/>
                <a:ea typeface="Times New Roman" panose="02020603050405020304" pitchFamily="18" charset="0"/>
              </a:rPr>
              <a:t>Thiết</a:t>
            </a:r>
            <a:r>
              <a:rPr lang="en-US" sz="2400" b="1" dirty="0">
                <a:solidFill>
                  <a:srgbClr val="C00000"/>
                </a:solidFill>
                <a:effectLst/>
                <a:latin typeface="Times New Roman" panose="02020603050405020304" pitchFamily="18" charset="0"/>
                <a:ea typeface="Times New Roman" panose="02020603050405020304" pitchFamily="18" charset="0"/>
              </a:rPr>
              <a:t> </a:t>
            </a:r>
            <a:r>
              <a:rPr lang="en-US" sz="2400" b="1" dirty="0" err="1">
                <a:solidFill>
                  <a:srgbClr val="C00000"/>
                </a:solidFill>
                <a:effectLst/>
                <a:latin typeface="Times New Roman" panose="02020603050405020304" pitchFamily="18" charset="0"/>
                <a:ea typeface="Times New Roman" panose="02020603050405020304" pitchFamily="18" charset="0"/>
              </a:rPr>
              <a:t>bị</a:t>
            </a:r>
            <a:r>
              <a:rPr lang="en-US" sz="2400" b="1" dirty="0">
                <a:solidFill>
                  <a:srgbClr val="C00000"/>
                </a:solidFill>
                <a:effectLst/>
                <a:latin typeface="Times New Roman" panose="02020603050405020304" pitchFamily="18" charset="0"/>
                <a:ea typeface="Times New Roman" panose="02020603050405020304" pitchFamily="18" charset="0"/>
              </a:rPr>
              <a:t> </a:t>
            </a:r>
            <a:r>
              <a:rPr lang="en-US" sz="2400" b="1" dirty="0" err="1">
                <a:solidFill>
                  <a:srgbClr val="C00000"/>
                </a:solidFill>
                <a:effectLst/>
                <a:latin typeface="Times New Roman" panose="02020603050405020304" pitchFamily="18" charset="0"/>
                <a:ea typeface="Times New Roman" panose="02020603050405020304" pitchFamily="18" charset="0"/>
              </a:rPr>
              <a:t>mạng</a:t>
            </a:r>
            <a:r>
              <a:rPr lang="en-US" sz="2400" b="1"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cáp</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mạng</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bộ</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giao</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tiếp</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mạng</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có</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dây</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bộ</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giao</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tiếp</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mạng</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không</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dây</a:t>
            </a:r>
            <a:r>
              <a:rPr lang="en-US" sz="2400" dirty="0">
                <a:solidFill>
                  <a:srgbClr val="C00000"/>
                </a:solidFill>
                <a:effectLst/>
                <a:latin typeface="Times New Roman" panose="02020603050405020304" pitchFamily="18" charset="0"/>
                <a:ea typeface="Times New Roman" panose="02020603050405020304" pitchFamily="18" charset="0"/>
              </a:rPr>
              <a:t>…</a:t>
            </a:r>
            <a:endParaRPr lang="vi-VN" sz="2400" dirty="0">
              <a:solidFill>
                <a:srgbClr val="C00000"/>
              </a:solidFill>
              <a:effectLst/>
              <a:latin typeface="Times New Roman" panose="02020603050405020304" pitchFamily="18" charset="0"/>
              <a:ea typeface="Times New Roman" panose="02020603050405020304" pitchFamily="18" charset="0"/>
            </a:endParaRPr>
          </a:p>
          <a:p>
            <a:pPr marL="811213" algn="just" defTabSz="361950">
              <a:buFont typeface="Wingdings" panose="05000000000000000000" pitchFamily="2" charset="2"/>
              <a:buChar char="q"/>
            </a:pPr>
            <a:r>
              <a:rPr lang="en-US" sz="2400" b="1" dirty="0" err="1">
                <a:solidFill>
                  <a:srgbClr val="C00000"/>
                </a:solidFill>
                <a:effectLst/>
                <a:latin typeface="Times New Roman" panose="02020603050405020304" pitchFamily="18" charset="0"/>
                <a:ea typeface="Times New Roman" panose="02020603050405020304" pitchFamily="18" charset="0"/>
              </a:rPr>
              <a:t>Thiết</a:t>
            </a:r>
            <a:r>
              <a:rPr lang="en-US" sz="2400" b="1" dirty="0">
                <a:solidFill>
                  <a:srgbClr val="C00000"/>
                </a:solidFill>
                <a:effectLst/>
                <a:latin typeface="Times New Roman" panose="02020603050405020304" pitchFamily="18" charset="0"/>
                <a:ea typeface="Times New Roman" panose="02020603050405020304" pitchFamily="18" charset="0"/>
              </a:rPr>
              <a:t> </a:t>
            </a:r>
            <a:r>
              <a:rPr lang="en-US" sz="2400" b="1" dirty="0" err="1">
                <a:solidFill>
                  <a:srgbClr val="C00000"/>
                </a:solidFill>
                <a:effectLst/>
                <a:latin typeface="Times New Roman" panose="02020603050405020304" pitchFamily="18" charset="0"/>
                <a:ea typeface="Times New Roman" panose="02020603050405020304" pitchFamily="18" charset="0"/>
              </a:rPr>
              <a:t>bị</a:t>
            </a:r>
            <a:r>
              <a:rPr lang="en-US" sz="2400" b="1" dirty="0">
                <a:solidFill>
                  <a:srgbClr val="C00000"/>
                </a:solidFill>
                <a:effectLst/>
                <a:latin typeface="Times New Roman" panose="02020603050405020304" pitchFamily="18" charset="0"/>
                <a:ea typeface="Times New Roman" panose="02020603050405020304" pitchFamily="18" charset="0"/>
              </a:rPr>
              <a:t> </a:t>
            </a:r>
            <a:r>
              <a:rPr lang="en-US" sz="2400" b="1" dirty="0" err="1">
                <a:solidFill>
                  <a:srgbClr val="C00000"/>
                </a:solidFill>
                <a:effectLst/>
                <a:latin typeface="Times New Roman" panose="02020603050405020304" pitchFamily="18" charset="0"/>
                <a:ea typeface="Times New Roman" panose="02020603050405020304" pitchFamily="18" charset="0"/>
              </a:rPr>
              <a:t>đầu</a:t>
            </a:r>
            <a:r>
              <a:rPr lang="en-US" sz="2400" b="1" dirty="0">
                <a:solidFill>
                  <a:srgbClr val="C00000"/>
                </a:solidFill>
                <a:effectLst/>
                <a:latin typeface="Times New Roman" panose="02020603050405020304" pitchFamily="18" charset="0"/>
                <a:ea typeface="Times New Roman" panose="02020603050405020304" pitchFamily="18" charset="0"/>
              </a:rPr>
              <a:t> </a:t>
            </a:r>
            <a:r>
              <a:rPr lang="en-US" sz="2400" b="1" dirty="0" err="1">
                <a:solidFill>
                  <a:srgbClr val="C00000"/>
                </a:solidFill>
                <a:effectLst/>
                <a:latin typeface="Times New Roman" panose="02020603050405020304" pitchFamily="18" charset="0"/>
                <a:ea typeface="Times New Roman" panose="02020603050405020304" pitchFamily="18" charset="0"/>
              </a:rPr>
              <a:t>cuối</a:t>
            </a:r>
            <a:r>
              <a:rPr lang="en-US" sz="2400" b="1"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máy</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tính</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cá</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nhận</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điện</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thoại</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thông</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minh</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máy</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tính</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bảng</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máy</a:t>
            </a:r>
            <a:r>
              <a:rPr lang="en-US" sz="2400" dirty="0">
                <a:solidFill>
                  <a:srgbClr val="C00000"/>
                </a:solidFill>
                <a:effectLst/>
                <a:latin typeface="Times New Roman" panose="02020603050405020304" pitchFamily="18" charset="0"/>
                <a:ea typeface="Times New Roman" panose="02020603050405020304" pitchFamily="18" charset="0"/>
              </a:rPr>
              <a:t> in. Trong Internet </a:t>
            </a:r>
            <a:r>
              <a:rPr lang="en-US" sz="2400" dirty="0" err="1">
                <a:solidFill>
                  <a:srgbClr val="C00000"/>
                </a:solidFill>
                <a:effectLst/>
                <a:latin typeface="Times New Roman" panose="02020603050405020304" pitchFamily="18" charset="0"/>
                <a:ea typeface="Times New Roman" panose="02020603050405020304" pitchFamily="18" charset="0"/>
              </a:rPr>
              <a:t>vạn</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vật</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các</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thiết</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bị</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số</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như</a:t>
            </a:r>
            <a:r>
              <a:rPr lang="en-US" sz="2400" dirty="0">
                <a:solidFill>
                  <a:srgbClr val="C00000"/>
                </a:solidFill>
                <a:effectLst/>
                <a:latin typeface="Times New Roman" panose="02020603050405020304" pitchFamily="18" charset="0"/>
                <a:ea typeface="Times New Roman" panose="02020603050405020304" pitchFamily="18" charset="0"/>
              </a:rPr>
              <a:t>: Camera, </a:t>
            </a:r>
            <a:r>
              <a:rPr lang="en-US" sz="2400" dirty="0" err="1">
                <a:solidFill>
                  <a:srgbClr val="C00000"/>
                </a:solidFill>
                <a:effectLst/>
                <a:latin typeface="Times New Roman" panose="02020603050405020304" pitchFamily="18" charset="0"/>
                <a:ea typeface="Times New Roman" panose="02020603050405020304" pitchFamily="18" charset="0"/>
              </a:rPr>
              <a:t>đèn</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chiếu</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sangs</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tủ</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lạnh</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cảm</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biến</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nhiệt</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độ</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cũng</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được</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coi</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là</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thiết</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bị</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đầu</a:t>
            </a:r>
            <a:r>
              <a:rPr lang="en-US" sz="2400" dirty="0">
                <a:solidFill>
                  <a:srgbClr val="C00000"/>
                </a:solidFill>
                <a:effectLst/>
                <a:latin typeface="Times New Roman" panose="02020603050405020304" pitchFamily="18" charset="0"/>
                <a:ea typeface="Times New Roman" panose="02020603050405020304" pitchFamily="18" charset="0"/>
              </a:rPr>
              <a:t> </a:t>
            </a:r>
            <a:r>
              <a:rPr lang="en-US" sz="2400" dirty="0" err="1">
                <a:solidFill>
                  <a:srgbClr val="C00000"/>
                </a:solidFill>
                <a:effectLst/>
                <a:latin typeface="Times New Roman" panose="02020603050405020304" pitchFamily="18" charset="0"/>
                <a:ea typeface="Times New Roman" panose="02020603050405020304" pitchFamily="18" charset="0"/>
              </a:rPr>
              <a:t>cuối</a:t>
            </a:r>
            <a:r>
              <a:rPr lang="en-US" sz="2400" dirty="0">
                <a:solidFill>
                  <a:srgbClr val="C00000"/>
                </a:solidFill>
                <a:effectLst/>
                <a:latin typeface="Times New Roman" panose="02020603050405020304" pitchFamily="18" charset="0"/>
                <a:ea typeface="Times New Roman" panose="02020603050405020304" pitchFamily="18" charset="0"/>
              </a:rPr>
              <a:t>.</a:t>
            </a:r>
            <a:endParaRPr lang="vi-VN" sz="2400" dirty="0">
              <a:solidFill>
                <a:srgbClr val="C00000"/>
              </a:solidFill>
              <a:effectLst/>
              <a:latin typeface="Times New Roman" panose="02020603050405020304" pitchFamily="18" charset="0"/>
              <a:ea typeface="Times New Roman" panose="02020603050405020304" pitchFamily="18" charset="0"/>
            </a:endParaRPr>
          </a:p>
          <a:p>
            <a:pPr algn="just">
              <a:buFont typeface="Wingdings" panose="05000000000000000000" pitchFamily="2" charset="2"/>
              <a:buChar char="q"/>
            </a:pPr>
            <a:endParaRPr lang="vi-VN" sz="2400" dirty="0">
              <a:solidFill>
                <a:srgbClr val="3333CC"/>
              </a:solidFill>
            </a:endParaRPr>
          </a:p>
        </p:txBody>
      </p:sp>
    </p:spTree>
    <p:extLst>
      <p:ext uri="{BB962C8B-B14F-4D97-AF65-F5344CB8AC3E}">
        <p14:creationId xmlns:p14="http://schemas.microsoft.com/office/powerpoint/2010/main" val="33556542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xmlns="" id="{22C97FCB-033D-F4EA-35AE-DA165BC5C261}"/>
              </a:ext>
            </a:extLst>
          </p:cNvPr>
          <p:cNvPicPr>
            <a:picLocks noChangeAspect="1"/>
          </p:cNvPicPr>
          <p:nvPr/>
        </p:nvPicPr>
        <p:blipFill>
          <a:blip r:embed="rId2"/>
          <a:stretch>
            <a:fillRect/>
          </a:stretch>
        </p:blipFill>
        <p:spPr>
          <a:xfrm>
            <a:off x="880878" y="805356"/>
            <a:ext cx="3429000" cy="2410578"/>
          </a:xfrm>
          <a:prstGeom prst="rect">
            <a:avLst/>
          </a:prstGeom>
        </p:spPr>
      </p:pic>
      <p:pic>
        <p:nvPicPr>
          <p:cNvPr id="7" name="Picture 6">
            <a:extLst>
              <a:ext uri="{FF2B5EF4-FFF2-40B4-BE49-F238E27FC236}">
                <a16:creationId xmlns:a16="http://schemas.microsoft.com/office/drawing/2014/main" xmlns="" id="{1B1FCE9F-14D1-8322-7CF4-4AFDA4AD6116}"/>
              </a:ext>
            </a:extLst>
          </p:cNvPr>
          <p:cNvPicPr>
            <a:picLocks noChangeAspect="1"/>
          </p:cNvPicPr>
          <p:nvPr/>
        </p:nvPicPr>
        <p:blipFill>
          <a:blip r:embed="rId3"/>
          <a:stretch>
            <a:fillRect/>
          </a:stretch>
        </p:blipFill>
        <p:spPr>
          <a:xfrm>
            <a:off x="5592544" y="805356"/>
            <a:ext cx="3269770" cy="2428702"/>
          </a:xfrm>
          <a:prstGeom prst="rect">
            <a:avLst/>
          </a:prstGeom>
        </p:spPr>
      </p:pic>
      <p:pic>
        <p:nvPicPr>
          <p:cNvPr id="9" name="Picture 8">
            <a:extLst>
              <a:ext uri="{FF2B5EF4-FFF2-40B4-BE49-F238E27FC236}">
                <a16:creationId xmlns:a16="http://schemas.microsoft.com/office/drawing/2014/main" xmlns="" id="{A55AC9F0-F008-7FB6-203E-7EBF0EADF0E9}"/>
              </a:ext>
            </a:extLst>
          </p:cNvPr>
          <p:cNvPicPr>
            <a:picLocks noChangeAspect="1"/>
          </p:cNvPicPr>
          <p:nvPr/>
        </p:nvPicPr>
        <p:blipFill>
          <a:blip r:embed="rId4"/>
          <a:stretch>
            <a:fillRect/>
          </a:stretch>
        </p:blipFill>
        <p:spPr>
          <a:xfrm>
            <a:off x="2844687" y="3234058"/>
            <a:ext cx="3454625" cy="3167660"/>
          </a:xfrm>
          <a:prstGeom prst="rect">
            <a:avLst/>
          </a:prstGeom>
        </p:spPr>
      </p:pic>
      <p:sp>
        <p:nvSpPr>
          <p:cNvPr id="10" name="Title 1">
            <a:extLst>
              <a:ext uri="{FF2B5EF4-FFF2-40B4-BE49-F238E27FC236}">
                <a16:creationId xmlns:a16="http://schemas.microsoft.com/office/drawing/2014/main" xmlns="" id="{F9CE60F8-5C64-8F7E-744F-B797C205B0D7}"/>
              </a:ext>
            </a:extLst>
          </p:cNvPr>
          <p:cNvSpPr>
            <a:spLocks noGrp="1"/>
          </p:cNvSpPr>
          <p:nvPr>
            <p:ph type="title"/>
          </p:nvPr>
        </p:nvSpPr>
        <p:spPr>
          <a:xfrm>
            <a:off x="381000" y="228600"/>
            <a:ext cx="6347713" cy="685800"/>
          </a:xfrm>
        </p:spPr>
        <p:txBody>
          <a:bodyPr>
            <a:normAutofit/>
          </a:bodyPr>
          <a:lstStyle/>
          <a:p>
            <a:r>
              <a:rPr lang="en-US" sz="3200" b="1" dirty="0">
                <a:solidFill>
                  <a:srgbClr val="FF0000"/>
                </a:solidFill>
                <a:latin typeface="Arial" panose="020B0604020202020204" pitchFamily="34" charset="0"/>
                <a:cs typeface="Arial" panose="020B0604020202020204" pitchFamily="34" charset="0"/>
              </a:rPr>
              <a:t>1. M</a:t>
            </a:r>
            <a:r>
              <a:rPr lang="vi-VN" sz="3200" b="1" dirty="0">
                <a:solidFill>
                  <a:srgbClr val="FF0000"/>
                </a:solidFill>
                <a:latin typeface="Arial" panose="020B0604020202020204" pitchFamily="34" charset="0"/>
                <a:cs typeface="Arial" panose="020B0604020202020204" pitchFamily="34" charset="0"/>
              </a:rPr>
              <a:t>ột số khái niệm mở đầu </a:t>
            </a:r>
          </a:p>
        </p:txBody>
      </p:sp>
    </p:spTree>
    <p:extLst>
      <p:ext uri="{BB962C8B-B14F-4D97-AF65-F5344CB8AC3E}">
        <p14:creationId xmlns:p14="http://schemas.microsoft.com/office/powerpoint/2010/main" val="30978195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C9E7222-B69E-4C68-CCAF-8F827266A0AF}"/>
              </a:ext>
            </a:extLst>
          </p:cNvPr>
          <p:cNvSpPr>
            <a:spLocks noGrp="1"/>
          </p:cNvSpPr>
          <p:nvPr>
            <p:ph idx="1"/>
          </p:nvPr>
        </p:nvSpPr>
        <p:spPr>
          <a:xfrm>
            <a:off x="582561" y="1257300"/>
            <a:ext cx="7978878" cy="4343400"/>
          </a:xfrm>
          <a:ln>
            <a:noFill/>
          </a:ln>
        </p:spPr>
        <p:style>
          <a:lnRef idx="2">
            <a:schemeClr val="dk1"/>
          </a:lnRef>
          <a:fillRef idx="1">
            <a:schemeClr val="lt1"/>
          </a:fillRef>
          <a:effectRef idx="0">
            <a:schemeClr val="dk1"/>
          </a:effectRef>
          <a:fontRef idx="minor">
            <a:schemeClr val="dk1"/>
          </a:fontRef>
        </p:style>
        <p:txBody>
          <a:bodyPr>
            <a:noAutofit/>
          </a:bodyPr>
          <a:lstStyle/>
          <a:p>
            <a:pPr algn="just"/>
            <a:r>
              <a:rPr lang="en-US" sz="2800" b="1" dirty="0" err="1">
                <a:solidFill>
                  <a:srgbClr val="3333CC"/>
                </a:solidFill>
                <a:latin typeface="Arial" panose="020B0604020202020204" pitchFamily="34" charset="0"/>
                <a:cs typeface="Arial" panose="020B0604020202020204" pitchFamily="34" charset="0"/>
              </a:rPr>
              <a:t>Địa</a:t>
            </a:r>
            <a:r>
              <a:rPr lang="en-US" sz="2800" b="1" dirty="0">
                <a:solidFill>
                  <a:srgbClr val="3333CC"/>
                </a:solidFill>
                <a:latin typeface="Arial" panose="020B0604020202020204" pitchFamily="34" charset="0"/>
                <a:cs typeface="Arial" panose="020B0604020202020204" pitchFamily="34" charset="0"/>
              </a:rPr>
              <a:t> </a:t>
            </a:r>
            <a:r>
              <a:rPr lang="en-US" sz="2800" b="1" dirty="0" err="1">
                <a:solidFill>
                  <a:srgbClr val="3333CC"/>
                </a:solidFill>
                <a:latin typeface="Arial" panose="020B0604020202020204" pitchFamily="34" charset="0"/>
                <a:cs typeface="Arial" panose="020B0604020202020204" pitchFamily="34" charset="0"/>
              </a:rPr>
              <a:t>chỉ</a:t>
            </a:r>
            <a:r>
              <a:rPr lang="en-US" sz="2800" b="1" dirty="0">
                <a:solidFill>
                  <a:srgbClr val="3333CC"/>
                </a:solidFill>
                <a:latin typeface="Arial" panose="020B0604020202020204" pitchFamily="34" charset="0"/>
                <a:cs typeface="Arial" panose="020B0604020202020204" pitchFamily="34" charset="0"/>
              </a:rPr>
              <a:t> MAC: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hoạt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mạng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mỗi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bộ</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giao</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tiếp</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mạng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gán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địa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chỉ</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duy</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nhất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địa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chỉ</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MAC (Media Access Control).</a:t>
            </a:r>
          </a:p>
          <a:p>
            <a:pPr algn="just">
              <a:lnSpc>
                <a:spcPct val="130000"/>
              </a:lnSpc>
            </a:pPr>
            <a:r>
              <a:rPr lang="en-US" sz="2800" b="1"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Cấu</a:t>
            </a:r>
            <a:r>
              <a:rPr lang="en-US" sz="2800" b="1"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trúc</a:t>
            </a:r>
            <a:r>
              <a:rPr lang="en-US" sz="2800" b="1"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địa</a:t>
            </a:r>
            <a:r>
              <a:rPr lang="en-US" sz="2800" b="1"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3333CC"/>
                </a:solidFill>
                <a:effectLst/>
                <a:latin typeface="Arial" panose="020B0604020202020204" pitchFamily="34" charset="0"/>
                <a:ea typeface="Times New Roman" panose="02020603050405020304" pitchFamily="18" charset="0"/>
                <a:cs typeface="Arial" panose="020B0604020202020204" pitchFamily="34" charset="0"/>
              </a:rPr>
              <a:t>chỉ</a:t>
            </a:r>
            <a:r>
              <a:rPr lang="en-US" sz="2800" b="1" dirty="0">
                <a:solidFill>
                  <a:srgbClr val="3333CC"/>
                </a:solidFill>
                <a:effectLst/>
                <a:latin typeface="Arial" panose="020B0604020202020204" pitchFamily="34" charset="0"/>
                <a:ea typeface="Times New Roman" panose="02020603050405020304" pitchFamily="18" charset="0"/>
                <a:cs typeface="Arial" panose="020B0604020202020204" pitchFamily="34" charset="0"/>
              </a:rPr>
              <a:t> MAC: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diễn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6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cặp</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nhau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tương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ứng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12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kí</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tự</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hệ</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thập</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lục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phân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Mỗi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cặp</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ngăn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nhau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dấu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chấm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hoặc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dấu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gạch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nối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265113" indent="0" algn="just">
              <a:buNone/>
            </a:pP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VD: 2C:54:91:</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88:C9:E3 hoặc </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54</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91</a:t>
            </a:r>
            <a:r>
              <a:rPr lang="vi-VN"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-88-c9-e3</a:t>
            </a:r>
          </a:p>
          <a:p>
            <a:pPr marL="0" indent="0" algn="just">
              <a:buNone/>
            </a:pPr>
            <a:endParaRPr lang="vi-VN" sz="2800" dirty="0">
              <a:solidFill>
                <a:srgbClr val="000000"/>
              </a:solidFill>
              <a:latin typeface="Times New Roman" panose="02020603050405020304" pitchFamily="18" charset="0"/>
              <a:cs typeface="Times New Roman" panose="02020603050405020304" pitchFamily="18" charset="0"/>
            </a:endParaRPr>
          </a:p>
        </p:txBody>
      </p:sp>
      <p:sp>
        <p:nvSpPr>
          <p:cNvPr id="4" name="Title 1">
            <a:extLst>
              <a:ext uri="{FF2B5EF4-FFF2-40B4-BE49-F238E27FC236}">
                <a16:creationId xmlns:a16="http://schemas.microsoft.com/office/drawing/2014/main" xmlns="" id="{716AEF0E-EE9F-98D7-C0F1-058F875E6CA0}"/>
              </a:ext>
            </a:extLst>
          </p:cNvPr>
          <p:cNvSpPr txBox="1">
            <a:spLocks/>
          </p:cNvSpPr>
          <p:nvPr/>
        </p:nvSpPr>
        <p:spPr>
          <a:xfrm>
            <a:off x="381000" y="228600"/>
            <a:ext cx="6347713" cy="685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b="1">
                <a:solidFill>
                  <a:srgbClr val="FF0000"/>
                </a:solidFill>
                <a:latin typeface="Arial" panose="020B0604020202020204" pitchFamily="34" charset="0"/>
                <a:cs typeface="Arial" panose="020B0604020202020204" pitchFamily="34" charset="0"/>
              </a:rPr>
              <a:t>1. M</a:t>
            </a:r>
            <a:r>
              <a:rPr lang="vi-VN" sz="3200" b="1">
                <a:solidFill>
                  <a:srgbClr val="FF0000"/>
                </a:solidFill>
                <a:latin typeface="Arial" panose="020B0604020202020204" pitchFamily="34" charset="0"/>
                <a:cs typeface="Arial" panose="020B0604020202020204" pitchFamily="34" charset="0"/>
              </a:rPr>
              <a:t>ột số khái niệm mở đầu </a:t>
            </a:r>
            <a:endParaRPr lang="vi-VN" sz="32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234909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9C167FB-269D-E2CF-FA57-A7D7BF92FDB0}"/>
              </a:ext>
            </a:extLst>
          </p:cNvPr>
          <p:cNvSpPr>
            <a:spLocks noGrp="1"/>
          </p:cNvSpPr>
          <p:nvPr>
            <p:ph type="title"/>
          </p:nvPr>
        </p:nvSpPr>
        <p:spPr>
          <a:xfrm>
            <a:off x="2458" y="55357"/>
            <a:ext cx="2895601" cy="533400"/>
          </a:xfrm>
        </p:spPr>
        <p:txBody>
          <a:bodyPr>
            <a:normAutofit/>
          </a:bodyPr>
          <a:lstStyle/>
          <a:p>
            <a:r>
              <a:rPr lang="vi-VN" sz="2800" b="1" dirty="0">
                <a:solidFill>
                  <a:srgbClr val="FF0000"/>
                </a:solidFill>
                <a:latin typeface="+mn-lt"/>
                <a:ea typeface="Times New Roman" panose="02020603050405020304" pitchFamily="18" charset="0"/>
              </a:rPr>
              <a:t>2. M</a:t>
            </a:r>
            <a:r>
              <a:rPr lang="vi-VN" sz="2800" b="1" dirty="0">
                <a:solidFill>
                  <a:srgbClr val="FF0000"/>
                </a:solidFill>
                <a:effectLst/>
                <a:latin typeface="+mn-lt"/>
                <a:ea typeface="Times New Roman" panose="02020603050405020304" pitchFamily="18" charset="0"/>
              </a:rPr>
              <a:t>ạng cục bộ: </a:t>
            </a:r>
            <a:endParaRPr lang="vi-VN" sz="2800" dirty="0">
              <a:solidFill>
                <a:srgbClr val="FF0000"/>
              </a:solidFill>
              <a:latin typeface="+mn-lt"/>
            </a:endParaRPr>
          </a:p>
        </p:txBody>
      </p:sp>
      <p:sp>
        <p:nvSpPr>
          <p:cNvPr id="3" name="Content Placeholder 2">
            <a:extLst>
              <a:ext uri="{FF2B5EF4-FFF2-40B4-BE49-F238E27FC236}">
                <a16:creationId xmlns:a16="http://schemas.microsoft.com/office/drawing/2014/main" xmlns="" id="{D8ED71DB-6107-3FF8-2E5F-607FE229BA1C}"/>
              </a:ext>
            </a:extLst>
          </p:cNvPr>
          <p:cNvSpPr>
            <a:spLocks noGrp="1"/>
          </p:cNvSpPr>
          <p:nvPr>
            <p:ph idx="1"/>
          </p:nvPr>
        </p:nvSpPr>
        <p:spPr>
          <a:xfrm>
            <a:off x="218766" y="558081"/>
            <a:ext cx="8706467" cy="6244561"/>
          </a:xfrm>
          <a:ln>
            <a:noFill/>
          </a:ln>
        </p:spPr>
        <p:style>
          <a:lnRef idx="2">
            <a:schemeClr val="dk1"/>
          </a:lnRef>
          <a:fillRef idx="1">
            <a:schemeClr val="lt1"/>
          </a:fillRef>
          <a:effectRef idx="0">
            <a:schemeClr val="dk1"/>
          </a:effectRef>
          <a:fontRef idx="minor">
            <a:schemeClr val="dk1"/>
          </a:fontRef>
        </p:style>
        <p:txBody>
          <a:bodyPr/>
          <a:lstStyle/>
          <a:p>
            <a:pPr algn="just"/>
            <a:r>
              <a:rPr lang="vi-VN" sz="2400" b="1" dirty="0">
                <a:solidFill>
                  <a:srgbClr val="C00000"/>
                </a:solidFill>
                <a:effectLst/>
                <a:latin typeface="Times New Roman" panose="02020603050405020304" pitchFamily="18" charset="0"/>
                <a:ea typeface="Times New Roman" panose="02020603050405020304" pitchFamily="18" charset="0"/>
              </a:rPr>
              <a:t>Mạng LAN (Local Area Network) </a:t>
            </a:r>
            <a:r>
              <a:rPr lang="vi-VN" sz="2400" dirty="0">
                <a:solidFill>
                  <a:srgbClr val="3333CC"/>
                </a:solidFill>
                <a:effectLst/>
                <a:latin typeface="Times New Roman" panose="02020603050405020304" pitchFamily="18" charset="0"/>
                <a:ea typeface="Times New Roman" panose="02020603050405020304" pitchFamily="18" charset="0"/>
              </a:rPr>
              <a:t>hay còn gọi là mạng cục bộ là một loại mạng kết nối các máy tính và thiết bị số trong một phạm vi nhỏ như tòa nhà, văn phòng, trường học, nhà riêng. Mạng LAN cho phép các thiết bị như máy tính, máy chủ, máy in và thiết bị lưu trữ dữ liệu khác trong một phạm vi địa lý hẹp để truyền dữ liệu và chia sẻ tài nguyên mạng. </a:t>
            </a:r>
          </a:p>
          <a:p>
            <a:pPr marL="354013" indent="0" algn="just">
              <a:lnSpc>
                <a:spcPct val="130000"/>
              </a:lnSpc>
              <a:buNone/>
            </a:pPr>
            <a:r>
              <a:rPr lang="vi-VN" sz="2400" b="1" dirty="0">
                <a:solidFill>
                  <a:srgbClr val="C00000"/>
                </a:solidFill>
                <a:effectLst/>
                <a:latin typeface="Times New Roman" panose="02020603050405020304" pitchFamily="18" charset="0"/>
                <a:ea typeface="Times New Roman" panose="02020603050405020304" pitchFamily="18" charset="0"/>
              </a:rPr>
              <a:t>Các thành phần chính của mạng LAN bao gồm</a:t>
            </a:r>
            <a:r>
              <a:rPr lang="en-US" sz="2400" b="1" dirty="0">
                <a:solidFill>
                  <a:srgbClr val="C00000"/>
                </a:solidFill>
                <a:effectLst/>
                <a:latin typeface="Times New Roman" panose="02020603050405020304" pitchFamily="18" charset="0"/>
                <a:ea typeface="Times New Roman" panose="02020603050405020304" pitchFamily="18" charset="0"/>
              </a:rPr>
              <a:t>:</a:t>
            </a:r>
            <a:r>
              <a:rPr lang="vi-VN" sz="2400" b="1" dirty="0">
                <a:solidFill>
                  <a:srgbClr val="C00000"/>
                </a:solidFill>
                <a:effectLst/>
                <a:latin typeface="Times New Roman" panose="02020603050405020304" pitchFamily="18" charset="0"/>
                <a:ea typeface="Times New Roman" panose="02020603050405020304" pitchFamily="18" charset="0"/>
              </a:rPr>
              <a:t> </a:t>
            </a:r>
            <a:r>
              <a:rPr lang="vi-VN" sz="2400" dirty="0">
                <a:solidFill>
                  <a:srgbClr val="3333CC"/>
                </a:solidFill>
                <a:effectLst/>
                <a:latin typeface="Times New Roman" panose="02020603050405020304" pitchFamily="18" charset="0"/>
                <a:ea typeface="Times New Roman" panose="02020603050405020304" pitchFamily="18" charset="0"/>
              </a:rPr>
              <a:t>thiết bị đầu cuối</a:t>
            </a:r>
            <a:r>
              <a:rPr lang="en-US" sz="2400" dirty="0">
                <a:solidFill>
                  <a:srgbClr val="3333CC"/>
                </a:solidFill>
                <a:effectLst/>
                <a:latin typeface="Times New Roman" panose="02020603050405020304" pitchFamily="18" charset="0"/>
                <a:ea typeface="Times New Roman" panose="02020603050405020304" pitchFamily="18" charset="0"/>
              </a:rPr>
              <a:t> </a:t>
            </a:r>
            <a:r>
              <a:rPr lang="en-US" sz="2400" dirty="0" err="1">
                <a:solidFill>
                  <a:srgbClr val="3333CC"/>
                </a:solidFill>
                <a:effectLst/>
                <a:latin typeface="Times New Roman" panose="02020603050405020304" pitchFamily="18" charset="0"/>
                <a:ea typeface="Times New Roman" panose="02020603050405020304" pitchFamily="18" charset="0"/>
              </a:rPr>
              <a:t>của</a:t>
            </a:r>
            <a:r>
              <a:rPr lang="vi-VN" sz="2400" dirty="0">
                <a:solidFill>
                  <a:srgbClr val="3333CC"/>
                </a:solidFill>
                <a:effectLst/>
                <a:latin typeface="Times New Roman" panose="02020603050405020304" pitchFamily="18" charset="0"/>
                <a:ea typeface="Times New Roman" panose="02020603050405020304" pitchFamily="18" charset="0"/>
              </a:rPr>
              <a:t> người dùng, cáp mạng và thiết bị chuyển mạch. </a:t>
            </a:r>
          </a:p>
          <a:p>
            <a:pPr marL="354013" indent="0" algn="just">
              <a:buNone/>
            </a:pPr>
            <a:r>
              <a:rPr lang="vi-VN" sz="2400" b="1" dirty="0">
                <a:solidFill>
                  <a:srgbClr val="C00000"/>
                </a:solidFill>
                <a:effectLst/>
                <a:latin typeface="Times New Roman" panose="02020603050405020304" pitchFamily="18" charset="0"/>
                <a:ea typeface="Times New Roman" panose="02020603050405020304" pitchFamily="18" charset="0"/>
              </a:rPr>
              <a:t>Ví dụ: </a:t>
            </a:r>
            <a:endParaRPr lang="vi-VN" sz="2400" b="1" dirty="0">
              <a:solidFill>
                <a:srgbClr val="C00000"/>
              </a:solidFill>
            </a:endParaRPr>
          </a:p>
        </p:txBody>
      </p:sp>
      <p:pic>
        <p:nvPicPr>
          <p:cNvPr id="5" name="Picture 4">
            <a:extLst>
              <a:ext uri="{FF2B5EF4-FFF2-40B4-BE49-F238E27FC236}">
                <a16:creationId xmlns:a16="http://schemas.microsoft.com/office/drawing/2014/main" xmlns="" id="{C034602C-4068-6868-29E1-DE0C6FAD0DD5}"/>
              </a:ext>
            </a:extLst>
          </p:cNvPr>
          <p:cNvPicPr>
            <a:picLocks noChangeAspect="1"/>
          </p:cNvPicPr>
          <p:nvPr/>
        </p:nvPicPr>
        <p:blipFill>
          <a:blip r:embed="rId2"/>
          <a:stretch>
            <a:fillRect/>
          </a:stretch>
        </p:blipFill>
        <p:spPr>
          <a:xfrm>
            <a:off x="2209800" y="3924661"/>
            <a:ext cx="4076701" cy="2433324"/>
          </a:xfrm>
          <a:prstGeom prst="rect">
            <a:avLst/>
          </a:prstGeom>
        </p:spPr>
      </p:pic>
    </p:spTree>
    <p:extLst>
      <p:ext uri="{BB962C8B-B14F-4D97-AF65-F5344CB8AC3E}">
        <p14:creationId xmlns:p14="http://schemas.microsoft.com/office/powerpoint/2010/main" val="6463878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9C167FB-269D-E2CF-FA57-A7D7BF92FDB0}"/>
              </a:ext>
            </a:extLst>
          </p:cNvPr>
          <p:cNvSpPr>
            <a:spLocks noGrp="1"/>
          </p:cNvSpPr>
          <p:nvPr>
            <p:ph type="title"/>
          </p:nvPr>
        </p:nvSpPr>
        <p:spPr>
          <a:xfrm>
            <a:off x="2458" y="55357"/>
            <a:ext cx="2895601" cy="533400"/>
          </a:xfrm>
        </p:spPr>
        <p:txBody>
          <a:bodyPr>
            <a:normAutofit/>
          </a:bodyPr>
          <a:lstStyle/>
          <a:p>
            <a:r>
              <a:rPr lang="vi-VN" sz="2800" b="1" dirty="0">
                <a:solidFill>
                  <a:srgbClr val="FF0000"/>
                </a:solidFill>
                <a:latin typeface="+mn-lt"/>
                <a:ea typeface="Times New Roman" panose="02020603050405020304" pitchFamily="18" charset="0"/>
              </a:rPr>
              <a:t>2. M</a:t>
            </a:r>
            <a:r>
              <a:rPr lang="vi-VN" sz="2800" b="1" dirty="0">
                <a:solidFill>
                  <a:srgbClr val="FF0000"/>
                </a:solidFill>
                <a:effectLst/>
                <a:latin typeface="+mn-lt"/>
                <a:ea typeface="Times New Roman" panose="02020603050405020304" pitchFamily="18" charset="0"/>
              </a:rPr>
              <a:t>ạng cục bộ: </a:t>
            </a:r>
            <a:endParaRPr lang="vi-VN" sz="2800" dirty="0">
              <a:solidFill>
                <a:srgbClr val="FF0000"/>
              </a:solidFill>
              <a:latin typeface="+mn-lt"/>
            </a:endParaRPr>
          </a:p>
        </p:txBody>
      </p:sp>
      <p:sp>
        <p:nvSpPr>
          <p:cNvPr id="3" name="Content Placeholder 2">
            <a:extLst>
              <a:ext uri="{FF2B5EF4-FFF2-40B4-BE49-F238E27FC236}">
                <a16:creationId xmlns:a16="http://schemas.microsoft.com/office/drawing/2014/main" xmlns="" id="{D8ED71DB-6107-3FF8-2E5F-607FE229BA1C}"/>
              </a:ext>
            </a:extLst>
          </p:cNvPr>
          <p:cNvSpPr>
            <a:spLocks noGrp="1"/>
          </p:cNvSpPr>
          <p:nvPr>
            <p:ph idx="1"/>
          </p:nvPr>
        </p:nvSpPr>
        <p:spPr>
          <a:xfrm>
            <a:off x="218766" y="588757"/>
            <a:ext cx="8706467" cy="4242519"/>
          </a:xfrm>
          <a:ln>
            <a:noFill/>
          </a:ln>
        </p:spPr>
        <p:style>
          <a:lnRef idx="2">
            <a:schemeClr val="dk1"/>
          </a:lnRef>
          <a:fillRef idx="1">
            <a:schemeClr val="lt1"/>
          </a:fillRef>
          <a:effectRef idx="0">
            <a:schemeClr val="dk1"/>
          </a:effectRef>
          <a:fontRef idx="minor">
            <a:schemeClr val="dk1"/>
          </a:fontRef>
        </p:style>
        <p:txBody>
          <a:bodyPr/>
          <a:lstStyle/>
          <a:p>
            <a:pPr algn="just"/>
            <a:r>
              <a:rPr lang="vi-VN" sz="2400" b="1" dirty="0">
                <a:solidFill>
                  <a:srgbClr val="C00000"/>
                </a:solidFill>
                <a:effectLst/>
                <a:latin typeface="Times New Roman" panose="02020603050405020304" pitchFamily="18" charset="0"/>
                <a:ea typeface="Times New Roman" panose="02020603050405020304" pitchFamily="18" charset="0"/>
              </a:rPr>
              <a:t>Mạng WLAN (Wireless Local Area Network) </a:t>
            </a:r>
            <a:r>
              <a:rPr lang="vi-VN" sz="2400" dirty="0">
                <a:solidFill>
                  <a:srgbClr val="3333CC"/>
                </a:solidFill>
                <a:effectLst/>
                <a:latin typeface="Times New Roman" panose="02020603050405020304" pitchFamily="18" charset="0"/>
                <a:ea typeface="Times New Roman" panose="02020603050405020304" pitchFamily="18" charset="0"/>
              </a:rPr>
              <a:t>hay còn gọi là mạng cục bộ không dây là một loại mạng cục bộ sử dụng công nghệ không dây, cho phép các thiết bị như máy tính, điện thoại thông minh, máy tính bảng và các thiết bị thông minh khác kết nối với mạng và truy cập vào tài nguyên mạng mà không cần sử dụng dây cáp. Các thiết bị trong mạng WLAN được trang bị bộ giao tiếp mạng không dây(Wireless Network Card) để truyền/ nhận dữ liệu qua sóng radio và được tuân thủ theo các chuẩn Wi-Fi.</a:t>
            </a:r>
          </a:p>
          <a:p>
            <a:pPr marL="265113" indent="0" algn="just">
              <a:buNone/>
            </a:pPr>
            <a:r>
              <a:rPr lang="vi-VN" sz="2400" b="1" dirty="0">
                <a:solidFill>
                  <a:srgbClr val="C00000"/>
                </a:solidFill>
                <a:effectLst/>
                <a:latin typeface="Times New Roman" panose="02020603050405020304" pitchFamily="18" charset="0"/>
                <a:ea typeface="Times New Roman" panose="02020603050405020304" pitchFamily="18" charset="0"/>
              </a:rPr>
              <a:t>Các thành phần của mạng không dây gồm: </a:t>
            </a:r>
            <a:r>
              <a:rPr lang="vi-VN" sz="2400" dirty="0">
                <a:solidFill>
                  <a:srgbClr val="3333CC"/>
                </a:solidFill>
                <a:effectLst/>
                <a:latin typeface="Times New Roman" panose="02020603050405020304" pitchFamily="18" charset="0"/>
                <a:ea typeface="Times New Roman" panose="02020603050405020304" pitchFamily="18" charset="0"/>
              </a:rPr>
              <a:t>Các thiết bị của người dùng có tích hợp bộ giao tiếp không dây và điểm truy cập không dây.</a:t>
            </a:r>
          </a:p>
        </p:txBody>
      </p:sp>
    </p:spTree>
    <p:extLst>
      <p:ext uri="{BB962C8B-B14F-4D97-AF65-F5344CB8AC3E}">
        <p14:creationId xmlns:p14="http://schemas.microsoft.com/office/powerpoint/2010/main" val="1042770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xmlns="" id="{EFA8F932-4EF9-04D0-14AB-90B68B94E6DF}"/>
              </a:ext>
            </a:extLst>
          </p:cNvPr>
          <p:cNvPicPr>
            <a:picLocks noChangeAspect="1"/>
          </p:cNvPicPr>
          <p:nvPr/>
        </p:nvPicPr>
        <p:blipFill>
          <a:blip r:embed="rId2"/>
          <a:stretch>
            <a:fillRect/>
          </a:stretch>
        </p:blipFill>
        <p:spPr>
          <a:xfrm>
            <a:off x="914400" y="722343"/>
            <a:ext cx="7543800" cy="5413313"/>
          </a:xfrm>
          <a:prstGeom prst="rect">
            <a:avLst/>
          </a:prstGeom>
        </p:spPr>
      </p:pic>
      <p:sp>
        <p:nvSpPr>
          <p:cNvPr id="3" name="Title 1">
            <a:extLst>
              <a:ext uri="{FF2B5EF4-FFF2-40B4-BE49-F238E27FC236}">
                <a16:creationId xmlns:a16="http://schemas.microsoft.com/office/drawing/2014/main" xmlns="" id="{A9C167FB-269D-E2CF-FA57-A7D7BF92FDB0}"/>
              </a:ext>
            </a:extLst>
          </p:cNvPr>
          <p:cNvSpPr>
            <a:spLocks noGrp="1"/>
          </p:cNvSpPr>
          <p:nvPr>
            <p:ph type="title"/>
          </p:nvPr>
        </p:nvSpPr>
        <p:spPr>
          <a:xfrm>
            <a:off x="2458" y="55357"/>
            <a:ext cx="2895601" cy="533400"/>
          </a:xfrm>
        </p:spPr>
        <p:txBody>
          <a:bodyPr>
            <a:normAutofit/>
          </a:bodyPr>
          <a:lstStyle/>
          <a:p>
            <a:r>
              <a:rPr lang="vi-VN" sz="2800" b="1" dirty="0">
                <a:solidFill>
                  <a:srgbClr val="FF0000"/>
                </a:solidFill>
                <a:latin typeface="+mn-lt"/>
                <a:ea typeface="Times New Roman" panose="02020603050405020304" pitchFamily="18" charset="0"/>
              </a:rPr>
              <a:t>2. M</a:t>
            </a:r>
            <a:r>
              <a:rPr lang="vi-VN" sz="2800" b="1" dirty="0">
                <a:solidFill>
                  <a:srgbClr val="FF0000"/>
                </a:solidFill>
                <a:effectLst/>
                <a:latin typeface="+mn-lt"/>
                <a:ea typeface="Times New Roman" panose="02020603050405020304" pitchFamily="18" charset="0"/>
              </a:rPr>
              <a:t>ạng cục bộ: </a:t>
            </a:r>
            <a:endParaRPr lang="vi-VN" sz="2800" dirty="0">
              <a:solidFill>
                <a:srgbClr val="FF0000"/>
              </a:solidFill>
              <a:latin typeface="+mn-lt"/>
            </a:endParaRPr>
          </a:p>
        </p:txBody>
      </p:sp>
    </p:spTree>
    <p:extLst>
      <p:ext uri="{BB962C8B-B14F-4D97-AF65-F5344CB8AC3E}">
        <p14:creationId xmlns:p14="http://schemas.microsoft.com/office/powerpoint/2010/main" val="34723356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9C167FB-269D-E2CF-FA57-A7D7BF92FDB0}"/>
              </a:ext>
            </a:extLst>
          </p:cNvPr>
          <p:cNvSpPr>
            <a:spLocks noGrp="1"/>
          </p:cNvSpPr>
          <p:nvPr>
            <p:ph type="title"/>
          </p:nvPr>
        </p:nvSpPr>
        <p:spPr>
          <a:xfrm>
            <a:off x="2458" y="55357"/>
            <a:ext cx="4798142" cy="533400"/>
          </a:xfrm>
        </p:spPr>
        <p:txBody>
          <a:bodyPr>
            <a:normAutofit fontScale="90000"/>
          </a:bodyPr>
          <a:lstStyle/>
          <a:p>
            <a:r>
              <a:rPr lang="vi-VN" sz="2800" b="1" dirty="0">
                <a:solidFill>
                  <a:srgbClr val="FF0000"/>
                </a:solidFill>
                <a:latin typeface="+mn-lt"/>
                <a:ea typeface="Times New Roman" panose="02020603050405020304" pitchFamily="18" charset="0"/>
              </a:rPr>
              <a:t>3. M</a:t>
            </a:r>
            <a:r>
              <a:rPr lang="vi-VN" sz="2800" b="1" dirty="0">
                <a:solidFill>
                  <a:srgbClr val="FF0000"/>
                </a:solidFill>
                <a:effectLst/>
                <a:latin typeface="+mn-lt"/>
                <a:ea typeface="Times New Roman" panose="02020603050405020304" pitchFamily="18" charset="0"/>
              </a:rPr>
              <a:t>ạng diện rộng và Internet: </a:t>
            </a:r>
            <a:endParaRPr lang="vi-VN" sz="2800" dirty="0">
              <a:solidFill>
                <a:srgbClr val="FF0000"/>
              </a:solidFill>
              <a:latin typeface="+mn-lt"/>
            </a:endParaRPr>
          </a:p>
        </p:txBody>
      </p:sp>
      <p:sp>
        <p:nvSpPr>
          <p:cNvPr id="3" name="Content Placeholder 2">
            <a:extLst>
              <a:ext uri="{FF2B5EF4-FFF2-40B4-BE49-F238E27FC236}">
                <a16:creationId xmlns:a16="http://schemas.microsoft.com/office/drawing/2014/main" xmlns="" id="{D8ED71DB-6107-3FF8-2E5F-607FE229BA1C}"/>
              </a:ext>
            </a:extLst>
          </p:cNvPr>
          <p:cNvSpPr>
            <a:spLocks noGrp="1"/>
          </p:cNvSpPr>
          <p:nvPr>
            <p:ph idx="1"/>
          </p:nvPr>
        </p:nvSpPr>
        <p:spPr>
          <a:xfrm>
            <a:off x="419100" y="762000"/>
            <a:ext cx="8305800" cy="3505200"/>
          </a:xfrm>
          <a:ln>
            <a:noFill/>
          </a:ln>
        </p:spPr>
        <p:style>
          <a:lnRef idx="2">
            <a:schemeClr val="dk1"/>
          </a:lnRef>
          <a:fillRef idx="1">
            <a:schemeClr val="lt1"/>
          </a:fillRef>
          <a:effectRef idx="0">
            <a:schemeClr val="dk1"/>
          </a:effectRef>
          <a:fontRef idx="minor">
            <a:schemeClr val="dk1"/>
          </a:fontRef>
        </p:style>
        <p:txBody>
          <a:bodyPr>
            <a:normAutofit/>
          </a:bodyPr>
          <a:lstStyle/>
          <a:p>
            <a:pPr algn="just"/>
            <a:r>
              <a:rPr lang="vi-VN" sz="2400" b="1" dirty="0">
                <a:solidFill>
                  <a:srgbClr val="C00000"/>
                </a:solidFill>
                <a:effectLst/>
                <a:latin typeface="Times New Roman" panose="02020603050405020304" pitchFamily="18" charset="0"/>
                <a:ea typeface="Times New Roman" panose="02020603050405020304" pitchFamily="18" charset="0"/>
              </a:rPr>
              <a:t>Mạng diện rộng – Wide Area Network (WAN) </a:t>
            </a:r>
            <a:r>
              <a:rPr lang="vi-VN" sz="2400" dirty="0">
                <a:solidFill>
                  <a:srgbClr val="3333CC"/>
                </a:solidFill>
                <a:effectLst/>
                <a:latin typeface="Times New Roman" panose="02020603050405020304" pitchFamily="18" charset="0"/>
                <a:ea typeface="Times New Roman" panose="02020603050405020304" pitchFamily="18" charset="0"/>
              </a:rPr>
              <a:t>là một loại mạng máy tính có phạm vi địa lí rộng lớn, cung cấp kết nối và truyền tải dữ liệu giữa các mạng LAN với các thiết bị khác nhau trong một khu vực lớn như một thành phố, một quốc gia hoặc nhiều quốc gia trên thế giới.</a:t>
            </a:r>
          </a:p>
          <a:p>
            <a:pPr algn="just"/>
            <a:r>
              <a:rPr lang="vi-VN" sz="2400" b="1" dirty="0">
                <a:solidFill>
                  <a:srgbClr val="C00000"/>
                </a:solidFill>
                <a:effectLst/>
                <a:latin typeface="Times New Roman" panose="02020603050405020304" pitchFamily="18" charset="0"/>
                <a:ea typeface="Times New Roman" panose="02020603050405020304" pitchFamily="18" charset="0"/>
              </a:rPr>
              <a:t>Internet </a:t>
            </a:r>
            <a:r>
              <a:rPr lang="vi-VN" sz="2400" dirty="0">
                <a:solidFill>
                  <a:srgbClr val="3333CC"/>
                </a:solidFill>
                <a:effectLst/>
                <a:latin typeface="Times New Roman" panose="02020603050405020304" pitchFamily="18" charset="0"/>
                <a:ea typeface="Times New Roman" panose="02020603050405020304" pitchFamily="18" charset="0"/>
              </a:rPr>
              <a:t>là một mạng WAN đặc biệt cho phép tất cả các máy tính và thiết bị khác truy cập và trao đổi thông tin với nhau trên toàn thế giới.</a:t>
            </a:r>
          </a:p>
        </p:txBody>
      </p:sp>
    </p:spTree>
    <p:extLst>
      <p:ext uri="{BB962C8B-B14F-4D97-AF65-F5344CB8AC3E}">
        <p14:creationId xmlns:p14="http://schemas.microsoft.com/office/powerpoint/2010/main" val="2138528306"/>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29</TotalTime>
  <Words>867</Words>
  <Application>Microsoft Office PowerPoint</Application>
  <PresentationFormat>On-screen Show (4:3)</PresentationFormat>
  <Paragraphs>39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Facet</vt:lpstr>
      <vt:lpstr>PowerPoint Presentation</vt:lpstr>
      <vt:lpstr>PowerPoint Presentation</vt:lpstr>
      <vt:lpstr>1. Một số khái niệm mở đầu </vt:lpstr>
      <vt:lpstr>1. Một số khái niệm mở đầu </vt:lpstr>
      <vt:lpstr>PowerPoint Presentation</vt:lpstr>
      <vt:lpstr>2. Mạng cục bộ: </vt:lpstr>
      <vt:lpstr>2. Mạng cục bộ: </vt:lpstr>
      <vt:lpstr>2. Mạng cục bộ: </vt:lpstr>
      <vt:lpstr>3. Mạng diện rộng và Internet: </vt:lpstr>
      <vt:lpstr>3. Mạng diện rộng và Internet: </vt:lpstr>
      <vt:lpstr>3. Mạng diện rộng và Internet: </vt:lpstr>
      <vt:lpstr>3. Mạng diện rộng và Internet: </vt:lpstr>
      <vt:lpstr>LUYỆN TẬP</vt:lpstr>
      <vt:lpstr>VẬN DỤNG</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Hau</dc:creator>
  <cp:lastModifiedBy>Hau</cp:lastModifiedBy>
  <cp:revision>9</cp:revision>
  <dcterms:created xsi:type="dcterms:W3CDTF">2006-08-16T00:00:00Z</dcterms:created>
  <dcterms:modified xsi:type="dcterms:W3CDTF">2024-04-18T15:00:09Z</dcterms:modified>
</cp:coreProperties>
</file>