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8" r:id="rId3"/>
    <p:sldId id="263" r:id="rId4"/>
    <p:sldId id="271" r:id="rId5"/>
    <p:sldId id="342" r:id="rId6"/>
    <p:sldId id="343" r:id="rId7"/>
    <p:sldId id="344" r:id="rId8"/>
    <p:sldId id="345" r:id="rId9"/>
    <p:sldId id="346" r:id="rId10"/>
    <p:sldId id="347" r:id="rId11"/>
    <p:sldId id="348" r:id="rId12"/>
    <p:sldId id="340" r:id="rId13"/>
    <p:sldId id="349" r:id="rId14"/>
    <p:sldId id="350" r:id="rId15"/>
    <p:sldId id="351" r:id="rId16"/>
    <p:sldId id="352" r:id="rId17"/>
    <p:sldId id="353" r:id="rId18"/>
    <p:sldId id="341" r:id="rId19"/>
    <p:sldId id="354" r:id="rId20"/>
    <p:sldId id="355" r:id="rId21"/>
    <p:sldId id="356" r:id="rId22"/>
    <p:sldId id="357" r:id="rId23"/>
    <p:sldId id="358" r:id="rId24"/>
    <p:sldId id="359" r:id="rId25"/>
    <p:sldId id="360" r:id="rId26"/>
    <p:sldId id="310" r:id="rId27"/>
    <p:sldId id="337" r:id="rId28"/>
    <p:sldId id="335" r:id="rId29"/>
    <p:sldId id="338" r:id="rId30"/>
    <p:sldId id="339" r:id="rId31"/>
    <p:sldId id="285" r:id="rId32"/>
    <p:sldId id="336"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C704B56-61A2-4DCE-928D-BF132DAE631C}" type="datetimeFigureOut">
              <a:rPr lang="en-US" smtClean="0"/>
              <a:t>03/10/2024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7B15186-936E-485C-B735-5E7ADA9BC53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351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C704B56-61A2-4DCE-928D-BF132DAE631C}" type="datetimeFigureOut">
              <a:rPr lang="en-US" smtClean="0"/>
              <a:t>03/10/2024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15186-936E-485C-B735-5E7ADA9BC535}" type="slidenum">
              <a:rPr lang="en-US" smtClean="0"/>
              <a:t>‹#›</a:t>
            </a:fld>
            <a:endParaRPr lang="en-US"/>
          </a:p>
        </p:txBody>
      </p:sp>
    </p:spTree>
    <p:extLst>
      <p:ext uri="{BB962C8B-B14F-4D97-AF65-F5344CB8AC3E}">
        <p14:creationId xmlns:p14="http://schemas.microsoft.com/office/powerpoint/2010/main" val="60974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704B56-61A2-4DCE-928D-BF132DAE631C}" type="datetimeFigureOut">
              <a:rPr lang="en-US" smtClean="0"/>
              <a:t>03/10/2024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556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704B56-61A2-4DCE-928D-BF132DAE631C}" type="datetimeFigureOut">
              <a:rPr lang="en-US" smtClean="0"/>
              <a:t>03/10/2024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830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704B56-61A2-4DCE-928D-BF132DAE631C}" type="datetimeFigureOut">
              <a:rPr lang="en-US" smtClean="0"/>
              <a:t>03/10/2024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spTree>
    <p:extLst>
      <p:ext uri="{BB962C8B-B14F-4D97-AF65-F5344CB8AC3E}">
        <p14:creationId xmlns:p14="http://schemas.microsoft.com/office/powerpoint/2010/main" val="2125134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704B56-61A2-4DCE-928D-BF132DAE631C}" type="datetimeFigureOut">
              <a:rPr lang="en-US" smtClean="0"/>
              <a:t>03/10/2024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716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704B56-61A2-4DCE-928D-BF132DAE631C}" type="datetimeFigureOut">
              <a:rPr lang="en-US" smtClean="0"/>
              <a:t>03/10/2024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785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04B56-61A2-4DCE-928D-BF132DAE631C}" type="datetimeFigureOut">
              <a:rPr lang="en-US" smtClean="0"/>
              <a:t>03/10/2024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1201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04B56-61A2-4DCE-928D-BF132DAE631C}" type="datetimeFigureOut">
              <a:rPr lang="en-US" smtClean="0"/>
              <a:t>03/10/2024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50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04B56-61A2-4DCE-928D-BF132DAE631C}" type="datetimeFigureOut">
              <a:rPr lang="en-US" smtClean="0"/>
              <a:t>03/10/2024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spTree>
    <p:extLst>
      <p:ext uri="{BB962C8B-B14F-4D97-AF65-F5344CB8AC3E}">
        <p14:creationId xmlns:p14="http://schemas.microsoft.com/office/powerpoint/2010/main" val="401629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704B56-61A2-4DCE-928D-BF132DAE631C}" type="datetimeFigureOut">
              <a:rPr lang="en-US" smtClean="0"/>
              <a:t>03/10/2024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70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704B56-61A2-4DCE-928D-BF132DAE631C}" type="datetimeFigureOut">
              <a:rPr lang="en-US" smtClean="0"/>
              <a:t>03/10/2024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15186-936E-485C-B735-5E7ADA9BC535}" type="slidenum">
              <a:rPr lang="en-US" smtClean="0"/>
              <a:t>‹#›</a:t>
            </a:fld>
            <a:endParaRPr lang="en-US"/>
          </a:p>
        </p:txBody>
      </p:sp>
    </p:spTree>
    <p:extLst>
      <p:ext uri="{BB962C8B-B14F-4D97-AF65-F5344CB8AC3E}">
        <p14:creationId xmlns:p14="http://schemas.microsoft.com/office/powerpoint/2010/main" val="138862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704B56-61A2-4DCE-928D-BF132DAE631C}" type="datetimeFigureOut">
              <a:rPr lang="en-US" smtClean="0"/>
              <a:t>03/10/2024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B15186-936E-485C-B735-5E7ADA9BC53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951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704B56-61A2-4DCE-928D-BF132DAE631C}" type="datetimeFigureOut">
              <a:rPr lang="en-US" smtClean="0"/>
              <a:t>03/10/2024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15186-936E-485C-B735-5E7ADA9BC53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029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04B56-61A2-4DCE-928D-BF132DAE631C}" type="datetimeFigureOut">
              <a:rPr lang="en-US" smtClean="0"/>
              <a:t>03/10/2024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B15186-936E-485C-B735-5E7ADA9BC535}" type="slidenum">
              <a:rPr lang="en-US" smtClean="0"/>
              <a:t>‹#›</a:t>
            </a:fld>
            <a:endParaRPr lang="en-US"/>
          </a:p>
        </p:txBody>
      </p:sp>
    </p:spTree>
    <p:extLst>
      <p:ext uri="{BB962C8B-B14F-4D97-AF65-F5344CB8AC3E}">
        <p14:creationId xmlns:p14="http://schemas.microsoft.com/office/powerpoint/2010/main" val="294381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C704B56-61A2-4DCE-928D-BF132DAE631C}" type="datetimeFigureOut">
              <a:rPr lang="en-US" smtClean="0"/>
              <a:t>03/10/2024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15186-936E-485C-B735-5E7ADA9BC53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522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C704B56-61A2-4DCE-928D-BF132DAE631C}" type="datetimeFigureOut">
              <a:rPr lang="en-US" smtClean="0"/>
              <a:t>03/10/2024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15186-936E-485C-B735-5E7ADA9BC535}" type="slidenum">
              <a:rPr lang="en-US" smtClean="0"/>
              <a:t>‹#›</a:t>
            </a:fld>
            <a:endParaRPr lang="en-US"/>
          </a:p>
        </p:txBody>
      </p:sp>
    </p:spTree>
    <p:extLst>
      <p:ext uri="{BB962C8B-B14F-4D97-AF65-F5344CB8AC3E}">
        <p14:creationId xmlns:p14="http://schemas.microsoft.com/office/powerpoint/2010/main" val="245058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704B56-61A2-4DCE-928D-BF132DAE631C}" type="datetimeFigureOut">
              <a:rPr lang="en-US" smtClean="0"/>
              <a:t>03/10/2024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B15186-936E-485C-B735-5E7ADA9BC535}" type="slidenum">
              <a:rPr lang="en-US" smtClean="0"/>
              <a:t>‹#›</a:t>
            </a:fld>
            <a:endParaRPr lang="en-US"/>
          </a:p>
        </p:txBody>
      </p:sp>
    </p:spTree>
    <p:extLst>
      <p:ext uri="{BB962C8B-B14F-4D97-AF65-F5344CB8AC3E}">
        <p14:creationId xmlns:p14="http://schemas.microsoft.com/office/powerpoint/2010/main" val="34338954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vtv.vn/van-hoa-giai-tri/den-vau-dung-doanh-thu-dot-moi-cua-nau-an-cho-em-lam-4-phong-tin-hoc-cho-tre-em-ngheo-2024031910264962.htm" TargetMode="External"/><Relationship Id="rId2" Type="http://schemas.openxmlformats.org/officeDocument/2006/relationships/hyperlink" Target="https://www.youtube.com/watch?v=ukHK1GVyr0I"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6" y="1488434"/>
            <a:ext cx="6815669" cy="1680528"/>
          </a:xfrm>
        </p:spPr>
        <p:txBody>
          <a:bodyPr/>
          <a:lstStyle/>
          <a:p>
            <a:r>
              <a:rPr lang="vi-VN" sz="2700" b="1">
                <a:solidFill>
                  <a:srgbClr val="FF0000"/>
                </a:solidFill>
                <a:latin typeface="+mn-lt"/>
              </a:rPr>
              <a:t>CHỦ ĐỀ D</a:t>
            </a:r>
            <a:r>
              <a:rPr lang="en-US" sz="2700" b="1">
                <a:solidFill>
                  <a:srgbClr val="FF0000"/>
                </a:solidFill>
                <a:latin typeface="+mn-lt"/>
              </a:rPr>
              <a:t>:</a:t>
            </a:r>
            <a:r>
              <a:rPr lang="vi-VN" sz="2700" b="1">
                <a:solidFill>
                  <a:srgbClr val="FF0000"/>
                </a:solidFill>
                <a:latin typeface="+mn-lt"/>
              </a:rPr>
              <a:t> </a:t>
            </a:r>
            <a:br>
              <a:rPr lang="en-US" sz="2700" b="1">
                <a:solidFill>
                  <a:srgbClr val="FF0000"/>
                </a:solidFill>
                <a:latin typeface="+mn-lt"/>
              </a:rPr>
            </a:br>
            <a:r>
              <a:rPr lang="vi-VN" sz="2700" b="1">
                <a:solidFill>
                  <a:srgbClr val="FF0000"/>
                </a:solidFill>
                <a:latin typeface="+mn-lt"/>
              </a:rPr>
              <a:t>ĐẠO ĐỨC, PHÁP LUẬT VÀ VĂN HOÁ TRONG MÔI TRƯỜNG SỐ</a:t>
            </a:r>
            <a:endParaRPr lang="vi-VN" sz="2700" b="1">
              <a:solidFill>
                <a:srgbClr val="0000FF"/>
              </a:solidFill>
              <a:latin typeface="+mn-lt"/>
            </a:endParaRPr>
          </a:p>
        </p:txBody>
      </p:sp>
      <p:sp>
        <p:nvSpPr>
          <p:cNvPr id="3" name="Subtitle 2"/>
          <p:cNvSpPr>
            <a:spLocks noGrp="1"/>
          </p:cNvSpPr>
          <p:nvPr>
            <p:ph type="subTitle" idx="1"/>
          </p:nvPr>
        </p:nvSpPr>
        <p:spPr>
          <a:xfrm>
            <a:off x="2368446" y="3624351"/>
            <a:ext cx="7525062" cy="1614794"/>
          </a:xfrm>
        </p:spPr>
        <p:txBody>
          <a:bodyPr>
            <a:normAutofit/>
          </a:bodyPr>
          <a:lstStyle/>
          <a:p>
            <a:r>
              <a:rPr lang="vi-VN" sz="2500" b="1" dirty="0"/>
              <a:t>BÀI: </a:t>
            </a:r>
            <a:endParaRPr lang="en-US" sz="2500" b="1" dirty="0"/>
          </a:p>
          <a:p>
            <a:r>
              <a:rPr lang="vi-VN" sz="2500" b="1" dirty="0"/>
              <a:t>GIỮ GÌN TÍNH NHÂN VĂN TRONG THẾ GIỚI ẢO</a:t>
            </a:r>
            <a:endParaRPr lang="en-US" sz="2500" b="1" dirty="0"/>
          </a:p>
        </p:txBody>
      </p:sp>
    </p:spTree>
    <p:extLst>
      <p:ext uri="{BB962C8B-B14F-4D97-AF65-F5344CB8AC3E}">
        <p14:creationId xmlns:p14="http://schemas.microsoft.com/office/powerpoint/2010/main" val="252495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9826554"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1. Ưu điểm của giao tiếp qua không gian mạng</a:t>
            </a:r>
          </a:p>
        </p:txBody>
      </p:sp>
      <p:sp>
        <p:nvSpPr>
          <p:cNvPr id="4" name="Content Placeholder 3"/>
          <p:cNvSpPr>
            <a:spLocks noGrp="1"/>
          </p:cNvSpPr>
          <p:nvPr>
            <p:ph idx="1"/>
          </p:nvPr>
        </p:nvSpPr>
        <p:spPr>
          <a:xfrm>
            <a:off x="632298" y="1395289"/>
            <a:ext cx="10826639" cy="4993935"/>
          </a:xfrm>
        </p:spPr>
        <p:txBody>
          <a:bodyPr>
            <a:noAutofit/>
          </a:bodyPr>
          <a:lstStyle/>
          <a:p>
            <a:pPr algn="just">
              <a:buFont typeface="Wingdings" panose="05000000000000000000" pitchFamily="2" charset="2"/>
              <a:buChar char="§"/>
            </a:pPr>
            <a:r>
              <a:rPr lang="en-US" sz="2700">
                <a:latin typeface="Times New Roman" panose="02020603050405020304" pitchFamily="18" charset="0"/>
                <a:cs typeface="Times New Roman" panose="02020603050405020304" pitchFamily="18" charset="0"/>
              </a:rPr>
              <a:t> </a:t>
            </a:r>
            <a:r>
              <a:rPr lang="vi-VN" sz="2700" i="1">
                <a:cs typeface="Times New Roman" panose="02020603050405020304" pitchFamily="18" charset="0"/>
              </a:rPr>
              <a:t>Giao tiếp qua không gian mạng có nhiều ưu điểm như:</a:t>
            </a:r>
            <a:endParaRPr lang="en-US" sz="2700" i="1">
              <a:cs typeface="Times New Roman" panose="02020603050405020304" pitchFamily="18" charset="0"/>
            </a:endParaRPr>
          </a:p>
          <a:p>
            <a:pPr marL="463550" algn="just">
              <a:buFont typeface="Wingdings" panose="05000000000000000000" pitchFamily="2" charset="2"/>
              <a:buChar char="ü"/>
            </a:pPr>
            <a:r>
              <a:rPr lang="en-US" sz="2700">
                <a:solidFill>
                  <a:schemeClr val="tx1"/>
                </a:solidFill>
                <a:cs typeface="Times New Roman" panose="02020603050405020304" pitchFamily="18" charset="0"/>
              </a:rPr>
              <a:t>   </a:t>
            </a:r>
            <a:r>
              <a:rPr lang="vi-VN" sz="2700">
                <a:solidFill>
                  <a:schemeClr val="tx1"/>
                </a:solidFill>
                <a:cs typeface="Times New Roman" panose="02020603050405020304" pitchFamily="18" charset="0"/>
              </a:rPr>
              <a:t>Góp phân xoá bỏ mặc cảm, giảm nhẹ các rào cản ở bước đầu giao tiếp.</a:t>
            </a:r>
            <a:endParaRPr lang="en-US" sz="2700">
              <a:solidFill>
                <a:schemeClr val="tx1"/>
              </a:solidFill>
              <a:cs typeface="Times New Roman" panose="02020603050405020304" pitchFamily="18" charset="0"/>
            </a:endParaRPr>
          </a:p>
          <a:p>
            <a:pPr marL="177800" indent="0" algn="just">
              <a:buNone/>
            </a:pPr>
            <a:endParaRPr lang="en-US" sz="270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t="9183"/>
          <a:stretch/>
        </p:blipFill>
        <p:spPr>
          <a:xfrm>
            <a:off x="3946882" y="2653899"/>
            <a:ext cx="4197469" cy="3562807"/>
          </a:xfrm>
          <a:prstGeom prst="rect">
            <a:avLst/>
          </a:prstGeom>
        </p:spPr>
      </p:pic>
    </p:spTree>
    <p:extLst>
      <p:ext uri="{BB962C8B-B14F-4D97-AF65-F5344CB8AC3E}">
        <p14:creationId xmlns:p14="http://schemas.microsoft.com/office/powerpoint/2010/main" val="228401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9826554"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1. Ưu điểm của giao tiếp qua không gian mạng</a:t>
            </a:r>
          </a:p>
        </p:txBody>
      </p:sp>
      <p:sp>
        <p:nvSpPr>
          <p:cNvPr id="4" name="Content Placeholder 3"/>
          <p:cNvSpPr>
            <a:spLocks noGrp="1"/>
          </p:cNvSpPr>
          <p:nvPr>
            <p:ph idx="1"/>
          </p:nvPr>
        </p:nvSpPr>
        <p:spPr>
          <a:xfrm>
            <a:off x="632298" y="1395289"/>
            <a:ext cx="10826639" cy="4993935"/>
          </a:xfrm>
        </p:spPr>
        <p:txBody>
          <a:bodyPr>
            <a:noAutofit/>
          </a:bodyPr>
          <a:lstStyle/>
          <a:p>
            <a:pPr algn="just">
              <a:buFont typeface="Wingdings" panose="05000000000000000000" pitchFamily="2" charset="2"/>
              <a:buChar char="§"/>
            </a:pPr>
            <a:r>
              <a:rPr lang="en-US" sz="2700">
                <a:latin typeface="Times New Roman" panose="02020603050405020304" pitchFamily="18" charset="0"/>
                <a:cs typeface="Times New Roman" panose="02020603050405020304" pitchFamily="18" charset="0"/>
              </a:rPr>
              <a:t> </a:t>
            </a:r>
            <a:r>
              <a:rPr lang="vi-VN" sz="2700" i="1">
                <a:cs typeface="Times New Roman" panose="02020603050405020304" pitchFamily="18" charset="0"/>
              </a:rPr>
              <a:t>Giao tiếp qua không gian mạng có nhiều ưu điểm như:</a:t>
            </a:r>
            <a:endParaRPr lang="en-US" sz="2700" i="1">
              <a:cs typeface="Times New Roman" panose="02020603050405020304" pitchFamily="18" charset="0"/>
            </a:endParaRPr>
          </a:p>
          <a:p>
            <a:pPr marL="463550" algn="just">
              <a:buFont typeface="Wingdings" panose="05000000000000000000" pitchFamily="2" charset="2"/>
              <a:buChar char="ü"/>
            </a:pPr>
            <a:r>
              <a:rPr lang="en-US" sz="2700">
                <a:solidFill>
                  <a:schemeClr val="tx1"/>
                </a:solidFill>
                <a:cs typeface="Times New Roman" panose="02020603050405020304" pitchFamily="18" charset="0"/>
              </a:rPr>
              <a:t>   </a:t>
            </a:r>
            <a:r>
              <a:rPr lang="vi-VN" sz="2700">
                <a:solidFill>
                  <a:schemeClr val="tx1"/>
                </a:solidFill>
                <a:cs typeface="Times New Roman" panose="02020603050405020304" pitchFamily="18" charset="0"/>
              </a:rPr>
              <a:t>Cung cấp một nền tảng giúp những người khiếm khuyết ngoại hình, khiếm thính hoặc khiếm ngôn dễ dàng giao tiếp mà không phải có người hỗ trợ.</a:t>
            </a:r>
          </a:p>
          <a:p>
            <a:pPr marL="177800" indent="0" algn="just">
              <a:buNone/>
            </a:pPr>
            <a:endParaRPr lang="en-US" sz="270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b="34436"/>
          <a:stretch/>
        </p:blipFill>
        <p:spPr>
          <a:xfrm>
            <a:off x="2636559" y="3229336"/>
            <a:ext cx="6818116" cy="3650435"/>
          </a:xfrm>
          <a:prstGeom prst="rect">
            <a:avLst/>
          </a:prstGeom>
        </p:spPr>
      </p:pic>
    </p:spTree>
    <p:extLst>
      <p:ext uri="{BB962C8B-B14F-4D97-AF65-F5344CB8AC3E}">
        <p14:creationId xmlns:p14="http://schemas.microsoft.com/office/powerpoint/2010/main" val="407351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10676168"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2. Một số vấn đề tiềm ẩn của giao tiếp qua không gian mạng</a:t>
            </a:r>
          </a:p>
        </p:txBody>
      </p:sp>
      <p:pic>
        <p:nvPicPr>
          <p:cNvPr id="3" name="Content Placeholder 2"/>
          <p:cNvPicPr>
            <a:picLocks noGrp="1" noChangeAspect="1"/>
          </p:cNvPicPr>
          <p:nvPr>
            <p:ph idx="1"/>
          </p:nvPr>
        </p:nvPicPr>
        <p:blipFill>
          <a:blip r:embed="rId2"/>
          <a:stretch>
            <a:fillRect/>
          </a:stretch>
        </p:blipFill>
        <p:spPr>
          <a:xfrm>
            <a:off x="721332" y="1279543"/>
            <a:ext cx="10749179" cy="2424356"/>
          </a:xfrm>
          <a:prstGeom prst="rect">
            <a:avLst/>
          </a:prstGeom>
        </p:spPr>
      </p:pic>
      <p:sp>
        <p:nvSpPr>
          <p:cNvPr id="5" name="Rectangle 4"/>
          <p:cNvSpPr/>
          <p:nvPr/>
        </p:nvSpPr>
        <p:spPr>
          <a:xfrm>
            <a:off x="721332" y="3703899"/>
            <a:ext cx="10749179" cy="2585323"/>
          </a:xfrm>
          <a:prstGeom prst="rect">
            <a:avLst/>
          </a:prstGeom>
        </p:spPr>
        <p:txBody>
          <a:bodyPr wrap="square">
            <a:spAutoFit/>
          </a:bodyPr>
          <a:lstStyle/>
          <a:p>
            <a:pPr marL="457200" indent="-457200" algn="just">
              <a:buFont typeface="Wingdings" panose="05000000000000000000" pitchFamily="2" charset="2"/>
              <a:buChar char="§"/>
            </a:pPr>
            <a:r>
              <a:rPr lang="en-US" sz="2700"/>
              <a:t>   </a:t>
            </a:r>
            <a:r>
              <a:rPr lang="vi-VN" sz="2700"/>
              <a:t>Giao tiếp qua không gian mạng có nhiều ưu điểm như tiện lợi, linh hoạt và có thể kết nối với người dùng từ khắp nơi trên thế giới. Tuy nhiên, nó cũng có mặt trái và nhược điểm. </a:t>
            </a:r>
          </a:p>
          <a:p>
            <a:pPr marL="457200" indent="-457200" algn="just">
              <a:buFont typeface="Wingdings" panose="05000000000000000000" pitchFamily="2" charset="2"/>
              <a:buChar char="§"/>
            </a:pPr>
            <a:r>
              <a:rPr lang="en-US" sz="2700"/>
              <a:t>   </a:t>
            </a:r>
            <a:r>
              <a:rPr lang="vi-VN" sz="2700"/>
              <a:t>Việc dạy và học hoàn toàn qua mạng có thể gặp nhược điểm như thiếu tương tác trực tiếp, khó tạo ra môi trường học tập tương tác và thất thoát các yếu tố phi ngôn ngữ trong giao tiếp.</a:t>
            </a:r>
          </a:p>
        </p:txBody>
      </p:sp>
    </p:spTree>
    <p:extLst>
      <p:ext uri="{BB962C8B-B14F-4D97-AF65-F5344CB8AC3E}">
        <p14:creationId xmlns:p14="http://schemas.microsoft.com/office/powerpoint/2010/main" val="170124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10676168"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2. Một số vấn đề tiềm ẩn của giao tiếp qua không gian mạng</a:t>
            </a:r>
          </a:p>
        </p:txBody>
      </p:sp>
      <p:sp>
        <p:nvSpPr>
          <p:cNvPr id="4" name="Content Placeholder 3"/>
          <p:cNvSpPr>
            <a:spLocks noGrp="1"/>
          </p:cNvSpPr>
          <p:nvPr>
            <p:ph idx="1"/>
          </p:nvPr>
        </p:nvSpPr>
        <p:spPr>
          <a:xfrm>
            <a:off x="805806" y="1406865"/>
            <a:ext cx="10329152" cy="4057877"/>
          </a:xfrm>
        </p:spPr>
        <p:txBody>
          <a:bodyPr>
            <a:noAutofit/>
          </a:bodyPr>
          <a:lstStyle/>
          <a:p>
            <a:pPr algn="just">
              <a:buFont typeface="Wingdings" panose="05000000000000000000" pitchFamily="2" charset="2"/>
              <a:buChar char="§"/>
            </a:pPr>
            <a:r>
              <a:rPr lang="en-US" sz="2700" i="1">
                <a:cs typeface="Times New Roman" panose="02020603050405020304" pitchFamily="18" charset="0"/>
              </a:rPr>
              <a:t>   </a:t>
            </a:r>
            <a:r>
              <a:rPr lang="vi-VN" sz="2700" i="1">
                <a:cs typeface="Times New Roman" panose="02020603050405020304" pitchFamily="18" charset="0"/>
              </a:rPr>
              <a:t>Giao tiếp qua không gian mạng làm mất đi nhiều ưu điểm của giao tiếp trực tiếp và tiềm ẩn khả năng gây ra một số vần đề như:</a:t>
            </a:r>
            <a:endParaRPr lang="en-US" sz="2700" i="1">
              <a:cs typeface="Times New Roman" panose="02020603050405020304" pitchFamily="18" charset="0"/>
            </a:endParaRPr>
          </a:p>
          <a:p>
            <a:pPr marL="509588" algn="just">
              <a:buFont typeface="Wingdings" panose="05000000000000000000" pitchFamily="2" charset="2"/>
              <a:buChar char="ü"/>
            </a:pPr>
            <a:r>
              <a:rPr lang="en-US" sz="2700">
                <a:cs typeface="Times New Roman" panose="02020603050405020304" pitchFamily="18" charset="0"/>
              </a:rPr>
              <a:t>  </a:t>
            </a:r>
            <a:r>
              <a:rPr lang="en-US" sz="2700">
                <a:latin typeface="Times New Roman" panose="02020603050405020304" pitchFamily="18" charset="0"/>
                <a:cs typeface="Times New Roman" panose="02020603050405020304" pitchFamily="18" charset="0"/>
              </a:rPr>
              <a:t>Do thiếu ngôn ngữ hình thể, thiếu các tín hiệu cảm xúc, giao tiếp qua tin nhắn  văn bản có thể xảy ra hiểu lầm vì diễn giải sai ý nghĩa của lời văn, âm điệu của tiếng nói.</a:t>
            </a:r>
          </a:p>
          <a:p>
            <a:pPr marL="223838" indent="0" algn="just">
              <a:buNone/>
            </a:pPr>
            <a:endParaRPr lang="en-US" sz="27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853275" y="3819646"/>
            <a:ext cx="6317658" cy="3038354"/>
          </a:xfrm>
          <a:prstGeom prst="rect">
            <a:avLst/>
          </a:prstGeom>
        </p:spPr>
      </p:pic>
    </p:spTree>
    <p:extLst>
      <p:ext uri="{BB962C8B-B14F-4D97-AF65-F5344CB8AC3E}">
        <p14:creationId xmlns:p14="http://schemas.microsoft.com/office/powerpoint/2010/main" val="30412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10676168"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2. Một số vấn đề tiềm ẩn của giao tiếp qua không gian mạng</a:t>
            </a:r>
          </a:p>
        </p:txBody>
      </p:sp>
      <p:sp>
        <p:nvSpPr>
          <p:cNvPr id="4" name="Content Placeholder 3"/>
          <p:cNvSpPr>
            <a:spLocks noGrp="1"/>
          </p:cNvSpPr>
          <p:nvPr>
            <p:ph idx="1"/>
          </p:nvPr>
        </p:nvSpPr>
        <p:spPr>
          <a:xfrm>
            <a:off x="805806" y="1406865"/>
            <a:ext cx="10329152" cy="3975363"/>
          </a:xfrm>
        </p:spPr>
        <p:txBody>
          <a:bodyPr>
            <a:noAutofit/>
          </a:bodyPr>
          <a:lstStyle/>
          <a:p>
            <a:pPr algn="just">
              <a:buFont typeface="Wingdings" panose="05000000000000000000" pitchFamily="2" charset="2"/>
              <a:buChar char="§"/>
            </a:pPr>
            <a:r>
              <a:rPr lang="en-US" sz="2700" i="1">
                <a:latin typeface="Times New Roman" panose="02020603050405020304" pitchFamily="18" charset="0"/>
                <a:cs typeface="Times New Roman" panose="02020603050405020304" pitchFamily="18" charset="0"/>
              </a:rPr>
              <a:t>   </a:t>
            </a:r>
            <a:r>
              <a:rPr lang="vi-VN" sz="2700" i="1">
                <a:latin typeface="Times New Roman" panose="02020603050405020304" pitchFamily="18" charset="0"/>
                <a:cs typeface="Times New Roman" panose="02020603050405020304" pitchFamily="18" charset="0"/>
              </a:rPr>
              <a:t>Giao tiếp qua không gian mạng làm mất đi nhiều ưu điểm của giao tiếp trực tiếp và tiềm ẩn khả năng gây ra một số vần đề như:</a:t>
            </a:r>
            <a:endParaRPr lang="en-US" sz="2700" i="1">
              <a:latin typeface="Times New Roman" panose="02020603050405020304" pitchFamily="18" charset="0"/>
              <a:cs typeface="Times New Roman" panose="02020603050405020304" pitchFamily="18" charset="0"/>
            </a:endParaRPr>
          </a:p>
          <a:p>
            <a:pPr marL="509588" algn="just">
              <a:buFont typeface="Wingdings" panose="05000000000000000000" pitchFamily="2" charset="2"/>
              <a:buChar char="ü"/>
            </a:pPr>
            <a:r>
              <a:rPr lang="en-US" sz="2700">
                <a:latin typeface="Times New Roman" panose="02020603050405020304" pitchFamily="18" charset="0"/>
                <a:cs typeface="Times New Roman" panose="02020603050405020304" pitchFamily="18" charset="0"/>
              </a:rPr>
              <a:t>  Sự dễ dãi khi viết tin nhắn là một yếu tố dẫn đến kĩ năng viết kém (lỗi chính tả, sai ngữ pháp, sử dụng từ viết tắt tuỳ tiện) đang trở thành vấn đề đáng lo ngại.</a:t>
            </a:r>
          </a:p>
        </p:txBody>
      </p:sp>
      <p:pic>
        <p:nvPicPr>
          <p:cNvPr id="3" name="Picture 2"/>
          <p:cNvPicPr>
            <a:picLocks noChangeAspect="1"/>
          </p:cNvPicPr>
          <p:nvPr/>
        </p:nvPicPr>
        <p:blipFill>
          <a:blip r:embed="rId2"/>
          <a:stretch>
            <a:fillRect/>
          </a:stretch>
        </p:blipFill>
        <p:spPr>
          <a:xfrm>
            <a:off x="6347949" y="3891987"/>
            <a:ext cx="4474838" cy="2980481"/>
          </a:xfrm>
          <a:prstGeom prst="rect">
            <a:avLst/>
          </a:prstGeom>
        </p:spPr>
      </p:pic>
      <p:pic>
        <p:nvPicPr>
          <p:cNvPr id="6" name="Picture 5"/>
          <p:cNvPicPr>
            <a:picLocks noChangeAspect="1"/>
          </p:cNvPicPr>
          <p:nvPr/>
        </p:nvPicPr>
        <p:blipFill>
          <a:blip r:embed="rId3"/>
          <a:stretch>
            <a:fillRect/>
          </a:stretch>
        </p:blipFill>
        <p:spPr>
          <a:xfrm>
            <a:off x="1470585" y="3891987"/>
            <a:ext cx="4212585" cy="2966013"/>
          </a:xfrm>
          <a:prstGeom prst="rect">
            <a:avLst/>
          </a:prstGeom>
        </p:spPr>
      </p:pic>
    </p:spTree>
    <p:extLst>
      <p:ext uri="{BB962C8B-B14F-4D97-AF65-F5344CB8AC3E}">
        <p14:creationId xmlns:p14="http://schemas.microsoft.com/office/powerpoint/2010/main" val="278507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10676168"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2. Một số vấn đề tiềm ẩn của giao tiếp qua không gian mạng</a:t>
            </a:r>
          </a:p>
        </p:txBody>
      </p:sp>
      <p:sp>
        <p:nvSpPr>
          <p:cNvPr id="4" name="Content Placeholder 3"/>
          <p:cNvSpPr>
            <a:spLocks noGrp="1"/>
          </p:cNvSpPr>
          <p:nvPr>
            <p:ph idx="1"/>
          </p:nvPr>
        </p:nvSpPr>
        <p:spPr>
          <a:xfrm>
            <a:off x="805806" y="1406865"/>
            <a:ext cx="10329152" cy="3975363"/>
          </a:xfrm>
        </p:spPr>
        <p:txBody>
          <a:bodyPr>
            <a:noAutofit/>
          </a:bodyPr>
          <a:lstStyle/>
          <a:p>
            <a:pPr algn="just">
              <a:buFont typeface="Wingdings" panose="05000000000000000000" pitchFamily="2" charset="2"/>
              <a:buChar char="§"/>
            </a:pPr>
            <a:r>
              <a:rPr lang="en-US" sz="2700" i="1">
                <a:latin typeface="Times New Roman" panose="02020603050405020304" pitchFamily="18" charset="0"/>
                <a:cs typeface="Times New Roman" panose="02020603050405020304" pitchFamily="18" charset="0"/>
              </a:rPr>
              <a:t>   </a:t>
            </a:r>
            <a:r>
              <a:rPr lang="vi-VN" sz="2700" i="1">
                <a:latin typeface="Times New Roman" panose="02020603050405020304" pitchFamily="18" charset="0"/>
                <a:cs typeface="Times New Roman" panose="02020603050405020304" pitchFamily="18" charset="0"/>
              </a:rPr>
              <a:t>Giao tiếp qua không gian mạng làm mất đi nhiều ưu điểm của giao tiếp trực tiếp và tiềm ẩn khả năng gây ra một số vần đề như:</a:t>
            </a:r>
            <a:endParaRPr lang="en-US" sz="2700" i="1">
              <a:latin typeface="Times New Roman" panose="02020603050405020304" pitchFamily="18" charset="0"/>
              <a:cs typeface="Times New Roman" panose="02020603050405020304" pitchFamily="18" charset="0"/>
            </a:endParaRPr>
          </a:p>
          <a:p>
            <a:pPr marL="509588" algn="just">
              <a:buFont typeface="Wingdings" panose="05000000000000000000" pitchFamily="2" charset="2"/>
              <a:buChar char="ü"/>
            </a:pPr>
            <a:r>
              <a:rPr lang="en-US" sz="2700">
                <a:latin typeface="Times New Roman" panose="02020603050405020304" pitchFamily="18" charset="0"/>
                <a:cs typeface="Times New Roman" panose="02020603050405020304" pitchFamily="18" charset="0"/>
              </a:rPr>
              <a:t>  </a:t>
            </a:r>
            <a:r>
              <a:rPr lang="vi-VN" sz="2700">
                <a:cs typeface="Times New Roman" panose="02020603050405020304" pitchFamily="18" charset="0"/>
              </a:rPr>
              <a:t>Sự lười biếng thời công nghệ.</a:t>
            </a:r>
            <a:endParaRPr lang="en-US" sz="2700">
              <a:cs typeface="Times New Roman" panose="02020603050405020304" pitchFamily="18" charset="0"/>
            </a:endParaRPr>
          </a:p>
          <a:p>
            <a:pPr marL="223838" indent="0" algn="just">
              <a:buNone/>
            </a:pPr>
            <a:endParaRPr lang="en-US" sz="270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142299" y="2468301"/>
            <a:ext cx="5042704" cy="3782028"/>
          </a:xfrm>
          <a:prstGeom prst="rect">
            <a:avLst/>
          </a:prstGeom>
        </p:spPr>
      </p:pic>
    </p:spTree>
    <p:extLst>
      <p:ext uri="{BB962C8B-B14F-4D97-AF65-F5344CB8AC3E}">
        <p14:creationId xmlns:p14="http://schemas.microsoft.com/office/powerpoint/2010/main" val="176853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10676168"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2. Một số vấn đề tiềm ẩn của giao tiếp qua không gian mạng</a:t>
            </a:r>
          </a:p>
        </p:txBody>
      </p:sp>
      <p:sp>
        <p:nvSpPr>
          <p:cNvPr id="4" name="Content Placeholder 3"/>
          <p:cNvSpPr>
            <a:spLocks noGrp="1"/>
          </p:cNvSpPr>
          <p:nvPr>
            <p:ph idx="1"/>
          </p:nvPr>
        </p:nvSpPr>
        <p:spPr>
          <a:xfrm>
            <a:off x="805806" y="1406865"/>
            <a:ext cx="10329152" cy="3975363"/>
          </a:xfrm>
        </p:spPr>
        <p:txBody>
          <a:bodyPr>
            <a:noAutofit/>
          </a:bodyPr>
          <a:lstStyle/>
          <a:p>
            <a:pPr algn="just">
              <a:buFont typeface="Wingdings" panose="05000000000000000000" pitchFamily="2" charset="2"/>
              <a:buChar char="§"/>
            </a:pPr>
            <a:r>
              <a:rPr lang="en-US" sz="2700" i="1">
                <a:latin typeface="Times New Roman" panose="02020603050405020304" pitchFamily="18" charset="0"/>
                <a:cs typeface="Times New Roman" panose="02020603050405020304" pitchFamily="18" charset="0"/>
              </a:rPr>
              <a:t>   </a:t>
            </a:r>
            <a:r>
              <a:rPr lang="vi-VN" sz="2700" i="1">
                <a:latin typeface="Times New Roman" panose="02020603050405020304" pitchFamily="18" charset="0"/>
                <a:cs typeface="Times New Roman" panose="02020603050405020304" pitchFamily="18" charset="0"/>
              </a:rPr>
              <a:t>Giao tiếp qua không gian mạng làm mất đi nhiều ưu điểm của giao tiếp trực tiếp và tiềm ẩn khả năng gây ra một số vần đề như:</a:t>
            </a:r>
            <a:endParaRPr lang="en-US" sz="2700" i="1">
              <a:latin typeface="Times New Roman" panose="02020603050405020304" pitchFamily="18" charset="0"/>
              <a:cs typeface="Times New Roman" panose="02020603050405020304" pitchFamily="18" charset="0"/>
            </a:endParaRPr>
          </a:p>
          <a:p>
            <a:pPr marL="509588" algn="just">
              <a:buFont typeface="Wingdings" panose="05000000000000000000" pitchFamily="2" charset="2"/>
              <a:buChar char="ü"/>
            </a:pPr>
            <a:r>
              <a:rPr lang="en-US" sz="2700">
                <a:latin typeface="Times New Roman" panose="02020603050405020304" pitchFamily="18" charset="0"/>
                <a:cs typeface="Times New Roman" panose="02020603050405020304" pitchFamily="18" charset="0"/>
              </a:rPr>
              <a:t>  </a:t>
            </a:r>
            <a:r>
              <a:rPr lang="vi-VN" sz="2700">
                <a:cs typeface="Times New Roman" panose="02020603050405020304" pitchFamily="18" charset="0"/>
              </a:rPr>
              <a:t>Nguy cơ bị nghiện Internet, dành quá nhiều thời gian trên không gian mạng với các mối quan hệ, trở nên ngây ngô trong cuộc sống thực, không biết gì về những sự kiện gần gũi xung quanh.</a:t>
            </a:r>
            <a:endParaRPr lang="en-US" sz="27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62347" y="3838419"/>
            <a:ext cx="5216069" cy="3019581"/>
          </a:xfrm>
          <a:prstGeom prst="rect">
            <a:avLst/>
          </a:prstGeom>
        </p:spPr>
      </p:pic>
    </p:spTree>
    <p:extLst>
      <p:ext uri="{BB962C8B-B14F-4D97-AF65-F5344CB8AC3E}">
        <p14:creationId xmlns:p14="http://schemas.microsoft.com/office/powerpoint/2010/main" val="40290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10676168"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2. Một số vấn đề tiềm ẩn của giao tiếp qua không gian mạng</a:t>
            </a:r>
          </a:p>
        </p:txBody>
      </p:sp>
      <p:sp>
        <p:nvSpPr>
          <p:cNvPr id="4" name="Content Placeholder 3"/>
          <p:cNvSpPr>
            <a:spLocks noGrp="1"/>
          </p:cNvSpPr>
          <p:nvPr>
            <p:ph idx="1"/>
          </p:nvPr>
        </p:nvSpPr>
        <p:spPr>
          <a:xfrm>
            <a:off x="805806" y="1406865"/>
            <a:ext cx="10329152" cy="3975363"/>
          </a:xfrm>
        </p:spPr>
        <p:txBody>
          <a:bodyPr>
            <a:noAutofit/>
          </a:bodyPr>
          <a:lstStyle/>
          <a:p>
            <a:pPr algn="just">
              <a:buFont typeface="Wingdings" panose="05000000000000000000" pitchFamily="2" charset="2"/>
              <a:buChar char="§"/>
            </a:pPr>
            <a:r>
              <a:rPr lang="en-US" sz="2700" i="1">
                <a:latin typeface="Times New Roman" panose="02020603050405020304" pitchFamily="18" charset="0"/>
                <a:cs typeface="Times New Roman" panose="02020603050405020304" pitchFamily="18" charset="0"/>
              </a:rPr>
              <a:t>   </a:t>
            </a:r>
            <a:r>
              <a:rPr lang="vi-VN" sz="2700" i="1">
                <a:latin typeface="Times New Roman" panose="02020603050405020304" pitchFamily="18" charset="0"/>
                <a:cs typeface="Times New Roman" panose="02020603050405020304" pitchFamily="18" charset="0"/>
              </a:rPr>
              <a:t>Giao tiếp qua không gian mạng làm mất đi nhiều ưu điểm của giao tiếp trực tiếp và tiềm ẩn khả năng gây ra một số vần đề như:</a:t>
            </a:r>
            <a:endParaRPr lang="en-US" sz="2700" i="1">
              <a:latin typeface="Times New Roman" panose="02020603050405020304" pitchFamily="18" charset="0"/>
              <a:cs typeface="Times New Roman" panose="02020603050405020304" pitchFamily="18" charset="0"/>
            </a:endParaRPr>
          </a:p>
          <a:p>
            <a:pPr marL="509588" algn="just">
              <a:buFont typeface="Wingdings" panose="05000000000000000000" pitchFamily="2" charset="2"/>
              <a:buChar char="ü"/>
            </a:pPr>
            <a:r>
              <a:rPr lang="en-US" sz="2700">
                <a:latin typeface="Times New Roman" panose="02020603050405020304" pitchFamily="18" charset="0"/>
                <a:cs typeface="Times New Roman" panose="02020603050405020304" pitchFamily="18" charset="0"/>
              </a:rPr>
              <a:t>  </a:t>
            </a:r>
            <a:r>
              <a:rPr lang="vi-VN" sz="2700">
                <a:cs typeface="Times New Roman" panose="02020603050405020304" pitchFamily="18" charset="0"/>
              </a:rPr>
              <a:t>Một số nguy cơ khác như: bị rình rập, quấy rồi, bắt nạt,... sẽ được trình bày trong mục sau.</a:t>
            </a:r>
          </a:p>
          <a:p>
            <a:pPr marL="509588" algn="just">
              <a:buFont typeface="Wingdings" panose="05000000000000000000" pitchFamily="2" charset="2"/>
              <a:buChar char="ü"/>
            </a:pPr>
            <a:r>
              <a:rPr lang="en-US" sz="2700">
                <a:cs typeface="Times New Roman" panose="02020603050405020304" pitchFamily="18" charset="0"/>
              </a:rPr>
              <a:t>  </a:t>
            </a:r>
            <a:r>
              <a:rPr lang="vi-VN" sz="2700">
                <a:cs typeface="Times New Roman" panose="02020603050405020304" pitchFamily="18" charset="0"/>
              </a:rPr>
              <a:t>Một số rủi ro như có thể bị lộ hoặc mất thông tin cá nhân, bị mất kết nối,... Điều này đòi hỏi sự chú ý trong quản lí tài nguyên mạng, quản lí kĩ thuật chặt chẽ để đảm bảo tính an toàn và ổn định của mạng.</a:t>
            </a:r>
          </a:p>
        </p:txBody>
      </p:sp>
    </p:spTree>
    <p:extLst>
      <p:ext uri="{BB962C8B-B14F-4D97-AF65-F5344CB8AC3E}">
        <p14:creationId xmlns:p14="http://schemas.microsoft.com/office/powerpoint/2010/main" val="106050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9826554"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3. Ứng xử nhân văn trên không gian mạng</a:t>
            </a:r>
          </a:p>
        </p:txBody>
      </p:sp>
      <p:sp>
        <p:nvSpPr>
          <p:cNvPr id="4" name="Content Placeholder 3"/>
          <p:cNvSpPr>
            <a:spLocks noGrp="1"/>
          </p:cNvSpPr>
          <p:nvPr>
            <p:ph idx="1"/>
          </p:nvPr>
        </p:nvSpPr>
        <p:spPr>
          <a:xfrm>
            <a:off x="881299" y="1279543"/>
            <a:ext cx="10329152" cy="4057877"/>
          </a:xfrm>
        </p:spPr>
        <p:txBody>
          <a:bodyPr>
            <a:noAutofit/>
          </a:bodyPr>
          <a:lstStyle/>
          <a:p>
            <a:pPr algn="just">
              <a:buFont typeface="Wingdings" panose="05000000000000000000" pitchFamily="2" charset="2"/>
              <a:buChar char="§"/>
            </a:pPr>
            <a:r>
              <a:rPr lang="en-US" sz="2700" i="1">
                <a:cs typeface="Times New Roman" panose="02020603050405020304" pitchFamily="18" charset="0"/>
              </a:rPr>
              <a:t>     </a:t>
            </a:r>
            <a:endParaRPr lang="en-US" sz="270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32298" y="1279543"/>
            <a:ext cx="10736515" cy="2580892"/>
          </a:xfrm>
          <a:prstGeom prst="rect">
            <a:avLst/>
          </a:prstGeom>
        </p:spPr>
      </p:pic>
    </p:spTree>
    <p:extLst>
      <p:ext uri="{BB962C8B-B14F-4D97-AF65-F5344CB8AC3E}">
        <p14:creationId xmlns:p14="http://schemas.microsoft.com/office/powerpoint/2010/main" val="138257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9826554"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3. Ứng xử nhân văn trên không gian mạng</a:t>
            </a:r>
          </a:p>
        </p:txBody>
      </p:sp>
      <p:sp>
        <p:nvSpPr>
          <p:cNvPr id="5" name="Rectangle 4"/>
          <p:cNvSpPr/>
          <p:nvPr/>
        </p:nvSpPr>
        <p:spPr>
          <a:xfrm>
            <a:off x="1064871" y="1546030"/>
            <a:ext cx="10150998" cy="3416320"/>
          </a:xfrm>
          <a:prstGeom prst="rect">
            <a:avLst/>
          </a:prstGeom>
        </p:spPr>
        <p:txBody>
          <a:bodyPr wrap="square">
            <a:spAutoFit/>
          </a:bodyPr>
          <a:lstStyle/>
          <a:p>
            <a:pPr algn="just"/>
            <a:r>
              <a:rPr lang="vi-VN" sz="2700"/>
              <a:t>•</a:t>
            </a:r>
            <a:r>
              <a:rPr lang="en-US" sz="2700"/>
              <a:t>     </a:t>
            </a:r>
            <a:r>
              <a:rPr lang="vi-VN" sz="2700"/>
              <a:t>Ứng xử nhân văn trên không gian mạng có một số khác biệt so với ứng xử trong môi trường trực tiếp. Trong giao tiếp qua mạng, việc truyền đạt cảm xúc, các yếu tố phi ngôn ngữ khác có thể bị giới hạn. </a:t>
            </a:r>
          </a:p>
          <a:p>
            <a:pPr algn="just"/>
            <a:r>
              <a:rPr lang="vi-VN" sz="2700"/>
              <a:t>•</a:t>
            </a:r>
            <a:r>
              <a:rPr lang="en-US" sz="2700"/>
              <a:t>     </a:t>
            </a:r>
            <a:r>
              <a:rPr lang="vi-VN" sz="2700"/>
              <a:t>Sự nhân văn trong giao tiếp qua mạng phụ thuộc vào việc tuân thủ quy tắc và văn hoá ứng xử trên không gian mạng, bao gồm việc tránh tạo ra và lan truyền thông tin xấu, tôn trọng quyền riêng tư và bảo vệ dữ liệu cá nhân, và thể hiện lòng tôn trọng và sự lịch sự trong giao tiếp trực tuyến.</a:t>
            </a:r>
          </a:p>
        </p:txBody>
      </p:sp>
    </p:spTree>
    <p:extLst>
      <p:ext uri="{BB962C8B-B14F-4D97-AF65-F5344CB8AC3E}">
        <p14:creationId xmlns:p14="http://schemas.microsoft.com/office/powerpoint/2010/main" val="351860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solidFill>
                  <a:srgbClr val="FF0000"/>
                </a:solidFill>
                <a:latin typeface="Times New Roman" panose="02020603050405020304" pitchFamily="18" charset="0"/>
                <a:cs typeface="Times New Roman" panose="02020603050405020304" pitchFamily="18" charset="0"/>
              </a:rPr>
              <a:t>NỘI DUNG</a:t>
            </a:r>
          </a:p>
        </p:txBody>
      </p:sp>
      <p:sp>
        <p:nvSpPr>
          <p:cNvPr id="3" name="Content Placeholder 2"/>
          <p:cNvSpPr>
            <a:spLocks noGrp="1"/>
          </p:cNvSpPr>
          <p:nvPr>
            <p:ph idx="1"/>
          </p:nvPr>
        </p:nvSpPr>
        <p:spPr>
          <a:xfrm>
            <a:off x="2108202" y="2463349"/>
            <a:ext cx="10083798" cy="3318936"/>
          </a:xfrm>
        </p:spPr>
        <p:txBody>
          <a:bodyPr>
            <a:normAutofit/>
          </a:bodyPr>
          <a:lstStyle/>
          <a:p>
            <a:pPr marL="0" indent="0">
              <a:buNone/>
            </a:pPr>
            <a:r>
              <a:rPr lang="en-US" sz="2700">
                <a:solidFill>
                  <a:srgbClr val="0000FF"/>
                </a:solidFill>
                <a:latin typeface="Times New Roman" panose="02020603050405020304" pitchFamily="18" charset="0"/>
                <a:cs typeface="Times New Roman" panose="02020603050405020304" pitchFamily="18" charset="0"/>
              </a:rPr>
              <a:t>1. Ưu điểm của giao tiếp qua không gian mạng</a:t>
            </a:r>
          </a:p>
          <a:p>
            <a:pPr marL="0" indent="0">
              <a:buNone/>
            </a:pPr>
            <a:r>
              <a:rPr lang="en-US" sz="2700">
                <a:solidFill>
                  <a:srgbClr val="0000FF"/>
                </a:solidFill>
                <a:latin typeface="Times New Roman" panose="02020603050405020304" pitchFamily="18" charset="0"/>
                <a:cs typeface="Times New Roman" panose="02020603050405020304" pitchFamily="18" charset="0"/>
              </a:rPr>
              <a:t>2. Một số vấn đề tiềm ẩn của giao tiếp qua không gian mạng</a:t>
            </a:r>
          </a:p>
          <a:p>
            <a:pPr marL="0" indent="0">
              <a:buNone/>
            </a:pPr>
            <a:r>
              <a:rPr lang="en-US" sz="2700">
                <a:solidFill>
                  <a:srgbClr val="0000FF"/>
                </a:solidFill>
                <a:latin typeface="Times New Roman" panose="02020603050405020304" pitchFamily="18" charset="0"/>
                <a:cs typeface="Times New Roman" panose="02020603050405020304" pitchFamily="18" charset="0"/>
              </a:rPr>
              <a:t>3. Ứng xử nhân văn trên không gian mạng</a:t>
            </a:r>
          </a:p>
        </p:txBody>
      </p:sp>
    </p:spTree>
    <p:extLst>
      <p:ext uri="{BB962C8B-B14F-4D97-AF65-F5344CB8AC3E}">
        <p14:creationId xmlns:p14="http://schemas.microsoft.com/office/powerpoint/2010/main" val="985525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9826554"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3. Ứng xử nhân văn trên không gian mạng</a:t>
            </a:r>
          </a:p>
        </p:txBody>
      </p:sp>
      <p:sp>
        <p:nvSpPr>
          <p:cNvPr id="5" name="Rectangle 4"/>
          <p:cNvSpPr/>
          <p:nvPr/>
        </p:nvSpPr>
        <p:spPr>
          <a:xfrm>
            <a:off x="891250" y="1568910"/>
            <a:ext cx="10278320" cy="3831818"/>
          </a:xfrm>
          <a:prstGeom prst="rect">
            <a:avLst/>
          </a:prstGeom>
        </p:spPr>
        <p:txBody>
          <a:bodyPr wrap="square">
            <a:spAutoFit/>
          </a:bodyPr>
          <a:lstStyle/>
          <a:p>
            <a:pPr marL="457200" indent="-457200" algn="just">
              <a:buFont typeface="Wingdings" panose="05000000000000000000" pitchFamily="2" charset="2"/>
              <a:buChar char="§"/>
            </a:pPr>
            <a:r>
              <a:rPr lang="en-US" sz="2700" i="1"/>
              <a:t>  </a:t>
            </a:r>
            <a:r>
              <a:rPr lang="vi-VN" sz="2700" i="1"/>
              <a:t>Nhân văn là văn hoá của xã hội loài người. Con người ứng xử nhân văn thể hiện:</a:t>
            </a:r>
          </a:p>
          <a:p>
            <a:pPr marL="682625" indent="-457200" algn="just">
              <a:buFont typeface="Wingdings" panose="05000000000000000000" pitchFamily="2" charset="2"/>
              <a:buChar char="ü"/>
            </a:pPr>
            <a:r>
              <a:rPr lang="en-US" sz="2700"/>
              <a:t>     </a:t>
            </a:r>
            <a:r>
              <a:rPr lang="vi-VN" sz="2700" i="1">
                <a:solidFill>
                  <a:srgbClr val="0000FF"/>
                </a:solidFill>
              </a:rPr>
              <a:t>Có tình người: </a:t>
            </a:r>
            <a:r>
              <a:rPr lang="vi-VN" sz="2700"/>
              <a:t>chân thành, đồng cảm và thấu hiểu với người khác; độ lượng, vị tha và khoan dung.</a:t>
            </a:r>
          </a:p>
          <a:p>
            <a:pPr marL="682625" indent="-457200" algn="just">
              <a:buFont typeface="Wingdings" panose="05000000000000000000" pitchFamily="2" charset="2"/>
              <a:buChar char="ü"/>
            </a:pPr>
            <a:r>
              <a:rPr lang="en-US" sz="2700"/>
              <a:t>     </a:t>
            </a:r>
            <a:r>
              <a:rPr lang="vi-VN" sz="2700" i="1">
                <a:solidFill>
                  <a:srgbClr val="0000FF"/>
                </a:solidFill>
              </a:rPr>
              <a:t>Có tính người: </a:t>
            </a:r>
            <a:r>
              <a:rPr lang="vi-VN" sz="2700"/>
              <a:t>yêu cái tốt, thích cái đẹp; ghét cái xấu, chống cái ác; ủng hộ công bằng và lẽ phải, giúp đỡ và bảo vệ kẻ yếu.</a:t>
            </a:r>
          </a:p>
          <a:p>
            <a:pPr marL="682625" indent="-457200" algn="just">
              <a:buFont typeface="Wingdings" panose="05000000000000000000" pitchFamily="2" charset="2"/>
              <a:buChar char="ü"/>
            </a:pPr>
            <a:r>
              <a:rPr lang="en-US" sz="2700"/>
              <a:t>     </a:t>
            </a:r>
            <a:r>
              <a:rPr lang="vi-VN" sz="2700" i="1">
                <a:solidFill>
                  <a:srgbClr val="0000FF"/>
                </a:solidFill>
              </a:rPr>
              <a:t>Có tính xã hội loài người: </a:t>
            </a:r>
            <a:r>
              <a:rPr lang="vi-VN" sz="2700"/>
              <a:t>mong muốn một xã hội thịnh vượng, người người hạnh phúc.</a:t>
            </a:r>
          </a:p>
          <a:p>
            <a:pPr marL="682625" indent="-457200" algn="just">
              <a:buFont typeface="Wingdings" panose="05000000000000000000" pitchFamily="2" charset="2"/>
              <a:buChar char="ü"/>
            </a:pPr>
            <a:endParaRPr lang="vi-VN" sz="2700"/>
          </a:p>
        </p:txBody>
      </p:sp>
    </p:spTree>
    <p:extLst>
      <p:ext uri="{BB962C8B-B14F-4D97-AF65-F5344CB8AC3E}">
        <p14:creationId xmlns:p14="http://schemas.microsoft.com/office/powerpoint/2010/main" val="354005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9826554"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3. Ứng xử nhân văn trên không gian mạng</a:t>
            </a:r>
          </a:p>
        </p:txBody>
      </p:sp>
      <p:sp>
        <p:nvSpPr>
          <p:cNvPr id="5" name="Rectangle 4"/>
          <p:cNvSpPr/>
          <p:nvPr/>
        </p:nvSpPr>
        <p:spPr>
          <a:xfrm>
            <a:off x="891250" y="1568910"/>
            <a:ext cx="10278320" cy="3000821"/>
          </a:xfrm>
          <a:prstGeom prst="rect">
            <a:avLst/>
          </a:prstGeom>
        </p:spPr>
        <p:txBody>
          <a:bodyPr wrap="square">
            <a:spAutoFit/>
          </a:bodyPr>
          <a:lstStyle/>
          <a:p>
            <a:pPr marL="457200" indent="-457200" algn="just">
              <a:buFont typeface="Wingdings" panose="05000000000000000000" pitchFamily="2" charset="2"/>
              <a:buChar char="§"/>
            </a:pPr>
            <a:r>
              <a:rPr lang="en-US" sz="2700" i="1"/>
              <a:t>   </a:t>
            </a:r>
            <a:r>
              <a:rPr lang="vi-VN" sz="2700">
                <a:solidFill>
                  <a:srgbClr val="0000FF"/>
                </a:solidFill>
              </a:rPr>
              <a:t>Tính nhân văn </a:t>
            </a:r>
            <a:r>
              <a:rPr lang="vi-VN" sz="2700"/>
              <a:t>là nền tảng của mối quan hệ tốt đẹp giữa con người với con người, giữa con người với môi trường xung quanh và rộng hơn là môi trường sống trên Trái Đất của toàn nhân loại.</a:t>
            </a:r>
          </a:p>
          <a:p>
            <a:pPr marL="457200" indent="-457200" algn="just">
              <a:buFont typeface="Wingdings" panose="05000000000000000000" pitchFamily="2" charset="2"/>
              <a:buChar char="§"/>
            </a:pPr>
            <a:r>
              <a:rPr lang="en-US" sz="2700"/>
              <a:t>   </a:t>
            </a:r>
            <a:r>
              <a:rPr lang="vi-VN" sz="2700"/>
              <a:t>Trong không gian mạng, các tình huống ứng xử tương tự như trong cuộc sống thực, còn thêm phần đa dạng, phong phú hơn. Tùy bối cảnh cụ thể, tính nhân văn được thể hiện khác nhau nhưng đều phản ánh một nền tảng văn hóa tốt, một nhân cách đẹp của con người.</a:t>
            </a:r>
          </a:p>
        </p:txBody>
      </p:sp>
    </p:spTree>
    <p:extLst>
      <p:ext uri="{BB962C8B-B14F-4D97-AF65-F5344CB8AC3E}">
        <p14:creationId xmlns:p14="http://schemas.microsoft.com/office/powerpoint/2010/main" val="55378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9826554"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3. Ứng xử nhân văn trên không gian mạng</a:t>
            </a:r>
          </a:p>
        </p:txBody>
      </p:sp>
      <p:sp>
        <p:nvSpPr>
          <p:cNvPr id="5" name="Rectangle 4"/>
          <p:cNvSpPr/>
          <p:nvPr/>
        </p:nvSpPr>
        <p:spPr>
          <a:xfrm>
            <a:off x="844951" y="1511036"/>
            <a:ext cx="10278320" cy="3000821"/>
          </a:xfrm>
          <a:prstGeom prst="rect">
            <a:avLst/>
          </a:prstGeom>
        </p:spPr>
        <p:txBody>
          <a:bodyPr wrap="square">
            <a:spAutoFit/>
          </a:bodyPr>
          <a:lstStyle/>
          <a:p>
            <a:pPr marL="457200" indent="-457200" algn="just">
              <a:buFont typeface="Wingdings" panose="05000000000000000000" pitchFamily="2" charset="2"/>
              <a:buChar char="§"/>
            </a:pPr>
            <a:r>
              <a:rPr lang="vi-VN" sz="2700" i="1"/>
              <a:t>Một số ví dụ về ứng xử nhân văn trên không gian mạng:</a:t>
            </a:r>
            <a:endParaRPr lang="en-US" sz="2700" i="1"/>
          </a:p>
          <a:p>
            <a:pPr marL="741363" indent="-457200" algn="just">
              <a:buFont typeface="Wingdings" panose="05000000000000000000" pitchFamily="2" charset="2"/>
              <a:buChar char="ü"/>
            </a:pPr>
            <a:r>
              <a:rPr lang="en-US" sz="2700" i="1"/>
              <a:t>   </a:t>
            </a:r>
            <a:r>
              <a:rPr lang="vi-VN" sz="2700"/>
              <a:t>Không mạo danh, giả danh người khác với bất kì mục đích gì, kể cả vui đùa, giải trí.</a:t>
            </a:r>
          </a:p>
          <a:p>
            <a:pPr marL="741363" indent="-457200" algn="just">
              <a:buFont typeface="Wingdings" panose="05000000000000000000" pitchFamily="2" charset="2"/>
              <a:buChar char="ü"/>
            </a:pPr>
            <a:r>
              <a:rPr lang="en-US" sz="2700"/>
              <a:t>   </a:t>
            </a:r>
            <a:r>
              <a:rPr lang="vi-VN" sz="2700"/>
              <a:t>Không tiếp tay cho kẻ bắt nạt, quấy rối trên không gian mạng; không tham gia phát tán những nội dung có tính bắt nạt, quấy rối.</a:t>
            </a:r>
          </a:p>
          <a:p>
            <a:pPr marL="741363" indent="-457200" algn="just">
              <a:buFont typeface="Wingdings" panose="05000000000000000000" pitchFamily="2" charset="2"/>
              <a:buChar char="ü"/>
            </a:pPr>
            <a:r>
              <a:rPr lang="en-US" sz="2700"/>
              <a:t>   </a:t>
            </a:r>
            <a:r>
              <a:rPr lang="vi-VN" sz="2700"/>
              <a:t>Bày tỏ sự không đồng tình và phế phán; phản đối việc bắt nạt, quấy rối.</a:t>
            </a:r>
            <a:r>
              <a:rPr lang="en-US" sz="2700"/>
              <a:t> </a:t>
            </a:r>
            <a:endParaRPr lang="vi-VN" sz="2700"/>
          </a:p>
        </p:txBody>
      </p:sp>
    </p:spTree>
    <p:extLst>
      <p:ext uri="{BB962C8B-B14F-4D97-AF65-F5344CB8AC3E}">
        <p14:creationId xmlns:p14="http://schemas.microsoft.com/office/powerpoint/2010/main" val="183523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9826554"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3. Ứng xử nhân văn trên không gian mạng</a:t>
            </a:r>
          </a:p>
        </p:txBody>
      </p:sp>
      <p:sp>
        <p:nvSpPr>
          <p:cNvPr id="5" name="Rectangle 4"/>
          <p:cNvSpPr/>
          <p:nvPr/>
        </p:nvSpPr>
        <p:spPr>
          <a:xfrm>
            <a:off x="891250" y="1568909"/>
            <a:ext cx="10278320" cy="4247317"/>
          </a:xfrm>
          <a:prstGeom prst="rect">
            <a:avLst/>
          </a:prstGeom>
        </p:spPr>
        <p:txBody>
          <a:bodyPr wrap="square">
            <a:spAutoFit/>
          </a:bodyPr>
          <a:lstStyle/>
          <a:p>
            <a:pPr marL="457200" indent="-457200" algn="just">
              <a:buFont typeface="Wingdings" panose="05000000000000000000" pitchFamily="2" charset="2"/>
              <a:buChar char="§"/>
            </a:pPr>
            <a:r>
              <a:rPr lang="en-US" sz="2700" i="1"/>
              <a:t>   </a:t>
            </a:r>
            <a:r>
              <a:rPr lang="vi-VN" sz="2700" i="1"/>
              <a:t>Một số việc sau đây là các chiêu trò lửa đảo qua mạng thường thấy, có thể do sự phối hợp, tiếp tay, đồng tình hay vô ý của nhiều người:</a:t>
            </a:r>
            <a:endParaRPr lang="en-US" sz="2700" i="1"/>
          </a:p>
          <a:p>
            <a:pPr marL="682625" indent="-457200" algn="just">
              <a:buFont typeface="Wingdings" panose="05000000000000000000" pitchFamily="2" charset="2"/>
              <a:buChar char="ü"/>
            </a:pPr>
            <a:r>
              <a:rPr lang="en-US" sz="2700" i="1"/>
              <a:t>   </a:t>
            </a:r>
            <a:r>
              <a:rPr lang="vi-VN" sz="2700" i="1">
                <a:solidFill>
                  <a:srgbClr val="0000FF"/>
                </a:solidFill>
              </a:rPr>
              <a:t>Nhử mồi (baiting) </a:t>
            </a:r>
            <a:r>
              <a:rPr lang="vi-VN" sz="2700"/>
              <a:t>qua mạng, hứa hẹn một vật phẩm, hàng hoá hoặc phần thưởng để dụ dỗ nạn nhân, lừa tiền, lừa công sức lao động hay đánh cắp dữ liệu.</a:t>
            </a:r>
          </a:p>
          <a:p>
            <a:pPr marL="682625" indent="-457200" algn="just">
              <a:buFont typeface="Wingdings" panose="05000000000000000000" pitchFamily="2" charset="2"/>
              <a:buChar char="ü"/>
            </a:pPr>
            <a:r>
              <a:rPr lang="en-US" sz="2700"/>
              <a:t>   </a:t>
            </a:r>
            <a:r>
              <a:rPr lang="vi-VN" sz="2700"/>
              <a:t>Dùng công cụ làm giả hoàn hảo (deepfake) để lừa người thiếu cảnh giác</a:t>
            </a:r>
            <a:r>
              <a:rPr lang="en-US" sz="2700"/>
              <a:t>.</a:t>
            </a:r>
          </a:p>
          <a:p>
            <a:pPr marL="225425" indent="457200" algn="just"/>
            <a:r>
              <a:rPr lang="vi-VN" sz="2700"/>
              <a:t>=&gt;&gt; </a:t>
            </a:r>
            <a:r>
              <a:rPr lang="vi-VN" sz="2700" i="1">
                <a:solidFill>
                  <a:srgbClr val="0000FF"/>
                </a:solidFill>
              </a:rPr>
              <a:t>Ứng xử nhân văn trên không gian mạng là thận trọng suy xét để không bị lợi dụng, vô tình tiếp tay hỗ trợ bọn xấu trong những việc như trên.</a:t>
            </a:r>
          </a:p>
        </p:txBody>
      </p:sp>
    </p:spTree>
    <p:extLst>
      <p:ext uri="{BB962C8B-B14F-4D97-AF65-F5344CB8AC3E}">
        <p14:creationId xmlns:p14="http://schemas.microsoft.com/office/powerpoint/2010/main" val="124789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9826554"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3. Ứng xử nhân văn trên không gian mạng</a:t>
            </a:r>
          </a:p>
        </p:txBody>
      </p:sp>
      <p:sp>
        <p:nvSpPr>
          <p:cNvPr id="5" name="Rectangle 4"/>
          <p:cNvSpPr/>
          <p:nvPr/>
        </p:nvSpPr>
        <p:spPr>
          <a:xfrm>
            <a:off x="632298" y="1163795"/>
            <a:ext cx="10278320" cy="4662815"/>
          </a:xfrm>
          <a:prstGeom prst="rect">
            <a:avLst/>
          </a:prstGeom>
        </p:spPr>
        <p:txBody>
          <a:bodyPr wrap="square">
            <a:spAutoFit/>
          </a:bodyPr>
          <a:lstStyle/>
          <a:p>
            <a:pPr marL="457200" indent="-457200" algn="just">
              <a:buFont typeface="Wingdings" panose="05000000000000000000" pitchFamily="2" charset="2"/>
              <a:buChar char="§"/>
            </a:pPr>
            <a:r>
              <a:rPr lang="en-US" sz="2700" i="1"/>
              <a:t>   </a:t>
            </a:r>
            <a:r>
              <a:rPr lang="vi-VN" sz="2700" i="1"/>
              <a:t>Ứng xử nhân văn trên không gian mạng nhằm góp phần tạo ra hiệu ứng xã hội tích cực, lan toả những giá trị nhân văn. Công nghệ kĩ thuật số giúp ta dễ dàng bày tỏ thái độ bằng lời văn, tiếng nói hay đơn giản là dùng các biểu tượng để thể hiện: </a:t>
            </a:r>
            <a:r>
              <a:rPr lang="en-US" sz="2700" i="1"/>
              <a:t>   </a:t>
            </a:r>
          </a:p>
          <a:p>
            <a:pPr marL="857250" indent="-457200" algn="just">
              <a:buFont typeface="Wingdings" panose="05000000000000000000" pitchFamily="2" charset="2"/>
              <a:buChar char="ü"/>
            </a:pPr>
            <a:r>
              <a:rPr lang="en-US" sz="2700"/>
              <a:t>   </a:t>
            </a:r>
            <a:r>
              <a:rPr lang="vi-VN" sz="2700"/>
              <a:t>Sự đồng cảm khi biết tin tức vê thiên tai, thảm họa gây thiệt hại về tài sản vật chất hay tính mạng con người với đồng bào của mình.</a:t>
            </a:r>
          </a:p>
          <a:p>
            <a:pPr marL="857250" indent="-457200" algn="just">
              <a:buFont typeface="Wingdings" panose="05000000000000000000" pitchFamily="2" charset="2"/>
              <a:buChar char="ü"/>
            </a:pPr>
            <a:r>
              <a:rPr lang="en-US" sz="2700"/>
              <a:t>   </a:t>
            </a:r>
            <a:r>
              <a:rPr lang="vi-VN" sz="2700"/>
              <a:t>Sự ủng hộ, đánh giá cao, ca ngợi sự việc tích cực, người tốt, việc tốt.</a:t>
            </a:r>
          </a:p>
          <a:p>
            <a:pPr marL="857250" indent="-457200" algn="just">
              <a:buFont typeface="Wingdings" panose="05000000000000000000" pitchFamily="2" charset="2"/>
              <a:buChar char="ü"/>
            </a:pPr>
            <a:r>
              <a:rPr lang="en-US" sz="2700"/>
              <a:t>   </a:t>
            </a:r>
            <a:r>
              <a:rPr lang="vi-VN" sz="2700"/>
              <a:t>Sự không đồng tình, phản đối, phê phán sự việc tiêu cực, người xấu, việc xấu.</a:t>
            </a:r>
          </a:p>
        </p:txBody>
      </p:sp>
    </p:spTree>
    <p:extLst>
      <p:ext uri="{BB962C8B-B14F-4D97-AF65-F5344CB8AC3E}">
        <p14:creationId xmlns:p14="http://schemas.microsoft.com/office/powerpoint/2010/main" val="123247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9826554"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3. Ứng xử nhân văn trên không gian mạng</a:t>
            </a:r>
          </a:p>
        </p:txBody>
      </p:sp>
      <p:sp>
        <p:nvSpPr>
          <p:cNvPr id="5" name="Rectangle 4"/>
          <p:cNvSpPr/>
          <p:nvPr/>
        </p:nvSpPr>
        <p:spPr>
          <a:xfrm>
            <a:off x="632298" y="1592058"/>
            <a:ext cx="10278320" cy="3000821"/>
          </a:xfrm>
          <a:prstGeom prst="rect">
            <a:avLst/>
          </a:prstGeom>
        </p:spPr>
        <p:txBody>
          <a:bodyPr wrap="square">
            <a:spAutoFit/>
          </a:bodyPr>
          <a:lstStyle/>
          <a:p>
            <a:pPr marL="457200" indent="-457200" algn="just">
              <a:buFont typeface="Wingdings" panose="05000000000000000000" pitchFamily="2" charset="2"/>
              <a:buChar char="§"/>
            </a:pPr>
            <a:r>
              <a:rPr lang="en-US" sz="2700" i="1"/>
              <a:t>   </a:t>
            </a:r>
            <a:r>
              <a:rPr lang="vi-VN" sz="2700" i="1"/>
              <a:t>Tích cực hơn nữa, ứng xử nhân văn trên không gian mạng là tham gia trực tiếp vào các hoạt động vì những giá trị nhân văn như:</a:t>
            </a:r>
            <a:endParaRPr lang="en-US" sz="2700" i="1"/>
          </a:p>
          <a:p>
            <a:pPr marL="857250" indent="-457200" algn="just">
              <a:buFont typeface="Wingdings" panose="05000000000000000000" pitchFamily="2" charset="2"/>
              <a:buChar char="ü"/>
            </a:pPr>
            <a:r>
              <a:rPr lang="en-US" sz="2700"/>
              <a:t>   </a:t>
            </a:r>
            <a:r>
              <a:rPr lang="vi-VN" sz="2700"/>
              <a:t>Vận động ủng hộ và tham gia trực tiếp ủng hộ đồng bào bị thiệt hại về tài sản vật chất hay tính mạng trong thiên tai, thảm họa.</a:t>
            </a:r>
          </a:p>
          <a:p>
            <a:pPr marL="857250" indent="-457200" algn="just">
              <a:buFont typeface="Wingdings" panose="05000000000000000000" pitchFamily="2" charset="2"/>
              <a:buChar char="ü"/>
            </a:pPr>
            <a:r>
              <a:rPr lang="en-US" sz="2700"/>
              <a:t>   </a:t>
            </a:r>
            <a:r>
              <a:rPr lang="vi-VN" sz="2700"/>
              <a:t>Đưa tin phản ánh chân thực và ca ngợi người tốt, việc tốt.</a:t>
            </a:r>
          </a:p>
          <a:p>
            <a:pPr marL="857250" indent="-457200" algn="just">
              <a:buFont typeface="Wingdings" panose="05000000000000000000" pitchFamily="2" charset="2"/>
              <a:buChar char="ü"/>
            </a:pPr>
            <a:r>
              <a:rPr lang="en-US" sz="2700"/>
              <a:t>   </a:t>
            </a:r>
            <a:r>
              <a:rPr lang="vi-VN" sz="2700"/>
              <a:t>Phát hiện, phê phán sự việc tiêu cực, cái xấu, người xấu theo cách có văn hóa và đạo đức.</a:t>
            </a:r>
          </a:p>
        </p:txBody>
      </p:sp>
    </p:spTree>
    <p:extLst>
      <p:ext uri="{BB962C8B-B14F-4D97-AF65-F5344CB8AC3E}">
        <p14:creationId xmlns:p14="http://schemas.microsoft.com/office/powerpoint/2010/main" val="246768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1062116"/>
            <a:ext cx="9601196" cy="868284"/>
          </a:xfrm>
        </p:spPr>
        <p:txBody>
          <a:bodyPr>
            <a:normAutofit/>
          </a:bodyPr>
          <a:lstStyle/>
          <a:p>
            <a:r>
              <a:rPr lang="en-US" sz="3600" b="1">
                <a:solidFill>
                  <a:srgbClr val="FF0000"/>
                </a:solidFill>
                <a:latin typeface="Times New Roman" panose="02020603050405020304" pitchFamily="18" charset="0"/>
                <a:cs typeface="Times New Roman" panose="02020603050405020304" pitchFamily="18" charset="0"/>
              </a:rPr>
              <a:t>LUYỆN TẬP</a:t>
            </a:r>
          </a:p>
        </p:txBody>
      </p:sp>
      <p:sp>
        <p:nvSpPr>
          <p:cNvPr id="5" name="Content Placeholder 2"/>
          <p:cNvSpPr txBox="1">
            <a:spLocks/>
          </p:cNvSpPr>
          <p:nvPr/>
        </p:nvSpPr>
        <p:spPr>
          <a:xfrm>
            <a:off x="1342418" y="2431701"/>
            <a:ext cx="9533106" cy="103134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vi-VN" sz="2700" b="1">
                <a:solidFill>
                  <a:schemeClr val="tx1"/>
                </a:solidFill>
                <a:cs typeface="Times New Roman" panose="02020603050405020304" pitchFamily="18" charset="0"/>
              </a:rPr>
              <a:t>Câu 1:</a:t>
            </a:r>
            <a:r>
              <a:rPr lang="en-US" sz="2700" b="1">
                <a:solidFill>
                  <a:schemeClr val="tx1"/>
                </a:solidFill>
                <a:cs typeface="Times New Roman" panose="02020603050405020304" pitchFamily="18" charset="0"/>
              </a:rPr>
              <a:t> </a:t>
            </a:r>
            <a:r>
              <a:rPr lang="vi-VN" sz="2700">
                <a:solidFill>
                  <a:schemeClr val="tx1"/>
                </a:solidFill>
                <a:cs typeface="Times New Roman" panose="02020603050405020304" pitchFamily="18" charset="0"/>
              </a:rPr>
              <a:t>Vì sao giao tiếp qua không gian mạng vừa có ưu điểm, vừa có mặt trái tiềm ẩn?</a:t>
            </a:r>
            <a:endParaRPr lang="en-US" sz="2700">
              <a:solidFill>
                <a:schemeClr val="tx1"/>
              </a:solidFill>
              <a:cs typeface="Times New Roman" panose="02020603050405020304" pitchFamily="18" charset="0"/>
            </a:endParaRPr>
          </a:p>
        </p:txBody>
      </p:sp>
    </p:spTree>
    <p:extLst>
      <p:ext uri="{BB962C8B-B14F-4D97-AF65-F5344CB8AC3E}">
        <p14:creationId xmlns:p14="http://schemas.microsoft.com/office/powerpoint/2010/main" val="1277112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307939" y="1563600"/>
            <a:ext cx="9560689" cy="3818628"/>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463550" algn="just">
              <a:buNone/>
            </a:pPr>
            <a:r>
              <a:rPr lang="vi-VN" sz="2700" i="1">
                <a:solidFill>
                  <a:schemeClr val="tx1"/>
                </a:solidFill>
                <a:cs typeface="Times New Roman" panose="02020603050405020304" pitchFamily="18" charset="0"/>
              </a:rPr>
              <a:t>Giao tiếp qua không gian mạng vừa có ưu điểm, vừa có mặt trái tiềm ẩn vì:</a:t>
            </a:r>
          </a:p>
          <a:p>
            <a:pPr marL="0" indent="463550" algn="just">
              <a:buNone/>
            </a:pPr>
            <a:r>
              <a:rPr lang="vi-VN" sz="2700">
                <a:solidFill>
                  <a:schemeClr val="tx1"/>
                </a:solidFill>
                <a:cs typeface="Times New Roman" panose="02020603050405020304" pitchFamily="18" charset="0"/>
              </a:rPr>
              <a:t>- Ứng xử nhân văn trên không gian mạng nhằm tạo ra hiệu ứng xã hội tích cực, lan toả những giá trị nhân văn. Công nghệ kĩ thuật số giúp ta dễ dàng bày tỏ thái độ bằng lời văn, tiếng nói hay đơn giản là dùng các biểu tượng để thể hiện cảm xúc cá nhân. Bên canh đó vẫn có mặt trái tiềm ẩn như: dễ bị bắt nạt, đe doạ, lừa đảo trên không gian mạng…</a:t>
            </a:r>
          </a:p>
        </p:txBody>
      </p:sp>
    </p:spTree>
    <p:extLst>
      <p:ext uri="{BB962C8B-B14F-4D97-AF65-F5344CB8AC3E}">
        <p14:creationId xmlns:p14="http://schemas.microsoft.com/office/powerpoint/2010/main" val="391012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1062116"/>
            <a:ext cx="9601196" cy="868284"/>
          </a:xfrm>
        </p:spPr>
        <p:txBody>
          <a:bodyPr>
            <a:normAutofit/>
          </a:bodyPr>
          <a:lstStyle/>
          <a:p>
            <a:r>
              <a:rPr lang="en-US" sz="3600" b="1">
                <a:solidFill>
                  <a:srgbClr val="FF0000"/>
                </a:solidFill>
                <a:latin typeface="Times New Roman" panose="02020603050405020304" pitchFamily="18" charset="0"/>
                <a:cs typeface="Times New Roman" panose="02020603050405020304" pitchFamily="18" charset="0"/>
              </a:rPr>
              <a:t>LUYỆN TẬP</a:t>
            </a:r>
          </a:p>
        </p:txBody>
      </p:sp>
      <p:sp>
        <p:nvSpPr>
          <p:cNvPr id="5" name="Content Placeholder 2"/>
          <p:cNvSpPr txBox="1">
            <a:spLocks/>
          </p:cNvSpPr>
          <p:nvPr/>
        </p:nvSpPr>
        <p:spPr>
          <a:xfrm>
            <a:off x="1342418" y="2431701"/>
            <a:ext cx="9474740" cy="246439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vi-VN" sz="2700" b="1">
                <a:solidFill>
                  <a:schemeClr val="tx1"/>
                </a:solidFill>
                <a:cs typeface="Times New Roman" panose="02020603050405020304" pitchFamily="18" charset="0"/>
              </a:rPr>
              <a:t>Câu 2. </a:t>
            </a:r>
            <a:r>
              <a:rPr lang="vi-VN" sz="2700">
                <a:solidFill>
                  <a:schemeClr val="tx1"/>
                </a:solidFill>
                <a:cs typeface="Times New Roman" panose="02020603050405020304" pitchFamily="18" charset="0"/>
              </a:rPr>
              <a:t>Theo em, ứng xử nhân văn trên không gian mạng dễ hơn hay khó hơn khi đối mặt trực tiếp? Vì sao?</a:t>
            </a:r>
            <a:endParaRPr lang="en-US" sz="2700">
              <a:solidFill>
                <a:schemeClr val="tx1"/>
              </a:solidFill>
              <a:cs typeface="Times New Roman" panose="02020603050405020304" pitchFamily="18" charset="0"/>
            </a:endParaRPr>
          </a:p>
          <a:p>
            <a:pPr marL="0" indent="0" algn="just">
              <a:buNone/>
            </a:pPr>
            <a:r>
              <a:rPr lang="en-US" sz="2700" i="1">
                <a:solidFill>
                  <a:schemeClr val="tx1"/>
                </a:solidFill>
                <a:cs typeface="Times New Roman" panose="02020603050405020304" pitchFamily="18" charset="0"/>
              </a:rPr>
              <a:t>=&gt;&gt; </a:t>
            </a:r>
            <a:r>
              <a:rPr lang="vi-VN" sz="2700" i="1">
                <a:solidFill>
                  <a:schemeClr val="tx1"/>
                </a:solidFill>
                <a:cs typeface="Times New Roman" panose="02020603050405020304" pitchFamily="18" charset="0"/>
              </a:rPr>
              <a:t>Ứng xử nhân văn trên không gian mạng có thể được coi là dễ hơn hoặc khó hơn so với đối mặt trực tiếp tùy thuộc vào nhiều yếu tố:</a:t>
            </a:r>
          </a:p>
          <a:p>
            <a:pPr marL="0" indent="0" algn="just">
              <a:buNone/>
            </a:pPr>
            <a:endParaRPr lang="en-US" sz="2700">
              <a:solidFill>
                <a:schemeClr val="tx1"/>
              </a:solidFill>
              <a:cs typeface="Times New Roman" panose="02020603050405020304" pitchFamily="18" charset="0"/>
            </a:endParaRPr>
          </a:p>
        </p:txBody>
      </p:sp>
    </p:spTree>
    <p:extLst>
      <p:ext uri="{BB962C8B-B14F-4D97-AF65-F5344CB8AC3E}">
        <p14:creationId xmlns:p14="http://schemas.microsoft.com/office/powerpoint/2010/main" val="169751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73215" y="961715"/>
            <a:ext cx="9977377" cy="580947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en-US" sz="2700" b="1" i="1">
                <a:solidFill>
                  <a:schemeClr val="tx1"/>
                </a:solidFill>
                <a:cs typeface="Times New Roman" panose="02020603050405020304" pitchFamily="18" charset="0"/>
              </a:rPr>
              <a:t>-</a:t>
            </a:r>
            <a:r>
              <a:rPr lang="en-US" sz="2700" i="1">
                <a:solidFill>
                  <a:schemeClr val="tx1"/>
                </a:solidFill>
                <a:cs typeface="Times New Roman" panose="02020603050405020304" pitchFamily="18" charset="0"/>
              </a:rPr>
              <a:t> </a:t>
            </a:r>
            <a:r>
              <a:rPr lang="vi-VN" sz="2700" i="1">
                <a:solidFill>
                  <a:schemeClr val="tx1"/>
                </a:solidFill>
                <a:cs typeface="Times New Roman" panose="02020603050405020304" pitchFamily="18" charset="0"/>
              </a:rPr>
              <a:t>Dễ hơn: </a:t>
            </a:r>
            <a:endParaRPr lang="en-US" sz="2700" i="1">
              <a:solidFill>
                <a:schemeClr val="tx1"/>
              </a:solidFill>
              <a:cs typeface="Times New Roman" panose="02020603050405020304" pitchFamily="18" charset="0"/>
            </a:endParaRPr>
          </a:p>
          <a:p>
            <a:pPr marL="0" indent="231775" algn="just">
              <a:buNone/>
            </a:pPr>
            <a:r>
              <a:rPr lang="vi-VN" sz="2700">
                <a:solidFill>
                  <a:schemeClr val="tx1"/>
                </a:solidFill>
                <a:cs typeface="Times New Roman" panose="02020603050405020304" pitchFamily="18" charset="0"/>
              </a:rPr>
              <a:t>+ </a:t>
            </a:r>
            <a:r>
              <a:rPr lang="vi-VN" sz="2700" i="1">
                <a:solidFill>
                  <a:schemeClr val="tx1"/>
                </a:solidFill>
                <a:cs typeface="Times New Roman" panose="02020603050405020304" pitchFamily="18" charset="0"/>
              </a:rPr>
              <a:t>Khả năng suy nghĩ và trả lời suy luận: </a:t>
            </a:r>
            <a:r>
              <a:rPr lang="vi-VN" sz="2700">
                <a:solidFill>
                  <a:schemeClr val="tx1"/>
                </a:solidFill>
                <a:cs typeface="Times New Roman" panose="02020603050405020304" pitchFamily="18" charset="0"/>
              </a:rPr>
              <a:t>Trên mạng, bạn có thể suy nghĩ kỹ lưỡng và trả lời dễ dàng hơn mà không cần phải đối mặt với áp lực trực tiếp từ giao tiếp trực tiếp.</a:t>
            </a:r>
          </a:p>
          <a:p>
            <a:pPr marL="0" indent="231775" algn="just">
              <a:buNone/>
            </a:pPr>
            <a:r>
              <a:rPr lang="vi-VN" sz="2700">
                <a:solidFill>
                  <a:schemeClr val="tx1"/>
                </a:solidFill>
                <a:cs typeface="Times New Roman" panose="02020603050405020304" pitchFamily="18" charset="0"/>
              </a:rPr>
              <a:t>+ </a:t>
            </a:r>
            <a:r>
              <a:rPr lang="vi-VN" sz="2700" i="1">
                <a:solidFill>
                  <a:schemeClr val="tx1"/>
                </a:solidFill>
                <a:cs typeface="Times New Roman" panose="02020603050405020304" pitchFamily="18" charset="0"/>
              </a:rPr>
              <a:t>Thời gian phản hồi linh hoạt: </a:t>
            </a:r>
            <a:r>
              <a:rPr lang="vi-VN" sz="2700">
                <a:solidFill>
                  <a:schemeClr val="tx1"/>
                </a:solidFill>
                <a:cs typeface="Times New Roman" panose="02020603050405020304" pitchFamily="18" charset="0"/>
              </a:rPr>
              <a:t>Trong môi trường trực tuyến, bạn có thể cân nhắc kỹ lưỡng trước khi đưa ra phản hồi, không gặp áp lực phải phản ứng ngay lập tức như khi gặp nhau trực tiếp.</a:t>
            </a:r>
          </a:p>
          <a:p>
            <a:pPr marL="0" indent="231775" algn="just">
              <a:buNone/>
            </a:pPr>
            <a:r>
              <a:rPr lang="vi-VN" sz="2700">
                <a:solidFill>
                  <a:schemeClr val="tx1"/>
                </a:solidFill>
                <a:cs typeface="Times New Roman" panose="02020603050405020304" pitchFamily="18" charset="0"/>
              </a:rPr>
              <a:t>+ </a:t>
            </a:r>
            <a:r>
              <a:rPr lang="vi-VN" sz="2700" i="1">
                <a:solidFill>
                  <a:schemeClr val="tx1"/>
                </a:solidFill>
                <a:cs typeface="Times New Roman" panose="02020603050405020304" pitchFamily="18" charset="0"/>
              </a:rPr>
              <a:t>Tính ẩn danh: </a:t>
            </a:r>
            <a:r>
              <a:rPr lang="vi-VN" sz="2700">
                <a:solidFill>
                  <a:schemeClr val="tx1"/>
                </a:solidFill>
                <a:cs typeface="Times New Roman" panose="02020603050405020304" pitchFamily="18" charset="0"/>
              </a:rPr>
              <a:t>Trong một số trường hợp, sự ẩn danh trên mạng có thể làm giảm áp lực và cho phép bạn thể hiện quan điểm một cách tự do hơn mà không cần lo lắng về sự phê phán cá nhân.</a:t>
            </a:r>
          </a:p>
        </p:txBody>
      </p:sp>
    </p:spTree>
    <p:extLst>
      <p:ext uri="{BB962C8B-B14F-4D97-AF65-F5344CB8AC3E}">
        <p14:creationId xmlns:p14="http://schemas.microsoft.com/office/powerpoint/2010/main" val="46508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590" y="717392"/>
            <a:ext cx="9601196" cy="671570"/>
          </a:xfrm>
        </p:spPr>
        <p:txBody>
          <a:bodyPr>
            <a:normAutofit/>
          </a:bodyPr>
          <a:lstStyle/>
          <a:p>
            <a:r>
              <a:rPr lang="en-US" sz="3600" b="1">
                <a:solidFill>
                  <a:srgbClr val="FF0000"/>
                </a:solidFill>
                <a:latin typeface="Times New Roman" panose="02020603050405020304" pitchFamily="18" charset="0"/>
                <a:cs typeface="Times New Roman" panose="02020603050405020304" pitchFamily="18" charset="0"/>
              </a:rPr>
              <a:t>KHỞI ĐỘNG</a:t>
            </a:r>
          </a:p>
        </p:txBody>
      </p:sp>
      <p:sp>
        <p:nvSpPr>
          <p:cNvPr id="5" name="Content Placeholder 2"/>
          <p:cNvSpPr txBox="1">
            <a:spLocks/>
          </p:cNvSpPr>
          <p:nvPr/>
        </p:nvSpPr>
        <p:spPr>
          <a:xfrm>
            <a:off x="1295401" y="3200402"/>
            <a:ext cx="10008139" cy="250973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Font typeface="Arial"/>
              <a:buNone/>
            </a:pPr>
            <a:endParaRPr lang="en-US" sz="270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07390" y="1388962"/>
            <a:ext cx="10730369" cy="1608881"/>
          </a:xfrm>
          <a:prstGeom prst="rect">
            <a:avLst/>
          </a:prstGeom>
        </p:spPr>
      </p:pic>
      <p:sp>
        <p:nvSpPr>
          <p:cNvPr id="4" name="Rectangle 3"/>
          <p:cNvSpPr/>
          <p:nvPr/>
        </p:nvSpPr>
        <p:spPr>
          <a:xfrm>
            <a:off x="1091632" y="3200402"/>
            <a:ext cx="10043213" cy="1338828"/>
          </a:xfrm>
          <a:prstGeom prst="rect">
            <a:avLst/>
          </a:prstGeom>
        </p:spPr>
        <p:txBody>
          <a:bodyPr wrap="square">
            <a:spAutoFit/>
          </a:bodyPr>
          <a:lstStyle/>
          <a:p>
            <a:pPr indent="288925" algn="just"/>
            <a:r>
              <a:rPr lang="vi-VN" sz="2700"/>
              <a:t>Tính nhân văn trong thế giới ảo không khác với tính nhân văn trong thế giới thực. Vì tính nhân văn trong thực tế như nào thì thể hiện trong thế giới ảo như vậy.</a:t>
            </a:r>
            <a:endParaRPr lang="en-US" sz="2700"/>
          </a:p>
        </p:txBody>
      </p:sp>
    </p:spTree>
    <p:extLst>
      <p:ext uri="{BB962C8B-B14F-4D97-AF65-F5344CB8AC3E}">
        <p14:creationId xmlns:p14="http://schemas.microsoft.com/office/powerpoint/2010/main" val="32243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44951" y="903842"/>
            <a:ext cx="10509813" cy="580947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463550" algn="just">
              <a:buNone/>
            </a:pPr>
            <a:r>
              <a:rPr lang="vi-VN" sz="2700" b="1" i="1">
                <a:solidFill>
                  <a:schemeClr val="tx1"/>
                </a:solidFill>
                <a:cs typeface="Times New Roman" panose="02020603050405020304" pitchFamily="18" charset="0"/>
              </a:rPr>
              <a:t>-</a:t>
            </a:r>
            <a:r>
              <a:rPr lang="vi-VN" sz="2700" i="1">
                <a:solidFill>
                  <a:schemeClr val="tx1"/>
                </a:solidFill>
                <a:cs typeface="Times New Roman" panose="02020603050405020304" pitchFamily="18" charset="0"/>
              </a:rPr>
              <a:t> Khó hơn:</a:t>
            </a:r>
          </a:p>
          <a:p>
            <a:pPr marL="288925" indent="336550" algn="just">
              <a:buNone/>
            </a:pPr>
            <a:r>
              <a:rPr lang="vi-VN" sz="2700">
                <a:solidFill>
                  <a:schemeClr val="tx1"/>
                </a:solidFill>
                <a:cs typeface="Times New Roman" panose="02020603050405020304" pitchFamily="18" charset="0"/>
              </a:rPr>
              <a:t>+ </a:t>
            </a:r>
            <a:r>
              <a:rPr lang="vi-VN" sz="2700" i="1">
                <a:solidFill>
                  <a:schemeClr val="tx1"/>
                </a:solidFill>
                <a:cs typeface="Times New Roman" panose="02020603050405020304" pitchFamily="18" charset="0"/>
              </a:rPr>
              <a:t>Thiếu ngữ cảnh và cử chỉ: </a:t>
            </a:r>
            <a:r>
              <a:rPr lang="vi-VN" sz="2700">
                <a:solidFill>
                  <a:schemeClr val="tx1"/>
                </a:solidFill>
                <a:cs typeface="Times New Roman" panose="02020603050405020304" pitchFamily="18" charset="0"/>
              </a:rPr>
              <a:t>Trên mạng, thiếu điều này có thể dẫn đến hiểu nhầm hoặc gây ra sự hiểu lầm về ý định thực sự của người nói.</a:t>
            </a:r>
          </a:p>
          <a:p>
            <a:pPr marL="288925" indent="336550" algn="just">
              <a:buNone/>
            </a:pPr>
            <a:r>
              <a:rPr lang="vi-VN" sz="2700">
                <a:solidFill>
                  <a:schemeClr val="tx1"/>
                </a:solidFill>
                <a:cs typeface="Times New Roman" panose="02020603050405020304" pitchFamily="18" charset="0"/>
              </a:rPr>
              <a:t>+ Mất đi các yếu tố như ngôn ngữ cơ thể và giọng điệu có thể làm cho việc truyền đạt ý định và cảm xúc trở nên khó khăn hơn.</a:t>
            </a:r>
          </a:p>
          <a:p>
            <a:pPr marL="288925" indent="336550" algn="just">
              <a:buNone/>
            </a:pPr>
            <a:r>
              <a:rPr lang="vi-VN" sz="2700">
                <a:solidFill>
                  <a:schemeClr val="tx1"/>
                </a:solidFill>
                <a:cs typeface="Times New Roman" panose="02020603050405020304" pitchFamily="18" charset="0"/>
              </a:rPr>
              <a:t>+ Mạng cũng là nơi có thể dễ dàng bị quấy rối, bắt nạt và mất kiểm soát về sự ảnh hưởng của câu từ được người dùng mạng đưa ra…</a:t>
            </a:r>
          </a:p>
        </p:txBody>
      </p:sp>
    </p:spTree>
    <p:extLst>
      <p:ext uri="{BB962C8B-B14F-4D97-AF65-F5344CB8AC3E}">
        <p14:creationId xmlns:p14="http://schemas.microsoft.com/office/powerpoint/2010/main" val="401446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1062116"/>
            <a:ext cx="9601196" cy="868284"/>
          </a:xfrm>
        </p:spPr>
        <p:txBody>
          <a:bodyPr>
            <a:normAutofit/>
          </a:bodyPr>
          <a:lstStyle/>
          <a:p>
            <a:r>
              <a:rPr lang="en-US" sz="3600" b="1">
                <a:solidFill>
                  <a:srgbClr val="FF0000"/>
                </a:solidFill>
                <a:latin typeface="Times New Roman" panose="02020603050405020304" pitchFamily="18" charset="0"/>
                <a:cs typeface="Times New Roman" panose="02020603050405020304" pitchFamily="18" charset="0"/>
              </a:rPr>
              <a:t>VẬN DỤNG</a:t>
            </a:r>
          </a:p>
        </p:txBody>
      </p:sp>
      <p:pic>
        <p:nvPicPr>
          <p:cNvPr id="3" name="Picture 2"/>
          <p:cNvPicPr>
            <a:picLocks noChangeAspect="1"/>
          </p:cNvPicPr>
          <p:nvPr/>
        </p:nvPicPr>
        <p:blipFill>
          <a:blip r:embed="rId2"/>
          <a:stretch>
            <a:fillRect/>
          </a:stretch>
        </p:blipFill>
        <p:spPr>
          <a:xfrm>
            <a:off x="1122230" y="2393387"/>
            <a:ext cx="10232020" cy="1403109"/>
          </a:xfrm>
          <a:prstGeom prst="rect">
            <a:avLst/>
          </a:prstGeom>
        </p:spPr>
      </p:pic>
    </p:spTree>
    <p:extLst>
      <p:ext uri="{BB962C8B-B14F-4D97-AF65-F5344CB8AC3E}">
        <p14:creationId xmlns:p14="http://schemas.microsoft.com/office/powerpoint/2010/main" val="3080031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5504" y="755478"/>
            <a:ext cx="10613985" cy="5519973"/>
          </a:xfrm>
          <a:prstGeom prst="rect">
            <a:avLst/>
          </a:prstGeom>
        </p:spPr>
        <p:txBody>
          <a:bodyPr wrap="square">
            <a:spAutoFit/>
          </a:bodyPr>
          <a:lstStyle/>
          <a:p>
            <a:pPr marL="457200" lvl="0" indent="-457200" algn="just">
              <a:lnSpc>
                <a:spcPct val="120000"/>
              </a:lnSpc>
              <a:spcBef>
                <a:spcPts val="300"/>
              </a:spcBef>
              <a:spcAft>
                <a:spcPts val="300"/>
              </a:spcAft>
              <a:buFont typeface="Wingdings" panose="05000000000000000000" pitchFamily="2" charset="2"/>
              <a:buChar char="§"/>
            </a:pPr>
            <a:r>
              <a:rPr lang="en-US" sz="2700">
                <a:solidFill>
                  <a:srgbClr val="000000"/>
                </a:solidFill>
                <a:latin typeface="Times New Roman" panose="02020603050405020304" pitchFamily="18" charset="0"/>
                <a:ea typeface="PMingLiU"/>
              </a:rPr>
              <a:t>Rapper Đen Vâu Đen đã cam kết doanh thu từ lượt nghe và xem của bài hát “Nấu ăn cho em” sẽ dành tặng để chăm lo cho các em nhỏ vùng cao trong dự án “Nuôi Em”.</a:t>
            </a:r>
            <a:endParaRPr lang="en-US" sz="2700">
              <a:latin typeface="Times New Roman" panose="02020603050405020304" pitchFamily="18" charset="0"/>
              <a:ea typeface="Times New Roman" panose="02020603050405020304" pitchFamily="18" charset="0"/>
            </a:endParaRPr>
          </a:p>
          <a:p>
            <a:pPr marL="294005" indent="269875" algn="just">
              <a:lnSpc>
                <a:spcPct val="120000"/>
              </a:lnSpc>
              <a:spcBef>
                <a:spcPts val="300"/>
              </a:spcBef>
              <a:spcAft>
                <a:spcPts val="300"/>
              </a:spcAft>
            </a:pPr>
            <a:r>
              <a:rPr lang="en-US" sz="2700">
                <a:solidFill>
                  <a:srgbClr val="000000"/>
                </a:solidFill>
                <a:latin typeface="Times New Roman" panose="02020603050405020304" pitchFamily="18" charset="0"/>
                <a:ea typeface="PMingLiU"/>
              </a:rPr>
              <a:t>(</a:t>
            </a:r>
            <a:r>
              <a:rPr lang="en-US" sz="2700" u="sng">
                <a:solidFill>
                  <a:srgbClr val="0000FF"/>
                </a:solidFill>
                <a:latin typeface="Times New Roman" panose="02020603050405020304" pitchFamily="18" charset="0"/>
                <a:ea typeface="PMingLiU"/>
                <a:hlinkClick r:id="rId2"/>
              </a:rPr>
              <a:t>https://www.youtube.com/watch?v=ukHK1GVyr0I</a:t>
            </a:r>
            <a:r>
              <a:rPr lang="en-US" sz="2700">
                <a:solidFill>
                  <a:srgbClr val="000000"/>
                </a:solidFill>
                <a:latin typeface="Times New Roman" panose="02020603050405020304" pitchFamily="18" charset="0"/>
                <a:ea typeface="PMingLiU"/>
              </a:rPr>
              <a:t>)</a:t>
            </a:r>
            <a:endParaRPr lang="en-US" sz="2700">
              <a:latin typeface="Times New Roman" panose="02020603050405020304" pitchFamily="18" charset="0"/>
              <a:ea typeface="PMingLiU"/>
            </a:endParaRPr>
          </a:p>
          <a:p>
            <a:pPr marL="463550" indent="-457200" algn="just">
              <a:lnSpc>
                <a:spcPct val="120000"/>
              </a:lnSpc>
              <a:spcBef>
                <a:spcPts val="300"/>
              </a:spcBef>
              <a:spcAft>
                <a:spcPts val="300"/>
              </a:spcAft>
              <a:buFont typeface="Wingdings" panose="05000000000000000000" pitchFamily="2" charset="2"/>
              <a:buChar char="§"/>
            </a:pPr>
            <a:r>
              <a:rPr lang="en-US" sz="2700">
                <a:solidFill>
                  <a:srgbClr val="000000"/>
                </a:solidFill>
                <a:latin typeface="Times New Roman" panose="02020603050405020304" pitchFamily="18" charset="0"/>
                <a:ea typeface="PMingLiU"/>
              </a:rPr>
              <a:t>Gần đây nhất, doanh thu từ bài hát “ Nấu ăn cho em” được dùng để lắp các phòng tin học cho các điểm trường đang thiếu thốn về cơ sở vật chất. Hai phòng tin học đã đi vào hoạt động ở điểm trường Sá Tổng - Điện Biên, và điểm trường Tương Dương - Nghệ An.</a:t>
            </a:r>
            <a:endParaRPr lang="en-US" sz="2700">
              <a:latin typeface="Times New Roman" panose="02020603050405020304" pitchFamily="18" charset="0"/>
              <a:ea typeface="Times New Roman" panose="02020603050405020304" pitchFamily="18" charset="0"/>
            </a:endParaRPr>
          </a:p>
          <a:p>
            <a:pPr marL="509588"/>
            <a:r>
              <a:rPr lang="en-US" sz="2700" u="sng">
                <a:solidFill>
                  <a:srgbClr val="0000FF"/>
                </a:solidFill>
                <a:latin typeface="Times New Roman" panose="02020603050405020304" pitchFamily="18" charset="0"/>
                <a:ea typeface="PMingLiU"/>
                <a:hlinkClick r:id="rId3"/>
              </a:rPr>
              <a:t>https://vtv.vn/van-hoa-giai-tri/den-vau-dung-doanh-thu-dot-moi-cua-nau-an-cho-em-lam-4-phong-tin-hoc-cho-tre-em-ngheo-2024031910264962.htm</a:t>
            </a:r>
            <a:endParaRPr lang="en-US" sz="2700"/>
          </a:p>
        </p:txBody>
      </p:sp>
    </p:spTree>
    <p:extLst>
      <p:ext uri="{BB962C8B-B14F-4D97-AF65-F5344CB8AC3E}">
        <p14:creationId xmlns:p14="http://schemas.microsoft.com/office/powerpoint/2010/main" val="349673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226" y="1217758"/>
            <a:ext cx="9601196" cy="868284"/>
          </a:xfrm>
        </p:spPr>
        <p:txBody>
          <a:bodyPr>
            <a:normAutofit fontScale="90000"/>
          </a:bodyPr>
          <a:lstStyle/>
          <a:p>
            <a:r>
              <a:rPr lang="en-US" sz="3600" b="1">
                <a:solidFill>
                  <a:srgbClr val="FF0000"/>
                </a:solidFill>
                <a:latin typeface="Times New Roman" panose="02020603050405020304" pitchFamily="18" charset="0"/>
                <a:cs typeface="Times New Roman" panose="02020603050405020304" pitchFamily="18" charset="0"/>
              </a:rPr>
              <a:t>BÀI TẬP VỀ NHÀ</a:t>
            </a:r>
            <a:br>
              <a:rPr lang="en-US" sz="3600" b="1">
                <a:solidFill>
                  <a:srgbClr val="FF0000"/>
                </a:solidFill>
                <a:latin typeface="Times New Roman" panose="02020603050405020304" pitchFamily="18" charset="0"/>
                <a:cs typeface="Times New Roman" panose="02020603050405020304" pitchFamily="18" charset="0"/>
              </a:rPr>
            </a:br>
            <a:r>
              <a:rPr lang="en-US" sz="3600" i="1">
                <a:solidFill>
                  <a:srgbClr val="FF0000"/>
                </a:solidFill>
                <a:latin typeface="Times New Roman" panose="02020603050405020304" pitchFamily="18" charset="0"/>
                <a:cs typeface="Times New Roman" panose="02020603050405020304" pitchFamily="18" charset="0"/>
              </a:rPr>
              <a:t>(SGK/Tr.34)</a:t>
            </a:r>
          </a:p>
        </p:txBody>
      </p:sp>
      <p:sp>
        <p:nvSpPr>
          <p:cNvPr id="5" name="Content Placeholder 2"/>
          <p:cNvSpPr txBox="1">
            <a:spLocks/>
          </p:cNvSpPr>
          <p:nvPr/>
        </p:nvSpPr>
        <p:spPr>
          <a:xfrm>
            <a:off x="638883" y="2396977"/>
            <a:ext cx="10521881" cy="368461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indent="0" algn="just">
              <a:lnSpc>
                <a:spcPct val="120000"/>
              </a:lnSpc>
              <a:spcBef>
                <a:spcPts val="300"/>
              </a:spcBef>
              <a:spcAft>
                <a:spcPts val="0"/>
              </a:spcAft>
              <a:buNone/>
            </a:pPr>
            <a:r>
              <a:rPr lang="nl-NL" sz="2800" b="1">
                <a:solidFill>
                  <a:srgbClr val="000000"/>
                </a:solidFill>
                <a:latin typeface="Times New Roman" panose="02020603050405020304" pitchFamily="18" charset="0"/>
                <a:ea typeface="Calibri" panose="020F0502020204030204" pitchFamily="34" charset="0"/>
              </a:rPr>
              <a:t>Câu 1.</a:t>
            </a:r>
            <a:r>
              <a:rPr lang="nl-NL" sz="2800">
                <a:solidFill>
                  <a:srgbClr val="000000"/>
                </a:solidFill>
                <a:latin typeface="Times New Roman" panose="02020603050405020304" pitchFamily="18" charset="0"/>
                <a:ea typeface="Calibri" panose="020F0502020204030204" pitchFamily="34" charset="0"/>
              </a:rPr>
              <a:t> Giao tiếp qua không gian mạng mang lại những tiện lợi gì?</a:t>
            </a:r>
            <a:endParaRPr lang="en-US" sz="2800">
              <a:latin typeface="Times New Roman" panose="02020603050405020304" pitchFamily="18" charset="0"/>
              <a:ea typeface="Times New Roman" panose="02020603050405020304" pitchFamily="18" charset="0"/>
            </a:endParaRPr>
          </a:p>
          <a:p>
            <a:pPr marL="457200" indent="0" algn="just">
              <a:lnSpc>
                <a:spcPct val="120000"/>
              </a:lnSpc>
              <a:spcBef>
                <a:spcPts val="300"/>
              </a:spcBef>
              <a:spcAft>
                <a:spcPts val="0"/>
              </a:spcAft>
              <a:buNone/>
            </a:pPr>
            <a:r>
              <a:rPr lang="nl-NL" sz="2800" b="1">
                <a:solidFill>
                  <a:srgbClr val="000000"/>
                </a:solidFill>
                <a:latin typeface="Times New Roman" panose="02020603050405020304" pitchFamily="18" charset="0"/>
                <a:ea typeface="Calibri" panose="020F0502020204030204" pitchFamily="34" charset="0"/>
              </a:rPr>
              <a:t>Câu 2.</a:t>
            </a:r>
            <a:r>
              <a:rPr lang="nl-NL" sz="2800">
                <a:solidFill>
                  <a:srgbClr val="000000"/>
                </a:solidFill>
                <a:latin typeface="Times New Roman" panose="02020603050405020304" pitchFamily="18" charset="0"/>
                <a:ea typeface="Calibri" panose="020F0502020204030204" pitchFamily="34" charset="0"/>
              </a:rPr>
              <a:t> Giao tiếp qua không gian mạng có nhược điểm gì? Về lâu dài có thể gây ra những vấn đề gì?</a:t>
            </a:r>
            <a:endParaRPr lang="en-US" sz="2800">
              <a:latin typeface="Times New Roman" panose="02020603050405020304" pitchFamily="18" charset="0"/>
              <a:ea typeface="Times New Roman" panose="02020603050405020304" pitchFamily="18" charset="0"/>
            </a:endParaRPr>
          </a:p>
          <a:p>
            <a:pPr marL="457200" indent="0" algn="just">
              <a:lnSpc>
                <a:spcPct val="120000"/>
              </a:lnSpc>
              <a:spcBef>
                <a:spcPts val="300"/>
              </a:spcBef>
              <a:spcAft>
                <a:spcPts val="0"/>
              </a:spcAft>
              <a:buNone/>
            </a:pPr>
            <a:r>
              <a:rPr lang="nl-NL" sz="2800" b="1">
                <a:solidFill>
                  <a:srgbClr val="000000"/>
                </a:solidFill>
                <a:latin typeface="Times New Roman" panose="02020603050405020304" pitchFamily="18" charset="0"/>
                <a:ea typeface="Calibri" panose="020F0502020204030204" pitchFamily="34" charset="0"/>
              </a:rPr>
              <a:t>Câu 3.</a:t>
            </a:r>
            <a:r>
              <a:rPr lang="nl-NL" sz="2800">
                <a:solidFill>
                  <a:srgbClr val="000000"/>
                </a:solidFill>
                <a:latin typeface="Times New Roman" panose="02020603050405020304" pitchFamily="18" charset="0"/>
                <a:ea typeface="Calibri" panose="020F0502020204030204" pitchFamily="34" charset="0"/>
              </a:rPr>
              <a:t> Tính nhân văn thể hiện ở những điều gì?</a:t>
            </a:r>
            <a:endParaRPr lang="en-US" sz="2800">
              <a:latin typeface="Times New Roman" panose="02020603050405020304" pitchFamily="18" charset="0"/>
              <a:ea typeface="Times New Roman" panose="02020603050405020304" pitchFamily="18" charset="0"/>
            </a:endParaRPr>
          </a:p>
          <a:p>
            <a:pPr marL="457200" indent="0" algn="just">
              <a:lnSpc>
                <a:spcPct val="120000"/>
              </a:lnSpc>
              <a:spcBef>
                <a:spcPts val="300"/>
              </a:spcBef>
              <a:spcAft>
                <a:spcPts val="0"/>
              </a:spcAft>
              <a:buNone/>
            </a:pPr>
            <a:r>
              <a:rPr lang="nl-NL" sz="2800" b="1">
                <a:solidFill>
                  <a:srgbClr val="000000"/>
                </a:solidFill>
                <a:latin typeface="Times New Roman" panose="02020603050405020304" pitchFamily="18" charset="0"/>
                <a:ea typeface="Calibri" panose="020F0502020204030204" pitchFamily="34" charset="0"/>
              </a:rPr>
              <a:t>Câu 4.</a:t>
            </a:r>
            <a:r>
              <a:rPr lang="nl-NL" sz="2800">
                <a:solidFill>
                  <a:srgbClr val="000000"/>
                </a:solidFill>
                <a:latin typeface="Times New Roman" panose="02020603050405020304" pitchFamily="18" charset="0"/>
                <a:ea typeface="Calibri" panose="020F0502020204030204" pitchFamily="34" charset="0"/>
              </a:rPr>
              <a:t> Nêu ví dụ về ứng xử nhân văn trên không gian mạng.</a:t>
            </a:r>
            <a:endParaRPr lang="en-US" sz="2800">
              <a:latin typeface="Times New Roman" panose="02020603050405020304" pitchFamily="18" charset="0"/>
              <a:ea typeface="Times New Roman" panose="02020603050405020304" pitchFamily="18" charset="0"/>
            </a:endParaRPr>
          </a:p>
          <a:p>
            <a:pPr marL="0" indent="0" algn="just">
              <a:buNone/>
            </a:pPr>
            <a:r>
              <a:rPr lang="en-US" sz="2700" b="1">
                <a:latin typeface="Times New Roman" panose="02020603050405020304" pitchFamily="18" charset="0"/>
                <a:cs typeface="Times New Roman" panose="02020603050405020304" pitchFamily="18" charset="0"/>
              </a:rPr>
              <a:t>  </a:t>
            </a:r>
            <a:endParaRPr lang="en-US" sz="2700">
              <a:latin typeface="Times New Roman" panose="02020603050405020304" pitchFamily="18" charset="0"/>
              <a:cs typeface="Times New Roman" panose="02020603050405020304" pitchFamily="18" charset="0"/>
            </a:endParaRPr>
          </a:p>
          <a:p>
            <a:pPr marL="0" indent="0" algn="just">
              <a:buFont typeface="Arial"/>
              <a:buNone/>
            </a:pPr>
            <a:endParaRPr lang="en-US" sz="27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449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1150318"/>
            <a:ext cx="9601196" cy="868284"/>
          </a:xfrm>
        </p:spPr>
        <p:txBody>
          <a:bodyPr>
            <a:normAutofit/>
          </a:bodyPr>
          <a:lstStyle/>
          <a:p>
            <a:r>
              <a:rPr lang="en-US" sz="4500" b="1">
                <a:solidFill>
                  <a:srgbClr val="FF0000"/>
                </a:solidFill>
                <a:latin typeface="Times New Roman" panose="02020603050405020304" pitchFamily="18" charset="0"/>
                <a:cs typeface="Times New Roman" panose="02020603050405020304" pitchFamily="18" charset="0"/>
              </a:rPr>
              <a:t>KẾT THÚC.</a:t>
            </a:r>
          </a:p>
        </p:txBody>
      </p:sp>
      <p:sp>
        <p:nvSpPr>
          <p:cNvPr id="5" name="Content Placeholder 2"/>
          <p:cNvSpPr txBox="1">
            <a:spLocks/>
          </p:cNvSpPr>
          <p:nvPr/>
        </p:nvSpPr>
        <p:spPr>
          <a:xfrm>
            <a:off x="1437642" y="2431701"/>
            <a:ext cx="9352278" cy="368461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en-US" sz="3200" b="1">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pPr marL="0" indent="0" algn="just">
              <a:buFont typeface="Arial"/>
              <a:buNone/>
            </a:pP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894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9826554"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1. Ưu điểm của giao tiếp qua không gian mạng</a:t>
            </a:r>
          </a:p>
        </p:txBody>
      </p:sp>
      <p:sp>
        <p:nvSpPr>
          <p:cNvPr id="4" name="Content Placeholder 3"/>
          <p:cNvSpPr>
            <a:spLocks noGrp="1"/>
          </p:cNvSpPr>
          <p:nvPr>
            <p:ph idx="1"/>
          </p:nvPr>
        </p:nvSpPr>
        <p:spPr>
          <a:xfrm>
            <a:off x="881299" y="1279544"/>
            <a:ext cx="10329152" cy="4056386"/>
          </a:xfrm>
        </p:spPr>
        <p:txBody>
          <a:bodyPr>
            <a:noAutofit/>
          </a:bodyPr>
          <a:lstStyle/>
          <a:p>
            <a:pPr algn="just">
              <a:buFont typeface="Wingdings" panose="05000000000000000000" pitchFamily="2" charset="2"/>
              <a:buChar char="§"/>
            </a:pPr>
            <a:r>
              <a:rPr lang="en-US" sz="2700" i="1">
                <a:cs typeface="Times New Roman" panose="02020603050405020304" pitchFamily="18" charset="0"/>
              </a:rPr>
              <a:t>    </a:t>
            </a:r>
            <a:r>
              <a:rPr lang="vi-VN" sz="2700">
                <a:cs typeface="Times New Roman" panose="02020603050405020304" pitchFamily="18" charset="0"/>
              </a:rPr>
              <a:t>Giao tiếp qua không gian mạng được thực hiện bằng các phương tiện kĩ thuật số.</a:t>
            </a:r>
            <a:r>
              <a:rPr lang="en-US" sz="2700">
                <a:cs typeface="Times New Roman" panose="02020603050405020304" pitchFamily="18" charset="0"/>
              </a:rPr>
              <a:t> </a:t>
            </a:r>
          </a:p>
        </p:txBody>
      </p:sp>
      <p:pic>
        <p:nvPicPr>
          <p:cNvPr id="3" name="Picture 2"/>
          <p:cNvPicPr>
            <a:picLocks noChangeAspect="1"/>
          </p:cNvPicPr>
          <p:nvPr/>
        </p:nvPicPr>
        <p:blipFill>
          <a:blip r:embed="rId2"/>
          <a:stretch>
            <a:fillRect/>
          </a:stretch>
        </p:blipFill>
        <p:spPr>
          <a:xfrm>
            <a:off x="2105117" y="2453834"/>
            <a:ext cx="7881515" cy="3796148"/>
          </a:xfrm>
          <a:prstGeom prst="rect">
            <a:avLst/>
          </a:prstGeom>
        </p:spPr>
      </p:pic>
    </p:spTree>
    <p:extLst>
      <p:ext uri="{BB962C8B-B14F-4D97-AF65-F5344CB8AC3E}">
        <p14:creationId xmlns:p14="http://schemas.microsoft.com/office/powerpoint/2010/main" val="417714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9826554"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1. Ưu điểm của giao tiếp qua không gian mạng</a:t>
            </a:r>
          </a:p>
        </p:txBody>
      </p:sp>
      <p:sp>
        <p:nvSpPr>
          <p:cNvPr id="4" name="Content Placeholder 3"/>
          <p:cNvSpPr>
            <a:spLocks noGrp="1"/>
          </p:cNvSpPr>
          <p:nvPr>
            <p:ph idx="1"/>
          </p:nvPr>
        </p:nvSpPr>
        <p:spPr>
          <a:xfrm>
            <a:off x="632298" y="1395290"/>
            <a:ext cx="10671857" cy="4056386"/>
          </a:xfrm>
        </p:spPr>
        <p:txBody>
          <a:bodyPr>
            <a:noAutofit/>
          </a:bodyPr>
          <a:lstStyle/>
          <a:p>
            <a:pPr algn="just">
              <a:buFont typeface="Wingdings" panose="05000000000000000000" pitchFamily="2" charset="2"/>
              <a:buChar char="§"/>
            </a:pPr>
            <a:r>
              <a:rPr lang="en-US" sz="2700">
                <a:latin typeface="Times New Roman" panose="02020603050405020304" pitchFamily="18" charset="0"/>
                <a:cs typeface="Times New Roman" panose="02020603050405020304" pitchFamily="18" charset="0"/>
              </a:rPr>
              <a:t> </a:t>
            </a:r>
            <a:r>
              <a:rPr lang="vi-VN" sz="2700" i="1">
                <a:latin typeface="Times New Roman" panose="02020603050405020304" pitchFamily="18" charset="0"/>
                <a:cs typeface="Times New Roman" panose="02020603050405020304" pitchFamily="18" charset="0"/>
              </a:rPr>
              <a:t>Giao tiếp qua không gian mạng có thể là </a:t>
            </a:r>
            <a:r>
              <a:rPr lang="vi-VN" sz="2700" i="1">
                <a:solidFill>
                  <a:srgbClr val="0000FF"/>
                </a:solidFill>
                <a:latin typeface="Times New Roman" panose="02020603050405020304" pitchFamily="18" charset="0"/>
                <a:cs typeface="Times New Roman" panose="02020603050405020304" pitchFamily="18" charset="0"/>
              </a:rPr>
              <a:t>đồng bộ </a:t>
            </a:r>
            <a:r>
              <a:rPr lang="vi-VN" sz="2700" i="1">
                <a:latin typeface="Times New Roman" panose="02020603050405020304" pitchFamily="18" charset="0"/>
                <a:cs typeface="Times New Roman" panose="02020603050405020304" pitchFamily="18" charset="0"/>
              </a:rPr>
              <a:t>hoặc </a:t>
            </a:r>
            <a:r>
              <a:rPr lang="vi-VN" sz="2700" i="1">
                <a:solidFill>
                  <a:srgbClr val="0000FF"/>
                </a:solidFill>
                <a:latin typeface="Times New Roman" panose="02020603050405020304" pitchFamily="18" charset="0"/>
                <a:cs typeface="Times New Roman" panose="02020603050405020304" pitchFamily="18" charset="0"/>
              </a:rPr>
              <a:t>không đồng bộ</a:t>
            </a:r>
            <a:r>
              <a:rPr lang="en-US" sz="2700" i="1">
                <a:latin typeface="Times New Roman" panose="02020603050405020304" pitchFamily="18" charset="0"/>
                <a:cs typeface="Times New Roman" panose="02020603050405020304" pitchFamily="18" charset="0"/>
              </a:rPr>
              <a:t>:</a:t>
            </a:r>
          </a:p>
          <a:p>
            <a:pPr marL="741363" algn="just">
              <a:buFont typeface="Wingdings" panose="05000000000000000000" pitchFamily="2" charset="2"/>
              <a:buChar char="ü"/>
            </a:pPr>
            <a:r>
              <a:rPr lang="en-US" sz="2700">
                <a:latin typeface="Times New Roman" panose="02020603050405020304" pitchFamily="18" charset="0"/>
                <a:cs typeface="Times New Roman" panose="02020603050405020304" pitchFamily="18" charset="0"/>
              </a:rPr>
              <a:t>   </a:t>
            </a:r>
            <a:r>
              <a:rPr lang="en-US" sz="2700" i="1">
                <a:solidFill>
                  <a:srgbClr val="0000FF"/>
                </a:solidFill>
                <a:latin typeface="Times New Roman" panose="02020603050405020304" pitchFamily="18" charset="0"/>
                <a:cs typeface="Times New Roman" panose="02020603050405020304" pitchFamily="18" charset="0"/>
              </a:rPr>
              <a:t>Giao tiếp đồng bộ</a:t>
            </a:r>
            <a:r>
              <a:rPr lang="en-US" sz="2700" i="1">
                <a:latin typeface="Times New Roman" panose="02020603050405020304" pitchFamily="18" charset="0"/>
                <a:cs typeface="Times New Roman" panose="02020603050405020304" pitchFamily="18" charset="0"/>
              </a:rPr>
              <a:t> </a:t>
            </a:r>
            <a:r>
              <a:rPr lang="en-US" sz="2700">
                <a:latin typeface="Times New Roman" panose="02020603050405020304" pitchFamily="18" charset="0"/>
                <a:cs typeface="Times New Roman" panose="02020603050405020304" pitchFamily="18" charset="0"/>
              </a:rPr>
              <a:t>nghĩa là việc giao tiếp diễn ra trong thời gian thực, hai bên tham gia cùng lúc, đan xen nhau trong quá trình giao tiếp.</a:t>
            </a:r>
          </a:p>
        </p:txBody>
      </p:sp>
      <p:pic>
        <p:nvPicPr>
          <p:cNvPr id="6" name="Picture 5"/>
          <p:cNvPicPr>
            <a:picLocks noChangeAspect="1"/>
          </p:cNvPicPr>
          <p:nvPr/>
        </p:nvPicPr>
        <p:blipFill>
          <a:blip r:embed="rId2"/>
          <a:stretch>
            <a:fillRect/>
          </a:stretch>
        </p:blipFill>
        <p:spPr>
          <a:xfrm>
            <a:off x="2495943" y="3541853"/>
            <a:ext cx="3460709" cy="2708381"/>
          </a:xfrm>
          <a:prstGeom prst="rect">
            <a:avLst/>
          </a:prstGeom>
        </p:spPr>
      </p:pic>
      <p:pic>
        <p:nvPicPr>
          <p:cNvPr id="7" name="Picture 6"/>
          <p:cNvPicPr>
            <a:picLocks noChangeAspect="1"/>
          </p:cNvPicPr>
          <p:nvPr/>
        </p:nvPicPr>
        <p:blipFill>
          <a:blip r:embed="rId3"/>
          <a:stretch>
            <a:fillRect/>
          </a:stretch>
        </p:blipFill>
        <p:spPr>
          <a:xfrm>
            <a:off x="6520897" y="3541853"/>
            <a:ext cx="3749353" cy="2708381"/>
          </a:xfrm>
          <a:prstGeom prst="rect">
            <a:avLst/>
          </a:prstGeom>
        </p:spPr>
      </p:pic>
    </p:spTree>
    <p:extLst>
      <p:ext uri="{BB962C8B-B14F-4D97-AF65-F5344CB8AC3E}">
        <p14:creationId xmlns:p14="http://schemas.microsoft.com/office/powerpoint/2010/main" val="370049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9826554"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1. Ưu điểm của giao tiếp qua không gian mạng</a:t>
            </a:r>
          </a:p>
        </p:txBody>
      </p:sp>
      <p:sp>
        <p:nvSpPr>
          <p:cNvPr id="4" name="Content Placeholder 3"/>
          <p:cNvSpPr>
            <a:spLocks noGrp="1"/>
          </p:cNvSpPr>
          <p:nvPr>
            <p:ph idx="1"/>
          </p:nvPr>
        </p:nvSpPr>
        <p:spPr>
          <a:xfrm>
            <a:off x="632298" y="1395290"/>
            <a:ext cx="10671857" cy="4056386"/>
          </a:xfrm>
        </p:spPr>
        <p:txBody>
          <a:bodyPr>
            <a:noAutofit/>
          </a:bodyPr>
          <a:lstStyle/>
          <a:p>
            <a:pPr algn="just">
              <a:buFont typeface="Wingdings" panose="05000000000000000000" pitchFamily="2" charset="2"/>
              <a:buChar char="§"/>
            </a:pPr>
            <a:r>
              <a:rPr lang="en-US" sz="2700">
                <a:latin typeface="Times New Roman" panose="02020603050405020304" pitchFamily="18" charset="0"/>
                <a:cs typeface="Times New Roman" panose="02020603050405020304" pitchFamily="18" charset="0"/>
              </a:rPr>
              <a:t> </a:t>
            </a:r>
            <a:r>
              <a:rPr lang="vi-VN" sz="2700" i="1">
                <a:latin typeface="Times New Roman" panose="02020603050405020304" pitchFamily="18" charset="0"/>
                <a:cs typeface="Times New Roman" panose="02020603050405020304" pitchFamily="18" charset="0"/>
              </a:rPr>
              <a:t>Giao tiếp qua không gian mạng có thể là </a:t>
            </a:r>
            <a:r>
              <a:rPr lang="vi-VN" sz="2700" i="1">
                <a:solidFill>
                  <a:srgbClr val="0000FF"/>
                </a:solidFill>
                <a:latin typeface="Times New Roman" panose="02020603050405020304" pitchFamily="18" charset="0"/>
                <a:cs typeface="Times New Roman" panose="02020603050405020304" pitchFamily="18" charset="0"/>
              </a:rPr>
              <a:t>đồng bộ </a:t>
            </a:r>
            <a:r>
              <a:rPr lang="vi-VN" sz="2700" i="1">
                <a:latin typeface="Times New Roman" panose="02020603050405020304" pitchFamily="18" charset="0"/>
                <a:cs typeface="Times New Roman" panose="02020603050405020304" pitchFamily="18" charset="0"/>
              </a:rPr>
              <a:t>hoặc </a:t>
            </a:r>
            <a:r>
              <a:rPr lang="vi-VN" sz="2700" i="1">
                <a:solidFill>
                  <a:srgbClr val="0000FF"/>
                </a:solidFill>
                <a:latin typeface="Times New Roman" panose="02020603050405020304" pitchFamily="18" charset="0"/>
                <a:cs typeface="Times New Roman" panose="02020603050405020304" pitchFamily="18" charset="0"/>
              </a:rPr>
              <a:t>không đồng bộ</a:t>
            </a:r>
            <a:r>
              <a:rPr lang="en-US" sz="2700" i="1">
                <a:latin typeface="Times New Roman" panose="02020603050405020304" pitchFamily="18" charset="0"/>
                <a:cs typeface="Times New Roman" panose="02020603050405020304" pitchFamily="18" charset="0"/>
              </a:rPr>
              <a:t>:</a:t>
            </a:r>
          </a:p>
          <a:p>
            <a:pPr marL="741363" algn="just">
              <a:buFont typeface="Wingdings" panose="05000000000000000000" pitchFamily="2" charset="2"/>
              <a:buChar char="ü"/>
            </a:pPr>
            <a:r>
              <a:rPr lang="en-US" sz="2700">
                <a:latin typeface="Times New Roman" panose="02020603050405020304" pitchFamily="18" charset="0"/>
                <a:cs typeface="Times New Roman" panose="02020603050405020304" pitchFamily="18" charset="0"/>
              </a:rPr>
              <a:t>   </a:t>
            </a:r>
            <a:r>
              <a:rPr lang="vi-VN" sz="2700" i="1">
                <a:solidFill>
                  <a:srgbClr val="0000FF"/>
                </a:solidFill>
                <a:cs typeface="Times New Roman" panose="02020603050405020304" pitchFamily="18" charset="0"/>
              </a:rPr>
              <a:t>Giao tiếp không đồng bộ </a:t>
            </a:r>
            <a:r>
              <a:rPr lang="vi-VN" sz="2700">
                <a:solidFill>
                  <a:schemeClr val="tx1"/>
                </a:solidFill>
                <a:cs typeface="Times New Roman" panose="02020603050405020304" pitchFamily="18" charset="0"/>
              </a:rPr>
              <a:t>tức là người gửi tin có thể không nhận được phản hồi ngay từ người nhận sau khi gửi tin nhắn.</a:t>
            </a:r>
            <a:endParaRPr lang="en-US" sz="270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458409" y="2905246"/>
            <a:ext cx="4328932" cy="3321934"/>
          </a:xfrm>
          <a:prstGeom prst="rect">
            <a:avLst/>
          </a:prstGeom>
        </p:spPr>
      </p:pic>
      <p:pic>
        <p:nvPicPr>
          <p:cNvPr id="9" name="Picture 8"/>
          <p:cNvPicPr>
            <a:picLocks noChangeAspect="1"/>
          </p:cNvPicPr>
          <p:nvPr/>
        </p:nvPicPr>
        <p:blipFill>
          <a:blip r:embed="rId3"/>
          <a:stretch>
            <a:fillRect/>
          </a:stretch>
        </p:blipFill>
        <p:spPr>
          <a:xfrm>
            <a:off x="6335660" y="2905246"/>
            <a:ext cx="5076978" cy="3321934"/>
          </a:xfrm>
          <a:prstGeom prst="rect">
            <a:avLst/>
          </a:prstGeom>
        </p:spPr>
      </p:pic>
    </p:spTree>
    <p:extLst>
      <p:ext uri="{BB962C8B-B14F-4D97-AF65-F5344CB8AC3E}">
        <p14:creationId xmlns:p14="http://schemas.microsoft.com/office/powerpoint/2010/main" val="342822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9826554"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1. Ưu điểm của giao tiếp qua không gian mạng</a:t>
            </a:r>
          </a:p>
        </p:txBody>
      </p:sp>
      <p:sp>
        <p:nvSpPr>
          <p:cNvPr id="4" name="Content Placeholder 3"/>
          <p:cNvSpPr>
            <a:spLocks noGrp="1"/>
          </p:cNvSpPr>
          <p:nvPr>
            <p:ph idx="1"/>
          </p:nvPr>
        </p:nvSpPr>
        <p:spPr>
          <a:xfrm>
            <a:off x="632298" y="1395289"/>
            <a:ext cx="10826639" cy="4993935"/>
          </a:xfrm>
        </p:spPr>
        <p:txBody>
          <a:bodyPr>
            <a:noAutofit/>
          </a:bodyPr>
          <a:lstStyle/>
          <a:p>
            <a:pPr algn="just">
              <a:buFont typeface="Wingdings" panose="05000000000000000000" pitchFamily="2" charset="2"/>
              <a:buChar char="§"/>
            </a:pPr>
            <a:r>
              <a:rPr lang="en-US" sz="2700">
                <a:latin typeface="Times New Roman" panose="02020603050405020304" pitchFamily="18" charset="0"/>
                <a:cs typeface="Times New Roman" panose="02020603050405020304" pitchFamily="18" charset="0"/>
              </a:rPr>
              <a:t> </a:t>
            </a:r>
            <a:r>
              <a:rPr lang="vi-VN" sz="2700" i="1">
                <a:cs typeface="Times New Roman" panose="02020603050405020304" pitchFamily="18" charset="0"/>
              </a:rPr>
              <a:t>Giao tiếp qua không gian mạng có nhiều ưu điểm như:</a:t>
            </a:r>
            <a:endParaRPr lang="en-US" sz="2700" i="1">
              <a:cs typeface="Times New Roman" panose="02020603050405020304" pitchFamily="18" charset="0"/>
            </a:endParaRPr>
          </a:p>
          <a:p>
            <a:pPr marL="463550" algn="just">
              <a:buFont typeface="Wingdings" panose="05000000000000000000" pitchFamily="2" charset="2"/>
              <a:buChar char="ü"/>
            </a:pPr>
            <a:r>
              <a:rPr lang="en-US" sz="2700" i="1">
                <a:solidFill>
                  <a:schemeClr val="tx1"/>
                </a:solidFill>
                <a:latin typeface="Times New Roman" panose="02020603050405020304" pitchFamily="18" charset="0"/>
                <a:cs typeface="Times New Roman" panose="02020603050405020304" pitchFamily="18" charset="0"/>
              </a:rPr>
              <a:t>   </a:t>
            </a:r>
            <a:r>
              <a:rPr lang="vi-VN" sz="2700">
                <a:solidFill>
                  <a:schemeClr val="tx1"/>
                </a:solidFill>
                <a:cs typeface="Times New Roman" panose="02020603050405020304" pitchFamily="18" charset="0"/>
              </a:rPr>
              <a:t>Không phụ thuộc vào thời gian và địa điểm, có thể xảy ra mọi lúc, mọi nơi.</a:t>
            </a:r>
            <a:endParaRPr lang="en-US" sz="2700">
              <a:solidFill>
                <a:schemeClr val="tx1"/>
              </a:solidFill>
              <a:cs typeface="Times New Roman" panose="02020603050405020304" pitchFamily="18" charset="0"/>
            </a:endParaRPr>
          </a:p>
          <a:p>
            <a:pPr marL="177800" indent="0" algn="just">
              <a:buNone/>
            </a:pPr>
            <a:endParaRPr lang="en-US" sz="270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277406" y="2928395"/>
            <a:ext cx="5536422" cy="3314607"/>
          </a:xfrm>
          <a:prstGeom prst="rect">
            <a:avLst/>
          </a:prstGeom>
        </p:spPr>
      </p:pic>
    </p:spTree>
    <p:extLst>
      <p:ext uri="{BB962C8B-B14F-4D97-AF65-F5344CB8AC3E}">
        <p14:creationId xmlns:p14="http://schemas.microsoft.com/office/powerpoint/2010/main" val="34221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9826554"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1. Ưu điểm của giao tiếp qua không gian mạng</a:t>
            </a:r>
          </a:p>
        </p:txBody>
      </p:sp>
      <p:sp>
        <p:nvSpPr>
          <p:cNvPr id="4" name="Content Placeholder 3"/>
          <p:cNvSpPr>
            <a:spLocks noGrp="1"/>
          </p:cNvSpPr>
          <p:nvPr>
            <p:ph idx="1"/>
          </p:nvPr>
        </p:nvSpPr>
        <p:spPr>
          <a:xfrm>
            <a:off x="632298" y="1395289"/>
            <a:ext cx="10826639" cy="4993935"/>
          </a:xfrm>
        </p:spPr>
        <p:txBody>
          <a:bodyPr>
            <a:noAutofit/>
          </a:bodyPr>
          <a:lstStyle/>
          <a:p>
            <a:pPr algn="just">
              <a:buFont typeface="Wingdings" panose="05000000000000000000" pitchFamily="2" charset="2"/>
              <a:buChar char="§"/>
            </a:pPr>
            <a:r>
              <a:rPr lang="en-US" sz="2700">
                <a:latin typeface="Times New Roman" panose="02020603050405020304" pitchFamily="18" charset="0"/>
                <a:cs typeface="Times New Roman" panose="02020603050405020304" pitchFamily="18" charset="0"/>
              </a:rPr>
              <a:t> </a:t>
            </a:r>
            <a:r>
              <a:rPr lang="vi-VN" sz="2700" i="1">
                <a:cs typeface="Times New Roman" panose="02020603050405020304" pitchFamily="18" charset="0"/>
              </a:rPr>
              <a:t>Giao tiếp qua không gian mạng có nhiều ưu điểm như:</a:t>
            </a:r>
            <a:endParaRPr lang="en-US" sz="2700" i="1">
              <a:cs typeface="Times New Roman" panose="02020603050405020304" pitchFamily="18" charset="0"/>
            </a:endParaRPr>
          </a:p>
          <a:p>
            <a:pPr marL="463550" algn="just">
              <a:buFont typeface="Wingdings" panose="05000000000000000000" pitchFamily="2" charset="2"/>
              <a:buChar char="ü"/>
            </a:pPr>
            <a:r>
              <a:rPr lang="en-US" sz="2700">
                <a:solidFill>
                  <a:schemeClr val="tx1"/>
                </a:solidFill>
                <a:cs typeface="Times New Roman" panose="02020603050405020304" pitchFamily="18" charset="0"/>
              </a:rPr>
              <a:t>   </a:t>
            </a:r>
            <a:r>
              <a:rPr lang="vi-VN" sz="2700">
                <a:solidFill>
                  <a:schemeClr val="tx1"/>
                </a:solidFill>
                <a:cs typeface="Times New Roman" panose="02020603050405020304" pitchFamily="18" charset="0"/>
              </a:rPr>
              <a:t>Cho phép một số lượng lớn người cùng tham gia một lúc mà không bị giới hạn bởi không gian, không ảnh hưởng đến việc gửi và nhận tin.</a:t>
            </a:r>
            <a:endParaRPr lang="en-US" sz="2700">
              <a:solidFill>
                <a:schemeClr val="tx1"/>
              </a:solidFill>
              <a:cs typeface="Times New Roman" panose="02020603050405020304" pitchFamily="18" charset="0"/>
            </a:endParaRPr>
          </a:p>
          <a:p>
            <a:pPr marL="177800" indent="0" algn="just">
              <a:buNone/>
            </a:pPr>
            <a:endParaRPr lang="en-US" sz="270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814596" y="2986268"/>
            <a:ext cx="4462041" cy="3265507"/>
          </a:xfrm>
          <a:prstGeom prst="rect">
            <a:avLst/>
          </a:prstGeom>
        </p:spPr>
      </p:pic>
    </p:spTree>
    <p:extLst>
      <p:ext uri="{BB962C8B-B14F-4D97-AF65-F5344CB8AC3E}">
        <p14:creationId xmlns:p14="http://schemas.microsoft.com/office/powerpoint/2010/main" val="23473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644748"/>
            <a:ext cx="9826554" cy="634795"/>
          </a:xfrm>
        </p:spPr>
        <p:txBody>
          <a:bodyPr>
            <a:normAutofit fontScale="90000"/>
          </a:bodyPr>
          <a:lstStyle/>
          <a:p>
            <a:pPr algn="l"/>
            <a:r>
              <a:rPr lang="vi-VN" sz="3600" b="1">
                <a:solidFill>
                  <a:srgbClr val="0000FF"/>
                </a:solidFill>
                <a:latin typeface="Times New Roman" panose="02020603050405020304" pitchFamily="18" charset="0"/>
                <a:cs typeface="Times New Roman" panose="02020603050405020304" pitchFamily="18" charset="0"/>
              </a:rPr>
              <a:t>1. Ưu điểm của giao tiếp qua không gian mạng</a:t>
            </a:r>
          </a:p>
        </p:txBody>
      </p:sp>
      <p:sp>
        <p:nvSpPr>
          <p:cNvPr id="4" name="Content Placeholder 3"/>
          <p:cNvSpPr>
            <a:spLocks noGrp="1"/>
          </p:cNvSpPr>
          <p:nvPr>
            <p:ph idx="1"/>
          </p:nvPr>
        </p:nvSpPr>
        <p:spPr>
          <a:xfrm>
            <a:off x="632298" y="1395289"/>
            <a:ext cx="10826639" cy="4993935"/>
          </a:xfrm>
        </p:spPr>
        <p:txBody>
          <a:bodyPr>
            <a:noAutofit/>
          </a:bodyPr>
          <a:lstStyle/>
          <a:p>
            <a:pPr algn="just">
              <a:buFont typeface="Wingdings" panose="05000000000000000000" pitchFamily="2" charset="2"/>
              <a:buChar char="§"/>
            </a:pPr>
            <a:r>
              <a:rPr lang="en-US" sz="2700">
                <a:latin typeface="Times New Roman" panose="02020603050405020304" pitchFamily="18" charset="0"/>
                <a:cs typeface="Times New Roman" panose="02020603050405020304" pitchFamily="18" charset="0"/>
              </a:rPr>
              <a:t> </a:t>
            </a:r>
            <a:r>
              <a:rPr lang="vi-VN" sz="2700" i="1">
                <a:cs typeface="Times New Roman" panose="02020603050405020304" pitchFamily="18" charset="0"/>
              </a:rPr>
              <a:t>Giao tiếp qua không gian mạng có nhiều ưu điểm như:</a:t>
            </a:r>
            <a:endParaRPr lang="en-US" sz="2700" i="1">
              <a:cs typeface="Times New Roman" panose="02020603050405020304" pitchFamily="18" charset="0"/>
            </a:endParaRPr>
          </a:p>
          <a:p>
            <a:pPr marL="463550" algn="just">
              <a:buFont typeface="Wingdings" panose="05000000000000000000" pitchFamily="2" charset="2"/>
              <a:buChar char="ü"/>
            </a:pPr>
            <a:r>
              <a:rPr lang="en-US" sz="2700">
                <a:solidFill>
                  <a:schemeClr val="tx1"/>
                </a:solidFill>
                <a:cs typeface="Times New Roman" panose="02020603050405020304" pitchFamily="18" charset="0"/>
              </a:rPr>
              <a:t>   </a:t>
            </a:r>
            <a:r>
              <a:rPr lang="vi-VN" sz="2700">
                <a:solidFill>
                  <a:schemeClr val="tx1"/>
                </a:solidFill>
                <a:cs typeface="Times New Roman" panose="02020603050405020304" pitchFamily="18" charset="0"/>
              </a:rPr>
              <a:t>Tạo điều kiện thuận lợi cho việc lưu trữ thông tin.</a:t>
            </a:r>
          </a:p>
          <a:p>
            <a:pPr marL="177800" indent="0" algn="just">
              <a:buNone/>
            </a:pPr>
            <a:endParaRPr lang="en-US" sz="270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540120" y="2673752"/>
            <a:ext cx="5010994" cy="3552584"/>
          </a:xfrm>
          <a:prstGeom prst="rect">
            <a:avLst/>
          </a:prstGeom>
        </p:spPr>
      </p:pic>
    </p:spTree>
    <p:extLst>
      <p:ext uri="{BB962C8B-B14F-4D97-AF65-F5344CB8AC3E}">
        <p14:creationId xmlns:p14="http://schemas.microsoft.com/office/powerpoint/2010/main" val="362535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888</TotalTime>
  <Words>2565</Words>
  <Application>Microsoft Office PowerPoint</Application>
  <PresentationFormat>Widescreen</PresentationFormat>
  <Paragraphs>112</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Garamond</vt:lpstr>
      <vt:lpstr>Times New Roman</vt:lpstr>
      <vt:lpstr>Wingdings</vt:lpstr>
      <vt:lpstr>Organic</vt:lpstr>
      <vt:lpstr>CHỦ ĐỀ D:  ĐẠO ĐỨC, PHÁP LUẬT VÀ VĂN HOÁ TRONG MÔI TRƯỜNG SỐ</vt:lpstr>
      <vt:lpstr>NỘI DUNG</vt:lpstr>
      <vt:lpstr>KHỞI ĐỘNG</vt:lpstr>
      <vt:lpstr>1. Ưu điểm của giao tiếp qua không gian mạng</vt:lpstr>
      <vt:lpstr>1. Ưu điểm của giao tiếp qua không gian mạng</vt:lpstr>
      <vt:lpstr>1. Ưu điểm của giao tiếp qua không gian mạng</vt:lpstr>
      <vt:lpstr>1. Ưu điểm của giao tiếp qua không gian mạng</vt:lpstr>
      <vt:lpstr>1. Ưu điểm của giao tiếp qua không gian mạng</vt:lpstr>
      <vt:lpstr>1. Ưu điểm của giao tiếp qua không gian mạng</vt:lpstr>
      <vt:lpstr>1. Ưu điểm của giao tiếp qua không gian mạng</vt:lpstr>
      <vt:lpstr>1. Ưu điểm của giao tiếp qua không gian mạng</vt:lpstr>
      <vt:lpstr>2. Một số vấn đề tiềm ẩn của giao tiếp qua không gian mạng</vt:lpstr>
      <vt:lpstr>2. Một số vấn đề tiềm ẩn của giao tiếp qua không gian mạng</vt:lpstr>
      <vt:lpstr>2. Một số vấn đề tiềm ẩn của giao tiếp qua không gian mạng</vt:lpstr>
      <vt:lpstr>2. Một số vấn đề tiềm ẩn của giao tiếp qua không gian mạng</vt:lpstr>
      <vt:lpstr>2. Một số vấn đề tiềm ẩn của giao tiếp qua không gian mạng</vt:lpstr>
      <vt:lpstr>2. Một số vấn đề tiềm ẩn của giao tiếp qua không gian mạng</vt:lpstr>
      <vt:lpstr>3. Ứng xử nhân văn trên không gian mạng</vt:lpstr>
      <vt:lpstr>3. Ứng xử nhân văn trên không gian mạng</vt:lpstr>
      <vt:lpstr>3. Ứng xử nhân văn trên không gian mạng</vt:lpstr>
      <vt:lpstr>3. Ứng xử nhân văn trên không gian mạng</vt:lpstr>
      <vt:lpstr>3. Ứng xử nhân văn trên không gian mạng</vt:lpstr>
      <vt:lpstr>3. Ứng xử nhân văn trên không gian mạng</vt:lpstr>
      <vt:lpstr>3. Ứng xử nhân văn trên không gian mạng</vt:lpstr>
      <vt:lpstr>3. Ứng xử nhân văn trên không gian mạng</vt:lpstr>
      <vt:lpstr>LUYỆN TẬP</vt:lpstr>
      <vt:lpstr>PowerPoint Presentation</vt:lpstr>
      <vt:lpstr>LUYỆN TẬP</vt:lpstr>
      <vt:lpstr>PowerPoint Presentation</vt:lpstr>
      <vt:lpstr>PowerPoint Presentation</vt:lpstr>
      <vt:lpstr>VẬN DỤNG</vt:lpstr>
      <vt:lpstr>PowerPoint Presentation</vt:lpstr>
      <vt:lpstr>BÀI TẬP VỀ NHÀ (SGK/Tr.34)</vt:lpstr>
      <vt:lpstr>KẾT THÚC.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TUNG DO</dc:creator>
  <cp:lastModifiedBy>Administrator</cp:lastModifiedBy>
  <cp:revision>626</cp:revision>
  <dcterms:created xsi:type="dcterms:W3CDTF">2023-06-08T12:13:38Z</dcterms:created>
  <dcterms:modified xsi:type="dcterms:W3CDTF">2024-10-03T04:25:05Z</dcterms:modified>
</cp:coreProperties>
</file>