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78" r:id="rId5"/>
    <p:sldId id="279" r:id="rId6"/>
    <p:sldId id="285" r:id="rId7"/>
    <p:sldId id="286" r:id="rId8"/>
    <p:sldId id="287" r:id="rId9"/>
    <p:sldId id="271" r:id="rId10"/>
    <p:sldId id="276" r:id="rId11"/>
    <p:sldId id="281" r:id="rId12"/>
    <p:sldId id="272" r:id="rId13"/>
    <p:sldId id="273" r:id="rId14"/>
    <p:sldId id="284" r:id="rId15"/>
    <p:sldId id="282" r:id="rId16"/>
    <p:sldId id="283" r:id="rId17"/>
    <p:sldId id="25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FFFFFF"/>
    <a:srgbClr val="A6A6A6"/>
    <a:srgbClr val="595959"/>
    <a:srgbClr val="FFFF00"/>
    <a:srgbClr val="586EA6"/>
    <a:srgbClr val="81BCC7"/>
    <a:srgbClr val="80BBCA"/>
    <a:srgbClr val="92BECA"/>
    <a:srgbClr val="90BB2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3" autoAdjust="0"/>
  </p:normalViewPr>
  <p:slideViewPr>
    <p:cSldViewPr snapToGrid="0">
      <p:cViewPr varScale="1">
        <p:scale>
          <a:sx n="73" d="100"/>
          <a:sy n="73" d="100"/>
        </p:scale>
        <p:origin x="612" y="72"/>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F1F77-0FDD-4CEF-8CE3-6596D7ED6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17D54E-8100-4872-8AF0-39F3727FB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1BDF1-0C23-4D6E-BDB6-D83614E7CB3F}" type="datetimeFigureOut">
              <a:rPr lang="en-US" smtClean="0"/>
              <a:t>6/13/2022</a:t>
            </a:fld>
            <a:endParaRPr lang="en-US" dirty="0"/>
          </a:p>
        </p:txBody>
      </p:sp>
      <p:sp>
        <p:nvSpPr>
          <p:cNvPr id="4" name="Footer Placeholder 3">
            <a:extLst>
              <a:ext uri="{FF2B5EF4-FFF2-40B4-BE49-F238E27FC236}">
                <a16:creationId xmlns:a16="http://schemas.microsoft.com/office/drawing/2014/main" id="{F89D969E-2A1B-455E-95FB-AB399A2DE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70D06-6511-4CAC-8503-A52685CE1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22E74-4A44-4A58-9D54-EB108DAECA6F}" type="slidenum">
              <a:rPr lang="en-US" smtClean="0"/>
              <a:t>‹#›</a:t>
            </a:fld>
            <a:endParaRPr lang="en-US" dirty="0"/>
          </a:p>
        </p:txBody>
      </p:sp>
    </p:spTree>
    <p:extLst>
      <p:ext uri="{BB962C8B-B14F-4D97-AF65-F5344CB8AC3E}">
        <p14:creationId xmlns:p14="http://schemas.microsoft.com/office/powerpoint/2010/main" val="353885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dirty="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noProof="0"/>
              <a:t>Click to edit Master title style</a:t>
            </a:r>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3" name="Content Placeholder 2"/>
          <p:cNvSpPr>
            <a:spLocks noGrp="1"/>
          </p:cNvSpPr>
          <p:nvPr>
            <p:ph idx="1" hasCustomPrompt="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noProof="0"/>
              <a:t>Click icon to add picture</a:t>
            </a:r>
            <a:endParaRPr lang="en-US" noProof="0" dirty="0"/>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noProof="0"/>
              <a:t>Click to edit Master title style</a:t>
            </a:r>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a:lstStyle>
            <a:lvl1pPr>
              <a:defRPr>
                <a:solidFill>
                  <a:schemeClr val="bg2"/>
                </a:solidFill>
              </a:defRPr>
            </a:lvl1pPr>
          </a:lstStyle>
          <a:p>
            <a:pPr lvl="0"/>
            <a:r>
              <a:rPr lang="en-US" noProof="0"/>
              <a:t>Edit Master text styles</a:t>
            </a:r>
          </a:p>
        </p:txBody>
      </p:sp>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7/14/2018</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US" noProof="0" smtClean="0"/>
              <a:pPr/>
              <a:t>‹#›</a:t>
            </a:fld>
            <a:endParaRPr lang="en-US" noProof="0" dirty="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50.svg"/><Relationship Id="rId5" Type="http://schemas.openxmlformats.org/officeDocument/2006/relationships/image" Target="../media/image33.png"/><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16.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20.png"/><Relationship Id="rId4" Type="http://schemas.openxmlformats.org/officeDocument/2006/relationships/image" Target="../media/image29.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xmlns=""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4" descr="Group">
            <a:extLst>
              <a:ext uri="{FF2B5EF4-FFF2-40B4-BE49-F238E27FC236}">
                <a16:creationId xmlns:a16="http://schemas.microsoft.com/office/drawing/2014/main" id="{AEE3CC4A-1C1A-47EE-A13F-126EC5A99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black">
          <a:xfrm>
            <a:off x="808200" y="2636998"/>
            <a:ext cx="1584000" cy="1584000"/>
          </a:xfrm>
          <a:prstGeom prst="rect">
            <a:avLst/>
          </a:prstGeom>
        </p:spPr>
      </p:pic>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xmlns="" val="1"/>
              </a:ext>
            </a:extLst>
          </p:cNvPr>
          <p:cNvSpPr/>
          <p:nvPr/>
        </p:nvSpPr>
        <p:spPr>
          <a:xfrm>
            <a:off x="3289874" y="836594"/>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624011" y="1501188"/>
            <a:ext cx="8233851" cy="2503036"/>
          </a:xfrm>
        </p:spPr>
        <p:txBody>
          <a:bodyPr>
            <a:normAutofit fontScale="90000"/>
          </a:bodyPr>
          <a:lstStyle/>
          <a:p>
            <a:pPr algn="ctr">
              <a:lnSpc>
                <a:spcPct val="100000"/>
              </a:lnSpc>
              <a:spcBef>
                <a:spcPts val="600"/>
              </a:spcBef>
              <a:spcAft>
                <a:spcPts val="600"/>
              </a:spcAft>
            </a:pPr>
            <a:r>
              <a:rPr lang="en-US" b="1" spc="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3</a:t>
            </a:r>
            <a:br>
              <a:rPr lang="en-US" b="1" spc="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br>
            <a:r>
              <a:rPr lang="en-US" b="1" spc="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THỰC HÀNH LÀM QUEN VÀ KHÁM PHÁ PYTHON</a:t>
            </a:r>
            <a:endParaRPr lang="en-ZA" b="1"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xmlns=""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descr="Graduation">
            <a:extLst>
              <a:ext uri="{FF2B5EF4-FFF2-40B4-BE49-F238E27FC236}">
                <a16:creationId xmlns:a16="http://schemas.microsoft.com/office/drawing/2014/main" id="{858504C3-A3CB-44FD-8920-1C9ECE4D21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EACD7D33-424E-4924-8CCA-0ECB2EE6B293}"/>
              </a:ext>
              <a:ext uri="{C183D7F6-B498-43B3-948B-1728B52AA6E4}">
                <adec:decorative xmlns:adec="http://schemas.microsoft.com/office/drawing/2017/decorative" xmlns="" val="1"/>
              </a:ext>
            </a:extLst>
          </p:cNvPr>
          <p:cNvSpPr/>
          <p:nvPr/>
        </p:nvSpPr>
        <p:spPr>
          <a:xfrm>
            <a:off x="1790" y="14256"/>
            <a:ext cx="3068515" cy="740957"/>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pic>
        <p:nvPicPr>
          <p:cNvPr id="5" name="Graphic 4" descr="Diploma">
            <a:extLst>
              <a:ext uri="{FF2B5EF4-FFF2-40B4-BE49-F238E27FC236}">
                <a16:creationId xmlns:a16="http://schemas.microsoft.com/office/drawing/2014/main" id="{55A32494-ACB2-4866-8A3C-A8A216FFD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509954" y="133455"/>
            <a:ext cx="828000" cy="647712"/>
          </a:xfrm>
          <a:prstGeom prst="rect">
            <a:avLst/>
          </a:prstGeom>
        </p:spPr>
      </p:pic>
      <p:pic>
        <p:nvPicPr>
          <p:cNvPr id="4" name="Graphic 3" descr="Suitcase">
            <a:extLst>
              <a:ext uri="{FF2B5EF4-FFF2-40B4-BE49-F238E27FC236}">
                <a16:creationId xmlns:a16="http://schemas.microsoft.com/office/drawing/2014/main" id="{BAA3CD59-C1DD-43C2-A11F-60A087AE11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1690391" y="114288"/>
            <a:ext cx="828000" cy="647712"/>
          </a:xfrm>
          <a:prstGeom prst="rect">
            <a:avLst/>
          </a:prstGeom>
        </p:spPr>
      </p:pic>
      <p:sp>
        <p:nvSpPr>
          <p:cNvPr id="12" name="Rectangle 11">
            <a:extLst>
              <a:ext uri="{FF2B5EF4-FFF2-40B4-BE49-F238E27FC236}">
                <a16:creationId xmlns:a16="http://schemas.microsoft.com/office/drawing/2014/main" id="{A59A40CD-5408-433E-BDDB-04473D25E20F}"/>
              </a:ext>
              <a:ext uri="{C183D7F6-B498-43B3-948B-1728B52AA6E4}">
                <adec:decorative xmlns:adec="http://schemas.microsoft.com/office/drawing/2017/decorative" xmlns="" val="1"/>
              </a:ext>
            </a:extLst>
          </p:cNvPr>
          <p:cNvSpPr/>
          <p:nvPr/>
        </p:nvSpPr>
        <p:spPr>
          <a:xfrm>
            <a:off x="1791" y="841917"/>
            <a:ext cx="3068514" cy="591910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a:xfrm>
            <a:off x="509954" y="860054"/>
            <a:ext cx="2431210" cy="5559771"/>
          </a:xfrm>
        </p:spPr>
        <p:txBody>
          <a:bodyPr>
            <a:normAutofit/>
          </a:bodyPr>
          <a:lstStyle/>
          <a:p>
            <a:pPr>
              <a:lnSpc>
                <a:spcPct val="100000"/>
              </a:lnSpc>
              <a:spcBef>
                <a:spcPts val="600"/>
              </a:spcBef>
              <a:spcAft>
                <a:spcPts val="600"/>
              </a:spcAft>
            </a:pPr>
            <a:r>
              <a:rPr lang="en-US" sz="3200">
                <a:solidFill>
                  <a:srgbClr val="FFFF00"/>
                </a:solidFill>
                <a:latin typeface="Times New Roman" panose="02020603050405020304" pitchFamily="18" charset="0"/>
                <a:cs typeface="Times New Roman" panose="02020603050405020304" pitchFamily="18" charset="0"/>
              </a:rPr>
              <a:t>Bài 5: Làm quen với nhập dữ liệu là một dòng chữ</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xmlns="" val="1"/>
              </a:ext>
            </a:extLst>
          </p:cNvPr>
          <p:cNvSpPr/>
          <p:nvPr/>
        </p:nvSpPr>
        <p:spPr>
          <a:xfrm>
            <a:off x="3202194" y="841917"/>
            <a:ext cx="8486324" cy="5919102"/>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208665" y="1022814"/>
            <a:ext cx="8479852" cy="1362527"/>
          </a:xfrm>
        </p:spPr>
        <p:txBody>
          <a:bodyPr>
            <a:noAutofit/>
          </a:bodyPr>
          <a:lstStyle/>
          <a:p>
            <a:pPr marL="0" indent="0" algn="just">
              <a:lnSpc>
                <a:spcPct val="110000"/>
              </a:lnSpc>
              <a:spcBef>
                <a:spcPts val="600"/>
              </a:spcBef>
              <a:spcAft>
                <a:spcPts val="600"/>
              </a:spcAft>
              <a:buNone/>
            </a:pPr>
            <a:r>
              <a:rPr lang="en-US"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Hai đoạn c</a:t>
            </a:r>
            <a:r>
              <a:rPr lang="vi-VN"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(viết bằng hai ngôn ngữ lập trình khác nhau) ở hình 4 có cùng mục đích: nhập vào từ bàn phím tên của một người và in ra màn hình lời chào dành cho người đó.</a:t>
            </a:r>
          </a:p>
        </p:txBody>
      </p:sp>
      <p:sp>
        <p:nvSpPr>
          <p:cNvPr id="15" name="Rectangle 14">
            <a:extLst>
              <a:ext uri="{FF2B5EF4-FFF2-40B4-BE49-F238E27FC236}">
                <a16:creationId xmlns:a16="http://schemas.microsoft.com/office/drawing/2014/main" id="{E9C450B1-121D-41BA-98B6-8637A61BF010}"/>
              </a:ext>
              <a:ext uri="{C183D7F6-B498-43B3-948B-1728B52AA6E4}">
                <adec:decorative xmlns:adec="http://schemas.microsoft.com/office/drawing/2017/decorative" xmlns="" val="1"/>
              </a:ext>
            </a:extLst>
          </p:cNvPr>
          <p:cNvSpPr/>
          <p:nvPr/>
        </p:nvSpPr>
        <p:spPr>
          <a:xfrm>
            <a:off x="11817658" y="840660"/>
            <a:ext cx="376134" cy="59266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971B5A1-549F-4220-A86C-FB914BE5CE92}"/>
              </a:ext>
            </a:extLst>
          </p:cNvPr>
          <p:cNvPicPr>
            <a:picLocks noChangeAspect="1"/>
          </p:cNvPicPr>
          <p:nvPr/>
        </p:nvPicPr>
        <p:blipFill rotWithShape="1">
          <a:blip r:embed="rId7"/>
          <a:srcRect l="56705" t="40197" r="4130" b="34774"/>
          <a:stretch/>
        </p:blipFill>
        <p:spPr>
          <a:xfrm>
            <a:off x="3559176" y="2703061"/>
            <a:ext cx="7769611" cy="2791478"/>
          </a:xfrm>
          <a:prstGeom prst="rect">
            <a:avLst/>
          </a:prstGeom>
        </p:spPr>
      </p:pic>
    </p:spTree>
    <p:extLst>
      <p:ext uri="{BB962C8B-B14F-4D97-AF65-F5344CB8AC3E}">
        <p14:creationId xmlns:p14="http://schemas.microsoft.com/office/powerpoint/2010/main" val="96289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duation">
            <a:extLst>
              <a:ext uri="{FF2B5EF4-FFF2-40B4-BE49-F238E27FC236}">
                <a16:creationId xmlns:a16="http://schemas.microsoft.com/office/drawing/2014/main" id="{858504C3-A3CB-44FD-8920-1C9ECE4D21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EACD7D33-424E-4924-8CCA-0ECB2EE6B293}"/>
              </a:ext>
              <a:ext uri="{C183D7F6-B498-43B3-948B-1728B52AA6E4}">
                <adec:decorative xmlns:adec="http://schemas.microsoft.com/office/drawing/2017/decorative" xmlns="" val="1"/>
              </a:ext>
            </a:extLst>
          </p:cNvPr>
          <p:cNvSpPr/>
          <p:nvPr/>
        </p:nvSpPr>
        <p:spPr>
          <a:xfrm>
            <a:off x="1790" y="14256"/>
            <a:ext cx="3068515" cy="740957"/>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pic>
        <p:nvPicPr>
          <p:cNvPr id="5" name="Graphic 4" descr="Diploma">
            <a:extLst>
              <a:ext uri="{FF2B5EF4-FFF2-40B4-BE49-F238E27FC236}">
                <a16:creationId xmlns:a16="http://schemas.microsoft.com/office/drawing/2014/main" id="{55A32494-ACB2-4866-8A3C-A8A216FFD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509954" y="133455"/>
            <a:ext cx="828000" cy="647712"/>
          </a:xfrm>
          <a:prstGeom prst="rect">
            <a:avLst/>
          </a:prstGeom>
        </p:spPr>
      </p:pic>
      <p:pic>
        <p:nvPicPr>
          <p:cNvPr id="4" name="Graphic 3" descr="Suitcase">
            <a:extLst>
              <a:ext uri="{FF2B5EF4-FFF2-40B4-BE49-F238E27FC236}">
                <a16:creationId xmlns:a16="http://schemas.microsoft.com/office/drawing/2014/main" id="{BAA3CD59-C1DD-43C2-A11F-60A087AE11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1690391" y="114288"/>
            <a:ext cx="828000" cy="647712"/>
          </a:xfrm>
          <a:prstGeom prst="rect">
            <a:avLst/>
          </a:prstGeom>
        </p:spPr>
      </p:pic>
      <p:sp>
        <p:nvSpPr>
          <p:cNvPr id="12" name="Rectangle 11">
            <a:extLst>
              <a:ext uri="{FF2B5EF4-FFF2-40B4-BE49-F238E27FC236}">
                <a16:creationId xmlns:a16="http://schemas.microsoft.com/office/drawing/2014/main" id="{A59A40CD-5408-433E-BDDB-04473D25E20F}"/>
              </a:ext>
              <a:ext uri="{C183D7F6-B498-43B3-948B-1728B52AA6E4}">
                <adec:decorative xmlns:adec="http://schemas.microsoft.com/office/drawing/2017/decorative" xmlns="" val="1"/>
              </a:ext>
            </a:extLst>
          </p:cNvPr>
          <p:cNvSpPr/>
          <p:nvPr/>
        </p:nvSpPr>
        <p:spPr>
          <a:xfrm>
            <a:off x="1791" y="841917"/>
            <a:ext cx="3068514" cy="591910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a:xfrm>
            <a:off x="509954" y="860054"/>
            <a:ext cx="2431210" cy="5559771"/>
          </a:xfrm>
        </p:spPr>
        <p:txBody>
          <a:bodyPr>
            <a:normAutofit/>
          </a:bodyPr>
          <a:lstStyle/>
          <a:p>
            <a:pPr>
              <a:lnSpc>
                <a:spcPct val="100000"/>
              </a:lnSpc>
              <a:spcBef>
                <a:spcPts val="600"/>
              </a:spcBef>
              <a:spcAft>
                <a:spcPts val="600"/>
              </a:spcAft>
            </a:pPr>
            <a:r>
              <a:rPr lang="en-US" sz="3200">
                <a:solidFill>
                  <a:srgbClr val="FFFF00"/>
                </a:solidFill>
                <a:latin typeface="Times New Roman" panose="02020603050405020304" pitchFamily="18" charset="0"/>
                <a:cs typeface="Times New Roman" panose="02020603050405020304" pitchFamily="18" charset="0"/>
              </a:rPr>
              <a:t>Bài 5: Làm quen với nhập dữ liệu là một dòng chữ</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xmlns="" val="1"/>
              </a:ext>
            </a:extLst>
          </p:cNvPr>
          <p:cNvSpPr/>
          <p:nvPr/>
        </p:nvSpPr>
        <p:spPr>
          <a:xfrm>
            <a:off x="3202194" y="841917"/>
            <a:ext cx="8486324" cy="5919102"/>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208665" y="949835"/>
            <a:ext cx="8479852" cy="1705315"/>
          </a:xfrm>
        </p:spPr>
        <p:txBody>
          <a:bodyPr>
            <a:noAutofit/>
          </a:bodyPr>
          <a:lstStyle/>
          <a:p>
            <a:pPr marL="0" indent="0" algn="just">
              <a:lnSpc>
                <a:spcPct val="110000"/>
              </a:lnSpc>
              <a:spcBef>
                <a:spcPts val="600"/>
              </a:spcBef>
              <a:spcAft>
                <a:spcPts val="600"/>
              </a:spcAft>
              <a:buNone/>
            </a:pPr>
            <a:r>
              <a:rPr lang="en-US"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Em hãy viết thêm vào c</a:t>
            </a:r>
            <a:r>
              <a:rPr lang="vi-VN"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Python ở hình 5a để khi chạy c</a:t>
            </a:r>
            <a:r>
              <a:rPr lang="vi-VN"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4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đó ta được dòng chữ hướng dẫn nhập dữ liệu và sau khi nhập dữ liệu vào, máy tính sẽ hiển thị giá trị vừa nhập (Hình 5b)</a:t>
            </a:r>
            <a:endParaRPr lang="en-US" sz="24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adec="http://schemas.microsoft.com/office/drawing/2017/decorative" xmlns="" val="1"/>
              </a:ext>
            </a:extLst>
          </p:cNvPr>
          <p:cNvSpPr/>
          <p:nvPr/>
        </p:nvSpPr>
        <p:spPr>
          <a:xfrm>
            <a:off x="11817658" y="840660"/>
            <a:ext cx="376134" cy="59266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BA9BFE0-677D-4C4A-9A9E-F7EB105B9327}"/>
              </a:ext>
            </a:extLst>
          </p:cNvPr>
          <p:cNvPicPr>
            <a:picLocks noChangeAspect="1"/>
          </p:cNvPicPr>
          <p:nvPr/>
        </p:nvPicPr>
        <p:blipFill rotWithShape="1">
          <a:blip r:embed="rId7"/>
          <a:srcRect l="37501" t="66675" r="24142" b="23415"/>
          <a:stretch/>
        </p:blipFill>
        <p:spPr>
          <a:xfrm>
            <a:off x="3578468" y="2749731"/>
            <a:ext cx="5343859" cy="1012372"/>
          </a:xfrm>
          <a:prstGeom prst="rect">
            <a:avLst/>
          </a:prstGeom>
        </p:spPr>
      </p:pic>
      <p:pic>
        <p:nvPicPr>
          <p:cNvPr id="10" name="Picture 9">
            <a:extLst>
              <a:ext uri="{FF2B5EF4-FFF2-40B4-BE49-F238E27FC236}">
                <a16:creationId xmlns:a16="http://schemas.microsoft.com/office/drawing/2014/main" id="{D7D3EEA6-5249-44EC-9E38-BB5775E7FF3C}"/>
              </a:ext>
            </a:extLst>
          </p:cNvPr>
          <p:cNvPicPr>
            <a:picLocks noChangeAspect="1"/>
          </p:cNvPicPr>
          <p:nvPr/>
        </p:nvPicPr>
        <p:blipFill rotWithShape="1">
          <a:blip r:embed="rId8"/>
          <a:srcRect l="8143" t="-24" r="60427" b="75146"/>
          <a:stretch/>
        </p:blipFill>
        <p:spPr>
          <a:xfrm>
            <a:off x="3673834" y="4831679"/>
            <a:ext cx="3831920" cy="1705315"/>
          </a:xfrm>
          <a:prstGeom prst="rect">
            <a:avLst/>
          </a:prstGeom>
        </p:spPr>
      </p:pic>
      <p:sp>
        <p:nvSpPr>
          <p:cNvPr id="16" name="Flowchart: Process 15">
            <a:extLst>
              <a:ext uri="{FF2B5EF4-FFF2-40B4-BE49-F238E27FC236}">
                <a16:creationId xmlns:a16="http://schemas.microsoft.com/office/drawing/2014/main" id="{77848E31-3807-405D-AF0E-3081FDF3304A}"/>
              </a:ext>
            </a:extLst>
          </p:cNvPr>
          <p:cNvSpPr/>
          <p:nvPr/>
        </p:nvSpPr>
        <p:spPr>
          <a:xfrm>
            <a:off x="4391891" y="4156364"/>
            <a:ext cx="1828800" cy="447656"/>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Viết thêm vào</a:t>
            </a:r>
          </a:p>
        </p:txBody>
      </p:sp>
      <p:sp>
        <p:nvSpPr>
          <p:cNvPr id="18" name="Flowchart: Process 17">
            <a:extLst>
              <a:ext uri="{FF2B5EF4-FFF2-40B4-BE49-F238E27FC236}">
                <a16:creationId xmlns:a16="http://schemas.microsoft.com/office/drawing/2014/main" id="{8FB25D9E-FAD2-419F-8FD0-865A00C9475C}"/>
              </a:ext>
            </a:extLst>
          </p:cNvPr>
          <p:cNvSpPr/>
          <p:nvPr/>
        </p:nvSpPr>
        <p:spPr>
          <a:xfrm>
            <a:off x="9144000" y="3024157"/>
            <a:ext cx="2382982" cy="447656"/>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Hình 5a: Cửa sổ Code</a:t>
            </a:r>
          </a:p>
        </p:txBody>
      </p:sp>
      <p:sp>
        <p:nvSpPr>
          <p:cNvPr id="19" name="Flowchart: Process 18">
            <a:extLst>
              <a:ext uri="{FF2B5EF4-FFF2-40B4-BE49-F238E27FC236}">
                <a16:creationId xmlns:a16="http://schemas.microsoft.com/office/drawing/2014/main" id="{74A48953-4C99-4BA0-AA75-AB616E25DDEC}"/>
              </a:ext>
            </a:extLst>
          </p:cNvPr>
          <p:cNvSpPr/>
          <p:nvPr/>
        </p:nvSpPr>
        <p:spPr>
          <a:xfrm>
            <a:off x="8118764" y="5460509"/>
            <a:ext cx="3223406" cy="447656"/>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Hình 5b: Cửa sổ Shell</a:t>
            </a:r>
          </a:p>
        </p:txBody>
      </p:sp>
      <p:cxnSp>
        <p:nvCxnSpPr>
          <p:cNvPr id="20" name="Straight Arrow Connector 19">
            <a:extLst>
              <a:ext uri="{FF2B5EF4-FFF2-40B4-BE49-F238E27FC236}">
                <a16:creationId xmlns:a16="http://schemas.microsoft.com/office/drawing/2014/main" id="{C100FDBC-2436-4C5B-883D-E57CBD370FB5}"/>
              </a:ext>
            </a:extLst>
          </p:cNvPr>
          <p:cNvCxnSpPr/>
          <p:nvPr/>
        </p:nvCxnSpPr>
        <p:spPr>
          <a:xfrm flipV="1">
            <a:off x="5306291" y="3301950"/>
            <a:ext cx="0" cy="8544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95B2407E-2EEE-4DC6-B0EC-1A96346E20D9}"/>
              </a:ext>
            </a:extLst>
          </p:cNvPr>
          <p:cNvCxnSpPr/>
          <p:nvPr/>
        </p:nvCxnSpPr>
        <p:spPr>
          <a:xfrm flipV="1">
            <a:off x="4613564" y="3471813"/>
            <a:ext cx="0" cy="684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36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 of Books">
            <a:extLst>
              <a:ext uri="{FF2B5EF4-FFF2-40B4-BE49-F238E27FC236}">
                <a16:creationId xmlns:a16="http://schemas.microsoft.com/office/drawing/2014/main" id="{FBB46495-013C-46DC-81C8-17EAD10C45C4}"/>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xmlns="" val="1"/>
              </a:ext>
            </a:extLst>
          </p:cNvPr>
          <p:cNvSpPr/>
          <p:nvPr/>
        </p:nvSpPr>
        <p:spPr>
          <a:xfrm>
            <a:off x="9160087" y="163256"/>
            <a:ext cx="3068515" cy="111190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11" name="Graphic 10" descr="Open Book">
            <a:extLst>
              <a:ext uri="{FF2B5EF4-FFF2-40B4-BE49-F238E27FC236}">
                <a16:creationId xmlns:a16="http://schemas.microsoft.com/office/drawing/2014/main" id="{9B48478B-C282-4F92-A5C1-94533F4C6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9758374" y="586350"/>
            <a:ext cx="756000" cy="506576"/>
          </a:xfrm>
          <a:prstGeom prst="rect">
            <a:avLst/>
          </a:prstGeom>
        </p:spPr>
      </p:pic>
      <p:pic>
        <p:nvPicPr>
          <p:cNvPr id="10" name="Graphic 9" descr="Clapper board">
            <a:extLst>
              <a:ext uri="{FF2B5EF4-FFF2-40B4-BE49-F238E27FC236}">
                <a16:creationId xmlns:a16="http://schemas.microsoft.com/office/drawing/2014/main" id="{C61FD2B4-2DF6-4919-ADA5-D8512EA9A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10910172" y="542390"/>
            <a:ext cx="756000" cy="506576"/>
          </a:xfrm>
          <a:prstGeom prst="rect">
            <a:avLst/>
          </a:prstGeom>
        </p:spPr>
      </p:pic>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xmlns="" val="1"/>
              </a:ext>
            </a:extLst>
          </p:cNvPr>
          <p:cNvSpPr/>
          <p:nvPr/>
        </p:nvSpPr>
        <p:spPr>
          <a:xfrm>
            <a:off x="-2236" y="1626421"/>
            <a:ext cx="268104" cy="493282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xmlns="" val="1"/>
              </a:ext>
            </a:extLst>
          </p:cNvPr>
          <p:cNvSpPr/>
          <p:nvPr/>
        </p:nvSpPr>
        <p:spPr>
          <a:xfrm>
            <a:off x="527126" y="1626421"/>
            <a:ext cx="6866452" cy="4932821"/>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1789030"/>
            <a:ext cx="6410117" cy="4770211"/>
          </a:xfrm>
        </p:spPr>
        <p:txBody>
          <a:bodyPr>
            <a:normAutofit/>
          </a:bodyPr>
          <a:lstStyle/>
          <a:p>
            <a:pPr marL="0" indent="0" algn="just">
              <a:buNone/>
            </a:pPr>
            <a:r>
              <a:rPr lang="en-US" sz="2800">
                <a:solidFill>
                  <a:srgbClr val="002060"/>
                </a:solidFill>
                <a:latin typeface="Times New Roman" panose="02020603050405020304" pitchFamily="18" charset="0"/>
                <a:cs typeface="Times New Roman" panose="02020603050405020304" pitchFamily="18" charset="0"/>
              </a:rPr>
              <a:t>Du lịch Phan Xi Păng</a:t>
            </a:r>
          </a:p>
          <a:p>
            <a:pPr marL="0" indent="0" algn="just">
              <a:buNone/>
            </a:pPr>
            <a:r>
              <a:rPr lang="en-US" sz="2800">
                <a:solidFill>
                  <a:srgbClr val="002060"/>
                </a:solidFill>
                <a:latin typeface="Times New Roman" panose="02020603050405020304" pitchFamily="18" charset="0"/>
                <a:cs typeface="Times New Roman" panose="02020603050405020304" pitchFamily="18" charset="0"/>
              </a:rPr>
              <a:t>Để lên đình Phan Xi Păng (Hình 6) cần mua vé cáp treo a nghìn đồng/1 người lớn và b nghìn đồng/1 trẻ em, vé xe lửa là u nghìn đồng/1 người lớn và v nghìn đồng/1 trẻ em. Đoàn du lịch có x người, trong số đó có y trẻ em. Hãy xác định số tiền cần chuẩn bị để mua vé cho cả đoàn và đưa kết quả ra màn hình.</a:t>
            </a:r>
          </a:p>
          <a:p>
            <a:pPr marL="0" indent="0" algn="just">
              <a:buNone/>
            </a:pPr>
            <a:r>
              <a:rPr lang="en-US" sz="2800">
                <a:solidFill>
                  <a:srgbClr val="002060"/>
                </a:solidFill>
                <a:latin typeface="Times New Roman" panose="02020603050405020304" pitchFamily="18" charset="0"/>
                <a:cs typeface="Times New Roman" panose="02020603050405020304" pitchFamily="18" charset="0"/>
              </a:rPr>
              <a:t>Các dữ liệu a, b, u, x, y là các số nguyên không âm (y ≤ x).</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xmlns="" val="1"/>
              </a:ext>
            </a:extLst>
          </p:cNvPr>
          <p:cNvSpPr/>
          <p:nvPr/>
        </p:nvSpPr>
        <p:spPr>
          <a:xfrm>
            <a:off x="-43740" y="163256"/>
            <a:ext cx="8907267" cy="116440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a:xfrm>
            <a:off x="-105198" y="298758"/>
            <a:ext cx="9113968" cy="866295"/>
          </a:xfrm>
        </p:spPr>
        <p:txBody>
          <a:bodyPr/>
          <a:lstStyle/>
          <a:p>
            <a:pPr algn="ctr"/>
            <a:r>
              <a:rPr lang="en-US">
                <a:latin typeface="Times New Roman" panose="02020603050405020304" pitchFamily="18" charset="0"/>
                <a:cs typeface="Times New Roman" panose="02020603050405020304" pitchFamily="18" charset="0"/>
              </a:rPr>
              <a:t>Bài tập về nhà</a:t>
            </a:r>
            <a:endParaRPr lang="en-US" dirty="0">
              <a:latin typeface="Times New Roman" panose="02020603050405020304" pitchFamily="18" charset="0"/>
              <a:cs typeface="Times New Roman" panose="02020603050405020304" pitchFamily="18" charset="0"/>
            </a:endParaRPr>
          </a:p>
        </p:txBody>
      </p:sp>
      <p:graphicFrame>
        <p:nvGraphicFramePr>
          <p:cNvPr id="12" name="Table 2">
            <a:extLst>
              <a:ext uri="{FF2B5EF4-FFF2-40B4-BE49-F238E27FC236}">
                <a16:creationId xmlns:a16="http://schemas.microsoft.com/office/drawing/2014/main" id="{2FB909AE-3027-4835-8CDB-19B22BC89BA5}"/>
              </a:ext>
            </a:extLst>
          </p:cNvPr>
          <p:cNvGraphicFramePr>
            <a:graphicFrameLocks noGrp="1"/>
          </p:cNvGraphicFramePr>
          <p:nvPr>
            <p:extLst>
              <p:ext uri="{D42A27DB-BD31-4B8C-83A1-F6EECF244321}">
                <p14:modId xmlns:p14="http://schemas.microsoft.com/office/powerpoint/2010/main" val="3387687081"/>
              </p:ext>
            </p:extLst>
          </p:nvPr>
        </p:nvGraphicFramePr>
        <p:xfrm>
          <a:off x="8758940" y="1443571"/>
          <a:ext cx="1998867" cy="3169920"/>
        </p:xfrm>
        <a:graphic>
          <a:graphicData uri="http://schemas.openxmlformats.org/drawingml/2006/table">
            <a:tbl>
              <a:tblPr firstRow="1" bandRow="1">
                <a:tableStyleId>{00A15C55-8517-42AA-B614-E9B94910E393}</a:tableStyleId>
              </a:tblPr>
              <a:tblGrid>
                <a:gridCol w="1998867">
                  <a:extLst>
                    <a:ext uri="{9D8B030D-6E8A-4147-A177-3AD203B41FA5}">
                      <a16:colId xmlns:a16="http://schemas.microsoft.com/office/drawing/2014/main" val="2274930840"/>
                    </a:ext>
                  </a:extLst>
                </a:gridCol>
              </a:tblGrid>
              <a:tr h="235222">
                <a:tc>
                  <a:txBody>
                    <a:bodyPr/>
                    <a:lstStyle/>
                    <a:p>
                      <a:pPr algn="ctr"/>
                      <a:r>
                        <a:rPr lang="en-US" sz="2800" b="1">
                          <a:solidFill>
                            <a:srgbClr val="FFFF00"/>
                          </a:solidFill>
                          <a:latin typeface="Times New Roman" panose="02020603050405020304" pitchFamily="18" charset="0"/>
                          <a:cs typeface="Times New Roman" panose="02020603050405020304" pitchFamily="18" charset="0"/>
                        </a:rPr>
                        <a:t>Input</a:t>
                      </a:r>
                    </a:p>
                  </a:txBody>
                  <a:tcPr anchor="ctr"/>
                </a:tc>
                <a:extLst>
                  <a:ext uri="{0D108BD9-81ED-4DB2-BD59-A6C34878D82A}">
                    <a16:rowId xmlns:a16="http://schemas.microsoft.com/office/drawing/2014/main" val="2758154151"/>
                  </a:ext>
                </a:extLst>
              </a:tr>
              <a:tr h="37084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  = 60</a:t>
                      </a:r>
                    </a:p>
                    <a:p>
                      <a:pPr algn="ctr"/>
                      <a:r>
                        <a:rPr lang="en-US" sz="2800" b="0">
                          <a:solidFill>
                            <a:srgbClr val="002060"/>
                          </a:solidFill>
                          <a:latin typeface="Times New Roman" panose="02020603050405020304" pitchFamily="18" charset="0"/>
                          <a:cs typeface="Times New Roman" panose="02020603050405020304" pitchFamily="18" charset="0"/>
                        </a:rPr>
                        <a:t>b = 30</a:t>
                      </a:r>
                    </a:p>
                    <a:p>
                      <a:pPr algn="ctr"/>
                      <a:r>
                        <a:rPr lang="en-US" sz="2800" b="0">
                          <a:solidFill>
                            <a:srgbClr val="002060"/>
                          </a:solidFill>
                          <a:latin typeface="Times New Roman" panose="02020603050405020304" pitchFamily="18" charset="0"/>
                          <a:cs typeface="Times New Roman" panose="02020603050405020304" pitchFamily="18" charset="0"/>
                        </a:rPr>
                        <a:t>u = 50</a:t>
                      </a:r>
                    </a:p>
                    <a:p>
                      <a:pPr algn="ctr"/>
                      <a:r>
                        <a:rPr lang="en-US" sz="2800" b="0">
                          <a:solidFill>
                            <a:srgbClr val="002060"/>
                          </a:solidFill>
                          <a:latin typeface="Times New Roman" panose="02020603050405020304" pitchFamily="18" charset="0"/>
                          <a:cs typeface="Times New Roman" panose="02020603050405020304" pitchFamily="18" charset="0"/>
                        </a:rPr>
                        <a:t>v = 25</a:t>
                      </a:r>
                    </a:p>
                    <a:p>
                      <a:pPr algn="ctr"/>
                      <a:r>
                        <a:rPr lang="en-US" sz="2800" b="0">
                          <a:solidFill>
                            <a:srgbClr val="002060"/>
                          </a:solidFill>
                          <a:latin typeface="Times New Roman" panose="02020603050405020304" pitchFamily="18" charset="0"/>
                          <a:cs typeface="Times New Roman" panose="02020603050405020304" pitchFamily="18" charset="0"/>
                        </a:rPr>
                        <a:t>x = 40</a:t>
                      </a:r>
                    </a:p>
                    <a:p>
                      <a:pPr algn="ctr"/>
                      <a:r>
                        <a:rPr lang="en-US" sz="2800" b="0">
                          <a:solidFill>
                            <a:srgbClr val="002060"/>
                          </a:solidFill>
                          <a:latin typeface="Times New Roman" panose="02020603050405020304" pitchFamily="18" charset="0"/>
                          <a:cs typeface="Times New Roman" panose="02020603050405020304" pitchFamily="18" charset="0"/>
                        </a:rPr>
                        <a:t>y = 10</a:t>
                      </a:r>
                    </a:p>
                  </a:txBody>
                  <a:tcPr anchor="ctr"/>
                </a:tc>
                <a:extLst>
                  <a:ext uri="{0D108BD9-81ED-4DB2-BD59-A6C34878D82A}">
                    <a16:rowId xmlns:a16="http://schemas.microsoft.com/office/drawing/2014/main" val="1671800456"/>
                  </a:ext>
                </a:extLst>
              </a:tr>
            </a:tbl>
          </a:graphicData>
        </a:graphic>
      </p:graphicFrame>
      <p:graphicFrame>
        <p:nvGraphicFramePr>
          <p:cNvPr id="13" name="Table 2">
            <a:extLst>
              <a:ext uri="{FF2B5EF4-FFF2-40B4-BE49-F238E27FC236}">
                <a16:creationId xmlns:a16="http://schemas.microsoft.com/office/drawing/2014/main" id="{E286F125-97DF-4C53-AEB8-DD748B5BD6CB}"/>
              </a:ext>
            </a:extLst>
          </p:cNvPr>
          <p:cNvGraphicFramePr>
            <a:graphicFrameLocks noGrp="1"/>
          </p:cNvGraphicFramePr>
          <p:nvPr>
            <p:extLst>
              <p:ext uri="{D42A27DB-BD31-4B8C-83A1-F6EECF244321}">
                <p14:modId xmlns:p14="http://schemas.microsoft.com/office/powerpoint/2010/main" val="3871559491"/>
              </p:ext>
            </p:extLst>
          </p:nvPr>
        </p:nvGraphicFramePr>
        <p:xfrm>
          <a:off x="8141920" y="5004225"/>
          <a:ext cx="3639294" cy="1463040"/>
        </p:xfrm>
        <a:graphic>
          <a:graphicData uri="http://schemas.openxmlformats.org/drawingml/2006/table">
            <a:tbl>
              <a:tblPr firstRow="1" bandRow="1">
                <a:tableStyleId>{00A15C55-8517-42AA-B614-E9B94910E393}</a:tableStyleId>
              </a:tblPr>
              <a:tblGrid>
                <a:gridCol w="3639294">
                  <a:extLst>
                    <a:ext uri="{9D8B030D-6E8A-4147-A177-3AD203B41FA5}">
                      <a16:colId xmlns:a16="http://schemas.microsoft.com/office/drawing/2014/main" val="2274930840"/>
                    </a:ext>
                  </a:extLst>
                </a:gridCol>
              </a:tblGrid>
              <a:tr h="235222">
                <a:tc>
                  <a:txBody>
                    <a:bodyPr/>
                    <a:lstStyle/>
                    <a:p>
                      <a:pPr algn="ctr"/>
                      <a:r>
                        <a:rPr lang="en-US" sz="2800">
                          <a:solidFill>
                            <a:srgbClr val="FFFF00"/>
                          </a:solidFill>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2758154151"/>
                  </a:ext>
                </a:extLst>
              </a:tr>
              <a:tr h="370840">
                <a:tc>
                  <a:txBody>
                    <a:bodyPr/>
                    <a:lstStyle/>
                    <a:p>
                      <a:pPr algn="just"/>
                      <a:r>
                        <a:rPr lang="en-US" sz="2800">
                          <a:solidFill>
                            <a:srgbClr val="002060"/>
                          </a:solidFill>
                          <a:latin typeface="Times New Roman" panose="02020603050405020304" pitchFamily="18" charset="0"/>
                          <a:cs typeface="Times New Roman" panose="02020603050405020304" pitchFamily="18" charset="0"/>
                        </a:rPr>
                        <a:t>Tổng số tiền vé: 3850 nghìn đồng</a:t>
                      </a:r>
                    </a:p>
                  </a:txBody>
                  <a:tcPr anchor="ctr"/>
                </a:tc>
                <a:extLst>
                  <a:ext uri="{0D108BD9-81ED-4DB2-BD59-A6C34878D82A}">
                    <a16:rowId xmlns:a16="http://schemas.microsoft.com/office/drawing/2014/main" val="1671800456"/>
                  </a:ext>
                </a:extLst>
              </a:tr>
            </a:tbl>
          </a:graphicData>
        </a:graphic>
      </p:graphicFrame>
    </p:spTree>
    <p:extLst>
      <p:ext uri="{BB962C8B-B14F-4D97-AF65-F5344CB8AC3E}">
        <p14:creationId xmlns:p14="http://schemas.microsoft.com/office/powerpoint/2010/main" val="385388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vorite Thing">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2"/>
          <a:srcRect/>
          <a:stretch>
            <a:fillRect/>
          </a:stretch>
        </p:blipFill>
        <p:spPr>
          <a:xfrm>
            <a:off x="0" y="894104"/>
            <a:ext cx="12192000" cy="6858000"/>
          </a:xfrm>
        </p:spPr>
      </p:pic>
      <p:sp>
        <p:nvSpPr>
          <p:cNvPr id="9" name="Rectangle 8">
            <a:extLst>
              <a:ext uri="{FF2B5EF4-FFF2-40B4-BE49-F238E27FC236}">
                <a16:creationId xmlns:a16="http://schemas.microsoft.com/office/drawing/2014/main" id="{EB5D7FCC-6784-4309-A6DA-FB93FC39944C}"/>
              </a:ext>
              <a:ext uri="{C183D7F6-B498-43B3-948B-1728B52AA6E4}">
                <adec:decorative xmlns:adec="http://schemas.microsoft.com/office/drawing/2017/decorative" xmlns="" val="1"/>
              </a:ext>
            </a:extLst>
          </p:cNvPr>
          <p:cNvSpPr/>
          <p:nvPr/>
        </p:nvSpPr>
        <p:spPr>
          <a:xfrm>
            <a:off x="-1" y="0"/>
            <a:ext cx="4044465" cy="87689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10" name="Graphic 9" descr="Ribbon">
            <a:extLst>
              <a:ext uri="{FF2B5EF4-FFF2-40B4-BE49-F238E27FC236}">
                <a16:creationId xmlns:a16="http://schemas.microsoft.com/office/drawing/2014/main" id="{F3A682B2-2A4F-40CF-A5D4-23B59FE1B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912631" y="291258"/>
            <a:ext cx="914400" cy="542203"/>
          </a:xfrm>
          <a:prstGeom prst="rect">
            <a:avLst/>
          </a:prstGeom>
        </p:spPr>
      </p:pic>
      <p:pic>
        <p:nvPicPr>
          <p:cNvPr id="11" name="Graphic 10" descr="Medal">
            <a:extLst>
              <a:ext uri="{FF2B5EF4-FFF2-40B4-BE49-F238E27FC236}">
                <a16:creationId xmlns:a16="http://schemas.microsoft.com/office/drawing/2014/main" id="{D11CC12B-4F40-40A6-B56C-A0BCC7916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2022229" y="291258"/>
            <a:ext cx="914400" cy="542203"/>
          </a:xfrm>
          <a:prstGeom prst="rect">
            <a:avLst/>
          </a:prstGeom>
        </p:spPr>
      </p:pic>
      <p:sp>
        <p:nvSpPr>
          <p:cNvPr id="7" name="Rectangle 6">
            <a:extLst>
              <a:ext uri="{FF2B5EF4-FFF2-40B4-BE49-F238E27FC236}">
                <a16:creationId xmlns:a16="http://schemas.microsoft.com/office/drawing/2014/main" id="{DA7D7ED5-BC69-4567-82E2-DB14956ED719}"/>
              </a:ext>
              <a:ext uri="{C183D7F6-B498-43B3-948B-1728B52AA6E4}">
                <adec:decorative xmlns:adec="http://schemas.microsoft.com/office/drawing/2017/decorative" xmlns="" val="1"/>
              </a:ext>
            </a:extLst>
          </p:cNvPr>
          <p:cNvSpPr/>
          <p:nvPr/>
        </p:nvSpPr>
        <p:spPr>
          <a:xfrm>
            <a:off x="-3" y="1563449"/>
            <a:ext cx="4044464" cy="1875919"/>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0FE91DC-10A5-43FD-B16D-6E5471B51535}"/>
              </a:ext>
            </a:extLst>
          </p:cNvPr>
          <p:cNvSpPr>
            <a:spLocks noGrp="1"/>
          </p:cNvSpPr>
          <p:nvPr>
            <p:ph type="title"/>
          </p:nvPr>
        </p:nvSpPr>
        <p:spPr>
          <a:xfrm>
            <a:off x="337473" y="1721137"/>
            <a:ext cx="3369512" cy="1413949"/>
          </a:xfrm>
        </p:spPr>
        <p:txBody>
          <a:bodyPr>
            <a:normAutofit/>
          </a:bodyPr>
          <a:lstStyle/>
          <a:p>
            <a:r>
              <a:rPr lang="en-US" sz="2800" b="1">
                <a:solidFill>
                  <a:srgbClr val="FFFF00"/>
                </a:solidFill>
                <a:latin typeface="Times New Roman" panose="02020603050405020304" pitchFamily="18" charset="0"/>
                <a:cs typeface="Times New Roman" panose="02020603050405020304" pitchFamily="18" charset="0"/>
              </a:rPr>
              <a:t>Gợi ý</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B60A726-F56F-4317-A567-B40D40A116A0}"/>
              </a:ext>
              <a:ext uri="{C183D7F6-B498-43B3-948B-1728B52AA6E4}">
                <adec:decorative xmlns:adec="http://schemas.microsoft.com/office/drawing/2017/decorative" xmlns="" val="1"/>
              </a:ext>
            </a:extLst>
          </p:cNvPr>
          <p:cNvSpPr/>
          <p:nvPr/>
        </p:nvSpPr>
        <p:spPr>
          <a:xfrm>
            <a:off x="4381941" y="291258"/>
            <a:ext cx="7810062" cy="6318548"/>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0DEE54-ADE0-4E7E-A56E-22CBED38C763}"/>
              </a:ext>
            </a:extLst>
          </p:cNvPr>
          <p:cNvSpPr>
            <a:spLocks noGrp="1"/>
          </p:cNvSpPr>
          <p:nvPr>
            <p:ph idx="1"/>
          </p:nvPr>
        </p:nvSpPr>
        <p:spPr>
          <a:xfrm>
            <a:off x="4381939" y="1206481"/>
            <a:ext cx="7626890" cy="2232887"/>
          </a:xfrm>
        </p:spPr>
        <p:txBody>
          <a:bodyPr>
            <a:normAutofit/>
          </a:bodyPr>
          <a:lstStyle/>
          <a:p>
            <a:pPr marL="0" indent="0">
              <a:buNone/>
            </a:pPr>
            <a:r>
              <a:rPr lang="en-US" sz="2800">
                <a:solidFill>
                  <a:srgbClr val="002060"/>
                </a:solidFill>
                <a:latin typeface="Times New Roman" panose="02020603050405020304" pitchFamily="18" charset="0"/>
                <a:cs typeface="Times New Roman" panose="02020603050405020304" pitchFamily="18" charset="0"/>
              </a:rPr>
              <a:t>Số tiền cần chuẩn bị được tính theo công thức sau đây:</a:t>
            </a:r>
          </a:p>
          <a:p>
            <a:pPr marL="0" indent="0" algn="ctr">
              <a:buNone/>
            </a:pPr>
            <a:r>
              <a:rPr lang="en-US" sz="2800">
                <a:solidFill>
                  <a:srgbClr val="002060"/>
                </a:solidFill>
                <a:latin typeface="Times New Roman" panose="02020603050405020304" pitchFamily="18" charset="0"/>
                <a:cs typeface="Times New Roman" panose="02020603050405020304" pitchFamily="18" charset="0"/>
              </a:rPr>
              <a:t>Số_tiền = a(x-y) + u(x-y) + by + vy</a:t>
            </a:r>
          </a:p>
          <a:p>
            <a:pPr marL="0" indent="0" algn="ctr">
              <a:buNone/>
            </a:pPr>
            <a:r>
              <a:rPr lang="en-US" sz="2800">
                <a:solidFill>
                  <a:srgbClr val="002060"/>
                </a:solidFill>
                <a:latin typeface="Times New Roman" panose="02020603050405020304" pitchFamily="18" charset="0"/>
                <a:cs typeface="Times New Roman" panose="02020603050405020304" pitchFamily="18" charset="0"/>
              </a:rPr>
              <a:t>    = (a+u)(x-y) + (b+v)y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Content Placeholder 3">
            <a:extLst>
              <a:ext uri="{FF2B5EF4-FFF2-40B4-BE49-F238E27FC236}">
                <a16:creationId xmlns:a16="http://schemas.microsoft.com/office/drawing/2014/main" id="{516CC7EF-27D3-4AAA-9FCF-B19DDEE93DF4}"/>
              </a:ext>
            </a:extLst>
          </p:cNvPr>
          <p:cNvSpPr txBox="1">
            <a:spLocks/>
          </p:cNvSpPr>
          <p:nvPr/>
        </p:nvSpPr>
        <p:spPr>
          <a:xfrm>
            <a:off x="4473527" y="3439368"/>
            <a:ext cx="7626890" cy="223288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a:solidFill>
                  <a:srgbClr val="002060"/>
                </a:solidFill>
                <a:latin typeface="Times New Roman" panose="02020603050405020304" pitchFamily="18" charset="0"/>
                <a:cs typeface="Times New Roman" panose="02020603050405020304" pitchFamily="18" charset="0"/>
              </a:rPr>
              <a:t>	Có thể đưa ra dòng thông báo tùy chọn trước mỗi phép nhập dữ liệu và trước mỗi kết qả, Python cho phép đưa ra dòng thông báo dưới dang tiếng Việt có dấu</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849BDD1-8ABF-4725-83C6-AFC15CE263C1}"/>
              </a:ext>
              <a:ext uri="{C183D7F6-B498-43B3-948B-1728B52AA6E4}">
                <adec:decorative xmlns:adec="http://schemas.microsoft.com/office/drawing/2017/decorative" xmlns="" val="1"/>
              </a:ext>
            </a:extLst>
          </p:cNvPr>
          <p:cNvSpPr/>
          <p:nvPr/>
        </p:nvSpPr>
        <p:spPr>
          <a:xfrm>
            <a:off x="36179" y="4087977"/>
            <a:ext cx="4044464" cy="1875919"/>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Title 2">
            <a:extLst>
              <a:ext uri="{FF2B5EF4-FFF2-40B4-BE49-F238E27FC236}">
                <a16:creationId xmlns:a16="http://schemas.microsoft.com/office/drawing/2014/main" id="{C3DCD418-33DE-4079-BABB-07086D581A91}"/>
              </a:ext>
            </a:extLst>
          </p:cNvPr>
          <p:cNvSpPr txBox="1">
            <a:spLocks/>
          </p:cNvSpPr>
          <p:nvPr/>
        </p:nvSpPr>
        <p:spPr>
          <a:xfrm>
            <a:off x="414081" y="4256034"/>
            <a:ext cx="3369512" cy="1038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en-US" sz="2800" b="1">
                <a:solidFill>
                  <a:srgbClr val="FFFF00"/>
                </a:solidFill>
                <a:latin typeface="Times New Roman" panose="02020603050405020304" pitchFamily="18" charset="0"/>
                <a:cs typeface="Times New Roman" panose="02020603050405020304" pitchFamily="18" charset="0"/>
              </a:rPr>
              <a:t>Lưu ý</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8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Customize this Template</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noAutofit/>
          </a:bodyPr>
          <a:lstStyle/>
          <a:p>
            <a:pPr algn="ctr"/>
            <a:r>
              <a:rPr lang="en-US" sz="6000" u="sng" dirty="0">
                <a:solidFill>
                  <a:srgbClr val="0070C0"/>
                </a:solidFill>
              </a:rPr>
              <a:t>Template Editing Instructions and Feedback</a:t>
            </a: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My classmate">
            <a:extLst>
              <a:ext uri="{FF2B5EF4-FFF2-40B4-BE49-F238E27FC236}">
                <a16:creationId xmlns:a16="http://schemas.microsoft.com/office/drawing/2014/main" id="{0A94A0BB-65D4-460A-947F-D0BC651C2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0034B7-EAC9-429D-9600-C58561D805DA}"/>
              </a:ext>
              <a:ext uri="{C183D7F6-B498-43B3-948B-1728B52AA6E4}">
                <adec:decorative xmlns:adec="http://schemas.microsoft.com/office/drawing/2017/decorative" xmlns=""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31" name="Graphic 30" descr="User">
            <a:extLst>
              <a:ext uri="{FF2B5EF4-FFF2-40B4-BE49-F238E27FC236}">
                <a16:creationId xmlns:a16="http://schemas.microsoft.com/office/drawing/2014/main" id="{C5DE759E-5FE0-4AB8-8C08-13F153FB1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719790" y="1064515"/>
            <a:ext cx="828000" cy="828000"/>
          </a:xfrm>
          <a:prstGeom prst="rect">
            <a:avLst/>
          </a:prstGeom>
        </p:spPr>
      </p:pic>
      <p:pic>
        <p:nvPicPr>
          <p:cNvPr id="32" name="Graphic 31" descr="Employee Badge">
            <a:extLst>
              <a:ext uri="{FF2B5EF4-FFF2-40B4-BE49-F238E27FC236}">
                <a16:creationId xmlns:a16="http://schemas.microsoft.com/office/drawing/2014/main" id="{74BB7C29-050F-4AB3-935E-0F5B4C841E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bwMode="black">
          <a:xfrm>
            <a:off x="1801328" y="1064515"/>
            <a:ext cx="828000" cy="828000"/>
          </a:xfrm>
          <a:prstGeom prst="rect">
            <a:avLst/>
          </a:prstGeom>
        </p:spPr>
      </p:pic>
      <p:sp>
        <p:nvSpPr>
          <p:cNvPr id="28" name="Title 27">
            <a:extLst>
              <a:ext uri="{FF2B5EF4-FFF2-40B4-BE49-F238E27FC236}">
                <a16:creationId xmlns:a16="http://schemas.microsoft.com/office/drawing/2014/main" id="{B8A93A84-6089-431C-96E2-45FCA3C179C7}"/>
              </a:ext>
            </a:extLst>
          </p:cNvPr>
          <p:cNvSpPr>
            <a:spLocks noGrp="1"/>
          </p:cNvSpPr>
          <p:nvPr>
            <p:ph type="title"/>
          </p:nvPr>
        </p:nvSpPr>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Bàì 1: Tổng bình phương ba số</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7F6F6C7-60D9-41AC-8781-68FDD4F3299E}"/>
              </a:ext>
              <a:ext uri="{C183D7F6-B498-43B3-948B-1728B52AA6E4}">
                <adec:decorative xmlns:adec="http://schemas.microsoft.com/office/drawing/2017/decorative" xmlns=""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800" dirty="0">
              <a:latin typeface="Times New Roman" panose="02020603050405020304" pitchFamily="18" charset="0"/>
              <a:cs typeface="Times New Roman" panose="02020603050405020304" pitchFamily="18" charset="0"/>
            </a:endParaRPr>
          </a:p>
        </p:txBody>
      </p:sp>
      <p:sp>
        <p:nvSpPr>
          <p:cNvPr id="29" name="Content Placeholder 28">
            <a:extLst>
              <a:ext uri="{FF2B5EF4-FFF2-40B4-BE49-F238E27FC236}">
                <a16:creationId xmlns:a16="http://schemas.microsoft.com/office/drawing/2014/main" id="{589616E0-5389-47D2-94BD-AC88747025DA}"/>
              </a:ext>
            </a:extLst>
          </p:cNvPr>
          <p:cNvSpPr>
            <a:spLocks noGrp="1"/>
          </p:cNvSpPr>
          <p:nvPr>
            <p:ph idx="1"/>
          </p:nvPr>
        </p:nvSpPr>
        <p:spPr>
          <a:xfrm>
            <a:off x="3869268" y="864108"/>
            <a:ext cx="7315200" cy="2564892"/>
          </a:xfrm>
        </p:spPr>
        <p:txBody>
          <a:bodyPr>
            <a:normAutofit/>
          </a:bodyPr>
          <a:lstStyle/>
          <a:p>
            <a:pPr marL="0" indent="0">
              <a:buNone/>
            </a:pPr>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Em hãy gán giá trị số nguyên cho ba biến tương ứng a, b, c mỗi giá trị có thể là dương, âm hoặc bằng 0 và có số chữ số tùy ý. Viết chương trình đưa ra màn hình tổng và tổng bình phương ba số đó</a:t>
            </a:r>
            <a:endParaRPr lang="en-ZA" sz="2800"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5898461-1DBF-4823-B0CE-25F935F9EE5C}"/>
              </a:ext>
              <a:ext uri="{C183D7F6-B498-43B3-948B-1728B52AA6E4}">
                <adec:decorative xmlns:adec="http://schemas.microsoft.com/office/drawing/2017/decorative" xmlns=""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8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8DD8C281-B3BB-45B1-9FF6-63614EDD22D0}"/>
              </a:ext>
            </a:extLst>
          </p:cNvPr>
          <p:cNvGraphicFramePr>
            <a:graphicFrameLocks noGrp="1"/>
          </p:cNvGraphicFramePr>
          <p:nvPr>
            <p:extLst>
              <p:ext uri="{D42A27DB-BD31-4B8C-83A1-F6EECF244321}">
                <p14:modId xmlns:p14="http://schemas.microsoft.com/office/powerpoint/2010/main" val="262788904"/>
              </p:ext>
            </p:extLst>
          </p:nvPr>
        </p:nvGraphicFramePr>
        <p:xfrm>
          <a:off x="4097133" y="3429000"/>
          <a:ext cx="1998867" cy="1889760"/>
        </p:xfrm>
        <a:graphic>
          <a:graphicData uri="http://schemas.openxmlformats.org/drawingml/2006/table">
            <a:tbl>
              <a:tblPr firstRow="1" bandRow="1">
                <a:tableStyleId>{00A15C55-8517-42AA-B614-E9B94910E393}</a:tableStyleId>
              </a:tblPr>
              <a:tblGrid>
                <a:gridCol w="1998867">
                  <a:extLst>
                    <a:ext uri="{9D8B030D-6E8A-4147-A177-3AD203B41FA5}">
                      <a16:colId xmlns:a16="http://schemas.microsoft.com/office/drawing/2014/main" val="2274930840"/>
                    </a:ext>
                  </a:extLst>
                </a:gridCol>
              </a:tblGrid>
              <a:tr h="235222">
                <a:tc>
                  <a:txBody>
                    <a:bodyPr/>
                    <a:lstStyle/>
                    <a:p>
                      <a:pPr algn="ctr"/>
                      <a:r>
                        <a:rPr lang="en-US" sz="2800" b="1">
                          <a:solidFill>
                            <a:srgbClr val="FFFF00"/>
                          </a:solidFill>
                          <a:latin typeface="Times New Roman" panose="02020603050405020304" pitchFamily="18" charset="0"/>
                          <a:cs typeface="Times New Roman" panose="02020603050405020304" pitchFamily="18" charset="0"/>
                        </a:rPr>
                        <a:t>Input</a:t>
                      </a:r>
                    </a:p>
                  </a:txBody>
                  <a:tcPr anchor="ctr"/>
                </a:tc>
                <a:extLst>
                  <a:ext uri="{0D108BD9-81ED-4DB2-BD59-A6C34878D82A}">
                    <a16:rowId xmlns:a16="http://schemas.microsoft.com/office/drawing/2014/main" val="2758154151"/>
                  </a:ext>
                </a:extLst>
              </a:tr>
              <a:tr h="37084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  = 2</a:t>
                      </a:r>
                    </a:p>
                    <a:p>
                      <a:pPr algn="ctr"/>
                      <a:r>
                        <a:rPr lang="en-US" sz="2800" b="0">
                          <a:solidFill>
                            <a:srgbClr val="002060"/>
                          </a:solidFill>
                          <a:latin typeface="Times New Roman" panose="02020603050405020304" pitchFamily="18" charset="0"/>
                          <a:cs typeface="Times New Roman" panose="02020603050405020304" pitchFamily="18" charset="0"/>
                        </a:rPr>
                        <a:t>b = 5</a:t>
                      </a:r>
                    </a:p>
                    <a:p>
                      <a:pPr algn="ctr"/>
                      <a:r>
                        <a:rPr lang="en-US" sz="2800" b="0">
                          <a:solidFill>
                            <a:srgbClr val="002060"/>
                          </a:solidFill>
                          <a:latin typeface="Times New Roman" panose="02020603050405020304" pitchFamily="18" charset="0"/>
                          <a:cs typeface="Times New Roman" panose="02020603050405020304" pitchFamily="18" charset="0"/>
                        </a:rPr>
                        <a:t>c = 3</a:t>
                      </a:r>
                    </a:p>
                  </a:txBody>
                  <a:tcPr anchor="ctr"/>
                </a:tc>
                <a:extLst>
                  <a:ext uri="{0D108BD9-81ED-4DB2-BD59-A6C34878D82A}">
                    <a16:rowId xmlns:a16="http://schemas.microsoft.com/office/drawing/2014/main" val="1671800456"/>
                  </a:ext>
                </a:extLst>
              </a:tr>
            </a:tbl>
          </a:graphicData>
        </a:graphic>
      </p:graphicFrame>
      <p:graphicFrame>
        <p:nvGraphicFramePr>
          <p:cNvPr id="11" name="Table 2">
            <a:extLst>
              <a:ext uri="{FF2B5EF4-FFF2-40B4-BE49-F238E27FC236}">
                <a16:creationId xmlns:a16="http://schemas.microsoft.com/office/drawing/2014/main" id="{9E28583A-1E6E-4F63-91C4-42E17C2D777E}"/>
              </a:ext>
            </a:extLst>
          </p:cNvPr>
          <p:cNvGraphicFramePr>
            <a:graphicFrameLocks noGrp="1"/>
          </p:cNvGraphicFramePr>
          <p:nvPr>
            <p:extLst>
              <p:ext uri="{D42A27DB-BD31-4B8C-83A1-F6EECF244321}">
                <p14:modId xmlns:p14="http://schemas.microsoft.com/office/powerpoint/2010/main" val="3577224163"/>
              </p:ext>
            </p:extLst>
          </p:nvPr>
        </p:nvGraphicFramePr>
        <p:xfrm>
          <a:off x="6649833" y="3429000"/>
          <a:ext cx="4762500" cy="1463040"/>
        </p:xfrm>
        <a:graphic>
          <a:graphicData uri="http://schemas.openxmlformats.org/drawingml/2006/table">
            <a:tbl>
              <a:tblPr firstRow="1" bandRow="1">
                <a:tableStyleId>{00A15C55-8517-42AA-B614-E9B94910E393}</a:tableStyleId>
              </a:tblPr>
              <a:tblGrid>
                <a:gridCol w="4762500">
                  <a:extLst>
                    <a:ext uri="{9D8B030D-6E8A-4147-A177-3AD203B41FA5}">
                      <a16:colId xmlns:a16="http://schemas.microsoft.com/office/drawing/2014/main" val="2274930840"/>
                    </a:ext>
                  </a:extLst>
                </a:gridCol>
              </a:tblGrid>
              <a:tr h="235222">
                <a:tc>
                  <a:txBody>
                    <a:bodyPr/>
                    <a:lstStyle/>
                    <a:p>
                      <a:pPr algn="ctr"/>
                      <a:r>
                        <a:rPr lang="en-US" sz="2800">
                          <a:solidFill>
                            <a:srgbClr val="FFFF00"/>
                          </a:solidFill>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2758154151"/>
                  </a:ext>
                </a:extLst>
              </a:tr>
              <a:tr h="370840">
                <a:tc>
                  <a:txBody>
                    <a:bodyPr/>
                    <a:lstStyle/>
                    <a:p>
                      <a:pPr algn="just"/>
                      <a:r>
                        <a:rPr lang="en-US" sz="2800">
                          <a:solidFill>
                            <a:srgbClr val="002060"/>
                          </a:solidFill>
                          <a:latin typeface="Times New Roman" panose="02020603050405020304" pitchFamily="18" charset="0"/>
                          <a:cs typeface="Times New Roman" panose="02020603050405020304" pitchFamily="18" charset="0"/>
                        </a:rPr>
                        <a:t>Tổng ba số : 10</a:t>
                      </a:r>
                    </a:p>
                    <a:p>
                      <a:pPr algn="just"/>
                      <a:r>
                        <a:rPr lang="en-US" sz="2800">
                          <a:solidFill>
                            <a:srgbClr val="002060"/>
                          </a:solidFill>
                          <a:latin typeface="Times New Roman" panose="02020603050405020304" pitchFamily="18" charset="0"/>
                          <a:cs typeface="Times New Roman" panose="02020603050405020304" pitchFamily="18" charset="0"/>
                        </a:rPr>
                        <a:t>Tổng bình phương ba số: 38</a:t>
                      </a:r>
                    </a:p>
                  </a:txBody>
                  <a:tcPr anchor="ctr"/>
                </a:tc>
                <a:extLst>
                  <a:ext uri="{0D108BD9-81ED-4DB2-BD59-A6C34878D82A}">
                    <a16:rowId xmlns:a16="http://schemas.microsoft.com/office/drawing/2014/main" val="1671800456"/>
                  </a:ext>
                </a:extLst>
              </a:tr>
            </a:tbl>
          </a:graphicData>
        </a:graphic>
      </p:graphicFrame>
    </p:spTree>
    <p:extLst>
      <p:ext uri="{BB962C8B-B14F-4D97-AF65-F5344CB8AC3E}">
        <p14:creationId xmlns:p14="http://schemas.microsoft.com/office/powerpoint/2010/main" val="132697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vorite Thing">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2"/>
          <a:srcRect/>
          <a:stretch>
            <a:fillRect/>
          </a:stretch>
        </p:blipFill>
        <p:spPr>
          <a:xfrm>
            <a:off x="0" y="894104"/>
            <a:ext cx="12192000" cy="6858000"/>
          </a:xfrm>
        </p:spPr>
      </p:pic>
      <p:sp>
        <p:nvSpPr>
          <p:cNvPr id="9" name="Rectangle 8">
            <a:extLst>
              <a:ext uri="{FF2B5EF4-FFF2-40B4-BE49-F238E27FC236}">
                <a16:creationId xmlns:a16="http://schemas.microsoft.com/office/drawing/2014/main" id="{EB5D7FCC-6784-4309-A6DA-FB93FC39944C}"/>
              </a:ext>
              <a:ext uri="{C183D7F6-B498-43B3-948B-1728B52AA6E4}">
                <adec:decorative xmlns:adec="http://schemas.microsoft.com/office/drawing/2017/decorative" xmlns="" val="1"/>
              </a:ext>
            </a:extLst>
          </p:cNvPr>
          <p:cNvSpPr/>
          <p:nvPr/>
        </p:nvSpPr>
        <p:spPr>
          <a:xfrm>
            <a:off x="-1" y="0"/>
            <a:ext cx="4044465" cy="87689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10" name="Graphic 9" descr="Ribbon">
            <a:extLst>
              <a:ext uri="{FF2B5EF4-FFF2-40B4-BE49-F238E27FC236}">
                <a16:creationId xmlns:a16="http://schemas.microsoft.com/office/drawing/2014/main" id="{F3A682B2-2A4F-40CF-A5D4-23B59FE1B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912631" y="291258"/>
            <a:ext cx="914400" cy="542203"/>
          </a:xfrm>
          <a:prstGeom prst="rect">
            <a:avLst/>
          </a:prstGeom>
        </p:spPr>
      </p:pic>
      <p:pic>
        <p:nvPicPr>
          <p:cNvPr id="11" name="Graphic 10" descr="Medal">
            <a:extLst>
              <a:ext uri="{FF2B5EF4-FFF2-40B4-BE49-F238E27FC236}">
                <a16:creationId xmlns:a16="http://schemas.microsoft.com/office/drawing/2014/main" id="{D11CC12B-4F40-40A6-B56C-A0BCC7916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2022229" y="291258"/>
            <a:ext cx="914400" cy="542203"/>
          </a:xfrm>
          <a:prstGeom prst="rect">
            <a:avLst/>
          </a:prstGeom>
        </p:spPr>
      </p:pic>
      <p:sp>
        <p:nvSpPr>
          <p:cNvPr id="7" name="Rectangle 6">
            <a:extLst>
              <a:ext uri="{FF2B5EF4-FFF2-40B4-BE49-F238E27FC236}">
                <a16:creationId xmlns:a16="http://schemas.microsoft.com/office/drawing/2014/main" id="{DA7D7ED5-BC69-4567-82E2-DB14956ED719}"/>
              </a:ext>
              <a:ext uri="{C183D7F6-B498-43B3-948B-1728B52AA6E4}">
                <adec:decorative xmlns:adec="http://schemas.microsoft.com/office/drawing/2017/decorative" xmlns="" val="1"/>
              </a:ext>
            </a:extLst>
          </p:cNvPr>
          <p:cNvSpPr/>
          <p:nvPr/>
        </p:nvSpPr>
        <p:spPr>
          <a:xfrm>
            <a:off x="-3" y="1563449"/>
            <a:ext cx="4044464" cy="1875919"/>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0FE91DC-10A5-43FD-B16D-6E5471B51535}"/>
              </a:ext>
            </a:extLst>
          </p:cNvPr>
          <p:cNvSpPr>
            <a:spLocks noGrp="1"/>
          </p:cNvSpPr>
          <p:nvPr>
            <p:ph type="title"/>
          </p:nvPr>
        </p:nvSpPr>
        <p:spPr>
          <a:xfrm>
            <a:off x="337473" y="1721137"/>
            <a:ext cx="3369512" cy="1413949"/>
          </a:xfrm>
        </p:spPr>
        <p:txBody>
          <a:bodyPr>
            <a:normAutofit/>
          </a:bodyPr>
          <a:lstStyle/>
          <a:p>
            <a:r>
              <a:rPr lang="en-US" sz="2800" b="1">
                <a:solidFill>
                  <a:srgbClr val="FFFF00"/>
                </a:solidFill>
                <a:latin typeface="Times New Roman" panose="02020603050405020304" pitchFamily="18" charset="0"/>
                <a:cs typeface="Times New Roman" panose="02020603050405020304" pitchFamily="18" charset="0"/>
              </a:rPr>
              <a:t>Gợi ý</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B60A726-F56F-4317-A567-B40D40A116A0}"/>
              </a:ext>
              <a:ext uri="{C183D7F6-B498-43B3-948B-1728B52AA6E4}">
                <adec:decorative xmlns:adec="http://schemas.microsoft.com/office/drawing/2017/decorative" xmlns="" val="1"/>
              </a:ext>
            </a:extLst>
          </p:cNvPr>
          <p:cNvSpPr/>
          <p:nvPr/>
        </p:nvSpPr>
        <p:spPr>
          <a:xfrm>
            <a:off x="4381941" y="291258"/>
            <a:ext cx="7810062" cy="6318548"/>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0DEE54-ADE0-4E7E-A56E-22CBED38C763}"/>
              </a:ext>
            </a:extLst>
          </p:cNvPr>
          <p:cNvSpPr>
            <a:spLocks noGrp="1"/>
          </p:cNvSpPr>
          <p:nvPr>
            <p:ph idx="1"/>
          </p:nvPr>
        </p:nvSpPr>
        <p:spPr>
          <a:xfrm>
            <a:off x="4381939" y="1206481"/>
            <a:ext cx="7626890" cy="2232887"/>
          </a:xfrm>
        </p:spPr>
        <p:txBody>
          <a:bodyPr>
            <a:normAutofit/>
          </a:bodyPr>
          <a:lstStyle/>
          <a:p>
            <a:pPr marL="0" indent="0" algn="just">
              <a:lnSpc>
                <a:spcPct val="100000"/>
              </a:lnSpc>
              <a:spcBef>
                <a:spcPts val="600"/>
              </a:spcBef>
              <a:spcAft>
                <a:spcPts val="600"/>
              </a:spcAft>
              <a:buNone/>
            </a:pPr>
            <a:r>
              <a:rPr lang="en-US" sz="2800">
                <a:solidFill>
                  <a:srgbClr val="002060"/>
                </a:solidFill>
                <a:latin typeface="Times New Roman" panose="02020603050405020304" pitchFamily="18" charset="0"/>
                <a:cs typeface="Times New Roman" panose="02020603050405020304" pitchFamily="18" charset="0"/>
              </a:rPr>
              <a:t>	Có thể giải bài toán trên theo chế độ đối thoại (ở cửa sổ Shell) hoặc chế độ soạn thảo (ở của sổ Code)</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Content Placeholder 3">
            <a:extLst>
              <a:ext uri="{FF2B5EF4-FFF2-40B4-BE49-F238E27FC236}">
                <a16:creationId xmlns:a16="http://schemas.microsoft.com/office/drawing/2014/main" id="{516CC7EF-27D3-4AAA-9FCF-B19DDEE93DF4}"/>
              </a:ext>
            </a:extLst>
          </p:cNvPr>
          <p:cNvSpPr txBox="1">
            <a:spLocks/>
          </p:cNvSpPr>
          <p:nvPr/>
        </p:nvSpPr>
        <p:spPr>
          <a:xfrm>
            <a:off x="4473527" y="3439368"/>
            <a:ext cx="7626890" cy="223288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00000"/>
              </a:lnSpc>
              <a:spcBef>
                <a:spcPts val="600"/>
              </a:spcBef>
              <a:spcAft>
                <a:spcPts val="600"/>
              </a:spcAft>
              <a:buNone/>
            </a:pPr>
            <a:r>
              <a:rPr lang="en-US" sz="2800">
                <a:solidFill>
                  <a:srgbClr val="002060"/>
                </a:solidFill>
                <a:latin typeface="Times New Roman" panose="02020603050405020304" pitchFamily="18" charset="0"/>
                <a:cs typeface="Times New Roman" panose="02020603050405020304" pitchFamily="18" charset="0"/>
              </a:rPr>
              <a:t>	Trong của sổ Shell, soạn thảo các câu lệnh như ở Hình 1</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849BDD1-8ABF-4725-83C6-AFC15CE263C1}"/>
              </a:ext>
              <a:ext uri="{C183D7F6-B498-43B3-948B-1728B52AA6E4}">
                <adec:decorative xmlns:adec="http://schemas.microsoft.com/office/drawing/2017/decorative" xmlns="" val="1"/>
              </a:ext>
            </a:extLst>
          </p:cNvPr>
          <p:cNvSpPr/>
          <p:nvPr/>
        </p:nvSpPr>
        <p:spPr>
          <a:xfrm>
            <a:off x="36179" y="4087977"/>
            <a:ext cx="4044464" cy="1875919"/>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4" name="Title 2">
            <a:extLst>
              <a:ext uri="{FF2B5EF4-FFF2-40B4-BE49-F238E27FC236}">
                <a16:creationId xmlns:a16="http://schemas.microsoft.com/office/drawing/2014/main" id="{C3DCD418-33DE-4079-BABB-07086D581A91}"/>
              </a:ext>
            </a:extLst>
          </p:cNvPr>
          <p:cNvSpPr txBox="1">
            <a:spLocks/>
          </p:cNvSpPr>
          <p:nvPr/>
        </p:nvSpPr>
        <p:spPr>
          <a:xfrm>
            <a:off x="414081" y="4256034"/>
            <a:ext cx="3369512" cy="1038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en-US" sz="2800" b="1">
                <a:solidFill>
                  <a:srgbClr val="FFFF00"/>
                </a:solidFill>
                <a:latin typeface="Times New Roman" panose="02020603050405020304" pitchFamily="18" charset="0"/>
                <a:cs typeface="Times New Roman" panose="02020603050405020304" pitchFamily="18" charset="0"/>
              </a:rPr>
              <a:t>Chế độ đối thoại</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809F7-DF52-4EAF-A67F-BDAAC2D89ED1}"/>
              </a:ext>
            </a:extLst>
          </p:cNvPr>
          <p:cNvSpPr>
            <a:spLocks noGrp="1"/>
          </p:cNvSpPr>
          <p:nvPr>
            <p:ph type="title" idx="4294967295"/>
          </p:nvPr>
        </p:nvSpPr>
        <p:spPr>
          <a:xfrm>
            <a:off x="4184072" y="5860473"/>
            <a:ext cx="3117273" cy="516775"/>
          </a:xfrm>
        </p:spPr>
        <p:txBody>
          <a:bodyPr>
            <a:normAutofit/>
          </a:bodyPr>
          <a:lstStyle/>
          <a:p>
            <a:pPr algn="ctr">
              <a:lnSpc>
                <a:spcPct val="100000"/>
              </a:lnSpc>
              <a:spcBef>
                <a:spcPts val="600"/>
              </a:spcBef>
              <a:spcAft>
                <a:spcPts val="600"/>
              </a:spcAft>
            </a:pPr>
            <a:r>
              <a:rPr lang="en-US" sz="2400">
                <a:solidFill>
                  <a:srgbClr val="FF0000"/>
                </a:solidFill>
                <a:latin typeface="Times New Roman" panose="02020603050405020304" pitchFamily="18" charset="0"/>
                <a:cs typeface="Times New Roman" panose="02020603050405020304" pitchFamily="18" charset="0"/>
              </a:rPr>
              <a:t>Hình 1: Chế độ đối thoại</a:t>
            </a:r>
          </a:p>
        </p:txBody>
      </p:sp>
      <p:pic>
        <p:nvPicPr>
          <p:cNvPr id="6" name="Picture 5">
            <a:extLst>
              <a:ext uri="{FF2B5EF4-FFF2-40B4-BE49-F238E27FC236}">
                <a16:creationId xmlns:a16="http://schemas.microsoft.com/office/drawing/2014/main" id="{E0115D0C-373F-49C4-AE54-1C11FBAE7B76}"/>
              </a:ext>
            </a:extLst>
          </p:cNvPr>
          <p:cNvPicPr>
            <a:picLocks noChangeAspect="1"/>
          </p:cNvPicPr>
          <p:nvPr/>
        </p:nvPicPr>
        <p:blipFill rotWithShape="1">
          <a:blip r:embed="rId2"/>
          <a:srcRect l="2649" t="30842" r="55214" b="49999"/>
          <a:stretch/>
        </p:blipFill>
        <p:spPr>
          <a:xfrm>
            <a:off x="2105896" y="2194558"/>
            <a:ext cx="8146472" cy="2840182"/>
          </a:xfrm>
          <a:prstGeom prst="rect">
            <a:avLst/>
          </a:prstGeom>
        </p:spPr>
      </p:pic>
      <p:sp>
        <p:nvSpPr>
          <p:cNvPr id="7" name="Title 2">
            <a:extLst>
              <a:ext uri="{FF2B5EF4-FFF2-40B4-BE49-F238E27FC236}">
                <a16:creationId xmlns:a16="http://schemas.microsoft.com/office/drawing/2014/main" id="{7019BFBA-91A8-4BEE-8EB3-9A47DE0B9640}"/>
              </a:ext>
            </a:extLst>
          </p:cNvPr>
          <p:cNvSpPr txBox="1">
            <a:spLocks/>
          </p:cNvSpPr>
          <p:nvPr/>
        </p:nvSpPr>
        <p:spPr>
          <a:xfrm>
            <a:off x="588857" y="670357"/>
            <a:ext cx="2382849" cy="953590"/>
          </a:xfrm>
          <a:prstGeom prst="rect">
            <a:avLst/>
          </a:prstGeom>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pPr algn="ctr">
              <a:lnSpc>
                <a:spcPct val="100000"/>
              </a:lnSpc>
              <a:spcBef>
                <a:spcPts val="600"/>
              </a:spcBef>
              <a:spcAft>
                <a:spcPts val="600"/>
              </a:spcAft>
            </a:pPr>
            <a:r>
              <a:rPr lang="en-US" sz="2400">
                <a:solidFill>
                  <a:srgbClr val="002060"/>
                </a:solidFill>
                <a:latin typeface="Times New Roman" panose="02020603050405020304" pitchFamily="18" charset="0"/>
                <a:cs typeface="Times New Roman" panose="02020603050405020304" pitchFamily="18" charset="0"/>
              </a:rPr>
              <a:t>Mỗi lần chạy: Gõ lại các câu lệnh</a:t>
            </a:r>
          </a:p>
        </p:txBody>
      </p:sp>
      <p:sp>
        <p:nvSpPr>
          <p:cNvPr id="8" name="Title 2">
            <a:extLst>
              <a:ext uri="{FF2B5EF4-FFF2-40B4-BE49-F238E27FC236}">
                <a16:creationId xmlns:a16="http://schemas.microsoft.com/office/drawing/2014/main" id="{6E3D2B99-0573-448D-BA01-FB408A007832}"/>
              </a:ext>
            </a:extLst>
          </p:cNvPr>
          <p:cNvSpPr txBox="1">
            <a:spLocks/>
          </p:cNvSpPr>
          <p:nvPr/>
        </p:nvSpPr>
        <p:spPr>
          <a:xfrm>
            <a:off x="5850707" y="823349"/>
            <a:ext cx="2153143" cy="953590"/>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pPr algn="ctr">
              <a:lnSpc>
                <a:spcPct val="100000"/>
              </a:lnSpc>
              <a:spcBef>
                <a:spcPts val="600"/>
              </a:spcBef>
              <a:spcAft>
                <a:spcPts val="600"/>
              </a:spcAft>
            </a:pPr>
            <a:r>
              <a:rPr lang="en-US" sz="2400">
                <a:solidFill>
                  <a:srgbClr val="002060"/>
                </a:solidFill>
                <a:latin typeface="Times New Roman" panose="02020603050405020304" pitchFamily="18" charset="0"/>
                <a:cs typeface="Times New Roman" panose="02020603050405020304" pitchFamily="18" charset="0"/>
              </a:rPr>
              <a:t>Các giá trị mới cho mỗi lần chạy</a:t>
            </a:r>
          </a:p>
        </p:txBody>
      </p:sp>
      <p:sp>
        <p:nvSpPr>
          <p:cNvPr id="9" name="Title 2">
            <a:extLst>
              <a:ext uri="{FF2B5EF4-FFF2-40B4-BE49-F238E27FC236}">
                <a16:creationId xmlns:a16="http://schemas.microsoft.com/office/drawing/2014/main" id="{28ED91A9-9430-4B73-A7C5-000F7B2F90A9}"/>
              </a:ext>
            </a:extLst>
          </p:cNvPr>
          <p:cNvSpPr txBox="1">
            <a:spLocks/>
          </p:cNvSpPr>
          <p:nvPr/>
        </p:nvSpPr>
        <p:spPr>
          <a:xfrm>
            <a:off x="8990211" y="2194558"/>
            <a:ext cx="2855427" cy="1698569"/>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pPr algn="ctr">
              <a:lnSpc>
                <a:spcPct val="120000"/>
              </a:lnSpc>
              <a:spcBef>
                <a:spcPts val="600"/>
              </a:spcBef>
              <a:spcAft>
                <a:spcPts val="600"/>
              </a:spcAft>
            </a:pPr>
            <a:r>
              <a:rPr lang="en-US" sz="2200">
                <a:solidFill>
                  <a:srgbClr val="002060"/>
                </a:solidFill>
                <a:latin typeface="Times New Roman" panose="02020603050405020304" pitchFamily="18" charset="0"/>
                <a:cs typeface="Times New Roman" panose="02020603050405020304" pitchFamily="18" charset="0"/>
              </a:rPr>
              <a:t>Có thể có hoặc không có dấu cách trước và sau dấu phẩy, trước và sau dấu phép tính</a:t>
            </a:r>
          </a:p>
        </p:txBody>
      </p:sp>
      <p:sp>
        <p:nvSpPr>
          <p:cNvPr id="10" name="Oval 9">
            <a:extLst>
              <a:ext uri="{FF2B5EF4-FFF2-40B4-BE49-F238E27FC236}">
                <a16:creationId xmlns:a16="http://schemas.microsoft.com/office/drawing/2014/main" id="{EE9544EB-23D9-404C-96B3-D3C368CD4320}"/>
              </a:ext>
            </a:extLst>
          </p:cNvPr>
          <p:cNvSpPr/>
          <p:nvPr/>
        </p:nvSpPr>
        <p:spPr>
          <a:xfrm>
            <a:off x="3214259" y="2050473"/>
            <a:ext cx="383179" cy="1191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B1199FE4-A6A4-43B2-8461-E2F2A901B1F3}"/>
              </a:ext>
            </a:extLst>
          </p:cNvPr>
          <p:cNvCxnSpPr>
            <a:cxnSpLocks/>
          </p:cNvCxnSpPr>
          <p:nvPr/>
        </p:nvCxnSpPr>
        <p:spPr>
          <a:xfrm rot="5400000">
            <a:off x="4854502" y="508791"/>
            <a:ext cx="836817" cy="33509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0D339C0-37B7-4C53-8882-487C86C5B5E7}"/>
              </a:ext>
            </a:extLst>
          </p:cNvPr>
          <p:cNvCxnSpPr>
            <a:cxnSpLocks/>
          </p:cNvCxnSpPr>
          <p:nvPr/>
        </p:nvCxnSpPr>
        <p:spPr>
          <a:xfrm rot="16200000" flipH="1">
            <a:off x="904050" y="2040121"/>
            <a:ext cx="1318167" cy="503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9272B0CB-3623-4ECE-A864-9C411FB46C7C}"/>
              </a:ext>
            </a:extLst>
          </p:cNvPr>
          <p:cNvSpPr/>
          <p:nvPr/>
        </p:nvSpPr>
        <p:spPr>
          <a:xfrm>
            <a:off x="1399250" y="3365843"/>
            <a:ext cx="762064" cy="1123030"/>
          </a:xfrm>
          <a:custGeom>
            <a:avLst/>
            <a:gdLst>
              <a:gd name="connsiteX0" fmla="*/ 748209 w 762064"/>
              <a:gd name="connsiteY0" fmla="*/ 56230 h 1123030"/>
              <a:gd name="connsiteX1" fmla="*/ 678937 w 762064"/>
              <a:gd name="connsiteY1" fmla="*/ 97793 h 1123030"/>
              <a:gd name="connsiteX2" fmla="*/ 623519 w 762064"/>
              <a:gd name="connsiteY2" fmla="*/ 139357 h 1123030"/>
              <a:gd name="connsiteX3" fmla="*/ 581955 w 762064"/>
              <a:gd name="connsiteY3" fmla="*/ 153212 h 1123030"/>
              <a:gd name="connsiteX4" fmla="*/ 304864 w 762064"/>
              <a:gd name="connsiteY4" fmla="*/ 111648 h 1123030"/>
              <a:gd name="connsiteX5" fmla="*/ 263300 w 762064"/>
              <a:gd name="connsiteY5" fmla="*/ 83939 h 1123030"/>
              <a:gd name="connsiteX6" fmla="*/ 249446 w 762064"/>
              <a:gd name="connsiteY6" fmla="*/ 42375 h 1123030"/>
              <a:gd name="connsiteX7" fmla="*/ 83191 w 762064"/>
              <a:gd name="connsiteY7" fmla="*/ 28521 h 1123030"/>
              <a:gd name="connsiteX8" fmla="*/ 55482 w 762064"/>
              <a:gd name="connsiteY8" fmla="*/ 83939 h 1123030"/>
              <a:gd name="connsiteX9" fmla="*/ 41628 w 762064"/>
              <a:gd name="connsiteY9" fmla="*/ 125502 h 1123030"/>
              <a:gd name="connsiteX10" fmla="*/ 13919 w 762064"/>
              <a:gd name="connsiteY10" fmla="*/ 153212 h 1123030"/>
              <a:gd name="connsiteX11" fmla="*/ 64 w 762064"/>
              <a:gd name="connsiteY11" fmla="*/ 236339 h 1123030"/>
              <a:gd name="connsiteX12" fmla="*/ 97046 w 762064"/>
              <a:gd name="connsiteY12" fmla="*/ 707393 h 1123030"/>
              <a:gd name="connsiteX13" fmla="*/ 235591 w 762064"/>
              <a:gd name="connsiteY13" fmla="*/ 887502 h 1123030"/>
              <a:gd name="connsiteX14" fmla="*/ 581955 w 762064"/>
              <a:gd name="connsiteY14" fmla="*/ 1123030 h 1123030"/>
              <a:gd name="connsiteX15" fmla="*/ 637373 w 762064"/>
              <a:gd name="connsiteY15" fmla="*/ 1109175 h 1123030"/>
              <a:gd name="connsiteX16" fmla="*/ 762064 w 762064"/>
              <a:gd name="connsiteY16" fmla="*/ 956775 h 11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64" h="1123030">
                <a:moveTo>
                  <a:pt x="748209" y="56230"/>
                </a:moveTo>
                <a:cubicBezTo>
                  <a:pt x="725118" y="70084"/>
                  <a:pt x="701342" y="82856"/>
                  <a:pt x="678937" y="97793"/>
                </a:cubicBezTo>
                <a:cubicBezTo>
                  <a:pt x="659724" y="110602"/>
                  <a:pt x="643567" y="127901"/>
                  <a:pt x="623519" y="139357"/>
                </a:cubicBezTo>
                <a:cubicBezTo>
                  <a:pt x="610839" y="146603"/>
                  <a:pt x="595810" y="148594"/>
                  <a:pt x="581955" y="153212"/>
                </a:cubicBezTo>
                <a:cubicBezTo>
                  <a:pt x="400865" y="141894"/>
                  <a:pt x="409430" y="171400"/>
                  <a:pt x="304864" y="111648"/>
                </a:cubicBezTo>
                <a:cubicBezTo>
                  <a:pt x="290407" y="103387"/>
                  <a:pt x="277155" y="93175"/>
                  <a:pt x="263300" y="83939"/>
                </a:cubicBezTo>
                <a:cubicBezTo>
                  <a:pt x="258682" y="70084"/>
                  <a:pt x="258795" y="53594"/>
                  <a:pt x="249446" y="42375"/>
                </a:cubicBezTo>
                <a:cubicBezTo>
                  <a:pt x="190216" y="-28701"/>
                  <a:pt x="172469" y="6202"/>
                  <a:pt x="83191" y="28521"/>
                </a:cubicBezTo>
                <a:cubicBezTo>
                  <a:pt x="73955" y="46994"/>
                  <a:pt x="63618" y="64956"/>
                  <a:pt x="55482" y="83939"/>
                </a:cubicBezTo>
                <a:cubicBezTo>
                  <a:pt x="49729" y="97362"/>
                  <a:pt x="49141" y="112979"/>
                  <a:pt x="41628" y="125502"/>
                </a:cubicBezTo>
                <a:cubicBezTo>
                  <a:pt x="34908" y="136703"/>
                  <a:pt x="23155" y="143975"/>
                  <a:pt x="13919" y="153212"/>
                </a:cubicBezTo>
                <a:cubicBezTo>
                  <a:pt x="9301" y="180921"/>
                  <a:pt x="-904" y="208264"/>
                  <a:pt x="64" y="236339"/>
                </a:cubicBezTo>
                <a:cubicBezTo>
                  <a:pt x="7078" y="439747"/>
                  <a:pt x="-2985" y="547343"/>
                  <a:pt x="97046" y="707393"/>
                </a:cubicBezTo>
                <a:cubicBezTo>
                  <a:pt x="137190" y="771624"/>
                  <a:pt x="178082" y="838209"/>
                  <a:pt x="235591" y="887502"/>
                </a:cubicBezTo>
                <a:cubicBezTo>
                  <a:pt x="341598" y="978365"/>
                  <a:pt x="466500" y="1044521"/>
                  <a:pt x="581955" y="1123030"/>
                </a:cubicBezTo>
                <a:cubicBezTo>
                  <a:pt x="600428" y="1118412"/>
                  <a:pt x="622636" y="1121233"/>
                  <a:pt x="637373" y="1109175"/>
                </a:cubicBezTo>
                <a:cubicBezTo>
                  <a:pt x="693919" y="1062910"/>
                  <a:pt x="724558" y="1013034"/>
                  <a:pt x="762064" y="9567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 Bracket 49">
            <a:extLst>
              <a:ext uri="{FF2B5EF4-FFF2-40B4-BE49-F238E27FC236}">
                <a16:creationId xmlns:a16="http://schemas.microsoft.com/office/drawing/2014/main" id="{8B4CB155-4BAB-49D4-9160-A3C762EF57E8}"/>
              </a:ext>
            </a:extLst>
          </p:cNvPr>
          <p:cNvSpPr/>
          <p:nvPr/>
        </p:nvSpPr>
        <p:spPr>
          <a:xfrm>
            <a:off x="1835271" y="2282631"/>
            <a:ext cx="323521" cy="10832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Left Bracket 50">
            <a:extLst>
              <a:ext uri="{FF2B5EF4-FFF2-40B4-BE49-F238E27FC236}">
                <a16:creationId xmlns:a16="http://schemas.microsoft.com/office/drawing/2014/main" id="{E25DFB6B-5361-428E-9464-FBB3E4ABD768}"/>
              </a:ext>
            </a:extLst>
          </p:cNvPr>
          <p:cNvSpPr/>
          <p:nvPr/>
        </p:nvSpPr>
        <p:spPr>
          <a:xfrm>
            <a:off x="1835271" y="3614650"/>
            <a:ext cx="279188" cy="50765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Connector: Elbow 51">
            <a:extLst>
              <a:ext uri="{FF2B5EF4-FFF2-40B4-BE49-F238E27FC236}">
                <a16:creationId xmlns:a16="http://schemas.microsoft.com/office/drawing/2014/main" id="{88AEF931-450A-4780-BED1-A74E62E04795}"/>
              </a:ext>
            </a:extLst>
          </p:cNvPr>
          <p:cNvCxnSpPr>
            <a:cxnSpLocks/>
          </p:cNvCxnSpPr>
          <p:nvPr/>
        </p:nvCxnSpPr>
        <p:spPr>
          <a:xfrm rot="16200000" flipH="1">
            <a:off x="1198398" y="3111797"/>
            <a:ext cx="759705" cy="531166"/>
          </a:xfrm>
          <a:prstGeom prst="bentConnector3">
            <a:avLst>
              <a:gd name="adj1" fmla="val 992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CE205BE-A882-46E0-B4C1-1E0B57B1DCAF}"/>
              </a:ext>
            </a:extLst>
          </p:cNvPr>
          <p:cNvCxnSpPr/>
          <p:nvPr/>
        </p:nvCxnSpPr>
        <p:spPr>
          <a:xfrm rot="10800000" flipV="1">
            <a:off x="5591391" y="2854036"/>
            <a:ext cx="3383280" cy="387928"/>
          </a:xfrm>
          <a:prstGeom prst="bentConnector3">
            <a:avLst>
              <a:gd name="adj1" fmla="val 9940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E824C8B2-36A6-41A4-87D1-D6326906C9B7}"/>
              </a:ext>
            </a:extLst>
          </p:cNvPr>
          <p:cNvCxnSpPr/>
          <p:nvPr/>
        </p:nvCxnSpPr>
        <p:spPr>
          <a:xfrm rot="10800000" flipV="1">
            <a:off x="7301346" y="3614649"/>
            <a:ext cx="1647301" cy="278477"/>
          </a:xfrm>
          <a:prstGeom prst="bentConnector3">
            <a:avLst>
              <a:gd name="adj1" fmla="val 996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8D11EB6-3EEA-4728-B5A8-B4EF5B686457}"/>
              </a:ext>
            </a:extLst>
          </p:cNvPr>
          <p:cNvCxnSpPr/>
          <p:nvPr/>
        </p:nvCxnSpPr>
        <p:spPr>
          <a:xfrm>
            <a:off x="6206836" y="2854035"/>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9A4B51C-0644-4CDD-9F59-0CAFE16F6185}"/>
              </a:ext>
            </a:extLst>
          </p:cNvPr>
          <p:cNvCxnSpPr/>
          <p:nvPr/>
        </p:nvCxnSpPr>
        <p:spPr>
          <a:xfrm>
            <a:off x="8146473" y="3614649"/>
            <a:ext cx="0" cy="278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51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ch Path">
            <a:extLst>
              <a:ext uri="{FF2B5EF4-FFF2-40B4-BE49-F238E27FC236}">
                <a16:creationId xmlns:a16="http://schemas.microsoft.com/office/drawing/2014/main" id="{678185C0-DBCC-4DE6-A63E-AB724A380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EF5689E-A2C8-44A6-AD5C-615D7DB0C77C}"/>
              </a:ext>
              <a:ext uri="{C183D7F6-B498-43B3-948B-1728B52AA6E4}">
                <adec:decorative xmlns:adec="http://schemas.microsoft.com/office/drawing/2017/decorative" xmlns="" val="1"/>
              </a:ext>
            </a:extLst>
          </p:cNvPr>
          <p:cNvSpPr/>
          <p:nvPr/>
        </p:nvSpPr>
        <p:spPr>
          <a:xfrm>
            <a:off x="0" y="10800"/>
            <a:ext cx="10905976" cy="108370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6" name="Graphic 5" descr="Map with pin">
            <a:extLst>
              <a:ext uri="{FF2B5EF4-FFF2-40B4-BE49-F238E27FC236}">
                <a16:creationId xmlns:a16="http://schemas.microsoft.com/office/drawing/2014/main" id="{B5BFEE4A-0589-4596-9878-04FE26EF2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128030" y="380781"/>
            <a:ext cx="914400" cy="597180"/>
          </a:xfrm>
          <a:prstGeom prst="rect">
            <a:avLst/>
          </a:prstGeom>
        </p:spPr>
      </p:pic>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a:xfrm>
            <a:off x="1783974" y="120528"/>
            <a:ext cx="8590084" cy="937114"/>
          </a:xfrm>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Chế độ soạn thảo văn bản</a:t>
            </a:r>
            <a:endParaRPr lang="en-US" sz="3200" dirty="0">
              <a:solidFill>
                <a:srgbClr val="FFFF00"/>
              </a:solidFill>
            </a:endParaRPr>
          </a:p>
        </p:txBody>
      </p:sp>
      <p:sp>
        <p:nvSpPr>
          <p:cNvPr id="11" name="Rectangle 10">
            <a:extLst>
              <a:ext uri="{FF2B5EF4-FFF2-40B4-BE49-F238E27FC236}">
                <a16:creationId xmlns:a16="http://schemas.microsoft.com/office/drawing/2014/main" id="{99C77D2E-3E79-4AAE-90F1-AFD7CBEBF037}"/>
              </a:ext>
              <a:ext uri="{C183D7F6-B498-43B3-948B-1728B52AA6E4}">
                <adec:decorative xmlns:adec="http://schemas.microsoft.com/office/drawing/2017/decorative" xmlns="" val="1"/>
              </a:ext>
            </a:extLst>
          </p:cNvPr>
          <p:cNvSpPr/>
          <p:nvPr/>
        </p:nvSpPr>
        <p:spPr>
          <a:xfrm>
            <a:off x="11014533" y="596"/>
            <a:ext cx="1170462" cy="108370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adec="http://schemas.microsoft.com/office/drawing/2017/decorative" xmlns="" val="1"/>
              </a:ext>
            </a:extLst>
          </p:cNvPr>
          <p:cNvSpPr/>
          <p:nvPr/>
        </p:nvSpPr>
        <p:spPr>
          <a:xfrm>
            <a:off x="-1" y="1163371"/>
            <a:ext cx="1170462" cy="5664563"/>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adec="http://schemas.microsoft.com/office/drawing/2017/decorative" xmlns="" val="1"/>
              </a:ext>
            </a:extLst>
          </p:cNvPr>
          <p:cNvSpPr/>
          <p:nvPr/>
        </p:nvSpPr>
        <p:spPr>
          <a:xfrm>
            <a:off x="1228243" y="1204237"/>
            <a:ext cx="10905975" cy="5664563"/>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316809" y="1255672"/>
            <a:ext cx="10556536" cy="1371801"/>
          </a:xfrm>
        </p:spPr>
        <p:txBody>
          <a:bodyPr anchor="ctr" anchorCtr="0">
            <a:noAutofit/>
          </a:bodyPr>
          <a:lstStyle/>
          <a:p>
            <a:pPr marL="0" indent="0" algn="just">
              <a:lnSpc>
                <a:spcPct val="120000"/>
              </a:lnSpc>
              <a:spcBef>
                <a:spcPts val="600"/>
              </a:spcBef>
              <a:spcAft>
                <a:spcPts val="600"/>
              </a:spcAft>
              <a:buNone/>
            </a:pPr>
            <a:r>
              <a:rPr lang="en-US" sz="2400">
                <a:latin typeface="Times New Roman" panose="02020603050405020304" pitchFamily="18" charset="0"/>
                <a:ea typeface="Tahoma" panose="020B0604030504040204" pitchFamily="34" charset="0"/>
                <a:cs typeface="Times New Roman" panose="02020603050405020304" pitchFamily="18" charset="0"/>
              </a:rPr>
              <a:t>	</a:t>
            </a:r>
            <a:r>
              <a:rPr lang="en-US" sz="24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Vào mục File, chọn New File và soạn thảo c</a:t>
            </a:r>
            <a:r>
              <a:rPr lang="vi-VN" sz="24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4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như Hình 2a lưu lại với tệp có đuôi .py, vào mục Run, chọn Run module (F5) để thực hiện c</a:t>
            </a:r>
            <a:r>
              <a:rPr lang="vi-VN" sz="24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4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và có kết quả như Hình 2b</a:t>
            </a:r>
            <a:endParaRPr lang="en-ZA" sz="2400" i="1" dirty="0">
              <a:solidFill>
                <a:schemeClr val="accent3"/>
              </a:solidFill>
              <a:latin typeface="Times New Roman" panose="02020603050405020304" pitchFamily="18" charset="0"/>
              <a:cs typeface="Times New Roman" panose="02020603050405020304" pitchFamily="18" charset="0"/>
            </a:endParaRPr>
          </a:p>
        </p:txBody>
      </p:sp>
      <p:sp>
        <p:nvSpPr>
          <p:cNvPr id="14" name="Title 2">
            <a:extLst>
              <a:ext uri="{FF2B5EF4-FFF2-40B4-BE49-F238E27FC236}">
                <a16:creationId xmlns:a16="http://schemas.microsoft.com/office/drawing/2014/main" id="{01CBC37A-09D5-49FB-B635-57ACF38EAC79}"/>
              </a:ext>
            </a:extLst>
          </p:cNvPr>
          <p:cNvSpPr txBox="1">
            <a:spLocks/>
          </p:cNvSpPr>
          <p:nvPr/>
        </p:nvSpPr>
        <p:spPr>
          <a:xfrm>
            <a:off x="5237017" y="6251736"/>
            <a:ext cx="3117273" cy="516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a:lstStyle>
          <a:p>
            <a:pPr algn="ctr">
              <a:lnSpc>
                <a:spcPct val="100000"/>
              </a:lnSpc>
              <a:spcBef>
                <a:spcPts val="600"/>
              </a:spcBef>
              <a:spcAft>
                <a:spcPts val="600"/>
              </a:spcAft>
            </a:pPr>
            <a:r>
              <a:rPr lang="en-US" sz="2400">
                <a:solidFill>
                  <a:srgbClr val="FF0000"/>
                </a:solidFill>
                <a:latin typeface="Times New Roman" panose="02020603050405020304" pitchFamily="18" charset="0"/>
                <a:cs typeface="Times New Roman" panose="02020603050405020304" pitchFamily="18" charset="0"/>
              </a:rPr>
              <a:t>Hình 2: Chế độ soạn thảo</a:t>
            </a:r>
          </a:p>
        </p:txBody>
      </p:sp>
      <p:pic>
        <p:nvPicPr>
          <p:cNvPr id="8" name="Picture 7">
            <a:extLst>
              <a:ext uri="{FF2B5EF4-FFF2-40B4-BE49-F238E27FC236}">
                <a16:creationId xmlns:a16="http://schemas.microsoft.com/office/drawing/2014/main" id="{6EEE1724-5A5E-4AD1-AB84-6267149F5FAA}"/>
              </a:ext>
            </a:extLst>
          </p:cNvPr>
          <p:cNvPicPr>
            <a:picLocks noChangeAspect="1"/>
          </p:cNvPicPr>
          <p:nvPr/>
        </p:nvPicPr>
        <p:blipFill rotWithShape="1">
          <a:blip r:embed="rId5"/>
          <a:srcRect l="4659" r="71500" b="66155"/>
          <a:stretch/>
        </p:blipFill>
        <p:spPr>
          <a:xfrm>
            <a:off x="8566490" y="2864125"/>
            <a:ext cx="3306855" cy="2760830"/>
          </a:xfrm>
          <a:prstGeom prst="rect">
            <a:avLst/>
          </a:prstGeom>
        </p:spPr>
      </p:pic>
      <p:pic>
        <p:nvPicPr>
          <p:cNvPr id="16" name="Picture 15">
            <a:extLst>
              <a:ext uri="{FF2B5EF4-FFF2-40B4-BE49-F238E27FC236}">
                <a16:creationId xmlns:a16="http://schemas.microsoft.com/office/drawing/2014/main" id="{2B3C381A-0E81-4AB4-9F5F-E9790468D9D9}"/>
              </a:ext>
            </a:extLst>
          </p:cNvPr>
          <p:cNvPicPr>
            <a:picLocks noChangeAspect="1"/>
          </p:cNvPicPr>
          <p:nvPr/>
        </p:nvPicPr>
        <p:blipFill rotWithShape="1">
          <a:blip r:embed="rId6"/>
          <a:srcRect l="50000" t="61420" r="11591" b="17544"/>
          <a:stretch/>
        </p:blipFill>
        <p:spPr>
          <a:xfrm>
            <a:off x="1363095" y="2829489"/>
            <a:ext cx="6192711" cy="2760830"/>
          </a:xfrm>
          <a:prstGeom prst="rect">
            <a:avLst/>
          </a:prstGeom>
        </p:spPr>
      </p:pic>
      <p:sp>
        <p:nvSpPr>
          <p:cNvPr id="17" name="Title 2">
            <a:extLst>
              <a:ext uri="{FF2B5EF4-FFF2-40B4-BE49-F238E27FC236}">
                <a16:creationId xmlns:a16="http://schemas.microsoft.com/office/drawing/2014/main" id="{FBEBBEA3-943B-480C-A1C1-55DA81558C97}"/>
              </a:ext>
            </a:extLst>
          </p:cNvPr>
          <p:cNvSpPr txBox="1">
            <a:spLocks/>
          </p:cNvSpPr>
          <p:nvPr/>
        </p:nvSpPr>
        <p:spPr>
          <a:xfrm>
            <a:off x="2625435" y="5662640"/>
            <a:ext cx="3117273" cy="516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a:lstStyle>
          <a:p>
            <a:pPr algn="ctr">
              <a:lnSpc>
                <a:spcPct val="100000"/>
              </a:lnSpc>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a) Cửa sổ Code</a:t>
            </a:r>
          </a:p>
        </p:txBody>
      </p:sp>
      <p:sp>
        <p:nvSpPr>
          <p:cNvPr id="18" name="Title 2">
            <a:extLst>
              <a:ext uri="{FF2B5EF4-FFF2-40B4-BE49-F238E27FC236}">
                <a16:creationId xmlns:a16="http://schemas.microsoft.com/office/drawing/2014/main" id="{FC4535D3-511A-498E-A249-C354A2C491E8}"/>
              </a:ext>
            </a:extLst>
          </p:cNvPr>
          <p:cNvSpPr txBox="1">
            <a:spLocks/>
          </p:cNvSpPr>
          <p:nvPr/>
        </p:nvSpPr>
        <p:spPr>
          <a:xfrm>
            <a:off x="8566490" y="5692518"/>
            <a:ext cx="3117273" cy="516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a:lstStyle>
          <a:p>
            <a:pPr algn="ctr">
              <a:lnSpc>
                <a:spcPct val="100000"/>
              </a:lnSpc>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b) Cửa sổ Shell</a:t>
            </a:r>
          </a:p>
        </p:txBody>
      </p:sp>
    </p:spTree>
    <p:extLst>
      <p:ext uri="{BB962C8B-B14F-4D97-AF65-F5344CB8AC3E}">
        <p14:creationId xmlns:p14="http://schemas.microsoft.com/office/powerpoint/2010/main" val="28983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Picture 4" descr="Beach Path">
            <a:extLst>
              <a:ext uri="{FF2B5EF4-FFF2-40B4-BE49-F238E27FC236}">
                <a16:creationId xmlns:a16="http://schemas.microsoft.com/office/drawing/2014/main" id="{678185C0-DBCC-4DE6-A63E-AB724A380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EF5689E-A2C8-44A6-AD5C-615D7DB0C77C}"/>
              </a:ext>
              <a:ext uri="{C183D7F6-B498-43B3-948B-1728B52AA6E4}">
                <adec:decorative xmlns:adec="http://schemas.microsoft.com/office/drawing/2017/decorative" xmlns="" val="1"/>
              </a:ext>
            </a:extLst>
          </p:cNvPr>
          <p:cNvSpPr/>
          <p:nvPr/>
        </p:nvSpPr>
        <p:spPr>
          <a:xfrm>
            <a:off x="0" y="10800"/>
            <a:ext cx="10905976" cy="108370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6" name="Graphic 5" descr="Map with pin">
            <a:extLst>
              <a:ext uri="{FF2B5EF4-FFF2-40B4-BE49-F238E27FC236}">
                <a16:creationId xmlns:a16="http://schemas.microsoft.com/office/drawing/2014/main" id="{B5BFEE4A-0589-4596-9878-04FE26EF2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128030" y="380781"/>
            <a:ext cx="914400" cy="597180"/>
          </a:xfrm>
          <a:prstGeom prst="rect">
            <a:avLst/>
          </a:prstGeom>
        </p:spPr>
      </p:pic>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a:xfrm>
            <a:off x="1783974" y="120528"/>
            <a:ext cx="8590084" cy="937114"/>
          </a:xfrm>
        </p:spPr>
        <p:txBody>
          <a:bodyPr>
            <a:normAutofit fontScale="90000"/>
          </a:bodyPr>
          <a:lstStyle/>
          <a:p>
            <a:r>
              <a:rPr lang="en-US" sz="3600">
                <a:solidFill>
                  <a:srgbClr val="FFFF00"/>
                </a:solidFill>
                <a:latin typeface="Times New Roman" panose="02020603050405020304" pitchFamily="18" charset="0"/>
                <a:cs typeface="Times New Roman" panose="02020603050405020304" pitchFamily="18" charset="0"/>
              </a:rPr>
              <a:t>Bàì 2: Làm quen với hai cửa sổ lập trình của Python</a:t>
            </a:r>
            <a:endParaRPr lang="en-US" dirty="0">
              <a:solidFill>
                <a:srgbClr val="FFFF00"/>
              </a:solidFill>
            </a:endParaRPr>
          </a:p>
        </p:txBody>
      </p:sp>
      <p:sp>
        <p:nvSpPr>
          <p:cNvPr id="11" name="Rectangle 10">
            <a:extLst>
              <a:ext uri="{FF2B5EF4-FFF2-40B4-BE49-F238E27FC236}">
                <a16:creationId xmlns:a16="http://schemas.microsoft.com/office/drawing/2014/main" id="{99C77D2E-3E79-4AAE-90F1-AFD7CBEBF037}"/>
              </a:ext>
              <a:ext uri="{C183D7F6-B498-43B3-948B-1728B52AA6E4}">
                <adec:decorative xmlns:adec="http://schemas.microsoft.com/office/drawing/2017/decorative" xmlns="" val="1"/>
              </a:ext>
            </a:extLst>
          </p:cNvPr>
          <p:cNvSpPr/>
          <p:nvPr/>
        </p:nvSpPr>
        <p:spPr>
          <a:xfrm>
            <a:off x="11014533" y="596"/>
            <a:ext cx="1170462" cy="108370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adec="http://schemas.microsoft.com/office/drawing/2017/decorative" xmlns="" val="1"/>
              </a:ext>
            </a:extLst>
          </p:cNvPr>
          <p:cNvSpPr/>
          <p:nvPr/>
        </p:nvSpPr>
        <p:spPr>
          <a:xfrm>
            <a:off x="-1" y="1163371"/>
            <a:ext cx="1170462" cy="5664563"/>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adec="http://schemas.microsoft.com/office/drawing/2017/decorative" xmlns="" val="1"/>
              </a:ext>
            </a:extLst>
          </p:cNvPr>
          <p:cNvSpPr/>
          <p:nvPr/>
        </p:nvSpPr>
        <p:spPr>
          <a:xfrm>
            <a:off x="1228243" y="1204237"/>
            <a:ext cx="10905975" cy="5664563"/>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316809" y="1311093"/>
            <a:ext cx="10556536" cy="1010526"/>
          </a:xfrm>
        </p:spPr>
        <p:txBody>
          <a:bodyPr anchor="ctr" anchorCtr="0">
            <a:normAutofit/>
          </a:bodyPr>
          <a:lstStyle/>
          <a:p>
            <a:pPr marL="0" indent="0" algn="just">
              <a:buNone/>
            </a:pPr>
            <a:r>
              <a:rPr lang="en-US" sz="2800">
                <a:latin typeface="Times New Roman" panose="02020603050405020304" pitchFamily="18" charset="0"/>
                <a:ea typeface="Tahoma" panose="020B0604030504040204" pitchFamily="34" charset="0"/>
                <a:cs typeface="Times New Roman" panose="02020603050405020304" pitchFamily="18" charset="0"/>
              </a:rPr>
              <a:t>	</a:t>
            </a:r>
            <a:r>
              <a:rPr lang="en-US" sz="28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Lần lượt theo các yêu cầu a, b và c sau đây, em hãy viết c</a:t>
            </a:r>
            <a:r>
              <a:rPr lang="vi-VN" sz="28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để trả lời được câu hỏi trong bài toán </a:t>
            </a:r>
            <a:r>
              <a:rPr lang="en-US" sz="2800" i="1">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Tìm số lượng bi</a:t>
            </a:r>
            <a:endParaRPr lang="en-ZA" sz="2800" i="1" dirty="0">
              <a:solidFill>
                <a:schemeClr val="accent3"/>
              </a:solidFill>
              <a:latin typeface="Times New Roman" panose="02020603050405020304" pitchFamily="18"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D6D366E0-CC78-4E48-ACB6-347B8084806D}"/>
              </a:ext>
            </a:extLst>
          </p:cNvPr>
          <p:cNvSpPr txBox="1">
            <a:spLocks/>
          </p:cNvSpPr>
          <p:nvPr/>
        </p:nvSpPr>
        <p:spPr>
          <a:xfrm>
            <a:off x="1518908" y="2324770"/>
            <a:ext cx="10354437" cy="2712154"/>
          </a:xfrm>
          <a:prstGeom prst="rect">
            <a:avLst/>
          </a:prstGeom>
        </p:spPr>
        <p:txBody>
          <a:bodyPr vert="horz" lIns="91440" tIns="45720" rIns="91440" bIns="45720" rtlCol="0" anchor="ctr" anchorCtr="0">
            <a:normAutofit fontScale="92500" lnSpcReduction="20000"/>
          </a:bodyPr>
          <a:lst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200" kern="1200" cap="none" spc="0" baseline="0">
                <a:solidFill>
                  <a:schemeClr val="bg2"/>
                </a:solidFill>
                <a:latin typeface="+mn-lt"/>
                <a:ea typeface="+mn-ea"/>
                <a:cs typeface="+mn-cs"/>
              </a:defRPr>
            </a:lvl1pPr>
            <a:lvl2pPr marL="742950" indent="-285750" algn="l" defTabSz="914400" rtl="0" eaLnBrk="1" latinLnBrk="0" hangingPunct="1">
              <a:lnSpc>
                <a:spcPct val="90000"/>
              </a:lnSpc>
              <a:spcBef>
                <a:spcPts val="250"/>
              </a:spcBef>
              <a:spcAft>
                <a:spcPts val="250"/>
              </a:spcAft>
              <a:buClr>
                <a:schemeClr val="accent1"/>
              </a:buClr>
              <a:buFont typeface="Arial" panose="020B0604020202020204" pitchFamily="34" charset="0"/>
              <a:buChar char="•"/>
              <a:defRPr sz="1800" kern="1200">
                <a:solidFill>
                  <a:schemeClr val="bg2"/>
                </a:solidFill>
                <a:latin typeface="+mn-lt"/>
                <a:ea typeface="+mn-ea"/>
                <a:cs typeface="+mn-cs"/>
              </a:defRPr>
            </a:lvl2pPr>
            <a:lvl3pPr marL="1200150" indent="-285750" algn="l" defTabSz="914400" rtl="0" eaLnBrk="1" latinLnBrk="0" hangingPunct="1">
              <a:lnSpc>
                <a:spcPct val="90000"/>
              </a:lnSpc>
              <a:spcBef>
                <a:spcPts val="250"/>
              </a:spcBef>
              <a:spcAft>
                <a:spcPts val="250"/>
              </a:spcAft>
              <a:buClr>
                <a:schemeClr val="accent1"/>
              </a:buClr>
              <a:buFont typeface="Arial" panose="020B0604020202020204" pitchFamily="34" charset="0"/>
              <a:buChar char="•"/>
              <a:defRPr sz="1600" kern="1200">
                <a:solidFill>
                  <a:schemeClr val="bg2"/>
                </a:solidFill>
                <a:latin typeface="+mn-lt"/>
                <a:ea typeface="+mn-ea"/>
                <a:cs typeface="+mn-cs"/>
              </a:defRPr>
            </a:lvl3pPr>
            <a:lvl4pPr marL="1657350" indent="-285750" algn="l" defTabSz="914400" rtl="0" eaLnBrk="1" latinLnBrk="0" hangingPunct="1">
              <a:lnSpc>
                <a:spcPct val="90000"/>
              </a:lnSpc>
              <a:spcBef>
                <a:spcPts val="250"/>
              </a:spcBef>
              <a:spcAft>
                <a:spcPts val="250"/>
              </a:spcAft>
              <a:buClr>
                <a:schemeClr val="accent1"/>
              </a:buClr>
              <a:buFont typeface="Arial" panose="020B0604020202020204" pitchFamily="34" charset="0"/>
              <a:buChar char="•"/>
              <a:defRPr sz="1400" kern="1200">
                <a:solidFill>
                  <a:schemeClr val="bg2"/>
                </a:solidFill>
                <a:latin typeface="+mn-lt"/>
                <a:ea typeface="+mn-ea"/>
                <a:cs typeface="+mn-cs"/>
              </a:defRPr>
            </a:lvl4pPr>
            <a:lvl5pPr marL="2114550" indent="-285750" algn="l" defTabSz="914400" rtl="0" eaLnBrk="1" latinLnBrk="0" hangingPunct="1">
              <a:lnSpc>
                <a:spcPct val="90000"/>
              </a:lnSpc>
              <a:spcBef>
                <a:spcPts val="250"/>
              </a:spcBef>
              <a:spcAft>
                <a:spcPts val="250"/>
              </a:spcAft>
              <a:buClr>
                <a:schemeClr val="accent1"/>
              </a:buClr>
              <a:buFont typeface="Arial" panose="020B0604020202020204" pitchFamily="34" charset="0"/>
              <a:buChar char="•"/>
              <a:defRPr sz="1400" kern="1200">
                <a:solidFill>
                  <a:schemeClr val="bg2"/>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indent="0" algn="just">
              <a:lnSpc>
                <a:spcPct val="110000"/>
              </a:lnSpc>
              <a:spcBef>
                <a:spcPts val="600"/>
              </a:spcBef>
              <a:spcAft>
                <a:spcPts val="600"/>
              </a:spcAft>
              <a:buNone/>
            </a:pPr>
            <a:r>
              <a:rPr lang="en-US" sz="2800" b="1" i="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Tìm số lượng bi</a:t>
            </a:r>
          </a:p>
          <a:p>
            <a:pPr marL="0" indent="0" algn="just">
              <a:lnSpc>
                <a:spcPct val="110000"/>
              </a:lnSpc>
              <a:spcBef>
                <a:spcPts val="600"/>
              </a:spcBef>
              <a:spcAft>
                <a:spcPts val="600"/>
              </a:spcAft>
              <a:buNone/>
            </a:pPr>
            <a:r>
              <a:rPr lang="en-US" sz="2800" i="1">
                <a:latin typeface="Times New Roman" panose="02020603050405020304" pitchFamily="18" charset="0"/>
                <a:ea typeface="Tahoma" panose="020B0604030504040204" pitchFamily="34" charset="0"/>
                <a:cs typeface="Times New Roman" panose="02020603050405020304" pitchFamily="18" charset="0"/>
              </a:rPr>
              <a:t>	</a:t>
            </a:r>
            <a:r>
              <a:rPr lang="en-US" sz="28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Có hai hộp đựng các viên bi. Hộp thứ nhất được dán nhãn bên ngoài là A, trong hộp có 20 viên bi. Hộp thứ  hai được dán nhãn bên ngoài là B, trong hộp có 100 viên bi. Thực hiện thao tác sau: Bỏ 5 viên bi ra khỏi hộp A, sau đó bỏ khỏi hộp B số bi bằng số bi còn lại trong hộp A.</a:t>
            </a:r>
          </a:p>
          <a:p>
            <a:pPr marL="0" indent="0" algn="just">
              <a:lnSpc>
                <a:spcPct val="110000"/>
              </a:lnSpc>
              <a:spcBef>
                <a:spcPts val="600"/>
              </a:spcBef>
              <a:spcAft>
                <a:spcPts val="600"/>
              </a:spcAft>
              <a:buNone/>
            </a:pPr>
            <a:r>
              <a:rPr lang="en-US" sz="280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Hãy cho biết số bi trong hộp B sau khi thực hiện thao tác trên</a:t>
            </a:r>
            <a:endParaRPr lang="en-ZA" sz="2800" dirty="0">
              <a:solidFill>
                <a:schemeClr val="accent3"/>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6DFE977-5D1A-4C64-99CE-8EF8ACA12FE0}"/>
              </a:ext>
            </a:extLst>
          </p:cNvPr>
          <p:cNvPicPr>
            <a:picLocks noChangeAspect="1"/>
          </p:cNvPicPr>
          <p:nvPr/>
        </p:nvPicPr>
        <p:blipFill rotWithShape="1">
          <a:blip r:embed="rId5"/>
          <a:srcRect l="51363" t="44847" r="26478" b="36962"/>
          <a:stretch/>
        </p:blipFill>
        <p:spPr>
          <a:xfrm>
            <a:off x="4551218" y="5140629"/>
            <a:ext cx="4246418" cy="1706571"/>
          </a:xfrm>
          <a:prstGeom prst="rect">
            <a:avLst/>
          </a:prstGeom>
        </p:spPr>
      </p:pic>
    </p:spTree>
    <p:extLst>
      <p:ext uri="{BB962C8B-B14F-4D97-AF65-F5344CB8AC3E}">
        <p14:creationId xmlns:p14="http://schemas.microsoft.com/office/powerpoint/2010/main" val="125560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merican Football">
            <a:extLst>
              <a:ext uri="{FF2B5EF4-FFF2-40B4-BE49-F238E27FC236}">
                <a16:creationId xmlns:a16="http://schemas.microsoft.com/office/drawing/2014/main" id="{34BB2F13-A1DB-4A58-A077-30CBBB004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AFFA9DEA-6DA7-47B8-9126-900AA2C7FF18}"/>
              </a:ext>
              <a:ext uri="{C183D7F6-B498-43B3-948B-1728B52AA6E4}">
                <adec:decorative xmlns:adec="http://schemas.microsoft.com/office/drawing/2017/decorative" xmlns="" val="1"/>
              </a:ext>
            </a:extLst>
          </p:cNvPr>
          <p:cNvSpPr/>
          <p:nvPr/>
        </p:nvSpPr>
        <p:spPr>
          <a:xfrm>
            <a:off x="1" y="200938"/>
            <a:ext cx="494852" cy="6453051"/>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6" name="Rectangle 15" descr="decorative element">
            <a:extLst>
              <a:ext uri="{FF2B5EF4-FFF2-40B4-BE49-F238E27FC236}">
                <a16:creationId xmlns:a16="http://schemas.microsoft.com/office/drawing/2014/main" id="{69755E60-DD88-4108-B6A9-36F81B3B4533}"/>
              </a:ext>
              <a:ext uri="{C183D7F6-B498-43B3-948B-1728B52AA6E4}">
                <adec:decorative xmlns:adec="http://schemas.microsoft.com/office/drawing/2017/decorative" xmlns="" val="1"/>
              </a:ext>
            </a:extLst>
          </p:cNvPr>
          <p:cNvSpPr/>
          <p:nvPr/>
        </p:nvSpPr>
        <p:spPr>
          <a:xfrm>
            <a:off x="573233" y="209006"/>
            <a:ext cx="8065158" cy="6453051"/>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173B27-6D09-4FDA-9BC7-A8DBA15EC355}"/>
              </a:ext>
            </a:extLst>
          </p:cNvPr>
          <p:cNvSpPr>
            <a:spLocks noGrp="1"/>
          </p:cNvSpPr>
          <p:nvPr>
            <p:ph idx="1"/>
          </p:nvPr>
        </p:nvSpPr>
        <p:spPr>
          <a:xfrm>
            <a:off x="573229" y="1935667"/>
            <a:ext cx="8065158" cy="1895652"/>
          </a:xfrm>
        </p:spPr>
        <p:txBody>
          <a:bodyPr>
            <a:normAutofit/>
          </a:bodyPr>
          <a:lstStyle/>
          <a:p>
            <a:pPr marL="0" indent="0" algn="just">
              <a:buNone/>
            </a:pPr>
            <a:r>
              <a:rPr lang="en-US" sz="280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Yêu cầu b: </a:t>
            </a:r>
          </a:p>
          <a:p>
            <a:pPr marL="0" indent="0" algn="just">
              <a:buNone/>
            </a:pP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Trong cửa sổ Code viết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và lưu tệp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với tên là “Chơi-bi.py”. Chạy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đó để so sánh kết quả ở yêu cầu a</a:t>
            </a:r>
            <a:endParaRPr lang="en-US" sz="2800" dirty="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4" descr="decorative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xmlns="" val="1"/>
              </a:ext>
            </a:extLst>
          </p:cNvPr>
          <p:cNvSpPr/>
          <p:nvPr/>
        </p:nvSpPr>
        <p:spPr>
          <a:xfrm>
            <a:off x="9211622" y="209006"/>
            <a:ext cx="2980378" cy="645305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7" name="Graphic 6" descr="Tennis">
            <a:extLst>
              <a:ext uri="{FF2B5EF4-FFF2-40B4-BE49-F238E27FC236}">
                <a16:creationId xmlns:a16="http://schemas.microsoft.com/office/drawing/2014/main" id="{F1F594C5-977D-47AE-B1DD-12F0A36B0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9209691" y="1194078"/>
            <a:ext cx="785516" cy="914400"/>
          </a:xfrm>
          <a:prstGeom prst="rect">
            <a:avLst/>
          </a:prstGeom>
        </p:spPr>
      </p:pic>
      <p:pic>
        <p:nvPicPr>
          <p:cNvPr id="8" name="Graphic 7" descr="Football">
            <a:extLst>
              <a:ext uri="{FF2B5EF4-FFF2-40B4-BE49-F238E27FC236}">
                <a16:creationId xmlns:a16="http://schemas.microsoft.com/office/drawing/2014/main" id="{BD8F5AD1-682C-4C6E-A664-A96BC19BD6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10368851" y="1280478"/>
            <a:ext cx="587591" cy="684000"/>
          </a:xfrm>
          <a:prstGeom prst="rect">
            <a:avLst/>
          </a:prstGeom>
        </p:spPr>
      </p:pic>
      <p:pic>
        <p:nvPicPr>
          <p:cNvPr id="6" name="Graphic 5" descr="Baseball">
            <a:extLst>
              <a:ext uri="{FF2B5EF4-FFF2-40B4-BE49-F238E27FC236}">
                <a16:creationId xmlns:a16="http://schemas.microsoft.com/office/drawing/2014/main" id="{17FB4975-5066-4F81-9E32-9761741A3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bwMode="black">
          <a:xfrm>
            <a:off x="11187623" y="1136478"/>
            <a:ext cx="834997" cy="972000"/>
          </a:xfrm>
          <a:prstGeom prst="rect">
            <a:avLst/>
          </a:prstGeom>
        </p:spPr>
      </p:pic>
      <p:sp>
        <p:nvSpPr>
          <p:cNvPr id="5" name="Title 4">
            <a:extLst>
              <a:ext uri="{FF2B5EF4-FFF2-40B4-BE49-F238E27FC236}">
                <a16:creationId xmlns:a16="http://schemas.microsoft.com/office/drawing/2014/main" id="{524F7F27-FFB4-4E44-9022-7FDE5C41EC44}"/>
              </a:ext>
            </a:extLst>
          </p:cNvPr>
          <p:cNvSpPr>
            <a:spLocks noGrp="1"/>
          </p:cNvSpPr>
          <p:nvPr>
            <p:ph type="title"/>
          </p:nvPr>
        </p:nvSpPr>
        <p:spPr>
          <a:xfrm>
            <a:off x="9399010" y="2345167"/>
            <a:ext cx="2532037" cy="3376355"/>
          </a:xfrm>
        </p:spPr>
        <p:txBody>
          <a:bodyPr/>
          <a:lstStyle/>
          <a:p>
            <a:r>
              <a:rPr lang="en-US" dirty="0">
                <a:latin typeface="Times New Roman" panose="02020603050405020304" pitchFamily="18" charset="0"/>
                <a:cs typeface="Times New Roman" panose="02020603050405020304" pitchFamily="18" charset="0"/>
              </a:rPr>
              <a:t>Favorite sport and team</a:t>
            </a:r>
          </a:p>
        </p:txBody>
      </p:sp>
      <p:sp>
        <p:nvSpPr>
          <p:cNvPr id="11" name="Content Placeholder 2">
            <a:extLst>
              <a:ext uri="{FF2B5EF4-FFF2-40B4-BE49-F238E27FC236}">
                <a16:creationId xmlns:a16="http://schemas.microsoft.com/office/drawing/2014/main" id="{94740976-1A17-4A71-90CC-6E847EBED708}"/>
              </a:ext>
            </a:extLst>
          </p:cNvPr>
          <p:cNvSpPr txBox="1">
            <a:spLocks/>
          </p:cNvSpPr>
          <p:nvPr/>
        </p:nvSpPr>
        <p:spPr>
          <a:xfrm>
            <a:off x="573229" y="148280"/>
            <a:ext cx="8065158" cy="159144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en-US" sz="280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Yêu cầu a: </a:t>
            </a:r>
          </a:p>
          <a:p>
            <a:pPr marL="0" indent="0" algn="just">
              <a:buFont typeface="Wingdings 2" pitchFamily="18" charset="2"/>
              <a:buNone/>
            </a:pP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Trong cửa sổ shell, viết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để máy thực hiện mỗi câu lệnh ngay sau khi gõ câu lệnh đó vào</a:t>
            </a:r>
            <a:endParaRPr lang="en-US" sz="2800" dirty="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115E5F6C-2B71-4131-9126-DCAD3FE5A84F}"/>
              </a:ext>
            </a:extLst>
          </p:cNvPr>
          <p:cNvSpPr txBox="1">
            <a:spLocks/>
          </p:cNvSpPr>
          <p:nvPr/>
        </p:nvSpPr>
        <p:spPr>
          <a:xfrm>
            <a:off x="547104" y="4027261"/>
            <a:ext cx="8065157" cy="2091595"/>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en-US" sz="280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Yêu cầu c: </a:t>
            </a:r>
          </a:p>
          <a:p>
            <a:pPr marL="0" indent="0" algn="just">
              <a:buFont typeface="Wingdings 2" pitchFamily="18" charset="2"/>
              <a:buNone/>
            </a:pP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Sửa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trong tệp “Chơi-bi.py” với dữ liệu ban đầu là hộp A có 30 viên bi, hộp B có 50 viên bi. Chạy c</a:t>
            </a:r>
            <a:r>
              <a:rPr lang="vi-VN"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để nhận kết quả với dữ liệu đầu vào mới</a:t>
            </a:r>
            <a:endParaRPr lang="en-US" sz="2800" dirty="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600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rawing">
            <a:extLst>
              <a:ext uri="{FF2B5EF4-FFF2-40B4-BE49-F238E27FC236}">
                <a16:creationId xmlns:a16="http://schemas.microsoft.com/office/drawing/2014/main" id="{7547BCE0-C8B2-437B-B9CE-55425ED9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E48CA27-0046-4900-9619-D4E7432ED516}"/>
              </a:ext>
              <a:ext uri="{C183D7F6-B498-43B3-948B-1728B52AA6E4}">
                <adec:decorative xmlns:adec="http://schemas.microsoft.com/office/drawing/2017/decorative" xmlns=""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11" name="Graphic 10" descr="Palette">
            <a:extLst>
              <a:ext uri="{FF2B5EF4-FFF2-40B4-BE49-F238E27FC236}">
                <a16:creationId xmlns:a16="http://schemas.microsoft.com/office/drawing/2014/main" id="{50E721DD-00C1-49EC-9501-324CE84F4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302473" y="1226809"/>
            <a:ext cx="684000" cy="684000"/>
          </a:xfrm>
          <a:prstGeom prst="rect">
            <a:avLst/>
          </a:prstGeom>
        </p:spPr>
      </p:pic>
      <p:pic>
        <p:nvPicPr>
          <p:cNvPr id="12" name="Graphic 11" descr="Small paint brush">
            <a:extLst>
              <a:ext uri="{FF2B5EF4-FFF2-40B4-BE49-F238E27FC236}">
                <a16:creationId xmlns:a16="http://schemas.microsoft.com/office/drawing/2014/main" id="{A511E791-3AEF-4700-B363-6D17889C23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bwMode="black">
          <a:xfrm>
            <a:off x="1240011" y="1091421"/>
            <a:ext cx="684000" cy="684000"/>
          </a:xfrm>
          <a:prstGeom prst="rect">
            <a:avLst/>
          </a:prstGeom>
        </p:spPr>
      </p:pic>
      <p:pic>
        <p:nvPicPr>
          <p:cNvPr id="13" name="Graphic 12" descr="Guitar">
            <a:extLst>
              <a:ext uri="{FF2B5EF4-FFF2-40B4-BE49-F238E27FC236}">
                <a16:creationId xmlns:a16="http://schemas.microsoft.com/office/drawing/2014/main" id="{7CECE67B-0810-4206-A70A-217C0C214F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bwMode="black">
          <a:xfrm>
            <a:off x="2181920" y="974722"/>
            <a:ext cx="914400" cy="914400"/>
          </a:xfrm>
          <a:prstGeom prst="rect">
            <a:avLst/>
          </a:prstGeom>
        </p:spPr>
      </p:pic>
      <p:sp>
        <p:nvSpPr>
          <p:cNvPr id="2" name="Title 1">
            <a:extLst>
              <a:ext uri="{FF2B5EF4-FFF2-40B4-BE49-F238E27FC236}">
                <a16:creationId xmlns:a16="http://schemas.microsoft.com/office/drawing/2014/main" id="{7155E1DD-C687-4417-B564-2A87A52A6533}"/>
              </a:ext>
            </a:extLst>
          </p:cNvPr>
          <p:cNvSpPr>
            <a:spLocks noGrp="1"/>
          </p:cNvSpPr>
          <p:nvPr>
            <p:ph type="title"/>
          </p:nvPr>
        </p:nvSpPr>
        <p:spPr>
          <a:xfrm>
            <a:off x="148838" y="2008910"/>
            <a:ext cx="2947482" cy="1596365"/>
          </a:xfrm>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Bài 3: Làm quen với thông báo lỗi của Python</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0676357-176C-4DE1-876E-8D973595CA81}"/>
              </a:ext>
              <a:ext uri="{C183D7F6-B498-43B3-948B-1728B52AA6E4}">
                <adec:decorative xmlns:adec="http://schemas.microsoft.com/office/drawing/2017/decorative" xmlns=""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B4169B-E0AC-417E-989B-E40DC3491EC1}"/>
              </a:ext>
            </a:extLst>
          </p:cNvPr>
          <p:cNvSpPr>
            <a:spLocks noGrp="1"/>
          </p:cNvSpPr>
          <p:nvPr>
            <p:ph idx="1"/>
          </p:nvPr>
        </p:nvSpPr>
        <p:spPr>
          <a:xfrm>
            <a:off x="3985915" y="1012410"/>
            <a:ext cx="7274267" cy="2449247"/>
          </a:xfrm>
        </p:spPr>
        <p:txBody>
          <a:bodyPr>
            <a:normAutofit/>
          </a:bodyPr>
          <a:lstStyle/>
          <a:p>
            <a:pPr marL="0" indent="0" algn="just">
              <a:lnSpc>
                <a:spcPct val="110000"/>
              </a:lnSpc>
              <a:spcBef>
                <a:spcPts val="600"/>
              </a:spcBef>
              <a:spcAft>
                <a:spcPts val="600"/>
              </a:spcAft>
              <a:buNone/>
            </a:pPr>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Python phân biệt chữ hoa và thường, bởi vậy c</a:t>
            </a:r>
            <a:r>
              <a:rPr lang="vi-VN"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ở hình bên dưới có lỗi.</a:t>
            </a:r>
          </a:p>
          <a:p>
            <a:pPr marL="0" indent="0" algn="just">
              <a:lnSpc>
                <a:spcPct val="110000"/>
              </a:lnSpc>
              <a:spcBef>
                <a:spcPts val="600"/>
              </a:spcBef>
              <a:spcAft>
                <a:spcPts val="600"/>
              </a:spcAft>
              <a:buNone/>
            </a:pPr>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Em hãy thực hiện c</a:t>
            </a:r>
            <a:r>
              <a:rPr lang="vi-VN"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hương trình</a:t>
            </a:r>
            <a:r>
              <a:rPr lang="en-US" sz="28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này xem Python phản hồi như thế nào</a:t>
            </a:r>
            <a:endParaRPr lang="en-US" sz="28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C7DA1A2-9BDF-4155-8D43-85CEACD190F0}"/>
              </a:ext>
              <a:ext uri="{C183D7F6-B498-43B3-948B-1728B52AA6E4}">
                <adec:decorative xmlns:adec="http://schemas.microsoft.com/office/drawing/2017/decorative" xmlns=""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8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2F7A15D3-07BD-4EA5-A4E8-2851BAABBFD4}"/>
              </a:ext>
            </a:extLst>
          </p:cNvPr>
          <p:cNvPicPr>
            <a:picLocks noChangeAspect="1"/>
          </p:cNvPicPr>
          <p:nvPr/>
        </p:nvPicPr>
        <p:blipFill rotWithShape="1">
          <a:blip r:embed="rId9"/>
          <a:srcRect l="22045" t="27060" r="38069" b="59600"/>
          <a:stretch/>
        </p:blipFill>
        <p:spPr>
          <a:xfrm>
            <a:off x="3686954" y="3729067"/>
            <a:ext cx="7872187" cy="1480242"/>
          </a:xfrm>
          <a:prstGeom prst="rect">
            <a:avLst/>
          </a:prstGeom>
        </p:spPr>
      </p:pic>
    </p:spTree>
    <p:extLst>
      <p:ext uri="{BB962C8B-B14F-4D97-AF65-F5344CB8AC3E}">
        <p14:creationId xmlns:p14="http://schemas.microsoft.com/office/powerpoint/2010/main" val="131038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descr="Best Part Of School">
            <a:extLst>
              <a:ext uri="{FF2B5EF4-FFF2-40B4-BE49-F238E27FC236}">
                <a16:creationId xmlns:a16="http://schemas.microsoft.com/office/drawing/2014/main" id="{6FADA6D5-81A3-49F8-A1CC-7E21524A92CE}"/>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adec="http://schemas.microsoft.com/office/drawing/2017/decorative" xmlns="" val="1"/>
              </a:ext>
            </a:extLst>
          </p:cNvPr>
          <p:cNvSpPr/>
          <p:nvPr/>
        </p:nvSpPr>
        <p:spPr>
          <a:xfrm>
            <a:off x="0" y="454143"/>
            <a:ext cx="10905976" cy="128276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pic>
        <p:nvPicPr>
          <p:cNvPr id="4" name="Graphic 3" descr="Books on Shelf">
            <a:extLst>
              <a:ext uri="{FF2B5EF4-FFF2-40B4-BE49-F238E27FC236}">
                <a16:creationId xmlns:a16="http://schemas.microsoft.com/office/drawing/2014/main" id="{F655BBAC-A544-466B-8D3E-6CDDA9699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black">
          <a:xfrm>
            <a:off x="128413" y="658008"/>
            <a:ext cx="914400" cy="914400"/>
          </a:xfrm>
          <a:prstGeom prst="rect">
            <a:avLst/>
          </a:prstGeom>
        </p:spPr>
      </p:pic>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a:xfrm>
            <a:off x="1151370" y="680626"/>
            <a:ext cx="9593181" cy="914400"/>
          </a:xfrm>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Bài 4: Tìm hiểu Python sử dụng màu sắc trong c</a:t>
            </a:r>
            <a:r>
              <a:rPr lang="vi-VN" sz="3200">
                <a:solidFill>
                  <a:srgbClr val="FFFF00"/>
                </a:solidFill>
                <a:latin typeface="Times New Roman" panose="02020603050405020304" pitchFamily="18" charset="0"/>
                <a:cs typeface="Times New Roman" panose="02020603050405020304" pitchFamily="18" charset="0"/>
              </a:rPr>
              <a:t>hương trình</a:t>
            </a:r>
            <a:r>
              <a:rPr lang="en-US" sz="3200">
                <a:solidFill>
                  <a:srgbClr val="FFFF00"/>
                </a:solidFill>
                <a:latin typeface="Times New Roman" panose="02020603050405020304" pitchFamily="18" charset="0"/>
                <a:cs typeface="Times New Roman" panose="02020603050405020304" pitchFamily="18" charset="0"/>
              </a:rPr>
              <a:t>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BDD00D4-CC73-44C6-A7EF-AF738460C76B}"/>
              </a:ext>
              <a:ext uri="{C183D7F6-B498-43B3-948B-1728B52AA6E4}">
                <adec:decorative xmlns:adec="http://schemas.microsoft.com/office/drawing/2017/decorative" xmlns="" val="1"/>
              </a:ext>
            </a:extLst>
          </p:cNvPr>
          <p:cNvSpPr/>
          <p:nvPr/>
        </p:nvSpPr>
        <p:spPr>
          <a:xfrm>
            <a:off x="11014533" y="454697"/>
            <a:ext cx="1170462" cy="1282212"/>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adec="http://schemas.microsoft.com/office/drawing/2017/decorative" xmlns="" val="1"/>
              </a:ext>
            </a:extLst>
          </p:cNvPr>
          <p:cNvSpPr/>
          <p:nvPr/>
        </p:nvSpPr>
        <p:spPr>
          <a:xfrm>
            <a:off x="-1" y="2041718"/>
            <a:ext cx="1170462" cy="4636173"/>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adec="http://schemas.microsoft.com/office/drawing/2017/decorative" xmlns="" val="1"/>
              </a:ext>
            </a:extLst>
          </p:cNvPr>
          <p:cNvSpPr/>
          <p:nvPr/>
        </p:nvSpPr>
        <p:spPr>
          <a:xfrm>
            <a:off x="1287810" y="2041718"/>
            <a:ext cx="10905975" cy="463617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531487" y="2258701"/>
            <a:ext cx="10418619" cy="4202205"/>
          </a:xfrm>
        </p:spPr>
        <p:txBody>
          <a:bodyPr>
            <a:noAutofit/>
          </a:bodyPr>
          <a:lstStyle/>
          <a:p>
            <a:pPr marL="0" lvl="0" indent="0" algn="just">
              <a:lnSpc>
                <a:spcPct val="100000"/>
              </a:lnSpc>
              <a:spcBef>
                <a:spcPts val="600"/>
              </a:spcBef>
              <a:spcAft>
                <a:spcPts val="600"/>
              </a:spcAft>
              <a:buNone/>
            </a:pPr>
            <a:r>
              <a:rPr lang="en-US" sz="2800">
                <a:solidFill>
                  <a:srgbClr val="002060"/>
                </a:solidFill>
                <a:latin typeface="Times New Roman" panose="02020603050405020304" pitchFamily="18" charset="0"/>
                <a:cs typeface="Times New Roman" panose="02020603050405020304" pitchFamily="18" charset="0"/>
              </a:rPr>
              <a:t>	Em hãy tìm hiểu và cho biết màu sắc của những thành phần sau đây trong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a:t>
            </a:r>
          </a:p>
          <a:p>
            <a:pPr lvl="0" algn="just">
              <a:lnSpc>
                <a:spcPct val="100000"/>
              </a:lnSpc>
              <a:spcBef>
                <a:spcPts val="600"/>
              </a:spcBef>
              <a:spcAft>
                <a:spcPts val="600"/>
              </a:spcAft>
              <a:buFontTx/>
              <a:buChar char="-"/>
            </a:pPr>
            <a:r>
              <a:rPr lang="en-US" sz="2800">
                <a:solidFill>
                  <a:srgbClr val="002060"/>
                </a:solidFill>
                <a:latin typeface="Times New Roman" panose="02020603050405020304" pitchFamily="18" charset="0"/>
                <a:cs typeface="Times New Roman" panose="02020603050405020304" pitchFamily="18" charset="0"/>
              </a:rPr>
              <a:t>Câu lệnh print()</a:t>
            </a:r>
          </a:p>
          <a:p>
            <a:pPr lvl="0" algn="just">
              <a:lnSpc>
                <a:spcPct val="100000"/>
              </a:lnSpc>
              <a:spcBef>
                <a:spcPts val="600"/>
              </a:spcBef>
              <a:spcAft>
                <a:spcPts val="600"/>
              </a:spcAft>
              <a:buFontTx/>
              <a:buChar char="-"/>
            </a:pPr>
            <a:r>
              <a:rPr lang="en-US" sz="2800">
                <a:solidFill>
                  <a:srgbClr val="002060"/>
                </a:solidFill>
                <a:latin typeface="Times New Roman" panose="02020603050405020304" pitchFamily="18" charset="0"/>
                <a:cs typeface="Times New Roman" panose="02020603050405020304" pitchFamily="18" charset="0"/>
              </a:rPr>
              <a:t>Thông báo lỗi Python đưa ra</a:t>
            </a:r>
          </a:p>
          <a:p>
            <a:pPr lvl="0" algn="just">
              <a:lnSpc>
                <a:spcPct val="100000"/>
              </a:lnSpc>
              <a:spcBef>
                <a:spcPts val="600"/>
              </a:spcBef>
              <a:spcAft>
                <a:spcPts val="600"/>
              </a:spcAft>
              <a:buFontTx/>
              <a:buChar char="-"/>
            </a:pPr>
            <a:r>
              <a:rPr lang="en-US" sz="2800">
                <a:solidFill>
                  <a:srgbClr val="002060"/>
                </a:solidFill>
                <a:latin typeface="Times New Roman" panose="02020603050405020304" pitchFamily="18" charset="0"/>
                <a:cs typeface="Times New Roman" panose="02020603050405020304" pitchFamily="18" charset="0"/>
              </a:rPr>
              <a:t>Đoạn chữ nằm giữa cặp dấu nháy đơn (hoặc nháy kép)</a:t>
            </a:r>
          </a:p>
          <a:p>
            <a:pPr lvl="0" algn="just">
              <a:lnSpc>
                <a:spcPct val="100000"/>
              </a:lnSpc>
              <a:spcBef>
                <a:spcPts val="600"/>
              </a:spcBef>
              <a:spcAft>
                <a:spcPts val="600"/>
              </a:spcAft>
              <a:buFontTx/>
              <a:buChar char="-"/>
            </a:pPr>
            <a:r>
              <a:rPr lang="en-US" sz="2800">
                <a:solidFill>
                  <a:srgbClr val="002060"/>
                </a:solidFill>
                <a:latin typeface="Times New Roman" panose="02020603050405020304" pitchFamily="18" charset="0"/>
                <a:cs typeface="Times New Roman" panose="02020603050405020304" pitchFamily="18" charset="0"/>
              </a:rPr>
              <a:t>Kết quả đưa ra màn hình</a:t>
            </a:r>
          </a:p>
          <a:p>
            <a:pPr marL="0" lvl="0" indent="0" algn="just">
              <a:lnSpc>
                <a:spcPct val="100000"/>
              </a:lnSpc>
              <a:spcBef>
                <a:spcPts val="600"/>
              </a:spcBef>
              <a:spcAft>
                <a:spcPts val="600"/>
              </a:spcAft>
              <a:buNone/>
            </a:pPr>
            <a:r>
              <a:rPr lang="en-US" sz="2800">
                <a:solidFill>
                  <a:srgbClr val="002060"/>
                </a:solidFill>
                <a:latin typeface="Times New Roman" panose="02020603050405020304" pitchFamily="18" charset="0"/>
                <a:cs typeface="Times New Roman" panose="02020603050405020304" pitchFamily="18" charset="0"/>
              </a:rPr>
              <a:t>	Em có giải thích Python dùng các màu khác nhau như thế không? Theo em, điều đó giúp gì cho người lập trình?</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395605"/>
      </p:ext>
    </p:extLst>
  </p:cSld>
  <p:clrMapOvr>
    <a:masterClrMapping/>
  </p:clrMapOvr>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00915908_Getting to know your classmate_RVA_v3.potx" id="{3AB90CC0-EE9A-4719-A10E-2B9C37D95451}" vid="{F0D04700-138B-4F65-8F40-43A8301C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25736-1374-4CAC-8B19-47C9871FFC7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C3F4922-B139-402E-9C20-CC7FB72E5B59}">
  <ds:schemaRefs>
    <ds:schemaRef ds:uri="http://schemas.microsoft.com/sharepoint/v3/contenttype/forms"/>
  </ds:schemaRefs>
</ds:datastoreItem>
</file>

<file path=customXml/itemProps3.xml><?xml version="1.0" encoding="utf-8"?>
<ds:datastoreItem xmlns:ds="http://schemas.openxmlformats.org/officeDocument/2006/customXml" ds:itemID="{01A50BC3-FC9F-491A-A65B-E638982E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278</TotalTime>
  <Words>492</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Tahoma</vt:lpstr>
      <vt:lpstr>Times New Roman</vt:lpstr>
      <vt:lpstr>Wingdings 2</vt:lpstr>
      <vt:lpstr>Frame</vt:lpstr>
      <vt:lpstr>BÀI 3 THỰC HÀNH LÀM QUEN VÀ KHÁM PHÁ PYTHON</vt:lpstr>
      <vt:lpstr>Bàì 1: Tổng bình phương ba số</vt:lpstr>
      <vt:lpstr>Gợi ý</vt:lpstr>
      <vt:lpstr>Hình 1: Chế độ đối thoại</vt:lpstr>
      <vt:lpstr>Chế độ soạn thảo văn bản</vt:lpstr>
      <vt:lpstr>Bàì 2: Làm quen với hai cửa sổ lập trình của Python</vt:lpstr>
      <vt:lpstr>Favorite sport and team</vt:lpstr>
      <vt:lpstr>Bài 3: Làm quen với thông báo lỗi của Python</vt:lpstr>
      <vt:lpstr>Bài 4: Tìm hiểu Python sử dụng màu sắc trong chương trình </vt:lpstr>
      <vt:lpstr>Bài 5: Làm quen với nhập dữ liệu là một dòng chữ</vt:lpstr>
      <vt:lpstr>Bài 5: Làm quen với nhập dữ liệu là một dòng chữ</vt:lpstr>
      <vt:lpstr>Bài tập về nhà</vt:lpstr>
      <vt:lpstr>Gợi ý</vt:lpstr>
      <vt:lpstr>Customize this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Your Classmate</dc:title>
  <dc:creator>HoangThanh Tam</dc:creator>
  <cp:lastModifiedBy>Administrator</cp:lastModifiedBy>
  <cp:revision>9</cp:revision>
  <dcterms:created xsi:type="dcterms:W3CDTF">2022-01-14T05:01:43Z</dcterms:created>
  <dcterms:modified xsi:type="dcterms:W3CDTF">2022-06-13T09:24:35Z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