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7" r:id="rId2"/>
    <p:sldId id="298" r:id="rId3"/>
    <p:sldId id="262" r:id="rId4"/>
    <p:sldId id="275" r:id="rId5"/>
    <p:sldId id="256" r:id="rId6"/>
    <p:sldId id="299" r:id="rId7"/>
    <p:sldId id="279" r:id="rId8"/>
    <p:sldId id="300" r:id="rId9"/>
    <p:sldId id="301" r:id="rId10"/>
    <p:sldId id="302" r:id="rId11"/>
    <p:sldId id="303" r:id="rId12"/>
    <p:sldId id="304" r:id="rId13"/>
    <p:sldId id="305" r:id="rId14"/>
    <p:sldId id="283"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Lst>
  <p:sldSz cx="18288000" cy="10287000"/>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B687F8-9F84-43BA-B513-923892C08DDD}">
          <p14:sldIdLst>
            <p14:sldId id="257"/>
            <p14:sldId id="298"/>
            <p14:sldId id="262"/>
            <p14:sldId id="275"/>
            <p14:sldId id="256"/>
            <p14:sldId id="299"/>
            <p14:sldId id="279"/>
            <p14:sldId id="300"/>
          </p14:sldIdLst>
        </p14:section>
        <p14:section name="Untitled Section" id="{3C43A3BC-26A4-4D9E-90FB-9DCABE9B900A}">
          <p14:sldIdLst>
            <p14:sldId id="301"/>
            <p14:sldId id="302"/>
            <p14:sldId id="303"/>
            <p14:sldId id="304"/>
            <p14:sldId id="305"/>
            <p14:sldId id="283"/>
            <p14:sldId id="306"/>
            <p14:sldId id="307"/>
            <p14:sldId id="308"/>
            <p14:sldId id="309"/>
            <p14:sldId id="310"/>
            <p14:sldId id="311"/>
            <p14:sldId id="312"/>
            <p14:sldId id="313"/>
            <p14:sldId id="314"/>
            <p14:sldId id="315"/>
            <p14:sldId id="316"/>
            <p14:sldId id="317"/>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4"/>
    <a:srgbClr val="008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101"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48893-36FE-4E88-9703-22988C5CC06C}" type="datetimeFigureOut">
              <a:rPr lang="en-US" smtClean="0"/>
              <a:t>17/04/2024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47175-8B28-4E89-AF8E-A25981D2D213}" type="slidenum">
              <a:rPr lang="en-US" smtClean="0"/>
              <a:t>‹#›</a:t>
            </a:fld>
            <a:endParaRPr lang="en-US"/>
          </a:p>
        </p:txBody>
      </p:sp>
    </p:spTree>
    <p:extLst>
      <p:ext uri="{BB962C8B-B14F-4D97-AF65-F5344CB8AC3E}">
        <p14:creationId xmlns:p14="http://schemas.microsoft.com/office/powerpoint/2010/main" val="32353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7" name="TextBox 17"/>
          <p:cNvSpPr txBox="1"/>
          <p:nvPr/>
        </p:nvSpPr>
        <p:spPr>
          <a:xfrm>
            <a:off x="1522330" y="983211"/>
            <a:ext cx="6795645" cy="1087092"/>
          </a:xfrm>
          <a:prstGeom prst="rect">
            <a:avLst/>
          </a:prstGeom>
        </p:spPr>
        <p:txBody>
          <a:bodyPr lIns="0" tIns="0" rIns="0" bIns="0" rtlCol="0" anchor="t">
            <a:spAutoFit/>
          </a:bodyPr>
          <a:lstStyle/>
          <a:p>
            <a:pPr algn="ctr">
              <a:lnSpc>
                <a:spcPts val="9349"/>
              </a:lnSpc>
            </a:pPr>
            <a:r>
              <a:rPr lang="vi-VN" sz="6600" b="1" spc="-84" smtClean="0">
                <a:solidFill>
                  <a:schemeClr val="tx2">
                    <a:lumMod val="75000"/>
                  </a:schemeClr>
                </a:solidFill>
                <a:latin typeface="Arial" panose="020B0604020202020204" pitchFamily="34" charset="0"/>
                <a:cs typeface="Arial" panose="020B0604020202020204" pitchFamily="34" charset="0"/>
              </a:rPr>
              <a:t>KHỞI ĐỘNG</a:t>
            </a:r>
            <a:endParaRPr lang="en-US" sz="6600" b="1" spc="-84">
              <a:solidFill>
                <a:schemeClr val="tx2">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a:off x="2209800" y="3619500"/>
            <a:ext cx="14097000" cy="1631216"/>
          </a:xfrm>
          <a:prstGeom prst="rect">
            <a:avLst/>
          </a:prstGeom>
        </p:spPr>
        <p:txBody>
          <a:bodyPr wrap="square">
            <a:spAutoFit/>
          </a:bodyPr>
          <a:lstStyle/>
          <a:p>
            <a:r>
              <a:rPr lang="en-US" sz="5000" dirty="0">
                <a:solidFill>
                  <a:srgbClr val="333333"/>
                </a:solidFill>
                <a:latin typeface="Times New Roman" panose="02020603050405020304" pitchFamily="18" charset="0"/>
                <a:cs typeface="Times New Roman" panose="02020603050405020304" pitchFamily="18" charset="0"/>
              </a:rPr>
              <a:t>Theo </a:t>
            </a:r>
            <a:r>
              <a:rPr lang="en-US" sz="5000" dirty="0" err="1">
                <a:solidFill>
                  <a:srgbClr val="333333"/>
                </a:solidFill>
                <a:latin typeface="Times New Roman" panose="02020603050405020304" pitchFamily="18" charset="0"/>
                <a:cs typeface="Times New Roman" panose="02020603050405020304" pitchFamily="18" charset="0"/>
              </a:rPr>
              <a:t>em</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làm</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thế</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nào</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để</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trình</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bày</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các</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đoạn</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văn</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bản</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tiêu</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đề</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nhãn</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trong</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trang</a:t>
            </a:r>
            <a:r>
              <a:rPr lang="en-US" sz="5000" dirty="0">
                <a:solidFill>
                  <a:srgbClr val="333333"/>
                </a:solidFill>
                <a:latin typeface="Times New Roman" panose="02020603050405020304" pitchFamily="18" charset="0"/>
                <a:cs typeface="Times New Roman" panose="02020603050405020304" pitchFamily="18" charset="0"/>
              </a:rPr>
              <a:t> web </a:t>
            </a:r>
            <a:r>
              <a:rPr lang="en-US" sz="5000" dirty="0" err="1">
                <a:solidFill>
                  <a:srgbClr val="333333"/>
                </a:solidFill>
                <a:latin typeface="Times New Roman" panose="02020603050405020304" pitchFamily="18" charset="0"/>
                <a:cs typeface="Times New Roman" panose="02020603050405020304" pitchFamily="18" charset="0"/>
              </a:rPr>
              <a:t>có</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cùng</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màu</a:t>
            </a:r>
            <a:r>
              <a:rPr lang="en-US" sz="5000" dirty="0">
                <a:solidFill>
                  <a:srgbClr val="333333"/>
                </a:solidFill>
                <a:latin typeface="Times New Roman" panose="02020603050405020304" pitchFamily="18" charset="0"/>
                <a:cs typeface="Times New Roman" panose="02020603050405020304" pitchFamily="18" charset="0"/>
              </a:rPr>
              <a:t> </a:t>
            </a:r>
            <a:r>
              <a:rPr lang="en-US" sz="5000" dirty="0" err="1">
                <a:solidFill>
                  <a:srgbClr val="333333"/>
                </a:solidFill>
                <a:latin typeface="Times New Roman" panose="02020603050405020304" pitchFamily="18" charset="0"/>
                <a:cs typeface="Times New Roman" panose="02020603050405020304" pitchFamily="18" charset="0"/>
              </a:rPr>
              <a:t>chữ</a:t>
            </a:r>
            <a:r>
              <a:rPr lang="en-US" sz="5000" dirty="0">
                <a:solidFill>
                  <a:srgbClr val="333333"/>
                </a:solidFill>
                <a:latin typeface="Times New Roman" panose="02020603050405020304" pitchFamily="18" charset="0"/>
                <a:cs typeface="Times New Roman" panose="02020603050405020304" pitchFamily="18" charset="0"/>
              </a:rPr>
              <a:t>?</a:t>
            </a:r>
            <a:endParaRPr lang="en-US" sz="5000" dirty="0">
              <a:latin typeface="Times New Roman" panose="02020603050405020304" pitchFamily="18" charset="0"/>
              <a:cs typeface="Times New Roman" panose="02020603050405020304" pitchFamily="18" charset="0"/>
            </a:endParaRPr>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62100"/>
            <a:ext cx="12573000" cy="1015663"/>
          </a:xfrm>
          <a:prstGeom prst="rect">
            <a:avLst/>
          </a:prstGeom>
        </p:spPr>
        <p:txBody>
          <a:bodyPr wrap="square">
            <a:spAutoFit/>
          </a:bodyPr>
          <a:lstStyle/>
          <a:p>
            <a:r>
              <a:rPr lang="en-US" sz="3000">
                <a:latin typeface="Times New Roman" panose="02020603050405020304" pitchFamily="18" charset="0"/>
                <a:ea typeface="Calibri" panose="020F0502020204030204" pitchFamily="34" charset="0"/>
                <a:cs typeface="Times New Roman" panose="02020603050405020304" pitchFamily="18" charset="0"/>
              </a:rPr>
              <a:t> Có hai cách khai báo để áp dụng CSS trong văn bản HTML được sử dụng phổ biến là:CSS(internal </a:t>
            </a:r>
            <a:r>
              <a:rPr lang="en-US" sz="3000" smtClean="0">
                <a:latin typeface="Times New Roman" panose="02020603050405020304" pitchFamily="18" charset="0"/>
                <a:ea typeface="Calibri" panose="020F0502020204030204" pitchFamily="34" charset="0"/>
                <a:cs typeface="Times New Roman" panose="02020603050405020304" pitchFamily="18" charset="0"/>
              </a:rPr>
              <a:t>CSS) và CSS </a:t>
            </a:r>
            <a:r>
              <a:rPr lang="en-US" sz="3000">
                <a:latin typeface="Times New Roman" panose="02020603050405020304" pitchFamily="18" charset="0"/>
                <a:ea typeface="Calibri" panose="020F0502020204030204" pitchFamily="34" charset="0"/>
                <a:cs typeface="Times New Roman" panose="02020603050405020304" pitchFamily="18" charset="0"/>
              </a:rPr>
              <a:t>ngoài (external CSS)</a:t>
            </a:r>
            <a:endParaRPr lang="en-US" sz="3000"/>
          </a:p>
        </p:txBody>
      </p:sp>
      <p:sp>
        <p:nvSpPr>
          <p:cNvPr id="3" name="Rectangle 2"/>
          <p:cNvSpPr/>
          <p:nvPr/>
        </p:nvSpPr>
        <p:spPr>
          <a:xfrm>
            <a:off x="304800" y="0"/>
            <a:ext cx="13173799" cy="1103892"/>
          </a:xfrm>
          <a:prstGeom prst="rect">
            <a:avLst/>
          </a:prstGeom>
        </p:spPr>
        <p:txBody>
          <a:bodyPr wrap="none">
            <a:spAutoFit/>
          </a:bodyPr>
          <a:lstStyle/>
          <a:p>
            <a:pPr algn="ctr">
              <a:lnSpc>
                <a:spcPct val="150000"/>
              </a:lnSpc>
            </a:pPr>
            <a:r>
              <a:rPr lang="en-US" sz="5000" b="1" dirty="0" err="1">
                <a:solidFill>
                  <a:schemeClr val="tx2">
                    <a:lumMod val="75000"/>
                  </a:schemeClr>
                </a:solidFill>
                <a:latin typeface="Arial" panose="020B0604020202020204" pitchFamily="34" charset="0"/>
                <a:cs typeface="Arial" panose="020B0604020202020204" pitchFamily="34" charset="0"/>
              </a:rPr>
              <a:t>Khai</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báo</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bộ</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chọn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phần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tử</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và</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áp</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dụng</a:t>
            </a:r>
            <a:r>
              <a:rPr lang="en-US" sz="5000" b="1" dirty="0">
                <a:solidFill>
                  <a:schemeClr val="tx2">
                    <a:lumMod val="75000"/>
                  </a:schemeClr>
                </a:solidFill>
                <a:latin typeface="Arial" panose="020B0604020202020204" pitchFamily="34" charset="0"/>
                <a:cs typeface="Arial" panose="020B0604020202020204" pitchFamily="34" charset="0"/>
              </a:rPr>
              <a:t> CSS</a:t>
            </a:r>
          </a:p>
        </p:txBody>
      </p:sp>
      <p:sp>
        <p:nvSpPr>
          <p:cNvPr id="4" name="Rectangle 3"/>
          <p:cNvSpPr/>
          <p:nvPr/>
        </p:nvSpPr>
        <p:spPr>
          <a:xfrm>
            <a:off x="1752600" y="2857500"/>
            <a:ext cx="13182600" cy="4708981"/>
          </a:xfrm>
          <a:prstGeom prst="rect">
            <a:avLst/>
          </a:prstGeom>
        </p:spPr>
        <p:txBody>
          <a:bodyPr wrap="square">
            <a:spAutoFit/>
          </a:bodyPr>
          <a:lstStyle/>
          <a:p>
            <a:pPr marL="457200" indent="-457200">
              <a:lnSpc>
                <a:spcPct val="150000"/>
              </a:lnSpc>
              <a:buFont typeface="Arial" panose="020B0604020202020204" pitchFamily="34" charset="0"/>
              <a:buChar char="•"/>
            </a:pPr>
            <a:r>
              <a:rPr lang="en-US" sz="3000">
                <a:latin typeface="Times New Roman" panose="02020603050405020304" pitchFamily="18" charset="0"/>
                <a:ea typeface="Calibri" panose="020F0502020204030204" pitchFamily="34" charset="0"/>
                <a:cs typeface="Times New Roman" panose="02020603050405020304" pitchFamily="18" charset="0"/>
              </a:rPr>
              <a:t> Khai báo internal CSS thường được sủ dụng khi muốn áp dụng CSS trong phạm vi một văn bản HTML.Các quy tắc định dạng internal CSS được viết trong cặp thẻ &lt;style&gt;&lt;/style&gt; và thường được đặt trong nội dung của phần tử head</a:t>
            </a:r>
            <a:r>
              <a:rPr lang="en-US" sz="3000" smtClean="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nSpc>
                <a:spcPct val="150000"/>
              </a:lnSpc>
              <a:buFont typeface="Arial" panose="020B0604020202020204" pitchFamily="34" charset="0"/>
              <a:buChar char="•"/>
            </a:pPr>
            <a:r>
              <a:rPr lang="en-US" sz="3000">
                <a:latin typeface="Times New Roman" panose="02020603050405020304" pitchFamily="18" charset="0"/>
                <a:cs typeface="Times New Roman" panose="02020603050405020304" pitchFamily="18" charset="0"/>
              </a:rPr>
              <a:t>Để áp dụng external CSS, trong nội dung phần head của văn bản HTML, cần khai báo tham chiến đến tệp CSS có dạng Tên_tệp css, được viết dưới dạng </a:t>
            </a:r>
            <a:br>
              <a:rPr lang="en-US" sz="3000">
                <a:latin typeface="Times New Roman" panose="02020603050405020304" pitchFamily="18" charset="0"/>
                <a:cs typeface="Times New Roman" panose="02020603050405020304" pitchFamily="18" charset="0"/>
              </a:rPr>
            </a:br>
            <a:r>
              <a:rPr lang="en-US" sz="3000">
                <a:latin typeface="Times New Roman" panose="02020603050405020304" pitchFamily="18" charset="0"/>
                <a:cs typeface="Times New Roman" panose="02020603050405020304" pitchFamily="18" charset="0"/>
              </a:rPr>
              <a:t>&lt;link rel= “stylesheet” href= “Tên_tệp.css”&gt;.</a:t>
            </a:r>
          </a:p>
          <a:p>
            <a:pPr marL="457200" indent="-457200">
              <a:buFont typeface="Arial" panose="020B0604020202020204" pitchFamily="34" charset="0"/>
              <a:buChar char="•"/>
            </a:pPr>
            <a:endParaRPr lang="en-US" sz="3000"/>
          </a:p>
        </p:txBody>
      </p:sp>
    </p:spTree>
    <p:extLst>
      <p:ext uri="{BB962C8B-B14F-4D97-AF65-F5344CB8AC3E}">
        <p14:creationId xmlns:p14="http://schemas.microsoft.com/office/powerpoint/2010/main" val="286049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714500"/>
            <a:ext cx="15392400" cy="1477328"/>
          </a:xfrm>
          <a:prstGeom prst="rect">
            <a:avLst/>
          </a:prstGeom>
        </p:spPr>
        <p:txBody>
          <a:bodyPr wrap="square">
            <a:spAutoFit/>
          </a:bodyPr>
          <a:lstStyle/>
          <a:p>
            <a:r>
              <a:rPr lang="en-US" sz="3000">
                <a:latin typeface="Times New Roman" panose="02020603050405020304" pitchFamily="18" charset="0"/>
                <a:ea typeface="Calibri" panose="020F0502020204030204" pitchFamily="34" charset="0"/>
                <a:cs typeface="Times New Roman" panose="02020603050405020304" pitchFamily="18" charset="0"/>
              </a:rPr>
              <a:t> Ví dụ 2 : Trong văn bản HTML ở Hình 3a, dòng 5 và dòng 6 có khai báo CSS sử dụng bộ chọn phần tử. Khi mở văn bản bằng trình duyệt web, các tiêu đề mục h1 có chữ màu đỏ, các đoạn văn p có chữ màu xanh như ở Hình 3b.</a:t>
            </a:r>
            <a:endParaRPr lang="en-US" sz="3000"/>
          </a:p>
        </p:txBody>
      </p:sp>
      <p:sp>
        <p:nvSpPr>
          <p:cNvPr id="3" name="Rectangle 2"/>
          <p:cNvSpPr/>
          <p:nvPr/>
        </p:nvSpPr>
        <p:spPr>
          <a:xfrm>
            <a:off x="304800" y="0"/>
            <a:ext cx="13173799" cy="1103892"/>
          </a:xfrm>
          <a:prstGeom prst="rect">
            <a:avLst/>
          </a:prstGeom>
        </p:spPr>
        <p:txBody>
          <a:bodyPr wrap="none">
            <a:spAutoFit/>
          </a:bodyPr>
          <a:lstStyle/>
          <a:p>
            <a:pPr algn="ctr">
              <a:lnSpc>
                <a:spcPct val="150000"/>
              </a:lnSpc>
            </a:pPr>
            <a:r>
              <a:rPr lang="en-US" sz="5000" b="1" dirty="0" err="1">
                <a:solidFill>
                  <a:schemeClr val="tx2">
                    <a:lumMod val="75000"/>
                  </a:schemeClr>
                </a:solidFill>
                <a:latin typeface="Arial" panose="020B0604020202020204" pitchFamily="34" charset="0"/>
                <a:cs typeface="Arial" panose="020B0604020202020204" pitchFamily="34" charset="0"/>
              </a:rPr>
              <a:t>Khai</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báo</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bộ</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chọn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phần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tử</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và</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áp</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dụng</a:t>
            </a:r>
            <a:r>
              <a:rPr lang="en-US" sz="5000" b="1" dirty="0">
                <a:solidFill>
                  <a:schemeClr val="tx2">
                    <a:lumMod val="75000"/>
                  </a:schemeClr>
                </a:solidFill>
                <a:latin typeface="Arial" panose="020B0604020202020204" pitchFamily="34" charset="0"/>
                <a:cs typeface="Arial" panose="020B0604020202020204" pitchFamily="34" charset="0"/>
              </a:rPr>
              <a:t> CSS</a:t>
            </a:r>
          </a:p>
        </p:txBody>
      </p:sp>
      <p:pic>
        <p:nvPicPr>
          <p:cNvPr id="4" name="Picture 3"/>
          <p:cNvPicPr/>
          <p:nvPr/>
        </p:nvPicPr>
        <p:blipFill>
          <a:blip r:embed="rId2"/>
          <a:stretch>
            <a:fillRect/>
          </a:stretch>
        </p:blipFill>
        <p:spPr>
          <a:xfrm>
            <a:off x="4800600" y="3619500"/>
            <a:ext cx="9448800" cy="5715000"/>
          </a:xfrm>
          <a:prstGeom prst="rect">
            <a:avLst/>
          </a:prstGeom>
        </p:spPr>
      </p:pic>
    </p:spTree>
    <p:extLst>
      <p:ext uri="{BB962C8B-B14F-4D97-AF65-F5344CB8AC3E}">
        <p14:creationId xmlns:p14="http://schemas.microsoft.com/office/powerpoint/2010/main" val="309426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866900"/>
            <a:ext cx="14935200" cy="1685077"/>
          </a:xfrm>
          <a:prstGeom prst="rect">
            <a:avLst/>
          </a:prstGeom>
        </p:spPr>
        <p:txBody>
          <a:bodyPr wrap="square">
            <a:spAutoFit/>
          </a:bodyPr>
          <a:lstStyle/>
          <a:p>
            <a:pPr>
              <a:lnSpc>
                <a:spcPct val="115000"/>
              </a:lnSpc>
              <a:spcAft>
                <a:spcPts val="1000"/>
              </a:spcAft>
            </a:pPr>
            <a:r>
              <a:rPr lang="en-US" sz="3000">
                <a:latin typeface="Times New Roman" panose="02020603050405020304" pitchFamily="18" charset="0"/>
                <a:ea typeface="Calibri" panose="020F0502020204030204" pitchFamily="34" charset="0"/>
                <a:cs typeface="Times New Roman" panose="02020603050405020304" pitchFamily="18" charset="0"/>
              </a:rPr>
              <a:t>Ví dụ 3. Văn bản HTML ở hình 4a áp dụng các quy tắc định đang được khai báo trong tệp extermal CSS có tên “default.css”(hình 4b),kết quả hiển thị trên màn hình máy tính duyệt web như ở hình 4c.</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Rectangle 2"/>
          <p:cNvSpPr/>
          <p:nvPr/>
        </p:nvSpPr>
        <p:spPr>
          <a:xfrm>
            <a:off x="304800" y="0"/>
            <a:ext cx="13173799" cy="1103892"/>
          </a:xfrm>
          <a:prstGeom prst="rect">
            <a:avLst/>
          </a:prstGeom>
        </p:spPr>
        <p:txBody>
          <a:bodyPr wrap="none">
            <a:spAutoFit/>
          </a:bodyPr>
          <a:lstStyle/>
          <a:p>
            <a:pPr algn="ctr">
              <a:lnSpc>
                <a:spcPct val="150000"/>
              </a:lnSpc>
            </a:pPr>
            <a:r>
              <a:rPr lang="en-US" sz="5000" b="1" dirty="0" err="1">
                <a:solidFill>
                  <a:schemeClr val="tx2">
                    <a:lumMod val="75000"/>
                  </a:schemeClr>
                </a:solidFill>
                <a:latin typeface="Arial" panose="020B0604020202020204" pitchFamily="34" charset="0"/>
                <a:cs typeface="Arial" panose="020B0604020202020204" pitchFamily="34" charset="0"/>
              </a:rPr>
              <a:t>Khai</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báo</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bộ</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chọn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phần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tử</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và</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áp</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dụng</a:t>
            </a:r>
            <a:r>
              <a:rPr lang="en-US" sz="5000" b="1" dirty="0">
                <a:solidFill>
                  <a:schemeClr val="tx2">
                    <a:lumMod val="75000"/>
                  </a:schemeClr>
                </a:solidFill>
                <a:latin typeface="Arial" panose="020B0604020202020204" pitchFamily="34" charset="0"/>
                <a:cs typeface="Arial" panose="020B0604020202020204" pitchFamily="34" charset="0"/>
              </a:rPr>
              <a:t> CSS</a:t>
            </a:r>
          </a:p>
        </p:txBody>
      </p:sp>
      <p:pic>
        <p:nvPicPr>
          <p:cNvPr id="4" name="Picture 3"/>
          <p:cNvPicPr/>
          <p:nvPr/>
        </p:nvPicPr>
        <p:blipFill>
          <a:blip r:embed="rId2"/>
          <a:stretch>
            <a:fillRect/>
          </a:stretch>
        </p:blipFill>
        <p:spPr>
          <a:xfrm>
            <a:off x="4421276" y="3467100"/>
            <a:ext cx="9057323" cy="6358505"/>
          </a:xfrm>
          <a:prstGeom prst="rect">
            <a:avLst/>
          </a:prstGeom>
        </p:spPr>
      </p:pic>
    </p:spTree>
    <p:extLst>
      <p:ext uri="{BB962C8B-B14F-4D97-AF65-F5344CB8AC3E}">
        <p14:creationId xmlns:p14="http://schemas.microsoft.com/office/powerpoint/2010/main" val="2522649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1790700"/>
            <a:ext cx="13487400" cy="2875146"/>
          </a:xfrm>
          <a:prstGeom prst="rect">
            <a:avLst/>
          </a:prstGeom>
        </p:spPr>
        <p:txBody>
          <a:bodyPr wrap="square">
            <a:spAutoFit/>
          </a:bodyPr>
          <a:lstStyle/>
          <a:p>
            <a:pPr>
              <a:lnSpc>
                <a:spcPct val="115000"/>
              </a:lnSpc>
              <a:spcAft>
                <a:spcPts val="1000"/>
              </a:spcAft>
            </a:pPr>
            <a:r>
              <a:rPr lang="en-US" sz="3000">
                <a:latin typeface="Times New Roman" panose="02020603050405020304" pitchFamily="18" charset="0"/>
                <a:ea typeface="Calibri" panose="020F0502020204030204" pitchFamily="34" charset="0"/>
                <a:cs typeface="Times New Roman" panose="02020603050405020304" pitchFamily="18" charset="0"/>
              </a:rPr>
              <a:t>Trong trường hợp có một phần tử có các khai báo CSS giống nhau có thể góp nhiều bộ chọn để không phải khai báo  lặp các thuộc css nhiều lần cho từng phần tử. khi đó bộ chọn  gồm danh sách các phầ tử ngăn cách nhau bởi dấu “,” </a:t>
            </a:r>
            <a:endParaRPr lang="en-US" sz="3000">
              <a:latin typeface="Times New Roman" panose="02020603050405020304" pitchFamily="18" charset="0"/>
              <a:ea typeface="Calibri" panose="020F0502020204030204" pitchFamily="34" charset="0"/>
              <a:cs typeface="Arial" panose="020B0604020202020204" pitchFamily="34" charset="0"/>
            </a:endParaRPr>
          </a:p>
          <a:p>
            <a:pPr>
              <a:lnSpc>
                <a:spcPct val="115000"/>
              </a:lnSpc>
              <a:spcAft>
                <a:spcPts val="1000"/>
              </a:spcAft>
            </a:pPr>
            <a:r>
              <a:rPr lang="en-US" sz="3000">
                <a:latin typeface="Times New Roman" panose="02020603050405020304" pitchFamily="18" charset="0"/>
                <a:ea typeface="Calibri" panose="020F0502020204030204" pitchFamily="34" charset="0"/>
                <a:cs typeface="Times New Roman" panose="02020603050405020304" pitchFamily="18" charset="0"/>
              </a:rPr>
              <a:t>Ví dụ 4. Các booh chọn p, h1 và h2, h3 cũng có chung quy tắc định dạng nên đc viết gộp thành hình 5</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Rectangle 3"/>
          <p:cNvSpPr/>
          <p:nvPr/>
        </p:nvSpPr>
        <p:spPr>
          <a:xfrm>
            <a:off x="304800" y="0"/>
            <a:ext cx="13173799" cy="1103892"/>
          </a:xfrm>
          <a:prstGeom prst="rect">
            <a:avLst/>
          </a:prstGeom>
        </p:spPr>
        <p:txBody>
          <a:bodyPr wrap="none">
            <a:spAutoFit/>
          </a:bodyPr>
          <a:lstStyle/>
          <a:p>
            <a:pPr algn="ctr">
              <a:lnSpc>
                <a:spcPct val="150000"/>
              </a:lnSpc>
            </a:pPr>
            <a:r>
              <a:rPr lang="en-US" sz="5000" b="1" dirty="0" err="1">
                <a:solidFill>
                  <a:schemeClr val="tx2">
                    <a:lumMod val="75000"/>
                  </a:schemeClr>
                </a:solidFill>
                <a:latin typeface="Arial" panose="020B0604020202020204" pitchFamily="34" charset="0"/>
                <a:cs typeface="Arial" panose="020B0604020202020204" pitchFamily="34" charset="0"/>
              </a:rPr>
              <a:t>Khai</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báo</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bộ</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chọn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phần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tử</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và</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áp</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dụng</a:t>
            </a:r>
            <a:r>
              <a:rPr lang="en-US" sz="5000" b="1" dirty="0">
                <a:solidFill>
                  <a:schemeClr val="tx2">
                    <a:lumMod val="75000"/>
                  </a:schemeClr>
                </a:solidFill>
                <a:latin typeface="Arial" panose="020B0604020202020204" pitchFamily="34" charset="0"/>
                <a:cs typeface="Arial" panose="020B0604020202020204" pitchFamily="34" charset="0"/>
              </a:rPr>
              <a:t> CSS</a:t>
            </a:r>
          </a:p>
        </p:txBody>
      </p:sp>
      <p:pic>
        <p:nvPicPr>
          <p:cNvPr id="5" name="Picture 4"/>
          <p:cNvPicPr/>
          <p:nvPr/>
        </p:nvPicPr>
        <p:blipFill>
          <a:blip r:embed="rId2"/>
          <a:stretch>
            <a:fillRect/>
          </a:stretch>
        </p:blipFill>
        <p:spPr>
          <a:xfrm>
            <a:off x="4038600" y="5067300"/>
            <a:ext cx="9753600" cy="3124200"/>
          </a:xfrm>
          <a:prstGeom prst="rect">
            <a:avLst/>
          </a:prstGeom>
        </p:spPr>
      </p:pic>
    </p:spTree>
    <p:extLst>
      <p:ext uri="{BB962C8B-B14F-4D97-AF65-F5344CB8AC3E}">
        <p14:creationId xmlns:p14="http://schemas.microsoft.com/office/powerpoint/2010/main" val="394170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156488" y="2628901"/>
            <a:ext cx="7941012" cy="7499890"/>
            <a:chOff x="9144000" y="1655716"/>
            <a:chExt cx="8115300" cy="7664497"/>
          </a:xfrm>
        </p:grpSpPr>
        <p:sp>
          <p:nvSpPr>
            <p:cNvPr id="5" name="AutoShape 5"/>
            <p:cNvSpPr/>
            <p:nvPr/>
          </p:nvSpPr>
          <p:spPr>
            <a:xfrm>
              <a:off x="9144000" y="9239250"/>
              <a:ext cx="7589385" cy="0"/>
            </a:xfrm>
            <a:prstGeom prst="line">
              <a:avLst/>
            </a:prstGeom>
            <a:ln w="19050" cap="rnd">
              <a:solidFill>
                <a:srgbClr val="243762"/>
              </a:solidFill>
              <a:prstDash val="solid"/>
              <a:headEnd type="none" w="sm" len="sm"/>
              <a:tailEnd type="none" w="sm" len="sm"/>
            </a:ln>
          </p:spPr>
        </p:sp>
        <p:sp>
          <p:nvSpPr>
            <p:cNvPr id="6" name="Freeform 6"/>
            <p:cNvSpPr/>
            <p:nvPr/>
          </p:nvSpPr>
          <p:spPr>
            <a:xfrm flipH="1">
              <a:off x="9510269" y="1655716"/>
              <a:ext cx="7749031" cy="7664497"/>
            </a:xfrm>
            <a:custGeom>
              <a:avLst/>
              <a:gdLst/>
              <a:ahLst/>
              <a:cxnLst/>
              <a:rect l="l" t="t" r="r" b="b"/>
              <a:pathLst>
                <a:path w="7749031" h="7664497">
                  <a:moveTo>
                    <a:pt x="7749031" y="0"/>
                  </a:moveTo>
                  <a:lnTo>
                    <a:pt x="0" y="0"/>
                  </a:lnTo>
                  <a:lnTo>
                    <a:pt x="0" y="7664496"/>
                  </a:lnTo>
                  <a:lnTo>
                    <a:pt x="7749031" y="7664496"/>
                  </a:lnTo>
                  <a:lnTo>
                    <a:pt x="7749031"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0" name="TextBox 9"/>
          <p:cNvSpPr txBox="1"/>
          <p:nvPr/>
        </p:nvSpPr>
        <p:spPr>
          <a:xfrm>
            <a:off x="598655" y="4600090"/>
            <a:ext cx="9916235" cy="3323987"/>
          </a:xfrm>
          <a:prstGeom prst="rect">
            <a:avLst/>
          </a:prstGeom>
          <a:noFill/>
        </p:spPr>
        <p:txBody>
          <a:bodyPr wrap="square" rtlCol="0">
            <a:spAutoFit/>
          </a:bodyPr>
          <a:lstStyle/>
          <a:p>
            <a:pPr algn="ctr">
              <a:lnSpc>
                <a:spcPct val="150000"/>
              </a:lnSpc>
            </a:pPr>
            <a:r>
              <a:rPr lang="en-US" sz="7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7000" b="1">
              <a:solidFill>
                <a:schemeClr val="tx2">
                  <a:lumMod val="7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stretch>
            <a:fillRect/>
          </a:stretch>
        </p:blipFill>
        <p:spPr>
          <a:xfrm>
            <a:off x="15715623" y="1028700"/>
            <a:ext cx="1867257" cy="1867257"/>
          </a:xfrm>
          <a:prstGeom prst="rect">
            <a:avLst/>
          </a:prstGeom>
        </p:spPr>
      </p:pic>
      <p:sp>
        <p:nvSpPr>
          <p:cNvPr id="12" name="Rounded Rectangle 11"/>
          <p:cNvSpPr/>
          <p:nvPr/>
        </p:nvSpPr>
        <p:spPr>
          <a:xfrm>
            <a:off x="3657600" y="1487171"/>
            <a:ext cx="3124200" cy="228346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9600" b="1" smtClean="0">
                <a:solidFill>
                  <a:schemeClr val="bg1"/>
                </a:solidFill>
                <a:latin typeface="Arial" panose="020B0604020202020204" pitchFamily="34" charset="0"/>
                <a:cs typeface="Arial" panose="020B0604020202020204" pitchFamily="34" charset="0"/>
              </a:rPr>
              <a:t>03</a:t>
            </a:r>
            <a:endParaRPr lang="en-US" sz="9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324977"/>
      </p:ext>
    </p:extLst>
  </p:cSld>
  <p:clrMapOvr>
    <a:masterClrMapping/>
  </p:clrMapOvr>
  <p:transition spd="med">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057400" y="3162300"/>
            <a:ext cx="14020800" cy="2514600"/>
          </a:xfrm>
          <a:prstGeom prst="rect">
            <a:avLst/>
          </a:prstGeom>
        </p:spPr>
      </p:pic>
    </p:spTree>
    <p:extLst>
      <p:ext uri="{BB962C8B-B14F-4D97-AF65-F5344CB8AC3E}">
        <p14:creationId xmlns:p14="http://schemas.microsoft.com/office/powerpoint/2010/main" val="4067223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23900"/>
            <a:ext cx="12268200" cy="9506577"/>
          </a:xfrm>
          <a:prstGeom prst="rect">
            <a:avLst/>
          </a:prstGeom>
        </p:spPr>
        <p:txBody>
          <a:bodyPr wrap="square">
            <a:spAutoFit/>
          </a:bodyPr>
          <a:lstStyle/>
          <a:p>
            <a:pPr marL="273685">
              <a:lnSpc>
                <a:spcPct val="130000"/>
              </a:lnSpc>
              <a:spcAft>
                <a:spcPts val="500"/>
              </a:spcAft>
            </a:pPr>
            <a:r>
              <a:rPr lang="en-US" sz="2500" b="1">
                <a:solidFill>
                  <a:srgbClr val="333333"/>
                </a:solidFill>
                <a:latin typeface="Times New Roman" panose="02020603050405020304" pitchFamily="18" charset="0"/>
                <a:ea typeface="Times New Roman" panose="02020603050405020304" pitchFamily="18" charset="0"/>
              </a:rPr>
              <a:t>Dưới đây là một số thuộc tính định dạng văn bản phổ biến trong hệ soạn thảo văn bản Microsoft Word:</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1. Font: Cho phép bạn chọn kiểu chữ (ví dụ: Times New Roman, Arial, Calibri).</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2. Kích thước: Định dạng kích thước chữ (ví dụ: 12pt, 14pt).</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3. In đậm: Làm đậm chữ.</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4. Nghiêng: Làm nghiêng chữ.</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5. Gạch chân: Gạch chân dưới chữ.</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6. Gạch ngang: Gạch ngang qua chữ.</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7. Màu chữ: Thay đổi màu của chữ.</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8. Dòng nổi: Tạo dòng chữ nổi lên so với văn bản xung quanh.</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9. Dòng chìm: Tạo dòng chữ lõm xuống so với văn bản xung quanh.</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10. Canh lề: Điều chỉnh lề trái, phải, trên, dưới của văn bản.</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11. Thụt đầu dòng: Thiết lập thụt vào dòng đầu tiên của đoạn văn bản.</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12. Chèn hiện thị và ẩn: Chèn hoặc ẩn văn bản trong văn bản.</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13. Dòng chữ đồng đều: Canh đều cả hai lề của văn bản.</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50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14. Chèn liên kết: Chèn liên kết đến trang web hoặc tài liệu khác.</a:t>
            </a:r>
            <a:endParaRPr lang="en-US" sz="2500">
              <a:latin typeface="Times New Roman" panose="02020603050405020304" pitchFamily="18" charset="0"/>
              <a:ea typeface="Times New Roman" panose="02020603050405020304" pitchFamily="18" charset="0"/>
            </a:endParaRPr>
          </a:p>
          <a:p>
            <a:pPr marL="342900" lvl="0" indent="-342900">
              <a:lnSpc>
                <a:spcPct val="130000"/>
              </a:lnSpc>
              <a:spcAft>
                <a:spcPts val="0"/>
              </a:spcAft>
              <a:buFont typeface="Times New Roman" panose="02020603050405020304" pitchFamily="18" charset="0"/>
              <a:buChar char="-"/>
            </a:pPr>
            <a:r>
              <a:rPr lang="en-US" sz="2500">
                <a:solidFill>
                  <a:srgbClr val="333333"/>
                </a:solidFill>
                <a:latin typeface="Times New Roman" panose="02020603050405020304" pitchFamily="18" charset="0"/>
                <a:ea typeface="Times New Roman" panose="02020603050405020304" pitchFamily="18" charset="0"/>
              </a:rPr>
              <a:t>15. Chèn chú thích: Chèn chú thích hoặc ghi chú vào văn bản.</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80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0" y="1333500"/>
            <a:ext cx="7260321" cy="668645"/>
          </a:xfrm>
          <a:prstGeom prst="rect">
            <a:avLst/>
          </a:prstGeom>
        </p:spPr>
        <p:txBody>
          <a:bodyPr wrap="none">
            <a:spAutoFit/>
          </a:bodyPr>
          <a:lstStyle/>
          <a:p>
            <a:pPr marL="1143000" lvl="2" indent="-228600">
              <a:lnSpc>
                <a:spcPct val="107000"/>
              </a:lnSpc>
              <a:spcAft>
                <a:spcPts val="800"/>
              </a:spcAft>
              <a:buFont typeface="+mj-lt"/>
              <a:buAutoNum type="alphaLcPeriod"/>
            </a:pPr>
            <a:r>
              <a:rPr lang="en-US" sz="3500" b="1" i="1" smtClean="0">
                <a:latin typeface="Times New Roman" panose="02020603050405020304" pitchFamily="18" charset="0"/>
                <a:ea typeface="Calibri" panose="020F0502020204030204" pitchFamily="34" charset="0"/>
                <a:cs typeface="Times New Roman" panose="02020603050405020304" pitchFamily="18" charset="0"/>
              </a:rPr>
              <a:t> Thuộc </a:t>
            </a:r>
            <a:r>
              <a:rPr lang="en-US" sz="3500" b="1" i="1">
                <a:latin typeface="Times New Roman" panose="02020603050405020304" pitchFamily="18" charset="0"/>
                <a:ea typeface="Calibri" panose="020F0502020204030204" pitchFamily="34" charset="0"/>
                <a:cs typeface="Times New Roman" panose="02020603050405020304" pitchFamily="18" charset="0"/>
              </a:rPr>
              <a:t>tính định dạng màu sắc</a:t>
            </a:r>
            <a:endParaRPr lang="en-US" sz="35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 name="Rectangle 5"/>
          <p:cNvSpPr/>
          <p:nvPr/>
        </p:nvSpPr>
        <p:spPr>
          <a:xfrm>
            <a:off x="1752600" y="2319752"/>
            <a:ext cx="2954655" cy="619272"/>
          </a:xfrm>
          <a:prstGeom prst="rect">
            <a:avLst/>
          </a:prstGeom>
        </p:spPr>
        <p:txBody>
          <a:bodyPr wrap="none">
            <a:spAutoFit/>
          </a:bodyPr>
          <a:lstStyle/>
          <a:p>
            <a:pPr>
              <a:lnSpc>
                <a:spcPct val="107000"/>
              </a:lnSpc>
              <a:spcAft>
                <a:spcPts val="80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 </a:t>
            </a:r>
            <a:r>
              <a:rPr lang="en-US" sz="3200" i="1">
                <a:latin typeface="Times New Roman" panose="02020603050405020304" pitchFamily="18" charset="0"/>
                <a:ea typeface="Calibri" panose="020F0502020204030204" pitchFamily="34" charset="0"/>
                <a:cs typeface="Times New Roman" panose="02020603050405020304" pitchFamily="18" charset="0"/>
              </a:rPr>
              <a:t>Cách khai báo:</a:t>
            </a:r>
            <a:endParaRPr lang="en-US" sz="32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8" name="Picture 7"/>
          <p:cNvPicPr/>
          <p:nvPr/>
        </p:nvPicPr>
        <p:blipFill>
          <a:blip r:embed="rId2"/>
          <a:stretch>
            <a:fillRect/>
          </a:stretch>
        </p:blipFill>
        <p:spPr>
          <a:xfrm>
            <a:off x="4343400" y="3467100"/>
            <a:ext cx="5638800" cy="1295400"/>
          </a:xfrm>
          <a:prstGeom prst="rect">
            <a:avLst/>
          </a:prstGeom>
        </p:spPr>
      </p:pic>
      <p:sp>
        <p:nvSpPr>
          <p:cNvPr id="7" name="Rectangle 6"/>
          <p:cNvSpPr/>
          <p:nvPr/>
        </p:nvSpPr>
        <p:spPr>
          <a:xfrm>
            <a:off x="2133600" y="5252476"/>
            <a:ext cx="11506200" cy="1186424"/>
          </a:xfrm>
          <a:prstGeom prst="rect">
            <a:avLst/>
          </a:prstGeom>
        </p:spPr>
        <p:txBody>
          <a:bodyPr wrap="square">
            <a:spAutoFit/>
          </a:bodyPr>
          <a:lstStyle/>
          <a:p>
            <a:pPr marL="66675">
              <a:lnSpc>
                <a:spcPct val="115000"/>
              </a:lnSpc>
              <a:spcAft>
                <a:spcPts val="1000"/>
              </a:spcAft>
            </a:pPr>
            <a:r>
              <a:rPr lang="en-US" sz="3000">
                <a:latin typeface="Times New Roman" panose="02020603050405020304" pitchFamily="18" charset="0"/>
                <a:ea typeface="Calibri" panose="020F0502020204030204" pitchFamily="34" charset="0"/>
                <a:cs typeface="Times New Roman" panose="02020603050405020304" pitchFamily="18" charset="0"/>
              </a:rPr>
              <a:t>Trong đó giá trị màu thường đc xác định bởi tên màu phổ biến như : red, green, blue, yellow, brown, ….</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2277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409700"/>
            <a:ext cx="14325600" cy="1154162"/>
          </a:xfrm>
          <a:prstGeom prst="rect">
            <a:avLst/>
          </a:prstGeom>
        </p:spPr>
        <p:txBody>
          <a:bodyPr wrap="square">
            <a:spAutoFit/>
          </a:bodyPr>
          <a:lstStyle/>
          <a:p>
            <a:pPr marL="66675">
              <a:lnSpc>
                <a:spcPct val="115000"/>
              </a:lnSpc>
              <a:spcAft>
                <a:spcPts val="1000"/>
              </a:spcAft>
            </a:pPr>
            <a:r>
              <a:rPr lang="en-US" sz="3000">
                <a:latin typeface="Times New Roman" panose="02020603050405020304" pitchFamily="18" charset="0"/>
                <a:ea typeface="Calibri" panose="020F0502020204030204" pitchFamily="34" charset="0"/>
                <a:cs typeface="Times New Roman" panose="02020603050405020304" pitchFamily="18" charset="0"/>
              </a:rPr>
              <a:t>Ví dụ 5. Văn bản HTML trong hình 6a sẽ trình bày bởi các phần tử h1, h2 có màu xanh nước biển phần tử p có màu đỏ khi hiển thị màn hình trình duyệt web (hình 6b)</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TextBox 2"/>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4572000" y="3086100"/>
            <a:ext cx="10896600" cy="5105400"/>
          </a:xfrm>
          <a:prstGeom prst="rect">
            <a:avLst/>
          </a:prstGeom>
        </p:spPr>
      </p:pic>
    </p:spTree>
    <p:extLst>
      <p:ext uri="{BB962C8B-B14F-4D97-AF65-F5344CB8AC3E}">
        <p14:creationId xmlns:p14="http://schemas.microsoft.com/office/powerpoint/2010/main" val="3468476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714500"/>
            <a:ext cx="12573000" cy="1154162"/>
          </a:xfrm>
          <a:prstGeom prst="rect">
            <a:avLst/>
          </a:prstGeom>
        </p:spPr>
        <p:txBody>
          <a:bodyPr wrap="square">
            <a:spAutoFit/>
          </a:bodyPr>
          <a:lstStyle/>
          <a:p>
            <a:pPr>
              <a:lnSpc>
                <a:spcPct val="115000"/>
              </a:lnSpc>
              <a:spcAft>
                <a:spcPts val="1000"/>
              </a:spcAft>
            </a:pPr>
            <a:r>
              <a:rPr lang="en-US" sz="3000">
                <a:latin typeface="Times New Roman" panose="02020603050405020304" pitchFamily="18" charset="0"/>
                <a:ea typeface="Calibri" panose="020F0502020204030204" pitchFamily="34" charset="0"/>
                <a:cs typeface="Times New Roman" panose="02020603050405020304" pitchFamily="18" charset="0"/>
              </a:rPr>
              <a:t>Thuộc tính background-color đạnh dạng màu nền, áp dụng được cho tất cả  phần tử,  được  khai báo như sau: </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TextBox 2"/>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5715000" y="4000500"/>
            <a:ext cx="6010275" cy="1300163"/>
          </a:xfrm>
          <a:prstGeom prst="rect">
            <a:avLst/>
          </a:prstGeom>
        </p:spPr>
      </p:pic>
    </p:spTree>
    <p:extLst>
      <p:ext uri="{BB962C8B-B14F-4D97-AF65-F5344CB8AC3E}">
        <p14:creationId xmlns:p14="http://schemas.microsoft.com/office/powerpoint/2010/main" val="4227094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62100"/>
            <a:ext cx="15925800" cy="6445034"/>
          </a:xfrm>
          <a:prstGeom prst="rect">
            <a:avLst/>
          </a:prstGeom>
        </p:spPr>
        <p:txBody>
          <a:bodyPr wrap="square">
            <a:spAutoFit/>
          </a:bodyPr>
          <a:lstStyle/>
          <a:p>
            <a:pPr marL="270510" indent="269875">
              <a:lnSpc>
                <a:spcPct val="150000"/>
              </a:lnSpc>
              <a:spcBef>
                <a:spcPts val="310"/>
              </a:spcBef>
              <a:spcAft>
                <a:spcPts val="310"/>
              </a:spcAft>
            </a:pP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trình</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tiêu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đề</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nhãn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cùng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màu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chữ</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web,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sử</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CSS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áp</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quy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tắc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kiểu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tử</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ứng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Đầu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tiên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tạo</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sửa</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tệp</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CSS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dạng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màu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chữ</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tử</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Sau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liên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tệp</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CSS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tệp</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HTML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áp</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quy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tắc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CSS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tử</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HTML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này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giúp</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đảm</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tiêu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đề</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nhãn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web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sẽ</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cùng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màu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chữ</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959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1524000" y="1562100"/>
            <a:ext cx="12344400" cy="1154162"/>
          </a:xfrm>
          <a:prstGeom prst="rect">
            <a:avLst/>
          </a:prstGeom>
        </p:spPr>
        <p:txBody>
          <a:bodyPr wrap="square">
            <a:spAutoFit/>
          </a:bodyPr>
          <a:lstStyle/>
          <a:p>
            <a:pPr marL="66675">
              <a:lnSpc>
                <a:spcPct val="115000"/>
              </a:lnSpc>
              <a:spcAft>
                <a:spcPts val="1000"/>
              </a:spcAft>
            </a:pPr>
            <a:r>
              <a:rPr lang="en-US" sz="3000">
                <a:latin typeface="Times New Roman" panose="02020603050405020304" pitchFamily="18" charset="0"/>
                <a:ea typeface="Calibri" panose="020F0502020204030204" pitchFamily="34" charset="0"/>
                <a:cs typeface="Times New Roman" panose="02020603050405020304" pitchFamily="18" charset="0"/>
              </a:rPr>
              <a:t>Ví dụ 6: Văn bản HTML trong hình 7a  sẽ trình bày màu xanh lơ khi hiển thị màn hình trình duyệt web (hình 7b)</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p:nvPr/>
        </p:nvPicPr>
        <p:blipFill>
          <a:blip r:embed="rId2"/>
          <a:stretch>
            <a:fillRect/>
          </a:stretch>
        </p:blipFill>
        <p:spPr>
          <a:xfrm>
            <a:off x="3896677" y="3086100"/>
            <a:ext cx="9971723" cy="4334193"/>
          </a:xfrm>
          <a:prstGeom prst="rect">
            <a:avLst/>
          </a:prstGeom>
        </p:spPr>
      </p:pic>
    </p:spTree>
    <p:extLst>
      <p:ext uri="{BB962C8B-B14F-4D97-AF65-F5344CB8AC3E}">
        <p14:creationId xmlns:p14="http://schemas.microsoft.com/office/powerpoint/2010/main" val="985493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18" y="1409700"/>
            <a:ext cx="7874207" cy="711733"/>
          </a:xfrm>
          <a:prstGeom prst="rect">
            <a:avLst/>
          </a:prstGeom>
        </p:spPr>
        <p:txBody>
          <a:bodyPr wrap="none">
            <a:spAutoFit/>
          </a:bodyPr>
          <a:lstStyle/>
          <a:p>
            <a:pPr lvl="2">
              <a:lnSpc>
                <a:spcPct val="115000"/>
              </a:lnSpc>
              <a:spcAft>
                <a:spcPts val="1000"/>
              </a:spcAft>
            </a:pPr>
            <a:r>
              <a:rPr lang="en-US" sz="3500" b="1" smtClean="0">
                <a:latin typeface="Times New Roman" panose="02020603050405020304" pitchFamily="18" charset="0"/>
                <a:ea typeface="Calibri" panose="020F0502020204030204" pitchFamily="34" charset="0"/>
                <a:cs typeface="Times New Roman" panose="02020603050405020304" pitchFamily="18" charset="0"/>
              </a:rPr>
              <a:t>b. Thuộc </a:t>
            </a:r>
            <a:r>
              <a:rPr lang="en-US" sz="3500" b="1">
                <a:latin typeface="Times New Roman" panose="02020603050405020304" pitchFamily="18" charset="0"/>
                <a:ea typeface="Calibri" panose="020F0502020204030204" pitchFamily="34" charset="0"/>
                <a:cs typeface="Times New Roman" panose="02020603050405020304" pitchFamily="18" charset="0"/>
              </a:rPr>
              <a:t>tính định dạng phông chữ</a:t>
            </a:r>
            <a:endParaRPr lang="en-US" sz="35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TextBox 2"/>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1676400" y="2515240"/>
            <a:ext cx="11887200" cy="1154162"/>
          </a:xfrm>
          <a:prstGeom prst="rect">
            <a:avLst/>
          </a:prstGeom>
        </p:spPr>
        <p:txBody>
          <a:bodyPr wrap="square">
            <a:spAutoFit/>
          </a:bodyPr>
          <a:lstStyle/>
          <a:p>
            <a:pPr>
              <a:lnSpc>
                <a:spcPct val="115000"/>
              </a:lnSpc>
              <a:spcAft>
                <a:spcPts val="1000"/>
              </a:spcAft>
            </a:pPr>
            <a:r>
              <a:rPr lang="vi-VN" sz="3000">
                <a:latin typeface="Times New Roman" panose="02020603050405020304" pitchFamily="18" charset="0"/>
                <a:ea typeface="Calibri" panose="020F0502020204030204" pitchFamily="34" charset="0"/>
                <a:cs typeface="Arial" panose="020B0604020202020204" pitchFamily="34" charset="0"/>
              </a:rPr>
              <a:t>Thuộc tính font-family xác định tên phông chữ áp dụng đc cho tất cả phần tử HTML, đc khai báo như sau </a:t>
            </a:r>
            <a:r>
              <a:rPr lang="en-US" sz="3000">
                <a:latin typeface="Times New Roman" panose="02020603050405020304" pitchFamily="18" charset="0"/>
                <a:ea typeface="Calibri" panose="020F0502020204030204" pitchFamily="34" charset="0"/>
                <a:cs typeface="Arial" panose="020B0604020202020204" pitchFamily="34" charset="0"/>
              </a:rPr>
              <a:t>:</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5105400" y="4394842"/>
            <a:ext cx="6376988" cy="1547813"/>
          </a:xfrm>
          <a:prstGeom prst="rect">
            <a:avLst/>
          </a:prstGeom>
        </p:spPr>
      </p:pic>
      <p:sp>
        <p:nvSpPr>
          <p:cNvPr id="6" name="Rectangle 5"/>
          <p:cNvSpPr/>
          <p:nvPr/>
        </p:nvSpPr>
        <p:spPr>
          <a:xfrm>
            <a:off x="1828800" y="7048500"/>
            <a:ext cx="13030200" cy="1685077"/>
          </a:xfrm>
          <a:prstGeom prst="rect">
            <a:avLst/>
          </a:prstGeom>
        </p:spPr>
        <p:txBody>
          <a:bodyPr wrap="square">
            <a:spAutoFit/>
          </a:bodyPr>
          <a:lstStyle/>
          <a:p>
            <a:pPr>
              <a:lnSpc>
                <a:spcPct val="115000"/>
              </a:lnSpc>
              <a:spcAft>
                <a:spcPts val="1000"/>
              </a:spcAft>
            </a:pPr>
            <a:r>
              <a:rPr lang="vi-VN" sz="3000">
                <a:latin typeface="Times New Roman" panose="02020603050405020304" pitchFamily="18" charset="0"/>
                <a:ea typeface="Calibri" panose="020F0502020204030204" pitchFamily="34" charset="0"/>
                <a:cs typeface="Arial" panose="020B0604020202020204" pitchFamily="34" charset="0"/>
              </a:rPr>
              <a:t>Trong đó tên phông chữ là 1 hoặc nhiều tên phông chữ được ngăn cách nhau bởi dấu</a:t>
            </a:r>
            <a:r>
              <a:rPr lang="en-US" sz="3000">
                <a:latin typeface="Times New Roman" panose="02020603050405020304" pitchFamily="18" charset="0"/>
                <a:ea typeface="Calibri" panose="020F0502020204030204" pitchFamily="34" charset="0"/>
                <a:cs typeface="Arial" panose="020B0604020202020204" pitchFamily="34" charset="0"/>
              </a:rPr>
              <a:t> “</a:t>
            </a:r>
            <a:r>
              <a:rPr lang="vi-VN" sz="3000">
                <a:latin typeface="Times New Roman" panose="02020603050405020304" pitchFamily="18" charset="0"/>
                <a:ea typeface="Calibri" panose="020F0502020204030204" pitchFamily="34" charset="0"/>
                <a:cs typeface="Arial" panose="020B0604020202020204" pitchFamily="34" charset="0"/>
              </a:rPr>
              <a:t>,”. Chú ý nếu tên phông chữ có dấu cách thì phải đc đặt trong cặp dấu ngoặc kép(</a:t>
            </a:r>
            <a:r>
              <a:rPr lang="en-US" sz="3000">
                <a:latin typeface="Times New Roman" panose="02020603050405020304" pitchFamily="18" charset="0"/>
                <a:ea typeface="Calibri" panose="020F0502020204030204" pitchFamily="34" charset="0"/>
                <a:cs typeface="Arial" panose="020B0604020202020204" pitchFamily="34" charset="0"/>
              </a:rPr>
              <a:t>“”</a:t>
            </a:r>
            <a:r>
              <a:rPr lang="vi-VN" sz="3000">
                <a:latin typeface="Times New Roman" panose="02020603050405020304" pitchFamily="18" charset="0"/>
                <a:ea typeface="Calibri" panose="020F0502020204030204" pitchFamily="34" charset="0"/>
                <a:cs typeface="Arial" panose="020B0604020202020204" pitchFamily="34" charset="0"/>
              </a:rPr>
              <a:t>).</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8880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18" y="1409700"/>
            <a:ext cx="7874207" cy="711733"/>
          </a:xfrm>
          <a:prstGeom prst="rect">
            <a:avLst/>
          </a:prstGeom>
        </p:spPr>
        <p:txBody>
          <a:bodyPr wrap="none">
            <a:spAutoFit/>
          </a:bodyPr>
          <a:lstStyle/>
          <a:p>
            <a:pPr lvl="2">
              <a:lnSpc>
                <a:spcPct val="115000"/>
              </a:lnSpc>
              <a:spcAft>
                <a:spcPts val="1000"/>
              </a:spcAft>
            </a:pPr>
            <a:r>
              <a:rPr lang="en-US" sz="3500" b="1" smtClean="0">
                <a:latin typeface="Times New Roman" panose="02020603050405020304" pitchFamily="18" charset="0"/>
                <a:ea typeface="Calibri" panose="020F0502020204030204" pitchFamily="34" charset="0"/>
                <a:cs typeface="Times New Roman" panose="02020603050405020304" pitchFamily="18" charset="0"/>
              </a:rPr>
              <a:t>b. Thuộc </a:t>
            </a:r>
            <a:r>
              <a:rPr lang="en-US" sz="3500" b="1">
                <a:latin typeface="Times New Roman" panose="02020603050405020304" pitchFamily="18" charset="0"/>
                <a:ea typeface="Calibri" panose="020F0502020204030204" pitchFamily="34" charset="0"/>
                <a:cs typeface="Times New Roman" panose="02020603050405020304" pitchFamily="18" charset="0"/>
              </a:rPr>
              <a:t>tính định dạng phông chữ</a:t>
            </a:r>
            <a:endParaRPr lang="en-US" sz="35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TextBox 2"/>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1524000" y="2515240"/>
            <a:ext cx="11506200" cy="1154162"/>
          </a:xfrm>
          <a:prstGeom prst="rect">
            <a:avLst/>
          </a:prstGeom>
        </p:spPr>
        <p:txBody>
          <a:bodyPr wrap="square">
            <a:spAutoFit/>
          </a:bodyPr>
          <a:lstStyle/>
          <a:p>
            <a:pPr>
              <a:lnSpc>
                <a:spcPct val="115000"/>
              </a:lnSpc>
              <a:spcAft>
                <a:spcPts val="1000"/>
              </a:spcAft>
            </a:pPr>
            <a:r>
              <a:rPr lang="vi-VN" sz="3000">
                <a:latin typeface="Times New Roman" panose="02020603050405020304" pitchFamily="18" charset="0"/>
                <a:ea typeface="Calibri" panose="020F0502020204030204" pitchFamily="34" charset="0"/>
                <a:cs typeface="Arial" panose="020B0604020202020204" pitchFamily="34" charset="0"/>
              </a:rPr>
              <a:t>Thuộc tính font-size xác định  kích cỡ chữ, áp dụng đ</a:t>
            </a:r>
            <a:r>
              <a:rPr lang="en-US" sz="3000">
                <a:latin typeface="Times New Roman" panose="02020603050405020304" pitchFamily="18" charset="0"/>
                <a:ea typeface="Calibri" panose="020F0502020204030204" pitchFamily="34" charset="0"/>
                <a:cs typeface="Arial" panose="020B0604020202020204" pitchFamily="34" charset="0"/>
              </a:rPr>
              <a:t>ược</a:t>
            </a:r>
            <a:r>
              <a:rPr lang="vi-VN" sz="3000">
                <a:latin typeface="Times New Roman" panose="02020603050405020304" pitchFamily="18" charset="0"/>
                <a:ea typeface="Calibri" panose="020F0502020204030204" pitchFamily="34" charset="0"/>
                <a:cs typeface="Arial" panose="020B0604020202020204" pitchFamily="34" charset="0"/>
              </a:rPr>
              <a:t> cho tất cả phần tử,</a:t>
            </a:r>
            <a:r>
              <a:rPr lang="en-US" sz="3000">
                <a:latin typeface="Times New Roman" panose="02020603050405020304" pitchFamily="18" charset="0"/>
                <a:ea typeface="Calibri" panose="020F0502020204030204" pitchFamily="34" charset="0"/>
                <a:cs typeface="Arial" panose="020B0604020202020204" pitchFamily="34" charset="0"/>
              </a:rPr>
              <a:t> được</a:t>
            </a:r>
            <a:r>
              <a:rPr lang="vi-VN" sz="3000">
                <a:latin typeface="Times New Roman" panose="02020603050405020304" pitchFamily="18" charset="0"/>
                <a:ea typeface="Calibri" panose="020F0502020204030204" pitchFamily="34" charset="0"/>
                <a:cs typeface="Arial" panose="020B0604020202020204" pitchFamily="34" charset="0"/>
              </a:rPr>
              <a:t> khai báo như sau:</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5476568" y="4666305"/>
            <a:ext cx="5243513" cy="1004888"/>
          </a:xfrm>
          <a:prstGeom prst="rect">
            <a:avLst/>
          </a:prstGeom>
        </p:spPr>
      </p:pic>
    </p:spTree>
    <p:extLst>
      <p:ext uri="{BB962C8B-B14F-4D97-AF65-F5344CB8AC3E}">
        <p14:creationId xmlns:p14="http://schemas.microsoft.com/office/powerpoint/2010/main" val="3792145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18" y="1409700"/>
            <a:ext cx="7874207" cy="711733"/>
          </a:xfrm>
          <a:prstGeom prst="rect">
            <a:avLst/>
          </a:prstGeom>
        </p:spPr>
        <p:txBody>
          <a:bodyPr wrap="none">
            <a:spAutoFit/>
          </a:bodyPr>
          <a:lstStyle/>
          <a:p>
            <a:pPr lvl="2">
              <a:lnSpc>
                <a:spcPct val="115000"/>
              </a:lnSpc>
              <a:spcAft>
                <a:spcPts val="1000"/>
              </a:spcAft>
            </a:pPr>
            <a:r>
              <a:rPr lang="en-US" sz="3500" b="1" smtClean="0">
                <a:latin typeface="Times New Roman" panose="02020603050405020304" pitchFamily="18" charset="0"/>
                <a:ea typeface="Calibri" panose="020F0502020204030204" pitchFamily="34" charset="0"/>
                <a:cs typeface="Times New Roman" panose="02020603050405020304" pitchFamily="18" charset="0"/>
              </a:rPr>
              <a:t>b. Thuộc </a:t>
            </a:r>
            <a:r>
              <a:rPr lang="en-US" sz="3500" b="1">
                <a:latin typeface="Times New Roman" panose="02020603050405020304" pitchFamily="18" charset="0"/>
                <a:ea typeface="Calibri" panose="020F0502020204030204" pitchFamily="34" charset="0"/>
                <a:cs typeface="Times New Roman" panose="02020603050405020304" pitchFamily="18" charset="0"/>
              </a:rPr>
              <a:t>tính định dạng phông chữ</a:t>
            </a:r>
            <a:endParaRPr lang="en-US" sz="35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TextBox 2"/>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1600200" y="2515240"/>
            <a:ext cx="12954000" cy="1154162"/>
          </a:xfrm>
          <a:prstGeom prst="rect">
            <a:avLst/>
          </a:prstGeom>
        </p:spPr>
        <p:txBody>
          <a:bodyPr wrap="square">
            <a:spAutoFit/>
          </a:bodyPr>
          <a:lstStyle/>
          <a:p>
            <a:pPr>
              <a:lnSpc>
                <a:spcPct val="115000"/>
              </a:lnSpc>
              <a:spcAft>
                <a:spcPts val="1000"/>
              </a:spcAft>
            </a:pPr>
            <a:r>
              <a:rPr lang="vi-VN" sz="3000">
                <a:latin typeface="Times New Roman" panose="02020603050405020304" pitchFamily="18" charset="0"/>
                <a:ea typeface="Calibri" panose="020F0502020204030204" pitchFamily="34" charset="0"/>
                <a:cs typeface="Arial" panose="020B0604020202020204" pitchFamily="34" charset="0"/>
              </a:rPr>
              <a:t>Ví dụ 7:Văn bản HTML trong hình 8a sẽ trình bày phần tử p có phông chữ Times New Roman,</a:t>
            </a:r>
            <a:r>
              <a:rPr lang="en-US" sz="3000">
                <a:latin typeface="Times New Roman" panose="02020603050405020304" pitchFamily="18" charset="0"/>
                <a:ea typeface="Calibri" panose="020F0502020204030204" pitchFamily="34" charset="0"/>
                <a:cs typeface="Arial" panose="020B0604020202020204" pitchFamily="34" charset="0"/>
              </a:rPr>
              <a:t> c</a:t>
            </a:r>
            <a:r>
              <a:rPr lang="vi-VN" sz="3000">
                <a:latin typeface="Times New Roman" panose="02020603050405020304" pitchFamily="18" charset="0"/>
                <a:ea typeface="Calibri" panose="020F0502020204030204" pitchFamily="34" charset="0"/>
                <a:cs typeface="Arial" panose="020B0604020202020204" pitchFamily="34" charset="0"/>
              </a:rPr>
              <a:t>ỡ chữ 20 pixel khi hiển thị trên màn trình duyệt web</a:t>
            </a:r>
            <a:r>
              <a:rPr lang="en-US" sz="3000">
                <a:latin typeface="Times New Roman" panose="02020603050405020304" pitchFamily="18" charset="0"/>
                <a:ea typeface="Calibri" panose="020F0502020204030204" pitchFamily="34" charset="0"/>
                <a:cs typeface="Arial" panose="020B0604020202020204" pitchFamily="34" charset="0"/>
              </a:rPr>
              <a:t> (hình 8b)</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3810000" y="4063209"/>
            <a:ext cx="9666923" cy="4395788"/>
          </a:xfrm>
          <a:prstGeom prst="rect">
            <a:avLst/>
          </a:prstGeom>
        </p:spPr>
      </p:pic>
    </p:spTree>
    <p:extLst>
      <p:ext uri="{BB962C8B-B14F-4D97-AF65-F5344CB8AC3E}">
        <p14:creationId xmlns:p14="http://schemas.microsoft.com/office/powerpoint/2010/main" val="2744380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09700"/>
            <a:ext cx="5221301" cy="580672"/>
          </a:xfrm>
          <a:prstGeom prst="rect">
            <a:avLst/>
          </a:prstGeom>
        </p:spPr>
        <p:txBody>
          <a:bodyPr wrap="none">
            <a:spAutoFit/>
          </a:bodyPr>
          <a:lstStyle/>
          <a:p>
            <a:pPr>
              <a:lnSpc>
                <a:spcPct val="115000"/>
              </a:lnSpc>
              <a:spcAft>
                <a:spcPts val="1000"/>
              </a:spcAft>
            </a:pPr>
            <a:r>
              <a:rPr lang="vi-VN" sz="3000" b="1">
                <a:latin typeface="Times New Roman" panose="02020603050405020304" pitchFamily="18" charset="0"/>
                <a:ea typeface="Calibri" panose="020F0502020204030204" pitchFamily="34" charset="0"/>
                <a:cs typeface="Arial" panose="020B0604020202020204" pitchFamily="34" charset="0"/>
              </a:rPr>
              <a:t>c)Thuộc định dạng đường viền</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TextBox 2"/>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1447800" y="2178738"/>
            <a:ext cx="15174667" cy="580672"/>
          </a:xfrm>
          <a:prstGeom prst="rect">
            <a:avLst/>
          </a:prstGeom>
        </p:spPr>
        <p:txBody>
          <a:bodyPr wrap="none">
            <a:spAutoFit/>
          </a:bodyPr>
          <a:lstStyle/>
          <a:p>
            <a:pPr>
              <a:lnSpc>
                <a:spcPct val="115000"/>
              </a:lnSpc>
              <a:spcAft>
                <a:spcPts val="1000"/>
              </a:spcAft>
            </a:pPr>
            <a:r>
              <a:rPr lang="vi-VN" sz="3000">
                <a:latin typeface="Times New Roman" panose="02020603050405020304" pitchFamily="18" charset="0"/>
                <a:ea typeface="Calibri" panose="020F0502020204030204" pitchFamily="34" charset="0"/>
                <a:cs typeface="Arial" panose="020B0604020202020204" pitchFamily="34" charset="0"/>
              </a:rPr>
              <a:t>Thuộc  tính border-style x</a:t>
            </a:r>
            <a:r>
              <a:rPr lang="en-US" sz="3000">
                <a:latin typeface="Times New Roman" panose="02020603050405020304" pitchFamily="18" charset="0"/>
                <a:ea typeface="Calibri" panose="020F0502020204030204" pitchFamily="34" charset="0"/>
                <a:cs typeface="Arial" panose="020B0604020202020204" pitchFamily="34" charset="0"/>
              </a:rPr>
              <a:t>ác định</a:t>
            </a:r>
            <a:r>
              <a:rPr lang="vi-VN" sz="3000">
                <a:latin typeface="Times New Roman" panose="02020603050405020304" pitchFamily="18" charset="0"/>
                <a:ea typeface="Calibri" panose="020F0502020204030204" pitchFamily="34" charset="0"/>
                <a:cs typeface="Arial" panose="020B0604020202020204" pitchFamily="34" charset="0"/>
              </a:rPr>
              <a:t> kiểu trình bày đường viền của phần tử, đ</a:t>
            </a:r>
            <a:r>
              <a:rPr lang="en-US" sz="3000">
                <a:latin typeface="Times New Roman" panose="02020603050405020304" pitchFamily="18" charset="0"/>
                <a:ea typeface="Calibri" panose="020F0502020204030204" pitchFamily="34" charset="0"/>
                <a:cs typeface="Arial" panose="020B0604020202020204" pitchFamily="34" charset="0"/>
              </a:rPr>
              <a:t>ược</a:t>
            </a:r>
            <a:r>
              <a:rPr lang="vi-VN" sz="3000">
                <a:latin typeface="Times New Roman" panose="02020603050405020304" pitchFamily="18" charset="0"/>
                <a:ea typeface="Calibri" panose="020F0502020204030204" pitchFamily="34" charset="0"/>
                <a:cs typeface="Arial" panose="020B0604020202020204" pitchFamily="34" charset="0"/>
              </a:rPr>
              <a:t> khai báo như sau </a:t>
            </a:r>
            <a:r>
              <a:rPr lang="en-US" sz="3000">
                <a:latin typeface="Times New Roman" panose="02020603050405020304" pitchFamily="18" charset="0"/>
                <a:ea typeface="Calibri" panose="020F0502020204030204" pitchFamily="34" charset="0"/>
                <a:cs typeface="Arial" panose="020B0604020202020204" pitchFamily="34" charset="0"/>
              </a:rPr>
              <a:t>:</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5186717" y="3771900"/>
            <a:ext cx="5800726" cy="1457326"/>
          </a:xfrm>
          <a:prstGeom prst="rect">
            <a:avLst/>
          </a:prstGeom>
        </p:spPr>
      </p:pic>
      <p:sp>
        <p:nvSpPr>
          <p:cNvPr id="6" name="Rectangle 5"/>
          <p:cNvSpPr/>
          <p:nvPr/>
        </p:nvSpPr>
        <p:spPr>
          <a:xfrm>
            <a:off x="1828800" y="5981700"/>
            <a:ext cx="13182600" cy="1154162"/>
          </a:xfrm>
          <a:prstGeom prst="rect">
            <a:avLst/>
          </a:prstGeom>
        </p:spPr>
        <p:txBody>
          <a:bodyPr wrap="square">
            <a:spAutoFit/>
          </a:bodyPr>
          <a:lstStyle/>
          <a:p>
            <a:pPr>
              <a:lnSpc>
                <a:spcPct val="115000"/>
              </a:lnSpc>
              <a:spcAft>
                <a:spcPts val="1000"/>
              </a:spcAft>
            </a:pPr>
            <a:r>
              <a:rPr lang="en-US" sz="3000">
                <a:latin typeface="Times New Roman" panose="02020603050405020304" pitchFamily="18" charset="0"/>
                <a:ea typeface="Calibri" panose="020F0502020204030204" pitchFamily="34" charset="0"/>
                <a:cs typeface="Arial" panose="020B0604020202020204" pitchFamily="34" charset="0"/>
              </a:rPr>
              <a:t>Một</a:t>
            </a:r>
            <a:r>
              <a:rPr lang="vi-VN" sz="3000">
                <a:latin typeface="Times New Roman" panose="02020603050405020304" pitchFamily="18" charset="0"/>
                <a:ea typeface="Calibri" panose="020F0502020204030204" pitchFamily="34" charset="0"/>
                <a:cs typeface="Arial" panose="020B0604020202020204" pitchFamily="34" charset="0"/>
              </a:rPr>
              <a:t> số kiểu trình bày thông dụng gồm dotted-đường viền là những dấu chấm liền nhau, soild-là 1 đường đậm liền nét</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6483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09700"/>
            <a:ext cx="5221301" cy="580672"/>
          </a:xfrm>
          <a:prstGeom prst="rect">
            <a:avLst/>
          </a:prstGeom>
        </p:spPr>
        <p:txBody>
          <a:bodyPr wrap="none">
            <a:spAutoFit/>
          </a:bodyPr>
          <a:lstStyle/>
          <a:p>
            <a:pPr>
              <a:lnSpc>
                <a:spcPct val="115000"/>
              </a:lnSpc>
              <a:spcAft>
                <a:spcPts val="1000"/>
              </a:spcAft>
            </a:pPr>
            <a:r>
              <a:rPr lang="vi-VN" sz="3000" b="1">
                <a:latin typeface="Times New Roman" panose="02020603050405020304" pitchFamily="18" charset="0"/>
                <a:ea typeface="Calibri" panose="020F0502020204030204" pitchFamily="34" charset="0"/>
                <a:cs typeface="Arial" panose="020B0604020202020204" pitchFamily="34" charset="0"/>
              </a:rPr>
              <a:t>c)Thuộc định dạng đường viền</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TextBox 2"/>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1447800" y="2384179"/>
            <a:ext cx="13570062" cy="580672"/>
          </a:xfrm>
          <a:prstGeom prst="rect">
            <a:avLst/>
          </a:prstGeom>
        </p:spPr>
        <p:txBody>
          <a:bodyPr wrap="none">
            <a:spAutoFit/>
          </a:bodyPr>
          <a:lstStyle/>
          <a:p>
            <a:pPr>
              <a:lnSpc>
                <a:spcPct val="115000"/>
              </a:lnSpc>
              <a:spcAft>
                <a:spcPts val="1000"/>
              </a:spcAft>
            </a:pPr>
            <a:r>
              <a:rPr lang="vi-VN" sz="3000">
                <a:latin typeface="Times New Roman" panose="02020603050405020304" pitchFamily="18" charset="0"/>
                <a:ea typeface="Calibri" panose="020F0502020204030204" pitchFamily="34" charset="0"/>
                <a:cs typeface="Arial" panose="020B0604020202020204" pitchFamily="34" charset="0"/>
              </a:rPr>
              <a:t>Thuộc tính border-color x</a:t>
            </a:r>
            <a:r>
              <a:rPr lang="en-US" sz="3000">
                <a:latin typeface="Times New Roman" panose="02020603050405020304" pitchFamily="18" charset="0"/>
                <a:ea typeface="Calibri" panose="020F0502020204030204" pitchFamily="34" charset="0"/>
                <a:cs typeface="Arial" panose="020B0604020202020204" pitchFamily="34" charset="0"/>
              </a:rPr>
              <a:t>ác </a:t>
            </a:r>
            <a:r>
              <a:rPr lang="vi-VN" sz="3000">
                <a:latin typeface="Times New Roman" panose="02020603050405020304" pitchFamily="18" charset="0"/>
                <a:ea typeface="Calibri" panose="020F0502020204030204" pitchFamily="34" charset="0"/>
                <a:cs typeface="Arial" panose="020B0604020202020204" pitchFamily="34" charset="0"/>
              </a:rPr>
              <a:t>đ</a:t>
            </a:r>
            <a:r>
              <a:rPr lang="en-US" sz="3000">
                <a:latin typeface="Times New Roman" panose="02020603050405020304" pitchFamily="18" charset="0"/>
                <a:ea typeface="Calibri" panose="020F0502020204030204" pitchFamily="34" charset="0"/>
                <a:cs typeface="Arial" panose="020B0604020202020204" pitchFamily="34" charset="0"/>
              </a:rPr>
              <a:t>ịnh</a:t>
            </a:r>
            <a:r>
              <a:rPr lang="vi-VN" sz="3000">
                <a:latin typeface="Times New Roman" panose="02020603050405020304" pitchFamily="18" charset="0"/>
                <a:ea typeface="Calibri" panose="020F0502020204030204" pitchFamily="34" charset="0"/>
                <a:cs typeface="Arial" panose="020B0604020202020204" pitchFamily="34" charset="0"/>
              </a:rPr>
              <a:t> màu đường viền của phần tử, đ</a:t>
            </a:r>
            <a:r>
              <a:rPr lang="en-US" sz="3000">
                <a:latin typeface="Times New Roman" panose="02020603050405020304" pitchFamily="18" charset="0"/>
                <a:ea typeface="Calibri" panose="020F0502020204030204" pitchFamily="34" charset="0"/>
                <a:cs typeface="Arial" panose="020B0604020202020204" pitchFamily="34" charset="0"/>
              </a:rPr>
              <a:t>ược</a:t>
            </a:r>
            <a:r>
              <a:rPr lang="vi-VN" sz="3000">
                <a:latin typeface="Times New Roman" panose="02020603050405020304" pitchFamily="18" charset="0"/>
                <a:ea typeface="Calibri" panose="020F0502020204030204" pitchFamily="34" charset="0"/>
                <a:cs typeface="Arial" panose="020B0604020202020204" pitchFamily="34" charset="0"/>
              </a:rPr>
              <a:t> khai báo như sau:</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2"/>
          <a:stretch>
            <a:fillRect/>
          </a:stretch>
        </p:blipFill>
        <p:spPr>
          <a:xfrm>
            <a:off x="5562600" y="3543300"/>
            <a:ext cx="4929188" cy="985838"/>
          </a:xfrm>
          <a:prstGeom prst="rect">
            <a:avLst/>
          </a:prstGeom>
        </p:spPr>
      </p:pic>
      <p:sp>
        <p:nvSpPr>
          <p:cNvPr id="6" name="Rectangle 5"/>
          <p:cNvSpPr/>
          <p:nvPr/>
        </p:nvSpPr>
        <p:spPr>
          <a:xfrm>
            <a:off x="1981200" y="6057900"/>
            <a:ext cx="12420600" cy="1154162"/>
          </a:xfrm>
          <a:prstGeom prst="rect">
            <a:avLst/>
          </a:prstGeom>
        </p:spPr>
        <p:txBody>
          <a:bodyPr wrap="square">
            <a:spAutoFit/>
          </a:bodyPr>
          <a:lstStyle/>
          <a:p>
            <a:pPr>
              <a:lnSpc>
                <a:spcPct val="115000"/>
              </a:lnSpc>
              <a:spcAft>
                <a:spcPts val="1000"/>
              </a:spcAft>
            </a:pPr>
            <a:r>
              <a:rPr lang="vi-VN" sz="3000">
                <a:latin typeface="Times New Roman" panose="02020603050405020304" pitchFamily="18" charset="0"/>
                <a:ea typeface="Calibri" panose="020F0502020204030204" pitchFamily="34" charset="0"/>
                <a:cs typeface="Arial" panose="020B0604020202020204" pitchFamily="34" charset="0"/>
              </a:rPr>
              <a:t>Lưu ý: Định dạng thuộc tính border-color chỉ đ</a:t>
            </a:r>
            <a:r>
              <a:rPr lang="en-US" sz="3000">
                <a:latin typeface="Times New Roman" panose="02020603050405020304" pitchFamily="18" charset="0"/>
                <a:ea typeface="Calibri" panose="020F0502020204030204" pitchFamily="34" charset="0"/>
                <a:cs typeface="Arial" panose="020B0604020202020204" pitchFamily="34" charset="0"/>
              </a:rPr>
              <a:t>ược</a:t>
            </a:r>
            <a:r>
              <a:rPr lang="vi-VN" sz="3000">
                <a:latin typeface="Times New Roman" panose="02020603050405020304" pitchFamily="18" charset="0"/>
                <a:ea typeface="Calibri" panose="020F0502020204030204" pitchFamily="34" charset="0"/>
                <a:cs typeface="Arial" panose="020B0604020202020204" pitchFamily="34" charset="0"/>
              </a:rPr>
              <a:t> áp dụng khi thuộc tính border-stlye </a:t>
            </a:r>
            <a:r>
              <a:rPr lang="en-US" sz="3000">
                <a:latin typeface="Times New Roman" panose="02020603050405020304" pitchFamily="18" charset="0"/>
                <a:ea typeface="Calibri" panose="020F0502020204030204" pitchFamily="34" charset="0"/>
                <a:cs typeface="Arial" panose="020B0604020202020204" pitchFamily="34" charset="0"/>
              </a:rPr>
              <a:t>được</a:t>
            </a:r>
            <a:r>
              <a:rPr lang="vi-VN" sz="3000">
                <a:latin typeface="Times New Roman" panose="02020603050405020304" pitchFamily="18" charset="0"/>
                <a:ea typeface="Calibri" panose="020F0502020204030204" pitchFamily="34" charset="0"/>
                <a:cs typeface="Arial" panose="020B0604020202020204" pitchFamily="34" charset="0"/>
              </a:rPr>
              <a:t> khai báo</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9354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422279"/>
            <a:ext cx="15316200" cy="1015663"/>
          </a:xfrm>
          <a:prstGeom prst="rect">
            <a:avLst/>
          </a:prstGeom>
        </p:spPr>
        <p:txBody>
          <a:bodyPr wrap="square">
            <a:spAutoFit/>
          </a:bodyPr>
          <a:lstStyle/>
          <a:p>
            <a:r>
              <a:rPr lang="vi-VN" sz="3000">
                <a:latin typeface="Times New Roman" panose="02020603050405020304" pitchFamily="18" charset="0"/>
                <a:ea typeface="Calibri" panose="020F0502020204030204" pitchFamily="34" charset="0"/>
                <a:cs typeface="Arial" panose="020B0604020202020204" pitchFamily="34" charset="0"/>
              </a:rPr>
              <a:t> Ví dụ 8</a:t>
            </a:r>
            <a:r>
              <a:rPr lang="en-US" sz="3000">
                <a:latin typeface="Times New Roman" panose="02020603050405020304" pitchFamily="18" charset="0"/>
                <a:ea typeface="Calibri" panose="020F0502020204030204" pitchFamily="34" charset="0"/>
                <a:cs typeface="Arial" panose="020B0604020202020204" pitchFamily="34" charset="0"/>
              </a:rPr>
              <a:t>: </a:t>
            </a:r>
            <a:r>
              <a:rPr lang="vi-VN" sz="3000">
                <a:latin typeface="Times New Roman" panose="02020603050405020304" pitchFamily="18" charset="0"/>
                <a:ea typeface="Calibri" panose="020F0502020204030204" pitchFamily="34" charset="0"/>
                <a:cs typeface="Arial" panose="020B0604020202020204" pitchFamily="34" charset="0"/>
              </a:rPr>
              <a:t> văn bản HTML có trong hình 9</a:t>
            </a:r>
            <a:r>
              <a:rPr lang="en-US" sz="3000">
                <a:latin typeface="Times New Roman" panose="02020603050405020304" pitchFamily="18" charset="0"/>
                <a:ea typeface="Calibri" panose="020F0502020204030204" pitchFamily="34" charset="0"/>
                <a:cs typeface="Arial" panose="020B0604020202020204" pitchFamily="34" charset="0"/>
              </a:rPr>
              <a:t>a</a:t>
            </a:r>
            <a:r>
              <a:rPr lang="vi-VN" sz="3000">
                <a:latin typeface="Times New Roman" panose="02020603050405020304" pitchFamily="18" charset="0"/>
                <a:ea typeface="Calibri" panose="020F0502020204030204" pitchFamily="34" charset="0"/>
                <a:cs typeface="Arial" panose="020B0604020202020204" pitchFamily="34" charset="0"/>
              </a:rPr>
              <a:t>  trình bày đường viền màu đỏ nét liền đậm bao quanh phần từ p khi hiển thị trên màn hình trình duyệt</a:t>
            </a:r>
            <a:r>
              <a:rPr lang="en-US" sz="3000">
                <a:latin typeface="Times New Roman" panose="02020603050405020304" pitchFamily="18" charset="0"/>
                <a:ea typeface="Calibri" panose="020F0502020204030204" pitchFamily="34" charset="0"/>
                <a:cs typeface="Arial" panose="020B0604020202020204" pitchFamily="34" charset="0"/>
              </a:rPr>
              <a:t> (hình 9b)</a:t>
            </a:r>
            <a:endParaRPr lang="en-US" sz="3000"/>
          </a:p>
        </p:txBody>
      </p:sp>
      <p:sp>
        <p:nvSpPr>
          <p:cNvPr id="3" name="Rectangle 2"/>
          <p:cNvSpPr/>
          <p:nvPr/>
        </p:nvSpPr>
        <p:spPr>
          <a:xfrm>
            <a:off x="1143000" y="1409700"/>
            <a:ext cx="5221301" cy="580672"/>
          </a:xfrm>
          <a:prstGeom prst="rect">
            <a:avLst/>
          </a:prstGeom>
        </p:spPr>
        <p:txBody>
          <a:bodyPr wrap="none">
            <a:spAutoFit/>
          </a:bodyPr>
          <a:lstStyle/>
          <a:p>
            <a:pPr>
              <a:lnSpc>
                <a:spcPct val="115000"/>
              </a:lnSpc>
              <a:spcAft>
                <a:spcPts val="1000"/>
              </a:spcAft>
            </a:pPr>
            <a:r>
              <a:rPr lang="vi-VN" sz="3000" b="1">
                <a:latin typeface="Times New Roman" panose="02020603050405020304" pitchFamily="18" charset="0"/>
                <a:ea typeface="Calibri" panose="020F0502020204030204" pitchFamily="34" charset="0"/>
                <a:cs typeface="Arial" panose="020B0604020202020204" pitchFamily="34" charset="0"/>
              </a:rPr>
              <a:t>c)Thuộc định dạng đường viền</a:t>
            </a:r>
            <a:endParaRPr lang="en-US" sz="30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TextBox 3"/>
          <p:cNvSpPr txBox="1"/>
          <p:nvPr/>
        </p:nvSpPr>
        <p:spPr>
          <a:xfrm>
            <a:off x="228600" y="114300"/>
            <a:ext cx="9916235" cy="901593"/>
          </a:xfrm>
          <a:prstGeom prst="rect">
            <a:avLst/>
          </a:prstGeom>
          <a:noFill/>
        </p:spPr>
        <p:txBody>
          <a:bodyPr wrap="square" rtlCol="0">
            <a:spAutoFit/>
          </a:bodyPr>
          <a:lstStyle/>
          <a:p>
            <a:pPr algn="ctr">
              <a:lnSpc>
                <a:spcPct val="150000"/>
              </a:lnSpc>
            </a:pPr>
            <a:r>
              <a:rPr lang="en-US" sz="4000" b="1" smtClean="0">
                <a:solidFill>
                  <a:schemeClr val="tx2">
                    <a:lumMod val="75000"/>
                  </a:schemeClr>
                </a:solidFill>
                <a:latin typeface="Arial" panose="020B0604020202020204" pitchFamily="34" charset="0"/>
                <a:cs typeface="Arial" panose="020B0604020202020204" pitchFamily="34" charset="0"/>
              </a:rPr>
              <a:t>MỘT SỐ THUỘC TÍNH ĐỊNH DẠNG CSS</a:t>
            </a:r>
            <a:endParaRPr lang="en-US" sz="4000" b="1">
              <a:solidFill>
                <a:schemeClr val="tx2">
                  <a:lumMod val="75000"/>
                </a:schemeClr>
              </a:solidFill>
              <a:latin typeface="Arial" panose="020B0604020202020204" pitchFamily="34" charset="0"/>
              <a:cs typeface="Arial" panose="020B0604020202020204" pitchFamily="34" charset="0"/>
            </a:endParaRPr>
          </a:p>
        </p:txBody>
      </p:sp>
      <p:pic>
        <p:nvPicPr>
          <p:cNvPr id="5" name="Picture 4"/>
          <p:cNvPicPr/>
          <p:nvPr/>
        </p:nvPicPr>
        <p:blipFill>
          <a:blip r:embed="rId2"/>
          <a:stretch>
            <a:fillRect/>
          </a:stretch>
        </p:blipFill>
        <p:spPr>
          <a:xfrm>
            <a:off x="4419600" y="4152900"/>
            <a:ext cx="10591800" cy="4114800"/>
          </a:xfrm>
          <a:prstGeom prst="rect">
            <a:avLst/>
          </a:prstGeom>
        </p:spPr>
      </p:pic>
    </p:spTree>
    <p:extLst>
      <p:ext uri="{BB962C8B-B14F-4D97-AF65-F5344CB8AC3E}">
        <p14:creationId xmlns:p14="http://schemas.microsoft.com/office/powerpoint/2010/main" val="3673992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86600" y="647700"/>
            <a:ext cx="4296746" cy="1401465"/>
            <a:chOff x="6995627" y="7000"/>
            <a:chExt cx="4296746" cy="1401465"/>
          </a:xfrm>
        </p:grpSpPr>
        <p:sp>
          <p:nvSpPr>
            <p:cNvPr id="3" name="Round Same Side Corner Rectangle 2"/>
            <p:cNvSpPr/>
            <p:nvPr/>
          </p:nvSpPr>
          <p:spPr>
            <a:xfrm flipV="1">
              <a:off x="6995627" y="7000"/>
              <a:ext cx="4296746" cy="1401465"/>
            </a:xfrm>
            <a:prstGeom prst="round2SameRect">
              <a:avLst>
                <a:gd name="adj1" fmla="val 50000"/>
                <a:gd name="adj2" fmla="val 0"/>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TextBox 3"/>
            <p:cNvSpPr txBox="1"/>
            <p:nvPr/>
          </p:nvSpPr>
          <p:spPr>
            <a:xfrm>
              <a:off x="7317657" y="292234"/>
              <a:ext cx="3627720" cy="830997"/>
            </a:xfrm>
            <a:prstGeom prst="rect">
              <a:avLst/>
            </a:prstGeom>
            <a:noFill/>
          </p:spPr>
          <p:txBody>
            <a:bodyPr wrap="square" rtlCol="0">
              <a:spAutoFit/>
            </a:bodyPr>
            <a:lstStyle/>
            <a:p>
              <a:pPr algn="ctr"/>
              <a:r>
                <a:rPr lang="vi-VN" sz="4800" b="1" smtClean="0">
                  <a:solidFill>
                    <a:schemeClr val="bg1"/>
                  </a:solidFill>
                  <a:latin typeface="Arial" panose="020B0604020202020204" pitchFamily="34" charset="0"/>
                  <a:cs typeface="Arial" panose="020B0604020202020204" pitchFamily="34" charset="0"/>
                </a:rPr>
                <a:t>GHI NHỚ</a:t>
              </a:r>
              <a:endParaRPr lang="en-US" sz="4800" b="1">
                <a:solidFill>
                  <a:schemeClr val="bg1"/>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2"/>
          <a:stretch>
            <a:fillRect/>
          </a:stretch>
        </p:blipFill>
        <p:spPr>
          <a:xfrm>
            <a:off x="1752600" y="3467100"/>
            <a:ext cx="13996469" cy="4071938"/>
          </a:xfrm>
          <a:prstGeom prst="rect">
            <a:avLst/>
          </a:prstGeom>
        </p:spPr>
      </p:pic>
    </p:spTree>
    <p:extLst>
      <p:ext uri="{BB962C8B-B14F-4D97-AF65-F5344CB8AC3E}">
        <p14:creationId xmlns:p14="http://schemas.microsoft.com/office/powerpoint/2010/main" val="3272944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647700"/>
            <a:ext cx="18288000" cy="321701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8"/>
          <p:cNvGrpSpPr/>
          <p:nvPr/>
        </p:nvGrpSpPr>
        <p:grpSpPr>
          <a:xfrm>
            <a:off x="1" y="7348534"/>
            <a:ext cx="6248400" cy="2938466"/>
            <a:chOff x="0" y="0"/>
            <a:chExt cx="10119180" cy="4758797"/>
          </a:xfrm>
        </p:grpSpPr>
        <p:sp>
          <p:nvSpPr>
            <p:cNvPr id="29" name="Freeform 29"/>
            <p:cNvSpPr/>
            <p:nvPr/>
          </p:nvSpPr>
          <p:spPr>
            <a:xfrm>
              <a:off x="492373" y="0"/>
              <a:ext cx="4611707" cy="4758797"/>
            </a:xfrm>
            <a:custGeom>
              <a:avLst/>
              <a:gdLst/>
              <a:ahLst/>
              <a:cxnLst/>
              <a:rect l="l" t="t" r="r" b="b"/>
              <a:pathLst>
                <a:path w="4611707" h="4758797">
                  <a:moveTo>
                    <a:pt x="0" y="0"/>
                  </a:moveTo>
                  <a:lnTo>
                    <a:pt x="4611707" y="0"/>
                  </a:lnTo>
                  <a:lnTo>
                    <a:pt x="4611707" y="4758797"/>
                  </a:lnTo>
                  <a:lnTo>
                    <a:pt x="0" y="47587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3837594" y="1313164"/>
              <a:ext cx="4633492" cy="3445633"/>
            </a:xfrm>
            <a:custGeom>
              <a:avLst/>
              <a:gdLst/>
              <a:ahLst/>
              <a:cxnLst/>
              <a:rect l="l" t="t" r="r" b="b"/>
              <a:pathLst>
                <a:path w="4633492" h="3445633">
                  <a:moveTo>
                    <a:pt x="0" y="0"/>
                  </a:moveTo>
                  <a:lnTo>
                    <a:pt x="4633491" y="0"/>
                  </a:lnTo>
                  <a:lnTo>
                    <a:pt x="4633491" y="3445633"/>
                  </a:lnTo>
                  <a:lnTo>
                    <a:pt x="0" y="34456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1" name="AutoShape 31"/>
            <p:cNvSpPr/>
            <p:nvPr/>
          </p:nvSpPr>
          <p:spPr>
            <a:xfrm>
              <a:off x="0" y="4727047"/>
              <a:ext cx="10119180" cy="0"/>
            </a:xfrm>
            <a:prstGeom prst="line">
              <a:avLst/>
            </a:prstGeom>
            <a:ln w="25400" cap="rnd">
              <a:solidFill>
                <a:srgbClr val="243762"/>
              </a:solidFill>
              <a:prstDash val="solid"/>
              <a:headEnd type="none" w="sm" len="sm"/>
              <a:tailEnd type="none" w="sm" len="sm"/>
            </a:ln>
          </p:spPr>
        </p:sp>
      </p:grpSp>
      <p:sp>
        <p:nvSpPr>
          <p:cNvPr id="32" name="TextBox 3"/>
          <p:cNvSpPr txBox="1"/>
          <p:nvPr/>
        </p:nvSpPr>
        <p:spPr>
          <a:xfrm>
            <a:off x="785338" y="1447336"/>
            <a:ext cx="16938435" cy="1231106"/>
          </a:xfrm>
          <a:prstGeom prst="rect">
            <a:avLst/>
          </a:prstGeom>
        </p:spPr>
        <p:txBody>
          <a:bodyPr wrap="square" lIns="0" tIns="0" rIns="0" bIns="0" rtlCol="0" anchor="t">
            <a:spAutoFit/>
          </a:bodyPr>
          <a:lstStyle/>
          <a:p>
            <a:r>
              <a:rPr lang="nl-NL" sz="4000" b="1" dirty="0">
                <a:latin typeface="Times New Roman" panose="02020603050405020304" pitchFamily="18" charset="0"/>
                <a:cs typeface="Times New Roman" panose="02020603050405020304" pitchFamily="18" charset="0"/>
              </a:rPr>
              <a:t>CHỦ ĐỀ F: GIẢI QUYẾT VẤN ĐỀ VỚI SỰ TRỢ GIÚP CỦA MÁY TÍNH</a:t>
            </a:r>
            <a:endParaRPr lang="en-US" sz="4000" dirty="0">
              <a:latin typeface="Times New Roman" panose="02020603050405020304" pitchFamily="18" charset="0"/>
              <a:cs typeface="Times New Roman" panose="02020603050405020304" pitchFamily="18" charset="0"/>
            </a:endParaRPr>
          </a:p>
          <a:p>
            <a:pPr algn="ctr"/>
            <a:r>
              <a:rPr lang="nl-NL" sz="4000" b="1" i="1" dirty="0">
                <a:solidFill>
                  <a:srgbClr val="00B050"/>
                </a:solidFill>
                <a:latin typeface="Times New Roman" panose="02020603050405020304" pitchFamily="18" charset="0"/>
                <a:cs typeface="Times New Roman" panose="02020603050405020304" pitchFamily="18" charset="0"/>
              </a:rPr>
              <a:t>TẠO TRANG WEB</a:t>
            </a:r>
            <a:endParaRPr lang="en-US" sz="4000" b="1" i="1" dirty="0">
              <a:solidFill>
                <a:srgbClr val="00B05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2091754" y="4548383"/>
            <a:ext cx="14325601" cy="2400657"/>
          </a:xfrm>
          <a:prstGeom prst="rect">
            <a:avLst/>
          </a:prstGeom>
        </p:spPr>
        <p:txBody>
          <a:bodyPr wrap="square">
            <a:spAutoFit/>
          </a:bodyPr>
          <a:lstStyle/>
          <a:p>
            <a:pPr algn="ctr">
              <a:lnSpc>
                <a:spcPct val="150000"/>
              </a:lnSpc>
            </a:pPr>
            <a:r>
              <a:rPr lang="nl-NL" sz="5000" b="1" dirty="0" smtClean="0">
                <a:solidFill>
                  <a:srgbClr val="FF0000"/>
                </a:solidFill>
              </a:rPr>
              <a:t>BÀI </a:t>
            </a:r>
            <a:r>
              <a:rPr lang="nl-NL" sz="5000" b="1" dirty="0">
                <a:solidFill>
                  <a:srgbClr val="FF0000"/>
                </a:solidFill>
              </a:rPr>
              <a:t>8: </a:t>
            </a:r>
            <a:r>
              <a:rPr lang="en-US" sz="5000" b="1" dirty="0">
                <a:solidFill>
                  <a:srgbClr val="FF0000"/>
                </a:solidFill>
              </a:rPr>
              <a:t>LÀM QEN VỚI CSS</a:t>
            </a:r>
          </a:p>
          <a:p>
            <a:pPr algn="ctr">
              <a:lnSpc>
                <a:spcPct val="150000"/>
              </a:lnSpc>
            </a:pPr>
            <a:endParaRPr lang="en-US" sz="50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0" name="TextBox 3"/>
          <p:cNvSpPr txBox="1"/>
          <p:nvPr/>
        </p:nvSpPr>
        <p:spPr>
          <a:xfrm>
            <a:off x="3657600" y="1034630"/>
            <a:ext cx="11373981" cy="1087092"/>
          </a:xfrm>
          <a:prstGeom prst="rect">
            <a:avLst/>
          </a:prstGeom>
        </p:spPr>
        <p:txBody>
          <a:bodyPr lIns="0" tIns="0" rIns="0" bIns="0" rtlCol="0" anchor="t">
            <a:spAutoFit/>
          </a:bodyPr>
          <a:lstStyle/>
          <a:p>
            <a:pPr algn="ctr">
              <a:lnSpc>
                <a:spcPts val="9349"/>
              </a:lnSpc>
            </a:pPr>
            <a:r>
              <a:rPr lang="vi-VN" sz="6600" b="1" spc="-84" smtClean="0">
                <a:solidFill>
                  <a:schemeClr val="tx2">
                    <a:lumMod val="75000"/>
                  </a:schemeClr>
                </a:solidFill>
                <a:latin typeface="Arial" panose="020B0604020202020204" pitchFamily="34" charset="0"/>
                <a:cs typeface="Arial" panose="020B0604020202020204" pitchFamily="34" charset="0"/>
              </a:rPr>
              <a:t>NỘI DUNG BÀI HỌC</a:t>
            </a:r>
            <a:endParaRPr lang="en-US" sz="6600" b="1" spc="-84">
              <a:solidFill>
                <a:schemeClr val="tx2">
                  <a:lumMod val="75000"/>
                </a:schemeClr>
              </a:solidFill>
              <a:latin typeface="Arial" panose="020B0604020202020204" pitchFamily="34" charset="0"/>
              <a:cs typeface="Arial" panose="020B0604020202020204" pitchFamily="34" charset="0"/>
            </a:endParaRPr>
          </a:p>
        </p:txBody>
      </p:sp>
      <p:sp>
        <p:nvSpPr>
          <p:cNvPr id="21" name="AutoShape 5"/>
          <p:cNvSpPr/>
          <p:nvPr/>
        </p:nvSpPr>
        <p:spPr>
          <a:xfrm>
            <a:off x="1028700" y="5487335"/>
            <a:ext cx="17259300" cy="0"/>
          </a:xfrm>
          <a:prstGeom prst="line">
            <a:avLst/>
          </a:prstGeom>
          <a:ln w="57150" cap="rnd">
            <a:solidFill>
              <a:srgbClr val="243762"/>
            </a:solidFill>
            <a:prstDash val="solid"/>
            <a:headEnd type="none" w="sm" len="sm"/>
            <a:tailEnd type="none" w="sm" len="sm"/>
          </a:ln>
        </p:spPr>
      </p:sp>
      <p:sp>
        <p:nvSpPr>
          <p:cNvPr id="23" name="AutoShape 9"/>
          <p:cNvSpPr/>
          <p:nvPr/>
        </p:nvSpPr>
        <p:spPr>
          <a:xfrm rot="5400000">
            <a:off x="416479" y="6099555"/>
            <a:ext cx="1233967" cy="9525"/>
          </a:xfrm>
          <a:prstGeom prst="line">
            <a:avLst/>
          </a:prstGeom>
          <a:ln w="57150" cap="rnd">
            <a:solidFill>
              <a:srgbClr val="243762"/>
            </a:solidFill>
            <a:prstDash val="solid"/>
            <a:headEnd type="none" w="sm" len="sm"/>
            <a:tailEnd type="oval" w="lg" len="lg"/>
          </a:ln>
        </p:spPr>
      </p:sp>
      <p:sp>
        <p:nvSpPr>
          <p:cNvPr id="25" name="AutoShape 13"/>
          <p:cNvSpPr/>
          <p:nvPr/>
        </p:nvSpPr>
        <p:spPr>
          <a:xfrm rot="16200000" flipV="1">
            <a:off x="3871445" y="5005855"/>
            <a:ext cx="943910" cy="0"/>
          </a:xfrm>
          <a:prstGeom prst="line">
            <a:avLst/>
          </a:prstGeom>
          <a:ln w="57150" cap="rnd">
            <a:solidFill>
              <a:srgbClr val="243762"/>
            </a:solidFill>
            <a:prstDash val="solid"/>
            <a:headEnd type="none" w="sm" len="sm"/>
            <a:tailEnd type="oval" w="lg" len="lg"/>
          </a:ln>
        </p:spPr>
      </p:sp>
      <p:sp>
        <p:nvSpPr>
          <p:cNvPr id="27" name="AutoShape 17"/>
          <p:cNvSpPr/>
          <p:nvPr/>
        </p:nvSpPr>
        <p:spPr>
          <a:xfrm rot="5400000">
            <a:off x="9508092" y="6113842"/>
            <a:ext cx="1253016" cy="0"/>
          </a:xfrm>
          <a:prstGeom prst="line">
            <a:avLst/>
          </a:prstGeom>
          <a:ln w="57150" cap="rnd">
            <a:solidFill>
              <a:srgbClr val="243762"/>
            </a:solidFill>
            <a:prstDash val="solid"/>
            <a:headEnd type="none" w="sm" len="sm"/>
            <a:tailEnd type="oval" w="lg" len="lg"/>
          </a:ln>
        </p:spPr>
      </p:sp>
      <p:grpSp>
        <p:nvGrpSpPr>
          <p:cNvPr id="36" name="Group 35"/>
          <p:cNvGrpSpPr/>
          <p:nvPr/>
        </p:nvGrpSpPr>
        <p:grpSpPr>
          <a:xfrm>
            <a:off x="706865" y="6878267"/>
            <a:ext cx="7924062" cy="1103251"/>
            <a:chOff x="706865" y="6878267"/>
            <a:chExt cx="7924062" cy="1103251"/>
          </a:xfrm>
        </p:grpSpPr>
        <p:sp>
          <p:nvSpPr>
            <p:cNvPr id="22" name="TextBox 7"/>
            <p:cNvSpPr txBox="1"/>
            <p:nvPr/>
          </p:nvSpPr>
          <p:spPr>
            <a:xfrm>
              <a:off x="706865" y="7083836"/>
              <a:ext cx="1524000" cy="897682"/>
            </a:xfrm>
            <a:prstGeom prst="rect">
              <a:avLst/>
            </a:prstGeom>
          </p:spPr>
          <p:txBody>
            <a:bodyPr wrap="square" lIns="0" tIns="0" rIns="0" bIns="0" rtlCol="0" anchor="t">
              <a:spAutoFit/>
            </a:bodyPr>
            <a:lstStyle/>
            <a:p>
              <a:pPr>
                <a:lnSpc>
                  <a:spcPts val="7000"/>
                </a:lnSpc>
                <a:spcBef>
                  <a:spcPct val="0"/>
                </a:spcBef>
              </a:pPr>
              <a:r>
                <a:rPr lang="vi-VN" sz="6000" b="1" smtClean="0">
                  <a:solidFill>
                    <a:srgbClr val="3884FD"/>
                  </a:solidFill>
                  <a:latin typeface="Arial" panose="020B0604020202020204" pitchFamily="34" charset="0"/>
                  <a:cs typeface="Arial" panose="020B0604020202020204" pitchFamily="34" charset="0"/>
                </a:rPr>
                <a:t>01</a:t>
              </a:r>
              <a:endParaRPr lang="en-US" sz="6000" b="1">
                <a:solidFill>
                  <a:srgbClr val="3884FD"/>
                </a:solidFill>
                <a:latin typeface="Arial" panose="020B0604020202020204" pitchFamily="34" charset="0"/>
                <a:cs typeface="Arial" panose="020B0604020202020204" pitchFamily="34" charset="0"/>
              </a:endParaRPr>
            </a:p>
          </p:txBody>
        </p:sp>
        <p:sp>
          <p:nvSpPr>
            <p:cNvPr id="28" name="TextBox 27"/>
            <p:cNvSpPr txBox="1"/>
            <p:nvPr/>
          </p:nvSpPr>
          <p:spPr>
            <a:xfrm>
              <a:off x="1849127" y="6878267"/>
              <a:ext cx="6781800" cy="982513"/>
            </a:xfrm>
            <a:prstGeom prst="rect">
              <a:avLst/>
            </a:prstGeom>
            <a:noFill/>
          </p:spPr>
          <p:txBody>
            <a:bodyPr wrap="square" rtlCol="0">
              <a:spAutoFit/>
            </a:bodyPr>
            <a:lstStyle/>
            <a:p>
              <a:pPr>
                <a:lnSpc>
                  <a:spcPct val="150000"/>
                </a:lnSpc>
              </a:pPr>
              <a:r>
                <a:rPr lang="en-US" sz="4400" b="1" dirty="0" err="1" smtClean="0">
                  <a:solidFill>
                    <a:schemeClr val="accent2">
                      <a:lumMod val="75000"/>
                    </a:schemeClr>
                  </a:solidFill>
                  <a:latin typeface="Arial" panose="020B0604020202020204" pitchFamily="34" charset="0"/>
                  <a:cs typeface="Arial" panose="020B0604020202020204" pitchFamily="34" charset="0"/>
                </a:rPr>
                <a:t>Bảng</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định</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dạng</a:t>
              </a:r>
              <a:r>
                <a:rPr lang="en-US" sz="4400" b="1" dirty="0" smtClean="0">
                  <a:solidFill>
                    <a:schemeClr val="accent2">
                      <a:lumMod val="75000"/>
                    </a:schemeClr>
                  </a:solidFill>
                  <a:latin typeface="Arial" panose="020B0604020202020204" pitchFamily="34" charset="0"/>
                  <a:cs typeface="Arial" panose="020B0604020202020204" pitchFamily="34" charset="0"/>
                </a:rPr>
                <a:t> CSS</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020827" y="3346162"/>
            <a:ext cx="10533373" cy="1510671"/>
            <a:chOff x="4020827" y="3346162"/>
            <a:chExt cx="6692965" cy="1510671"/>
          </a:xfrm>
        </p:grpSpPr>
        <p:sp>
          <p:nvSpPr>
            <p:cNvPr id="24" name="TextBox 11"/>
            <p:cNvSpPr txBox="1"/>
            <p:nvPr/>
          </p:nvSpPr>
          <p:spPr>
            <a:xfrm>
              <a:off x="4020827" y="3346162"/>
              <a:ext cx="1219200" cy="897682"/>
            </a:xfrm>
            <a:prstGeom prst="rect">
              <a:avLst/>
            </a:prstGeom>
          </p:spPr>
          <p:txBody>
            <a:bodyPr wrap="square" lIns="0" tIns="0" rIns="0" bIns="0" rtlCol="0" anchor="t">
              <a:spAutoFit/>
            </a:bodyPr>
            <a:lstStyle/>
            <a:p>
              <a:pPr>
                <a:lnSpc>
                  <a:spcPts val="7000"/>
                </a:lnSpc>
                <a:spcBef>
                  <a:spcPct val="0"/>
                </a:spcBef>
              </a:pPr>
              <a:r>
                <a:rPr lang="vi-VN" sz="6000" b="1" smtClean="0">
                  <a:solidFill>
                    <a:srgbClr val="3884FD"/>
                  </a:solidFill>
                  <a:latin typeface="Arial" panose="020B0604020202020204" pitchFamily="34" charset="0"/>
                  <a:cs typeface="Arial" panose="020B0604020202020204" pitchFamily="34" charset="0"/>
                </a:rPr>
                <a:t>02</a:t>
              </a:r>
              <a:endParaRPr lang="en-US" sz="6000" b="1">
                <a:solidFill>
                  <a:srgbClr val="3884FD"/>
                </a:solidFill>
                <a:latin typeface="Arial" panose="020B0604020202020204" pitchFamily="34" charset="0"/>
                <a:cs typeface="Arial" panose="020B0604020202020204" pitchFamily="34" charset="0"/>
              </a:endParaRPr>
            </a:p>
          </p:txBody>
        </p:sp>
        <p:sp>
          <p:nvSpPr>
            <p:cNvPr id="29" name="TextBox 28"/>
            <p:cNvSpPr txBox="1"/>
            <p:nvPr/>
          </p:nvSpPr>
          <p:spPr>
            <a:xfrm>
              <a:off x="5095313" y="3410283"/>
              <a:ext cx="5618479" cy="1446550"/>
            </a:xfrm>
            <a:prstGeom prst="rect">
              <a:avLst/>
            </a:prstGeom>
            <a:noFill/>
          </p:spPr>
          <p:txBody>
            <a:bodyPr wrap="square" rtlCol="0">
              <a:spAutoFit/>
            </a:bodyPr>
            <a:lstStyle/>
            <a:p>
              <a:r>
                <a:rPr lang="en-US" sz="4400" b="1" dirty="0" err="1" smtClean="0">
                  <a:solidFill>
                    <a:schemeClr val="accent2">
                      <a:lumMod val="75000"/>
                    </a:schemeClr>
                  </a:solidFill>
                  <a:latin typeface="Arial" panose="020B0604020202020204" pitchFamily="34" charset="0"/>
                  <a:cs typeface="Arial" panose="020B0604020202020204" pitchFamily="34" charset="0"/>
                </a:rPr>
                <a:t>Khai</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báo</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chọn</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phần</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tử</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và</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áp</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dụng</a:t>
              </a:r>
              <a:r>
                <a:rPr lang="en-US" sz="4400" b="1" dirty="0" smtClean="0">
                  <a:solidFill>
                    <a:schemeClr val="accent2">
                      <a:lumMod val="75000"/>
                    </a:schemeClr>
                  </a:solidFill>
                  <a:latin typeface="Arial" panose="020B0604020202020204" pitchFamily="34" charset="0"/>
                  <a:cs typeface="Arial" panose="020B0604020202020204" pitchFamily="34" charset="0"/>
                </a:rPr>
                <a:t> CSS</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9" name="Group 38"/>
          <p:cNvGrpSpPr/>
          <p:nvPr/>
        </p:nvGrpSpPr>
        <p:grpSpPr>
          <a:xfrm>
            <a:off x="9879941" y="7011991"/>
            <a:ext cx="7882295" cy="1500705"/>
            <a:chOff x="9879941" y="7011991"/>
            <a:chExt cx="7882295" cy="1500705"/>
          </a:xfrm>
        </p:grpSpPr>
        <p:sp>
          <p:nvSpPr>
            <p:cNvPr id="26" name="TextBox 15"/>
            <p:cNvSpPr txBox="1"/>
            <p:nvPr/>
          </p:nvSpPr>
          <p:spPr>
            <a:xfrm>
              <a:off x="9879941" y="7011991"/>
              <a:ext cx="1846719" cy="897682"/>
            </a:xfrm>
            <a:prstGeom prst="rect">
              <a:avLst/>
            </a:prstGeom>
          </p:spPr>
          <p:txBody>
            <a:bodyPr wrap="square" lIns="0" tIns="0" rIns="0" bIns="0" rtlCol="0" anchor="t">
              <a:spAutoFit/>
            </a:bodyPr>
            <a:lstStyle/>
            <a:p>
              <a:pPr>
                <a:lnSpc>
                  <a:spcPts val="7000"/>
                </a:lnSpc>
                <a:spcBef>
                  <a:spcPct val="0"/>
                </a:spcBef>
              </a:pPr>
              <a:r>
                <a:rPr lang="vi-VN" sz="6000" b="1" dirty="0" smtClean="0">
                  <a:solidFill>
                    <a:srgbClr val="3884FD"/>
                  </a:solidFill>
                  <a:latin typeface="Arial" panose="020B0604020202020204" pitchFamily="34" charset="0"/>
                  <a:cs typeface="Arial" panose="020B0604020202020204" pitchFamily="34" charset="0"/>
                </a:rPr>
                <a:t>03</a:t>
              </a:r>
              <a:endParaRPr lang="en-US" sz="6000" b="1" dirty="0">
                <a:solidFill>
                  <a:srgbClr val="3884FD"/>
                </a:solidFill>
                <a:latin typeface="Arial" panose="020B0604020202020204" pitchFamily="34" charset="0"/>
                <a:cs typeface="Arial" panose="020B0604020202020204" pitchFamily="34" charset="0"/>
              </a:endParaRPr>
            </a:p>
          </p:txBody>
        </p:sp>
        <p:sp>
          <p:nvSpPr>
            <p:cNvPr id="30" name="TextBox 29"/>
            <p:cNvSpPr txBox="1"/>
            <p:nvPr/>
          </p:nvSpPr>
          <p:spPr>
            <a:xfrm>
              <a:off x="11014794" y="7066146"/>
              <a:ext cx="6747442" cy="1446550"/>
            </a:xfrm>
            <a:prstGeom prst="rect">
              <a:avLst/>
            </a:prstGeom>
            <a:noFill/>
          </p:spPr>
          <p:txBody>
            <a:bodyPr wrap="square" rtlCol="0">
              <a:spAutoFit/>
            </a:bodyPr>
            <a:lstStyle/>
            <a:p>
              <a:r>
                <a:rPr lang="en-US" sz="4400" b="1" dirty="0" err="1" smtClean="0">
                  <a:solidFill>
                    <a:schemeClr val="accent2">
                      <a:lumMod val="75000"/>
                    </a:schemeClr>
                  </a:solidFill>
                  <a:latin typeface="Arial" panose="020B0604020202020204" pitchFamily="34" charset="0"/>
                  <a:cs typeface="Arial" panose="020B0604020202020204" pitchFamily="34" charset="0"/>
                </a:rPr>
                <a:t>Một</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số</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thuộc</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tính</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định</a:t>
              </a:r>
              <a:r>
                <a:rPr lang="en-US" sz="4400" b="1" dirty="0" smtClean="0">
                  <a:solidFill>
                    <a:schemeClr val="accent2">
                      <a:lumMod val="75000"/>
                    </a:schemeClr>
                  </a:solidFill>
                  <a:latin typeface="Arial" panose="020B0604020202020204" pitchFamily="34" charset="0"/>
                  <a:cs typeface="Arial" panose="020B0604020202020204" pitchFamily="34" charset="0"/>
                </a:rPr>
                <a:t> </a:t>
              </a:r>
              <a:r>
                <a:rPr lang="en-US" sz="4400" b="1" dirty="0" err="1" smtClean="0">
                  <a:solidFill>
                    <a:schemeClr val="accent2">
                      <a:lumMod val="75000"/>
                    </a:schemeClr>
                  </a:solidFill>
                  <a:latin typeface="Arial" panose="020B0604020202020204" pitchFamily="34" charset="0"/>
                  <a:cs typeface="Arial" panose="020B0604020202020204" pitchFamily="34" charset="0"/>
                </a:rPr>
                <a:t>dạng</a:t>
              </a:r>
              <a:r>
                <a:rPr lang="en-US" sz="4400" b="1" dirty="0" smtClean="0">
                  <a:solidFill>
                    <a:schemeClr val="accent2">
                      <a:lumMod val="75000"/>
                    </a:schemeClr>
                  </a:solidFill>
                  <a:latin typeface="Arial" panose="020B0604020202020204" pitchFamily="34" charset="0"/>
                  <a:cs typeface="Arial" panose="020B0604020202020204" pitchFamily="34" charset="0"/>
                </a:rPr>
                <a:t> CSS</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3093444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156488" y="2628901"/>
            <a:ext cx="7941012" cy="7499890"/>
            <a:chOff x="9144000" y="1655716"/>
            <a:chExt cx="8115300" cy="7664497"/>
          </a:xfrm>
        </p:grpSpPr>
        <p:sp>
          <p:nvSpPr>
            <p:cNvPr id="5" name="AutoShape 5"/>
            <p:cNvSpPr/>
            <p:nvPr/>
          </p:nvSpPr>
          <p:spPr>
            <a:xfrm>
              <a:off x="9144000" y="9239250"/>
              <a:ext cx="7589385" cy="0"/>
            </a:xfrm>
            <a:prstGeom prst="line">
              <a:avLst/>
            </a:prstGeom>
            <a:ln w="19050" cap="rnd">
              <a:solidFill>
                <a:srgbClr val="243762"/>
              </a:solidFill>
              <a:prstDash val="solid"/>
              <a:headEnd type="none" w="sm" len="sm"/>
              <a:tailEnd type="none" w="sm" len="sm"/>
            </a:ln>
          </p:spPr>
        </p:sp>
        <p:sp>
          <p:nvSpPr>
            <p:cNvPr id="6" name="Freeform 6"/>
            <p:cNvSpPr/>
            <p:nvPr/>
          </p:nvSpPr>
          <p:spPr>
            <a:xfrm flipH="1">
              <a:off x="9510269" y="1655716"/>
              <a:ext cx="7749031" cy="7664497"/>
            </a:xfrm>
            <a:custGeom>
              <a:avLst/>
              <a:gdLst/>
              <a:ahLst/>
              <a:cxnLst/>
              <a:rect l="l" t="t" r="r" b="b"/>
              <a:pathLst>
                <a:path w="7749031" h="7664497">
                  <a:moveTo>
                    <a:pt x="7749031" y="0"/>
                  </a:moveTo>
                  <a:lnTo>
                    <a:pt x="0" y="0"/>
                  </a:lnTo>
                  <a:lnTo>
                    <a:pt x="0" y="7664496"/>
                  </a:lnTo>
                  <a:lnTo>
                    <a:pt x="7749031" y="7664496"/>
                  </a:lnTo>
                  <a:lnTo>
                    <a:pt x="7749031"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0" name="TextBox 9"/>
          <p:cNvSpPr txBox="1"/>
          <p:nvPr/>
        </p:nvSpPr>
        <p:spPr>
          <a:xfrm>
            <a:off x="789156" y="4305300"/>
            <a:ext cx="9242088" cy="1427570"/>
          </a:xfrm>
          <a:prstGeom prst="rect">
            <a:avLst/>
          </a:prstGeom>
          <a:noFill/>
        </p:spPr>
        <p:txBody>
          <a:bodyPr wrap="square" rtlCol="0">
            <a:spAutoFit/>
          </a:bodyPr>
          <a:lstStyle/>
          <a:p>
            <a:pPr>
              <a:lnSpc>
                <a:spcPct val="150000"/>
              </a:lnSpc>
            </a:pPr>
            <a:r>
              <a:rPr lang="en-US" sz="6600" b="1" dirty="0" err="1">
                <a:solidFill>
                  <a:schemeClr val="accent2">
                    <a:lumMod val="75000"/>
                  </a:schemeClr>
                </a:solidFill>
                <a:latin typeface="Arial" panose="020B0604020202020204" pitchFamily="34" charset="0"/>
                <a:cs typeface="Arial" panose="020B0604020202020204" pitchFamily="34" charset="0"/>
              </a:rPr>
              <a:t>Bảng</a:t>
            </a:r>
            <a:r>
              <a:rPr lang="en-US" sz="6600" b="1" dirty="0">
                <a:solidFill>
                  <a:schemeClr val="accent2">
                    <a:lumMod val="75000"/>
                  </a:schemeClr>
                </a:solidFill>
                <a:latin typeface="Arial" panose="020B0604020202020204" pitchFamily="34" charset="0"/>
                <a:cs typeface="Arial" panose="020B0604020202020204" pitchFamily="34" charset="0"/>
              </a:rPr>
              <a:t> </a:t>
            </a:r>
            <a:r>
              <a:rPr lang="en-US" sz="6600" b="1" dirty="0" err="1">
                <a:solidFill>
                  <a:schemeClr val="accent2">
                    <a:lumMod val="75000"/>
                  </a:schemeClr>
                </a:solidFill>
                <a:latin typeface="Arial" panose="020B0604020202020204" pitchFamily="34" charset="0"/>
                <a:cs typeface="Arial" panose="020B0604020202020204" pitchFamily="34" charset="0"/>
              </a:rPr>
              <a:t>định</a:t>
            </a:r>
            <a:r>
              <a:rPr lang="en-US" sz="6600" b="1" dirty="0">
                <a:solidFill>
                  <a:schemeClr val="accent2">
                    <a:lumMod val="75000"/>
                  </a:schemeClr>
                </a:solidFill>
                <a:latin typeface="Arial" panose="020B0604020202020204" pitchFamily="34" charset="0"/>
                <a:cs typeface="Arial" panose="020B0604020202020204" pitchFamily="34" charset="0"/>
              </a:rPr>
              <a:t> </a:t>
            </a:r>
            <a:r>
              <a:rPr lang="en-US" sz="6600" b="1" dirty="0" err="1">
                <a:solidFill>
                  <a:schemeClr val="accent2">
                    <a:lumMod val="75000"/>
                  </a:schemeClr>
                </a:solidFill>
                <a:latin typeface="Arial" panose="020B0604020202020204" pitchFamily="34" charset="0"/>
                <a:cs typeface="Arial" panose="020B0604020202020204" pitchFamily="34" charset="0"/>
              </a:rPr>
              <a:t>dạng</a:t>
            </a:r>
            <a:r>
              <a:rPr lang="en-US" sz="6600" b="1" dirty="0">
                <a:solidFill>
                  <a:schemeClr val="accent2">
                    <a:lumMod val="75000"/>
                  </a:schemeClr>
                </a:solidFill>
                <a:latin typeface="Arial" panose="020B0604020202020204" pitchFamily="34" charset="0"/>
                <a:cs typeface="Arial" panose="020B0604020202020204" pitchFamily="34" charset="0"/>
              </a:rPr>
              <a:t> CSS</a:t>
            </a:r>
          </a:p>
        </p:txBody>
      </p:sp>
      <p:pic>
        <p:nvPicPr>
          <p:cNvPr id="11" name="Picture 10"/>
          <p:cNvPicPr>
            <a:picLocks noChangeAspect="1"/>
          </p:cNvPicPr>
          <p:nvPr/>
        </p:nvPicPr>
        <p:blipFill>
          <a:blip r:embed="rId4"/>
          <a:stretch>
            <a:fillRect/>
          </a:stretch>
        </p:blipFill>
        <p:spPr>
          <a:xfrm>
            <a:off x="15715623" y="1028700"/>
            <a:ext cx="1867257" cy="1867257"/>
          </a:xfrm>
          <a:prstGeom prst="rect">
            <a:avLst/>
          </a:prstGeom>
        </p:spPr>
      </p:pic>
      <p:sp>
        <p:nvSpPr>
          <p:cNvPr id="12" name="Rounded Rectangle 11"/>
          <p:cNvSpPr/>
          <p:nvPr/>
        </p:nvSpPr>
        <p:spPr>
          <a:xfrm>
            <a:off x="3657600" y="1487171"/>
            <a:ext cx="3124200" cy="228346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9600" b="1" smtClean="0">
                <a:solidFill>
                  <a:schemeClr val="bg1"/>
                </a:solidFill>
                <a:latin typeface="Arial" panose="020B0604020202020204" pitchFamily="34" charset="0"/>
                <a:cs typeface="Arial" panose="020B0604020202020204" pitchFamily="34" charset="0"/>
              </a:rPr>
              <a:t>01</a:t>
            </a:r>
            <a:endParaRPr lang="en-US" sz="9600" b="1">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485900"/>
            <a:ext cx="16306800" cy="2875146"/>
          </a:xfrm>
          <a:prstGeom prst="rect">
            <a:avLst/>
          </a:prstGeom>
        </p:spPr>
        <p:txBody>
          <a:bodyPr wrap="square">
            <a:spAutoFit/>
          </a:bodyPr>
          <a:lstStyle/>
          <a:p>
            <a:pPr marL="457200" indent="-457200">
              <a:lnSpc>
                <a:spcPct val="115000"/>
              </a:lnSpc>
              <a:spcAft>
                <a:spcPts val="1000"/>
              </a:spcAft>
              <a:buFont typeface="Arial" panose="020B0604020202020204" pitchFamily="34" charset="0"/>
              <a:buChar char="•"/>
            </a:pPr>
            <a:r>
              <a:rPr lang="en-US" sz="3000" dirty="0" err="1">
                <a:latin typeface="Times New Roman" panose="02020603050405020304" pitchFamily="18" charset="0"/>
                <a:ea typeface="Calibri" panose="020F0502020204030204" pitchFamily="34" charset="0"/>
                <a:cs typeface="Arial" panose="020B0604020202020204" pitchFamily="34" charset="0"/>
              </a:rPr>
              <a:t>Bảng</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định</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dạng</a:t>
            </a:r>
            <a:r>
              <a:rPr lang="en-US" sz="3000" dirty="0">
                <a:latin typeface="Times New Roman" panose="02020603050405020304" pitchFamily="18" charset="0"/>
                <a:ea typeface="Calibri" panose="020F0502020204030204" pitchFamily="34" charset="0"/>
                <a:cs typeface="Arial" panose="020B0604020202020204" pitchFamily="34" charset="0"/>
              </a:rPr>
              <a:t> (Cascading Style Sheets-CSS) </a:t>
            </a:r>
            <a:r>
              <a:rPr lang="en-US" sz="3000" dirty="0" err="1">
                <a:latin typeface="Times New Roman" panose="02020603050405020304" pitchFamily="18" charset="0"/>
                <a:ea typeface="Calibri" panose="020F0502020204030204" pitchFamily="34" charset="0"/>
                <a:cs typeface="Arial" panose="020B0604020202020204" pitchFamily="34" charset="0"/>
              </a:rPr>
              <a:t>là</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ngôn</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ngữ</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được</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sử</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dụng</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để</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khai</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báo</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kiểu</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trình</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bày</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các</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phần</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tử</a:t>
            </a:r>
            <a:r>
              <a:rPr lang="en-US" sz="3000" dirty="0">
                <a:latin typeface="Times New Roman" panose="02020603050405020304" pitchFamily="18" charset="0"/>
                <a:ea typeface="Calibri" panose="020F0502020204030204" pitchFamily="34" charset="0"/>
                <a:cs typeface="Arial" panose="020B0604020202020204" pitchFamily="34" charset="0"/>
              </a:rPr>
              <a:t> HTML </a:t>
            </a:r>
            <a:r>
              <a:rPr lang="en-US" sz="3000" dirty="0" err="1">
                <a:latin typeface="Times New Roman" panose="02020603050405020304" pitchFamily="18" charset="0"/>
                <a:ea typeface="Calibri" panose="020F0502020204030204" pitchFamily="34" charset="0"/>
                <a:cs typeface="Arial" panose="020B0604020202020204" pitchFamily="34" charset="0"/>
              </a:rPr>
              <a:t>trong</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trang</a:t>
            </a:r>
            <a:r>
              <a:rPr lang="en-US" sz="3000" dirty="0">
                <a:latin typeface="Times New Roman" panose="02020603050405020304" pitchFamily="18" charset="0"/>
                <a:ea typeface="Calibri" panose="020F0502020204030204" pitchFamily="34" charset="0"/>
                <a:cs typeface="Arial" panose="020B0604020202020204" pitchFamily="34" charset="0"/>
              </a:rPr>
              <a:t> web.  </a:t>
            </a:r>
            <a:endParaRPr lang="en-US" sz="3000" dirty="0" smtClean="0">
              <a:latin typeface="Times New Roman" panose="02020603050405020304" pitchFamily="18" charset="0"/>
              <a:ea typeface="Calibri" panose="020F0502020204030204" pitchFamily="34" charset="0"/>
              <a:cs typeface="Arial" panose="020B0604020202020204" pitchFamily="34" charset="0"/>
            </a:endParaRPr>
          </a:p>
          <a:p>
            <a:pPr marL="457200" indent="-457200">
              <a:lnSpc>
                <a:spcPct val="115000"/>
              </a:lnSpc>
              <a:spcAft>
                <a:spcPts val="1000"/>
              </a:spcAft>
              <a:buFont typeface="Arial" panose="020B0604020202020204" pitchFamily="34" charset="0"/>
              <a:buChar char="•"/>
            </a:pPr>
            <a:r>
              <a:rPr lang="en-US" sz="3000" dirty="0" smtClean="0">
                <a:latin typeface="Times New Roman" panose="02020603050405020304" pitchFamily="18" charset="0"/>
                <a:ea typeface="Calibri" panose="020F0502020204030204" pitchFamily="34" charset="0"/>
                <a:cs typeface="Arial" panose="020B0604020202020204" pitchFamily="34" charset="0"/>
              </a:rPr>
              <a:t>CSS  </a:t>
            </a:r>
            <a:r>
              <a:rPr lang="en-US" sz="3000" dirty="0" err="1">
                <a:latin typeface="Times New Roman" panose="02020603050405020304" pitchFamily="18" charset="0"/>
                <a:ea typeface="Calibri" panose="020F0502020204030204" pitchFamily="34" charset="0"/>
                <a:cs typeface="Arial" panose="020B0604020202020204" pitchFamily="34" charset="0"/>
              </a:rPr>
              <a:t>thường</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gồm</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một</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số</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quy</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tắc</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định</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dạng</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Mỗi</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quy</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tắc</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định</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danh</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như</a:t>
            </a:r>
            <a:r>
              <a:rPr lang="en-US" sz="3000" dirty="0">
                <a:latin typeface="Times New Roman" panose="02020603050405020304" pitchFamily="18" charset="0"/>
                <a:ea typeface="Calibri" panose="020F0502020204030204" pitchFamily="34" charset="0"/>
                <a:cs typeface="Arial" panose="020B0604020202020204" pitchFamily="34" charset="0"/>
              </a:rPr>
              <a:t> minh </a:t>
            </a:r>
            <a:r>
              <a:rPr lang="en-US" sz="3000" dirty="0" err="1">
                <a:latin typeface="Times New Roman" panose="02020603050405020304" pitchFamily="18" charset="0"/>
                <a:ea typeface="Calibri" panose="020F0502020204030204" pitchFamily="34" charset="0"/>
                <a:cs typeface="Arial" panose="020B0604020202020204" pitchFamily="34" charset="0"/>
              </a:rPr>
              <a:t>họa</a:t>
            </a:r>
            <a:r>
              <a:rPr lang="en-US" sz="3000" dirty="0">
                <a:latin typeface="Times New Roman" panose="02020603050405020304" pitchFamily="18" charset="0"/>
                <a:ea typeface="Calibri" panose="020F0502020204030204" pitchFamily="34" charset="0"/>
                <a:cs typeface="Arial" panose="020B0604020202020204" pitchFamily="34" charset="0"/>
              </a:rPr>
              <a:t> ở </a:t>
            </a:r>
            <a:r>
              <a:rPr lang="en-US" sz="3000" dirty="0" err="1">
                <a:latin typeface="Times New Roman" panose="02020603050405020304" pitchFamily="18" charset="0"/>
                <a:ea typeface="Calibri" panose="020F0502020204030204" pitchFamily="34" charset="0"/>
                <a:cs typeface="Arial" panose="020B0604020202020204" pitchFamily="34" charset="0"/>
              </a:rPr>
              <a:t>Hình</a:t>
            </a:r>
            <a:r>
              <a:rPr lang="en-US" sz="3000" dirty="0">
                <a:latin typeface="Times New Roman" panose="02020603050405020304" pitchFamily="18" charset="0"/>
                <a:ea typeface="Calibri" panose="020F0502020204030204" pitchFamily="34" charset="0"/>
                <a:cs typeface="Arial" panose="020B0604020202020204" pitchFamily="34" charset="0"/>
              </a:rPr>
              <a:t> 1 </a:t>
            </a:r>
            <a:r>
              <a:rPr lang="en-US" sz="3000" dirty="0" err="1">
                <a:latin typeface="Times New Roman" panose="02020603050405020304" pitchFamily="18" charset="0"/>
                <a:ea typeface="Calibri" panose="020F0502020204030204" pitchFamily="34" charset="0"/>
                <a:cs typeface="Arial" panose="020B0604020202020204" pitchFamily="34" charset="0"/>
              </a:rPr>
              <a:t>gồm</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bộ</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chọn</a:t>
            </a:r>
            <a:r>
              <a:rPr lang="en-US" sz="3000" dirty="0">
                <a:latin typeface="Times New Roman" panose="02020603050405020304" pitchFamily="18" charset="0"/>
                <a:ea typeface="Calibri" panose="020F0502020204030204" pitchFamily="34" charset="0"/>
                <a:cs typeface="Arial" panose="020B0604020202020204" pitchFamily="34" charset="0"/>
              </a:rPr>
              <a:t> ( selector) </a:t>
            </a:r>
            <a:r>
              <a:rPr lang="en-US" sz="3000" dirty="0" err="1">
                <a:latin typeface="Times New Roman" panose="02020603050405020304" pitchFamily="18" charset="0"/>
                <a:ea typeface="Calibri" panose="020F0502020204030204" pitchFamily="34" charset="0"/>
                <a:cs typeface="Arial" panose="020B0604020202020204" pitchFamily="34" charset="0"/>
              </a:rPr>
              <a:t>và</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các</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khai</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báo</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thuộc</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tính</a:t>
            </a:r>
            <a:r>
              <a:rPr lang="en-US" sz="3000" dirty="0">
                <a:latin typeface="Times New Roman" panose="02020603050405020304" pitchFamily="18" charset="0"/>
                <a:ea typeface="Calibri" panose="020F0502020204030204" pitchFamily="34" charset="0"/>
                <a:cs typeface="Arial" panose="020B0604020202020204" pitchFamily="34" charset="0"/>
              </a:rPr>
              <a:t> CSS(</a:t>
            </a:r>
            <a:r>
              <a:rPr lang="en-US" sz="3000" dirty="0" err="1">
                <a:latin typeface="Times New Roman" panose="02020603050405020304" pitchFamily="18" charset="0"/>
                <a:ea typeface="Calibri" panose="020F0502020204030204" pitchFamily="34" charset="0"/>
                <a:cs typeface="Arial" panose="020B0604020202020204" pitchFamily="34" charset="0"/>
              </a:rPr>
              <a:t>css</a:t>
            </a:r>
            <a:r>
              <a:rPr lang="en-US" sz="3000" dirty="0">
                <a:latin typeface="Times New Roman" panose="02020603050405020304" pitchFamily="18" charset="0"/>
                <a:ea typeface="Calibri" panose="020F0502020204030204" pitchFamily="34" charset="0"/>
                <a:cs typeface="Arial" panose="020B0604020202020204" pitchFamily="34" charset="0"/>
              </a:rPr>
              <a:t> properties)</a:t>
            </a:r>
            <a:r>
              <a:rPr lang="en-US" sz="3000" dirty="0" err="1">
                <a:latin typeface="Times New Roman" panose="02020603050405020304" pitchFamily="18" charset="0"/>
                <a:ea typeface="Calibri" panose="020F0502020204030204" pitchFamily="34" charset="0"/>
                <a:cs typeface="Arial" panose="020B0604020202020204" pitchFamily="34" charset="0"/>
              </a:rPr>
              <a:t>để</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xác</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định</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kiểu</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trình</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bày</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cho</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phần</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tử</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ví</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dụ</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màu</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sắc</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phông</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chữ,kích</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cỡ</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chữ</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đường</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dirty="0" err="1">
                <a:latin typeface="Times New Roman" panose="02020603050405020304" pitchFamily="18" charset="0"/>
                <a:ea typeface="Calibri" panose="020F0502020204030204" pitchFamily="34" charset="0"/>
                <a:cs typeface="Arial" panose="020B0604020202020204" pitchFamily="34" charset="0"/>
              </a:rPr>
              <a:t>viền</a:t>
            </a:r>
            <a:r>
              <a:rPr lang="en-US" sz="3000" dirty="0">
                <a:latin typeface="Times New Roman" panose="02020603050405020304" pitchFamily="18" charset="0"/>
                <a:ea typeface="Calibri" panose="020F0502020204030204" pitchFamily="34" charset="0"/>
                <a:cs typeface="Arial" panose="020B0604020202020204" pitchFamily="34" charset="0"/>
              </a:rPr>
              <a:t>,…..</a:t>
            </a:r>
            <a:endParaRPr lang="en-US" sz="3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810000" y="4914900"/>
            <a:ext cx="10134600" cy="4724400"/>
          </a:xfrm>
          <a:prstGeom prst="rect">
            <a:avLst/>
          </a:prstGeom>
        </p:spPr>
      </p:pic>
      <p:sp>
        <p:nvSpPr>
          <p:cNvPr id="4" name="TextBox 3"/>
          <p:cNvSpPr txBox="1"/>
          <p:nvPr/>
        </p:nvSpPr>
        <p:spPr>
          <a:xfrm>
            <a:off x="533400" y="0"/>
            <a:ext cx="9242088" cy="1103892"/>
          </a:xfrm>
          <a:prstGeom prst="rect">
            <a:avLst/>
          </a:prstGeom>
          <a:noFill/>
        </p:spPr>
        <p:txBody>
          <a:bodyPr wrap="square" rtlCol="0">
            <a:spAutoFit/>
          </a:bodyPr>
          <a:lstStyle/>
          <a:p>
            <a:pPr>
              <a:lnSpc>
                <a:spcPct val="150000"/>
              </a:lnSpc>
            </a:pPr>
            <a:r>
              <a:rPr lang="en-US" sz="5000" b="1" dirty="0" err="1">
                <a:solidFill>
                  <a:schemeClr val="accent2">
                    <a:lumMod val="75000"/>
                  </a:schemeClr>
                </a:solidFill>
                <a:latin typeface="Arial" panose="020B0604020202020204" pitchFamily="34" charset="0"/>
                <a:cs typeface="Arial" panose="020B0604020202020204" pitchFamily="34" charset="0"/>
              </a:rPr>
              <a:t>Bảng</a:t>
            </a:r>
            <a:r>
              <a:rPr lang="en-US" sz="5000" b="1" dirty="0">
                <a:solidFill>
                  <a:schemeClr val="accent2">
                    <a:lumMod val="75000"/>
                  </a:schemeClr>
                </a:solidFill>
                <a:latin typeface="Arial" panose="020B0604020202020204" pitchFamily="34" charset="0"/>
                <a:cs typeface="Arial" panose="020B0604020202020204" pitchFamily="34" charset="0"/>
              </a:rPr>
              <a:t> </a:t>
            </a:r>
            <a:r>
              <a:rPr lang="en-US" sz="5000" b="1" dirty="0" err="1">
                <a:solidFill>
                  <a:schemeClr val="accent2">
                    <a:lumMod val="75000"/>
                  </a:schemeClr>
                </a:solidFill>
                <a:latin typeface="Arial" panose="020B0604020202020204" pitchFamily="34" charset="0"/>
                <a:cs typeface="Arial" panose="020B0604020202020204" pitchFamily="34" charset="0"/>
              </a:rPr>
              <a:t>định</a:t>
            </a:r>
            <a:r>
              <a:rPr lang="en-US" sz="5000" b="1" dirty="0">
                <a:solidFill>
                  <a:schemeClr val="accent2">
                    <a:lumMod val="75000"/>
                  </a:schemeClr>
                </a:solidFill>
                <a:latin typeface="Arial" panose="020B0604020202020204" pitchFamily="34" charset="0"/>
                <a:cs typeface="Arial" panose="020B0604020202020204" pitchFamily="34" charset="0"/>
              </a:rPr>
              <a:t> </a:t>
            </a:r>
            <a:r>
              <a:rPr lang="en-US" sz="5000" b="1" dirty="0" err="1">
                <a:solidFill>
                  <a:schemeClr val="accent2">
                    <a:lumMod val="75000"/>
                  </a:schemeClr>
                </a:solidFill>
                <a:latin typeface="Arial" panose="020B0604020202020204" pitchFamily="34" charset="0"/>
                <a:cs typeface="Arial" panose="020B0604020202020204" pitchFamily="34" charset="0"/>
              </a:rPr>
              <a:t>dạng</a:t>
            </a:r>
            <a:r>
              <a:rPr lang="en-US" sz="5000" b="1" dirty="0">
                <a:solidFill>
                  <a:schemeClr val="accent2">
                    <a:lumMod val="75000"/>
                  </a:schemeClr>
                </a:solidFill>
                <a:latin typeface="Arial" panose="020B0604020202020204" pitchFamily="34" charset="0"/>
                <a:cs typeface="Arial" panose="020B0604020202020204" pitchFamily="34" charset="0"/>
              </a:rPr>
              <a:t> CSS</a:t>
            </a:r>
          </a:p>
        </p:txBody>
      </p:sp>
    </p:spTree>
    <p:extLst>
      <p:ext uri="{BB962C8B-B14F-4D97-AF65-F5344CB8AC3E}">
        <p14:creationId xmlns:p14="http://schemas.microsoft.com/office/powerpoint/2010/main" val="318957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15800" y="2628901"/>
            <a:ext cx="5981700" cy="6705599"/>
            <a:chOff x="9144000" y="1655716"/>
            <a:chExt cx="8115300" cy="7664497"/>
          </a:xfrm>
        </p:grpSpPr>
        <p:sp>
          <p:nvSpPr>
            <p:cNvPr id="5" name="AutoShape 5"/>
            <p:cNvSpPr/>
            <p:nvPr/>
          </p:nvSpPr>
          <p:spPr>
            <a:xfrm>
              <a:off x="9144000" y="9239250"/>
              <a:ext cx="7589385" cy="0"/>
            </a:xfrm>
            <a:prstGeom prst="line">
              <a:avLst/>
            </a:prstGeom>
            <a:ln w="19050" cap="rnd">
              <a:solidFill>
                <a:srgbClr val="243762"/>
              </a:solidFill>
              <a:prstDash val="solid"/>
              <a:headEnd type="none" w="sm" len="sm"/>
              <a:tailEnd type="none" w="sm" len="sm"/>
            </a:ln>
          </p:spPr>
        </p:sp>
        <p:sp>
          <p:nvSpPr>
            <p:cNvPr id="6" name="Freeform 6"/>
            <p:cNvSpPr/>
            <p:nvPr/>
          </p:nvSpPr>
          <p:spPr>
            <a:xfrm flipH="1">
              <a:off x="9510269" y="1655716"/>
              <a:ext cx="7749031" cy="7664497"/>
            </a:xfrm>
            <a:custGeom>
              <a:avLst/>
              <a:gdLst/>
              <a:ahLst/>
              <a:cxnLst/>
              <a:rect l="l" t="t" r="r" b="b"/>
              <a:pathLst>
                <a:path w="7749031" h="7664497">
                  <a:moveTo>
                    <a:pt x="7749031" y="0"/>
                  </a:moveTo>
                  <a:lnTo>
                    <a:pt x="0" y="0"/>
                  </a:lnTo>
                  <a:lnTo>
                    <a:pt x="0" y="7664496"/>
                  </a:lnTo>
                  <a:lnTo>
                    <a:pt x="7749031" y="7664496"/>
                  </a:lnTo>
                  <a:lnTo>
                    <a:pt x="7749031"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0" name="TextBox 9"/>
          <p:cNvSpPr txBox="1"/>
          <p:nvPr/>
        </p:nvSpPr>
        <p:spPr>
          <a:xfrm>
            <a:off x="457199" y="4600090"/>
            <a:ext cx="11928573" cy="3785652"/>
          </a:xfrm>
          <a:prstGeom prst="rect">
            <a:avLst/>
          </a:prstGeom>
          <a:noFill/>
        </p:spPr>
        <p:txBody>
          <a:bodyPr wrap="square" rtlCol="0">
            <a:spAutoFit/>
          </a:bodyPr>
          <a:lstStyle/>
          <a:p>
            <a:pPr algn="ctr">
              <a:lnSpc>
                <a:spcPct val="150000"/>
              </a:lnSpc>
            </a:pPr>
            <a:r>
              <a:rPr lang="en-US" sz="8000" b="1" dirty="0" err="1" smtClean="0">
                <a:solidFill>
                  <a:schemeClr val="tx2">
                    <a:lumMod val="75000"/>
                  </a:schemeClr>
                </a:solidFill>
                <a:latin typeface="Arial" panose="020B0604020202020204" pitchFamily="34" charset="0"/>
                <a:cs typeface="Arial" panose="020B0604020202020204" pitchFamily="34" charset="0"/>
              </a:rPr>
              <a:t>Khai</a:t>
            </a:r>
            <a:r>
              <a:rPr lang="en-US" sz="8000" b="1" dirty="0" smtClean="0">
                <a:solidFill>
                  <a:schemeClr val="tx2">
                    <a:lumMod val="75000"/>
                  </a:schemeClr>
                </a:solidFill>
                <a:latin typeface="Arial" panose="020B0604020202020204" pitchFamily="34" charset="0"/>
                <a:cs typeface="Arial" panose="020B0604020202020204" pitchFamily="34" charset="0"/>
              </a:rPr>
              <a:t> </a:t>
            </a:r>
            <a:r>
              <a:rPr lang="en-US" sz="8000" b="1" dirty="0" err="1" smtClean="0">
                <a:solidFill>
                  <a:schemeClr val="tx2">
                    <a:lumMod val="75000"/>
                  </a:schemeClr>
                </a:solidFill>
                <a:latin typeface="Arial" panose="020B0604020202020204" pitchFamily="34" charset="0"/>
                <a:cs typeface="Arial" panose="020B0604020202020204" pitchFamily="34" charset="0"/>
              </a:rPr>
              <a:t>báo</a:t>
            </a:r>
            <a:r>
              <a:rPr lang="en-US" sz="8000" b="1" dirty="0" smtClean="0">
                <a:solidFill>
                  <a:schemeClr val="tx2">
                    <a:lumMod val="75000"/>
                  </a:schemeClr>
                </a:solidFill>
                <a:latin typeface="Arial" panose="020B0604020202020204" pitchFamily="34" charset="0"/>
                <a:cs typeface="Arial" panose="020B0604020202020204" pitchFamily="34" charset="0"/>
              </a:rPr>
              <a:t> </a:t>
            </a:r>
            <a:r>
              <a:rPr lang="en-US" sz="8000" b="1" dirty="0" err="1" smtClean="0">
                <a:solidFill>
                  <a:schemeClr val="tx2">
                    <a:lumMod val="75000"/>
                  </a:schemeClr>
                </a:solidFill>
                <a:latin typeface="Arial" panose="020B0604020202020204" pitchFamily="34" charset="0"/>
                <a:cs typeface="Arial" panose="020B0604020202020204" pitchFamily="34" charset="0"/>
              </a:rPr>
              <a:t>bộ</a:t>
            </a:r>
            <a:r>
              <a:rPr lang="en-US" sz="8000" b="1" dirty="0" smtClean="0">
                <a:solidFill>
                  <a:schemeClr val="tx2">
                    <a:lumMod val="75000"/>
                  </a:schemeClr>
                </a:solidFill>
                <a:latin typeface="Arial" panose="020B0604020202020204" pitchFamily="34" charset="0"/>
                <a:cs typeface="Arial" panose="020B0604020202020204" pitchFamily="34" charset="0"/>
              </a:rPr>
              <a:t> </a:t>
            </a:r>
            <a:r>
              <a:rPr lang="en-US" sz="8000" b="1" dirty="0" err="1" smtClean="0">
                <a:solidFill>
                  <a:schemeClr val="tx2">
                    <a:lumMod val="75000"/>
                  </a:schemeClr>
                </a:solidFill>
                <a:latin typeface="Arial" panose="020B0604020202020204" pitchFamily="34" charset="0"/>
                <a:cs typeface="Arial" panose="020B0604020202020204" pitchFamily="34" charset="0"/>
              </a:rPr>
              <a:t>chọn</a:t>
            </a:r>
            <a:r>
              <a:rPr lang="en-US" sz="8000" b="1" dirty="0" smtClean="0">
                <a:solidFill>
                  <a:schemeClr val="tx2">
                    <a:lumMod val="75000"/>
                  </a:schemeClr>
                </a:solidFill>
                <a:latin typeface="Arial" panose="020B0604020202020204" pitchFamily="34" charset="0"/>
                <a:cs typeface="Arial" panose="020B0604020202020204" pitchFamily="34" charset="0"/>
              </a:rPr>
              <a:t> </a:t>
            </a:r>
            <a:r>
              <a:rPr lang="en-US" sz="8000" b="1" dirty="0" err="1" smtClean="0">
                <a:solidFill>
                  <a:schemeClr val="tx2">
                    <a:lumMod val="75000"/>
                  </a:schemeClr>
                </a:solidFill>
                <a:latin typeface="Arial" panose="020B0604020202020204" pitchFamily="34" charset="0"/>
                <a:cs typeface="Arial" panose="020B0604020202020204" pitchFamily="34" charset="0"/>
              </a:rPr>
              <a:t>phần</a:t>
            </a:r>
            <a:r>
              <a:rPr lang="en-US" sz="8000" b="1" dirty="0" smtClean="0">
                <a:solidFill>
                  <a:schemeClr val="tx2">
                    <a:lumMod val="75000"/>
                  </a:schemeClr>
                </a:solidFill>
                <a:latin typeface="Arial" panose="020B0604020202020204" pitchFamily="34" charset="0"/>
                <a:cs typeface="Arial" panose="020B0604020202020204" pitchFamily="34" charset="0"/>
              </a:rPr>
              <a:t> </a:t>
            </a:r>
            <a:r>
              <a:rPr lang="en-US" sz="8000" b="1" dirty="0" err="1" smtClean="0">
                <a:solidFill>
                  <a:schemeClr val="tx2">
                    <a:lumMod val="75000"/>
                  </a:schemeClr>
                </a:solidFill>
                <a:latin typeface="Arial" panose="020B0604020202020204" pitchFamily="34" charset="0"/>
                <a:cs typeface="Arial" panose="020B0604020202020204" pitchFamily="34" charset="0"/>
              </a:rPr>
              <a:t>tử</a:t>
            </a:r>
            <a:r>
              <a:rPr lang="en-US" sz="8000" b="1" dirty="0" smtClean="0">
                <a:solidFill>
                  <a:schemeClr val="tx2">
                    <a:lumMod val="75000"/>
                  </a:schemeClr>
                </a:solidFill>
                <a:latin typeface="Arial" panose="020B0604020202020204" pitchFamily="34" charset="0"/>
                <a:cs typeface="Arial" panose="020B0604020202020204" pitchFamily="34" charset="0"/>
              </a:rPr>
              <a:t> </a:t>
            </a:r>
            <a:r>
              <a:rPr lang="en-US" sz="8000" b="1" dirty="0" err="1" smtClean="0">
                <a:solidFill>
                  <a:schemeClr val="tx2">
                    <a:lumMod val="75000"/>
                  </a:schemeClr>
                </a:solidFill>
                <a:latin typeface="Arial" panose="020B0604020202020204" pitchFamily="34" charset="0"/>
                <a:cs typeface="Arial" panose="020B0604020202020204" pitchFamily="34" charset="0"/>
              </a:rPr>
              <a:t>và</a:t>
            </a:r>
            <a:r>
              <a:rPr lang="en-US" sz="8000" b="1" dirty="0" smtClean="0">
                <a:solidFill>
                  <a:schemeClr val="tx2">
                    <a:lumMod val="75000"/>
                  </a:schemeClr>
                </a:solidFill>
                <a:latin typeface="Arial" panose="020B0604020202020204" pitchFamily="34" charset="0"/>
                <a:cs typeface="Arial" panose="020B0604020202020204" pitchFamily="34" charset="0"/>
              </a:rPr>
              <a:t> </a:t>
            </a:r>
            <a:r>
              <a:rPr lang="en-US" sz="8000" b="1" dirty="0" err="1" smtClean="0">
                <a:solidFill>
                  <a:schemeClr val="tx2">
                    <a:lumMod val="75000"/>
                  </a:schemeClr>
                </a:solidFill>
                <a:latin typeface="Arial" panose="020B0604020202020204" pitchFamily="34" charset="0"/>
                <a:cs typeface="Arial" panose="020B0604020202020204" pitchFamily="34" charset="0"/>
              </a:rPr>
              <a:t>áp</a:t>
            </a:r>
            <a:r>
              <a:rPr lang="en-US" sz="8000" b="1" dirty="0" smtClean="0">
                <a:solidFill>
                  <a:schemeClr val="tx2">
                    <a:lumMod val="75000"/>
                  </a:schemeClr>
                </a:solidFill>
                <a:latin typeface="Arial" panose="020B0604020202020204" pitchFamily="34" charset="0"/>
                <a:cs typeface="Arial" panose="020B0604020202020204" pitchFamily="34" charset="0"/>
              </a:rPr>
              <a:t> </a:t>
            </a:r>
            <a:r>
              <a:rPr lang="en-US" sz="8000" b="1" dirty="0" err="1" smtClean="0">
                <a:solidFill>
                  <a:schemeClr val="tx2">
                    <a:lumMod val="75000"/>
                  </a:schemeClr>
                </a:solidFill>
                <a:latin typeface="Arial" panose="020B0604020202020204" pitchFamily="34" charset="0"/>
                <a:cs typeface="Arial" panose="020B0604020202020204" pitchFamily="34" charset="0"/>
              </a:rPr>
              <a:t>dụng</a:t>
            </a:r>
            <a:r>
              <a:rPr lang="en-US" sz="8000" b="1" dirty="0" smtClean="0">
                <a:solidFill>
                  <a:schemeClr val="tx2">
                    <a:lumMod val="75000"/>
                  </a:schemeClr>
                </a:solidFill>
                <a:latin typeface="Arial" panose="020B0604020202020204" pitchFamily="34" charset="0"/>
                <a:cs typeface="Arial" panose="020B0604020202020204" pitchFamily="34" charset="0"/>
              </a:rPr>
              <a:t> CSS</a:t>
            </a:r>
            <a:endParaRPr lang="en-US" sz="8000" b="1" dirty="0">
              <a:solidFill>
                <a:schemeClr val="tx2">
                  <a:lumMod val="7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stretch>
            <a:fillRect/>
          </a:stretch>
        </p:blipFill>
        <p:spPr>
          <a:xfrm>
            <a:off x="15715623" y="1028700"/>
            <a:ext cx="1867257" cy="1867257"/>
          </a:xfrm>
          <a:prstGeom prst="rect">
            <a:avLst/>
          </a:prstGeom>
        </p:spPr>
      </p:pic>
      <p:sp>
        <p:nvSpPr>
          <p:cNvPr id="12" name="Rounded Rectangle 11"/>
          <p:cNvSpPr/>
          <p:nvPr/>
        </p:nvSpPr>
        <p:spPr>
          <a:xfrm>
            <a:off x="3657600" y="1487171"/>
            <a:ext cx="3124200" cy="228346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9600" b="1" smtClean="0">
                <a:solidFill>
                  <a:schemeClr val="bg1"/>
                </a:solidFill>
                <a:latin typeface="Arial" panose="020B0604020202020204" pitchFamily="34" charset="0"/>
                <a:cs typeface="Arial" panose="020B0604020202020204" pitchFamily="34" charset="0"/>
              </a:rPr>
              <a:t>02</a:t>
            </a:r>
            <a:endParaRPr lang="en-US" sz="9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521557"/>
      </p:ext>
    </p:extLst>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13173799" cy="1103892"/>
          </a:xfrm>
          <a:prstGeom prst="rect">
            <a:avLst/>
          </a:prstGeom>
        </p:spPr>
        <p:txBody>
          <a:bodyPr wrap="none">
            <a:spAutoFit/>
          </a:bodyPr>
          <a:lstStyle/>
          <a:p>
            <a:pPr algn="ctr">
              <a:lnSpc>
                <a:spcPct val="150000"/>
              </a:lnSpc>
            </a:pPr>
            <a:r>
              <a:rPr lang="en-US" sz="5000" b="1" dirty="0" err="1">
                <a:solidFill>
                  <a:schemeClr val="tx2">
                    <a:lumMod val="75000"/>
                  </a:schemeClr>
                </a:solidFill>
                <a:latin typeface="Arial" panose="020B0604020202020204" pitchFamily="34" charset="0"/>
                <a:cs typeface="Arial" panose="020B0604020202020204" pitchFamily="34" charset="0"/>
              </a:rPr>
              <a:t>Khai</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báo</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bộ</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chọn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phần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tử</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và</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áp</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dụng</a:t>
            </a:r>
            <a:r>
              <a:rPr lang="en-US" sz="5000" b="1" dirty="0">
                <a:solidFill>
                  <a:schemeClr val="tx2">
                    <a:lumMod val="75000"/>
                  </a:schemeClr>
                </a:solidFill>
                <a:latin typeface="Arial" panose="020B0604020202020204" pitchFamily="34" charset="0"/>
                <a:cs typeface="Arial" panose="020B0604020202020204" pitchFamily="34" charset="0"/>
              </a:rPr>
              <a:t> CSS</a:t>
            </a:r>
          </a:p>
        </p:txBody>
      </p:sp>
      <p:sp>
        <p:nvSpPr>
          <p:cNvPr id="3" name="Rectangle 2"/>
          <p:cNvSpPr/>
          <p:nvPr/>
        </p:nvSpPr>
        <p:spPr>
          <a:xfrm>
            <a:off x="990600" y="1638300"/>
            <a:ext cx="9119804" cy="743473"/>
          </a:xfrm>
          <a:prstGeom prst="rect">
            <a:avLst/>
          </a:prstGeom>
        </p:spPr>
        <p:txBody>
          <a:bodyPr wrap="none">
            <a:spAutoFit/>
          </a:bodyPr>
          <a:lstStyle/>
          <a:p>
            <a:pPr>
              <a:lnSpc>
                <a:spcPct val="115000"/>
              </a:lnSpc>
              <a:spcAft>
                <a:spcPts val="1000"/>
              </a:spcAft>
            </a:pPr>
            <a:r>
              <a:rPr lang="en-US" sz="40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khai</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báo</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4000" b="1"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95400" y="3695700"/>
            <a:ext cx="15585510" cy="1315309"/>
          </a:xfrm>
          <a:prstGeom prst="rect">
            <a:avLst/>
          </a:prstGeom>
        </p:spPr>
      </p:pic>
    </p:spTree>
    <p:extLst>
      <p:ext uri="{BB962C8B-B14F-4D97-AF65-F5344CB8AC3E}">
        <p14:creationId xmlns:p14="http://schemas.microsoft.com/office/powerpoint/2010/main" val="3121158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562100"/>
            <a:ext cx="13411200" cy="1331134"/>
          </a:xfrm>
          <a:prstGeom prst="rect">
            <a:avLst/>
          </a:prstGeom>
        </p:spPr>
        <p:txBody>
          <a:bodyPr wrap="square">
            <a:spAutoFit/>
          </a:bodyPr>
          <a:lstStyle/>
          <a:p>
            <a:pPr>
              <a:lnSpc>
                <a:spcPct val="115000"/>
              </a:lnSpc>
              <a:spcAft>
                <a:spcPts val="1000"/>
              </a:spcAft>
            </a:pPr>
            <a:r>
              <a:rPr lang="en-US" sz="3500">
                <a:latin typeface="Times New Roman" panose="02020603050405020304" pitchFamily="18" charset="0"/>
                <a:ea typeface="Calibri" panose="020F0502020204030204" pitchFamily="34" charset="0"/>
                <a:cs typeface="Times New Roman" panose="02020603050405020304" pitchFamily="18" charset="0"/>
              </a:rPr>
              <a:t>Ví dụ 1: quy tắc định dạng ở Hình 2 xác định kiểu trình bày nội dung của phần tử p trong văn bản HTML có chữ màu đỏ và in đậm</a:t>
            </a:r>
            <a:endParaRPr lang="en-US" sz="35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Rectangle 3"/>
          <p:cNvSpPr/>
          <p:nvPr/>
        </p:nvSpPr>
        <p:spPr>
          <a:xfrm>
            <a:off x="304800" y="0"/>
            <a:ext cx="13173799" cy="1103892"/>
          </a:xfrm>
          <a:prstGeom prst="rect">
            <a:avLst/>
          </a:prstGeom>
        </p:spPr>
        <p:txBody>
          <a:bodyPr wrap="none">
            <a:spAutoFit/>
          </a:bodyPr>
          <a:lstStyle/>
          <a:p>
            <a:pPr algn="ctr">
              <a:lnSpc>
                <a:spcPct val="150000"/>
              </a:lnSpc>
            </a:pPr>
            <a:r>
              <a:rPr lang="en-US" sz="5000" b="1" dirty="0" err="1">
                <a:solidFill>
                  <a:schemeClr val="tx2">
                    <a:lumMod val="75000"/>
                  </a:schemeClr>
                </a:solidFill>
                <a:latin typeface="Arial" panose="020B0604020202020204" pitchFamily="34" charset="0"/>
                <a:cs typeface="Arial" panose="020B0604020202020204" pitchFamily="34" charset="0"/>
              </a:rPr>
              <a:t>Khai</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báo</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bộ</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chọn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phần</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tử</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và</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áp</a:t>
            </a:r>
            <a:r>
              <a:rPr lang="en-US" sz="5000" b="1" dirty="0">
                <a:solidFill>
                  <a:schemeClr val="tx2">
                    <a:lumMod val="75000"/>
                  </a:schemeClr>
                </a:solidFill>
                <a:latin typeface="Arial" panose="020B0604020202020204" pitchFamily="34" charset="0"/>
                <a:cs typeface="Arial" panose="020B0604020202020204" pitchFamily="34" charset="0"/>
              </a:rPr>
              <a:t> </a:t>
            </a:r>
            <a:r>
              <a:rPr lang="en-US" sz="5000" b="1" dirty="0" err="1">
                <a:solidFill>
                  <a:schemeClr val="tx2">
                    <a:lumMod val="75000"/>
                  </a:schemeClr>
                </a:solidFill>
                <a:latin typeface="Arial" panose="020B0604020202020204" pitchFamily="34" charset="0"/>
                <a:cs typeface="Arial" panose="020B0604020202020204" pitchFamily="34" charset="0"/>
              </a:rPr>
              <a:t>dụng</a:t>
            </a:r>
            <a:r>
              <a:rPr lang="en-US" sz="5000" b="1" dirty="0">
                <a:solidFill>
                  <a:schemeClr val="tx2">
                    <a:lumMod val="75000"/>
                  </a:schemeClr>
                </a:solidFill>
                <a:latin typeface="Arial" panose="020B0604020202020204" pitchFamily="34" charset="0"/>
                <a:cs typeface="Arial" panose="020B0604020202020204" pitchFamily="34" charset="0"/>
              </a:rPr>
              <a:t> CSS</a:t>
            </a:r>
          </a:p>
        </p:txBody>
      </p:sp>
      <p:pic>
        <p:nvPicPr>
          <p:cNvPr id="5" name="Picture 4"/>
          <p:cNvPicPr/>
          <p:nvPr/>
        </p:nvPicPr>
        <p:blipFill>
          <a:blip r:embed="rId2"/>
          <a:stretch>
            <a:fillRect/>
          </a:stretch>
        </p:blipFill>
        <p:spPr>
          <a:xfrm>
            <a:off x="4800600" y="3695700"/>
            <a:ext cx="7410450" cy="3233738"/>
          </a:xfrm>
          <a:prstGeom prst="rect">
            <a:avLst/>
          </a:prstGeom>
        </p:spPr>
      </p:pic>
    </p:spTree>
    <p:extLst>
      <p:ext uri="{BB962C8B-B14F-4D97-AF65-F5344CB8AC3E}">
        <p14:creationId xmlns:p14="http://schemas.microsoft.com/office/powerpoint/2010/main" val="271973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1453</Words>
  <Application>Microsoft Office PowerPoint</Application>
  <PresentationFormat>Custom</PresentationFormat>
  <Paragraphs>85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F</dc:title>
  <dc:creator>Xinh Đẹp Dịu Hiền Huế Thị</dc:creator>
  <cp:lastModifiedBy>ADMIN</cp:lastModifiedBy>
  <cp:revision>58</cp:revision>
  <dcterms:created xsi:type="dcterms:W3CDTF">2006-08-16T00:00:00Z</dcterms:created>
  <dcterms:modified xsi:type="dcterms:W3CDTF">2024-04-17T08:07:14Z</dcterms:modified>
  <dc:identifier>DAFn2dd0_sY</dc:identifier>
</cp:coreProperties>
</file>