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CCFE-12C2-42B1-9DF0-A1F604FF41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6480-34C9-4CE2-882B-292B30B1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8BFD-148E-476E-B233-57A721967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C9BFF-8807-4A4B-BA53-93D476E9D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9FAB6-36C4-404C-810E-AF5451D3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A5C6-1A79-4C9B-871A-9F4EBB7A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068C-D67D-4B55-AD1F-1B248A47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0A00-9980-4A13-AEB2-D2D5783D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670B4-9747-4096-AF67-BD258C59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13F7-8694-4A65-A81C-A7098BFE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4DA2-46B4-445D-AF64-D8609A15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826D8-1009-4F4A-BCFB-67E5F17F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47444-2646-4326-AC38-4E7792E93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DD15-9B4A-445C-9909-4EB8E36D5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DC971-ACF1-4506-917B-30061C0C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078E-058E-4960-937B-CACF16C7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BFE5-D8F3-4973-86A4-D5984800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8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8F1E-0139-4633-8927-B2DD8CC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DDD-2280-4997-9289-8BFA4844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7390-925B-4FC0-9D81-C2C923C3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24071-450B-45DA-9CEB-9413AF05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39D3-8036-4459-AE8A-CF12D77D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920F-7CED-41A4-871B-44259F07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6B2B-E6DA-454E-9D32-4AED4773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32603-207D-481F-B01A-67D7D71B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457DC-6F96-48B9-8AC0-3107097C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D676-BA0D-4D14-8E38-12F4809B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56F1-5F9E-4ACA-9208-CE18D50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D37D-9D58-4217-A8B2-C6FA2885B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94C6C-115D-4F7F-9F17-973D139C7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1909-4870-4077-9F70-3C56734A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FC54C-18D3-4876-9814-30C72601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23D33-731E-4F17-A726-96A009D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F330-5661-4775-A6F5-DB4EDD0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E04D-A29F-427F-B00C-845A55C74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AA175-806F-4053-9CB1-7186D612F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32E98-2FEA-43CF-A7D8-CD84556B3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08C5E-E6BD-4B14-8750-6E3F34E34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8B093-381C-4F24-9B2B-D1306C8E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0A6D5-F70C-4C27-844D-00166476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1872E-A884-4A12-A181-2DE61420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32AC-9287-49E6-A2B0-4AB7BBB0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54B25-7FCA-4778-AC80-05185642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65028-7C90-457E-8A3D-158066D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B74FC-E8F9-47C6-A16E-708EEB72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4A2FD-EECF-4831-AA8B-12D372B0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88395-90F5-46C4-A424-17F61825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F7332-C7D1-411F-B909-0A5D9857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033D-A8EE-438B-B9DF-F7DE07B0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3D8F-1E43-48E1-AA45-F7BF75C8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BCFD6-27A5-44D7-AF98-E7C046EA1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A18F-10B8-4451-81E9-00733DF7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08B68-2723-407E-AB42-F81B0F7C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7009B-6E13-4924-AD80-FA990B93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D74F-45BD-49A2-B591-8A32705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C5ACD-15ED-4CAC-A0C8-35D55E05F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DF0C5-1E08-4C43-92FE-E2E7764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A0C4E-A665-4713-AFBB-71FC8821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4C753-15E6-4A9E-A5D8-4837E6FB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0ED9-772F-48F9-8AEE-23E5FA27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C1C55-BB12-483E-B5D9-73D7FD43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B434-6668-4419-BB5C-C24E3E62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2149-607A-400F-84A1-9FE05EA3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4F2E-9525-4B94-AAB7-903319AAA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2B691-765D-4F86-A63E-96BD4A078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7DA8B-1164-B760-D375-171398A7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436" b="14314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E2491-A1CA-4FDE-8A37-462616B88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3" t="35911" r="17500" b="29676"/>
          <a:stretch/>
        </p:blipFill>
        <p:spPr>
          <a:xfrm>
            <a:off x="300556" y="689113"/>
            <a:ext cx="11590887" cy="31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9AAD1D-3045-48CE-9400-D8EDCE3B7F18}"/>
              </a:ext>
            </a:extLst>
          </p:cNvPr>
          <p:cNvSpPr txBox="1"/>
          <p:nvPr/>
        </p:nvSpPr>
        <p:spPr>
          <a:xfrm>
            <a:off x="161777" y="106017"/>
            <a:ext cx="11615225" cy="368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US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toán quản lí</a:t>
            </a:r>
            <a:endParaRPr lang="en-US" sz="32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rất nhiều bài toán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các t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lớn, nh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 với mức độ phức tạp khác nhau và ngay c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 nhân cũng có những nhu cầu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riêng m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nh.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là công việc r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Xã hội càng phát tri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càng văn minh thì nhu cầu và chất lượng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hoạt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càng cao.</a:t>
            </a:r>
            <a:endParaRPr lang="en-US" sz="2600">
              <a:solidFill>
                <a:schemeClr val="bg2">
                  <a:lumMod val="9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20000"/>
              </a:lnSpc>
              <a:spcAft>
                <a:spcPts val="500"/>
              </a:spcAft>
            </a:pP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dùng trong bài toán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chính xác, k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lí thông tin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đáng tin cậ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giúp có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quyết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đúng đắn, hợp lí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8C5DA-F0EC-44C7-9624-A3D0E5C5A4F2}"/>
              </a:ext>
            </a:extLst>
          </p:cNvPr>
          <p:cNvSpPr txBox="1"/>
          <p:nvPr/>
        </p:nvSpPr>
        <p:spPr>
          <a:xfrm>
            <a:off x="161777" y="4290646"/>
            <a:ext cx="11451102" cy="141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Aft>
                <a:spcPts val="130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 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trong bài toán quản lí</a:t>
            </a:r>
            <a:endParaRPr lang="en-US" sz="28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2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thông tin trong bài toán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bao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 h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sơ,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7A473-028C-4EC2-846A-C88CE47C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32197" r="11730" b="11570"/>
          <a:stretch/>
        </p:blipFill>
        <p:spPr>
          <a:xfrm>
            <a:off x="241478" y="1765496"/>
            <a:ext cx="11709045" cy="5092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08B16-B2E4-4927-BF87-145FEEAC6E1A}"/>
              </a:ext>
            </a:extLst>
          </p:cNvPr>
          <p:cNvSpPr txBox="1"/>
          <p:nvPr/>
        </p:nvSpPr>
        <p:spPr>
          <a:xfrm>
            <a:off x="241478" y="143420"/>
            <a:ext cx="11322166" cy="151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19000"/>
              </a:lnSpc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Tạo lập hồ sơ</a:t>
            </a:r>
          </a:p>
          <a:p>
            <a:pPr indent="393700" algn="just">
              <a:lnSpc>
                <a:spcPct val="119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lập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bài toán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lí,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xác định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đ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dữ liệu cần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trữ,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thời dữ liệu nhập vào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đúng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D3293A-46AE-4528-B870-2E7C80430DA7}"/>
              </a:ext>
            </a:extLst>
          </p:cNvPr>
          <p:cNvSpPr txBox="1"/>
          <p:nvPr/>
        </p:nvSpPr>
        <p:spPr>
          <a:xfrm>
            <a:off x="161778" y="258725"/>
            <a:ext cx="11868443" cy="160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vi-VN" sz="2800" b="1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</a:rPr>
              <a:t>b) Cập nhật dữ liệu</a:t>
            </a:r>
            <a:endParaRPr lang="en-US" sz="2800" b="1">
              <a:solidFill>
                <a:srgbClr val="FFFF00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indent="4064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dữ liệu gồm các thao tác: thêm, sửa, xoá dữ liệu.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 bộ dữ liệu sau mỗi 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cập nhật cũng phải tho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tính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BA54D-CC6B-4BB2-B890-74772A623706}"/>
              </a:ext>
            </a:extLst>
          </p:cNvPr>
          <p:cNvSpPr txBox="1"/>
          <p:nvPr/>
        </p:nvSpPr>
        <p:spPr>
          <a:xfrm>
            <a:off x="161778" y="1867948"/>
            <a:ext cx="11868443" cy="487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c) Khai thác th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ô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 tin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dữ liệu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iệc rút ra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các dữ liệu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mãn một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iều kiện nào đó từ dữ liệu đã lưu trữ. Ví dụ: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họ và tên học sinh có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môn Tin học cao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thác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 dựa trên tính toán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 ra các thông tin không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sẵn trong hồ sơ.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dụ: xác định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cao nhất và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thấp nhất của môn Tin học: xác định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sinh là đoàn viên.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áo cáo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các kết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m,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kê,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x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ợc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rú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ra để tạo lập một bộ hồ sơ mới có nội dung và cấu trúc theo một số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cầu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trong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lí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Ví dụ: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học k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ì,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giáo viên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nhiệm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có một danh sách học sinh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nghị nhà trường khen thư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3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41DFD-31A4-48CF-BD0C-F0DAFF98255F}"/>
              </a:ext>
            </a:extLst>
          </p:cNvPr>
          <p:cNvSpPr txBox="1"/>
          <p:nvPr/>
        </p:nvSpPr>
        <p:spPr>
          <a:xfrm>
            <a:off x="159025" y="217284"/>
            <a:ext cx="11873949" cy="147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Cơ sở dữ liệu và phần mềm hệ quản trị cơ sở dữ liệu</a:t>
            </a:r>
          </a:p>
          <a:p>
            <a:pPr indent="254000" algn="just">
              <a:lnSpc>
                <a:spcPct val="119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giúp tạo lập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cập nhật CSDL và khai thác thông tin trong CSDL có loại phần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được gọi là 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quản trị CSDL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(Database Management System DBMS).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948FA-9586-4221-8AEB-20F144DE033C}"/>
              </a:ext>
            </a:extLst>
          </p:cNvPr>
          <p:cNvSpPr txBox="1"/>
          <p:nvPr/>
        </p:nvSpPr>
        <p:spPr>
          <a:xfrm>
            <a:off x="331304" y="1820803"/>
            <a:ext cx="11396870" cy="384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  <a:spcAft>
                <a:spcPts val="4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là một hệ thống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giúp người dùng tương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với CSDL qua các giao diện d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dùng (như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chọn, hộp thoại, các bi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báo cáo,...).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CSDL,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là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truy cập được dữ liệu nhưng tuân theo những ràng buộc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bảo tính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cho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thao tác cập nhật dữ liệu và khai thác dữ liệu.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cơ sơ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của một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là cách gọi chung một tập hợp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CSDL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đơn vị,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và các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ứng dụng có các giao diện tương tác với CSDL đáp ứng được nhu cầu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đơn vị đó.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158F7-C00C-40B5-9CBA-6AAC99E02C65}"/>
              </a:ext>
            </a:extLst>
          </p:cNvPr>
          <p:cNvSpPr txBox="1"/>
          <p:nvPr/>
        </p:nvSpPr>
        <p:spPr>
          <a:xfrm>
            <a:off x="271669" y="165455"/>
            <a:ext cx="11648661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phần mềm ứng dụng khác muốn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dữ liệu trong CSDL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thông qua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gi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như mọi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tính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chạy dưới sự kiểm soát, điều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hệ điều hành.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68A5D-D035-44A1-BD19-C4F84A553740}"/>
              </a:ext>
            </a:extLst>
          </p:cNvPr>
          <p:cNvSpPr txBox="1"/>
          <p:nvPr/>
        </p:nvSpPr>
        <p:spPr>
          <a:xfrm>
            <a:off x="271669" y="2019972"/>
            <a:ext cx="11648661" cy="423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0" indent="-660400">
              <a:lnSpc>
                <a:spcPct val="125000"/>
              </a:lnSpc>
              <a:spcAft>
                <a:spcPts val="8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hành tìm hiểu các yéu cầu cùa một bài toán quản lí và CSDL phục vụ 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60400" indent="-660400">
              <a:lnSpc>
                <a:spcPct val="125000"/>
              </a:lnSpc>
              <a:spcAft>
                <a:spcPts val="8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toán đó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8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hình dung việc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thư viện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trường học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luận với bạn và thực hiện các yêu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sau đây.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spcAft>
                <a:spcPts val="200"/>
              </a:spcAft>
              <a:buClr>
                <a:srgbClr val="3291AD"/>
              </a:buClr>
              <a:buSzPts val="1600"/>
              <a:tabLst>
                <a:tab pos="27940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hoạt động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thư viện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9000"/>
              </a:lnSpc>
              <a:spcAft>
                <a:spcPts val="800"/>
              </a:spcAf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mượn sách hoặc trả sách như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nào? Căn cứ vào đâu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ai đã mượn, trả sách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Căn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đâu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một quy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đã được cho mượn và chưa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lại?...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6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1E4-5284-4DF5-9545-8029B21FF6BC}"/>
              </a:ext>
            </a:extLst>
          </p:cNvPr>
          <p:cNvSpPr txBox="1"/>
          <p:nvPr/>
        </p:nvSpPr>
        <p:spPr>
          <a:xfrm>
            <a:off x="265043" y="181233"/>
            <a:ext cx="11423373" cy="294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200"/>
              </a:spcAft>
              <a:buClr>
                <a:srgbClr val="3291AD"/>
              </a:buClr>
              <a:buSzPts val="1600"/>
              <a:tabLst>
                <a:tab pos="288925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 k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những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cần có trong CSDL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>
              <a:lnSpc>
                <a:spcPct val="117000"/>
              </a:lnSpc>
              <a:spcAft>
                <a:spcPts val="200"/>
              </a:spcAft>
            </a:pPr>
            <a:r>
              <a:rPr lang="vi-V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tượng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quản lí là người đọc, sách cho mượn,...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200"/>
              </a:spcAft>
              <a:buFontTx/>
              <a:buChar char="-"/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người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thông tin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(Thông tin trên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 vi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TV, Họ và tên,...).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5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sách cho mượn,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tin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(Thông tin về quy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Mã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sách,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gi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40DD0-4770-4D24-8A5D-BC159984029B}"/>
              </a:ext>
            </a:extLst>
          </p:cNvPr>
          <p:cNvSpPr txBox="1"/>
          <p:nvPr/>
        </p:nvSpPr>
        <p:spPr>
          <a:xfrm>
            <a:off x="265043" y="3387708"/>
            <a:ext cx="8415131" cy="251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19000"/>
              </a:lnSpc>
              <a:spcAft>
                <a:spcPts val="3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Nêu ví dụ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(BTVN).</a:t>
            </a:r>
          </a:p>
          <a:p>
            <a:pPr indent="330200">
              <a:lnSpc>
                <a:spcPct val="119000"/>
              </a:lnSpc>
              <a:spcAft>
                <a:spcPts val="3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thêm ít nhất hai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 cho mỗi công việc sau đây: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3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dữ liệu (cho CSDL)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  <a:tabLst>
                <a:tab pos="567055" algn="l"/>
              </a:tabLst>
            </a:pP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dữ liệu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15000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  <a:tabLst>
                <a:tab pos="567055" algn="l"/>
              </a:tabLst>
            </a:pP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kê và báo cáo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6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1153</Words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.VnArabiaH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2023-07-29T11:37:45Z</dcterms:created>
  <dcterms:modified xsi:type="dcterms:W3CDTF">2023-08-05T04:02:57Z</dcterms:modified>
</cp:coreProperties>
</file>