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704" r:id="rId4"/>
    <p:sldMasterId id="2147483716" r:id="rId5"/>
    <p:sldMasterId id="2147483728" r:id="rId6"/>
    <p:sldMasterId id="2147483740" r:id="rId7"/>
  </p:sldMasterIdLst>
  <p:notesMasterIdLst>
    <p:notesMasterId r:id="rId44"/>
  </p:notesMasterIdLst>
  <p:sldIdLst>
    <p:sldId id="256" r:id="rId8"/>
    <p:sldId id="259" r:id="rId9"/>
    <p:sldId id="257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269" r:id="rId22"/>
    <p:sldId id="270" r:id="rId23"/>
    <p:sldId id="283" r:id="rId24"/>
    <p:sldId id="271" r:id="rId25"/>
    <p:sldId id="284" r:id="rId26"/>
    <p:sldId id="274" r:id="rId27"/>
    <p:sldId id="285" r:id="rId28"/>
    <p:sldId id="286" r:id="rId29"/>
    <p:sldId id="272" r:id="rId30"/>
    <p:sldId id="279" r:id="rId31"/>
    <p:sldId id="273" r:id="rId32"/>
    <p:sldId id="280" r:id="rId33"/>
    <p:sldId id="287" r:id="rId34"/>
    <p:sldId id="288" r:id="rId35"/>
    <p:sldId id="291" r:id="rId36"/>
    <p:sldId id="289" r:id="rId37"/>
    <p:sldId id="292" r:id="rId38"/>
    <p:sldId id="290" r:id="rId39"/>
    <p:sldId id="293" r:id="rId40"/>
    <p:sldId id="294" r:id="rId41"/>
    <p:sldId id="282" r:id="rId42"/>
    <p:sldId id="2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53483-9130-4806-9D6E-87804B26D3C0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265CA-3897-4CB2-9DAB-B07FE8DD1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65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6FE14-5799-432E-A75F-B46B17A2E64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21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12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1153789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13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907578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14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71410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4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139187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5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45612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6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200900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7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6936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8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2165506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9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311348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10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1930668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srgbClr val="595959"/>
                </a:solidFill>
                <a:latin typeface="Euphemia"/>
              </a:rPr>
              <a:pPr>
                <a:defRPr/>
              </a:pPr>
              <a:t>11</a:t>
            </a:fld>
            <a:endParaRPr lang="zh-CN" altLang="en-US">
              <a:solidFill>
                <a:srgbClr val="595959"/>
              </a:solidFill>
              <a:latin typeface="Euphemia"/>
            </a:endParaRPr>
          </a:p>
        </p:txBody>
      </p:sp>
    </p:spTree>
    <p:extLst>
      <p:ext uri="{BB962C8B-B14F-4D97-AF65-F5344CB8AC3E}">
        <p14:creationId xmlns:p14="http://schemas.microsoft.com/office/powerpoint/2010/main" val="403632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40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2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7CA289-D41E-4361-AC67-58BF5B816852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2024/8/24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D93F2F-8375-4777-B11E-1498901BFD7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514110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7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37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62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1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11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99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326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5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96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46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892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99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94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84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244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7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20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429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04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84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37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02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7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5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14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5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00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62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1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03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32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012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95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53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4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36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80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776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004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1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48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06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2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552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144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9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526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34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37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95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2325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595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813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15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3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2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1705-3B88-4CDC-8352-63E025093EA1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0CD95-0BBF-48C6-9DB5-E63B26F90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95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69376-F050-4D7A-BC5D-60A1B97484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81168-05D6-4DD1-B0CC-D13767F1A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1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4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svg"/><Relationship Id="rId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Relationship Id="rId9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Relationship Id="rId9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6.jp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Relationship Id="rId9" Type="http://schemas.openxmlformats.org/officeDocument/2006/relationships/image" Target="../media/image6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Relationship Id="rId9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.svg"/><Relationship Id="rId9" Type="http://schemas.openxmlformats.org/officeDocument/2006/relationships/image" Target="../media/image7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svg"/><Relationship Id="rId5" Type="http://schemas.openxmlformats.org/officeDocument/2006/relationships/image" Target="../media/image36.png"/><Relationship Id="rId10" Type="http://schemas.openxmlformats.org/officeDocument/2006/relationships/image" Target="../media/image73.png"/><Relationship Id="rId4" Type="http://schemas.openxmlformats.org/officeDocument/2006/relationships/image" Target="../media/image46.jpg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sv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9.png"/><Relationship Id="rId12" Type="http://schemas.openxmlformats.org/officeDocument/2006/relationships/slide" Target="slide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.wmf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7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1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2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8.wmf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7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1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3.wav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3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png"/><Relationship Id="rId14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31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65160" y="489612"/>
            <a:ext cx="9852338" cy="3106383"/>
          </a:xfrm>
          <a:prstGeom prst="roundRect">
            <a:avLst>
              <a:gd name="adj" fmla="val 14012"/>
            </a:avLst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5400">
              <a:ln>
                <a:solidFill>
                  <a:srgbClr val="0C671A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5160" y="656822"/>
            <a:ext cx="9852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6</a:t>
            </a: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 TAY GÌN GIỮ, BẢO TỒN CẢNH QUAN THIÊN NHIÊN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68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52326" y="3916899"/>
            <a:ext cx="1984993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923330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09" y="4286448"/>
            <a:ext cx="2810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52326" y="3916899"/>
            <a:ext cx="1984993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1754326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nào có bến Ninh Kiều,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Tây Đô sông nước dập dìu khách thương?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 smtClean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sz="2000" kern="1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09" y="4286448"/>
            <a:ext cx="3104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vỗ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0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52326" y="3916899"/>
            <a:ext cx="3065173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1754326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nào Hòn Ngọc Viễn Đông,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tên sống mãi trong lòng chúng ta?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09" y="4286448"/>
            <a:ext cx="3104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1000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1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7006108" y="3916899"/>
            <a:ext cx="4211392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923330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 smtClean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2000" kern="1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09" y="4286448"/>
            <a:ext cx="3104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6104586" y="3916899"/>
            <a:ext cx="5096814" cy="2483901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Dương,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Phước,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Định, Bình Thuận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Bình, Thái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Bình, Quảng Bình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1754326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bình trước, bốn bình sau</a:t>
            </a:r>
            <a:b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 tìm 8 tỉnh kể mau khen tài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615" y="227"/>
              <a:ext cx="38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 smtClean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sz="2000" kern="1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09" y="4286448"/>
            <a:ext cx="3104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5000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818255" y="5851178"/>
            <a:ext cx="1783225" cy="1066693"/>
          </a:xfrm>
          <a:custGeom>
            <a:avLst/>
            <a:gdLst/>
            <a:ahLst/>
            <a:cxnLst/>
            <a:rect l="l" t="t" r="r" b="b"/>
            <a:pathLst>
              <a:path w="2674838" h="1600040">
                <a:moveTo>
                  <a:pt x="0" y="0"/>
                </a:moveTo>
                <a:lnTo>
                  <a:pt x="2674838" y="0"/>
                </a:lnTo>
                <a:lnTo>
                  <a:pt x="2674838" y="1600039"/>
                </a:lnTo>
                <a:lnTo>
                  <a:pt x="0" y="160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65635" y="500463"/>
            <a:ext cx="2144233" cy="471731"/>
          </a:xfrm>
          <a:custGeom>
            <a:avLst/>
            <a:gdLst/>
            <a:ahLst/>
            <a:cxnLst/>
            <a:rect l="l" t="t" r="r" b="b"/>
            <a:pathLst>
              <a:path w="3216349" h="707597">
                <a:moveTo>
                  <a:pt x="0" y="0"/>
                </a:moveTo>
                <a:lnTo>
                  <a:pt x="3216349" y="0"/>
                </a:lnTo>
                <a:lnTo>
                  <a:pt x="3216349" y="707597"/>
                </a:lnTo>
                <a:lnTo>
                  <a:pt x="0" y="707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248794" y="-204224"/>
            <a:ext cx="2104642" cy="1858391"/>
            <a:chOff x="0" y="0"/>
            <a:chExt cx="4209284" cy="3716782"/>
          </a:xfrm>
        </p:grpSpPr>
        <p:sp>
          <p:nvSpPr>
            <p:cNvPr id="12" name="Freeform 12"/>
            <p:cNvSpPr/>
            <p:nvPr/>
          </p:nvSpPr>
          <p:spPr>
            <a:xfrm rot="-2092003">
              <a:off x="157284" y="651272"/>
              <a:ext cx="2719449" cy="1404224"/>
            </a:xfrm>
            <a:custGeom>
              <a:avLst/>
              <a:gdLst/>
              <a:ahLst/>
              <a:cxnLst/>
              <a:rect l="l" t="t" r="r" b="b"/>
              <a:pathLst>
                <a:path w="2719449" h="1404224">
                  <a:moveTo>
                    <a:pt x="0" y="0"/>
                  </a:moveTo>
                  <a:lnTo>
                    <a:pt x="2719449" y="0"/>
                  </a:lnTo>
                  <a:lnTo>
                    <a:pt x="2719449" y="1404225"/>
                  </a:lnTo>
                  <a:lnTo>
                    <a:pt x="0" y="14042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415334" y="2352836"/>
              <a:ext cx="1351443" cy="1363945"/>
            </a:xfrm>
            <a:custGeom>
              <a:avLst/>
              <a:gdLst/>
              <a:ahLst/>
              <a:cxnLst/>
              <a:rect l="l" t="t" r="r" b="b"/>
              <a:pathLst>
                <a:path w="1351443" h="1363945">
                  <a:moveTo>
                    <a:pt x="0" y="0"/>
                  </a:moveTo>
                  <a:lnTo>
                    <a:pt x="1351443" y="0"/>
                  </a:lnTo>
                  <a:lnTo>
                    <a:pt x="1351443" y="1363946"/>
                  </a:lnTo>
                  <a:lnTo>
                    <a:pt x="0" y="1363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 rot="1672741">
              <a:off x="2617373" y="512864"/>
              <a:ext cx="1351443" cy="1363945"/>
            </a:xfrm>
            <a:custGeom>
              <a:avLst/>
              <a:gdLst/>
              <a:ahLst/>
              <a:cxnLst/>
              <a:rect l="l" t="t" r="r" b="b"/>
              <a:pathLst>
                <a:path w="1351443" h="1363945">
                  <a:moveTo>
                    <a:pt x="0" y="0"/>
                  </a:moveTo>
                  <a:lnTo>
                    <a:pt x="1351443" y="0"/>
                  </a:lnTo>
                  <a:lnTo>
                    <a:pt x="1351443" y="1363946"/>
                  </a:lnTo>
                  <a:lnTo>
                    <a:pt x="0" y="1363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69A913-11E3-598B-13CC-EC9FD2DEFCF7}"/>
              </a:ext>
            </a:extLst>
          </p:cNvPr>
          <p:cNvSpPr txBox="1"/>
          <p:nvPr/>
        </p:nvSpPr>
        <p:spPr>
          <a:xfrm>
            <a:off x="1171608" y="742829"/>
            <a:ext cx="10112263" cy="286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 </a:t>
            </a:r>
            <a:r>
              <a:rPr lang="en-US" sz="4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4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TÌM HIỂU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HOẠT ĐỘNG TUYÊN TRUYỀN TRONG CỘNG ĐỒNG VỀ Ý NGHĨA CẢNH QUAN THIÊN NHIÊN VÀ HÀNH ĐỘNG CHUNG TAY GIỮ GÌN CẢNH QUAN THIÊN NHIÊN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4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08308" y="672537"/>
            <a:ext cx="10527406" cy="5251361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8" y="5359383"/>
            <a:ext cx="1468961" cy="1468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2672">
            <a:off x="257576" y="192453"/>
            <a:ext cx="1686828" cy="1686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49" y="-110238"/>
            <a:ext cx="1565551" cy="1565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223" y="5336793"/>
            <a:ext cx="1476777" cy="1476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69A913-11E3-598B-13CC-EC9FD2DEFCF7}"/>
              </a:ext>
            </a:extLst>
          </p:cNvPr>
          <p:cNvSpPr txBox="1"/>
          <p:nvPr/>
        </p:nvSpPr>
        <p:spPr>
          <a:xfrm>
            <a:off x="1571223" y="1035867"/>
            <a:ext cx="9401577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sẻ về những hoạt động tuyên truyền trong cộng đồng về ý nghĩa của cảnh quan thiên nhiên và hành động chung tay giữ gìn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thiên nhiên mà em đã tham gia hoặc đã biết.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97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814589"/>
            <a:ext cx="100330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just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sẻ về những hoạt động tuyên truyền trong cộng đồng về ý nghĩa của cảnh quan thiên nhiên và hành động chung tay giữ gìn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thiên nhiên mà em đã tham gia hoặc đã biết.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441" y="2660402"/>
            <a:ext cx="8697559" cy="34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7598" y="784199"/>
            <a:ext cx="10033012" cy="260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prstClr val="black"/>
              </a:solidFill>
              <a:latin typeface="Calibri Light" panose="020F0302020204030204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850" y="2840492"/>
            <a:ext cx="4412688" cy="320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pic>
        <p:nvPicPr>
          <p:cNvPr id="8" name="[Greenscreen] Dancing Penguins of Madagas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429" y="49421"/>
            <a:ext cx="10961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B2AA74-897E-1D0F-1B5C-4EC3D2957D09}"/>
              </a:ext>
            </a:extLst>
          </p:cNvPr>
          <p:cNvSpPr txBox="1"/>
          <p:nvPr/>
        </p:nvSpPr>
        <p:spPr>
          <a:xfrm>
            <a:off x="380358" y="1186882"/>
            <a:ext cx="11290694" cy="5461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="" xmlns:a16="http://schemas.microsoft.com/office/drawing/2014/main" id="{0562451E-74BA-BD2C-3498-E5AD87ED9F52}"/>
              </a:ext>
            </a:extLst>
          </p:cNvPr>
          <p:cNvGrpSpPr/>
          <p:nvPr/>
        </p:nvGrpSpPr>
        <p:grpSpPr>
          <a:xfrm>
            <a:off x="487572" y="1582305"/>
            <a:ext cx="1250565" cy="1155344"/>
            <a:chOff x="990159" y="1862891"/>
            <a:chExt cx="1250951" cy="1155700"/>
          </a:xfrm>
        </p:grpSpPr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0C1068FA-2B34-0D79-DB63-279A74F37EF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990159" y="1862891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>
                <a:defRPr/>
              </a:pPr>
              <a:endParaRPr lang="zh-CN" altLang="en-US" sz="2400" b="1" ker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5" name="组合 30">
              <a:extLst>
                <a:ext uri="{FF2B5EF4-FFF2-40B4-BE49-F238E27FC236}">
                  <a16:creationId xmlns="" xmlns:a16="http://schemas.microsoft.com/office/drawing/2014/main" id="{EB939913-AD8A-C8BE-F64B-B1F9E3D06EB5}"/>
                </a:ext>
              </a:extLst>
            </p:cNvPr>
            <p:cNvGrpSpPr/>
            <p:nvPr/>
          </p:nvGrpSpPr>
          <p:grpSpPr>
            <a:xfrm>
              <a:off x="1085500" y="1950144"/>
              <a:ext cx="1060270" cy="981196"/>
              <a:chOff x="1085500" y="1950144"/>
              <a:chExt cx="1060270" cy="981196"/>
            </a:xfrm>
          </p:grpSpPr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103CCD39-90AC-6156-74AC-9A99C4E3EF69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85500" y="1950144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rgbClr val="FFC38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03">
                  <a:defRPr/>
                </a:pPr>
                <a:endParaRPr lang="zh-CN" altLang="en-US" sz="2400" b="1" kern="0">
                  <a:solidFill>
                    <a:prstClr val="black"/>
                  </a:solidFill>
                  <a:latin typeface="Times New Roman" panose="02020603050405020304" pitchFamily="18" charset="0"/>
                  <a:ea typeface="仓耳羽辰体-谷力 W05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50">
                <a:extLst>
                  <a:ext uri="{FF2B5EF4-FFF2-40B4-BE49-F238E27FC236}">
                    <a16:creationId xmlns="" xmlns:a16="http://schemas.microsoft.com/office/drawing/2014/main" id="{F6BAFE71-4E55-3C81-D05A-2B8196692182}"/>
                  </a:ext>
                </a:extLst>
              </p:cNvPr>
              <p:cNvSpPr txBox="1"/>
              <p:nvPr/>
            </p:nvSpPr>
            <p:spPr>
              <a:xfrm>
                <a:off x="1351061" y="2136650"/>
                <a:ext cx="556544" cy="554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103">
                  <a:lnSpc>
                    <a:spcPct val="150000"/>
                  </a:lnSpc>
                  <a:defRPr/>
                </a:pPr>
                <a:r>
                  <a:rPr lang="en-US" altLang="zh-CN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仓耳羽辰体-谷力 W05" panose="02020400000000000000" pitchFamily="18" charset="-122"/>
                    <a:cs typeface="Times New Roman" panose="02020603050405020304" pitchFamily="18" charset="0"/>
                  </a:rPr>
                  <a:t>01</a:t>
                </a:r>
              </a:p>
            </p:txBody>
          </p:sp>
        </p:grpSp>
      </p:grpSp>
      <p:grpSp>
        <p:nvGrpSpPr>
          <p:cNvPr id="18" name="组合 35">
            <a:extLst>
              <a:ext uri="{FF2B5EF4-FFF2-40B4-BE49-F238E27FC236}">
                <a16:creationId xmlns="" xmlns:a16="http://schemas.microsoft.com/office/drawing/2014/main" id="{BD69D626-B774-1E6B-3528-060184FFC210}"/>
              </a:ext>
            </a:extLst>
          </p:cNvPr>
          <p:cNvGrpSpPr/>
          <p:nvPr/>
        </p:nvGrpSpPr>
        <p:grpSpPr>
          <a:xfrm>
            <a:off x="519615" y="2859411"/>
            <a:ext cx="1250565" cy="1155344"/>
            <a:chOff x="990159" y="3430434"/>
            <a:chExt cx="1250951" cy="1155700"/>
          </a:xfrm>
        </p:grpSpPr>
        <p:sp>
          <p:nvSpPr>
            <p:cNvPr id="19" name="Freeform 6">
              <a:extLst>
                <a:ext uri="{FF2B5EF4-FFF2-40B4-BE49-F238E27FC236}">
                  <a16:creationId xmlns="" xmlns:a16="http://schemas.microsoft.com/office/drawing/2014/main" id="{EDA8CEF0-FCF8-F6F1-A3C5-B4CA13033361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990159" y="3430434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>
                <a:defRPr/>
              </a:pPr>
              <a:endParaRPr lang="zh-CN" alt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0" name="组合 37">
              <a:extLst>
                <a:ext uri="{FF2B5EF4-FFF2-40B4-BE49-F238E27FC236}">
                  <a16:creationId xmlns="" xmlns:a16="http://schemas.microsoft.com/office/drawing/2014/main" id="{48F38328-E4AB-0FF3-436E-D0AB23D75C6D}"/>
                </a:ext>
              </a:extLst>
            </p:cNvPr>
            <p:cNvGrpSpPr/>
            <p:nvPr/>
          </p:nvGrpSpPr>
          <p:grpSpPr>
            <a:xfrm>
              <a:off x="1085500" y="3517686"/>
              <a:ext cx="1060270" cy="981196"/>
              <a:chOff x="1085500" y="3517686"/>
              <a:chExt cx="1060270" cy="981196"/>
            </a:xfrm>
          </p:grpSpPr>
          <p:sp>
            <p:nvSpPr>
              <p:cNvPr id="21" name="Freeform 7">
                <a:extLst>
                  <a:ext uri="{FF2B5EF4-FFF2-40B4-BE49-F238E27FC236}">
                    <a16:creationId xmlns="" xmlns:a16="http://schemas.microsoft.com/office/drawing/2014/main" id="{E789B59A-2183-B98E-36C7-3178F9FB0D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0000">
                <a:off x="1085500" y="3517686"/>
                <a:ext cx="1060270" cy="981196"/>
              </a:xfrm>
              <a:custGeom>
                <a:avLst/>
                <a:gdLst>
                  <a:gd name="T0" fmla="*/ 1297 w 2136"/>
                  <a:gd name="T1" fmla="*/ 1868 h 1968"/>
                  <a:gd name="T2" fmla="*/ 1068 w 2136"/>
                  <a:gd name="T3" fmla="*/ 1815 h 1968"/>
                  <a:gd name="T4" fmla="*/ 839 w 2136"/>
                  <a:gd name="T5" fmla="*/ 1868 h 1968"/>
                  <a:gd name="T6" fmla="*/ 415 w 2136"/>
                  <a:gd name="T7" fmla="*/ 1620 h 1968"/>
                  <a:gd name="T8" fmla="*/ 347 w 2136"/>
                  <a:gd name="T9" fmla="*/ 1399 h 1968"/>
                  <a:gd name="T10" fmla="*/ 189 w 2136"/>
                  <a:gd name="T11" fmla="*/ 1229 h 1968"/>
                  <a:gd name="T12" fmla="*/ 189 w 2136"/>
                  <a:gd name="T13" fmla="*/ 736 h 1968"/>
                  <a:gd name="T14" fmla="*/ 347 w 2136"/>
                  <a:gd name="T15" fmla="*/ 566 h 1968"/>
                  <a:gd name="T16" fmla="*/ 415 w 2136"/>
                  <a:gd name="T17" fmla="*/ 345 h 1968"/>
                  <a:gd name="T18" fmla="*/ 844 w 2136"/>
                  <a:gd name="T19" fmla="*/ 99 h 1968"/>
                  <a:gd name="T20" fmla="*/ 1068 w 2136"/>
                  <a:gd name="T21" fmla="*/ 150 h 1968"/>
                  <a:gd name="T22" fmla="*/ 1293 w 2136"/>
                  <a:gd name="T23" fmla="*/ 98 h 1968"/>
                  <a:gd name="T24" fmla="*/ 1580 w 2136"/>
                  <a:gd name="T25" fmla="*/ 102 h 1968"/>
                  <a:gd name="T26" fmla="*/ 1721 w 2136"/>
                  <a:gd name="T27" fmla="*/ 345 h 1968"/>
                  <a:gd name="T28" fmla="*/ 1789 w 2136"/>
                  <a:gd name="T29" fmla="*/ 566 h 1968"/>
                  <a:gd name="T30" fmla="*/ 1947 w 2136"/>
                  <a:gd name="T31" fmla="*/ 736 h 1968"/>
                  <a:gd name="T32" fmla="*/ 1948 w 2136"/>
                  <a:gd name="T33" fmla="*/ 1228 h 1968"/>
                  <a:gd name="T34" fmla="*/ 1789 w 2136"/>
                  <a:gd name="T35" fmla="*/ 1399 h 1968"/>
                  <a:gd name="T36" fmla="*/ 1721 w 2136"/>
                  <a:gd name="T37" fmla="*/ 1621 h 1968"/>
                  <a:gd name="T38" fmla="*/ 1297 w 2136"/>
                  <a:gd name="T39" fmla="*/ 1868 h 1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36" h="1968">
                    <a:moveTo>
                      <a:pt x="1297" y="1868"/>
                    </a:moveTo>
                    <a:cubicBezTo>
                      <a:pt x="1228" y="1834"/>
                      <a:pt x="1150" y="1815"/>
                      <a:pt x="1068" y="1815"/>
                    </a:cubicBezTo>
                    <a:cubicBezTo>
                      <a:pt x="986" y="1815"/>
                      <a:pt x="908" y="1834"/>
                      <a:pt x="839" y="1868"/>
                    </a:cubicBezTo>
                    <a:cubicBezTo>
                      <a:pt x="636" y="1968"/>
                      <a:pt x="431" y="1843"/>
                      <a:pt x="415" y="1620"/>
                    </a:cubicBezTo>
                    <a:cubicBezTo>
                      <a:pt x="409" y="1544"/>
                      <a:pt x="387" y="1469"/>
                      <a:pt x="347" y="1399"/>
                    </a:cubicBezTo>
                    <a:cubicBezTo>
                      <a:pt x="306" y="1329"/>
                      <a:pt x="252" y="1271"/>
                      <a:pt x="189" y="1229"/>
                    </a:cubicBezTo>
                    <a:cubicBezTo>
                      <a:pt x="0" y="1101"/>
                      <a:pt x="1" y="863"/>
                      <a:pt x="189" y="736"/>
                    </a:cubicBezTo>
                    <a:cubicBezTo>
                      <a:pt x="252" y="693"/>
                      <a:pt x="306" y="636"/>
                      <a:pt x="347" y="566"/>
                    </a:cubicBezTo>
                    <a:cubicBezTo>
                      <a:pt x="387" y="496"/>
                      <a:pt x="409" y="420"/>
                      <a:pt x="415" y="345"/>
                    </a:cubicBezTo>
                    <a:cubicBezTo>
                      <a:pt x="431" y="114"/>
                      <a:pt x="638" y="0"/>
                      <a:pt x="844" y="99"/>
                    </a:cubicBezTo>
                    <a:cubicBezTo>
                      <a:pt x="912" y="131"/>
                      <a:pt x="988" y="150"/>
                      <a:pt x="1068" y="150"/>
                    </a:cubicBezTo>
                    <a:cubicBezTo>
                      <a:pt x="1149" y="150"/>
                      <a:pt x="1225" y="131"/>
                      <a:pt x="1293" y="98"/>
                    </a:cubicBezTo>
                    <a:cubicBezTo>
                      <a:pt x="1397" y="48"/>
                      <a:pt x="1501" y="54"/>
                      <a:pt x="1580" y="102"/>
                    </a:cubicBezTo>
                    <a:cubicBezTo>
                      <a:pt x="1658" y="148"/>
                      <a:pt x="1713" y="235"/>
                      <a:pt x="1721" y="345"/>
                    </a:cubicBezTo>
                    <a:cubicBezTo>
                      <a:pt x="1726" y="420"/>
                      <a:pt x="1748" y="496"/>
                      <a:pt x="1789" y="566"/>
                    </a:cubicBezTo>
                    <a:cubicBezTo>
                      <a:pt x="1829" y="636"/>
                      <a:pt x="1884" y="693"/>
                      <a:pt x="1947" y="736"/>
                    </a:cubicBezTo>
                    <a:cubicBezTo>
                      <a:pt x="2132" y="862"/>
                      <a:pt x="2136" y="1102"/>
                      <a:pt x="1948" y="1228"/>
                    </a:cubicBezTo>
                    <a:cubicBezTo>
                      <a:pt x="1885" y="1270"/>
                      <a:pt x="1829" y="1328"/>
                      <a:pt x="1789" y="1399"/>
                    </a:cubicBezTo>
                    <a:cubicBezTo>
                      <a:pt x="1748" y="1469"/>
                      <a:pt x="1726" y="1545"/>
                      <a:pt x="1721" y="1621"/>
                    </a:cubicBezTo>
                    <a:cubicBezTo>
                      <a:pt x="1705" y="1843"/>
                      <a:pt x="1499" y="1968"/>
                      <a:pt x="1297" y="1868"/>
                    </a:cubicBezTo>
                    <a:close/>
                  </a:path>
                </a:pathLst>
              </a:custGeom>
              <a:solidFill>
                <a:srgbClr val="FFC38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103">
                  <a:defRPr/>
                </a:pPr>
                <a:endParaRPr lang="zh-CN" alt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仓耳羽辰体-谷力 W05" panose="02020400000000000000" pitchFamily="18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50">
                <a:extLst>
                  <a:ext uri="{FF2B5EF4-FFF2-40B4-BE49-F238E27FC236}">
                    <a16:creationId xmlns="" xmlns:a16="http://schemas.microsoft.com/office/drawing/2014/main" id="{E1A7C57B-C575-099C-7B5A-B7DB62D2A265}"/>
                  </a:ext>
                </a:extLst>
              </p:cNvPr>
              <p:cNvSpPr txBox="1"/>
              <p:nvPr/>
            </p:nvSpPr>
            <p:spPr>
              <a:xfrm>
                <a:off x="1337362" y="3673783"/>
                <a:ext cx="556544" cy="554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4103">
                  <a:lnSpc>
                    <a:spcPct val="150000"/>
                  </a:lnSpc>
                  <a:defRPr/>
                </a:pPr>
                <a:r>
                  <a:rPr lang="en-US" altLang="zh-CN" sz="2400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仓耳羽辰体-谷力 W05" panose="02020400000000000000" pitchFamily="18" charset="-122"/>
                    <a:cs typeface="Times New Roman" panose="02020603050405020304" pitchFamily="18" charset="0"/>
                  </a:rPr>
                  <a:t>02</a:t>
                </a:r>
              </a:p>
            </p:txBody>
          </p:sp>
        </p:grpSp>
      </p:grpSp>
      <p:grpSp>
        <p:nvGrpSpPr>
          <p:cNvPr id="23" name="组合 42">
            <a:extLst>
              <a:ext uri="{FF2B5EF4-FFF2-40B4-BE49-F238E27FC236}">
                <a16:creationId xmlns="" xmlns:a16="http://schemas.microsoft.com/office/drawing/2014/main" id="{5DE30215-7470-47C5-2F50-53DD0DA103BE}"/>
              </a:ext>
            </a:extLst>
          </p:cNvPr>
          <p:cNvGrpSpPr/>
          <p:nvPr/>
        </p:nvGrpSpPr>
        <p:grpSpPr>
          <a:xfrm>
            <a:off x="485628" y="4418450"/>
            <a:ext cx="1250565" cy="1155344"/>
            <a:chOff x="6278195" y="1668866"/>
            <a:chExt cx="1250951" cy="1155700"/>
          </a:xfrm>
        </p:grpSpPr>
        <p:sp>
          <p:nvSpPr>
            <p:cNvPr id="24" name="Freeform 6">
              <a:extLst>
                <a:ext uri="{FF2B5EF4-FFF2-40B4-BE49-F238E27FC236}">
                  <a16:creationId xmlns="" xmlns:a16="http://schemas.microsoft.com/office/drawing/2014/main" id="{05546E63-BBF9-C43D-F89A-CF923435E4A7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6278195" y="1668866"/>
              <a:ext cx="1250951" cy="1155700"/>
            </a:xfrm>
            <a:custGeom>
              <a:avLst/>
              <a:gdLst>
                <a:gd name="T0" fmla="*/ 1730 w 2851"/>
                <a:gd name="T1" fmla="*/ 2494 h 2627"/>
                <a:gd name="T2" fmla="*/ 1425 w 2851"/>
                <a:gd name="T3" fmla="*/ 2423 h 2627"/>
                <a:gd name="T4" fmla="*/ 1120 w 2851"/>
                <a:gd name="T5" fmla="*/ 2493 h 2627"/>
                <a:gd name="T6" fmla="*/ 553 w 2851"/>
                <a:gd name="T7" fmla="*/ 2162 h 2627"/>
                <a:gd name="T8" fmla="*/ 462 w 2851"/>
                <a:gd name="T9" fmla="*/ 1867 h 2627"/>
                <a:gd name="T10" fmla="*/ 252 w 2851"/>
                <a:gd name="T11" fmla="*/ 1640 h 2627"/>
                <a:gd name="T12" fmla="*/ 252 w 2851"/>
                <a:gd name="T13" fmla="*/ 982 h 2627"/>
                <a:gd name="T14" fmla="*/ 462 w 2851"/>
                <a:gd name="T15" fmla="*/ 755 h 2627"/>
                <a:gd name="T16" fmla="*/ 553 w 2851"/>
                <a:gd name="T17" fmla="*/ 460 h 2627"/>
                <a:gd name="T18" fmla="*/ 1126 w 2851"/>
                <a:gd name="T19" fmla="*/ 132 h 2627"/>
                <a:gd name="T20" fmla="*/ 1425 w 2851"/>
                <a:gd name="T21" fmla="*/ 200 h 2627"/>
                <a:gd name="T22" fmla="*/ 1726 w 2851"/>
                <a:gd name="T23" fmla="*/ 131 h 2627"/>
                <a:gd name="T24" fmla="*/ 2109 w 2851"/>
                <a:gd name="T25" fmla="*/ 135 h 2627"/>
                <a:gd name="T26" fmla="*/ 2296 w 2851"/>
                <a:gd name="T27" fmla="*/ 460 h 2627"/>
                <a:gd name="T28" fmla="*/ 2387 w 2851"/>
                <a:gd name="T29" fmla="*/ 755 h 2627"/>
                <a:gd name="T30" fmla="*/ 2598 w 2851"/>
                <a:gd name="T31" fmla="*/ 982 h 2627"/>
                <a:gd name="T32" fmla="*/ 2600 w 2851"/>
                <a:gd name="T33" fmla="*/ 1639 h 2627"/>
                <a:gd name="T34" fmla="*/ 2387 w 2851"/>
                <a:gd name="T35" fmla="*/ 1867 h 2627"/>
                <a:gd name="T36" fmla="*/ 2297 w 2851"/>
                <a:gd name="T37" fmla="*/ 2164 h 2627"/>
                <a:gd name="T38" fmla="*/ 1730 w 2851"/>
                <a:gd name="T39" fmla="*/ 2494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51" h="2627">
                  <a:moveTo>
                    <a:pt x="1730" y="2494"/>
                  </a:moveTo>
                  <a:cubicBezTo>
                    <a:pt x="1638" y="2448"/>
                    <a:pt x="1534" y="2423"/>
                    <a:pt x="1425" y="2423"/>
                  </a:cubicBezTo>
                  <a:cubicBezTo>
                    <a:pt x="1315" y="2423"/>
                    <a:pt x="1212" y="2448"/>
                    <a:pt x="1120" y="2493"/>
                  </a:cubicBezTo>
                  <a:cubicBezTo>
                    <a:pt x="848" y="2627"/>
                    <a:pt x="575" y="2461"/>
                    <a:pt x="553" y="2162"/>
                  </a:cubicBezTo>
                  <a:cubicBezTo>
                    <a:pt x="546" y="2061"/>
                    <a:pt x="516" y="1960"/>
                    <a:pt x="462" y="1867"/>
                  </a:cubicBezTo>
                  <a:cubicBezTo>
                    <a:pt x="408" y="1773"/>
                    <a:pt x="336" y="1697"/>
                    <a:pt x="252" y="1640"/>
                  </a:cubicBezTo>
                  <a:cubicBezTo>
                    <a:pt x="0" y="1470"/>
                    <a:pt x="0" y="1152"/>
                    <a:pt x="252" y="982"/>
                  </a:cubicBezTo>
                  <a:cubicBezTo>
                    <a:pt x="336" y="925"/>
                    <a:pt x="408" y="849"/>
                    <a:pt x="462" y="755"/>
                  </a:cubicBezTo>
                  <a:cubicBezTo>
                    <a:pt x="516" y="662"/>
                    <a:pt x="546" y="561"/>
                    <a:pt x="553" y="460"/>
                  </a:cubicBezTo>
                  <a:cubicBezTo>
                    <a:pt x="575" y="152"/>
                    <a:pt x="851" y="0"/>
                    <a:pt x="1126" y="132"/>
                  </a:cubicBezTo>
                  <a:cubicBezTo>
                    <a:pt x="1217" y="175"/>
                    <a:pt x="1318" y="200"/>
                    <a:pt x="1425" y="200"/>
                  </a:cubicBezTo>
                  <a:cubicBezTo>
                    <a:pt x="1533" y="200"/>
                    <a:pt x="1635" y="175"/>
                    <a:pt x="1726" y="131"/>
                  </a:cubicBezTo>
                  <a:cubicBezTo>
                    <a:pt x="1865" y="63"/>
                    <a:pt x="2003" y="72"/>
                    <a:pt x="2109" y="135"/>
                  </a:cubicBezTo>
                  <a:cubicBezTo>
                    <a:pt x="2213" y="198"/>
                    <a:pt x="2286" y="313"/>
                    <a:pt x="2296" y="460"/>
                  </a:cubicBezTo>
                  <a:cubicBezTo>
                    <a:pt x="2304" y="561"/>
                    <a:pt x="2333" y="662"/>
                    <a:pt x="2387" y="755"/>
                  </a:cubicBezTo>
                  <a:cubicBezTo>
                    <a:pt x="2441" y="849"/>
                    <a:pt x="2514" y="925"/>
                    <a:pt x="2598" y="982"/>
                  </a:cubicBezTo>
                  <a:cubicBezTo>
                    <a:pt x="2846" y="1150"/>
                    <a:pt x="2851" y="1470"/>
                    <a:pt x="2600" y="1639"/>
                  </a:cubicBezTo>
                  <a:cubicBezTo>
                    <a:pt x="2515" y="1696"/>
                    <a:pt x="2442" y="1772"/>
                    <a:pt x="2387" y="1867"/>
                  </a:cubicBezTo>
                  <a:cubicBezTo>
                    <a:pt x="2333" y="1961"/>
                    <a:pt x="2304" y="2062"/>
                    <a:pt x="2297" y="2164"/>
                  </a:cubicBezTo>
                  <a:cubicBezTo>
                    <a:pt x="2275" y="2460"/>
                    <a:pt x="2000" y="2627"/>
                    <a:pt x="1730" y="2494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>
                <a:defRPr/>
              </a:pPr>
              <a:endParaRPr lang="zh-CN" altLang="en-US" sz="2400" b="1" ker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7">
              <a:extLst>
                <a:ext uri="{FF2B5EF4-FFF2-40B4-BE49-F238E27FC236}">
                  <a16:creationId xmlns="" xmlns:a16="http://schemas.microsoft.com/office/drawing/2014/main" id="{258CE698-A321-7F46-C98D-175A4DEF1BB7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6373535" y="1756118"/>
              <a:ext cx="1060270" cy="981196"/>
            </a:xfrm>
            <a:custGeom>
              <a:avLst/>
              <a:gdLst>
                <a:gd name="T0" fmla="*/ 1297 w 2136"/>
                <a:gd name="T1" fmla="*/ 1868 h 1968"/>
                <a:gd name="T2" fmla="*/ 1068 w 2136"/>
                <a:gd name="T3" fmla="*/ 1815 h 1968"/>
                <a:gd name="T4" fmla="*/ 839 w 2136"/>
                <a:gd name="T5" fmla="*/ 1868 h 1968"/>
                <a:gd name="T6" fmla="*/ 415 w 2136"/>
                <a:gd name="T7" fmla="*/ 1620 h 1968"/>
                <a:gd name="T8" fmla="*/ 347 w 2136"/>
                <a:gd name="T9" fmla="*/ 1399 h 1968"/>
                <a:gd name="T10" fmla="*/ 189 w 2136"/>
                <a:gd name="T11" fmla="*/ 1229 h 1968"/>
                <a:gd name="T12" fmla="*/ 189 w 2136"/>
                <a:gd name="T13" fmla="*/ 736 h 1968"/>
                <a:gd name="T14" fmla="*/ 347 w 2136"/>
                <a:gd name="T15" fmla="*/ 566 h 1968"/>
                <a:gd name="T16" fmla="*/ 415 w 2136"/>
                <a:gd name="T17" fmla="*/ 345 h 1968"/>
                <a:gd name="T18" fmla="*/ 844 w 2136"/>
                <a:gd name="T19" fmla="*/ 99 h 1968"/>
                <a:gd name="T20" fmla="*/ 1068 w 2136"/>
                <a:gd name="T21" fmla="*/ 150 h 1968"/>
                <a:gd name="T22" fmla="*/ 1293 w 2136"/>
                <a:gd name="T23" fmla="*/ 98 h 1968"/>
                <a:gd name="T24" fmla="*/ 1580 w 2136"/>
                <a:gd name="T25" fmla="*/ 102 h 1968"/>
                <a:gd name="T26" fmla="*/ 1721 w 2136"/>
                <a:gd name="T27" fmla="*/ 345 h 1968"/>
                <a:gd name="T28" fmla="*/ 1789 w 2136"/>
                <a:gd name="T29" fmla="*/ 566 h 1968"/>
                <a:gd name="T30" fmla="*/ 1947 w 2136"/>
                <a:gd name="T31" fmla="*/ 736 h 1968"/>
                <a:gd name="T32" fmla="*/ 1948 w 2136"/>
                <a:gd name="T33" fmla="*/ 1228 h 1968"/>
                <a:gd name="T34" fmla="*/ 1789 w 2136"/>
                <a:gd name="T35" fmla="*/ 1399 h 1968"/>
                <a:gd name="T36" fmla="*/ 1721 w 2136"/>
                <a:gd name="T37" fmla="*/ 1621 h 1968"/>
                <a:gd name="T38" fmla="*/ 1297 w 2136"/>
                <a:gd name="T39" fmla="*/ 18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6" h="1968">
                  <a:moveTo>
                    <a:pt x="1297" y="1868"/>
                  </a:moveTo>
                  <a:cubicBezTo>
                    <a:pt x="1228" y="1834"/>
                    <a:pt x="1150" y="1815"/>
                    <a:pt x="1068" y="1815"/>
                  </a:cubicBezTo>
                  <a:cubicBezTo>
                    <a:pt x="986" y="1815"/>
                    <a:pt x="908" y="1834"/>
                    <a:pt x="839" y="1868"/>
                  </a:cubicBezTo>
                  <a:cubicBezTo>
                    <a:pt x="636" y="1968"/>
                    <a:pt x="431" y="1843"/>
                    <a:pt x="415" y="1620"/>
                  </a:cubicBezTo>
                  <a:cubicBezTo>
                    <a:pt x="409" y="1544"/>
                    <a:pt x="387" y="1469"/>
                    <a:pt x="347" y="1399"/>
                  </a:cubicBezTo>
                  <a:cubicBezTo>
                    <a:pt x="306" y="1329"/>
                    <a:pt x="252" y="1271"/>
                    <a:pt x="189" y="1229"/>
                  </a:cubicBezTo>
                  <a:cubicBezTo>
                    <a:pt x="0" y="1101"/>
                    <a:pt x="1" y="863"/>
                    <a:pt x="189" y="736"/>
                  </a:cubicBezTo>
                  <a:cubicBezTo>
                    <a:pt x="252" y="693"/>
                    <a:pt x="306" y="636"/>
                    <a:pt x="347" y="566"/>
                  </a:cubicBezTo>
                  <a:cubicBezTo>
                    <a:pt x="387" y="496"/>
                    <a:pt x="409" y="420"/>
                    <a:pt x="415" y="345"/>
                  </a:cubicBezTo>
                  <a:cubicBezTo>
                    <a:pt x="431" y="114"/>
                    <a:pt x="638" y="0"/>
                    <a:pt x="844" y="99"/>
                  </a:cubicBezTo>
                  <a:cubicBezTo>
                    <a:pt x="912" y="131"/>
                    <a:pt x="988" y="150"/>
                    <a:pt x="1068" y="150"/>
                  </a:cubicBezTo>
                  <a:cubicBezTo>
                    <a:pt x="1149" y="150"/>
                    <a:pt x="1225" y="131"/>
                    <a:pt x="1293" y="98"/>
                  </a:cubicBezTo>
                  <a:cubicBezTo>
                    <a:pt x="1397" y="48"/>
                    <a:pt x="1501" y="54"/>
                    <a:pt x="1580" y="102"/>
                  </a:cubicBezTo>
                  <a:cubicBezTo>
                    <a:pt x="1658" y="148"/>
                    <a:pt x="1713" y="235"/>
                    <a:pt x="1721" y="345"/>
                  </a:cubicBezTo>
                  <a:cubicBezTo>
                    <a:pt x="1726" y="420"/>
                    <a:pt x="1748" y="496"/>
                    <a:pt x="1789" y="566"/>
                  </a:cubicBezTo>
                  <a:cubicBezTo>
                    <a:pt x="1829" y="636"/>
                    <a:pt x="1884" y="693"/>
                    <a:pt x="1947" y="736"/>
                  </a:cubicBezTo>
                  <a:cubicBezTo>
                    <a:pt x="2132" y="862"/>
                    <a:pt x="2136" y="1102"/>
                    <a:pt x="1948" y="1228"/>
                  </a:cubicBezTo>
                  <a:cubicBezTo>
                    <a:pt x="1885" y="1270"/>
                    <a:pt x="1829" y="1328"/>
                    <a:pt x="1789" y="1399"/>
                  </a:cubicBezTo>
                  <a:cubicBezTo>
                    <a:pt x="1748" y="1469"/>
                    <a:pt x="1726" y="1545"/>
                    <a:pt x="1721" y="1621"/>
                  </a:cubicBezTo>
                  <a:cubicBezTo>
                    <a:pt x="1705" y="1843"/>
                    <a:pt x="1499" y="1968"/>
                    <a:pt x="1297" y="1868"/>
                  </a:cubicBezTo>
                  <a:close/>
                </a:path>
              </a:pathLst>
            </a:custGeom>
            <a:solidFill>
              <a:srgbClr val="FFC38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103">
                <a:defRPr/>
              </a:pPr>
              <a:endParaRPr lang="zh-CN" alt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50">
              <a:extLst>
                <a:ext uri="{FF2B5EF4-FFF2-40B4-BE49-F238E27FC236}">
                  <a16:creationId xmlns="" xmlns:a16="http://schemas.microsoft.com/office/drawing/2014/main" id="{AF7E41FE-DEE7-714B-315B-F97AFC1F3FAA}"/>
                </a:ext>
              </a:extLst>
            </p:cNvPr>
            <p:cNvSpPr txBox="1"/>
            <p:nvPr/>
          </p:nvSpPr>
          <p:spPr>
            <a:xfrm>
              <a:off x="6659393" y="1839639"/>
              <a:ext cx="556544" cy="5541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103">
                <a:lnSpc>
                  <a:spcPct val="150000"/>
                </a:lnSpc>
                <a:defRPr/>
              </a:pPr>
              <a:r>
                <a:rPr lang="en-US" altLang="zh-CN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仓耳羽辰体-谷力 W05" panose="02020400000000000000" pitchFamily="18" charset="-122"/>
                  <a:cs typeface="Times New Roman" panose="02020603050405020304" pitchFamily="18" charset="0"/>
                </a:rPr>
                <a:t>03</a:t>
              </a:r>
            </a:p>
          </p:txBody>
        </p:sp>
      </p:grpSp>
      <p:sp>
        <p:nvSpPr>
          <p:cNvPr id="27" name="TextBox 10">
            <a:extLst>
              <a:ext uri="{FF2B5EF4-FFF2-40B4-BE49-F238E27FC236}">
                <a16:creationId xmlns="" xmlns:a16="http://schemas.microsoft.com/office/drawing/2014/main" id="{929A7D65-B603-D7C9-99D4-A1B893E0E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745" y="1610086"/>
            <a:ext cx="964250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trạng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tồn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danh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lam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thắng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phương</a:t>
            </a:r>
            <a:endParaRPr lang="en-US" altLang="zh-CN" sz="3000" b="1" dirty="0">
              <a:solidFill>
                <a:prstClr val="black"/>
              </a:solidFill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10">
            <a:extLst>
              <a:ext uri="{FF2B5EF4-FFF2-40B4-BE49-F238E27FC236}">
                <a16:creationId xmlns="" xmlns:a16="http://schemas.microsoft.com/office/drawing/2014/main" id="{3A30C2B9-C901-3262-64A6-6E88896F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008" y="2936551"/>
            <a:ext cx="964250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xuất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pháp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bảo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tồn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="" xmlns:a16="http://schemas.microsoft.com/office/drawing/2014/main" id="{59AFAD33-0DBF-6D29-2702-E7A7B4E98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911" y="4447691"/>
            <a:ext cx="9642502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 kern="3000" spc="31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tuyên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truyền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chung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tay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gìn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cảnh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thiên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+mn-lt"/>
              </a:rPr>
              <a:t>. </a:t>
            </a:r>
            <a:endParaRPr lang="en-US" altLang="zh-CN" sz="3000" b="1" dirty="0">
              <a:solidFill>
                <a:prstClr val="black"/>
              </a:solidFill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7144" y="131776"/>
            <a:ext cx="4687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75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1910" y="589359"/>
            <a:ext cx="100845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tuyên truyền trong cộng đồng về ý nghĩa của cảnh quan thiên nhiên và hành động chung tay giữ gìn 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quan thiên nhiên</a:t>
            </a:r>
            <a:endParaRPr lang="en-US" sz="2800" dirty="0">
              <a:solidFill>
                <a:prstClr val="black"/>
              </a:solidFill>
              <a:latin typeface="Calibri Light" panose="020F0302020204030204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1608" y="2866083"/>
            <a:ext cx="37738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 động tuyên truyền vận động mọi người không chặt phá rừng bừa bãi và không săn bắt động vật hoang dã.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67" y="2608491"/>
            <a:ext cx="4780502" cy="31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1910" y="589359"/>
            <a:ext cx="100845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tuyên truyền trong cộng đồng về ý nghĩa của cảnh quan thiên nhiên và hành động chung tay giữ gìn 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quan thiên nhiên</a:t>
            </a:r>
            <a:endParaRPr lang="en-US" sz="2800" dirty="0">
              <a:solidFill>
                <a:prstClr val="black"/>
              </a:solidFill>
              <a:latin typeface="Calibri Light" panose="020F0302020204030204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1608" y="2866083"/>
            <a:ext cx="37738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Hoạt động tuyên truyền vận động người dân không vứt rác bừa bãi ở nơi công cộng, bãi biển, sông hồ, khu du lịch…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352" y="2254474"/>
            <a:ext cx="5056048" cy="35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1910" y="589359"/>
            <a:ext cx="100845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tuyên truyền trong cộng đồng về ý nghĩa của cảnh quan thiên nhiên và hành động chung tay giữ gìn 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quan thiên nhiên</a:t>
            </a:r>
            <a:endParaRPr lang="en-US" sz="2800" dirty="0">
              <a:solidFill>
                <a:prstClr val="black"/>
              </a:solidFill>
              <a:latin typeface="Calibri Light" panose="020F0302020204030204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1608" y="2866083"/>
            <a:ext cx="37738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Hoạt động tuyên truyền khuyến khích tham gia trồng cây gây rừng, chăm sóc rừng.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66" y="2450825"/>
            <a:ext cx="5021754" cy="334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788998"/>
            <a:ext cx="100330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xác định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894537"/>
            <a:ext cx="6593983" cy="329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0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761375"/>
            <a:ext cx="1082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HS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đích, đối tượng, nội dung và cách thức tuyên truyền trong cộng đồng về ý nghĩa của cảnh quan thiên nhiên và hành động chung tay giữ gìn cảnh quan thiên nhiên.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A0,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98291" l="7190" r="94118">
                        <a14:foregroundMark x1="7190" y1="69801" x2="8660" y2="98575"/>
                        <a14:foregroundMark x1="87255" y1="63533" x2="92157" y2="96011"/>
                        <a14:foregroundMark x1="58497" y1="72650" x2="57680" y2="80057"/>
                        <a14:foregroundMark x1="94118" y1="62108" x2="91667" y2="71510"/>
                        <a14:foregroundMark x1="54902" y1="58120" x2="54902" y2="65812"/>
                        <a14:foregroundMark x1="54248" y1="57550" x2="55229" y2="63533"/>
                        <a14:foregroundMark x1="82190" y1="82336" x2="82190" y2="85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19" y="1982980"/>
            <a:ext cx="7314169" cy="41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6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199" y="523361"/>
            <a:ext cx="1003301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BÀY, NHẬN XÉT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19" y="1713033"/>
            <a:ext cx="7390369" cy="441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904909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tuyên truyền: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6069" y="1666279"/>
            <a:ext cx="51430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Nâng cao nhận thức cho cộng đồng về ý nghĩa của cảnh quan thiên nhiên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 chung tay giữ gìn cảnh quan thiên nhiên.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32" y="1183245"/>
            <a:ext cx="3875468" cy="47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904909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tuyên truyền: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16069" y="1666279"/>
            <a:ext cx="51430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Người dân trong cộng đồng.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Bạn bè trong trường, ngoài xã hội, trên mạng xã hộ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Người thân trong gia đình.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5804" y="718901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199" y="731291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tuyên truyền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8312" y="1447183"/>
            <a:ext cx="9019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nghĩa của cảnh quan thiên 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9662" y="5232986"/>
            <a:ext cx="3748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ra hiệu ứng làm mát.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07368" y="5150260"/>
            <a:ext cx="3324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Ngăn chặn xói mòn.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90" y="2155069"/>
            <a:ext cx="4386649" cy="29244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2" y="2125926"/>
            <a:ext cx="5238959" cy="29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5804" y="718901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199" y="731291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tuyên truyền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8312" y="1447183"/>
            <a:ext cx="9019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nghĩa của cảnh quan thiên 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0319" y="5186819"/>
            <a:ext cx="6545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Góp phần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bền vững.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7" y="2127083"/>
            <a:ext cx="3702053" cy="29912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708" y="2127083"/>
            <a:ext cx="4495062" cy="29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0AE057-176D-4FB1-85B9-4CE766409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71EDB1-ACF0-865A-7276-B12F04EE2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93" y="2109855"/>
            <a:ext cx="4279763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904909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tuyên truyền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5049" y="1397000"/>
            <a:ext cx="9592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Trách nhiệm chung tay giữ gìn cảnh quan thiên nhiên: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084" y="5218093"/>
            <a:ext cx="4598831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 thủ quy định về bảo tồn cảnh quan thiên nhiên.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65621" y="5218092"/>
            <a:ext cx="5338999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hiện các hành động cụ thể giữ gìn cảnh quan thiên nhiên.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82" y="2294720"/>
            <a:ext cx="4377196" cy="2728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44" y="2200884"/>
            <a:ext cx="3926489" cy="29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77914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904909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tuyên truyền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5049" y="1397000"/>
            <a:ext cx="9592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Trách nhiệm chung tay giữ gìn cảnh quan thiên nhiên: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996" y="1918428"/>
            <a:ext cx="10400624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Thể hiện thái độ không đồng tình, nhắc nhở hoặc báo cho người có trách nhiệm khi thấy hành vi làm tổn hại đến cảnh quan.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1992" y="3105697"/>
            <a:ext cx="5376122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6602" y="4750478"/>
            <a:ext cx="5401512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cảnh quan.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5" y="3105697"/>
            <a:ext cx="5227397" cy="29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904909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tuyên truyền: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2593" y="1790125"/>
            <a:ext cx="2312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 Tọa đàm.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2727536"/>
            <a:ext cx="4534303" cy="3444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85177" y="1790125"/>
            <a:ext cx="269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+Thuyết trình.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238450"/>
            <a:ext cx="5008734" cy="258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904909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tuyên truyền: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1608" y="1790125"/>
            <a:ext cx="5718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Tuyên truyền trên bảng tin của nhà trường, thôn bản/địa bàn dân cư.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0197" y="1790125"/>
            <a:ext cx="4456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Tuyên truyền trên loa phát thanh.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24" y="2839640"/>
            <a:ext cx="4199026" cy="3332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16" y="2830622"/>
            <a:ext cx="5004271" cy="31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1608" y="904909"/>
            <a:ext cx="10033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tuyên truyền: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7189" y="1789092"/>
            <a:ext cx="47913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59888" y="1753449"/>
            <a:ext cx="5486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9" y="3138444"/>
            <a:ext cx="4186970" cy="2344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48" y="3111624"/>
            <a:ext cx="4302617" cy="25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pic>
        <p:nvPicPr>
          <p:cNvPr id="7" name="Mô hình nuôi ong trong rừng sú vẹt đạt hiệu quả kinh tế c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428" y="333241"/>
            <a:ext cx="10913772" cy="61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80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" y="5417652"/>
            <a:ext cx="1171607" cy="1509097"/>
          </a:xfrm>
          <a:custGeom>
            <a:avLst/>
            <a:gdLst/>
            <a:ahLst/>
            <a:cxnLst/>
            <a:rect l="l" t="t" r="r" b="b"/>
            <a:pathLst>
              <a:path w="1757411" h="2263645">
                <a:moveTo>
                  <a:pt x="0" y="0"/>
                </a:moveTo>
                <a:lnTo>
                  <a:pt x="1757411" y="0"/>
                </a:lnTo>
                <a:lnTo>
                  <a:pt x="1757411" y="2263644"/>
                </a:lnTo>
                <a:lnTo>
                  <a:pt x="0" y="226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6600" y="5628801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6600" y="76200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592" y="204989"/>
            <a:ext cx="12192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5161" y="1115986"/>
            <a:ext cx="94552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hợp bảo vệ thiên nhiên vào các hoạt động kinh tế giúp đảm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nguồn tài nguyên như rừng, nước, và khoáng sản được quản lý và sử dụng bền vững, duy trì cho các thế hệ tương lai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ảo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vệ thiên nhiên không chỉ đảm bảo sự phát triển bền vững mà còn bảo vệ cuộc sống của con người và các hệ sinh thái trên hành tinh.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5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2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4" name="Right Arrow 3">
            <a:hlinkClick r:id="rId12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6026" y="724051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7558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52326" y="3916899"/>
            <a:ext cx="1984993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1754326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62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3637755" y="1123950"/>
            <a:ext cx="3910327" cy="2031325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xmlns="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AutoShape 6"/>
          <p:cNvSpPr>
            <a:spLocks noChangeArrowheads="1"/>
          </p:cNvSpPr>
          <p:nvPr/>
        </p:nvSpPr>
        <p:spPr bwMode="auto">
          <a:xfrm>
            <a:off x="8152326" y="3916899"/>
            <a:ext cx="3026536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2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2308324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en-US" sz="3200" b="1" dirty="0">
              <a:solidFill>
                <a:srgbClr val="34705E"/>
              </a:solidFill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xmlns="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lang="en-US" sz="3600" b="1" dirty="0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lang="en-US" sz="3600" b="1" dirty="0">
              <a:solidFill>
                <a:srgbClr val="FF0000"/>
              </a:solidFill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en-US" sz="3200" b="1" dirty="0">
              <a:solidFill>
                <a:srgbClr val="34705E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en-US" sz="3200" b="1" dirty="0">
              <a:solidFill>
                <a:srgbClr val="34705E"/>
              </a:solidFill>
              <a:cs typeface="Calibri" panose="020F0502020204030204" pitchFamily="34" charset="0"/>
            </a:endParaRPr>
          </a:p>
        </p:txBody>
      </p:sp>
      <p:sp>
        <p:nvSpPr>
          <p:cNvPr id="54" name="AutoShape 6"/>
          <p:cNvSpPr>
            <a:spLocks noChangeArrowheads="1"/>
          </p:cNvSpPr>
          <p:nvPr/>
        </p:nvSpPr>
        <p:spPr bwMode="auto">
          <a:xfrm>
            <a:off x="2536557" y="4360354"/>
            <a:ext cx="355514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2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51" grpId="0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52326" y="3916899"/>
            <a:ext cx="1984993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923330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 smtClean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000" kern="1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8152326" y="3916899"/>
            <a:ext cx="1984993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923330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rgbClr val="1E09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1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defRPr/>
              </a:pPr>
              <a:r>
                <a:rPr lang="en-US" sz="2000" kern="10" dirty="0" smtClean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000" kern="1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xmlns="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5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1152</Words>
  <Application>Microsoft Office PowerPoint</Application>
  <PresentationFormat>Widescreen</PresentationFormat>
  <Paragraphs>181</Paragraphs>
  <Slides>36</Slides>
  <Notes>12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Microsoft YaHei</vt:lpstr>
      <vt:lpstr>Microsoft YaHei</vt:lpstr>
      <vt:lpstr>宋体</vt:lpstr>
      <vt:lpstr>Arial</vt:lpstr>
      <vt:lpstr>Calibri</vt:lpstr>
      <vt:lpstr>Calibri Light</vt:lpstr>
      <vt:lpstr>Euphemia</vt:lpstr>
      <vt:lpstr>Tahoma</vt:lpstr>
      <vt:lpstr>Times New Roman</vt:lpstr>
      <vt:lpstr>仓耳羽辰体-谷力 W05</vt:lpstr>
      <vt:lpstr>Office Theme</vt:lpstr>
      <vt:lpstr>1_包图主题2</vt:lpstr>
      <vt:lpstr>2_Office 主题​​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MTBA</dc:creator>
  <cp:lastModifiedBy>MTBA</cp:lastModifiedBy>
  <cp:revision>38</cp:revision>
  <dcterms:created xsi:type="dcterms:W3CDTF">2024-08-22T06:08:59Z</dcterms:created>
  <dcterms:modified xsi:type="dcterms:W3CDTF">2024-08-24T00:02:39Z</dcterms:modified>
</cp:coreProperties>
</file>