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4"/>
  </p:notesMasterIdLst>
  <p:handoutMasterIdLst>
    <p:handoutMasterId r:id="rId25"/>
  </p:handoutMasterIdLst>
  <p:sldIdLst>
    <p:sldId id="256" r:id="rId5"/>
    <p:sldId id="262" r:id="rId6"/>
    <p:sldId id="257" r:id="rId7"/>
    <p:sldId id="263" r:id="rId8"/>
    <p:sldId id="264" r:id="rId9"/>
    <p:sldId id="265" r:id="rId10"/>
    <p:sldId id="261" r:id="rId11"/>
    <p:sldId id="259" r:id="rId12"/>
    <p:sldId id="266" r:id="rId13"/>
    <p:sldId id="267" r:id="rId14"/>
    <p:sldId id="268" r:id="rId15"/>
    <p:sldId id="269" r:id="rId16"/>
    <p:sldId id="270" r:id="rId17"/>
    <p:sldId id="275" r:id="rId18"/>
    <p:sldId id="271" r:id="rId19"/>
    <p:sldId id="272" r:id="rId20"/>
    <p:sldId id="260"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2/10/2022</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dirty="0"/>
          </a:p>
        </p:txBody>
      </p:sp>
    </p:spTree>
    <p:extLst>
      <p:ext uri="{BB962C8B-B14F-4D97-AF65-F5344CB8AC3E}">
        <p14:creationId xmlns:p14="http://schemas.microsoft.com/office/powerpoint/2010/main" val="326430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15</a:t>
            </a:fld>
            <a:endParaRPr lang="en-US" dirty="0"/>
          </a:p>
        </p:txBody>
      </p:sp>
    </p:spTree>
    <p:extLst>
      <p:ext uri="{BB962C8B-B14F-4D97-AF65-F5344CB8AC3E}">
        <p14:creationId xmlns:p14="http://schemas.microsoft.com/office/powerpoint/2010/main" val="355849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16</a:t>
            </a:fld>
            <a:endParaRPr lang="en-US" dirty="0"/>
          </a:p>
        </p:txBody>
      </p:sp>
    </p:spTree>
    <p:extLst>
      <p:ext uri="{BB962C8B-B14F-4D97-AF65-F5344CB8AC3E}">
        <p14:creationId xmlns:p14="http://schemas.microsoft.com/office/powerpoint/2010/main" val="19810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17</a:t>
            </a:fld>
            <a:endParaRPr lang="en-US" dirty="0"/>
          </a:p>
        </p:txBody>
      </p:sp>
    </p:spTree>
    <p:extLst>
      <p:ext uri="{BB962C8B-B14F-4D97-AF65-F5344CB8AC3E}">
        <p14:creationId xmlns:p14="http://schemas.microsoft.com/office/powerpoint/2010/main" val="100496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18</a:t>
            </a:fld>
            <a:endParaRPr lang="en-US" dirty="0"/>
          </a:p>
        </p:txBody>
      </p:sp>
    </p:spTree>
    <p:extLst>
      <p:ext uri="{BB962C8B-B14F-4D97-AF65-F5344CB8AC3E}">
        <p14:creationId xmlns:p14="http://schemas.microsoft.com/office/powerpoint/2010/main" val="164748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19</a:t>
            </a:fld>
            <a:endParaRPr lang="en-US" dirty="0"/>
          </a:p>
        </p:txBody>
      </p:sp>
    </p:spTree>
    <p:extLst>
      <p:ext uri="{BB962C8B-B14F-4D97-AF65-F5344CB8AC3E}">
        <p14:creationId xmlns:p14="http://schemas.microsoft.com/office/powerpoint/2010/main" val="427039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3</a:t>
            </a:fld>
            <a:endParaRPr lang="en-US" dirty="0"/>
          </a:p>
        </p:txBody>
      </p:sp>
    </p:spTree>
    <p:extLst>
      <p:ext uri="{BB962C8B-B14F-4D97-AF65-F5344CB8AC3E}">
        <p14:creationId xmlns:p14="http://schemas.microsoft.com/office/powerpoint/2010/main" val="134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4</a:t>
            </a:fld>
            <a:endParaRPr lang="en-US" dirty="0"/>
          </a:p>
        </p:txBody>
      </p:sp>
    </p:spTree>
    <p:extLst>
      <p:ext uri="{BB962C8B-B14F-4D97-AF65-F5344CB8AC3E}">
        <p14:creationId xmlns:p14="http://schemas.microsoft.com/office/powerpoint/2010/main" val="223098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5</a:t>
            </a:fld>
            <a:endParaRPr lang="en-US" dirty="0"/>
          </a:p>
        </p:txBody>
      </p:sp>
    </p:spTree>
    <p:extLst>
      <p:ext uri="{BB962C8B-B14F-4D97-AF65-F5344CB8AC3E}">
        <p14:creationId xmlns:p14="http://schemas.microsoft.com/office/powerpoint/2010/main" val="22046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6</a:t>
            </a:fld>
            <a:endParaRPr lang="en-US" dirty="0"/>
          </a:p>
        </p:txBody>
      </p:sp>
    </p:spTree>
    <p:extLst>
      <p:ext uri="{BB962C8B-B14F-4D97-AF65-F5344CB8AC3E}">
        <p14:creationId xmlns:p14="http://schemas.microsoft.com/office/powerpoint/2010/main" val="238351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7</a:t>
            </a:fld>
            <a:endParaRPr lang="en-US" dirty="0"/>
          </a:p>
        </p:txBody>
      </p:sp>
    </p:spTree>
    <p:extLst>
      <p:ext uri="{BB962C8B-B14F-4D97-AF65-F5344CB8AC3E}">
        <p14:creationId xmlns:p14="http://schemas.microsoft.com/office/powerpoint/2010/main" val="409359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8</a:t>
            </a:fld>
            <a:endParaRPr lang="en-US" dirty="0"/>
          </a:p>
        </p:txBody>
      </p:sp>
    </p:spTree>
    <p:extLst>
      <p:ext uri="{BB962C8B-B14F-4D97-AF65-F5344CB8AC3E}">
        <p14:creationId xmlns:p14="http://schemas.microsoft.com/office/powerpoint/2010/main" val="386266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10</a:t>
            </a:fld>
            <a:endParaRPr lang="en-US" dirty="0"/>
          </a:p>
        </p:txBody>
      </p:sp>
    </p:spTree>
    <p:extLst>
      <p:ext uri="{BB962C8B-B14F-4D97-AF65-F5344CB8AC3E}">
        <p14:creationId xmlns:p14="http://schemas.microsoft.com/office/powerpoint/2010/main" val="215468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13</a:t>
            </a:fld>
            <a:endParaRPr lang="en-US" dirty="0"/>
          </a:p>
        </p:txBody>
      </p:sp>
    </p:spTree>
    <p:extLst>
      <p:ext uri="{BB962C8B-B14F-4D97-AF65-F5344CB8AC3E}">
        <p14:creationId xmlns:p14="http://schemas.microsoft.com/office/powerpoint/2010/main" val="357358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2/10/2022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hyperlink" Target="mailto:someone@example.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Lightbulb">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4D687081-16D7-4BC5-A7DB-E70117439F85}"/>
              </a:ext>
            </a:extLst>
          </p:cNvPr>
          <p:cNvSpPr>
            <a:spLocks noGrp="1"/>
          </p:cNvSpPr>
          <p:nvPr>
            <p:ph type="ctrTitle"/>
          </p:nvPr>
        </p:nvSpPr>
        <p:spPr>
          <a:xfrm>
            <a:off x="2667000" y="2328333"/>
            <a:ext cx="6858000" cy="2302933"/>
          </a:xfrm>
        </p:spPr>
        <p:txBody>
          <a:bodyPr anchor="ctr">
            <a:normAutofit/>
          </a:bodyPr>
          <a:lstStyle/>
          <a:p>
            <a:pPr algn="ctr">
              <a:lnSpc>
                <a:spcPct val="100000"/>
              </a:lnSpc>
              <a:spcBef>
                <a:spcPts val="600"/>
              </a:spcBef>
              <a:spcAft>
                <a:spcPts val="600"/>
              </a:spcAft>
            </a:pPr>
            <a:r>
              <a:rPr lang="en-US" b="1">
                <a:latin typeface="Times New Roman" panose="02020603050405020304" pitchFamily="18" charset="0"/>
                <a:cs typeface="Times New Roman" panose="02020603050405020304" pitchFamily="18" charset="0"/>
              </a:rPr>
              <a:t>Bài 8</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câu lệnh lặp</a:t>
            </a:r>
            <a:endParaRPr lang="en-US" b="1"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0836" y="305010"/>
            <a:ext cx="11868894" cy="761790"/>
          </a:xfrm>
        </p:spPr>
        <p:txBody>
          <a:bodyPr>
            <a:normAutofit fontScale="90000"/>
          </a:bodyPr>
          <a:lstStyle/>
          <a:p>
            <a:r>
              <a:rPr lang="en-US" sz="2800" b="1">
                <a:solidFill>
                  <a:srgbClr val="FFFF00"/>
                </a:solidFill>
                <a:latin typeface="Times New Roman" panose="02020603050405020304" pitchFamily="18" charset="0"/>
                <a:cs typeface="Times New Roman" panose="02020603050405020304" pitchFamily="18" charset="0"/>
              </a:rPr>
              <a:t>3. Câu lệnh lặp với số lần lặp không biết trước trong python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58958" y="2344467"/>
            <a:ext cx="5742214" cy="1427265"/>
          </a:xfrm>
          <a:solidFill>
            <a:schemeClr val="accent5">
              <a:lumMod val="40000"/>
              <a:lumOff val="60000"/>
            </a:schemeClr>
          </a:solidFill>
          <a:ln>
            <a:solidFill>
              <a:schemeClr val="accent5">
                <a:lumMod val="60000"/>
                <a:lumOff val="40000"/>
              </a:schemeClr>
            </a:solidFill>
          </a:ln>
        </p:spPr>
        <p:txBody>
          <a:bodyPr>
            <a:noAutofit/>
          </a:bodyPr>
          <a:lstStyle/>
          <a:p>
            <a:pPr marL="0" indent="0" algn="just">
              <a:buNone/>
            </a:pPr>
            <a:r>
              <a:rPr lang="en-US" sz="2800" b="1">
                <a:solidFill>
                  <a:srgbClr val="FFFF00"/>
                </a:solidFill>
                <a:latin typeface="Times New Roman" panose="02020603050405020304" pitchFamily="18" charset="0"/>
                <a:cs typeface="Times New Roman" panose="02020603050405020304" pitchFamily="18" charset="0"/>
              </a:rPr>
              <a:t>while  </a:t>
            </a:r>
            <a:r>
              <a:rPr lang="en-US" sz="2800" b="1">
                <a:solidFill>
                  <a:srgbClr val="002060"/>
                </a:solidFill>
                <a:latin typeface="Times New Roman" panose="02020603050405020304" pitchFamily="18" charset="0"/>
                <a:cs typeface="Times New Roman" panose="02020603050405020304" pitchFamily="18" charset="0"/>
              </a:rPr>
              <a:t>&lt;điều kiện&gt;:</a:t>
            </a:r>
            <a:r>
              <a:rPr lang="en-US" sz="2800">
                <a:solidFill>
                  <a:srgbClr val="002060"/>
                </a:solidFill>
                <a:latin typeface="Times New Roman" panose="02020603050405020304" pitchFamily="18" charset="0"/>
                <a:cs typeface="Times New Roman" panose="02020603050405020304" pitchFamily="18" charset="0"/>
              </a:rPr>
              <a:t> </a:t>
            </a:r>
          </a:p>
          <a:p>
            <a:pPr marL="0" indent="0" algn="just">
              <a:buNone/>
            </a:pPr>
            <a:r>
              <a:rPr lang="en-US" sz="2800">
                <a:solidFill>
                  <a:schemeClr val="bg1"/>
                </a:solidFill>
                <a:latin typeface="Times New Roman" panose="02020603050405020304" pitchFamily="18" charset="0"/>
                <a:cs typeface="Times New Roman" panose="02020603050405020304" pitchFamily="18" charset="0"/>
              </a:rPr>
              <a:t>	</a:t>
            </a:r>
            <a:r>
              <a:rPr lang="en-US" sz="2800" i="1">
                <a:solidFill>
                  <a:schemeClr val="bg1"/>
                </a:solidFill>
                <a:latin typeface="Times New Roman" panose="02020603050405020304" pitchFamily="18" charset="0"/>
                <a:cs typeface="Times New Roman" panose="02020603050405020304" pitchFamily="18" charset="0"/>
              </a:rPr>
              <a:t>Câu lệnh hay nhóm câu lệnh</a:t>
            </a:r>
          </a:p>
        </p:txBody>
      </p:sp>
      <p:sp>
        <p:nvSpPr>
          <p:cNvPr id="12" name="TextBox 11">
            <a:extLst>
              <a:ext uri="{FF2B5EF4-FFF2-40B4-BE49-F238E27FC236}">
                <a16:creationId xmlns:a16="http://schemas.microsoft.com/office/drawing/2014/main" id="{C6A3DCF3-3F70-4C55-A31C-9283FA18B7C5}"/>
              </a:ext>
            </a:extLst>
          </p:cNvPr>
          <p:cNvSpPr txBox="1"/>
          <p:nvPr/>
        </p:nvSpPr>
        <p:spPr>
          <a:xfrm>
            <a:off x="758958" y="1226484"/>
            <a:ext cx="6113416" cy="523220"/>
          </a:xfrm>
          <a:prstGeom prst="rect">
            <a:avLst/>
          </a:prstGeom>
          <a:noFill/>
        </p:spPr>
        <p:txBody>
          <a:bodyPr wrap="square">
            <a:spAutoFit/>
          </a:bodyPr>
          <a:lstStyle/>
          <a:p>
            <a:pPr marL="0" indent="0" algn="just">
              <a:buNone/>
            </a:pPr>
            <a:r>
              <a:rPr lang="en-US" sz="2800" u="sng">
                <a:latin typeface="Times New Roman" panose="02020603050405020304" pitchFamily="18" charset="0"/>
                <a:cs typeface="Times New Roman" panose="02020603050405020304" pitchFamily="18" charset="0"/>
              </a:rPr>
              <a:t>Dạng câu lệnh:</a:t>
            </a:r>
          </a:p>
        </p:txBody>
      </p:sp>
      <p:sp>
        <p:nvSpPr>
          <p:cNvPr id="13" name="Flowchart: Alternate Process 12">
            <a:extLst>
              <a:ext uri="{FF2B5EF4-FFF2-40B4-BE49-F238E27FC236}">
                <a16:creationId xmlns:a16="http://schemas.microsoft.com/office/drawing/2014/main" id="{BA9BCDBB-1541-4DF5-A573-DC1112BE2F16}"/>
              </a:ext>
            </a:extLst>
          </p:cNvPr>
          <p:cNvSpPr/>
          <p:nvPr/>
        </p:nvSpPr>
        <p:spPr>
          <a:xfrm>
            <a:off x="2942956" y="5912092"/>
            <a:ext cx="6957058" cy="80239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2. Cấu trúc câu lệnh lặp dạng for</a:t>
            </a:r>
          </a:p>
        </p:txBody>
      </p:sp>
      <p:grpSp>
        <p:nvGrpSpPr>
          <p:cNvPr id="37" name="Group 36">
            <a:extLst>
              <a:ext uri="{FF2B5EF4-FFF2-40B4-BE49-F238E27FC236}">
                <a16:creationId xmlns:a16="http://schemas.microsoft.com/office/drawing/2014/main" id="{A80D5769-BD59-452F-9D08-BA4E9B8C9643}"/>
              </a:ext>
            </a:extLst>
          </p:cNvPr>
          <p:cNvGrpSpPr/>
          <p:nvPr/>
        </p:nvGrpSpPr>
        <p:grpSpPr>
          <a:xfrm>
            <a:off x="7521962" y="1084700"/>
            <a:ext cx="3911080" cy="4688600"/>
            <a:chOff x="6951034" y="745548"/>
            <a:chExt cx="3911080" cy="4688600"/>
          </a:xfrm>
        </p:grpSpPr>
        <p:sp>
          <p:nvSpPr>
            <p:cNvPr id="7" name="Flowchart: Alternate Process 6">
              <a:extLst>
                <a:ext uri="{FF2B5EF4-FFF2-40B4-BE49-F238E27FC236}">
                  <a16:creationId xmlns:a16="http://schemas.microsoft.com/office/drawing/2014/main" id="{162F6A5A-3CA5-4E20-A1A6-BAC4AA51CD0E}"/>
                </a:ext>
              </a:extLst>
            </p:cNvPr>
            <p:cNvSpPr/>
            <p:nvPr/>
          </p:nvSpPr>
          <p:spPr>
            <a:xfrm>
              <a:off x="6978385" y="3641017"/>
              <a:ext cx="2858786" cy="917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1"/>
                  </a:solidFill>
                  <a:latin typeface="Times New Roman" panose="02020603050405020304" pitchFamily="18" charset="0"/>
                  <a:cs typeface="Times New Roman" panose="02020603050405020304" pitchFamily="18" charset="0"/>
                </a:rPr>
                <a:t>Câu lệnh hay nhóm câu lệnh</a:t>
              </a:r>
              <a:endParaRPr lang="en-US" sz="2400" i="1">
                <a:latin typeface="Times New Roman" panose="02020603050405020304" pitchFamily="18" charset="0"/>
                <a:cs typeface="Times New Roman" panose="02020603050405020304" pitchFamily="18" charset="0"/>
              </a:endParaRPr>
            </a:p>
          </p:txBody>
        </p:sp>
        <p:sp>
          <p:nvSpPr>
            <p:cNvPr id="8" name="Diamond 7">
              <a:extLst>
                <a:ext uri="{FF2B5EF4-FFF2-40B4-BE49-F238E27FC236}">
                  <a16:creationId xmlns:a16="http://schemas.microsoft.com/office/drawing/2014/main" id="{A77C7EEF-3FB6-4A1A-9C12-7D33F6455A82}"/>
                </a:ext>
              </a:extLst>
            </p:cNvPr>
            <p:cNvSpPr/>
            <p:nvPr/>
          </p:nvSpPr>
          <p:spPr>
            <a:xfrm>
              <a:off x="7146029" y="1508292"/>
              <a:ext cx="2523496" cy="12703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Times New Roman" panose="02020603050405020304" pitchFamily="18" charset="0"/>
                  <a:cs typeface="Times New Roman" panose="02020603050405020304" pitchFamily="18" charset="0"/>
                </a:rPr>
                <a:t>Điều kiện</a:t>
              </a:r>
            </a:p>
          </p:txBody>
        </p:sp>
        <p:sp>
          <p:nvSpPr>
            <p:cNvPr id="14" name="Flowchart: Alternate Process 13">
              <a:extLst>
                <a:ext uri="{FF2B5EF4-FFF2-40B4-BE49-F238E27FC236}">
                  <a16:creationId xmlns:a16="http://schemas.microsoft.com/office/drawing/2014/main" id="{EDB30415-DADC-41F2-A5E2-89105A65D00C}"/>
                </a:ext>
              </a:extLst>
            </p:cNvPr>
            <p:cNvSpPr/>
            <p:nvPr/>
          </p:nvSpPr>
          <p:spPr>
            <a:xfrm>
              <a:off x="6951034" y="2724689"/>
              <a:ext cx="1618510" cy="80239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Đúng</a:t>
              </a:r>
            </a:p>
          </p:txBody>
        </p:sp>
        <p:sp>
          <p:nvSpPr>
            <p:cNvPr id="16" name="Flowchart: Alternate Process 15">
              <a:extLst>
                <a:ext uri="{FF2B5EF4-FFF2-40B4-BE49-F238E27FC236}">
                  <a16:creationId xmlns:a16="http://schemas.microsoft.com/office/drawing/2014/main" id="{08900EA2-DF93-4850-A5BD-6C92CA8F6030}"/>
                </a:ext>
              </a:extLst>
            </p:cNvPr>
            <p:cNvSpPr/>
            <p:nvPr/>
          </p:nvSpPr>
          <p:spPr>
            <a:xfrm>
              <a:off x="9738683" y="1226484"/>
              <a:ext cx="1123431" cy="917066"/>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rgbClr val="FFFF00"/>
                  </a:solidFill>
                  <a:latin typeface="Times New Roman" panose="02020603050405020304" pitchFamily="18" charset="0"/>
                  <a:cs typeface="Times New Roman" panose="02020603050405020304" pitchFamily="18" charset="0"/>
                </a:rPr>
                <a:t>Sai</a:t>
              </a:r>
            </a:p>
          </p:txBody>
        </p:sp>
        <p:cxnSp>
          <p:nvCxnSpPr>
            <p:cNvPr id="10" name="Straight Arrow Connector 9">
              <a:extLst>
                <a:ext uri="{FF2B5EF4-FFF2-40B4-BE49-F238E27FC236}">
                  <a16:creationId xmlns:a16="http://schemas.microsoft.com/office/drawing/2014/main" id="{7CE986E8-04B7-46B4-8093-B7848CBC5AE0}"/>
                </a:ext>
              </a:extLst>
            </p:cNvPr>
            <p:cNvCxnSpPr>
              <a:cxnSpLocks/>
              <a:endCxn id="8" idx="0"/>
            </p:cNvCxnSpPr>
            <p:nvPr/>
          </p:nvCxnSpPr>
          <p:spPr>
            <a:xfrm>
              <a:off x="8407777" y="745548"/>
              <a:ext cx="0" cy="7627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6B225E-71CC-4595-8AC8-20B87BF098F4}"/>
                </a:ext>
              </a:extLst>
            </p:cNvPr>
            <p:cNvCxnSpPr/>
            <p:nvPr/>
          </p:nvCxnSpPr>
          <p:spPr>
            <a:xfrm>
              <a:off x="8407777" y="2778650"/>
              <a:ext cx="1" cy="8021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8C4D915-FDD6-4F61-9208-A848DDEE493E}"/>
                </a:ext>
              </a:extLst>
            </p:cNvPr>
            <p:cNvCxnSpPr>
              <a:cxnSpLocks/>
              <a:stCxn id="7" idx="2"/>
            </p:cNvCxnSpPr>
            <p:nvPr/>
          </p:nvCxnSpPr>
          <p:spPr>
            <a:xfrm rot="5400000" flipH="1">
              <a:off x="6731839" y="2882145"/>
              <a:ext cx="3351877" cy="1"/>
            </a:xfrm>
            <a:prstGeom prst="bentConnector5">
              <a:avLst>
                <a:gd name="adj1" fmla="val -6041"/>
                <a:gd name="adj2" fmla="val 165799300000"/>
                <a:gd name="adj3" fmla="val 10109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0B482F8E-FF6E-472F-8D04-73E4F52EB07F}"/>
                </a:ext>
              </a:extLst>
            </p:cNvPr>
            <p:cNvCxnSpPr>
              <a:cxnSpLocks/>
            </p:cNvCxnSpPr>
            <p:nvPr/>
          </p:nvCxnSpPr>
          <p:spPr>
            <a:xfrm rot="5400000">
              <a:off x="8010652" y="2582686"/>
              <a:ext cx="3248588" cy="2454336"/>
            </a:xfrm>
            <a:prstGeom prst="bentConnector3">
              <a:avLst>
                <a:gd name="adj1" fmla="val 86994"/>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F52817-C5D1-4E13-BB72-3BEA8142727C}"/>
                </a:ext>
              </a:extLst>
            </p:cNvPr>
            <p:cNvCxnSpPr>
              <a:stCxn id="8" idx="3"/>
            </p:cNvCxnSpPr>
            <p:nvPr/>
          </p:nvCxnSpPr>
          <p:spPr>
            <a:xfrm>
              <a:off x="9669525" y="2143471"/>
              <a:ext cx="1192589" cy="4208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502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915B5B-878A-45E3-B0B0-F57C710D2BAE}"/>
              </a:ext>
            </a:extLst>
          </p:cNvPr>
          <p:cNvSpPr txBox="1"/>
          <p:nvPr/>
        </p:nvSpPr>
        <p:spPr>
          <a:xfrm>
            <a:off x="858981" y="250258"/>
            <a:ext cx="6113416" cy="523220"/>
          </a:xfrm>
          <a:prstGeom prst="rect">
            <a:avLst/>
          </a:prstGeom>
          <a:noFill/>
        </p:spPr>
        <p:txBody>
          <a:bodyPr wrap="square">
            <a:spAutoFit/>
          </a:bodyPr>
          <a:lstStyle/>
          <a:p>
            <a:pPr marL="0" indent="0" algn="just">
              <a:buNone/>
            </a:pPr>
            <a:r>
              <a:rPr lang="en-US" sz="2800" b="1" u="sng">
                <a:solidFill>
                  <a:srgbClr val="FFFF00"/>
                </a:solidFill>
                <a:latin typeface="Times New Roman" panose="02020603050405020304" pitchFamily="18" charset="0"/>
                <a:cs typeface="Times New Roman" panose="02020603050405020304" pitchFamily="18" charset="0"/>
              </a:rPr>
              <a:t>Ví dụ 5</a:t>
            </a:r>
            <a:r>
              <a:rPr lang="en-US" sz="2800" b="1">
                <a:solidFill>
                  <a:srgbClr val="FFFF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66E1513D-2078-482B-926F-10A61AF9197F}"/>
              </a:ext>
            </a:extLst>
          </p:cNvPr>
          <p:cNvSpPr txBox="1"/>
          <p:nvPr/>
        </p:nvSpPr>
        <p:spPr>
          <a:xfrm>
            <a:off x="858981" y="746957"/>
            <a:ext cx="10806546" cy="2246769"/>
          </a:xfrm>
          <a:prstGeom prst="rect">
            <a:avLst/>
          </a:prstGeom>
          <a:noFill/>
        </p:spPr>
        <p:txBody>
          <a:bodyPr wrap="square">
            <a:spAutoFit/>
          </a:bodyPr>
          <a:lstStyle/>
          <a:p>
            <a:pPr marL="0" indent="0" algn="just">
              <a:buNone/>
            </a:pPr>
            <a:r>
              <a:rPr lang="en-US" sz="2800">
                <a:latin typeface="Times New Roman" panose="02020603050405020304" pitchFamily="18" charset="0"/>
                <a:cs typeface="Times New Roman" panose="02020603050405020304" pitchFamily="18" charset="0"/>
              </a:rPr>
              <a:t>Các phần mềm ứng dụng mang tính cá nhân thường dùng mật khẩu để xác nhận quyền sử dụng. </a:t>
            </a: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5</a:t>
            </a:r>
            <a:r>
              <a:rPr lang="en-US" sz="2800">
                <a:latin typeface="Times New Roman" panose="02020603050405020304" pitchFamily="18" charset="0"/>
                <a:cs typeface="Times New Roman" panose="02020603050405020304" pitchFamily="18" charset="0"/>
              </a:rPr>
              <a:t> yêu cầu người dùng nhập mật khẩu. Người dùng sẽ được yêu cầu nhập lại cho đến khi nhập đúng mật khẩu (là HN123). Khi dữ liệu nhập vào đúng là “HN123” thì thông điệp “Bạn đã nhập đúng mật khẩu” xuất hiện trên màn hình.</a:t>
            </a:r>
          </a:p>
        </p:txBody>
      </p:sp>
      <p:sp>
        <p:nvSpPr>
          <p:cNvPr id="8" name="TextBox 7">
            <a:extLst>
              <a:ext uri="{FF2B5EF4-FFF2-40B4-BE49-F238E27FC236}">
                <a16:creationId xmlns:a16="http://schemas.microsoft.com/office/drawing/2014/main" id="{A3B8F3EF-1D67-47AE-8B41-39CB16AAB556}"/>
              </a:ext>
            </a:extLst>
          </p:cNvPr>
          <p:cNvSpPr txBox="1"/>
          <p:nvPr/>
        </p:nvSpPr>
        <p:spPr>
          <a:xfrm>
            <a:off x="1785535" y="5849433"/>
            <a:ext cx="8620929" cy="523220"/>
          </a:xfrm>
          <a:prstGeom prst="rect">
            <a:avLst/>
          </a:prstGeom>
          <a:noFill/>
        </p:spPr>
        <p:txBody>
          <a:bodyPr wrap="square">
            <a:spAutoFit/>
          </a:bodyPr>
          <a:lstStyle/>
          <a:p>
            <a:pPr marL="0" indent="0" algn="ctr">
              <a:buNone/>
            </a:pPr>
            <a:r>
              <a:rPr lang="en-US" sz="2800" i="1">
                <a:latin typeface="Times New Roman" panose="02020603050405020304" pitchFamily="18" charset="0"/>
                <a:cs typeface="Times New Roman" panose="02020603050405020304" pitchFamily="18" charset="0"/>
              </a:rPr>
              <a:t>Hình 5.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nhập mật khẩu</a:t>
            </a:r>
          </a:p>
        </p:txBody>
      </p:sp>
      <p:pic>
        <p:nvPicPr>
          <p:cNvPr id="3" name="Picture 2">
            <a:extLst>
              <a:ext uri="{FF2B5EF4-FFF2-40B4-BE49-F238E27FC236}">
                <a16:creationId xmlns:a16="http://schemas.microsoft.com/office/drawing/2014/main" id="{E9292C1F-64DC-4D51-8EE4-F162D6FBA623}"/>
              </a:ext>
            </a:extLst>
          </p:cNvPr>
          <p:cNvPicPr>
            <a:picLocks noChangeAspect="1"/>
          </p:cNvPicPr>
          <p:nvPr/>
        </p:nvPicPr>
        <p:blipFill rotWithShape="1">
          <a:blip r:embed="rId2"/>
          <a:srcRect l="5114" t="20188" r="63864" b="62430"/>
          <a:stretch/>
        </p:blipFill>
        <p:spPr>
          <a:xfrm>
            <a:off x="2615051" y="3429000"/>
            <a:ext cx="7294406" cy="2297872"/>
          </a:xfrm>
          <a:prstGeom prst="rect">
            <a:avLst/>
          </a:prstGeom>
        </p:spPr>
      </p:pic>
    </p:spTree>
    <p:extLst>
      <p:ext uri="{BB962C8B-B14F-4D97-AF65-F5344CB8AC3E}">
        <p14:creationId xmlns:p14="http://schemas.microsoft.com/office/powerpoint/2010/main" val="7956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915B5B-878A-45E3-B0B0-F57C710D2BAE}"/>
              </a:ext>
            </a:extLst>
          </p:cNvPr>
          <p:cNvSpPr txBox="1"/>
          <p:nvPr/>
        </p:nvSpPr>
        <p:spPr>
          <a:xfrm>
            <a:off x="858981" y="250258"/>
            <a:ext cx="6113416" cy="523220"/>
          </a:xfrm>
          <a:prstGeom prst="rect">
            <a:avLst/>
          </a:prstGeom>
          <a:noFill/>
        </p:spPr>
        <p:txBody>
          <a:bodyPr wrap="square">
            <a:spAutoFit/>
          </a:bodyPr>
          <a:lstStyle/>
          <a:p>
            <a:pPr marL="0" indent="0" algn="just">
              <a:buNone/>
            </a:pPr>
            <a:r>
              <a:rPr lang="en-US" sz="2800" b="1" u="sng">
                <a:solidFill>
                  <a:srgbClr val="FFFF00"/>
                </a:solidFill>
                <a:latin typeface="Times New Roman" panose="02020603050405020304" pitchFamily="18" charset="0"/>
                <a:cs typeface="Times New Roman" panose="02020603050405020304" pitchFamily="18" charset="0"/>
              </a:rPr>
              <a:t>Ví dụ 6</a:t>
            </a:r>
            <a:r>
              <a:rPr lang="en-US" sz="2800" b="1">
                <a:solidFill>
                  <a:srgbClr val="FFFF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66E1513D-2078-482B-926F-10A61AF9197F}"/>
              </a:ext>
            </a:extLst>
          </p:cNvPr>
          <p:cNvSpPr txBox="1"/>
          <p:nvPr/>
        </p:nvSpPr>
        <p:spPr>
          <a:xfrm>
            <a:off x="858981" y="746957"/>
            <a:ext cx="10806546" cy="1815882"/>
          </a:xfrm>
          <a:prstGeom prst="rect">
            <a:avLst/>
          </a:prstGeom>
          <a:noFill/>
        </p:spPr>
        <p:txBody>
          <a:bodyPr wrap="square">
            <a:spAutoFit/>
          </a:bodyPr>
          <a:lstStyle/>
          <a:p>
            <a:pPr marL="0" indent="0" algn="just">
              <a:buNone/>
            </a:pP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6</a:t>
            </a:r>
            <a:r>
              <a:rPr lang="en-US" sz="2800">
                <a:latin typeface="Times New Roman" panose="02020603050405020304" pitchFamily="18" charset="0"/>
                <a:cs typeface="Times New Roman" panose="02020603050405020304" pitchFamily="18" charset="0"/>
              </a:rPr>
              <a:t> khi thực hiện sẽ in ra màn hình các số từ 1 đến 6. Điều kiện lặp là sodem &lt;= 6. khi điều kiện lặp đúng thì sodem được in ra màn hình và được tăng lên 1 đơn vị, rồi điều kiện lặp được kiểm tra lại. Quá trình trên được lặp lại cho đến khi sodem &gt; 6 thì vòng lặp kết thúc.</a:t>
            </a:r>
          </a:p>
        </p:txBody>
      </p:sp>
      <p:sp>
        <p:nvSpPr>
          <p:cNvPr id="8" name="TextBox 7">
            <a:extLst>
              <a:ext uri="{FF2B5EF4-FFF2-40B4-BE49-F238E27FC236}">
                <a16:creationId xmlns:a16="http://schemas.microsoft.com/office/drawing/2014/main" id="{A3B8F3EF-1D67-47AE-8B41-39CB16AAB556}"/>
              </a:ext>
            </a:extLst>
          </p:cNvPr>
          <p:cNvSpPr txBox="1"/>
          <p:nvPr/>
        </p:nvSpPr>
        <p:spPr>
          <a:xfrm>
            <a:off x="1785535" y="5904853"/>
            <a:ext cx="8620929" cy="523220"/>
          </a:xfrm>
          <a:prstGeom prst="rect">
            <a:avLst/>
          </a:prstGeom>
          <a:noFill/>
        </p:spPr>
        <p:txBody>
          <a:bodyPr wrap="square">
            <a:spAutoFit/>
          </a:bodyPr>
          <a:lstStyle/>
          <a:p>
            <a:pPr marL="0" indent="0" algn="ctr">
              <a:buNone/>
            </a:pPr>
            <a:r>
              <a:rPr lang="en-US" sz="2800" i="1">
                <a:solidFill>
                  <a:schemeClr val="accent2">
                    <a:lumMod val="20000"/>
                    <a:lumOff val="80000"/>
                  </a:schemeClr>
                </a:solidFill>
                <a:latin typeface="Times New Roman" panose="02020603050405020304" pitchFamily="18" charset="0"/>
                <a:cs typeface="Times New Roman" panose="02020603050405020304" pitchFamily="18" charset="0"/>
              </a:rPr>
              <a:t>Hình 5. C</a:t>
            </a:r>
            <a:r>
              <a:rPr lang="vi-VN" sz="2800" i="1">
                <a:solidFill>
                  <a:schemeClr val="accent2">
                    <a:lumMod val="20000"/>
                    <a:lumOff val="80000"/>
                  </a:schemeClr>
                </a:solidFill>
                <a:latin typeface="Times New Roman" panose="02020603050405020304" pitchFamily="18" charset="0"/>
                <a:cs typeface="Times New Roman" panose="02020603050405020304" pitchFamily="18" charset="0"/>
              </a:rPr>
              <a:t>hương trình</a:t>
            </a:r>
            <a:r>
              <a:rPr lang="en-US" sz="2800" i="1">
                <a:solidFill>
                  <a:schemeClr val="accent2">
                    <a:lumMod val="20000"/>
                    <a:lumOff val="80000"/>
                  </a:schemeClr>
                </a:solidFill>
                <a:latin typeface="Times New Roman" panose="02020603050405020304" pitchFamily="18" charset="0"/>
                <a:cs typeface="Times New Roman" panose="02020603050405020304" pitchFamily="18" charset="0"/>
              </a:rPr>
              <a:t> sử dụng câu lệnh while</a:t>
            </a:r>
          </a:p>
        </p:txBody>
      </p:sp>
      <p:pic>
        <p:nvPicPr>
          <p:cNvPr id="6" name="Picture 5">
            <a:extLst>
              <a:ext uri="{FF2B5EF4-FFF2-40B4-BE49-F238E27FC236}">
                <a16:creationId xmlns:a16="http://schemas.microsoft.com/office/drawing/2014/main" id="{210F0661-FC4B-4204-968C-B525B7CBD307}"/>
              </a:ext>
            </a:extLst>
          </p:cNvPr>
          <p:cNvPicPr>
            <a:picLocks noChangeAspect="1"/>
          </p:cNvPicPr>
          <p:nvPr/>
        </p:nvPicPr>
        <p:blipFill rotWithShape="1">
          <a:blip r:embed="rId2"/>
          <a:srcRect l="11364" t="48282" r="66477" b="34336"/>
          <a:stretch/>
        </p:blipFill>
        <p:spPr>
          <a:xfrm>
            <a:off x="1371600" y="3059538"/>
            <a:ext cx="4724400" cy="2083583"/>
          </a:xfrm>
          <a:prstGeom prst="rect">
            <a:avLst/>
          </a:prstGeom>
        </p:spPr>
      </p:pic>
      <p:pic>
        <p:nvPicPr>
          <p:cNvPr id="9" name="Picture 8">
            <a:extLst>
              <a:ext uri="{FF2B5EF4-FFF2-40B4-BE49-F238E27FC236}">
                <a16:creationId xmlns:a16="http://schemas.microsoft.com/office/drawing/2014/main" id="{4B795B8F-9223-401C-A12B-7DFBCF875305}"/>
              </a:ext>
            </a:extLst>
          </p:cNvPr>
          <p:cNvPicPr>
            <a:picLocks noChangeAspect="1"/>
          </p:cNvPicPr>
          <p:nvPr/>
        </p:nvPicPr>
        <p:blipFill rotWithShape="1">
          <a:blip r:embed="rId2"/>
          <a:srcRect l="35001" t="32816" r="41706" b="34336"/>
          <a:stretch/>
        </p:blipFill>
        <p:spPr>
          <a:xfrm>
            <a:off x="7467600" y="2700441"/>
            <a:ext cx="3798564" cy="3011390"/>
          </a:xfrm>
          <a:prstGeom prst="rect">
            <a:avLst/>
          </a:prstGeom>
        </p:spPr>
      </p:pic>
    </p:spTree>
    <p:extLst>
      <p:ext uri="{BB962C8B-B14F-4D97-AF65-F5344CB8AC3E}">
        <p14:creationId xmlns:p14="http://schemas.microsoft.com/office/powerpoint/2010/main" val="215796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745B85D-4E06-49E9-AA4C-645DCE666D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278" y1="30833" x2="25278" y2="30833"/>
                        <a14:foregroundMark x1="27222" y1="23889" x2="27222" y2="23889"/>
                        <a14:foregroundMark x1="33056" y1="18889" x2="33056" y2="18889"/>
                        <a14:foregroundMark x1="39444" y1="13889" x2="39444" y2="13889"/>
                        <a14:foregroundMark x1="49167" y1="15278" x2="49167" y2="15278"/>
                        <a14:foregroundMark x1="60000" y1="23889" x2="60000" y2="23889"/>
                        <a14:foregroundMark x1="68333" y1="35000" x2="68333" y2="35000"/>
                        <a14:foregroundMark x1="60556" y1="50833" x2="60556" y2="50833"/>
                        <a14:foregroundMark x1="47778" y1="61944" x2="47778" y2="61944"/>
                        <a14:foregroundMark x1="45833" y1="71944" x2="45833" y2="71944"/>
                        <a14:foregroundMark x1="52778" y1="81111" x2="52778" y2="81111"/>
                      </a14:backgroundRemoval>
                    </a14:imgEffect>
                  </a14:imgLayer>
                </a14:imgProps>
              </a:ext>
              <a:ext uri="{28A0092B-C50C-407E-A947-70E740481C1C}">
                <a14:useLocalDpi xmlns:a14="http://schemas.microsoft.com/office/drawing/2010/main" val="0"/>
              </a:ext>
            </a:extLst>
          </a:blip>
          <a:srcRect/>
          <a:stretch>
            <a:fillRect/>
          </a:stretch>
        </p:blipFill>
        <p:spPr bwMode="auto">
          <a:xfrm>
            <a:off x="461555" y="0"/>
            <a:ext cx="1953490" cy="19534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1770610" y="1176881"/>
            <a:ext cx="9594075" cy="1953489"/>
          </a:xfrm>
          <a:ln>
            <a:solidFill>
              <a:srgbClr val="FFFF00"/>
            </a:solidFill>
          </a:ln>
        </p:spPr>
        <p:style>
          <a:lnRef idx="1">
            <a:schemeClr val="accent2"/>
          </a:lnRef>
          <a:fillRef idx="3">
            <a:schemeClr val="accent2"/>
          </a:fillRef>
          <a:effectRef idx="2">
            <a:schemeClr val="accent2"/>
          </a:effectRef>
          <a:fontRef idx="minor">
            <a:schemeClr val="lt1"/>
          </a:fontRef>
        </p:style>
        <p:txBody>
          <a:bodyPr>
            <a:noAutofit/>
          </a:bodyPr>
          <a:lstStyle/>
          <a:p>
            <a:pPr marL="0" indent="0" algn="just">
              <a:buNone/>
            </a:pPr>
            <a:r>
              <a:rPr lang="en-US" sz="2800">
                <a:latin typeface="Times New Roman" panose="02020603050405020304" pitchFamily="18" charset="0"/>
                <a:cs typeface="Times New Roman" panose="02020603050405020304" pitchFamily="18" charset="0"/>
              </a:rPr>
              <a:t>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ở Ví dụ 6, em có thể dùng câu lệnh </a:t>
            </a:r>
            <a:r>
              <a:rPr lang="en-US" sz="2800" b="1">
                <a:solidFill>
                  <a:srgbClr val="7030A0"/>
                </a:solidFill>
                <a:latin typeface="Times New Roman" panose="02020603050405020304" pitchFamily="18" charset="0"/>
                <a:cs typeface="Times New Roman" panose="02020603050405020304" pitchFamily="18" charset="0"/>
              </a:rPr>
              <a:t>for</a:t>
            </a:r>
            <a:r>
              <a:rPr lang="en-US" sz="2800">
                <a:latin typeface="Times New Roman" panose="02020603050405020304" pitchFamily="18" charset="0"/>
                <a:cs typeface="Times New Roman" panose="02020603050405020304" pitchFamily="18" charset="0"/>
              </a:rPr>
              <a:t> thay cho câu lệnh </a:t>
            </a:r>
            <a:r>
              <a:rPr lang="en-US" sz="2800" b="1">
                <a:solidFill>
                  <a:srgbClr val="7030A0"/>
                </a:solidFill>
                <a:latin typeface="Times New Roman" panose="02020603050405020304" pitchFamily="18" charset="0"/>
                <a:cs typeface="Times New Roman" panose="02020603050405020304" pitchFamily="18" charset="0"/>
              </a:rPr>
              <a:t>while</a:t>
            </a:r>
            <a:r>
              <a:rPr lang="en-US" sz="2800">
                <a:latin typeface="Times New Roman" panose="02020603050405020304" pitchFamily="18" charset="0"/>
                <a:cs typeface="Times New Roman" panose="02020603050405020304" pitchFamily="18" charset="0"/>
              </a:rPr>
              <a:t> để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khi chạy vẫn cho cùng kết quả được không?</a:t>
            </a:r>
          </a:p>
        </p:txBody>
      </p:sp>
      <p:sp>
        <p:nvSpPr>
          <p:cNvPr id="14" name="Content Placeholder 4">
            <a:extLst>
              <a:ext uri="{FF2B5EF4-FFF2-40B4-BE49-F238E27FC236}">
                <a16:creationId xmlns:a16="http://schemas.microsoft.com/office/drawing/2014/main" id="{661650A6-24E4-43B2-B316-5C297E73C7BB}"/>
              </a:ext>
            </a:extLst>
          </p:cNvPr>
          <p:cNvSpPr txBox="1">
            <a:spLocks/>
          </p:cNvSpPr>
          <p:nvPr/>
        </p:nvSpPr>
        <p:spPr>
          <a:xfrm>
            <a:off x="1770609" y="4504239"/>
            <a:ext cx="9594075" cy="1176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algn="just">
              <a:buFont typeface="Arial" panose="020B0604020202020204" pitchFamily="34" charset="0"/>
              <a:buNone/>
            </a:pPr>
            <a:r>
              <a:rPr lang="en-US" sz="2800">
                <a:solidFill>
                  <a:schemeClr val="bg1"/>
                </a:solidFill>
                <a:latin typeface="Times New Roman" panose="02020603050405020304" pitchFamily="18" charset="0"/>
                <a:cs typeface="Times New Roman" panose="02020603050405020304" pitchFamily="18" charset="0"/>
              </a:rPr>
              <a:t>Câu lệnh </a:t>
            </a:r>
            <a:r>
              <a:rPr lang="en-US" sz="2800" b="1">
                <a:solidFill>
                  <a:schemeClr val="tx1"/>
                </a:solidFill>
                <a:latin typeface="Times New Roman" panose="02020603050405020304" pitchFamily="18" charset="0"/>
                <a:cs typeface="Times New Roman" panose="02020603050405020304" pitchFamily="18" charset="0"/>
              </a:rPr>
              <a:t>while</a:t>
            </a:r>
            <a:r>
              <a:rPr lang="en-US" sz="2800">
                <a:solidFill>
                  <a:schemeClr val="bg1"/>
                </a:solidFill>
                <a:latin typeface="Times New Roman" panose="02020603050405020304" pitchFamily="18" charset="0"/>
                <a:cs typeface="Times New Roman" panose="02020603050405020304" pitchFamily="18" charset="0"/>
              </a:rPr>
              <a:t> cũng có thể thực hiện được cấu trúc lặp với số lần lặp biết trước</a:t>
            </a:r>
          </a:p>
        </p:txBody>
      </p:sp>
      <p:sp>
        <p:nvSpPr>
          <p:cNvPr id="12" name="Arrow: Right 11">
            <a:extLst>
              <a:ext uri="{FF2B5EF4-FFF2-40B4-BE49-F238E27FC236}">
                <a16:creationId xmlns:a16="http://schemas.microsoft.com/office/drawing/2014/main" id="{75096D33-6CA6-4218-8284-A0626E0AF476}"/>
              </a:ext>
            </a:extLst>
          </p:cNvPr>
          <p:cNvSpPr/>
          <p:nvPr/>
        </p:nvSpPr>
        <p:spPr>
          <a:xfrm>
            <a:off x="461555" y="4887235"/>
            <a:ext cx="949234" cy="410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14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41A3F5-3DBB-4198-BB27-CE7834FB34A9}"/>
              </a:ext>
            </a:extLst>
          </p:cNvPr>
          <p:cNvPicPr>
            <a:picLocks noChangeAspect="1"/>
          </p:cNvPicPr>
          <p:nvPr/>
        </p:nvPicPr>
        <p:blipFill rotWithShape="1">
          <a:blip r:embed="rId2"/>
          <a:srcRect l="48977" t="25241" r="8750" b="42622"/>
          <a:stretch/>
        </p:blipFill>
        <p:spPr>
          <a:xfrm>
            <a:off x="1537855" y="1298863"/>
            <a:ext cx="9967428" cy="4260274"/>
          </a:xfrm>
          <a:prstGeom prst="rect">
            <a:avLst/>
          </a:prstGeom>
        </p:spPr>
      </p:pic>
    </p:spTree>
    <p:extLst>
      <p:ext uri="{BB962C8B-B14F-4D97-AF65-F5344CB8AC3E}">
        <p14:creationId xmlns:p14="http://schemas.microsoft.com/office/powerpoint/2010/main" val="35885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845919" y="1404570"/>
            <a:ext cx="11183611" cy="761790"/>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Em hãy dự đoán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hình bên đưa ra màn hình những gì?</a:t>
            </a:r>
          </a:p>
        </p:txBody>
      </p:sp>
      <p:pic>
        <p:nvPicPr>
          <p:cNvPr id="4" name="Picture 3">
            <a:extLst>
              <a:ext uri="{FF2B5EF4-FFF2-40B4-BE49-F238E27FC236}">
                <a16:creationId xmlns:a16="http://schemas.microsoft.com/office/drawing/2014/main" id="{255FF80A-C680-4509-9F64-24F1AA9483F3}"/>
              </a:ext>
            </a:extLst>
          </p:cNvPr>
          <p:cNvPicPr>
            <a:picLocks noChangeAspect="1"/>
          </p:cNvPicPr>
          <p:nvPr/>
        </p:nvPicPr>
        <p:blipFill rotWithShape="1">
          <a:blip r:embed="rId3"/>
          <a:srcRect l="6215" t="-25" r="73857" b="55812"/>
          <a:stretch/>
        </p:blipFill>
        <p:spPr>
          <a:xfrm>
            <a:off x="8465127" y="2396731"/>
            <a:ext cx="2937781" cy="4156154"/>
          </a:xfrm>
          <a:prstGeom prst="rect">
            <a:avLst/>
          </a:prstGeom>
        </p:spPr>
      </p:pic>
      <p:pic>
        <p:nvPicPr>
          <p:cNvPr id="7" name="Picture 6">
            <a:extLst>
              <a:ext uri="{FF2B5EF4-FFF2-40B4-BE49-F238E27FC236}">
                <a16:creationId xmlns:a16="http://schemas.microsoft.com/office/drawing/2014/main" id="{9775938B-2874-4FF6-9C1C-48F04A7CEF42}"/>
              </a:ext>
            </a:extLst>
          </p:cNvPr>
          <p:cNvPicPr>
            <a:picLocks noChangeAspect="1"/>
          </p:cNvPicPr>
          <p:nvPr/>
        </p:nvPicPr>
        <p:blipFill rotWithShape="1">
          <a:blip r:embed="rId4"/>
          <a:srcRect l="11142" t="48161" r="60657" b="37518"/>
          <a:stretch/>
        </p:blipFill>
        <p:spPr>
          <a:xfrm>
            <a:off x="970611" y="3060275"/>
            <a:ext cx="5430190" cy="2109050"/>
          </a:xfrm>
          <a:prstGeom prst="rect">
            <a:avLst/>
          </a:prstGeom>
        </p:spPr>
      </p:pic>
      <p:sp>
        <p:nvSpPr>
          <p:cNvPr id="8" name="Arrow: Right 7">
            <a:extLst>
              <a:ext uri="{FF2B5EF4-FFF2-40B4-BE49-F238E27FC236}">
                <a16:creationId xmlns:a16="http://schemas.microsoft.com/office/drawing/2014/main" id="{FE441ECF-0573-493A-9D4C-7D824299BD6E}"/>
              </a:ext>
            </a:extLst>
          </p:cNvPr>
          <p:cNvSpPr/>
          <p:nvPr/>
        </p:nvSpPr>
        <p:spPr>
          <a:xfrm>
            <a:off x="6996546" y="3934481"/>
            <a:ext cx="872836"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35083" y="966859"/>
            <a:ext cx="11183611" cy="2305281"/>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Trong các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trò chơi truyền hình, người dẫn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thường đếm ngược để bắt đầu trò chơi.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một số nguyên n, sau đó in ra các giá trị từ n về 1 để mô phỏng quá trình đếm ngược (</a:t>
            </a:r>
            <a:r>
              <a:rPr lang="en-US" sz="2800" i="1">
                <a:latin typeface="Times New Roman" panose="02020603050405020304" pitchFamily="18" charset="0"/>
                <a:cs typeface="Times New Roman" panose="02020603050405020304" pitchFamily="18" charset="0"/>
              </a:rPr>
              <a:t>Hình 7</a:t>
            </a:r>
            <a:r>
              <a:rPr lang="en-US" sz="2800">
                <a:latin typeface="Times New Roman" panose="02020603050405020304" pitchFamily="18" charset="0"/>
                <a:cs typeface="Times New Roman" panose="02020603050405020304" pitchFamily="18" charset="0"/>
              </a:rPr>
              <a:t>)</a:t>
            </a:r>
          </a:p>
        </p:txBody>
      </p:sp>
      <p:sp>
        <p:nvSpPr>
          <p:cNvPr id="9" name="Content Placeholder 4">
            <a:extLst>
              <a:ext uri="{FF2B5EF4-FFF2-40B4-BE49-F238E27FC236}">
                <a16:creationId xmlns:a16="http://schemas.microsoft.com/office/drawing/2014/main" id="{10DF9899-BF77-4739-B242-CD1DD4DD1AAE}"/>
              </a:ext>
            </a:extLst>
          </p:cNvPr>
          <p:cNvSpPr txBox="1">
            <a:spLocks/>
          </p:cNvSpPr>
          <p:nvPr/>
        </p:nvSpPr>
        <p:spPr>
          <a:xfrm>
            <a:off x="1429295" y="5915190"/>
            <a:ext cx="9333410" cy="6378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i="1">
                <a:latin typeface="Times New Roman" panose="02020603050405020304" pitchFamily="18" charset="0"/>
                <a:cs typeface="Times New Roman" panose="02020603050405020304" pitchFamily="18" charset="0"/>
              </a:rPr>
              <a:t>Hình 7. Một kết quả chạy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đếm ngược</a:t>
            </a:r>
            <a:endParaRPr lang="en-US"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1AAD0C9-D5B3-498B-8E3F-1815B6A6E3E4}"/>
              </a:ext>
            </a:extLst>
          </p:cNvPr>
          <p:cNvPicPr>
            <a:picLocks noChangeAspect="1"/>
          </p:cNvPicPr>
          <p:nvPr/>
        </p:nvPicPr>
        <p:blipFill rotWithShape="1">
          <a:blip r:embed="rId3"/>
          <a:srcRect l="11723" t="18131" r="75373" b="64653"/>
          <a:stretch/>
        </p:blipFill>
        <p:spPr>
          <a:xfrm>
            <a:off x="4324894" y="3381393"/>
            <a:ext cx="3073433" cy="2305281"/>
          </a:xfrm>
          <a:prstGeom prst="rect">
            <a:avLst/>
          </a:prstGeom>
        </p:spPr>
      </p:pic>
    </p:spTree>
    <p:extLst>
      <p:ext uri="{BB962C8B-B14F-4D97-AF65-F5344CB8AC3E}">
        <p14:creationId xmlns:p14="http://schemas.microsoft.com/office/powerpoint/2010/main" val="4048956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9467-D86A-4D44-9E01-5796E5BDA396}"/>
              </a:ext>
            </a:extLst>
          </p:cNvPr>
          <p:cNvSpPr>
            <a:spLocks noGrp="1"/>
          </p:cNvSpPr>
          <p:nvPr>
            <p:ph type="title"/>
          </p:nvPr>
        </p:nvSpPr>
        <p:spPr/>
        <p:txBody>
          <a:bodyPr anchor="ctr"/>
          <a:lstStyle/>
          <a:p>
            <a:pPr algn="ctr"/>
            <a:r>
              <a:rPr lang="en-US" dirty="0"/>
              <a:t>  Contact details	</a:t>
            </a:r>
          </a:p>
        </p:txBody>
      </p:sp>
      <p:pic>
        <p:nvPicPr>
          <p:cNvPr id="6" name="Picture Placeholder 5" descr="Circuit">
            <a:extLst>
              <a:ext uri="{FF2B5EF4-FFF2-40B4-BE49-F238E27FC236}">
                <a16:creationId xmlns:a16="http://schemas.microsoft.com/office/drawing/2014/main" id="{103D88BF-51AE-46F2-8081-A3C50643270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1411" y="1348302"/>
            <a:ext cx="9912354" cy="2410067"/>
          </a:xfrm>
        </p:spPr>
      </p:pic>
      <p:sp>
        <p:nvSpPr>
          <p:cNvPr id="4" name="Text Placeholder 3">
            <a:extLst>
              <a:ext uri="{FF2B5EF4-FFF2-40B4-BE49-F238E27FC236}">
                <a16:creationId xmlns:a16="http://schemas.microsoft.com/office/drawing/2014/main" id="{41A79215-653F-4996-95E5-0FD4B247B21F}"/>
              </a:ext>
            </a:extLst>
          </p:cNvPr>
          <p:cNvSpPr>
            <a:spLocks noGrp="1"/>
          </p:cNvSpPr>
          <p:nvPr>
            <p:ph type="body" sz="half" idx="2"/>
          </p:nvPr>
        </p:nvSpPr>
        <p:spPr>
          <a:xfrm>
            <a:off x="1141364" y="5124019"/>
            <a:ext cx="9910859" cy="1325941"/>
          </a:xfrm>
        </p:spPr>
        <p:txBody>
          <a:bodyPr>
            <a:normAutofit/>
          </a:bodyPr>
          <a:lstStyle/>
          <a:p>
            <a:pPr algn="ctr"/>
            <a:r>
              <a:rPr lang="en-US" sz="2400" dirty="0">
                <a:hlinkClick r:id="rId4"/>
              </a:rPr>
              <a:t>someone@example.com</a:t>
            </a:r>
            <a:endParaRPr lang="en-US" sz="2400" dirty="0"/>
          </a:p>
        </p:txBody>
      </p:sp>
      <p:pic>
        <p:nvPicPr>
          <p:cNvPr id="5" name="Picture 4">
            <a:extLst>
              <a:ext uri="{FF2B5EF4-FFF2-40B4-BE49-F238E27FC236}">
                <a16:creationId xmlns:a16="http://schemas.microsoft.com/office/drawing/2014/main" id="{958E9E49-E08F-47EE-A667-67CB49A4C5C9}"/>
              </a:ext>
            </a:extLst>
          </p:cNvPr>
          <p:cNvPicPr>
            <a:picLocks noChangeAspect="1"/>
          </p:cNvPicPr>
          <p:nvPr/>
        </p:nvPicPr>
        <p:blipFill rotWithShape="1">
          <a:blip r:embed="rId5"/>
          <a:srcRect l="11477" t="48282" r="50909" b="35549"/>
          <a:stretch/>
        </p:blipFill>
        <p:spPr>
          <a:xfrm>
            <a:off x="1138235" y="1348302"/>
            <a:ext cx="9971650" cy="2410067"/>
          </a:xfrm>
          <a:prstGeom prst="rect">
            <a:avLst/>
          </a:prstGeom>
        </p:spPr>
      </p:pic>
      <p:sp>
        <p:nvSpPr>
          <p:cNvPr id="8" name="Arrow: Down 7">
            <a:extLst>
              <a:ext uri="{FF2B5EF4-FFF2-40B4-BE49-F238E27FC236}">
                <a16:creationId xmlns:a16="http://schemas.microsoft.com/office/drawing/2014/main" id="{2BAB1FE3-89E6-4071-AF01-6A39497BD2A4}"/>
              </a:ext>
            </a:extLst>
          </p:cNvPr>
          <p:cNvSpPr/>
          <p:nvPr/>
        </p:nvSpPr>
        <p:spPr>
          <a:xfrm>
            <a:off x="5320145" y="110836"/>
            <a:ext cx="775855" cy="1237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54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90501" y="966859"/>
            <a:ext cx="10847317" cy="3715977"/>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Mẹ em dự định gửi tiết kiệm một khoản tiền tại một ngân hàng có lãi suất 5% một năm, nghĩa là sau mỗi năm tiền lãi nhận được là 5% số tiền gửi. Hết một năm, nếu mẹ không rút tiền thì cả vốn lẫn lãi sẽ tự động được gửi tính cho năm tiếp theo.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số tiền T (đơn vị triệu đồng) sau đó tính và đưa ra 10 dòng, mỗi dòng ghi số tiền sau mỗi năm trong 10 năm gửi liên tiếp cả gốc lẫn lãi để mẹ tham khảo</a:t>
            </a:r>
          </a:p>
        </p:txBody>
      </p:sp>
    </p:spTree>
    <p:extLst>
      <p:ext uri="{BB962C8B-B14F-4D97-AF65-F5344CB8AC3E}">
        <p14:creationId xmlns:p14="http://schemas.microsoft.com/office/powerpoint/2010/main" val="355463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90501" y="966859"/>
            <a:ext cx="10847317" cy="5795325"/>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4</a:t>
            </a:r>
            <a:r>
              <a:rPr lang="en-US" sz="2800">
                <a:latin typeface="Times New Roman" panose="02020603050405020304" pitchFamily="18" charset="0"/>
                <a:cs typeface="Times New Roman" panose="02020603050405020304" pitchFamily="18" charset="0"/>
              </a:rPr>
              <a:t>: Trong các câu sau đây, những câu nào đúng?</a:t>
            </a:r>
          </a:p>
          <a:p>
            <a:pPr marL="514350" indent="-514350" algn="just">
              <a:buAutoNum type="arabicParenR"/>
            </a:pPr>
            <a:r>
              <a:rPr lang="en-US" sz="2800">
                <a:latin typeface="Times New Roman" panose="02020603050405020304" pitchFamily="18" charset="0"/>
                <a:cs typeface="Times New Roman" panose="02020603050405020304" pitchFamily="18" charset="0"/>
              </a:rPr>
              <a:t>Trong các ngôn ngữ lập trình bậc cao đều có câu lệnh thể hiện cấu trúc lặp</a:t>
            </a:r>
          </a:p>
          <a:p>
            <a:pPr marL="514350" indent="-514350" algn="just">
              <a:buAutoNum type="arabicParenR"/>
            </a:pPr>
            <a:r>
              <a:rPr lang="en-US" sz="2800">
                <a:latin typeface="Times New Roman" panose="02020603050405020304" pitchFamily="18" charset="0"/>
                <a:cs typeface="Times New Roman" panose="02020603050405020304" pitchFamily="18" charset="0"/>
              </a:rPr>
              <a:t>Trong Python chỉ có câu lệnh </a:t>
            </a:r>
            <a:r>
              <a:rPr lang="en-US" sz="2800">
                <a:solidFill>
                  <a:srgbClr val="FFFF00"/>
                </a:solidFill>
                <a:latin typeface="Times New Roman" panose="02020603050405020304" pitchFamily="18" charset="0"/>
                <a:cs typeface="Times New Roman" panose="02020603050405020304" pitchFamily="18" charset="0"/>
              </a:rPr>
              <a:t>while</a:t>
            </a:r>
            <a:r>
              <a:rPr lang="en-US" sz="2800">
                <a:latin typeface="Times New Roman" panose="02020603050405020304" pitchFamily="18" charset="0"/>
                <a:cs typeface="Times New Roman" panose="02020603050405020304" pitchFamily="18" charset="0"/>
              </a:rPr>
              <a:t> để thể hiện cấu trúc lặp</a:t>
            </a:r>
          </a:p>
          <a:p>
            <a:pPr marL="514350" indent="-514350" algn="just">
              <a:buFont typeface="Arial" panose="020B0604020202020204" pitchFamily="34" charset="0"/>
              <a:buAutoNum type="arabicParenR"/>
            </a:pPr>
            <a:r>
              <a:rPr lang="en-US" sz="2800">
                <a:latin typeface="Times New Roman" panose="02020603050405020304" pitchFamily="18" charset="0"/>
                <a:cs typeface="Times New Roman" panose="02020603050405020304" pitchFamily="18" charset="0"/>
              </a:rPr>
              <a:t>Trong Python chỉ có câu lệnh </a:t>
            </a:r>
            <a:r>
              <a:rPr lang="en-US" sz="2800">
                <a:solidFill>
                  <a:srgbClr val="FFFF00"/>
                </a:solidFill>
                <a:latin typeface="Times New Roman" panose="02020603050405020304" pitchFamily="18" charset="0"/>
                <a:cs typeface="Times New Roman" panose="02020603050405020304" pitchFamily="18" charset="0"/>
              </a:rPr>
              <a:t>for</a:t>
            </a:r>
            <a:r>
              <a:rPr lang="en-US" sz="2800">
                <a:latin typeface="Times New Roman" panose="02020603050405020304" pitchFamily="18" charset="0"/>
                <a:cs typeface="Times New Roman" panose="02020603050405020304" pitchFamily="18" charset="0"/>
              </a:rPr>
              <a:t> để thể hiện cấu trúc lặp</a:t>
            </a:r>
          </a:p>
          <a:p>
            <a:pPr marL="514350" indent="-514350" algn="just">
              <a:buAutoNum type="arabicParenR"/>
            </a:pPr>
            <a:r>
              <a:rPr lang="en-US" sz="2800">
                <a:latin typeface="Times New Roman" panose="02020603050405020304" pitchFamily="18" charset="0"/>
                <a:cs typeface="Times New Roman" panose="02020603050405020304" pitchFamily="18" charset="0"/>
              </a:rPr>
              <a:t>Có thể sử dụng câu lệnh </a:t>
            </a:r>
            <a:r>
              <a:rPr lang="en-US" sz="2800">
                <a:solidFill>
                  <a:srgbClr val="FFFF00"/>
                </a:solidFill>
                <a:latin typeface="Times New Roman" panose="02020603050405020304" pitchFamily="18" charset="0"/>
                <a:cs typeface="Times New Roman" panose="02020603050405020304" pitchFamily="18" charset="0"/>
              </a:rPr>
              <a:t>while</a:t>
            </a:r>
            <a:r>
              <a:rPr lang="en-US" sz="2800">
                <a:latin typeface="Times New Roman" panose="02020603050405020304" pitchFamily="18" charset="0"/>
                <a:cs typeface="Times New Roman" panose="02020603050405020304" pitchFamily="18" charset="0"/>
              </a:rPr>
              <a:t> để thể hiện cấu trúc lặp với số lần lặp biết trước</a:t>
            </a:r>
          </a:p>
          <a:p>
            <a:pPr marL="514350" indent="-514350" algn="just">
              <a:buFont typeface="Arial" panose="020B0604020202020204" pitchFamily="34" charset="0"/>
              <a:buAutoNum type="arabicParenR"/>
            </a:pPr>
            <a:r>
              <a:rPr lang="en-US" sz="2800">
                <a:latin typeface="Times New Roman" panose="02020603050405020304" pitchFamily="18" charset="0"/>
                <a:cs typeface="Times New Roman" panose="02020603050405020304" pitchFamily="18" charset="0"/>
              </a:rPr>
              <a:t>Có thể sử dụng câu lệnh </a:t>
            </a:r>
            <a:r>
              <a:rPr lang="en-US" sz="2800">
                <a:solidFill>
                  <a:srgbClr val="FFFF00"/>
                </a:solidFill>
                <a:latin typeface="Times New Roman" panose="02020603050405020304" pitchFamily="18" charset="0"/>
                <a:cs typeface="Times New Roman" panose="02020603050405020304" pitchFamily="18" charset="0"/>
              </a:rPr>
              <a:t>for</a:t>
            </a:r>
            <a:r>
              <a:rPr lang="en-US" sz="2800">
                <a:latin typeface="Times New Roman" panose="02020603050405020304" pitchFamily="18" charset="0"/>
                <a:cs typeface="Times New Roman" panose="02020603050405020304" pitchFamily="18" charset="0"/>
              </a:rPr>
              <a:t> để thể hiện cấu trúc lặp với số lần lặp chưa biết trước</a:t>
            </a:r>
          </a:p>
        </p:txBody>
      </p:sp>
      <p:sp>
        <p:nvSpPr>
          <p:cNvPr id="3" name="Oval 2">
            <a:extLst>
              <a:ext uri="{FF2B5EF4-FFF2-40B4-BE49-F238E27FC236}">
                <a16:creationId xmlns:a16="http://schemas.microsoft.com/office/drawing/2014/main" id="{B9FEDCE0-C0A3-48D7-8EA0-B1DA4FA78F6E}"/>
              </a:ext>
            </a:extLst>
          </p:cNvPr>
          <p:cNvSpPr/>
          <p:nvPr/>
        </p:nvSpPr>
        <p:spPr>
          <a:xfrm>
            <a:off x="790501" y="1620982"/>
            <a:ext cx="581891" cy="581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2D0358-B10B-470F-A8D8-693AC1319A42}"/>
              </a:ext>
            </a:extLst>
          </p:cNvPr>
          <p:cNvSpPr/>
          <p:nvPr/>
        </p:nvSpPr>
        <p:spPr>
          <a:xfrm>
            <a:off x="762790" y="4073237"/>
            <a:ext cx="581891" cy="581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91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D1CCE-C038-44E9-9F15-84A39B654B96}"/>
              </a:ext>
            </a:extLst>
          </p:cNvPr>
          <p:cNvSpPr>
            <a:spLocks noGrp="1"/>
          </p:cNvSpPr>
          <p:nvPr>
            <p:ph idx="1"/>
          </p:nvPr>
        </p:nvSpPr>
        <p:spPr>
          <a:xfrm>
            <a:off x="3643746" y="498764"/>
            <a:ext cx="5624946" cy="3449781"/>
          </a:xfrm>
          <a:prstGeom prst="cloudCallout">
            <a:avLst>
              <a:gd name="adj1" fmla="val -42344"/>
              <a:gd name="adj2" fmla="val 81807"/>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a:latin typeface="Times New Roman" panose="02020603050405020304" pitchFamily="18" charset="0"/>
                <a:cs typeface="Times New Roman" panose="02020603050405020304" pitchFamily="18" charset="0"/>
              </a:rPr>
              <a:t>Theo em, vì sao ngôn ngữ lập trình bậc cao nào cũng có câu lệnh để yêu cầu máy tính thực hiện lặp đi lặp lại một hoặc một số công việc?</a:t>
            </a:r>
          </a:p>
        </p:txBody>
      </p:sp>
      <p:pic>
        <p:nvPicPr>
          <p:cNvPr id="1026" name="Picture 2">
            <a:extLst>
              <a:ext uri="{FF2B5EF4-FFF2-40B4-BE49-F238E27FC236}">
                <a16:creationId xmlns:a16="http://schemas.microsoft.com/office/drawing/2014/main" id="{45FC14CE-9A83-4C04-8CAA-E9BD9F8E25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36" b="97595" l="9897" r="89897">
                        <a14:foregroundMark x1="17938" y1="17869" x2="17938" y2="17869"/>
                        <a14:foregroundMark x1="21649" y1="27491" x2="21649" y2="27491"/>
                        <a14:foregroundMark x1="40206" y1="5498" x2="40206" y2="5498"/>
                        <a14:foregroundMark x1="36289" y1="6529" x2="36289" y2="6529"/>
                        <a14:foregroundMark x1="39381" y1="18900" x2="39381" y2="18900"/>
                        <a14:foregroundMark x1="59381" y1="8591" x2="59381" y2="8591"/>
                        <a14:foregroundMark x1="64742" y1="7560" x2="64742" y2="7560"/>
                        <a14:foregroundMark x1="60000" y1="5498" x2="60000" y2="5498"/>
                        <a14:foregroundMark x1="63918" y1="3780" x2="63918" y2="3780"/>
                        <a14:foregroundMark x1="60000" y1="22680" x2="60000" y2="22680"/>
                        <a14:foregroundMark x1="61649" y1="19931" x2="61649" y2="19931"/>
                        <a14:foregroundMark x1="63093" y1="10309" x2="63093" y2="10309"/>
                        <a14:foregroundMark x1="61649" y1="8591" x2="61649" y2="8591"/>
                        <a14:foregroundMark x1="61649" y1="11340" x2="61649" y2="11340"/>
                        <a14:foregroundMark x1="60000" y1="10309" x2="60000" y2="10309"/>
                        <a14:foregroundMark x1="80000" y1="15120" x2="80000" y2="15120"/>
                        <a14:foregroundMark x1="82268" y1="21649" x2="82268" y2="21649"/>
                        <a14:foregroundMark x1="82268" y1="26460" x2="80000" y2="26460"/>
                        <a14:foregroundMark x1="77732" y1="26460" x2="77732" y2="26460"/>
                        <a14:foregroundMark x1="77732" y1="35052" x2="77732" y2="35052"/>
                        <a14:foregroundMark x1="64742" y1="42955" x2="64742" y2="42955"/>
                        <a14:foregroundMark x1="61649" y1="38144" x2="61649" y2="38144"/>
                        <a14:foregroundMark x1="69278" y1="41924" x2="69278" y2="44674"/>
                        <a14:foregroundMark x1="67835" y1="53265" x2="67835" y2="53265"/>
                        <a14:foregroundMark x1="63918" y1="62887" x2="63918" y2="66667"/>
                        <a14:foregroundMark x1="63093" y1="77320" x2="63093" y2="77320"/>
                        <a14:foregroundMark x1="61649" y1="84192" x2="61649" y2="84192"/>
                        <a14:foregroundMark x1="53196" y1="89691" x2="53196" y2="89691"/>
                        <a14:foregroundMark x1="57113" y1="97595" x2="59381" y2="97595"/>
                        <a14:backgroundMark x1="10103" y1="21649" x2="10103" y2="21649"/>
                        <a14:backgroundMark x1="6392" y1="17182" x2="6392" y2="17182"/>
                        <a14:backgroundMark x1="6392" y1="9278" x2="6392" y2="9278"/>
                        <a14:backgroundMark x1="9485" y1="7560" x2="9485" y2="7560"/>
                        <a14:backgroundMark x1="60825" y1="8591" x2="60825" y2="8591"/>
                        <a14:backgroundMark x1="59381" y1="8591" x2="59381" y2="8591"/>
                      </a14:backgroundRemoval>
                    </a14:imgEffect>
                  </a14:imgLayer>
                </a14:imgProps>
              </a:ext>
              <a:ext uri="{28A0092B-C50C-407E-A947-70E740481C1C}">
                <a14:useLocalDpi xmlns:a14="http://schemas.microsoft.com/office/drawing/2010/main" val="0"/>
              </a:ext>
            </a:extLst>
          </a:blip>
          <a:srcRect/>
          <a:stretch>
            <a:fillRect/>
          </a:stretch>
        </p:blipFill>
        <p:spPr bwMode="auto">
          <a:xfrm>
            <a:off x="2171144" y="5032010"/>
            <a:ext cx="1804714" cy="144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2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9905998" cy="761790"/>
          </a:xfrm>
        </p:spPr>
        <p:txBody>
          <a:bodyPr>
            <a:normAutofit/>
          </a:bodyPr>
          <a:lstStyle/>
          <a:p>
            <a:r>
              <a:rPr lang="en-US" sz="2800" b="1">
                <a:solidFill>
                  <a:srgbClr val="FFFF00"/>
                </a:solidFill>
                <a:latin typeface="Times New Roman" panose="02020603050405020304" pitchFamily="18" charset="0"/>
                <a:cs typeface="Times New Roman" panose="02020603050405020304" pitchFamily="18" charset="0"/>
              </a:rPr>
              <a:t>1. Cấu trúc lặp trong mô tả thuật toán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1143000" y="1487697"/>
            <a:ext cx="9905999" cy="4599594"/>
          </a:xfrm>
        </p:spPr>
        <p:txBody>
          <a:bodyPr>
            <a:noAutofit/>
          </a:bodyPr>
          <a:lstStyle/>
          <a:p>
            <a:pPr algn="just"/>
            <a:r>
              <a:rPr lang="en-US" sz="2800">
                <a:latin typeface="Times New Roman" panose="02020603050405020304" pitchFamily="18" charset="0"/>
                <a:cs typeface="Times New Roman" panose="02020603050405020304" pitchFamily="18" charset="0"/>
              </a:rPr>
              <a:t>Khi có một hay nhiều thao tác cần được thực hiện lặp lại một số lần liên tiếp trong quá trình thực hiện thuật toán thì cần dùng cấu trúc lặp.</a:t>
            </a:r>
          </a:p>
          <a:p>
            <a:pPr algn="just"/>
            <a:r>
              <a:rPr lang="en-US" sz="2800">
                <a:latin typeface="Times New Roman" panose="02020603050405020304" pitchFamily="18" charset="0"/>
                <a:cs typeface="Times New Roman" panose="02020603050405020304" pitchFamily="18" charset="0"/>
              </a:rPr>
              <a:t>Có những thuật toán biết trước được số lần lặp của những thao tác cần lặp lại</a:t>
            </a:r>
          </a:p>
          <a:p>
            <a:pPr algn="just"/>
            <a:r>
              <a:rPr lang="en-US" sz="2800">
                <a:latin typeface="Times New Roman" panose="02020603050405020304" pitchFamily="18" charset="0"/>
                <a:cs typeface="Times New Roman" panose="02020603050405020304" pitchFamily="18" charset="0"/>
              </a:rPr>
              <a:t>Có những thuật toán không biết trước được số lần lặp mà chỉ đến khi thực hiện thuật toán với những dữ liệu đầu vào cụ thể mới biết được</a:t>
            </a:r>
          </a:p>
          <a:p>
            <a:pPr algn="just"/>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6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1143001" y="1366721"/>
            <a:ext cx="9905999" cy="4041302"/>
          </a:xfrm>
        </p:spPr>
        <p:txBody>
          <a:bodyPr>
            <a:noAutofit/>
          </a:bodyPr>
          <a:lstStyle/>
          <a:p>
            <a:pPr marL="0" indent="0" algn="just">
              <a:buNone/>
            </a:pPr>
            <a:r>
              <a:rPr lang="en-US" sz="2800" b="1" i="1">
                <a:solidFill>
                  <a:srgbClr val="FFFF00"/>
                </a:solidFill>
                <a:latin typeface="Times New Roman" panose="02020603050405020304" pitchFamily="18" charset="0"/>
                <a:cs typeface="Times New Roman" panose="02020603050405020304" pitchFamily="18" charset="0"/>
              </a:rPr>
              <a:t>Ví dụ 1: </a:t>
            </a:r>
            <a:r>
              <a:rPr lang="en-US" sz="2800">
                <a:latin typeface="Times New Roman" panose="02020603050405020304" pitchFamily="18" charset="0"/>
                <a:cs typeface="Times New Roman" panose="02020603050405020304" pitchFamily="18" charset="0"/>
              </a:rPr>
              <a:t>In ra màn hình máy tính 10 dòng “Xin chào Python” là thuật toán có cấu trúc lặp với số lần biết trước</a:t>
            </a:r>
          </a:p>
          <a:p>
            <a:pPr marL="0" indent="0" algn="just">
              <a:buNone/>
            </a:pPr>
            <a:r>
              <a:rPr lang="en-US" sz="2800" b="1" i="1">
                <a:solidFill>
                  <a:srgbClr val="FFFF00"/>
                </a:solidFill>
                <a:latin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cs typeface="Times New Roman" panose="02020603050405020304" pitchFamily="18" charset="0"/>
              </a:rPr>
              <a:t>Khi mô tả thuật toán cho máy tính hỏi và kiểm tra mật khẩu ta không tính trước được số lần máy tính yêu cầu nhập lại mật khẩu, bởi chừng nào mật khẩu nhập vào chưa đúng thì máy tính còn hỏi lại. Đây là thuật toán có cấu trúc lặp với số lần không biết trước</a:t>
            </a:r>
          </a:p>
        </p:txBody>
      </p:sp>
    </p:spTree>
    <p:extLst>
      <p:ext uri="{BB962C8B-B14F-4D97-AF65-F5344CB8AC3E}">
        <p14:creationId xmlns:p14="http://schemas.microsoft.com/office/powerpoint/2010/main" val="269763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202189" y="122057"/>
            <a:ext cx="11787624" cy="6528125"/>
          </a:xfrm>
          <a:solidFill>
            <a:schemeClr val="tx1"/>
          </a:solidFill>
          <a:ln>
            <a:solidFill>
              <a:srgbClr val="FFFF00"/>
            </a:solidFill>
          </a:ln>
        </p:spPr>
        <p:style>
          <a:lnRef idx="1">
            <a:schemeClr val="accent2"/>
          </a:lnRef>
          <a:fillRef idx="3">
            <a:schemeClr val="accent2"/>
          </a:fillRef>
          <a:effectRef idx="2">
            <a:schemeClr val="accent2"/>
          </a:effectRef>
          <a:fontRef idx="minor">
            <a:schemeClr val="lt1"/>
          </a:fontRef>
        </p:style>
        <p:txBody>
          <a:bodyPr>
            <a:noAutofit/>
          </a:bodyPr>
          <a:lstStyle/>
          <a:p>
            <a:pPr marL="0" indent="0" algn="just">
              <a:buNone/>
            </a:pPr>
            <a:r>
              <a:rPr lang="en-US" sz="2800">
                <a:solidFill>
                  <a:srgbClr val="0070C0"/>
                </a:solidFill>
                <a:latin typeface="Times New Roman" panose="02020603050405020304" pitchFamily="18" charset="0"/>
                <a:cs typeface="Times New Roman" panose="02020603050405020304" pitchFamily="18" charset="0"/>
              </a:rPr>
              <a:t>	Với hai mẫu mô tả cấu trúc lặp ở </a:t>
            </a:r>
            <a:r>
              <a:rPr lang="en-US" sz="2800" i="1">
                <a:solidFill>
                  <a:srgbClr val="0070C0"/>
                </a:solidFill>
                <a:latin typeface="Times New Roman" panose="02020603050405020304" pitchFamily="18" charset="0"/>
                <a:cs typeface="Times New Roman" panose="02020603050405020304" pitchFamily="18" charset="0"/>
              </a:rPr>
              <a:t>Hình 1, </a:t>
            </a:r>
            <a:r>
              <a:rPr lang="en-US" sz="2800">
                <a:solidFill>
                  <a:srgbClr val="0070C0"/>
                </a:solidFill>
                <a:latin typeface="Times New Roman" panose="02020603050405020304" pitchFamily="18" charset="0"/>
                <a:cs typeface="Times New Roman" panose="02020603050405020304" pitchFamily="18" charset="0"/>
              </a:rPr>
              <a:t>em hãy mô tả hai thuật toán ở </a:t>
            </a:r>
          </a:p>
          <a:p>
            <a:pPr marL="0" indent="0" algn="just">
              <a:lnSpc>
                <a:spcPct val="100000"/>
              </a:lnSpc>
              <a:spcBef>
                <a:spcPts val="0"/>
              </a:spcBef>
              <a:buNone/>
            </a:pPr>
            <a:r>
              <a:rPr lang="en-US" sz="2800" i="1">
                <a:solidFill>
                  <a:srgbClr val="0070C0"/>
                </a:solidFill>
                <a:latin typeface="Times New Roman" panose="02020603050405020304" pitchFamily="18" charset="0"/>
                <a:cs typeface="Times New Roman" panose="02020603050405020304" pitchFamily="18" charset="0"/>
              </a:rPr>
              <a:t>	Ví dụ 1 </a:t>
            </a:r>
            <a:r>
              <a:rPr lang="en-US" sz="2800">
                <a:solidFill>
                  <a:srgbClr val="0070C0"/>
                </a:solidFill>
                <a:latin typeface="Times New Roman" panose="02020603050405020304" pitchFamily="18" charset="0"/>
                <a:cs typeface="Times New Roman" panose="02020603050405020304" pitchFamily="18" charset="0"/>
              </a:rPr>
              <a:t>và</a:t>
            </a:r>
            <a:r>
              <a:rPr lang="en-US" sz="2800" i="1">
                <a:solidFill>
                  <a:srgbClr val="0070C0"/>
                </a:solidFill>
                <a:latin typeface="Times New Roman" panose="02020603050405020304" pitchFamily="18" charset="0"/>
                <a:cs typeface="Times New Roman" panose="02020603050405020304" pitchFamily="18" charset="0"/>
              </a:rPr>
              <a:t> Ví dụ 2</a:t>
            </a:r>
            <a:endParaRPr lang="en-US" sz="2800">
              <a:solidFill>
                <a:srgbClr val="0070C0"/>
              </a:solidFill>
              <a:latin typeface="Times New Roman" panose="02020603050405020304" pitchFamily="18" charset="0"/>
              <a:cs typeface="Times New Roman" panose="02020603050405020304" pitchFamily="18" charset="0"/>
            </a:endParaRPr>
          </a:p>
        </p:txBody>
      </p:sp>
      <p:sp>
        <p:nvSpPr>
          <p:cNvPr id="3" name="Content Placeholder 4">
            <a:extLst>
              <a:ext uri="{FF2B5EF4-FFF2-40B4-BE49-F238E27FC236}">
                <a16:creationId xmlns:a16="http://schemas.microsoft.com/office/drawing/2014/main" id="{C1F6A66D-719F-4F1B-9191-DDFF7151EEEE}"/>
              </a:ext>
            </a:extLst>
          </p:cNvPr>
          <p:cNvSpPr txBox="1">
            <a:spLocks/>
          </p:cNvSpPr>
          <p:nvPr/>
        </p:nvSpPr>
        <p:spPr>
          <a:xfrm>
            <a:off x="1197658" y="5801493"/>
            <a:ext cx="9905999" cy="57529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i="1">
                <a:solidFill>
                  <a:srgbClr val="C00000"/>
                </a:solidFill>
                <a:latin typeface="Times New Roman" panose="02020603050405020304" pitchFamily="18" charset="0"/>
                <a:cs typeface="Times New Roman" panose="02020603050405020304" pitchFamily="18" charset="0"/>
              </a:rPr>
              <a:t>Hình 1. Mẫu mô tả cấu trúc lặp trong mô tả thuật toán</a:t>
            </a:r>
          </a:p>
        </p:txBody>
      </p:sp>
      <p:sp>
        <p:nvSpPr>
          <p:cNvPr id="6" name="Content Placeholder 4">
            <a:extLst>
              <a:ext uri="{FF2B5EF4-FFF2-40B4-BE49-F238E27FC236}">
                <a16:creationId xmlns:a16="http://schemas.microsoft.com/office/drawing/2014/main" id="{4A423CFE-A123-417D-A823-1FA4E9A30549}"/>
              </a:ext>
            </a:extLst>
          </p:cNvPr>
          <p:cNvSpPr txBox="1">
            <a:spLocks/>
          </p:cNvSpPr>
          <p:nvPr/>
        </p:nvSpPr>
        <p:spPr>
          <a:xfrm>
            <a:off x="693124" y="1598164"/>
            <a:ext cx="5042650" cy="11413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Mẫu mô tả cấu trúc lặp có số lần biết trước</a:t>
            </a:r>
          </a:p>
        </p:txBody>
      </p:sp>
      <p:sp>
        <p:nvSpPr>
          <p:cNvPr id="7" name="Content Placeholder 4">
            <a:extLst>
              <a:ext uri="{FF2B5EF4-FFF2-40B4-BE49-F238E27FC236}">
                <a16:creationId xmlns:a16="http://schemas.microsoft.com/office/drawing/2014/main" id="{181CF220-1994-4C15-81E9-8DDC77D7B8C3}"/>
              </a:ext>
            </a:extLst>
          </p:cNvPr>
          <p:cNvSpPr txBox="1">
            <a:spLocks/>
          </p:cNvSpPr>
          <p:nvPr/>
        </p:nvSpPr>
        <p:spPr>
          <a:xfrm>
            <a:off x="6462237" y="1553851"/>
            <a:ext cx="5042650" cy="11413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Mẫu mô tả cấu trúc lặp không biết trước số lần lặp</a:t>
            </a:r>
          </a:p>
        </p:txBody>
      </p:sp>
      <p:sp>
        <p:nvSpPr>
          <p:cNvPr id="8" name="Content Placeholder 4">
            <a:extLst>
              <a:ext uri="{FF2B5EF4-FFF2-40B4-BE49-F238E27FC236}">
                <a16:creationId xmlns:a16="http://schemas.microsoft.com/office/drawing/2014/main" id="{D0BB2DE0-78E4-45FD-B2DA-B4620EA7ACF2}"/>
              </a:ext>
            </a:extLst>
          </p:cNvPr>
          <p:cNvSpPr txBox="1">
            <a:spLocks/>
          </p:cNvSpPr>
          <p:nvPr/>
        </p:nvSpPr>
        <p:spPr>
          <a:xfrm>
            <a:off x="693124" y="2968217"/>
            <a:ext cx="5042651" cy="217182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Lặp</a:t>
            </a:r>
            <a:r>
              <a:rPr lang="en-US">
                <a:solidFill>
                  <a:schemeClr val="bg1"/>
                </a:solidFill>
                <a:latin typeface="Times New Roman" panose="02020603050405020304" pitchFamily="18" charset="0"/>
                <a:cs typeface="Times New Roman" panose="02020603050405020304" pitchFamily="18" charset="0"/>
              </a:rPr>
              <a:t> với đếm </a:t>
            </a:r>
            <a:r>
              <a:rPr lang="en-US" b="1">
                <a:solidFill>
                  <a:schemeClr val="bg1"/>
                </a:solidFill>
                <a:latin typeface="Times New Roman" panose="02020603050405020304" pitchFamily="18" charset="0"/>
                <a:cs typeface="Times New Roman" panose="02020603050405020304" pitchFamily="18" charset="0"/>
              </a:rPr>
              <a:t>từ</a:t>
            </a:r>
            <a:r>
              <a:rPr lang="en-US">
                <a:solidFill>
                  <a:schemeClr val="bg1"/>
                </a:solidFill>
                <a:latin typeface="Times New Roman" panose="02020603050405020304" pitchFamily="18" charset="0"/>
                <a:cs typeface="Times New Roman" panose="02020603050405020304" pitchFamily="18" charset="0"/>
              </a:rPr>
              <a:t> số đếm đầu </a:t>
            </a:r>
            <a:r>
              <a:rPr lang="en-US" b="1">
                <a:solidFill>
                  <a:schemeClr val="bg1"/>
                </a:solidFill>
                <a:latin typeface="Times New Roman" panose="02020603050405020304" pitchFamily="18" charset="0"/>
                <a:cs typeface="Times New Roman" panose="02020603050405020304" pitchFamily="18" charset="0"/>
              </a:rPr>
              <a:t>đến</a:t>
            </a:r>
            <a:r>
              <a:rPr lang="en-US">
                <a:solidFill>
                  <a:schemeClr val="bg1"/>
                </a:solidFill>
                <a:latin typeface="Times New Roman" panose="02020603050405020304" pitchFamily="18" charset="0"/>
                <a:cs typeface="Times New Roman" panose="02020603050405020304" pitchFamily="18" charset="0"/>
              </a:rPr>
              <a:t> số đếm cuối</a:t>
            </a:r>
            <a:r>
              <a:rPr lang="en-US" b="1">
                <a:solidFill>
                  <a:schemeClr val="bg1"/>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	</a:t>
            </a:r>
            <a:r>
              <a:rPr lang="en-US" i="1">
                <a:solidFill>
                  <a:schemeClr val="bg1"/>
                </a:solidFill>
                <a:latin typeface="Times New Roman" panose="02020603050405020304" pitchFamily="18" charset="0"/>
                <a:cs typeface="Times New Roman" panose="02020603050405020304" pitchFamily="18" charset="0"/>
              </a:rPr>
              <a:t>Câu lệnh hay nhóm câu lệnh</a:t>
            </a:r>
          </a:p>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Hết lặp</a:t>
            </a:r>
          </a:p>
        </p:txBody>
      </p:sp>
      <p:sp>
        <p:nvSpPr>
          <p:cNvPr id="9" name="Content Placeholder 4">
            <a:extLst>
              <a:ext uri="{FF2B5EF4-FFF2-40B4-BE49-F238E27FC236}">
                <a16:creationId xmlns:a16="http://schemas.microsoft.com/office/drawing/2014/main" id="{4534A80E-A8BC-42FA-916E-6ED68D4F5A1F}"/>
              </a:ext>
            </a:extLst>
          </p:cNvPr>
          <p:cNvSpPr txBox="1">
            <a:spLocks/>
          </p:cNvSpPr>
          <p:nvPr/>
        </p:nvSpPr>
        <p:spPr>
          <a:xfrm>
            <a:off x="6462237" y="2968217"/>
            <a:ext cx="5042651" cy="217182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Lặp khi </a:t>
            </a:r>
            <a:r>
              <a:rPr lang="en-US">
                <a:solidFill>
                  <a:schemeClr val="bg1"/>
                </a:solidFill>
                <a:latin typeface="Times New Roman" panose="02020603050405020304" pitchFamily="18" charset="0"/>
                <a:cs typeface="Times New Roman" panose="02020603050405020304" pitchFamily="18" charset="0"/>
              </a:rPr>
              <a:t>điều kiện lặp được thỏa mãn</a:t>
            </a:r>
            <a:r>
              <a:rPr lang="en-US" b="1">
                <a:solidFill>
                  <a:schemeClr val="bg1"/>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	</a:t>
            </a:r>
            <a:r>
              <a:rPr lang="en-US" i="1">
                <a:solidFill>
                  <a:schemeClr val="bg1"/>
                </a:solidFill>
                <a:latin typeface="Times New Roman" panose="02020603050405020304" pitchFamily="18" charset="0"/>
                <a:cs typeface="Times New Roman" panose="02020603050405020304" pitchFamily="18" charset="0"/>
              </a:rPr>
              <a:t>Câu lệnh hay nhóm câu lệnh</a:t>
            </a:r>
          </a:p>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Hết lặp</a:t>
            </a:r>
          </a:p>
        </p:txBody>
      </p:sp>
      <p:pic>
        <p:nvPicPr>
          <p:cNvPr id="2" name="Picture 2">
            <a:extLst>
              <a:ext uri="{FF2B5EF4-FFF2-40B4-BE49-F238E27FC236}">
                <a16:creationId xmlns:a16="http://schemas.microsoft.com/office/drawing/2014/main" id="{DCF29BD6-D353-4822-AA59-1A6ADA2E97C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8" b="98204" l="1198" r="97605">
                        <a14:foregroundMark x1="35928" y1="13772" x2="35928" y2="13772"/>
                        <a14:foregroundMark x1="47305" y1="6587" x2="47305" y2="6587"/>
                        <a14:foregroundMark x1="37126" y1="9581" x2="41916" y2="11377"/>
                        <a14:foregroundMark x1="72455" y1="21557" x2="72455" y2="24551"/>
                        <a14:foregroundMark x1="70659" y1="32934" x2="70659" y2="32934"/>
                        <a14:foregroundMark x1="68862" y1="38922" x2="66467" y2="43713"/>
                        <a14:foregroundMark x1="58683" y1="56287" x2="58683" y2="56287"/>
                        <a14:foregroundMark x1="54491" y1="71257" x2="54491" y2="71257"/>
                        <a14:foregroundMark x1="58683" y1="69461" x2="59281" y2="56287"/>
                        <a14:foregroundMark x1="72455" y1="40120" x2="58084" y2="65868"/>
                        <a14:foregroundMark x1="66467" y1="40719" x2="82036" y2="30539"/>
                        <a14:foregroundMark x1="83832" y1="32934" x2="83234" y2="68862"/>
                        <a14:foregroundMark x1="91617" y1="40719" x2="78443" y2="76647"/>
                        <a14:foregroundMark x1="94611" y1="50299" x2="87425" y2="79042"/>
                        <a14:foregroundMark x1="80240" y1="82036" x2="45509" y2="92814"/>
                        <a14:foregroundMark x1="64072" y1="94611" x2="37062" y2="97183"/>
                        <a14:foregroundMark x1="7186" y1="32335" x2="7186" y2="37126"/>
                        <a14:foregroundMark x1="42003" y1="2395" x2="37725" y2="1796"/>
                        <a14:foregroundMark x1="67665" y1="5988" x2="42003" y2="2395"/>
                        <a14:foregroundMark x1="37725" y1="1796" x2="37126" y2="2395"/>
                        <a14:foregroundMark x1="37126" y1="3593" x2="41317" y2="3593"/>
                        <a14:foregroundMark x1="1334" y1="63473" x2="1198" y2="64671"/>
                        <a14:foregroundMark x1="1537" y1="61677" x2="1334" y2="63473"/>
                        <a14:foregroundMark x1="1605" y1="61078" x2="1537" y2="61677"/>
                        <a14:foregroundMark x1="4790" y1="32934" x2="1605" y2="61078"/>
                        <a14:foregroundMark x1="2677" y1="61078" x2="5389" y2="54491"/>
                        <a14:foregroundMark x1="2430" y1="61677" x2="2677" y2="61078"/>
                        <a14:foregroundMark x1="1691" y1="63473" x2="2430" y2="61677"/>
                        <a14:foregroundMark x1="1198" y1="64671" x2="1691" y2="63473"/>
                        <a14:foregroundMark x1="97605" y1="43713" x2="97006" y2="61078"/>
                        <a14:foregroundMark x1="40120" y1="23952" x2="40120" y2="23952"/>
                        <a14:foregroundMark x1="38323" y1="23952" x2="41916" y2="22156"/>
                        <a14:foregroundMark x1="34132" y1="22156" x2="34132" y2="22156"/>
                        <a14:foregroundMark x1="32934" y1="31138" x2="53892" y2="23353"/>
                        <a14:foregroundMark x1="42515" y1="23353" x2="53293" y2="20359"/>
                        <a14:foregroundMark x1="38922" y1="21557" x2="51497" y2="21557"/>
                        <a14:foregroundMark x1="38922" y1="20359" x2="57485" y2="19760"/>
                        <a14:foregroundMark x1="52096" y1="17365" x2="61078" y2="33533"/>
                        <a14:foregroundMark x1="59880" y1="20359" x2="62874" y2="32934"/>
                        <a14:foregroundMark x1="64671" y1="22156" x2="66467" y2="31737"/>
                        <a14:foregroundMark x1="66467" y1="23353" x2="64671" y2="42515"/>
                        <a14:foregroundMark x1="65269" y1="29940" x2="53293" y2="54491"/>
                        <a14:foregroundMark x1="61078" y1="32934" x2="53293" y2="53892"/>
                        <a14:foregroundMark x1="47305" y1="80838" x2="53892" y2="79641"/>
                        <a14:backgroundMark x1="29940" y1="97605" x2="29940" y2="97605"/>
                        <a14:backgroundMark x1="26347" y1="98204" x2="26347" y2="98204"/>
                        <a14:backgroundMark x1="24551" y1="98204" x2="30539" y2="98204"/>
                        <a14:backgroundMark x1="23952" y1="96407" x2="26347" y2="96407"/>
                        <a14:backgroundMark x1="29341" y1="97605" x2="35329" y2="99401"/>
                        <a14:backgroundMark x1="37725" y1="0" x2="37725" y2="0"/>
                        <a14:backgroundMark x1="38922" y1="0" x2="38922" y2="0"/>
                        <a14:backgroundMark x1="1198" y1="63473" x2="1198" y2="63473"/>
                        <a14:backgroundMark x1="1198" y1="67066" x2="1198" y2="67066"/>
                        <a14:backgroundMark x1="2994" y1="65269" x2="2994" y2="65269"/>
                        <a14:backgroundMark x1="1796" y1="65868" x2="1796" y2="65868"/>
                        <a14:backgroundMark x1="1198" y1="61677" x2="1198" y2="61677"/>
                        <a14:backgroundMark x1="1796" y1="67066" x2="1796" y2="67066"/>
                        <a14:backgroundMark x1="1198" y1="63473" x2="1198" y2="63473"/>
                        <a14:backgroundMark x1="1198" y1="63473" x2="1198" y2="63473"/>
                        <a14:backgroundMark x1="1198" y1="61078" x2="1198" y2="61078"/>
                        <a14:backgroundMark x1="1198" y1="65269" x2="1198" y2="65269"/>
                        <a14:backgroundMark x1="1198" y1="67066" x2="1198" y2="67066"/>
                        <a14:backgroundMark x1="37725" y1="2395" x2="37725" y2="2395"/>
                        <a14:backgroundMark x1="41317" y1="1796" x2="41317" y2="1796"/>
                      </a14:backgroundRemoval>
                    </a14:imgEffect>
                  </a14:imgLayer>
                </a14:imgProps>
              </a:ext>
              <a:ext uri="{28A0092B-C50C-407E-A947-70E740481C1C}">
                <a14:useLocalDpi xmlns:a14="http://schemas.microsoft.com/office/drawing/2010/main" val="0"/>
              </a:ext>
            </a:extLst>
          </a:blip>
          <a:srcRect/>
          <a:stretch>
            <a:fillRect/>
          </a:stretch>
        </p:blipFill>
        <p:spPr bwMode="auto">
          <a:xfrm>
            <a:off x="161020" y="124196"/>
            <a:ext cx="1036638" cy="10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8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10691948" cy="761790"/>
          </a:xfrm>
        </p:spPr>
        <p:txBody>
          <a:bodyPr>
            <a:normAutofit fontScale="90000"/>
          </a:bodyPr>
          <a:lstStyle/>
          <a:p>
            <a:r>
              <a:rPr lang="en-US" sz="2800" b="1">
                <a:solidFill>
                  <a:srgbClr val="FFFF00"/>
                </a:solidFill>
                <a:latin typeface="Times New Roman" panose="02020603050405020304" pitchFamily="18" charset="0"/>
                <a:cs typeface="Times New Roman" panose="02020603050405020304" pitchFamily="18" charset="0"/>
              </a:rPr>
              <a:t>2. Câu lệnh lặp với số lần lặp biết trước trong python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3480165" y="2475917"/>
            <a:ext cx="5742214" cy="3273930"/>
          </a:xfrm>
          <a:solidFill>
            <a:schemeClr val="tx1"/>
          </a:solidFill>
          <a:ln>
            <a:solidFill>
              <a:schemeClr val="accent5">
                <a:lumMod val="60000"/>
                <a:lumOff val="40000"/>
              </a:schemeClr>
            </a:solidFill>
          </a:ln>
        </p:spPr>
        <p:txBody>
          <a:bodyPr>
            <a:noAutofit/>
          </a:bodyPr>
          <a:lstStyle/>
          <a:p>
            <a:pPr marL="0" indent="0" algn="just">
              <a:buNone/>
            </a:pPr>
            <a:r>
              <a:rPr lang="en-US" sz="2800" b="1">
                <a:solidFill>
                  <a:srgbClr val="FFC000"/>
                </a:solidFill>
                <a:latin typeface="Times New Roman" panose="02020603050405020304" pitchFamily="18" charset="0"/>
                <a:cs typeface="Times New Roman" panose="02020603050405020304" pitchFamily="18" charset="0"/>
              </a:rPr>
              <a:t>for</a:t>
            </a:r>
            <a:r>
              <a:rPr lang="en-US" sz="2800">
                <a:solidFill>
                  <a:schemeClr val="bg1"/>
                </a:solidFill>
                <a:latin typeface="Times New Roman" panose="02020603050405020304" pitchFamily="18" charset="0"/>
                <a:cs typeface="Times New Roman" panose="02020603050405020304" pitchFamily="18" charset="0"/>
              </a:rPr>
              <a:t>  biến_chạy  </a:t>
            </a:r>
            <a:r>
              <a:rPr lang="en-US" sz="2800" b="1">
                <a:solidFill>
                  <a:srgbClr val="FFC000"/>
                </a:solidFill>
                <a:latin typeface="Times New Roman" panose="02020603050405020304" pitchFamily="18" charset="0"/>
                <a:cs typeface="Times New Roman" panose="02020603050405020304" pitchFamily="18" charset="0"/>
              </a:rPr>
              <a:t>in</a:t>
            </a:r>
            <a:r>
              <a:rPr lang="en-US" sz="2800">
                <a:solidFill>
                  <a:schemeClr val="bg1"/>
                </a:solidFill>
                <a:latin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chemeClr val="bg1"/>
                </a:solidFill>
                <a:latin typeface="Times New Roman" panose="02020603050405020304" pitchFamily="18" charset="0"/>
                <a:cs typeface="Times New Roman" panose="02020603050405020304" pitchFamily="18" charset="0"/>
              </a:rPr>
              <a:t>(m, n):</a:t>
            </a: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800">
                <a:solidFill>
                  <a:schemeClr val="bg1"/>
                </a:solidFill>
                <a:latin typeface="Times New Roman" panose="02020603050405020304" pitchFamily="18" charset="0"/>
                <a:cs typeface="Times New Roman" panose="02020603050405020304" pitchFamily="18" charset="0"/>
              </a:rPr>
              <a:t>……………..</a:t>
            </a: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16C9616D-793E-4615-96C4-A0EC42462C1B}"/>
              </a:ext>
            </a:extLst>
          </p:cNvPr>
          <p:cNvSpPr/>
          <p:nvPr/>
        </p:nvSpPr>
        <p:spPr>
          <a:xfrm>
            <a:off x="4153991" y="3264420"/>
            <a:ext cx="2725781" cy="1668781"/>
          </a:xfrm>
          <a:prstGeom prst="flowChartAlternate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bg1"/>
                </a:solidFill>
                <a:latin typeface="Times New Roman" panose="02020603050405020304" pitchFamily="18" charset="0"/>
                <a:cs typeface="Times New Roman" panose="02020603050405020304" pitchFamily="18" charset="0"/>
              </a:rPr>
              <a:t>……………</a:t>
            </a:r>
          </a:p>
          <a:p>
            <a:pPr algn="ctr"/>
            <a:r>
              <a:rPr lang="en-US" sz="2800" i="1">
                <a:solidFill>
                  <a:schemeClr val="bg1"/>
                </a:solidFill>
                <a:latin typeface="Times New Roman" panose="02020603050405020304" pitchFamily="18" charset="0"/>
                <a:cs typeface="Times New Roman" panose="02020603050405020304" pitchFamily="18" charset="0"/>
              </a:rPr>
              <a:t>…………….</a:t>
            </a:r>
          </a:p>
          <a:p>
            <a:pPr algn="ctr"/>
            <a:r>
              <a:rPr lang="en-US" sz="2800" i="1">
                <a:solidFill>
                  <a:schemeClr val="bg1"/>
                </a:solidFill>
                <a:latin typeface="Times New Roman" panose="02020603050405020304" pitchFamily="18" charset="0"/>
                <a:cs typeface="Times New Roman" panose="02020603050405020304" pitchFamily="18" charset="0"/>
              </a:rPr>
              <a:t>……………</a:t>
            </a:r>
          </a:p>
          <a:p>
            <a:pPr algn="ctr"/>
            <a:r>
              <a:rPr lang="en-US" sz="2800" i="1">
                <a:solidFill>
                  <a:schemeClr val="bg1"/>
                </a:solidFill>
                <a:latin typeface="Times New Roman" panose="02020603050405020304" pitchFamily="18" charset="0"/>
                <a:cs typeface="Times New Roman" panose="02020603050405020304" pitchFamily="18" charset="0"/>
              </a:rPr>
              <a:t>…………….</a:t>
            </a:r>
          </a:p>
        </p:txBody>
      </p:sp>
      <p:sp>
        <p:nvSpPr>
          <p:cNvPr id="6" name="Flowchart: Alternate Process 5">
            <a:extLst>
              <a:ext uri="{FF2B5EF4-FFF2-40B4-BE49-F238E27FC236}">
                <a16:creationId xmlns:a16="http://schemas.microsoft.com/office/drawing/2014/main" id="{F63B87C9-59D6-4F59-880D-392C1B15FE7D}"/>
              </a:ext>
            </a:extLst>
          </p:cNvPr>
          <p:cNvSpPr/>
          <p:nvPr/>
        </p:nvSpPr>
        <p:spPr>
          <a:xfrm>
            <a:off x="7019109" y="3264420"/>
            <a:ext cx="1770016" cy="135853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rgbClr val="7030A0"/>
                </a:solidFill>
                <a:latin typeface="Times New Roman" panose="02020603050405020304" pitchFamily="18" charset="0"/>
                <a:cs typeface="Times New Roman" panose="02020603050405020304" pitchFamily="18" charset="0"/>
              </a:rPr>
              <a:t>Khối lệnh cần lặp</a:t>
            </a:r>
          </a:p>
        </p:txBody>
      </p:sp>
      <p:sp>
        <p:nvSpPr>
          <p:cNvPr id="7" name="Flowchart: Alternate Process 6">
            <a:extLst>
              <a:ext uri="{FF2B5EF4-FFF2-40B4-BE49-F238E27FC236}">
                <a16:creationId xmlns:a16="http://schemas.microsoft.com/office/drawing/2014/main" id="{162F6A5A-3CA5-4E20-A1A6-BAC4AA51CD0E}"/>
              </a:ext>
            </a:extLst>
          </p:cNvPr>
          <p:cNvSpPr/>
          <p:nvPr/>
        </p:nvSpPr>
        <p:spPr>
          <a:xfrm>
            <a:off x="110836" y="2158644"/>
            <a:ext cx="2858786" cy="917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Biến phục vụ quản lí số lần lặp</a:t>
            </a:r>
          </a:p>
        </p:txBody>
      </p:sp>
      <p:sp>
        <p:nvSpPr>
          <p:cNvPr id="8" name="Oval 7">
            <a:extLst>
              <a:ext uri="{FF2B5EF4-FFF2-40B4-BE49-F238E27FC236}">
                <a16:creationId xmlns:a16="http://schemas.microsoft.com/office/drawing/2014/main" id="{A77C7EEF-3FB6-4A1A-9C12-7D33F6455A82}"/>
              </a:ext>
            </a:extLst>
          </p:cNvPr>
          <p:cNvSpPr/>
          <p:nvPr/>
        </p:nvSpPr>
        <p:spPr>
          <a:xfrm>
            <a:off x="9457509" y="2158643"/>
            <a:ext cx="2522221" cy="1105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Danh sách giá trị lặp</a:t>
            </a:r>
          </a:p>
        </p:txBody>
      </p:sp>
      <p:cxnSp>
        <p:nvCxnSpPr>
          <p:cNvPr id="9" name="Connector: Elbow 8">
            <a:extLst>
              <a:ext uri="{FF2B5EF4-FFF2-40B4-BE49-F238E27FC236}">
                <a16:creationId xmlns:a16="http://schemas.microsoft.com/office/drawing/2014/main" id="{950942B2-C22A-4CA4-9BB0-C76F41C84E7B}"/>
              </a:ext>
            </a:extLst>
          </p:cNvPr>
          <p:cNvCxnSpPr>
            <a:cxnSpLocks/>
            <a:stCxn id="8" idx="0"/>
          </p:cNvCxnSpPr>
          <p:nvPr/>
        </p:nvCxnSpPr>
        <p:spPr>
          <a:xfrm rot="16200000" flipH="1" flipV="1">
            <a:off x="9028091" y="785386"/>
            <a:ext cx="317272" cy="3063786"/>
          </a:xfrm>
          <a:prstGeom prst="bentConnector4">
            <a:avLst>
              <a:gd name="adj1" fmla="val -72052"/>
              <a:gd name="adj2" fmla="val 7058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C6A3DCF3-3F70-4C55-A31C-9283FA18B7C5}"/>
              </a:ext>
            </a:extLst>
          </p:cNvPr>
          <p:cNvSpPr txBox="1"/>
          <p:nvPr/>
        </p:nvSpPr>
        <p:spPr>
          <a:xfrm>
            <a:off x="1214846" y="1108154"/>
            <a:ext cx="6113416" cy="523220"/>
          </a:xfrm>
          <a:prstGeom prst="rect">
            <a:avLst/>
          </a:prstGeom>
          <a:noFill/>
        </p:spPr>
        <p:txBody>
          <a:bodyPr wrap="square">
            <a:spAutoFit/>
          </a:bodyPr>
          <a:lstStyle/>
          <a:p>
            <a:pPr marL="0" indent="0" algn="just">
              <a:buNone/>
            </a:pPr>
            <a:r>
              <a:rPr lang="en-US" sz="2800" u="sng">
                <a:latin typeface="Times New Roman" panose="02020603050405020304" pitchFamily="18" charset="0"/>
                <a:cs typeface="Times New Roman" panose="02020603050405020304" pitchFamily="18" charset="0"/>
              </a:rPr>
              <a:t>Dạng câu lệnh:</a:t>
            </a:r>
          </a:p>
        </p:txBody>
      </p:sp>
      <p:sp>
        <p:nvSpPr>
          <p:cNvPr id="13" name="Flowchart: Alternate Process 12">
            <a:extLst>
              <a:ext uri="{FF2B5EF4-FFF2-40B4-BE49-F238E27FC236}">
                <a16:creationId xmlns:a16="http://schemas.microsoft.com/office/drawing/2014/main" id="{BA9BCDBB-1541-4DF5-A573-DC1112BE2F16}"/>
              </a:ext>
            </a:extLst>
          </p:cNvPr>
          <p:cNvSpPr/>
          <p:nvPr/>
        </p:nvSpPr>
        <p:spPr>
          <a:xfrm>
            <a:off x="2942956" y="5912092"/>
            <a:ext cx="6957058" cy="80239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2. Cấu trúc câu lệnh lặp dạng for</a:t>
            </a:r>
          </a:p>
        </p:txBody>
      </p:sp>
      <p:cxnSp>
        <p:nvCxnSpPr>
          <p:cNvPr id="15" name="Connector: Elbow 14">
            <a:extLst>
              <a:ext uri="{FF2B5EF4-FFF2-40B4-BE49-F238E27FC236}">
                <a16:creationId xmlns:a16="http://schemas.microsoft.com/office/drawing/2014/main" id="{BD1EA42F-BB08-41CC-96B2-CA3A3AC4BB1C}"/>
              </a:ext>
            </a:extLst>
          </p:cNvPr>
          <p:cNvCxnSpPr>
            <a:cxnSpLocks/>
            <a:stCxn id="7" idx="0"/>
          </p:cNvCxnSpPr>
          <p:nvPr/>
        </p:nvCxnSpPr>
        <p:spPr>
          <a:xfrm rot="16200000" flipH="1">
            <a:off x="3093421" y="605452"/>
            <a:ext cx="317272" cy="3423656"/>
          </a:xfrm>
          <a:prstGeom prst="bentConnector4">
            <a:avLst>
              <a:gd name="adj1" fmla="val -72052"/>
              <a:gd name="adj2" fmla="val 70875"/>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4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BE62A68-92FB-4DA6-B1D6-FA043544A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93" name="Picture 2">
            <a:extLst>
              <a:ext uri="{FF2B5EF4-FFF2-40B4-BE49-F238E27FC236}">
                <a16:creationId xmlns:a16="http://schemas.microsoft.com/office/drawing/2014/main" id="{10A6DFCC-5864-48A7-8196-CBCF038BB8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30000"/>
            <a:extLst>
              <a:ext uri="{28A0092B-C50C-407E-A947-70E740481C1C}">
                <a14:useLocalDpi xmlns:a14="http://schemas.microsoft.com/office/drawing/2010/main"/>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03CA880E-A155-41A2-B87D-21AC3CE33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96" name="Rectangle 5">
              <a:extLst>
                <a:ext uri="{FF2B5EF4-FFF2-40B4-BE49-F238E27FC236}">
                  <a16:creationId xmlns:a16="http://schemas.microsoft.com/office/drawing/2014/main" id="{AD179668-A46F-4D4C-8C75-2F3B4B5787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97" name="Freeform 6">
              <a:extLst>
                <a:ext uri="{FF2B5EF4-FFF2-40B4-BE49-F238E27FC236}">
                  <a16:creationId xmlns:a16="http://schemas.microsoft.com/office/drawing/2014/main" id="{0DB283C2-E19A-4A75-909F-450DB72DEC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8" name="Freeform 7">
              <a:extLst>
                <a:ext uri="{FF2B5EF4-FFF2-40B4-BE49-F238E27FC236}">
                  <a16:creationId xmlns:a16="http://schemas.microsoft.com/office/drawing/2014/main" id="{B674E08A-09B5-42AD-805C-43DAE1D0BE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9" name="Freeform 8">
              <a:extLst>
                <a:ext uri="{FF2B5EF4-FFF2-40B4-BE49-F238E27FC236}">
                  <a16:creationId xmlns:a16="http://schemas.microsoft.com/office/drawing/2014/main" id="{248B903F-D11E-41B4-A6F7-5ACF56D76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0" name="Freeform 9">
              <a:extLst>
                <a:ext uri="{FF2B5EF4-FFF2-40B4-BE49-F238E27FC236}">
                  <a16:creationId xmlns:a16="http://schemas.microsoft.com/office/drawing/2014/main" id="{68B65942-DED3-475B-B28D-839E15541C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1" name="Freeform 10">
              <a:extLst>
                <a:ext uri="{FF2B5EF4-FFF2-40B4-BE49-F238E27FC236}">
                  <a16:creationId xmlns:a16="http://schemas.microsoft.com/office/drawing/2014/main" id="{54C02C20-8E50-4D5F-9E89-7266186B1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2" name="Freeform 11">
              <a:extLst>
                <a:ext uri="{FF2B5EF4-FFF2-40B4-BE49-F238E27FC236}">
                  <a16:creationId xmlns:a16="http://schemas.microsoft.com/office/drawing/2014/main" id="{057C79DE-C22B-4732-B921-1EEF64DAD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3" name="Freeform 12">
              <a:extLst>
                <a:ext uri="{FF2B5EF4-FFF2-40B4-BE49-F238E27FC236}">
                  <a16:creationId xmlns:a16="http://schemas.microsoft.com/office/drawing/2014/main" id="{21E55FE5-F856-4E6D-A505-4A5AA92FC2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4" name="Freeform 13">
              <a:extLst>
                <a:ext uri="{FF2B5EF4-FFF2-40B4-BE49-F238E27FC236}">
                  <a16:creationId xmlns:a16="http://schemas.microsoft.com/office/drawing/2014/main" id="{564ACC84-D8A2-43FB-AB43-D7A892AC83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Freeform 14">
              <a:extLst>
                <a:ext uri="{FF2B5EF4-FFF2-40B4-BE49-F238E27FC236}">
                  <a16:creationId xmlns:a16="http://schemas.microsoft.com/office/drawing/2014/main" id="{33DE6074-A243-4841-8A21-41739E524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6" name="Freeform 15">
              <a:extLst>
                <a:ext uri="{FF2B5EF4-FFF2-40B4-BE49-F238E27FC236}">
                  <a16:creationId xmlns:a16="http://schemas.microsoft.com/office/drawing/2014/main" id="{6AD73007-A6A4-498E-8AF9-C3F7D61DCD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Line 16">
              <a:extLst>
                <a:ext uri="{FF2B5EF4-FFF2-40B4-BE49-F238E27FC236}">
                  <a16:creationId xmlns:a16="http://schemas.microsoft.com/office/drawing/2014/main" id="{541BFD40-70B0-48BA-9216-9C67411F450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8" name="Freeform 17">
              <a:extLst>
                <a:ext uri="{FF2B5EF4-FFF2-40B4-BE49-F238E27FC236}">
                  <a16:creationId xmlns:a16="http://schemas.microsoft.com/office/drawing/2014/main" id="{7DFC59A5-0E43-4308-8BFB-F505CFB54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9" name="Freeform 18">
              <a:extLst>
                <a:ext uri="{FF2B5EF4-FFF2-40B4-BE49-F238E27FC236}">
                  <a16:creationId xmlns:a16="http://schemas.microsoft.com/office/drawing/2014/main" id="{0852232F-7FE7-4B61-AC34-F29289DAC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0" name="Freeform 19">
              <a:extLst>
                <a:ext uri="{FF2B5EF4-FFF2-40B4-BE49-F238E27FC236}">
                  <a16:creationId xmlns:a16="http://schemas.microsoft.com/office/drawing/2014/main" id="{F2467A7F-F122-4464-A682-8C4DB1DA1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1" name="Freeform 20">
              <a:extLst>
                <a:ext uri="{FF2B5EF4-FFF2-40B4-BE49-F238E27FC236}">
                  <a16:creationId xmlns:a16="http://schemas.microsoft.com/office/drawing/2014/main" id="{2178D569-0695-49D6-8261-1BF6E2E48F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2" name="Rectangle 21">
              <a:extLst>
                <a:ext uri="{FF2B5EF4-FFF2-40B4-BE49-F238E27FC236}">
                  <a16:creationId xmlns:a16="http://schemas.microsoft.com/office/drawing/2014/main" id="{E289FFF1-2E96-4F4A-94D2-D1FED6AE8AA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13" name="Freeform 22">
              <a:extLst>
                <a:ext uri="{FF2B5EF4-FFF2-40B4-BE49-F238E27FC236}">
                  <a16:creationId xmlns:a16="http://schemas.microsoft.com/office/drawing/2014/main" id="{F0509D92-D47A-49BC-899A-0C2AB53BC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4" name="Freeform 23">
              <a:extLst>
                <a:ext uri="{FF2B5EF4-FFF2-40B4-BE49-F238E27FC236}">
                  <a16:creationId xmlns:a16="http://schemas.microsoft.com/office/drawing/2014/main" id="{606E419B-186B-4DA7-95FA-F921A2D3FC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5" name="Freeform 24">
              <a:extLst>
                <a:ext uri="{FF2B5EF4-FFF2-40B4-BE49-F238E27FC236}">
                  <a16:creationId xmlns:a16="http://schemas.microsoft.com/office/drawing/2014/main" id="{35DBBAC4-A0DC-44A6-A64F-3FF22BC30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6" name="Freeform 25">
              <a:extLst>
                <a:ext uri="{FF2B5EF4-FFF2-40B4-BE49-F238E27FC236}">
                  <a16:creationId xmlns:a16="http://schemas.microsoft.com/office/drawing/2014/main" id="{45359546-A3CF-4560-869D-4C642B0F75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7" name="Freeform 26">
              <a:extLst>
                <a:ext uri="{FF2B5EF4-FFF2-40B4-BE49-F238E27FC236}">
                  <a16:creationId xmlns:a16="http://schemas.microsoft.com/office/drawing/2014/main" id="{A9D2DDA1-3EE0-4B5E-8107-6000BCB2B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8" name="Freeform 27">
              <a:extLst>
                <a:ext uri="{FF2B5EF4-FFF2-40B4-BE49-F238E27FC236}">
                  <a16:creationId xmlns:a16="http://schemas.microsoft.com/office/drawing/2014/main" id="{6DA22C48-18EA-47BE-B75A-9594E025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9" name="Freeform 28">
              <a:extLst>
                <a:ext uri="{FF2B5EF4-FFF2-40B4-BE49-F238E27FC236}">
                  <a16:creationId xmlns:a16="http://schemas.microsoft.com/office/drawing/2014/main" id="{411A5F9B-C5BD-4FE0-BEE1-5FA9B82FB3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0" name="Freeform 29">
              <a:extLst>
                <a:ext uri="{FF2B5EF4-FFF2-40B4-BE49-F238E27FC236}">
                  <a16:creationId xmlns:a16="http://schemas.microsoft.com/office/drawing/2014/main" id="{AFFCFD60-FB34-408B-A2EA-311A1093D0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1" name="Freeform 30">
              <a:extLst>
                <a:ext uri="{FF2B5EF4-FFF2-40B4-BE49-F238E27FC236}">
                  <a16:creationId xmlns:a16="http://schemas.microsoft.com/office/drawing/2014/main" id="{72B9EBCA-3EF6-4296-80E0-CD849B27E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2" name="Freeform 31">
              <a:extLst>
                <a:ext uri="{FF2B5EF4-FFF2-40B4-BE49-F238E27FC236}">
                  <a16:creationId xmlns:a16="http://schemas.microsoft.com/office/drawing/2014/main" id="{CC021197-0DB7-42B6-93BB-32252A9373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useBgFill="1">
        <p:nvSpPr>
          <p:cNvPr id="124" name="Round Diagonal Corner Rectangle 6">
            <a:extLst>
              <a:ext uri="{FF2B5EF4-FFF2-40B4-BE49-F238E27FC236}">
                <a16:creationId xmlns:a16="http://schemas.microsoft.com/office/drawing/2014/main" id="{7C30BDFE-E13B-4CD1-9371-FAEDFF80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id="{A847D4E2-EA7B-40EF-8062-D1FAF838F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F1549F3B-53A1-4D15-8E8E-4297D91B8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8" name="Freeform 33">
              <a:extLst>
                <a:ext uri="{FF2B5EF4-FFF2-40B4-BE49-F238E27FC236}">
                  <a16:creationId xmlns:a16="http://schemas.microsoft.com/office/drawing/2014/main" id="{841347B2-F767-433C-946A-1B19B4C40E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9" name="Freeform 34">
              <a:extLst>
                <a:ext uri="{FF2B5EF4-FFF2-40B4-BE49-F238E27FC236}">
                  <a16:creationId xmlns:a16="http://schemas.microsoft.com/office/drawing/2014/main" id="{B34A4847-B6CA-4001-8EB1-33B3854A4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0" name="Freeform 35">
              <a:extLst>
                <a:ext uri="{FF2B5EF4-FFF2-40B4-BE49-F238E27FC236}">
                  <a16:creationId xmlns:a16="http://schemas.microsoft.com/office/drawing/2014/main" id="{EF334B32-D0A0-45DE-99CB-37A3E56EC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1" name="Freeform 36">
              <a:extLst>
                <a:ext uri="{FF2B5EF4-FFF2-40B4-BE49-F238E27FC236}">
                  <a16:creationId xmlns:a16="http://schemas.microsoft.com/office/drawing/2014/main" id="{5D1098DF-5812-4A6F-A4B7-AFEBEDA983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2" name="Freeform 37">
              <a:extLst>
                <a:ext uri="{FF2B5EF4-FFF2-40B4-BE49-F238E27FC236}">
                  <a16:creationId xmlns:a16="http://schemas.microsoft.com/office/drawing/2014/main" id="{2A72CC5D-2EA1-4ABD-B694-045401D7F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3" name="Freeform 38">
              <a:extLst>
                <a:ext uri="{FF2B5EF4-FFF2-40B4-BE49-F238E27FC236}">
                  <a16:creationId xmlns:a16="http://schemas.microsoft.com/office/drawing/2014/main" id="{47B8C57D-403F-4D5B-9724-24276E99B4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4" name="Freeform 39">
              <a:extLst>
                <a:ext uri="{FF2B5EF4-FFF2-40B4-BE49-F238E27FC236}">
                  <a16:creationId xmlns:a16="http://schemas.microsoft.com/office/drawing/2014/main" id="{4890E5D3-F793-4B6A-AA8F-1F6C03BD1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5" name="Freeform 40">
              <a:extLst>
                <a:ext uri="{FF2B5EF4-FFF2-40B4-BE49-F238E27FC236}">
                  <a16:creationId xmlns:a16="http://schemas.microsoft.com/office/drawing/2014/main" id="{68A2FE4A-346D-4EA5-B377-EED4515161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6" name="Rectangle 41">
              <a:extLst>
                <a:ext uri="{FF2B5EF4-FFF2-40B4-BE49-F238E27FC236}">
                  <a16:creationId xmlns:a16="http://schemas.microsoft.com/office/drawing/2014/main" id="{2F12D5D5-9BB1-4D89-B5B4-8F8353825B7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sp>
        <p:nvSpPr>
          <p:cNvPr id="50" name="TextBox 49">
            <a:extLst>
              <a:ext uri="{FF2B5EF4-FFF2-40B4-BE49-F238E27FC236}">
                <a16:creationId xmlns:a16="http://schemas.microsoft.com/office/drawing/2014/main" id="{85A87D5A-0144-4E25-B83E-C4619999ED8E}"/>
              </a:ext>
            </a:extLst>
          </p:cNvPr>
          <p:cNvSpPr txBox="1"/>
          <p:nvPr/>
        </p:nvSpPr>
        <p:spPr>
          <a:xfrm>
            <a:off x="1214846" y="1108154"/>
            <a:ext cx="6113416" cy="523220"/>
          </a:xfrm>
          <a:prstGeom prst="rect">
            <a:avLst/>
          </a:prstGeom>
          <a:noFill/>
        </p:spPr>
        <p:txBody>
          <a:bodyPr wrap="square">
            <a:spAutoFit/>
          </a:bodyPr>
          <a:lstStyle/>
          <a:p>
            <a:pPr marL="0" indent="0" algn="just">
              <a:buNone/>
            </a:pPr>
            <a:r>
              <a:rPr lang="en-US" sz="2800" u="sng">
                <a:solidFill>
                  <a:schemeClr val="bg1"/>
                </a:solidFill>
                <a:latin typeface="Times New Roman" panose="02020603050405020304" pitchFamily="18" charset="0"/>
                <a:cs typeface="Times New Roman" panose="02020603050405020304" pitchFamily="18" charset="0"/>
              </a:rPr>
              <a:t>Giải thích:</a:t>
            </a:r>
          </a:p>
        </p:txBody>
      </p:sp>
      <p:sp>
        <p:nvSpPr>
          <p:cNvPr id="51" name="TextBox 50">
            <a:extLst>
              <a:ext uri="{FF2B5EF4-FFF2-40B4-BE49-F238E27FC236}">
                <a16:creationId xmlns:a16="http://schemas.microsoft.com/office/drawing/2014/main" id="{161B5301-DA7D-414B-9CF6-7DB801D149CB}"/>
              </a:ext>
            </a:extLst>
          </p:cNvPr>
          <p:cNvSpPr txBox="1"/>
          <p:nvPr/>
        </p:nvSpPr>
        <p:spPr>
          <a:xfrm>
            <a:off x="4393310" y="1886089"/>
            <a:ext cx="6253741" cy="1969770"/>
          </a:xfrm>
          <a:prstGeom prst="rect">
            <a:avLst/>
          </a:prstGeom>
          <a:noFill/>
        </p:spPr>
        <p:txBody>
          <a:bodyPr wrap="square">
            <a:spAutoFit/>
          </a:bodyPr>
          <a:lstStyle/>
          <a:p>
            <a:pPr marL="457200" indent="-457200" algn="just">
              <a:spcBef>
                <a:spcPts val="600"/>
              </a:spcBef>
              <a:spcAft>
                <a:spcPts val="600"/>
              </a:spcAft>
              <a:buFontTx/>
              <a:buChar char="-"/>
            </a:pPr>
            <a:r>
              <a:rPr lang="en-US" sz="2800">
                <a:solidFill>
                  <a:srgbClr val="0070C0"/>
                </a:solidFill>
                <a:latin typeface="Times New Roman" panose="02020603050405020304" pitchFamily="18" charset="0"/>
                <a:cs typeface="Times New Roman" panose="02020603050405020304" pitchFamily="18" charset="0"/>
              </a:rPr>
              <a:t>Hàm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rgbClr val="0070C0"/>
                </a:solidFill>
                <a:latin typeface="Times New Roman" panose="02020603050405020304" pitchFamily="18" charset="0"/>
                <a:cs typeface="Times New Roman" panose="02020603050405020304" pitchFamily="18" charset="0"/>
              </a:rPr>
              <a:t>(m, n) dùng để khởi tạo dãy số nguyên từ m đến n – 1 (với m &lt; n).</a:t>
            </a:r>
          </a:p>
          <a:p>
            <a:pPr marL="457200" indent="-457200" algn="just">
              <a:spcBef>
                <a:spcPts val="600"/>
              </a:spcBef>
              <a:spcAft>
                <a:spcPts val="600"/>
              </a:spcAft>
              <a:buFontTx/>
              <a:buChar char="-"/>
            </a:pPr>
            <a:r>
              <a:rPr lang="en-US" sz="2800">
                <a:solidFill>
                  <a:srgbClr val="0070C0"/>
                </a:solidFill>
                <a:latin typeface="Times New Roman" panose="02020603050405020304" pitchFamily="18" charset="0"/>
                <a:cs typeface="Times New Roman" panose="02020603050405020304" pitchFamily="18" charset="0"/>
              </a:rPr>
              <a:t>Trường hợp m = 0, hàm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rgbClr val="0070C0"/>
                </a:solidFill>
                <a:latin typeface="Times New Roman" panose="02020603050405020304" pitchFamily="18" charset="0"/>
                <a:cs typeface="Times New Roman" panose="02020603050405020304" pitchFamily="18" charset="0"/>
              </a:rPr>
              <a:t>(m, n) có thể viết gọn là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rgbClr val="0070C0"/>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9566394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F95D14-BB93-453E-8CAE-47A6CDA016F4}"/>
              </a:ext>
            </a:extLst>
          </p:cNvPr>
          <p:cNvSpPr txBox="1"/>
          <p:nvPr/>
        </p:nvSpPr>
        <p:spPr>
          <a:xfrm>
            <a:off x="1141411" y="223737"/>
            <a:ext cx="6113416" cy="523220"/>
          </a:xfrm>
          <a:prstGeom prst="rect">
            <a:avLst/>
          </a:prstGeom>
          <a:noFill/>
        </p:spPr>
        <p:txBody>
          <a:bodyPr wrap="square">
            <a:spAutoFit/>
          </a:bodyPr>
          <a:lstStyle/>
          <a:p>
            <a:pPr marL="0" indent="0" algn="just">
              <a:buNone/>
            </a:pPr>
            <a:r>
              <a:rPr lang="en-US" sz="2800" b="1" u="sng">
                <a:solidFill>
                  <a:schemeClr val="accent3">
                    <a:lumMod val="20000"/>
                    <a:lumOff val="80000"/>
                  </a:schemeClr>
                </a:solidFill>
                <a:latin typeface="Times New Roman" panose="02020603050405020304" pitchFamily="18" charset="0"/>
                <a:cs typeface="Times New Roman" panose="02020603050405020304" pitchFamily="18" charset="0"/>
              </a:rPr>
              <a:t>Ví dụ 3:</a:t>
            </a:r>
          </a:p>
        </p:txBody>
      </p:sp>
      <p:sp>
        <p:nvSpPr>
          <p:cNvPr id="9" name="TextBox 8">
            <a:extLst>
              <a:ext uri="{FF2B5EF4-FFF2-40B4-BE49-F238E27FC236}">
                <a16:creationId xmlns:a16="http://schemas.microsoft.com/office/drawing/2014/main" id="{1BDEE9A0-63C4-429C-AFE7-515E471D75DA}"/>
              </a:ext>
            </a:extLst>
          </p:cNvPr>
          <p:cNvSpPr txBox="1"/>
          <p:nvPr/>
        </p:nvSpPr>
        <p:spPr>
          <a:xfrm>
            <a:off x="1141411" y="998211"/>
            <a:ext cx="10659292" cy="523220"/>
          </a:xfrm>
          <a:prstGeom prst="rect">
            <a:avLst/>
          </a:prstGeom>
          <a:noFill/>
        </p:spPr>
        <p:txBody>
          <a:bodyPr wrap="square">
            <a:spAutoFit/>
          </a:bodyPr>
          <a:lstStyle/>
          <a:p>
            <a:pPr marL="457200" indent="-4572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Hình 3 minh họa một câu lệnh for trong Python và kết quả thực hiện</a:t>
            </a:r>
          </a:p>
        </p:txBody>
      </p:sp>
      <p:pic>
        <p:nvPicPr>
          <p:cNvPr id="11" name="Picture 10">
            <a:extLst>
              <a:ext uri="{FF2B5EF4-FFF2-40B4-BE49-F238E27FC236}">
                <a16:creationId xmlns:a16="http://schemas.microsoft.com/office/drawing/2014/main" id="{1CDCE8E6-B9D5-4862-84EE-609746350BEC}"/>
              </a:ext>
            </a:extLst>
          </p:cNvPr>
          <p:cNvPicPr>
            <a:picLocks noChangeAspect="1"/>
          </p:cNvPicPr>
          <p:nvPr/>
        </p:nvPicPr>
        <p:blipFill rotWithShape="1">
          <a:blip r:embed="rId4"/>
          <a:srcRect l="4886" t="20188" r="72841" b="65158"/>
          <a:stretch/>
        </p:blipFill>
        <p:spPr>
          <a:xfrm>
            <a:off x="988012" y="2665162"/>
            <a:ext cx="4737909" cy="1527675"/>
          </a:xfrm>
          <a:prstGeom prst="rect">
            <a:avLst/>
          </a:prstGeom>
          <a:ln>
            <a:solidFill>
              <a:srgbClr val="FFC000"/>
            </a:solidFill>
          </a:ln>
        </p:spPr>
      </p:pic>
      <p:pic>
        <p:nvPicPr>
          <p:cNvPr id="12" name="Picture 11">
            <a:extLst>
              <a:ext uri="{FF2B5EF4-FFF2-40B4-BE49-F238E27FC236}">
                <a16:creationId xmlns:a16="http://schemas.microsoft.com/office/drawing/2014/main" id="{4975C851-4DB6-4E11-8B2E-2E819C4FC574}"/>
              </a:ext>
            </a:extLst>
          </p:cNvPr>
          <p:cNvPicPr>
            <a:picLocks noChangeAspect="1"/>
          </p:cNvPicPr>
          <p:nvPr/>
        </p:nvPicPr>
        <p:blipFill rotWithShape="1">
          <a:blip r:embed="rId4"/>
          <a:srcRect l="27727" t="12911" r="50000" b="47271"/>
          <a:stretch/>
        </p:blipFill>
        <p:spPr>
          <a:xfrm>
            <a:off x="8503322" y="1978433"/>
            <a:ext cx="3297381" cy="3314204"/>
          </a:xfrm>
          <a:prstGeom prst="rect">
            <a:avLst/>
          </a:prstGeom>
          <a:ln>
            <a:solidFill>
              <a:srgbClr val="FFC000"/>
            </a:solidFill>
          </a:ln>
        </p:spPr>
      </p:pic>
      <p:sp>
        <p:nvSpPr>
          <p:cNvPr id="13" name="TextBox 12">
            <a:extLst>
              <a:ext uri="{FF2B5EF4-FFF2-40B4-BE49-F238E27FC236}">
                <a16:creationId xmlns:a16="http://schemas.microsoft.com/office/drawing/2014/main" id="{D2402B67-4EEA-4E9C-AEE0-6040069E192E}"/>
              </a:ext>
            </a:extLst>
          </p:cNvPr>
          <p:cNvSpPr txBox="1"/>
          <p:nvPr/>
        </p:nvSpPr>
        <p:spPr>
          <a:xfrm>
            <a:off x="4221378" y="4741510"/>
            <a:ext cx="3033449" cy="830997"/>
          </a:xfrm>
          <a:prstGeom prst="rect">
            <a:avLst/>
          </a:prstGeom>
          <a:noFill/>
        </p:spPr>
        <p:txBody>
          <a:bodyPr wrap="square">
            <a:spAutoFit/>
          </a:bodyPr>
          <a:lstStyle/>
          <a:p>
            <a:pPr marL="0" indent="0" algn="ctr">
              <a:buNone/>
            </a:pPr>
            <a:r>
              <a:rPr lang="en-US" sz="2400">
                <a:solidFill>
                  <a:srgbClr val="FFFF00"/>
                </a:solidFill>
                <a:latin typeface="Times New Roman" panose="02020603050405020304" pitchFamily="18" charset="0"/>
                <a:cs typeface="Times New Roman" panose="02020603050405020304" pitchFamily="18" charset="0"/>
              </a:rPr>
              <a:t>Khối lệnh cần lặp (còn gọi là thân vòng lặp)</a:t>
            </a:r>
          </a:p>
        </p:txBody>
      </p:sp>
      <p:sp>
        <p:nvSpPr>
          <p:cNvPr id="14" name="TextBox 13">
            <a:extLst>
              <a:ext uri="{FF2B5EF4-FFF2-40B4-BE49-F238E27FC236}">
                <a16:creationId xmlns:a16="http://schemas.microsoft.com/office/drawing/2014/main" id="{D1061236-9591-49DC-BC85-F2733B2768AA}"/>
              </a:ext>
            </a:extLst>
          </p:cNvPr>
          <p:cNvSpPr txBox="1"/>
          <p:nvPr/>
        </p:nvSpPr>
        <p:spPr>
          <a:xfrm>
            <a:off x="711920" y="4760686"/>
            <a:ext cx="3833954" cy="461665"/>
          </a:xfrm>
          <a:prstGeom prst="rect">
            <a:avLst/>
          </a:prstGeom>
          <a:noFill/>
        </p:spPr>
        <p:txBody>
          <a:bodyPr wrap="square">
            <a:spAutoFit/>
          </a:bodyPr>
          <a:lstStyle/>
          <a:p>
            <a:pPr marL="0" indent="0" algn="just">
              <a:buNone/>
            </a:pPr>
            <a:r>
              <a:rPr lang="en-US" sz="2400">
                <a:solidFill>
                  <a:srgbClr val="FFFF00"/>
                </a:solidFill>
                <a:latin typeface="Times New Roman" panose="02020603050405020304" pitchFamily="18" charset="0"/>
                <a:cs typeface="Times New Roman" panose="02020603050405020304" pitchFamily="18" charset="0"/>
              </a:rPr>
              <a:t>Sau for phải lùi vào trong</a:t>
            </a:r>
          </a:p>
        </p:txBody>
      </p:sp>
      <p:sp>
        <p:nvSpPr>
          <p:cNvPr id="15" name="TextBox 14">
            <a:extLst>
              <a:ext uri="{FF2B5EF4-FFF2-40B4-BE49-F238E27FC236}">
                <a16:creationId xmlns:a16="http://schemas.microsoft.com/office/drawing/2014/main" id="{5FFFC742-890E-4850-9152-BD4CD3FF8E1D}"/>
              </a:ext>
            </a:extLst>
          </p:cNvPr>
          <p:cNvSpPr txBox="1"/>
          <p:nvPr/>
        </p:nvSpPr>
        <p:spPr>
          <a:xfrm>
            <a:off x="919739" y="1841274"/>
            <a:ext cx="1980216" cy="461665"/>
          </a:xfrm>
          <a:prstGeom prst="rect">
            <a:avLst/>
          </a:prstGeom>
          <a:noFill/>
        </p:spPr>
        <p:txBody>
          <a:bodyPr wrap="square">
            <a:spAutoFit/>
          </a:bodyPr>
          <a:lstStyle/>
          <a:p>
            <a:pPr marL="0" indent="0" algn="ctr">
              <a:buNone/>
            </a:pPr>
            <a:r>
              <a:rPr lang="en-US" sz="2400">
                <a:solidFill>
                  <a:srgbClr val="FFFF00"/>
                </a:solidFill>
                <a:latin typeface="Times New Roman" panose="02020603050405020304" pitchFamily="18" charset="0"/>
                <a:cs typeface="Times New Roman" panose="02020603050405020304" pitchFamily="18" charset="0"/>
              </a:rPr>
              <a:t>Biến chạy</a:t>
            </a:r>
          </a:p>
        </p:txBody>
      </p:sp>
      <p:sp>
        <p:nvSpPr>
          <p:cNvPr id="16" name="TextBox 15">
            <a:extLst>
              <a:ext uri="{FF2B5EF4-FFF2-40B4-BE49-F238E27FC236}">
                <a16:creationId xmlns:a16="http://schemas.microsoft.com/office/drawing/2014/main" id="{0AB8F863-80BA-438B-A07B-35C7D4557DEF}"/>
              </a:ext>
            </a:extLst>
          </p:cNvPr>
          <p:cNvSpPr txBox="1"/>
          <p:nvPr/>
        </p:nvSpPr>
        <p:spPr>
          <a:xfrm>
            <a:off x="3158343" y="1631503"/>
            <a:ext cx="4129990" cy="830997"/>
          </a:xfrm>
          <a:prstGeom prst="rect">
            <a:avLst/>
          </a:prstGeom>
          <a:noFill/>
        </p:spPr>
        <p:txBody>
          <a:bodyPr wrap="square">
            <a:spAutoFit/>
          </a:bodyPr>
          <a:lstStyle/>
          <a:p>
            <a:pPr marL="0" indent="0" algn="ctr">
              <a:buNone/>
            </a:pPr>
            <a:r>
              <a:rPr lang="en-US" sz="2400">
                <a:solidFill>
                  <a:srgbClr val="FFFF00"/>
                </a:solidFill>
                <a:latin typeface="Times New Roman" panose="02020603050405020304" pitchFamily="18" charset="0"/>
                <a:cs typeface="Times New Roman" panose="02020603050405020304" pitchFamily="18" charset="0"/>
              </a:rPr>
              <a:t>Danh sách các số nguyên 1, 2, …, 10, cho biết lặp 10 lần</a:t>
            </a:r>
          </a:p>
        </p:txBody>
      </p:sp>
      <p:sp>
        <p:nvSpPr>
          <p:cNvPr id="17" name="TextBox 16">
            <a:extLst>
              <a:ext uri="{FF2B5EF4-FFF2-40B4-BE49-F238E27FC236}">
                <a16:creationId xmlns:a16="http://schemas.microsoft.com/office/drawing/2014/main" id="{9EACD4CE-C42C-44B4-9C2E-3BCC3783567E}"/>
              </a:ext>
            </a:extLst>
          </p:cNvPr>
          <p:cNvSpPr txBox="1"/>
          <p:nvPr/>
        </p:nvSpPr>
        <p:spPr>
          <a:xfrm>
            <a:off x="2628897" y="5951543"/>
            <a:ext cx="6113416" cy="523220"/>
          </a:xfrm>
          <a:prstGeom prst="rect">
            <a:avLst/>
          </a:prstGeom>
          <a:noFill/>
        </p:spPr>
        <p:txBody>
          <a:bodyPr wrap="square">
            <a:spAutoFit/>
          </a:bodyPr>
          <a:lstStyle/>
          <a:p>
            <a:pPr marL="0" indent="0" algn="ctr">
              <a:buNone/>
            </a:pPr>
            <a:r>
              <a:rPr lang="en-US" sz="2800" i="1">
                <a:latin typeface="Times New Roman" panose="02020603050405020304" pitchFamily="18" charset="0"/>
                <a:cs typeface="Times New Roman" panose="02020603050405020304" pitchFamily="18" charset="0"/>
              </a:rPr>
              <a:t>Hình 3. Ví dụ một câu lệnh for</a:t>
            </a:r>
          </a:p>
        </p:txBody>
      </p:sp>
      <p:cxnSp>
        <p:nvCxnSpPr>
          <p:cNvPr id="19" name="Straight Arrow Connector 18">
            <a:extLst>
              <a:ext uri="{FF2B5EF4-FFF2-40B4-BE49-F238E27FC236}">
                <a16:creationId xmlns:a16="http://schemas.microsoft.com/office/drawing/2014/main" id="{B72A8DBF-03C4-4F61-BC6E-37CEFAD49DFB}"/>
              </a:ext>
            </a:extLst>
          </p:cNvPr>
          <p:cNvCxnSpPr>
            <a:cxnSpLocks/>
          </p:cNvCxnSpPr>
          <p:nvPr/>
        </p:nvCxnSpPr>
        <p:spPr>
          <a:xfrm>
            <a:off x="1909847" y="2386069"/>
            <a:ext cx="0" cy="102215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09838A-B095-43B1-80FC-4E1A8715608D}"/>
              </a:ext>
            </a:extLst>
          </p:cNvPr>
          <p:cNvCxnSpPr>
            <a:cxnSpLocks/>
          </p:cNvCxnSpPr>
          <p:nvPr/>
        </p:nvCxnSpPr>
        <p:spPr>
          <a:xfrm>
            <a:off x="4031673" y="2372214"/>
            <a:ext cx="0" cy="102215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8F21731-B549-4909-9B8F-48AA12DE2F7F}"/>
              </a:ext>
            </a:extLst>
          </p:cNvPr>
          <p:cNvCxnSpPr/>
          <p:nvPr/>
        </p:nvCxnSpPr>
        <p:spPr>
          <a:xfrm flipV="1">
            <a:off x="1909847" y="3879273"/>
            <a:ext cx="0" cy="79828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FD1820F5-880E-4C03-950F-9E514ABE9218}"/>
              </a:ext>
            </a:extLst>
          </p:cNvPr>
          <p:cNvCxnSpPr/>
          <p:nvPr/>
        </p:nvCxnSpPr>
        <p:spPr>
          <a:xfrm rot="16200000" flipV="1">
            <a:off x="5135932" y="3999861"/>
            <a:ext cx="1144283" cy="554182"/>
          </a:xfrm>
          <a:prstGeom prst="bentConnector3">
            <a:avLst>
              <a:gd name="adj1" fmla="val 9964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78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915B5B-878A-45E3-B0B0-F57C710D2BAE}"/>
              </a:ext>
            </a:extLst>
          </p:cNvPr>
          <p:cNvSpPr txBox="1"/>
          <p:nvPr/>
        </p:nvSpPr>
        <p:spPr>
          <a:xfrm>
            <a:off x="1141411" y="223737"/>
            <a:ext cx="6113416" cy="523220"/>
          </a:xfrm>
          <a:prstGeom prst="rect">
            <a:avLst/>
          </a:prstGeom>
          <a:noFill/>
        </p:spPr>
        <p:txBody>
          <a:bodyPr wrap="square">
            <a:spAutoFit/>
          </a:bodyPr>
          <a:lstStyle/>
          <a:p>
            <a:pPr marL="0" indent="0" algn="just">
              <a:buNone/>
            </a:pPr>
            <a:r>
              <a:rPr lang="en-US" sz="2800" b="1" u="sng">
                <a:solidFill>
                  <a:srgbClr val="FFFF00"/>
                </a:solidFill>
                <a:latin typeface="Times New Roman" panose="02020603050405020304" pitchFamily="18" charset="0"/>
                <a:cs typeface="Times New Roman" panose="02020603050405020304" pitchFamily="18" charset="0"/>
              </a:rPr>
              <a:t>Ví dụ 4</a:t>
            </a:r>
            <a:r>
              <a:rPr lang="en-US" sz="2800" b="1">
                <a:solidFill>
                  <a:srgbClr val="FFFF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66E1513D-2078-482B-926F-10A61AF9197F}"/>
              </a:ext>
            </a:extLst>
          </p:cNvPr>
          <p:cNvSpPr txBox="1"/>
          <p:nvPr/>
        </p:nvSpPr>
        <p:spPr>
          <a:xfrm>
            <a:off x="1141410" y="977029"/>
            <a:ext cx="10223275" cy="954107"/>
          </a:xfrm>
          <a:prstGeom prst="rect">
            <a:avLst/>
          </a:prstGeom>
          <a:noFill/>
        </p:spPr>
        <p:txBody>
          <a:bodyPr wrap="square">
            <a:spAutoFit/>
          </a:bodyPr>
          <a:lstStyle/>
          <a:p>
            <a:pPr marL="0" indent="0" algn="just">
              <a:buNone/>
            </a:pPr>
            <a:r>
              <a:rPr lang="en-US" sz="2800">
                <a:latin typeface="Times New Roman" panose="02020603050405020304" pitchFamily="18" charset="0"/>
                <a:cs typeface="Times New Roman" panose="02020603050405020304" pitchFamily="18" charset="0"/>
              </a:rPr>
              <a:t>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từ bàn phím và tính tổng các số tự nhiên chia hết cho 3 nhỏ hơn n</a:t>
            </a:r>
          </a:p>
        </p:txBody>
      </p:sp>
      <p:pic>
        <p:nvPicPr>
          <p:cNvPr id="7" name="Picture 6">
            <a:extLst>
              <a:ext uri="{FF2B5EF4-FFF2-40B4-BE49-F238E27FC236}">
                <a16:creationId xmlns:a16="http://schemas.microsoft.com/office/drawing/2014/main" id="{40B79E7E-6B96-40D8-A704-EE58DFAF403A}"/>
              </a:ext>
            </a:extLst>
          </p:cNvPr>
          <p:cNvPicPr>
            <a:picLocks noChangeAspect="1"/>
          </p:cNvPicPr>
          <p:nvPr/>
        </p:nvPicPr>
        <p:blipFill rotWithShape="1">
          <a:blip r:embed="rId2"/>
          <a:srcRect t="-25" r="49857" b="77614"/>
          <a:stretch/>
        </p:blipFill>
        <p:spPr>
          <a:xfrm>
            <a:off x="1260158" y="2190774"/>
            <a:ext cx="10117622" cy="2542361"/>
          </a:xfrm>
          <a:prstGeom prst="rect">
            <a:avLst/>
          </a:prstGeom>
        </p:spPr>
      </p:pic>
      <p:sp>
        <p:nvSpPr>
          <p:cNvPr id="8" name="TextBox 7">
            <a:extLst>
              <a:ext uri="{FF2B5EF4-FFF2-40B4-BE49-F238E27FC236}">
                <a16:creationId xmlns:a16="http://schemas.microsoft.com/office/drawing/2014/main" id="{A3B8F3EF-1D67-47AE-8B41-39CB16AAB556}"/>
              </a:ext>
            </a:extLst>
          </p:cNvPr>
          <p:cNvSpPr txBox="1"/>
          <p:nvPr/>
        </p:nvSpPr>
        <p:spPr>
          <a:xfrm>
            <a:off x="1785535" y="5357751"/>
            <a:ext cx="8620929" cy="523220"/>
          </a:xfrm>
          <a:prstGeom prst="rect">
            <a:avLst/>
          </a:prstGeom>
          <a:noFill/>
        </p:spPr>
        <p:txBody>
          <a:bodyPr wrap="square">
            <a:spAutoFit/>
          </a:bodyPr>
          <a:lstStyle/>
          <a:p>
            <a:pPr marL="0" indent="0" algn="ctr">
              <a:buNone/>
            </a:pPr>
            <a:r>
              <a:rPr lang="en-US" sz="2800" i="1">
                <a:latin typeface="Times New Roman" panose="02020603050405020304" pitchFamily="18" charset="0"/>
                <a:cs typeface="Times New Roman" panose="02020603050405020304" pitchFamily="18" charset="0"/>
              </a:rPr>
              <a:t>Hình 4. Ví dụ một chương trình sử dụng câu lệnh for</a:t>
            </a:r>
          </a:p>
        </p:txBody>
      </p:sp>
    </p:spTree>
    <p:extLst>
      <p:ext uri="{BB962C8B-B14F-4D97-AF65-F5344CB8AC3E}">
        <p14:creationId xmlns:p14="http://schemas.microsoft.com/office/powerpoint/2010/main" val="40151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03EF818-EDF6-480C-9B86-0A3B979BC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design</Template>
  <TotalTime>221</TotalTime>
  <Words>1161</Words>
  <Application>Microsoft Office PowerPoint</Application>
  <PresentationFormat>Widescreen</PresentationFormat>
  <Paragraphs>94</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Tw Cen MT</vt:lpstr>
      <vt:lpstr>Circuit</vt:lpstr>
      <vt:lpstr>Bài 8 câu lệnh lặp</vt:lpstr>
      <vt:lpstr>PowerPoint Presentation</vt:lpstr>
      <vt:lpstr>1. Cấu trúc lặp trong mô tả thuật toán</vt:lpstr>
      <vt:lpstr>PowerPoint Presentation</vt:lpstr>
      <vt:lpstr>PowerPoint Presentation</vt:lpstr>
      <vt:lpstr>2. Câu lệnh lặp với số lần lặp biết trước trong python</vt:lpstr>
      <vt:lpstr>PowerPoint Presentation</vt:lpstr>
      <vt:lpstr>PowerPoint Presentation</vt:lpstr>
      <vt:lpstr>PowerPoint Presentation</vt:lpstr>
      <vt:lpstr>3. Câu lệnh lặp với số lần lặp không biết trước trong python</vt:lpstr>
      <vt:lpstr>PowerPoint Presentation</vt:lpstr>
      <vt:lpstr>PowerPoint Presentation</vt:lpstr>
      <vt:lpstr>PowerPoint Presentation</vt:lpstr>
      <vt:lpstr>PowerPoint Presentation</vt:lpstr>
      <vt:lpstr>Bài tập</vt:lpstr>
      <vt:lpstr>Bài tập</vt:lpstr>
      <vt:lpstr>  Contact details </vt:lpstr>
      <vt:lpstr>Bài tập</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câu lệnh lặp</dc:title>
  <dc:creator>HoangThanh Tam</dc:creator>
  <cp:lastModifiedBy>HoangThanh Tam</cp:lastModifiedBy>
  <cp:revision>18</cp:revision>
  <dcterms:created xsi:type="dcterms:W3CDTF">2022-01-15T15:16:37Z</dcterms:created>
  <dcterms:modified xsi:type="dcterms:W3CDTF">2022-02-10T10:14:15Z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