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5" r:id="rId8"/>
    <p:sldId id="266" r:id="rId9"/>
    <p:sldId id="270" r:id="rId10"/>
    <p:sldId id="262" r:id="rId11"/>
    <p:sldId id="263" r:id="rId12"/>
    <p:sldId id="268" r:id="rId13"/>
    <p:sldId id="269" r:id="rId14"/>
    <p:sldId id="272" r:id="rId15"/>
    <p:sldId id="271" r:id="rId16"/>
  </p:sldIdLst>
  <p:sldSz cx="9144000" cy="6858000" type="screen4x3"/>
  <p:notesSz cx="6858000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06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76EA-8152-4525-AE4C-DC0D958CB645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8413-6B57-4488-B99F-890DCD27C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444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76EA-8152-4525-AE4C-DC0D958CB645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8413-6B57-4488-B99F-890DCD27C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547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76EA-8152-4525-AE4C-DC0D958CB645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8413-6B57-4488-B99F-890DCD27C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879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76EA-8152-4525-AE4C-DC0D958CB645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8413-6B57-4488-B99F-890DCD27C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671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76EA-8152-4525-AE4C-DC0D958CB645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8413-6B57-4488-B99F-890DCD27C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972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76EA-8152-4525-AE4C-DC0D958CB645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8413-6B57-4488-B99F-890DCD27C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812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76EA-8152-4525-AE4C-DC0D958CB645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8413-6B57-4488-B99F-890DCD27C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594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76EA-8152-4525-AE4C-DC0D958CB645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8413-6B57-4488-B99F-890DCD27C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546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76EA-8152-4525-AE4C-DC0D958CB645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8413-6B57-4488-B99F-890DCD27C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27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76EA-8152-4525-AE4C-DC0D958CB645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8413-6B57-4488-B99F-890DCD27C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691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976EA-8152-4525-AE4C-DC0D958CB645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D8413-6B57-4488-B99F-890DCD27C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224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976EA-8152-4525-AE4C-DC0D958CB645}" type="datetimeFigureOut">
              <a:rPr lang="en-US" smtClean="0"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D8413-6B57-4488-B99F-890DCD27C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924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png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407987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vi-V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BÀI 2: </a:t>
            </a:r>
            <a:r>
              <a:rPr lang="vi-VN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vi-VN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vi-VN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HỆ QUẢN TRỊ CƠ SỞ DỮ LIỆU </a:t>
            </a:r>
            <a:br>
              <a:rPr lang="vi-VN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vi-VN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(tiết 2)</a:t>
            </a:r>
            <a:endParaRPr lang="en-US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0538" y="6096000"/>
            <a:ext cx="6400800" cy="457200"/>
          </a:xfrm>
        </p:spPr>
        <p:txBody>
          <a:bodyPr>
            <a:normAutofit fontScale="85000" lnSpcReduction="20000"/>
          </a:bodyPr>
          <a:lstStyle/>
          <a:p>
            <a:r>
              <a:rPr lang="vi-VN" dirty="0">
                <a:solidFill>
                  <a:schemeClr val="tx1"/>
                </a:solidFill>
                <a:latin typeface="+mj-lt"/>
              </a:rPr>
              <a:t>Gv: Võ Thị Ánh Xuân</a:t>
            </a:r>
            <a:endParaRPr lang="en-US" dirty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6149" name="Picture 5" descr="VGP News :. | Công nghệ số đóng vai trò gì trong kinh doanh khách sạn? |  BÁO ĐIỆN TỬ CHÍNH PHỦ NƯỚC CHXHCN VIỆT NA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981200"/>
            <a:ext cx="6477000" cy="396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97787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Nghiên cứu định tính và nghiên cứu định lượng - khaosat.me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128" t="22233" b="3934"/>
          <a:stretch/>
        </p:blipFill>
        <p:spPr bwMode="auto">
          <a:xfrm>
            <a:off x="5638800" y="1172183"/>
            <a:ext cx="3207736" cy="3861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762000" y="1143000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Khảo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sát</a:t>
            </a:r>
            <a:endParaRPr lang="en-US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5800" y="1752600"/>
            <a:ext cx="4953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buFont typeface="Arial" pitchFamily="34" charset="0"/>
              <a:buChar char="•"/>
            </a:pP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quản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tin,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ra.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cứng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609600" y="457200"/>
            <a:ext cx="7620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liệu</a:t>
            </a:r>
            <a:endParaRPr lang="en-US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5822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73804" y="1180237"/>
            <a:ext cx="30933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kế</a:t>
            </a:r>
            <a:endParaRPr lang="en-US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8200" y="405825"/>
            <a:ext cx="64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liệu</a:t>
            </a:r>
            <a:endParaRPr lang="en-US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66800" y="2023170"/>
            <a:ext cx="32004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buFont typeface="Arial" pitchFamily="34" charset="0"/>
              <a:buChar char="•"/>
            </a:pP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CSDL.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Lựa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quản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triển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8194" name="Picture 2" descr="Các phương pháp thu thập dữ liệu trong nghiên cứu Marketi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4668" y="1219200"/>
            <a:ext cx="3998331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93504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0" y="1263134"/>
            <a:ext cx="3352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8200" y="2363212"/>
            <a:ext cx="326038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lvl="0" indent="-571500" algn="just">
              <a:buFont typeface="Arial" pitchFamily="34" charset="0"/>
              <a:buChar char="•"/>
            </a:pP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just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CSDL.</a:t>
            </a:r>
          </a:p>
          <a:p>
            <a:pPr marL="571500" indent="-571500" algn="just">
              <a:buFont typeface="Arial" pitchFamily="34" charset="0"/>
              <a:buChar char="•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chạy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9218" name="Picture 2" descr="Các phương pháp thu thập dữ liệu phổ biến nhất hiện n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1447800"/>
            <a:ext cx="4381500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838200" y="405825"/>
            <a:ext cx="64008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liệu</a:t>
            </a:r>
            <a:endParaRPr lang="en-US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6451C740-EFD4-42E0-ADB1-7085C99B2886}"/>
              </a:ext>
            </a:extLst>
          </p:cNvPr>
          <p:cNvSpPr txBox="1"/>
          <p:nvPr/>
        </p:nvSpPr>
        <p:spPr>
          <a:xfrm>
            <a:off x="838200" y="5835152"/>
            <a:ext cx="79629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►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CSDL 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lần</a:t>
            </a: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7140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20713" y="228600"/>
            <a:ext cx="32739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Bài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tập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áp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dụng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014335"/>
            <a:ext cx="8077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1.36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14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sbt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CSDL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2209800"/>
            <a:ext cx="7696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 : 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CSDL </a:t>
            </a:r>
          </a:p>
          <a:p>
            <a:pPr algn="just"/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ánh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quản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tiệm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cận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 Ban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kế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đòi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quản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31055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90600" y="457200"/>
            <a:ext cx="7620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Arial" pitchFamily="34" charset="0"/>
              <a:buChar char="•"/>
            </a:pP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CSDL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mô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CSDL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chỉnh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nhu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 tin,…</a:t>
            </a:r>
          </a:p>
        </p:txBody>
      </p:sp>
    </p:spTree>
    <p:extLst>
      <p:ext uri="{BB962C8B-B14F-4D97-AF65-F5344CB8AC3E}">
        <p14:creationId xmlns:p14="http://schemas.microsoft.com/office/powerpoint/2010/main" val="799939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524000"/>
            <a:ext cx="7696200" cy="3048000"/>
          </a:xfrm>
        </p:spPr>
        <p:txBody>
          <a:bodyPr>
            <a:normAutofit/>
          </a:bodyPr>
          <a:lstStyle/>
          <a:p>
            <a:pPr algn="l"/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</a:t>
            </a:r>
            <a:r>
              <a:rPr 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Dặn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dò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3 tr.16</a:t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3,5 tr.20</a:t>
            </a:r>
            <a:br>
              <a:rPr lang="en-US" dirty="0"/>
            </a:br>
            <a:r>
              <a:rPr lang="en-US" dirty="0"/>
              <a:t>- </a:t>
            </a:r>
            <a:r>
              <a:rPr lang="en-US" dirty="0" err="1"/>
              <a:t>Xem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BT </a:t>
            </a:r>
            <a:r>
              <a:rPr lang="en-US" dirty="0" err="1"/>
              <a:t>và</a:t>
            </a:r>
            <a:r>
              <a:rPr lang="en-US" dirty="0"/>
              <a:t> TH 1 tr 21 </a:t>
            </a:r>
            <a:r>
              <a:rPr lang="en-US" dirty="0" err="1"/>
              <a:t>sgk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31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8288" y="2479753"/>
            <a:ext cx="1410534" cy="3108543"/>
          </a:xfrm>
          <a:prstGeom prst="rect">
            <a:avLst/>
          </a:prstGeom>
          <a:noFill/>
          <a:ln w="571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vi-VN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HỆ </a:t>
            </a:r>
          </a:p>
          <a:p>
            <a:pPr algn="ctr"/>
            <a:r>
              <a:rPr lang="vi-VN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QUẢN TRỊ CƠ SỞ </a:t>
            </a:r>
          </a:p>
          <a:p>
            <a:pPr algn="ctr"/>
            <a:r>
              <a:rPr lang="vi-VN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DỮ LIỆU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18945" y="921097"/>
            <a:ext cx="1828800" cy="1200329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vi-V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1. Chức năng của HQTCSDL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38400" y="2458784"/>
            <a:ext cx="1828800" cy="1938992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vi-V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3. Vai trò của con người khi làm việc với HQTCSDL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14600" y="4750340"/>
            <a:ext cx="1828800" cy="1200329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vi-VN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4. Các bước xây dựng CSDL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08706" y="4611669"/>
            <a:ext cx="28874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latin typeface="+mj-lt"/>
              </a:rPr>
              <a:t>Bước 1: Khảo sát</a:t>
            </a:r>
            <a:endParaRPr lang="en-US" sz="2000" b="1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27755" y="5638800"/>
            <a:ext cx="27667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latin typeface="+mj-lt"/>
              </a:rPr>
              <a:t>Bước 3: Kiểm thử</a:t>
            </a:r>
            <a:endParaRPr lang="en-US" sz="2000" b="1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806274" y="5105400"/>
            <a:ext cx="28899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b="1" dirty="0">
                <a:latin typeface="+mj-lt"/>
              </a:rPr>
              <a:t>Bước 2: Thiết kế</a:t>
            </a:r>
            <a:endParaRPr lang="en-US" sz="2000" b="1" dirty="0">
              <a:latin typeface="+mj-lt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2016867"/>
            <a:ext cx="3288088" cy="22146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4800600" y="330874"/>
            <a:ext cx="39581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lập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CSDL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800600" y="756672"/>
            <a:ext cx="4495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MT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cập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DL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800600" y="1207348"/>
            <a:ext cx="4114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Cung cấp công cụ kiểm soát, điều khiển việc truy cập vào dữ liệu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Straight Arrow Connector 18"/>
          <p:cNvCxnSpPr>
            <a:cxnSpLocks/>
            <a:stCxn id="4" idx="3"/>
            <a:endCxn id="6" idx="1"/>
          </p:cNvCxnSpPr>
          <p:nvPr/>
        </p:nvCxnSpPr>
        <p:spPr>
          <a:xfrm flipV="1">
            <a:off x="1888822" y="1521262"/>
            <a:ext cx="530123" cy="2512763"/>
          </a:xfrm>
          <a:prstGeom prst="straightConnector1">
            <a:avLst/>
          </a:prstGeom>
          <a:ln w="762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cxnSpLocks/>
            <a:stCxn id="4" idx="3"/>
            <a:endCxn id="7" idx="1"/>
          </p:cNvCxnSpPr>
          <p:nvPr/>
        </p:nvCxnSpPr>
        <p:spPr>
          <a:xfrm flipV="1">
            <a:off x="1888822" y="3428280"/>
            <a:ext cx="549578" cy="605745"/>
          </a:xfrm>
          <a:prstGeom prst="straightConnector1">
            <a:avLst/>
          </a:prstGeom>
          <a:ln w="762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cxnSpLocks/>
            <a:stCxn id="4" idx="3"/>
          </p:cNvCxnSpPr>
          <p:nvPr/>
        </p:nvCxnSpPr>
        <p:spPr>
          <a:xfrm>
            <a:off x="1888822" y="4034025"/>
            <a:ext cx="549578" cy="1071375"/>
          </a:xfrm>
          <a:prstGeom prst="straightConnector1">
            <a:avLst/>
          </a:prstGeom>
          <a:ln w="762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4207352" y="685800"/>
            <a:ext cx="745648" cy="425798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V="1">
            <a:off x="4247884" y="2545005"/>
            <a:ext cx="781316" cy="579195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cxnSpLocks/>
            <a:stCxn id="8" idx="3"/>
          </p:cNvCxnSpPr>
          <p:nvPr/>
        </p:nvCxnSpPr>
        <p:spPr>
          <a:xfrm flipV="1">
            <a:off x="4343400" y="4876803"/>
            <a:ext cx="609600" cy="473702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2724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2792" y="294382"/>
            <a:ext cx="74530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3. Vai trò của con người khi làm việc với HQTCSDL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1447800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a. Người QTCSDL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1028" name="Picture 4" descr="Picture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5973" y="1056751"/>
            <a:ext cx="1793827" cy="1028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Oval Callout 13"/>
          <p:cNvSpPr/>
          <p:nvPr/>
        </p:nvSpPr>
        <p:spPr>
          <a:xfrm>
            <a:off x="6019800" y="914400"/>
            <a:ext cx="2582694" cy="1028531"/>
          </a:xfrm>
          <a:prstGeom prst="wedgeEllipseCallout">
            <a:avLst>
              <a:gd name="adj1" fmla="val -73465"/>
              <a:gd name="adj2" fmla="val -1694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rgbClr val="FF0000"/>
                </a:solidFill>
              </a:rPr>
              <a:t>Là người như thế nào?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62000" y="2057400"/>
            <a:ext cx="77296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i="1" dirty="0"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000" i="1" dirty="0" err="1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latin typeface="Times New Roman" pitchFamily="18" charset="0"/>
                <a:cs typeface="Times New Roman" pitchFamily="18" charset="0"/>
              </a:rPr>
              <a:t>trao</a:t>
            </a:r>
            <a:r>
              <a:rPr lang="en-US" sz="3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3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3000" i="1" dirty="0">
                <a:latin typeface="Times New Roman" pitchFamily="18" charset="0"/>
                <a:cs typeface="Times New Roman" pitchFamily="18" charset="0"/>
              </a:rPr>
              <a:t> CSDL.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787354" y="3200400"/>
            <a:ext cx="770424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000" i="1" dirty="0" err="1">
                <a:latin typeface="Times New Roman" pitchFamily="18" charset="0"/>
                <a:cs typeface="Times New Roman" pitchFamily="18" charset="0"/>
              </a:rPr>
              <a:t>Quản</a:t>
            </a:r>
            <a:r>
              <a:rPr lang="en-US" sz="3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CSDL,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QTCSDL 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77625" y="4419600"/>
            <a:ext cx="771397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3000" i="1" dirty="0">
                <a:latin typeface="Times New Roman" pitchFamily="18" charset="0"/>
                <a:cs typeface="Times New Roman" pitchFamily="18" charset="0"/>
              </a:rPr>
              <a:t>Cài đặt </a:t>
            </a:r>
            <a:r>
              <a:rPr lang="vi-VN" sz="3000" dirty="0">
                <a:latin typeface="Times New Roman" pitchFamily="18" charset="0"/>
                <a:cs typeface="Times New Roman" pitchFamily="18" charset="0"/>
              </a:rPr>
              <a:t>CSDL, </a:t>
            </a:r>
            <a:r>
              <a:rPr lang="en-US" sz="3000" i="1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3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latin typeface="Times New Roman" pitchFamily="18" charset="0"/>
                <a:cs typeface="Times New Roman" pitchFamily="18" charset="0"/>
              </a:rPr>
              <a:t>truy</a:t>
            </a:r>
            <a:r>
              <a:rPr lang="en-US" sz="3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i="1" dirty="0" err="1">
                <a:latin typeface="Times New Roman" pitchFamily="18" charset="0"/>
                <a:cs typeface="Times New Roman" pitchFamily="18" charset="0"/>
              </a:rPr>
              <a:t>cập</a:t>
            </a:r>
            <a:r>
              <a:rPr lang="en-US" sz="3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vi-VN" sz="3000" i="1" dirty="0">
                <a:latin typeface="Times New Roman" pitchFamily="18" charset="0"/>
                <a:cs typeface="Times New Roman" pitchFamily="18" charset="0"/>
              </a:rPr>
              <a:t>cấp phát phần mềm và phần cứng</a:t>
            </a:r>
            <a:r>
              <a:rPr lang="vi-VN" sz="3000" dirty="0">
                <a:latin typeface="Times New Roman" pitchFamily="18" charset="0"/>
                <a:cs typeface="Times New Roman" pitchFamily="18" charset="0"/>
              </a:rPr>
              <a:t> theo yêu cầu, duy trì các hoạt động hệ thống.</a:t>
            </a:r>
          </a:p>
        </p:txBody>
      </p:sp>
    </p:spTree>
    <p:extLst>
      <p:ext uri="{BB962C8B-B14F-4D97-AF65-F5344CB8AC3E}">
        <p14:creationId xmlns:p14="http://schemas.microsoft.com/office/powerpoint/2010/main" val="479451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 animBg="1"/>
      <p:bldP spid="15" grpId="0"/>
      <p:bldP spid="17" grpId="0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85800" y="1526127"/>
            <a:ext cx="525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b.Người lập tr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ì</a:t>
            </a:r>
            <a:r>
              <a:rPr lang="vi-V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nh ứng dụng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276"/>
          <a:stretch/>
        </p:blipFill>
        <p:spPr bwMode="auto">
          <a:xfrm>
            <a:off x="5562600" y="990600"/>
            <a:ext cx="1905000" cy="1379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971955" y="4114800"/>
            <a:ext cx="756244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200" dirty="0">
                <a:latin typeface="+mj-lt"/>
              </a:rPr>
              <a:t>- </a:t>
            </a:r>
            <a:r>
              <a:rPr lang="vi-VN" sz="3200" i="1" dirty="0">
                <a:latin typeface="+mj-lt"/>
              </a:rPr>
              <a:t>H</a:t>
            </a:r>
            <a:r>
              <a:rPr lang="en-US" sz="3200" i="1" dirty="0">
                <a:latin typeface="+mj-lt"/>
              </a:rPr>
              <a:t>ỗ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trợ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thác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CSDL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sở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cụ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quản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CSDL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0" name="Rectangle 9"/>
          <p:cNvSpPr/>
          <p:nvPr/>
        </p:nvSpPr>
        <p:spPr>
          <a:xfrm>
            <a:off x="968712" y="2370306"/>
            <a:ext cx="756568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3200" dirty="0">
                <a:latin typeface="+mj-lt"/>
              </a:rPr>
              <a:t>-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xây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dựng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i="1" dirty="0">
                <a:latin typeface="Times New Roman" pitchFamily="18" charset="0"/>
                <a:cs typeface="Times New Roman" pitchFamily="18" charset="0"/>
              </a:rPr>
              <a:t>đáp ứng nhu cầu khai thác của người dùng</a:t>
            </a: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4192" y="317497"/>
            <a:ext cx="83674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3. Vai trò của con người khi làm việc với HQTCSDL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8" name="Oval Callout 17"/>
          <p:cNvSpPr/>
          <p:nvPr/>
        </p:nvSpPr>
        <p:spPr>
          <a:xfrm>
            <a:off x="6934200" y="880450"/>
            <a:ext cx="1937426" cy="1028531"/>
          </a:xfrm>
          <a:prstGeom prst="wedgeEllipseCallout">
            <a:avLst>
              <a:gd name="adj1" fmla="val -46346"/>
              <a:gd name="adj2" fmla="val 3034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rgbClr val="FF0000"/>
                </a:solidFill>
              </a:rPr>
              <a:t>Là người như thế nào?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3665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0" grpId="0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0563" y="1264295"/>
            <a:ext cx="35080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c. Người dùng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pic>
        <p:nvPicPr>
          <p:cNvPr id="3074" name="Picture 2" descr="j019538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928513"/>
            <a:ext cx="1676400" cy="1071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682963" y="1958155"/>
            <a:ext cx="77642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nhu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khai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thác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CSDL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2962" y="2362200"/>
            <a:ext cx="74704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- Tương tác với hệ thống thông qua sử dụng những chương trình ứng dụng đã được viết trước.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3338953"/>
            <a:ext cx="2057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vi-VN" sz="2800" dirty="0">
                <a:latin typeface="+mj-lt"/>
              </a:rPr>
              <a:t>Giao diện</a:t>
            </a:r>
            <a:endParaRPr lang="en-US" sz="2800" dirty="0">
              <a:latin typeface="+mj-lt"/>
            </a:endParaRPr>
          </a:p>
          <a:p>
            <a:r>
              <a:rPr lang="vi-VN" sz="2800" dirty="0">
                <a:latin typeface="+mj-lt"/>
              </a:rPr>
              <a:t> người dùng </a:t>
            </a:r>
            <a:endParaRPr lang="en-US" sz="2800" dirty="0">
              <a:latin typeface="+mj-lt"/>
            </a:endParaRPr>
          </a:p>
          <a:p>
            <a:r>
              <a:rPr lang="vi-VN" sz="2800" dirty="0">
                <a:latin typeface="+mj-lt"/>
              </a:rPr>
              <a:t>có dạng </a:t>
            </a:r>
            <a:endParaRPr lang="en-US" sz="2800" dirty="0">
              <a:latin typeface="+mj-lt"/>
            </a:endParaRPr>
          </a:p>
          <a:p>
            <a:r>
              <a:rPr lang="vi-VN" sz="2800" dirty="0">
                <a:latin typeface="+mj-lt"/>
              </a:rPr>
              <a:t>biểu mẫu: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145452"/>
              </p:ext>
            </p:extLst>
          </p:nvPr>
        </p:nvGraphicFramePr>
        <p:xfrm>
          <a:off x="2819401" y="3316307"/>
          <a:ext cx="6097620" cy="33546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2" name="Bitmap Image" r:id="rId4" imgW="3038095" imgH="3086531" progId="PBrush">
                  <p:embed/>
                </p:oleObj>
              </mc:Choice>
              <mc:Fallback>
                <p:oleObj name="Bitmap Image" r:id="rId4" imgW="3038095" imgH="3086531" progId="PBrush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1" y="3316307"/>
                        <a:ext cx="6097620" cy="33546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530563" y="187077"/>
            <a:ext cx="73208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3. Vai trò của con người khi làm việc với HQTCSDL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5" name="Oval Callout 14"/>
          <p:cNvSpPr/>
          <p:nvPr/>
        </p:nvSpPr>
        <p:spPr>
          <a:xfrm>
            <a:off x="6334327" y="820539"/>
            <a:ext cx="2582694" cy="1028531"/>
          </a:xfrm>
          <a:prstGeom prst="wedgeEllipseCallout">
            <a:avLst>
              <a:gd name="adj1" fmla="val -55009"/>
              <a:gd name="adj2" fmla="val 1970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b="1" dirty="0">
                <a:solidFill>
                  <a:srgbClr val="FF0000"/>
                </a:solidFill>
              </a:rPr>
              <a:t>Là người như thế nào?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816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62000" y="1828800"/>
            <a:ext cx="7772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800" i="1" dirty="0">
                <a:latin typeface="Times New Roman" pitchFamily="18" charset="0"/>
                <a:cs typeface="Times New Roman" pitchFamily="18" charset="0"/>
              </a:rPr>
              <a:t>Người dùng được phân thành từng nhóm, mỗi nhóm có một số quyền nhất định để truy cập và khai thác CSDL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2962" y="3429000"/>
            <a:ext cx="411763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Phụ huynh và học sinh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có quyền xem điểm nhưng không có quyền cập nhật thông tin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GVBM chỉ cập nhật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thông tin bộ môn và điểm lớp mình dạy.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2127467"/>
              </p:ext>
            </p:extLst>
          </p:nvPr>
        </p:nvGraphicFramePr>
        <p:xfrm>
          <a:off x="4800600" y="3571220"/>
          <a:ext cx="3962400" cy="29057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4" name="Bitmap Image" r:id="rId3" imgW="5001323" imgH="2362530" progId="PBrush">
                  <p:embed/>
                </p:oleObj>
              </mc:Choice>
              <mc:Fallback>
                <p:oleObj name="Bitmap Image" r:id="rId3" imgW="5001323" imgH="2362530" progId="PBrush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571220"/>
                        <a:ext cx="3962400" cy="290578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62000" y="1382018"/>
            <a:ext cx="28222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c. Người dùng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82962" y="308043"/>
            <a:ext cx="716563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3. Vai trò của con người khi làm việc với HQTCSDL</a:t>
            </a:r>
            <a:endParaRPr lang="en-U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62000" y="3048000"/>
            <a:ext cx="7696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vi-V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Vd: 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Bảng điểm học sinh trên phần mềm </a:t>
            </a:r>
            <a:r>
              <a:rPr lang="vi-VN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Smas</a:t>
            </a: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145160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524000"/>
            <a:ext cx="5355350" cy="4572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Bài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tập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(BT4,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20 </a:t>
            </a:r>
            <a:r>
              <a:rPr lang="en-US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sgk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895600" y="457200"/>
            <a:ext cx="36149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Bài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tập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áp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dụng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4000" dirty="0"/>
          </a:p>
        </p:txBody>
      </p:sp>
      <p:sp>
        <p:nvSpPr>
          <p:cNvPr id="5" name="Rectangle 4"/>
          <p:cNvSpPr/>
          <p:nvPr/>
        </p:nvSpPr>
        <p:spPr>
          <a:xfrm>
            <a:off x="914400" y="2286000"/>
            <a:ext cx="7620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CSDL,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QTCSDL,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)?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56596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229600" cy="1371600"/>
          </a:xfrm>
        </p:spPr>
        <p:txBody>
          <a:bodyPr>
            <a:normAutofit fontScale="90000"/>
          </a:bodyPr>
          <a:lstStyle/>
          <a:p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Bài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tập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2: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Xác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định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Người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QTCSDL,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người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lập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trình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ứng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dụng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người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dùng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cho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các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phần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mềm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sau</a:t>
            </a: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en-US" sz="32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253806"/>
              </p:ext>
            </p:extLst>
          </p:nvPr>
        </p:nvGraphicFramePr>
        <p:xfrm>
          <a:off x="762000" y="1371600"/>
          <a:ext cx="8049065" cy="49858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126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988395"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en-US" sz="24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Phần</a:t>
                      </a:r>
                      <a:r>
                        <a:rPr lang="en-US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24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mềm</a:t>
                      </a:r>
                      <a:endParaRPr lang="en-US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Người</a:t>
                      </a:r>
                      <a:r>
                        <a:rPr lang="en-US" sz="240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QTCSDL</a:t>
                      </a:r>
                      <a:endParaRPr lang="en-US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Người</a:t>
                      </a:r>
                      <a:r>
                        <a:rPr lang="en-US" sz="240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LTUD</a:t>
                      </a:r>
                      <a:endParaRPr lang="en-US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Người</a:t>
                      </a:r>
                      <a:r>
                        <a:rPr lang="en-US" sz="2400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2400" baseline="0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dùng</a:t>
                      </a:r>
                      <a:endParaRPr lang="en-US" sz="2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417722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1.Smas</a:t>
                      </a:r>
                    </a:p>
                    <a:p>
                      <a:pPr algn="l"/>
                      <a:r>
                        <a:rPr lang="en-US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(ĐC: 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smas.edu.vn</a:t>
                      </a:r>
                      <a:r>
                        <a:rPr lang="en-US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 algn="ctr">
                        <a:buFont typeface="Arial" pitchFamily="34" charset="0"/>
                        <a:buChar char="•"/>
                      </a:pP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 algn="just">
                        <a:buFont typeface="Arial" pitchFamily="34" charset="0"/>
                        <a:buChar char="•"/>
                      </a:pP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 algn="ctr">
                        <a:buFont typeface="Arial" pitchFamily="34" charset="0"/>
                        <a:buChar char="•"/>
                      </a:pP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90379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2.Trang web </a:t>
                      </a:r>
                      <a:r>
                        <a:rPr lang="en-US" sz="24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trường</a:t>
                      </a:r>
                      <a:r>
                        <a:rPr lang="en-US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24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Hòa</a:t>
                      </a:r>
                      <a:r>
                        <a:rPr lang="en-US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24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Bình</a:t>
                      </a:r>
                      <a:r>
                        <a:rPr lang="en-US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 </a:t>
                      </a:r>
                    </a:p>
                    <a:p>
                      <a:pPr algn="l"/>
                      <a:r>
                        <a:rPr lang="en-US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(ĐC: </a:t>
                      </a:r>
                      <a:r>
                        <a:rPr lang="en-US" sz="2400" b="1" u="none" dirty="0" err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thpthoabinhvl</a:t>
                      </a:r>
                      <a:r>
                        <a:rPr lang="en-US" sz="2400" b="1" u="non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</a:t>
                      </a:r>
                    </a:p>
                    <a:p>
                      <a:pPr algn="l"/>
                      <a:r>
                        <a:rPr lang="en-US" sz="2400" b="1" u="non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edu.vn</a:t>
                      </a:r>
                      <a:r>
                        <a:rPr lang="en-US" sz="2400" b="1" u="non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)</a:t>
                      </a:r>
                      <a:endParaRPr lang="en-US" sz="24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25208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3. </a:t>
                      </a:r>
                      <a:r>
                        <a:rPr lang="en-US" sz="2400" b="1" dirty="0" err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Kênh</a:t>
                      </a:r>
                      <a:r>
                        <a:rPr lang="en-US" sz="2400" b="1" baseline="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you tube: </a:t>
                      </a:r>
                    </a:p>
                    <a:p>
                      <a:pPr algn="l"/>
                      <a:r>
                        <a:rPr lang="en-US" sz="2400" b="1" baseline="0" dirty="0" err="1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Xuân</a:t>
                      </a:r>
                      <a:r>
                        <a:rPr lang="en-US" sz="2400" b="1" baseline="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VL</a:t>
                      </a:r>
                      <a:endParaRPr lang="en-US" sz="24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itchFamily="34" charset="0"/>
                        <a:buNone/>
                      </a:pP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A8DCFC5-55D7-471D-9F67-6CC3D1FF108F}"/>
              </a:ext>
            </a:extLst>
          </p:cNvPr>
          <p:cNvSpPr txBox="1"/>
          <p:nvPr/>
        </p:nvSpPr>
        <p:spPr>
          <a:xfrm>
            <a:off x="3756220" y="2438400"/>
            <a:ext cx="14253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HT/ PHT</a:t>
            </a:r>
          </a:p>
          <a:p>
            <a:endParaRPr lang="en-US" sz="2400" b="1" dirty="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B74FC12B-4F03-46C6-BB52-B2E8FDD72AA6}"/>
              </a:ext>
            </a:extLst>
          </p:cNvPr>
          <p:cNvSpPr txBox="1"/>
          <p:nvPr/>
        </p:nvSpPr>
        <p:spPr>
          <a:xfrm>
            <a:off x="5334000" y="2287250"/>
            <a:ext cx="1905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200" b="1" i="0" kern="1200" dirty="0" err="1">
                <a:solidFill>
                  <a:schemeClr val="dk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Người</a:t>
            </a:r>
            <a:r>
              <a:rPr lang="en-US" sz="2200" b="1" i="0" kern="1200" baseline="0" dirty="0">
                <a:solidFill>
                  <a:schemeClr val="dk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en-US" sz="2200" b="1" i="0" kern="1200" baseline="0" dirty="0" err="1">
                <a:solidFill>
                  <a:schemeClr val="dk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của</a:t>
            </a:r>
            <a:r>
              <a:rPr lang="en-US" sz="2200" b="1" i="0" kern="1200" baseline="0" dirty="0">
                <a:solidFill>
                  <a:schemeClr val="dk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 t</a:t>
            </a:r>
            <a:r>
              <a:rPr lang="vi-VN" sz="2200" b="1" i="0" kern="1200" dirty="0">
                <a:solidFill>
                  <a:schemeClr val="dk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ập đoàn </a:t>
            </a:r>
            <a:r>
              <a:rPr lang="en-US" sz="2200" b="1" i="0" kern="1200" dirty="0">
                <a:solidFill>
                  <a:schemeClr val="dk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CN </a:t>
            </a:r>
            <a:r>
              <a:rPr lang="vi-VN" sz="2200" b="1" i="0" kern="1200" dirty="0">
                <a:solidFill>
                  <a:schemeClr val="dk1"/>
                </a:solidFill>
                <a:effectLst/>
                <a:latin typeface="Times New Roman" pitchFamily="18" charset="0"/>
                <a:ea typeface="+mn-ea"/>
                <a:cs typeface="Times New Roman" pitchFamily="18" charset="0"/>
              </a:rPr>
              <a:t>Viễn thông Quân đội Viettel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93B79FF2-9799-42F5-A5CA-F8959037AF1C}"/>
              </a:ext>
            </a:extLst>
          </p:cNvPr>
          <p:cNvSpPr txBox="1"/>
          <p:nvPr/>
        </p:nvSpPr>
        <p:spPr>
          <a:xfrm>
            <a:off x="7391400" y="2598003"/>
            <a:ext cx="121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Ph/ </a:t>
            </a:r>
          </a:p>
          <a:p>
            <a:pPr marL="0" indent="0" algn="ctr">
              <a:buFont typeface="Arial" pitchFamily="34" charset="0"/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HS/ GV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E2AFF21A-1D60-490B-A315-D021A1A4CC3F}"/>
              </a:ext>
            </a:extLst>
          </p:cNvPr>
          <p:cNvSpPr txBox="1"/>
          <p:nvPr/>
        </p:nvSpPr>
        <p:spPr>
          <a:xfrm>
            <a:off x="7366489" y="4160100"/>
            <a:ext cx="121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Ph/ </a:t>
            </a:r>
          </a:p>
          <a:p>
            <a:pPr marL="0" indent="0" algn="ctr">
              <a:buFont typeface="Arial" pitchFamily="34" charset="0"/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HS/ GV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911AFF3D-469D-46A0-9622-8C8CE9334F29}"/>
              </a:ext>
            </a:extLst>
          </p:cNvPr>
          <p:cNvSpPr txBox="1"/>
          <p:nvPr/>
        </p:nvSpPr>
        <p:spPr>
          <a:xfrm>
            <a:off x="3733800" y="43434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64E8C045-791D-4C43-8BF6-6DA41BB03331}"/>
              </a:ext>
            </a:extLst>
          </p:cNvPr>
          <p:cNvSpPr txBox="1"/>
          <p:nvPr/>
        </p:nvSpPr>
        <p:spPr>
          <a:xfrm>
            <a:off x="5411958" y="4344767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AA87424B-D574-409D-9548-44816F0B8195}"/>
              </a:ext>
            </a:extLst>
          </p:cNvPr>
          <p:cNvSpPr txBox="1"/>
          <p:nvPr/>
        </p:nvSpPr>
        <p:spPr>
          <a:xfrm>
            <a:off x="3657602" y="5558135"/>
            <a:ext cx="1523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b="1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194166F3-4750-4512-9C05-61DB311F2D17}"/>
              </a:ext>
            </a:extLst>
          </p:cNvPr>
          <p:cNvSpPr txBox="1"/>
          <p:nvPr/>
        </p:nvSpPr>
        <p:spPr>
          <a:xfrm>
            <a:off x="5410202" y="5562600"/>
            <a:ext cx="1523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2400" b="1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Xuân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1C6FA04B-91C0-451B-9A17-DCBBFF856462}"/>
              </a:ext>
            </a:extLst>
          </p:cNvPr>
          <p:cNvSpPr txBox="1"/>
          <p:nvPr/>
        </p:nvSpPr>
        <p:spPr>
          <a:xfrm>
            <a:off x="7398434" y="5533609"/>
            <a:ext cx="10632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Tất</a:t>
            </a:r>
            <a:r>
              <a:rPr lang="en-US" sz="2400" b="1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endParaRPr lang="en-US" sz="2400" b="1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907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8" grpId="0"/>
      <p:bldP spid="9" grpId="0"/>
      <p:bldP spid="11" grpId="0"/>
      <p:bldP spid="12" grpId="0"/>
      <p:bldP spid="14" grpId="0"/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676400"/>
          </a:xfrm>
        </p:spPr>
        <p:txBody>
          <a:bodyPr>
            <a:normAutofit/>
          </a:bodyPr>
          <a:lstStyle/>
          <a:p>
            <a:pPr algn="just"/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Bài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tập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3(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bài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1.33 </a:t>
            </a:r>
            <a:r>
              <a:rPr lang="en-US" sz="3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sbt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 </a:t>
            </a:r>
            <a:r>
              <a:rPr lang="en-US" sz="3200" b="1" dirty="0" err="1"/>
              <a:t>Có</a:t>
            </a:r>
            <a:r>
              <a:rPr lang="en-US" sz="3200" b="1" dirty="0"/>
              <a:t> </a:t>
            </a:r>
            <a:r>
              <a:rPr lang="en-US" sz="3200" b="1" dirty="0" err="1"/>
              <a:t>thể</a:t>
            </a:r>
            <a:r>
              <a:rPr lang="en-US" sz="3200" b="1" dirty="0"/>
              <a:t> </a:t>
            </a:r>
            <a:r>
              <a:rPr lang="en-US" sz="3200" b="1" dirty="0" err="1"/>
              <a:t>thay</a:t>
            </a:r>
            <a:r>
              <a:rPr lang="en-US" sz="3200" b="1" dirty="0"/>
              <a:t> </a:t>
            </a:r>
            <a:r>
              <a:rPr lang="en-US" sz="3200" b="1" dirty="0" err="1"/>
              <a:t>đổi</a:t>
            </a:r>
            <a:r>
              <a:rPr lang="en-US" sz="3200" b="1" dirty="0"/>
              <a:t> </a:t>
            </a:r>
            <a:r>
              <a:rPr lang="en-US" sz="3200" b="1" dirty="0" err="1"/>
              <a:t>người</a:t>
            </a:r>
            <a:r>
              <a:rPr lang="en-US" sz="3200" b="1" dirty="0"/>
              <a:t> QTCSDL </a:t>
            </a:r>
            <a:r>
              <a:rPr lang="en-US" sz="3200" b="1" dirty="0" err="1"/>
              <a:t>được</a:t>
            </a:r>
            <a:r>
              <a:rPr lang="en-US" sz="3200" b="1" dirty="0"/>
              <a:t> </a:t>
            </a:r>
            <a:r>
              <a:rPr lang="en-US" sz="3200" b="1" dirty="0" err="1"/>
              <a:t>không</a:t>
            </a:r>
            <a:r>
              <a:rPr lang="en-US" sz="3200" b="1" dirty="0"/>
              <a:t>?(</a:t>
            </a:r>
            <a:r>
              <a:rPr lang="en-US" sz="3200" b="1" dirty="0" err="1"/>
              <a:t>Nếu</a:t>
            </a:r>
            <a:r>
              <a:rPr lang="en-US" sz="3200" b="1" dirty="0"/>
              <a:t> </a:t>
            </a:r>
            <a:r>
              <a:rPr lang="en-US" sz="3200" b="1" dirty="0" err="1"/>
              <a:t>được</a:t>
            </a:r>
            <a:r>
              <a:rPr lang="en-US" sz="3200" b="1" dirty="0"/>
              <a:t> </a:t>
            </a:r>
            <a:r>
              <a:rPr lang="en-US" sz="3200" b="1" dirty="0" err="1"/>
              <a:t>cần</a:t>
            </a:r>
            <a:r>
              <a:rPr lang="en-US" sz="3200" b="1" dirty="0"/>
              <a:t> </a:t>
            </a:r>
            <a:r>
              <a:rPr lang="en-US" sz="3200" b="1" dirty="0" err="1"/>
              <a:t>phải</a:t>
            </a:r>
            <a:r>
              <a:rPr lang="en-US" sz="3200" b="1" dirty="0"/>
              <a:t> </a:t>
            </a:r>
            <a:r>
              <a:rPr lang="en-US" sz="3200" b="1" dirty="0" err="1"/>
              <a:t>cung</a:t>
            </a:r>
            <a:r>
              <a:rPr lang="en-US" sz="3200" b="1" dirty="0"/>
              <a:t> </a:t>
            </a:r>
            <a:r>
              <a:rPr lang="en-US" sz="3200" b="1" dirty="0" err="1"/>
              <a:t>cấp</a:t>
            </a:r>
            <a:r>
              <a:rPr lang="en-US" sz="3200" b="1" dirty="0"/>
              <a:t> </a:t>
            </a:r>
            <a:r>
              <a:rPr lang="en-US" sz="3200" b="1" dirty="0" err="1"/>
              <a:t>những</a:t>
            </a:r>
            <a:r>
              <a:rPr lang="en-US" sz="3200" b="1" dirty="0"/>
              <a:t> </a:t>
            </a:r>
            <a:r>
              <a:rPr lang="en-US" sz="3200" b="1" dirty="0" err="1"/>
              <a:t>gì</a:t>
            </a:r>
            <a:r>
              <a:rPr lang="en-US" sz="3200" b="1" dirty="0"/>
              <a:t> </a:t>
            </a:r>
            <a:r>
              <a:rPr lang="en-US" sz="3200" b="1" dirty="0" err="1"/>
              <a:t>cho</a:t>
            </a:r>
            <a:r>
              <a:rPr lang="en-US" sz="3200" b="1" dirty="0"/>
              <a:t> </a:t>
            </a:r>
            <a:r>
              <a:rPr lang="en-US" sz="3200" b="1" dirty="0" err="1"/>
              <a:t>người</a:t>
            </a:r>
            <a:r>
              <a:rPr lang="en-US" sz="3200" b="1" dirty="0"/>
              <a:t> </a:t>
            </a:r>
            <a:r>
              <a:rPr lang="en-US" sz="3200" b="1" dirty="0" err="1"/>
              <a:t>thay</a:t>
            </a:r>
            <a:r>
              <a:rPr lang="en-US" sz="3200" b="1" dirty="0"/>
              <a:t> </a:t>
            </a:r>
            <a:r>
              <a:rPr lang="en-US" sz="3200" b="1" dirty="0" err="1"/>
              <a:t>thế</a:t>
            </a:r>
            <a:r>
              <a:rPr lang="en-US" sz="3200" b="1" dirty="0"/>
              <a:t>?)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3900" y="2209800"/>
            <a:ext cx="78486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buFont typeface="Wingdings" pitchFamily="2" charset="2"/>
              <a:buChar char="Ø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thể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Wingdings" pitchFamily="2" charset="2"/>
              <a:buChar char="Ø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Cung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Quyền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truy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cập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đảm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an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dữ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mềm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vào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tin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err="1"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97144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1021</TotalTime>
  <Words>921</Words>
  <Application>Microsoft Office PowerPoint</Application>
  <PresentationFormat>On-screen Show (4:3)</PresentationFormat>
  <Paragraphs>110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Tahoma</vt:lpstr>
      <vt:lpstr>Times New Roman</vt:lpstr>
      <vt:lpstr>Wingdings</vt:lpstr>
      <vt:lpstr>Office Theme</vt:lpstr>
      <vt:lpstr>Bitmap Image</vt:lpstr>
      <vt:lpstr>BÀI 2:  HỆ QUẢN TRỊ CƠ SỞ DỮ LIỆU  (tiết 2)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tập 1(BT4, tr 20 sgk):</vt:lpstr>
      <vt:lpstr>Bài tập 2: Xác định: Người QTCSDL, người lập trình ứng dụng, người dùng cho các phần mềm sau:</vt:lpstr>
      <vt:lpstr>Bài tập 3( bài 1.33 sbt): Có thể thay đổi người QTCSDL được không?(Nếu được cần phải cung cấp những gì cho người thay thế?)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                      Dặn dò: - Bài tập 3 tr.16 - Bài tập 3,5 tr.20 - Xem bài BT và TH 1 tr 21 sgk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Windows User</cp:lastModifiedBy>
  <cp:revision>78</cp:revision>
  <cp:lastPrinted>2020-09-15T14:33:11Z</cp:lastPrinted>
  <dcterms:created xsi:type="dcterms:W3CDTF">2020-09-14T02:08:00Z</dcterms:created>
  <dcterms:modified xsi:type="dcterms:W3CDTF">2020-09-21T07:52:27Z</dcterms:modified>
</cp:coreProperties>
</file>