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8"/>
  </p:notesMasterIdLst>
  <p:sldIdLst>
    <p:sldId id="256" r:id="rId4"/>
    <p:sldId id="273" r:id="rId5"/>
    <p:sldId id="270" r:id="rId6"/>
    <p:sldId id="257" r:id="rId7"/>
    <p:sldId id="259" r:id="rId8"/>
    <p:sldId id="272" r:id="rId9"/>
    <p:sldId id="275" r:id="rId10"/>
    <p:sldId id="354" r:id="rId11"/>
    <p:sldId id="355" r:id="rId12"/>
    <p:sldId id="356" r:id="rId13"/>
    <p:sldId id="357" r:id="rId14"/>
    <p:sldId id="358" r:id="rId15"/>
    <p:sldId id="359" r:id="rId16"/>
    <p:sldId id="260" r:id="rId17"/>
    <p:sldId id="363" r:id="rId18"/>
    <p:sldId id="360" r:id="rId19"/>
    <p:sldId id="364" r:id="rId20"/>
    <p:sldId id="361" r:id="rId21"/>
    <p:sldId id="365" r:id="rId22"/>
    <p:sldId id="362" r:id="rId23"/>
    <p:sldId id="322" r:id="rId24"/>
    <p:sldId id="371" r:id="rId25"/>
    <p:sldId id="366" r:id="rId26"/>
    <p:sldId id="367" r:id="rId27"/>
    <p:sldId id="368" r:id="rId28"/>
    <p:sldId id="369" r:id="rId29"/>
    <p:sldId id="370" r:id="rId30"/>
    <p:sldId id="348" r:id="rId31"/>
    <p:sldId id="372" r:id="rId32"/>
    <p:sldId id="349" r:id="rId33"/>
    <p:sldId id="373" r:id="rId34"/>
    <p:sldId id="374" r:id="rId35"/>
    <p:sldId id="261" r:id="rId36"/>
    <p:sldId id="353" r:id="rId37"/>
  </p:sldIdLst>
  <p:sldSz cx="18288000" cy="10287000"/>
  <p:notesSz cx="6858000" cy="9144000"/>
  <p:embeddedFontLst>
    <p:embeddedFont>
      <p:font typeface="Tahoma" pitchFamily="34" charset="0"/>
      <p:regular r:id="rId39"/>
      <p:bold r:id="rId40"/>
    </p:embeddedFont>
    <p:embeddedFont>
      <p:font typeface="Calibri Light" pitchFamily="34" charset="0"/>
      <p:regular r:id="rId41"/>
      <p:italic r:id="rId42"/>
    </p:embeddedFont>
    <p:embeddedFont>
      <p:font typeface="Calibri" pitchFamily="34" charset="0"/>
      <p:regular r:id="rId43"/>
      <p:bold r:id="rId44"/>
      <p:italic r:id="rId45"/>
      <p:boldItalic r:id="rId46"/>
    </p:embeddedFont>
    <p:embeddedFont>
      <p:font typeface="Cambria Math"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D347"/>
    <a:srgbClr val="9A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97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72998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126842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2804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26</a:t>
            </a:fld>
            <a:endParaRPr lang="en-US" sz="1400" kern="0">
              <a:solidFill>
                <a:prstClr val="black"/>
              </a:solidFill>
              <a:cs typeface="Arial"/>
              <a:sym typeface="Arial"/>
            </a:endParaRPr>
          </a:p>
        </p:txBody>
      </p:sp>
    </p:spTree>
    <p:extLst>
      <p:ext uri="{BB962C8B-B14F-4D97-AF65-F5344CB8AC3E}">
        <p14:creationId xmlns:p14="http://schemas.microsoft.com/office/powerpoint/2010/main" val="316771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27</a:t>
            </a:fld>
            <a:endParaRPr lang="en-US" sz="1400" kern="0">
              <a:solidFill>
                <a:prstClr val="black"/>
              </a:solidFill>
              <a:cs typeface="Arial"/>
              <a:sym typeface="Arial"/>
            </a:endParaRPr>
          </a:p>
        </p:txBody>
      </p:sp>
    </p:spTree>
    <p:extLst>
      <p:ext uri="{BB962C8B-B14F-4D97-AF65-F5344CB8AC3E}">
        <p14:creationId xmlns:p14="http://schemas.microsoft.com/office/powerpoint/2010/main" val="24278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160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60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571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67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01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82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21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41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5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352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6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50304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598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337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1740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56628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1304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1005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490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80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5117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5533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9/5/2023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28541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2023/9/5</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679787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32" name="Group 32"/>
          <p:cNvGrpSpPr/>
          <p:nvPr/>
        </p:nvGrpSpPr>
        <p:grpSpPr>
          <a:xfrm>
            <a:off x="609600" y="2237854"/>
            <a:ext cx="15925800"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38"/>
          <p:cNvSpPr/>
          <p:nvPr/>
        </p:nvSpPr>
        <p:spPr>
          <a:xfrm rot="-607473">
            <a:off x="14849671" y="7553616"/>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grpSp>
        <p:nvGrpSpPr>
          <p:cNvPr id="42" name="Group 41"/>
          <p:cNvGrpSpPr/>
          <p:nvPr/>
        </p:nvGrpSpPr>
        <p:grpSpPr>
          <a:xfrm>
            <a:off x="15248633" y="341339"/>
            <a:ext cx="1213088" cy="3432014"/>
            <a:chOff x="14147400" y="809281"/>
            <a:chExt cx="1625403" cy="4598517"/>
          </a:xfrm>
        </p:grpSpPr>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41" name="TextBox 41"/>
          <p:cNvSpPr txBox="1"/>
          <p:nvPr/>
        </p:nvSpPr>
        <p:spPr>
          <a:xfrm>
            <a:off x="1332826" y="3409855"/>
            <a:ext cx="14925804" cy="3600986"/>
          </a:xfrm>
          <a:prstGeom prst="rect">
            <a:avLst/>
          </a:prstGeom>
        </p:spPr>
        <p:txBody>
          <a:bodyPr wrap="square" lIns="0" tIns="0" rIns="0" bIns="0" rtlCol="0" anchor="t">
            <a:spAutoFit/>
          </a:bodyPr>
          <a:lstStyle/>
          <a:p>
            <a:pPr algn="ctr">
              <a:lnSpc>
                <a:spcPct val="150000"/>
              </a:lnSpc>
            </a:pPr>
            <a:r>
              <a:rPr lang="vi-VN" sz="7800" b="1" spc="204" smtClean="0">
                <a:solidFill>
                  <a:srgbClr val="231F20"/>
                </a:solidFill>
                <a:latin typeface="Arial" panose="020B0604020202020204" pitchFamily="34" charset="0"/>
                <a:cs typeface="Arial" panose="020B0604020202020204" pitchFamily="34" charset="0"/>
              </a:rPr>
              <a:t>CHÀO ĐÓN CÁC EM </a:t>
            </a:r>
          </a:p>
          <a:p>
            <a:pPr algn="ctr">
              <a:lnSpc>
                <a:spcPct val="150000"/>
              </a:lnSpc>
            </a:pPr>
            <a:r>
              <a:rPr lang="vi-VN" sz="7800" b="1" spc="204" smtClean="0">
                <a:solidFill>
                  <a:srgbClr val="231F20"/>
                </a:solidFill>
                <a:latin typeface="Arial" panose="020B0604020202020204" pitchFamily="34" charset="0"/>
                <a:cs typeface="Arial" panose="020B0604020202020204" pitchFamily="34" charset="0"/>
              </a:rPr>
              <a:t>ĐẾN VỚI BÀI HỌC HÔM NAY!</a:t>
            </a:r>
            <a:endParaRPr lang="en-US" sz="7800" b="1" spc="204">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1257300" y="952500"/>
            <a:ext cx="15773400" cy="707886"/>
            <a:chOff x="1143000" y="865257"/>
            <a:chExt cx="15773400" cy="707886"/>
          </a:xfrm>
        </p:grpSpPr>
        <p:sp>
          <p:nvSpPr>
            <p:cNvPr id="3" name="Isosceles Triangle 2"/>
            <p:cNvSpPr/>
            <p:nvPr/>
          </p:nvSpPr>
          <p:spPr>
            <a:xfrm rot="5400000">
              <a:off x="1143000" y="952500"/>
              <a:ext cx="533400" cy="533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5000" y="865257"/>
              <a:ext cx="15011400" cy="707886"/>
            </a:xfrm>
            <a:prstGeom prst="rect">
              <a:avLst/>
            </a:prstGeom>
            <a:noFill/>
          </p:spPr>
          <p:txBody>
            <a:bodyPr wrap="square" rtlCol="0">
              <a:spAutoFit/>
            </a:bodyPr>
            <a:lstStyle/>
            <a:p>
              <a:r>
                <a:rPr lang="vi-VN" sz="4000" b="1">
                  <a:solidFill>
                    <a:srgbClr val="002060"/>
                  </a:solidFill>
                </a:rPr>
                <a:t>Cộng hai số nhị phân 1 bit là A với B được tổng S và nhớ C: </a:t>
              </a:r>
              <a:endParaRPr lang="en-US" sz="4000" b="1">
                <a:solidFill>
                  <a:srgbClr val="002060"/>
                </a:solidFill>
              </a:endParaRPr>
            </a:p>
          </p:txBody>
        </p:sp>
      </p:grpSp>
      <p:sp>
        <p:nvSpPr>
          <p:cNvPr id="2" name="Rectangle 1"/>
          <p:cNvSpPr/>
          <p:nvPr/>
        </p:nvSpPr>
        <p:spPr>
          <a:xfrm>
            <a:off x="2819400" y="8267700"/>
            <a:ext cx="12335428" cy="707886"/>
          </a:xfrm>
          <a:prstGeom prst="rect">
            <a:avLst/>
          </a:prstGeom>
        </p:spPr>
        <p:txBody>
          <a:bodyPr wrap="none">
            <a:spAutoFit/>
          </a:bodyPr>
          <a:lstStyle/>
          <a:p>
            <a:r>
              <a:rPr lang="en-US" sz="4000" i="1">
                <a:latin typeface="Arial" panose="020B0604020202020204" pitchFamily="34" charset="0"/>
                <a:cs typeface="Arial" panose="020B0604020202020204" pitchFamily="34" charset="0"/>
              </a:rPr>
              <a:t>Bảng 2. Bảng chân lí mạch cộng hai số nhị phân 1 bit</a:t>
            </a:r>
          </a:p>
        </p:txBody>
      </p:sp>
      <p:graphicFrame>
        <p:nvGraphicFramePr>
          <p:cNvPr id="7" name="Table 6"/>
          <p:cNvGraphicFramePr>
            <a:graphicFrameLocks noGrp="1"/>
          </p:cNvGraphicFramePr>
          <p:nvPr>
            <p:extLst>
              <p:ext uri="{D42A27DB-BD31-4B8C-83A1-F6EECF244321}">
                <p14:modId xmlns:p14="http://schemas.microsoft.com/office/powerpoint/2010/main" val="2115615294"/>
              </p:ext>
            </p:extLst>
          </p:nvPr>
        </p:nvGraphicFramePr>
        <p:xfrm>
          <a:off x="2743200" y="2520121"/>
          <a:ext cx="12470132" cy="5486400"/>
        </p:xfrm>
        <a:graphic>
          <a:graphicData uri="http://schemas.openxmlformats.org/drawingml/2006/table">
            <a:tbl>
              <a:tblPr firstRow="1" firstCol="1" bandRow="1"/>
              <a:tblGrid>
                <a:gridCol w="3117533"/>
                <a:gridCol w="3117533"/>
                <a:gridCol w="3117533"/>
                <a:gridCol w="3117533"/>
              </a:tblGrid>
              <a:tr h="294640">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vào</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ra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S</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bl>
          </a:graphicData>
        </a:graphic>
      </p:graphicFrame>
      <p:pic>
        <p:nvPicPr>
          <p:cNvPr id="8" name="Picture 7"/>
          <p:cNvPicPr>
            <a:picLocks noChangeAspect="1"/>
          </p:cNvPicPr>
          <p:nvPr/>
        </p:nvPicPr>
        <p:blipFill>
          <a:blip r:embed="rId2"/>
          <a:stretch>
            <a:fillRect/>
          </a:stretch>
        </p:blipFill>
        <p:spPr>
          <a:xfrm>
            <a:off x="15899795" y="6743700"/>
            <a:ext cx="1115665" cy="1115665"/>
          </a:xfrm>
          <a:prstGeom prst="rect">
            <a:avLst/>
          </a:prstGeom>
        </p:spPr>
      </p:pic>
    </p:spTree>
    <p:extLst>
      <p:ext uri="{BB962C8B-B14F-4D97-AF65-F5344CB8AC3E}">
        <p14:creationId xmlns:p14="http://schemas.microsoft.com/office/powerpoint/2010/main" val="183438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841202" y="605846"/>
            <a:ext cx="16646236" cy="1824923"/>
            <a:chOff x="914400" y="499177"/>
            <a:chExt cx="16646236" cy="1824923"/>
          </a:xfrm>
        </p:grpSpPr>
        <p:pic>
          <p:nvPicPr>
            <p:cNvPr id="2" name="Picture 1"/>
            <p:cNvPicPr>
              <a:picLocks noChangeAspect="1"/>
            </p:cNvPicPr>
            <p:nvPr/>
          </p:nvPicPr>
          <p:blipFill>
            <a:blip r:embed="rId2"/>
            <a:stretch>
              <a:fillRect/>
            </a:stretch>
          </p:blipFill>
          <p:spPr>
            <a:xfrm>
              <a:off x="914400" y="571500"/>
              <a:ext cx="1252550" cy="1752600"/>
            </a:xfrm>
            <a:prstGeom prst="rect">
              <a:avLst/>
            </a:prstGeom>
          </p:spPr>
        </p:pic>
        <p:sp>
          <p:nvSpPr>
            <p:cNvPr id="3" name="Rectangle 2"/>
            <p:cNvSpPr/>
            <p:nvPr/>
          </p:nvSpPr>
          <p:spPr>
            <a:xfrm>
              <a:off x="2561804" y="499177"/>
              <a:ext cx="14998832" cy="1824923"/>
            </a:xfrm>
            <a:prstGeom prst="rect">
              <a:avLst/>
            </a:prstGeom>
          </p:spPr>
          <p:txBody>
            <a:bodyPr wrap="square">
              <a:spAutoFit/>
            </a:bodyPr>
            <a:lstStyle/>
            <a:p>
              <a:pPr algn="just">
                <a:lnSpc>
                  <a:spcPct val="150000"/>
                </a:lnSpc>
              </a:pPr>
              <a:r>
                <a:rPr lang="vi-VN" sz="4000" i="1" smtClean="0">
                  <a:solidFill>
                    <a:srgbClr val="002060"/>
                  </a:solidFill>
                  <a:latin typeface="Arial" panose="020B0604020202020204" pitchFamily="34" charset="0"/>
                  <a:cs typeface="Arial" panose="020B0604020202020204" pitchFamily="34" charset="0"/>
                </a:rPr>
                <a:t>Em hãy so </a:t>
              </a:r>
              <a:r>
                <a:rPr lang="vi-VN" sz="4000" i="1">
                  <a:solidFill>
                    <a:srgbClr val="002060"/>
                  </a:solidFill>
                  <a:latin typeface="Arial" panose="020B0604020202020204" pitchFamily="34" charset="0"/>
                  <a:cs typeface="Arial" panose="020B0604020202020204" pitchFamily="34" charset="0"/>
                </a:rPr>
                <a:t>sánh </a:t>
              </a:r>
              <a:r>
                <a:rPr lang="vi-VN" sz="4000" b="1" i="1">
                  <a:solidFill>
                    <a:srgbClr val="002060"/>
                  </a:solidFill>
                  <a:latin typeface="Arial" panose="020B0604020202020204" pitchFamily="34" charset="0"/>
                  <a:cs typeface="Arial" panose="020B0604020202020204" pitchFamily="34" charset="0"/>
                </a:rPr>
                <a:t>Bảng 2</a:t>
              </a:r>
              <a:r>
                <a:rPr lang="vi-VN" sz="4000" i="1">
                  <a:solidFill>
                    <a:srgbClr val="002060"/>
                  </a:solidFill>
                  <a:latin typeface="Arial" panose="020B0604020202020204" pitchFamily="34" charset="0"/>
                  <a:cs typeface="Arial" panose="020B0604020202020204" pitchFamily="34" charset="0"/>
                </a:rPr>
                <a:t> với bảng chân lí của các tổng logic trong </a:t>
              </a:r>
              <a:r>
                <a:rPr lang="vi-VN" sz="4000" b="1" i="1">
                  <a:solidFill>
                    <a:srgbClr val="002060"/>
                  </a:solidFill>
                  <a:latin typeface="Arial" panose="020B0604020202020204" pitchFamily="34" charset="0"/>
                  <a:cs typeface="Arial" panose="020B0604020202020204" pitchFamily="34" charset="0"/>
                </a:rPr>
                <a:t>Bảng 1</a:t>
              </a:r>
              <a:r>
                <a:rPr lang="vi-VN" sz="4000" i="1">
                  <a:solidFill>
                    <a:srgbClr val="002060"/>
                  </a:solidFill>
                  <a:latin typeface="Arial" panose="020B0604020202020204" pitchFamily="34" charset="0"/>
                  <a:cs typeface="Arial" panose="020B0604020202020204" pitchFamily="34" charset="0"/>
                </a:rPr>
                <a:t>, </a:t>
              </a:r>
              <a:r>
                <a:rPr lang="vi-VN" sz="4000" i="1" smtClean="0">
                  <a:solidFill>
                    <a:srgbClr val="002060"/>
                  </a:solidFill>
                  <a:latin typeface="Arial" panose="020B0604020202020204" pitchFamily="34" charset="0"/>
                  <a:cs typeface="Arial" panose="020B0604020202020204" pitchFamily="34" charset="0"/>
                </a:rPr>
                <a:t>từ đó lập </a:t>
              </a:r>
              <a:r>
                <a:rPr lang="vi-VN" sz="4000" i="1">
                  <a:solidFill>
                    <a:srgbClr val="002060"/>
                  </a:solidFill>
                  <a:latin typeface="Arial" panose="020B0604020202020204" pitchFamily="34" charset="0"/>
                  <a:cs typeface="Arial" panose="020B0604020202020204" pitchFamily="34" charset="0"/>
                </a:rPr>
                <a:t>sơ đồ mạch logic. </a:t>
              </a:r>
              <a:endParaRPr lang="en-US" sz="4000" i="1">
                <a:solidFill>
                  <a:srgbClr val="002060"/>
                </a:solidFill>
                <a:latin typeface="Arial" panose="020B0604020202020204" pitchFamily="34" charset="0"/>
                <a:cs typeface="Arial" panose="020B0604020202020204" pitchFamily="34" charset="0"/>
              </a:endParaRPr>
            </a:p>
          </p:txBody>
        </p:sp>
      </p:grpSp>
      <p:sp>
        <p:nvSpPr>
          <p:cNvPr id="4" name="Rounded Rectangular Callout 3"/>
          <p:cNvSpPr/>
          <p:nvPr/>
        </p:nvSpPr>
        <p:spPr>
          <a:xfrm>
            <a:off x="3276600" y="2948305"/>
            <a:ext cx="5486400"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T</a:t>
            </a:r>
            <a:r>
              <a:rPr lang="en-US" sz="4000" smtClean="0">
                <a:solidFill>
                  <a:schemeClr val="tx1"/>
                </a:solidFill>
                <a:latin typeface="Arial" panose="020B0604020202020204" pitchFamily="34" charset="0"/>
                <a:cs typeface="Arial" panose="020B0604020202020204" pitchFamily="34" charset="0"/>
              </a:rPr>
              <a:t>ổng </a:t>
            </a:r>
            <a:r>
              <a:rPr lang="en-US" sz="4000">
                <a:solidFill>
                  <a:schemeClr val="tx1"/>
                </a:solidFill>
                <a:latin typeface="Arial" panose="020B0604020202020204" pitchFamily="34" charset="0"/>
                <a:cs typeface="Arial" panose="020B0604020202020204" pitchFamily="34" charset="0"/>
              </a:rPr>
              <a:t>S = A XOR </a:t>
            </a:r>
            <a:r>
              <a:rPr lang="en-US" sz="4000" smtClean="0">
                <a:solidFill>
                  <a:schemeClr val="tx1"/>
                </a:solidFill>
                <a:latin typeface="Arial" panose="020B0604020202020204" pitchFamily="34" charset="0"/>
                <a:cs typeface="Arial" panose="020B0604020202020204" pitchFamily="34" charset="0"/>
              </a:rPr>
              <a:t>B. </a:t>
            </a:r>
            <a:endParaRPr lang="en-US" sz="400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089674" y="4594839"/>
            <a:ext cx="807464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Từ đó, lập được sơ đồ mạch logic:</a:t>
            </a:r>
            <a:endParaRPr lang="en-US" sz="4000">
              <a:latin typeface="Arial" panose="020B0604020202020204" pitchFamily="34" charset="0"/>
              <a:cs typeface="Arial" panose="020B0604020202020204" pitchFamily="34" charset="0"/>
            </a:endParaRPr>
          </a:p>
        </p:txBody>
      </p:sp>
      <p:sp>
        <p:nvSpPr>
          <p:cNvPr id="12" name="Rounded Rectangular Callout 11"/>
          <p:cNvSpPr/>
          <p:nvPr/>
        </p:nvSpPr>
        <p:spPr>
          <a:xfrm>
            <a:off x="10502826" y="2948305"/>
            <a:ext cx="4965774"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prstClr val="black"/>
                </a:solidFill>
                <a:latin typeface="Arial" panose="020B0604020202020204" pitchFamily="34" charset="0"/>
                <a:cs typeface="Arial" panose="020B0604020202020204" pitchFamily="34" charset="0"/>
              </a:rPr>
              <a:t>N</a:t>
            </a:r>
            <a:r>
              <a:rPr lang="en-US" sz="4000" smtClean="0">
                <a:solidFill>
                  <a:prstClr val="black"/>
                </a:solidFill>
                <a:latin typeface="Arial" panose="020B0604020202020204" pitchFamily="34" charset="0"/>
                <a:cs typeface="Arial" panose="020B0604020202020204" pitchFamily="34" charset="0"/>
              </a:rPr>
              <a:t>hớ </a:t>
            </a:r>
            <a:r>
              <a:rPr lang="en-US" sz="4000">
                <a:solidFill>
                  <a:prstClr val="black"/>
                </a:solidFill>
                <a:latin typeface="Arial" panose="020B0604020202020204" pitchFamily="34" charset="0"/>
                <a:cs typeface="Arial" panose="020B0604020202020204" pitchFamily="34" charset="0"/>
              </a:rPr>
              <a:t>C = A AND B</a:t>
            </a:r>
            <a:endParaRPr lang="en-US" sz="4000"/>
          </a:p>
        </p:txBody>
      </p:sp>
      <p:grpSp>
        <p:nvGrpSpPr>
          <p:cNvPr id="14" name="Group 13"/>
          <p:cNvGrpSpPr/>
          <p:nvPr/>
        </p:nvGrpSpPr>
        <p:grpSpPr>
          <a:xfrm>
            <a:off x="1089674" y="5405758"/>
            <a:ext cx="5463526" cy="4309415"/>
            <a:chOff x="1089674" y="5405758"/>
            <a:chExt cx="5463526" cy="430941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2011"/>
            <a:stretch/>
          </p:blipFill>
          <p:spPr>
            <a:xfrm>
              <a:off x="1089674" y="5405758"/>
              <a:ext cx="5463526" cy="3560050"/>
            </a:xfrm>
            <a:prstGeom prst="rect">
              <a:avLst/>
            </a:prstGeom>
          </p:spPr>
        </p:pic>
        <p:sp>
          <p:nvSpPr>
            <p:cNvPr id="11" name="TextBox 10"/>
            <p:cNvSpPr txBox="1"/>
            <p:nvPr/>
          </p:nvSpPr>
          <p:spPr>
            <a:xfrm>
              <a:off x="1268415" y="9068842"/>
              <a:ext cx="5106043" cy="646331"/>
            </a:xfrm>
            <a:prstGeom prst="rect">
              <a:avLst/>
            </a:prstGeom>
            <a:noFill/>
          </p:spPr>
          <p:txBody>
            <a:bodyPr wrap="square" rtlCol="0">
              <a:spAutoFit/>
            </a:bodyPr>
            <a:lstStyle/>
            <a:p>
              <a:pPr algn="ctr"/>
              <a:r>
                <a:rPr lang="vi-VN" sz="3600" i="1" smtClean="0">
                  <a:solidFill>
                    <a:srgbClr val="FF0000"/>
                  </a:solidFill>
                  <a:latin typeface="Arial" panose="020B0604020202020204" pitchFamily="34" charset="0"/>
                  <a:cs typeface="Arial" panose="020B0604020202020204" pitchFamily="34" charset="0"/>
                </a:rPr>
                <a:t>Mạch cộng 1 bit</a:t>
              </a:r>
              <a:endParaRPr lang="en-US" sz="3600" i="1">
                <a:solidFill>
                  <a:srgbClr val="FF0000"/>
                </a:solidFill>
                <a:latin typeface="Arial" panose="020B0604020202020204" pitchFamily="34" charset="0"/>
                <a:cs typeface="Arial" panose="020B0604020202020204" pitchFamily="34" charset="0"/>
              </a:endParaRPr>
            </a:p>
          </p:txBody>
        </p:sp>
      </p:grpSp>
      <p:grpSp>
        <p:nvGrpSpPr>
          <p:cNvPr id="38" name="Group 37"/>
          <p:cNvGrpSpPr/>
          <p:nvPr/>
        </p:nvGrpSpPr>
        <p:grpSpPr>
          <a:xfrm>
            <a:off x="7696200" y="5854823"/>
            <a:ext cx="10149365" cy="3860349"/>
            <a:chOff x="7696200" y="5854823"/>
            <a:chExt cx="10149365" cy="3860349"/>
          </a:xfrm>
        </p:grpSpPr>
        <p:grpSp>
          <p:nvGrpSpPr>
            <p:cNvPr id="36" name="Group 35"/>
            <p:cNvGrpSpPr/>
            <p:nvPr/>
          </p:nvGrpSpPr>
          <p:grpSpPr>
            <a:xfrm>
              <a:off x="9472791" y="5854823"/>
              <a:ext cx="7443608" cy="2667000"/>
              <a:chOff x="9829800" y="5852283"/>
              <a:chExt cx="7443608" cy="2667000"/>
            </a:xfrm>
          </p:grpSpPr>
          <p:sp>
            <p:nvSpPr>
              <p:cNvPr id="15" name="Rectangle 14"/>
              <p:cNvSpPr/>
              <p:nvPr/>
            </p:nvSpPr>
            <p:spPr>
              <a:xfrm>
                <a:off x="11041306" y="5852283"/>
                <a:ext cx="1905000" cy="2667000"/>
              </a:xfrm>
              <a:prstGeom prst="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HA</a:t>
                </a:r>
                <a:endParaRPr lang="en-US" sz="4000" b="1">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9988022" y="66675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72337" y="77343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29800" y="5852283"/>
                <a:ext cx="554960" cy="707886"/>
              </a:xfrm>
              <a:prstGeom prst="rect">
                <a:avLst/>
              </a:prstGeom>
              <a:noFill/>
            </p:spPr>
            <p:txBody>
              <a:bodyPr wrap="none" rtlCol="0">
                <a:spAutoFit/>
              </a:bodyPr>
              <a:lstStyle/>
              <a:p>
                <a:r>
                  <a:rPr lang="vi-VN" sz="4000" b="1" smtClean="0">
                    <a:latin typeface="Arial" panose="020B0604020202020204" pitchFamily="34" charset="0"/>
                    <a:cs typeface="Arial" panose="020B0604020202020204" pitchFamily="34" charset="0"/>
                  </a:rPr>
                  <a:t>A</a:t>
                </a:r>
                <a:endParaRPr lang="en-US" sz="4000" b="1">
                  <a:latin typeface="Arial" panose="020B0604020202020204" pitchFamily="34" charset="0"/>
                  <a:cs typeface="Arial" panose="020B0604020202020204" pitchFamily="34" charset="0"/>
                </a:endParaRPr>
              </a:p>
            </p:txBody>
          </p:sp>
          <p:sp>
            <p:nvSpPr>
              <p:cNvPr id="21" name="TextBox 20"/>
              <p:cNvSpPr txBox="1"/>
              <p:nvPr/>
            </p:nvSpPr>
            <p:spPr>
              <a:xfrm>
                <a:off x="9829800" y="7021443"/>
                <a:ext cx="554960" cy="707886"/>
              </a:xfrm>
              <a:prstGeom prst="rect">
                <a:avLst/>
              </a:prstGeom>
              <a:noFill/>
            </p:spPr>
            <p:txBody>
              <a:bodyPr wrap="none" rtlCol="0">
                <a:spAutoFit/>
              </a:bodyPr>
              <a:lstStyle/>
              <a:p>
                <a:r>
                  <a:rPr lang="vi-VN" sz="4000" b="1">
                    <a:latin typeface="Arial" panose="020B0604020202020204" pitchFamily="34" charset="0"/>
                    <a:cs typeface="Arial" panose="020B0604020202020204" pitchFamily="34" charset="0"/>
                  </a:rPr>
                  <a:t>B</a:t>
                </a:r>
                <a:endParaRPr lang="en-US" sz="4000" b="1">
                  <a:latin typeface="Arial" panose="020B0604020202020204" pitchFamily="34" charset="0"/>
                  <a:cs typeface="Arial" panose="020B0604020202020204" pitchFamily="34" charset="0"/>
                </a:endParaRPr>
              </a:p>
            </p:txBody>
          </p:sp>
          <p:cxnSp>
            <p:nvCxnSpPr>
              <p:cNvPr id="32" name="Straight Connector 31"/>
              <p:cNvCxnSpPr/>
              <p:nvPr/>
            </p:nvCxnSpPr>
            <p:spPr>
              <a:xfrm>
                <a:off x="12946306" y="6667500"/>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946306" y="7729329"/>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477240" y="6206226"/>
                <a:ext cx="3378404"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S = A XOR B</a:t>
                </a:r>
                <a:endParaRPr lang="en-US" sz="4000" b="1">
                  <a:latin typeface="Arial" panose="020B0604020202020204" pitchFamily="34" charset="0"/>
                  <a:cs typeface="Arial" panose="020B0604020202020204" pitchFamily="34" charset="0"/>
                </a:endParaRPr>
              </a:p>
            </p:txBody>
          </p:sp>
          <p:sp>
            <p:nvSpPr>
              <p:cNvPr id="35" name="TextBox 34"/>
              <p:cNvSpPr txBox="1"/>
              <p:nvPr/>
            </p:nvSpPr>
            <p:spPr>
              <a:xfrm>
                <a:off x="13477239" y="7375386"/>
                <a:ext cx="3796169"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C</a:t>
                </a:r>
                <a:r>
                  <a:rPr lang="vi-VN" sz="4000" b="1" baseline="-25000" smtClean="0">
                    <a:latin typeface="Arial" panose="020B0604020202020204" pitchFamily="34" charset="0"/>
                    <a:cs typeface="Arial" panose="020B0604020202020204" pitchFamily="34" charset="0"/>
                  </a:rPr>
                  <a:t>out</a:t>
                </a:r>
                <a:r>
                  <a:rPr lang="vi-VN" sz="4000" b="1" smtClean="0">
                    <a:latin typeface="Arial" panose="020B0604020202020204" pitchFamily="34" charset="0"/>
                    <a:cs typeface="Arial" panose="020B0604020202020204" pitchFamily="34" charset="0"/>
                  </a:rPr>
                  <a:t> = A AND B</a:t>
                </a:r>
                <a:endParaRPr lang="en-US" sz="4000" b="1">
                  <a:latin typeface="Arial" panose="020B0604020202020204" pitchFamily="34" charset="0"/>
                  <a:cs typeface="Arial" panose="020B0604020202020204" pitchFamily="34" charset="0"/>
                </a:endParaRPr>
              </a:p>
            </p:txBody>
          </p:sp>
        </p:grpSp>
        <p:sp>
          <p:nvSpPr>
            <p:cNvPr id="37" name="TextBox 36"/>
            <p:cNvSpPr txBox="1"/>
            <p:nvPr/>
          </p:nvSpPr>
          <p:spPr>
            <a:xfrm>
              <a:off x="7696200" y="9068841"/>
              <a:ext cx="10149365" cy="646331"/>
            </a:xfrm>
            <a:prstGeom prst="rect">
              <a:avLst/>
            </a:prstGeom>
            <a:noFill/>
          </p:spPr>
          <p:txBody>
            <a:bodyPr wrap="square" rtlCol="0">
              <a:spAutoFit/>
            </a:bodyPr>
            <a:lstStyle/>
            <a:p>
              <a:pPr algn="ctr"/>
              <a:r>
                <a:rPr lang="vi-VN" sz="3600" i="1" smtClean="0">
                  <a:solidFill>
                    <a:srgbClr val="FF0000"/>
                  </a:solidFill>
                  <a:latin typeface="Arial" panose="020B0604020202020204" pitchFamily="34" charset="0"/>
                  <a:cs typeface="Arial" panose="020B0604020202020204" pitchFamily="34" charset="0"/>
                </a:rPr>
                <a:t>Sơ đồ khối mạch cộng bán phần HA (Half Adder)</a:t>
              </a:r>
              <a:endParaRPr lang="en-US" sz="3600" i="1">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48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533400" y="723900"/>
            <a:ext cx="16451583" cy="2862322"/>
            <a:chOff x="533400" y="723900"/>
            <a:chExt cx="16451583" cy="2862322"/>
          </a:xfrm>
        </p:grpSpPr>
        <p:sp>
          <p:nvSpPr>
            <p:cNvPr id="2" name="TextBox 1"/>
            <p:cNvSpPr txBox="1"/>
            <p:nvPr/>
          </p:nvSpPr>
          <p:spPr>
            <a:xfrm>
              <a:off x="2964183" y="723900"/>
              <a:ext cx="14020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Phép cộng hai số nhị phân nhiều bit thực hiện bằng cách cộng lần lượt từng cặp bit từ phải sang trái và có bit nhớ (C</a:t>
              </a:r>
              <a:r>
                <a:rPr lang="vi-VN" sz="4000" baseline="-25000" smtClean="0">
                  <a:latin typeface="Arial" panose="020B0604020202020204" pitchFamily="34" charset="0"/>
                  <a:cs typeface="Arial" panose="020B0604020202020204" pitchFamily="34" charset="0"/>
                </a:rPr>
                <a:t>in</a:t>
              </a:r>
              <a:r>
                <a:rPr lang="vi-VN" sz="4000" smtClean="0">
                  <a:latin typeface="Arial" panose="020B0604020202020204" pitchFamily="34" charset="0"/>
                  <a:cs typeface="Arial" panose="020B0604020202020204" pitchFamily="34" charset="0"/>
                </a:rPr>
                <a:t>) mang sang cột kề bên trái như ở bảng 3.</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723900"/>
              <a:ext cx="2171703" cy="178562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545224200"/>
              </p:ext>
            </p:extLst>
          </p:nvPr>
        </p:nvGraphicFramePr>
        <p:xfrm>
          <a:off x="3233330" y="4043423"/>
          <a:ext cx="11925297" cy="4729736"/>
        </p:xfrm>
        <a:graphic>
          <a:graphicData uri="http://schemas.openxmlformats.org/drawingml/2006/table">
            <a:tbl>
              <a:tblPr firstRow="1" firstCol="1" bandRow="1"/>
              <a:tblGrid>
                <a:gridCol w="2600320"/>
                <a:gridCol w="2668515"/>
                <a:gridCol w="6656462"/>
              </a:tblGrid>
              <a:tr h="1182434">
                <a:tc>
                  <a:txBody>
                    <a:bodyPr/>
                    <a:lstStyle/>
                    <a:p>
                      <a:pPr algn="ctr">
                        <a:lnSpc>
                          <a:spcPct val="150000"/>
                        </a:lnSpc>
                        <a:spcAft>
                          <a:spcPts val="0"/>
                        </a:spcAft>
                      </a:pPr>
                      <a:r>
                        <a:rPr lang="en-US" sz="4000" dirty="0" err="1">
                          <a:effectLst/>
                          <a:latin typeface="Arial" panose="020B0604020202020204" pitchFamily="34" charset="0"/>
                          <a:ea typeface="Calibri" panose="020F0502020204030204" pitchFamily="34" charset="0"/>
                          <a:cs typeface="Arial" panose="020B0604020202020204" pitchFamily="34" charset="0"/>
                        </a:rPr>
                        <a:t>C</a:t>
                      </a:r>
                      <a:r>
                        <a:rPr lang="en-US" sz="4000" baseline="-25000" dirty="0" err="1">
                          <a:effectLst/>
                          <a:latin typeface="Arial" panose="020B0604020202020204" pitchFamily="34" charset="0"/>
                          <a:ea typeface="Calibri" panose="020F0502020204030204" pitchFamily="34" charset="0"/>
                          <a:cs typeface="Arial" panose="020B0604020202020204" pitchFamily="34" charset="0"/>
                        </a:rPr>
                        <a:t>in</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dirty="0" smtClean="0">
                          <a:effectLst/>
                          <a:latin typeface="Arial" panose="020B0604020202020204" pitchFamily="34" charset="0"/>
                          <a:ea typeface="Calibri" panose="020F0502020204030204" pitchFamily="34" charset="0"/>
                          <a:cs typeface="Arial" panose="020B0604020202020204" pitchFamily="34" charset="0"/>
                        </a:rPr>
                        <a:t>15</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 + 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10010</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dirty="0" smtClean="0">
                          <a:effectLst/>
                          <a:latin typeface="Arial" panose="020B0604020202020204" pitchFamily="34" charset="0"/>
                          <a:ea typeface="Calibri" panose="020F0502020204030204" pitchFamily="34" charset="0"/>
                          <a:cs typeface="Arial" panose="020B0604020202020204" pitchFamily="34" charset="0"/>
                        </a:rPr>
                        <a:t>20</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
        <p:nvSpPr>
          <p:cNvPr id="5" name="Rectangle 4"/>
          <p:cNvSpPr/>
          <p:nvPr/>
        </p:nvSpPr>
        <p:spPr>
          <a:xfrm>
            <a:off x="3129372" y="8953500"/>
            <a:ext cx="12029255" cy="646331"/>
          </a:xfrm>
          <a:prstGeom prst="rect">
            <a:avLst/>
          </a:prstGeom>
        </p:spPr>
        <p:txBody>
          <a:bodyPr wrap="none">
            <a:spAutoFit/>
          </a:bodyPr>
          <a:lstStyle/>
          <a:p>
            <a:pPr algn="ctr"/>
            <a:r>
              <a:rPr lang="vi-VN" sz="3600" i="1">
                <a:solidFill>
                  <a:srgbClr val="C00000"/>
                </a:solidFill>
                <a:latin typeface="Arial" panose="020B0604020202020204" pitchFamily="34" charset="0"/>
                <a:cs typeface="Arial" panose="020B0604020202020204" pitchFamily="34" charset="0"/>
              </a:rPr>
              <a:t>Bảng 3. Minh họa phép cộng hai số nhị phân dài hơn 1 bit</a:t>
            </a:r>
            <a:endParaRPr lang="en-US" sz="3600" i="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8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704926" y="495300"/>
            <a:ext cx="16440074" cy="3048000"/>
            <a:chOff x="704926" y="495300"/>
            <a:chExt cx="16440074" cy="3048000"/>
          </a:xfrm>
        </p:grpSpPr>
        <p:sp>
          <p:nvSpPr>
            <p:cNvPr id="2" name="Rectangle 1"/>
            <p:cNvSpPr/>
            <p:nvPr/>
          </p:nvSpPr>
          <p:spPr>
            <a:xfrm>
              <a:off x="3352800" y="495300"/>
              <a:ext cx="13792200" cy="2862322"/>
            </a:xfrm>
            <a:prstGeom prst="rect">
              <a:avLst/>
            </a:prstGeom>
          </p:spPr>
          <p:txBody>
            <a:bodyPr wrap="square">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Mạch cộng đầy đủ có mấy đầu vào? Đó là những đầu vào nào? Có mấy đầu ra? Đó là những đầu ra nào? So sánh mạch cộng đầy đủ với mạch cộng 1 bit. </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04926" y="495300"/>
              <a:ext cx="2647874" cy="3048000"/>
            </a:xfrm>
            <a:prstGeom prst="rect">
              <a:avLst/>
            </a:prstGeom>
          </p:spPr>
        </p:pic>
      </p:grpSp>
      <p:sp>
        <p:nvSpPr>
          <p:cNvPr id="9" name="Rectangle 8"/>
          <p:cNvSpPr/>
          <p:nvPr/>
        </p:nvSpPr>
        <p:spPr>
          <a:xfrm>
            <a:off x="1483360" y="8740894"/>
            <a:ext cx="10511211"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Mạch đầy đủ là ghép nối hai mạch cộng 1 </a:t>
            </a:r>
            <a:r>
              <a:rPr lang="en-US" sz="4000" smtClean="0">
                <a:latin typeface="Arial" panose="020B0604020202020204" pitchFamily="34" charset="0"/>
                <a:cs typeface="Arial" panose="020B0604020202020204" pitchFamily="34" charset="0"/>
              </a:rPr>
              <a:t>bit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413510" y="3645593"/>
            <a:ext cx="14817090" cy="4731677"/>
            <a:chOff x="1413510" y="3645593"/>
            <a:chExt cx="14817090" cy="4731677"/>
          </a:xfrm>
        </p:grpSpPr>
        <p:sp>
          <p:nvSpPr>
            <p:cNvPr id="5" name="Rounded Rectangle 4"/>
            <p:cNvSpPr/>
            <p:nvPr/>
          </p:nvSpPr>
          <p:spPr>
            <a:xfrm>
              <a:off x="1413510" y="5092048"/>
              <a:ext cx="3429000" cy="22860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4000" b="1" smtClean="0">
                  <a:solidFill>
                    <a:schemeClr val="bg1"/>
                  </a:solidFill>
                  <a:latin typeface="Arial" panose="020B0604020202020204" pitchFamily="34" charset="0"/>
                  <a:cs typeface="Arial" panose="020B0604020202020204" pitchFamily="34" charset="0"/>
                </a:rPr>
                <a:t>Mạch cộng đầy đủ</a:t>
              </a:r>
              <a:endParaRPr lang="en-US" sz="4000" b="1">
                <a:solidFill>
                  <a:schemeClr val="bg1"/>
                </a:solidFill>
                <a:latin typeface="Arial" panose="020B0604020202020204" pitchFamily="34" charset="0"/>
                <a:cs typeface="Arial" panose="020B0604020202020204" pitchFamily="34" charset="0"/>
              </a:endParaRPr>
            </a:p>
          </p:txBody>
        </p:sp>
        <p:sp>
          <p:nvSpPr>
            <p:cNvPr id="6" name="Rounded Rectangle 5"/>
            <p:cNvSpPr/>
            <p:nvPr/>
          </p:nvSpPr>
          <p:spPr>
            <a:xfrm>
              <a:off x="5941060" y="4418888"/>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Đầu vào</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5941060" y="6852617"/>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Đầu ra</a:t>
              </a:r>
              <a:endParaRPr lang="en-US" sz="40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0400030" y="3645593"/>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A</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10400030" y="4602089"/>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a:t>
              </a:r>
              <a:endParaRPr lang="en-US" sz="40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0400030" y="557223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nhớ mang sang C</a:t>
              </a:r>
              <a:r>
                <a:rPr lang="vi-VN" sz="4000" baseline="-25000" smtClean="0">
                  <a:solidFill>
                    <a:schemeClr val="tx1"/>
                  </a:solidFill>
                  <a:latin typeface="Arial" panose="020B0604020202020204" pitchFamily="34" charset="0"/>
                  <a:cs typeface="Arial" panose="020B0604020202020204" pitchFamily="34" charset="0"/>
                </a:rPr>
                <a:t>in</a:t>
              </a:r>
              <a:endParaRPr lang="en-US" sz="400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10400030" y="6626758"/>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tổng S</a:t>
              </a:r>
              <a:endParaRPr lang="en-US" sz="40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0400030" y="758325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nhớ C</a:t>
              </a:r>
              <a:r>
                <a:rPr lang="vi-VN" sz="4000" baseline="-25000" smtClean="0">
                  <a:solidFill>
                    <a:schemeClr val="tx1"/>
                  </a:solidFill>
                  <a:latin typeface="Arial" panose="020B0604020202020204" pitchFamily="34" charset="0"/>
                  <a:cs typeface="Arial" panose="020B0604020202020204" pitchFamily="34" charset="0"/>
                </a:rPr>
                <a:t>out</a:t>
              </a:r>
              <a:endParaRPr lang="en-US" sz="4000">
                <a:solidFill>
                  <a:schemeClr val="tx1"/>
                </a:solidFill>
                <a:latin typeface="Arial" panose="020B0604020202020204" pitchFamily="34" charset="0"/>
                <a:cs typeface="Arial" panose="020B0604020202020204" pitchFamily="34" charset="0"/>
              </a:endParaRPr>
            </a:p>
          </p:txBody>
        </p:sp>
        <p:cxnSp>
          <p:nvCxnSpPr>
            <p:cNvPr id="16" name="Elbow Connector 15"/>
            <p:cNvCxnSpPr>
              <a:stCxn id="5" idx="3"/>
              <a:endCxn id="6" idx="1"/>
            </p:cNvCxnSpPr>
            <p:nvPr/>
          </p:nvCxnSpPr>
          <p:spPr>
            <a:xfrm flipV="1">
              <a:off x="4842510" y="5028488"/>
              <a:ext cx="1098550" cy="120656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3"/>
              <a:endCxn id="8" idx="1"/>
            </p:cNvCxnSpPr>
            <p:nvPr/>
          </p:nvCxnSpPr>
          <p:spPr>
            <a:xfrm>
              <a:off x="4842510" y="6235048"/>
              <a:ext cx="1098550" cy="122716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3"/>
              <a:endCxn id="10" idx="1"/>
            </p:cNvCxnSpPr>
            <p:nvPr/>
          </p:nvCxnSpPr>
          <p:spPr>
            <a:xfrm flipV="1">
              <a:off x="9065260" y="4042601"/>
              <a:ext cx="1334770" cy="98588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3"/>
              <a:endCxn id="11" idx="1"/>
            </p:cNvCxnSpPr>
            <p:nvPr/>
          </p:nvCxnSpPr>
          <p:spPr>
            <a:xfrm flipV="1">
              <a:off x="9065260" y="4999097"/>
              <a:ext cx="1334770" cy="2939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3"/>
              <a:endCxn id="13" idx="1"/>
            </p:cNvCxnSpPr>
            <p:nvPr/>
          </p:nvCxnSpPr>
          <p:spPr>
            <a:xfrm flipV="1">
              <a:off x="9065260" y="7023766"/>
              <a:ext cx="1334770" cy="43845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3"/>
              <a:endCxn id="14" idx="1"/>
            </p:cNvCxnSpPr>
            <p:nvPr/>
          </p:nvCxnSpPr>
          <p:spPr>
            <a:xfrm>
              <a:off x="9065260" y="7462217"/>
              <a:ext cx="1334770" cy="518045"/>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6" idx="3"/>
              <a:endCxn id="12" idx="1"/>
            </p:cNvCxnSpPr>
            <p:nvPr/>
          </p:nvCxnSpPr>
          <p:spPr>
            <a:xfrm>
              <a:off x="9065260" y="5028488"/>
              <a:ext cx="1334770" cy="94075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66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152129" y="-714425"/>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sp>
        <p:nvSpPr>
          <p:cNvPr id="32" name="TextBox 32"/>
          <p:cNvSpPr txBox="1"/>
          <p:nvPr/>
        </p:nvSpPr>
        <p:spPr>
          <a:xfrm>
            <a:off x="2023723" y="1968969"/>
            <a:ext cx="12363159" cy="974626"/>
          </a:xfrm>
          <a:prstGeom prst="rect">
            <a:avLst/>
          </a:prstGeom>
        </p:spPr>
        <p:txBody>
          <a:bodyPr lIns="0" tIns="0" rIns="0" bIns="0" rtlCol="0" anchor="t">
            <a:spAutoFit/>
          </a:bodyPr>
          <a:lstStyle/>
          <a:p>
            <a:pPr algn="ctr">
              <a:lnSpc>
                <a:spcPts val="7588"/>
              </a:lnSpc>
            </a:pPr>
            <a:r>
              <a:rPr lang="vi-VN" sz="6600" b="1" spc="147" smtClean="0">
                <a:solidFill>
                  <a:srgbClr val="C00000"/>
                </a:solidFill>
                <a:latin typeface="Arial" panose="020B0604020202020204" pitchFamily="34" charset="0"/>
                <a:cs typeface="Arial" panose="020B0604020202020204" pitchFamily="34" charset="0"/>
              </a:rPr>
              <a:t>KẾT LUẬN</a:t>
            </a:r>
            <a:endParaRPr lang="en-US" sz="6600" b="1" spc="147">
              <a:solidFill>
                <a:srgbClr val="C00000"/>
              </a:solidFill>
              <a:latin typeface="Arial" panose="020B0604020202020204" pitchFamily="34" charset="0"/>
              <a:cs typeface="Arial" panose="020B0604020202020204" pitchFamily="34" charset="0"/>
            </a:endParaRPr>
          </a:p>
        </p:txBody>
      </p:sp>
      <p:sp>
        <p:nvSpPr>
          <p:cNvPr id="34" name="Freeform 34"/>
          <p:cNvSpPr/>
          <p:nvPr/>
        </p:nvSpPr>
        <p:spPr>
          <a:xfrm>
            <a:off x="699883" y="7802383"/>
            <a:ext cx="2949947" cy="1866512"/>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Freeform 35"/>
          <p:cNvSpPr/>
          <p:nvPr/>
        </p:nvSpPr>
        <p:spPr>
          <a:xfrm rot="-2012905">
            <a:off x="1598196" y="159275"/>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Rectangle 37"/>
          <p:cNvSpPr/>
          <p:nvPr/>
        </p:nvSpPr>
        <p:spPr>
          <a:xfrm>
            <a:off x="3005898" y="3294360"/>
            <a:ext cx="10764008" cy="3416320"/>
          </a:xfrm>
          <a:prstGeom prst="rect">
            <a:avLst/>
          </a:prstGeom>
        </p:spPr>
        <p:txBody>
          <a:bodyPr wrap="square">
            <a:spAutoFit/>
          </a:bodyPr>
          <a:lstStyle/>
          <a:p>
            <a:pPr algn="just">
              <a:lnSpc>
                <a:spcPct val="150000"/>
              </a:lnSpc>
            </a:pPr>
            <a:r>
              <a:rPr lang="vi-VN" sz="4800">
                <a:latin typeface="Arial" panose="020B0604020202020204" pitchFamily="34" charset="0"/>
                <a:cs typeface="Arial" panose="020B0604020202020204" pitchFamily="34" charset="0"/>
              </a:rPr>
              <a:t>B</a:t>
            </a:r>
            <a:r>
              <a:rPr lang="en-US" sz="4800" smtClean="0">
                <a:latin typeface="Arial" panose="020B0604020202020204" pitchFamily="34" charset="0"/>
                <a:cs typeface="Arial" panose="020B0604020202020204" pitchFamily="34" charset="0"/>
              </a:rPr>
              <a:t>ằng </a:t>
            </a:r>
            <a:r>
              <a:rPr lang="en-US" sz="4800">
                <a:latin typeface="Arial" panose="020B0604020202020204" pitchFamily="34" charset="0"/>
                <a:cs typeface="Arial" panose="020B0604020202020204" pitchFamily="34" charset="0"/>
              </a:rPr>
              <a:t>cách kết hợp các cổng logic AND, XOR, máy tính có thể thực hiện được phép tính cộng nhị phân.</a:t>
            </a:r>
          </a:p>
        </p:txBody>
      </p:sp>
      <p:pic>
        <p:nvPicPr>
          <p:cNvPr id="29" name="Picture 28"/>
          <p:cNvPicPr>
            <a:picLocks noChangeAspect="1"/>
          </p:cNvPicPr>
          <p:nvPr/>
        </p:nvPicPr>
        <p:blipFill>
          <a:blip r:embed="rId8"/>
          <a:stretch>
            <a:fillRect/>
          </a:stretch>
        </p:blipFill>
        <p:spPr>
          <a:xfrm>
            <a:off x="12649200" y="6400318"/>
            <a:ext cx="3527376" cy="3884142"/>
          </a:xfrm>
          <a:prstGeom prst="rect">
            <a:avLst/>
          </a:prstGeom>
          <a:effectLst>
            <a:outerShdw blurRad="50800" dist="38100" dir="18900000" algn="b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333495" y="2879207"/>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smtClean="0">
                <a:solidFill>
                  <a:srgbClr val="231F20"/>
                </a:solidFill>
                <a:latin typeface="Arial" panose="020B0604020202020204" pitchFamily="34" charset="0"/>
                <a:cs typeface="Arial" panose="020B0604020202020204" pitchFamily="34" charset="0"/>
              </a:rPr>
              <a:t>2</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38" name="TextBox 36"/>
          <p:cNvSpPr txBox="1"/>
          <p:nvPr/>
        </p:nvSpPr>
        <p:spPr>
          <a:xfrm>
            <a:off x="2390306" y="4556366"/>
            <a:ext cx="12717232" cy="3693319"/>
          </a:xfrm>
          <a:prstGeom prst="rect">
            <a:avLst/>
          </a:prstGeom>
        </p:spPr>
        <p:txBody>
          <a:bodyPr wrap="square" lIns="0" tIns="0" rIns="0" bIns="0" rtlCol="0" anchor="t">
            <a:spAutoFit/>
          </a:bodyPr>
          <a:lstStyle/>
          <a:p>
            <a:pPr algn="ctr">
              <a:lnSpc>
                <a:spcPct val="150000"/>
              </a:lnSpc>
            </a:pPr>
            <a:r>
              <a:rPr lang="en-US" sz="8000" b="1" smtClean="0">
                <a:latin typeface="Arial" panose="020B0604020202020204" pitchFamily="34" charset="0"/>
                <a:cs typeface="Arial" panose="020B0604020202020204" pitchFamily="34" charset="0"/>
              </a:rPr>
              <a:t>NHỮNG BỘ PHẬN CHÍNH BÊN TRONG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3674367897"/>
      </p:ext>
    </p:extLst>
  </p:cSld>
  <p:clrMapOvr>
    <a:masterClrMapping/>
  </p:clrMapOvr>
  <p:transition spd="med">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1200945" y="671277"/>
            <a:ext cx="16091323" cy="1172829"/>
            <a:chOff x="1173451" y="1879275"/>
            <a:chExt cx="16091323" cy="1172829"/>
          </a:xfrm>
        </p:grpSpPr>
        <p:pic>
          <p:nvPicPr>
            <p:cNvPr id="4" name="Picture 3"/>
            <p:cNvPicPr>
              <a:picLocks noChangeAspect="1"/>
            </p:cNvPicPr>
            <p:nvPr/>
          </p:nvPicPr>
          <p:blipFill>
            <a:blip r:embed="rId2"/>
            <a:stretch>
              <a:fillRect/>
            </a:stretch>
          </p:blipFill>
          <p:spPr>
            <a:xfrm>
              <a:off x="1173451" y="1879275"/>
              <a:ext cx="1211054" cy="1172829"/>
            </a:xfrm>
            <a:prstGeom prst="rect">
              <a:avLst/>
            </a:prstGeom>
          </p:spPr>
        </p:pic>
        <p:sp>
          <p:nvSpPr>
            <p:cNvPr id="5" name="TextBox 4"/>
            <p:cNvSpPr txBox="1"/>
            <p:nvPr/>
          </p:nvSpPr>
          <p:spPr>
            <a:xfrm>
              <a:off x="2558174" y="1993484"/>
              <a:ext cx="14706600" cy="1015663"/>
            </a:xfrm>
            <a:prstGeom prst="rect">
              <a:avLst/>
            </a:prstGeom>
            <a:noFill/>
          </p:spPr>
          <p:txBody>
            <a:bodyPr wrap="square" rtlCol="0">
              <a:spAutoFit/>
            </a:bodyPr>
            <a:lstStyle/>
            <a:p>
              <a:pPr algn="just">
                <a:lnSpc>
                  <a:spcPct val="150000"/>
                </a:lnSpc>
              </a:pPr>
              <a:r>
                <a:rPr lang="vi-VN" sz="4000" i="1" smtClean="0">
                  <a:solidFill>
                    <a:srgbClr val="002060"/>
                  </a:solidFill>
                </a:rPr>
                <a:t>Đọc mục </a:t>
              </a:r>
              <a:r>
                <a:rPr lang="vi-VN" sz="4000" i="1">
                  <a:solidFill>
                    <a:srgbClr val="002060"/>
                  </a:solidFill>
                </a:rPr>
                <a:t>2 SGK trang 7 </a:t>
              </a:r>
              <a:r>
                <a:rPr lang="vi-VN" sz="4000" i="1" smtClean="0">
                  <a:solidFill>
                    <a:srgbClr val="002060"/>
                  </a:solidFill>
                </a:rPr>
                <a:t>- </a:t>
              </a:r>
              <a:r>
                <a:rPr lang="vi-VN" sz="4000" i="1">
                  <a:solidFill>
                    <a:srgbClr val="002060"/>
                  </a:solidFill>
                </a:rPr>
                <a:t>8 </a:t>
              </a:r>
              <a:r>
                <a:rPr lang="vi-VN" sz="4000" i="1" smtClean="0">
                  <a:solidFill>
                    <a:srgbClr val="002060"/>
                  </a:solidFill>
                </a:rPr>
                <a:t>và thảo </a:t>
              </a:r>
              <a:r>
                <a:rPr lang="vi-VN" sz="4000" i="1">
                  <a:solidFill>
                    <a:srgbClr val="002060"/>
                  </a:solidFill>
                </a:rPr>
                <a:t>luận </a:t>
              </a:r>
              <a:r>
                <a:rPr lang="vi-VN" sz="4000" i="1" smtClean="0">
                  <a:solidFill>
                    <a:srgbClr val="002060"/>
                  </a:solidFill>
                </a:rPr>
                <a:t>thực hiện yêu cầu: </a:t>
              </a:r>
              <a:endParaRPr lang="en-US" sz="4000" i="1">
                <a:solidFill>
                  <a:srgbClr val="002060"/>
                </a:solidFill>
              </a:endParaRPr>
            </a:p>
          </p:txBody>
        </p:sp>
      </p:grpSp>
      <p:grpSp>
        <p:nvGrpSpPr>
          <p:cNvPr id="11" name="Group 10"/>
          <p:cNvGrpSpPr/>
          <p:nvPr/>
        </p:nvGrpSpPr>
        <p:grpSpPr>
          <a:xfrm>
            <a:off x="1185705" y="2248684"/>
            <a:ext cx="15928815" cy="1938992"/>
            <a:chOff x="1185705" y="2248684"/>
            <a:chExt cx="15928815" cy="1938992"/>
          </a:xfrm>
        </p:grpSpPr>
        <p:sp>
          <p:nvSpPr>
            <p:cNvPr id="6" name="Rounded Rectangle 5"/>
            <p:cNvSpPr/>
            <p:nvPr/>
          </p:nvSpPr>
          <p:spPr>
            <a:xfrm>
              <a:off x="1185705" y="2483471"/>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876287" y="2248684"/>
              <a:ext cx="1423823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kể tên những bộ phận bên trong máy tính mà em biết và cho biết bộ phận nào của máy tính là quan trọng </a:t>
              </a:r>
              <a:r>
                <a:rPr lang="en-US" sz="4000" smtClean="0">
                  <a:latin typeface="Arial" panose="020B0604020202020204" pitchFamily="34" charset="0"/>
                  <a:cs typeface="Arial" panose="020B0604020202020204" pitchFamily="34" charset="0"/>
                </a:rPr>
                <a:t>nhất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592255"/>
            <a:ext cx="7094223" cy="48108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8068" y="4380829"/>
            <a:ext cx="3124200" cy="52736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4592255"/>
            <a:ext cx="4427636" cy="252777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3023" y="7564242"/>
            <a:ext cx="4419983" cy="1935648"/>
          </a:xfrm>
          <a:prstGeom prst="rect">
            <a:avLst/>
          </a:prstGeom>
        </p:spPr>
      </p:pic>
    </p:spTree>
    <p:extLst>
      <p:ext uri="{BB962C8B-B14F-4D97-AF65-F5344CB8AC3E}">
        <p14:creationId xmlns:p14="http://schemas.microsoft.com/office/powerpoint/2010/main" val="7255002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0438640"/>
              </p:ext>
            </p:extLst>
          </p:nvPr>
        </p:nvGraphicFramePr>
        <p:xfrm>
          <a:off x="0" y="0"/>
          <a:ext cx="18288000" cy="10325100"/>
        </p:xfrm>
        <a:graphic>
          <a:graphicData uri="http://schemas.openxmlformats.org/drawingml/2006/table">
            <a:tbl>
              <a:tblPr firstRow="1" bandRow="1">
                <a:tableStyleId>{5940675A-B579-460E-94D1-54222C63F5DA}</a:tableStyleId>
              </a:tblPr>
              <a:tblGrid>
                <a:gridCol w="3886200"/>
                <a:gridCol w="3124200"/>
                <a:gridCol w="11277600"/>
              </a:tblGrid>
              <a:tr h="1104900">
                <a:tc>
                  <a:txBody>
                    <a:bodyPr/>
                    <a:lstStyle/>
                    <a:p>
                      <a:pPr algn="ctr"/>
                      <a:r>
                        <a:rPr lang="vi-VN" sz="3600" b="1" smtClean="0">
                          <a:latin typeface="Arial" panose="020B0604020202020204" pitchFamily="34" charset="0"/>
                          <a:cs typeface="Arial" panose="020B0604020202020204" pitchFamily="34" charset="0"/>
                        </a:rPr>
                        <a:t>Tên</a:t>
                      </a:r>
                      <a:r>
                        <a:rPr lang="vi-VN" sz="3600" b="1" baseline="0" smtClean="0">
                          <a:latin typeface="Arial" panose="020B0604020202020204" pitchFamily="34" charset="0"/>
                          <a:cs typeface="Arial" panose="020B0604020202020204" pitchFamily="34" charset="0"/>
                        </a:rPr>
                        <a:t> bộ phận</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smtClean="0">
                          <a:latin typeface="Arial" panose="020B0604020202020204" pitchFamily="34" charset="0"/>
                          <a:cs typeface="Arial" panose="020B0604020202020204" pitchFamily="34" charset="0"/>
                        </a:rPr>
                        <a:t>Hình</a:t>
                      </a:r>
                      <a:r>
                        <a:rPr lang="vi-VN" sz="3600" b="1" baseline="0" smtClean="0">
                          <a:latin typeface="Arial" panose="020B0604020202020204" pitchFamily="34" charset="0"/>
                          <a:cs typeface="Arial" panose="020B0604020202020204" pitchFamily="34" charset="0"/>
                        </a:rPr>
                        <a:t> ảnh</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smtClean="0">
                          <a:latin typeface="Arial" panose="020B0604020202020204" pitchFamily="34" charset="0"/>
                          <a:cs typeface="Arial" panose="020B0604020202020204" pitchFamily="34" charset="0"/>
                        </a:rPr>
                        <a:t>Chức</a:t>
                      </a:r>
                      <a:r>
                        <a:rPr lang="vi-VN" sz="3600" b="1" baseline="0" smtClean="0">
                          <a:latin typeface="Arial" panose="020B0604020202020204" pitchFamily="34" charset="0"/>
                          <a:cs typeface="Arial" panose="020B0604020202020204" pitchFamily="34" charset="0"/>
                        </a:rPr>
                        <a:t> năng</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r>
              <a:tr h="20574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7526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9812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20320" y="1196166"/>
            <a:ext cx="3821068" cy="1754326"/>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Bảng mạch chính (Main board)</a:t>
            </a:r>
          </a:p>
        </p:txBody>
      </p:sp>
      <p:pic>
        <p:nvPicPr>
          <p:cNvPr id="5" name="Picture 4"/>
          <p:cNvPicPr>
            <a:picLocks noChangeAspect="1"/>
          </p:cNvPicPr>
          <p:nvPr/>
        </p:nvPicPr>
        <p:blipFill rotWithShape="1">
          <a:blip r:embed="rId2"/>
          <a:srcRect l="5118" t="12548" b="15141"/>
          <a:stretch/>
        </p:blipFill>
        <p:spPr>
          <a:xfrm>
            <a:off x="4045297" y="1420302"/>
            <a:ext cx="2800750" cy="1448663"/>
          </a:xfrm>
          <a:prstGeom prst="rect">
            <a:avLst/>
          </a:prstGeom>
        </p:spPr>
      </p:pic>
      <p:sp>
        <p:nvSpPr>
          <p:cNvPr id="6" name="Rectangle 5"/>
          <p:cNvSpPr/>
          <p:nvPr/>
        </p:nvSpPr>
        <p:spPr>
          <a:xfrm>
            <a:off x="7117988" y="1163146"/>
            <a:ext cx="10977118" cy="2086725"/>
          </a:xfrm>
          <a:prstGeom prst="rect">
            <a:avLst/>
          </a:prstGeom>
        </p:spPr>
        <p:txBody>
          <a:bodyPr wrap="square">
            <a:spAutoFit/>
          </a:bodyPr>
          <a:lstStyle/>
          <a:p>
            <a:pPr algn="just">
              <a:lnSpc>
                <a:spcPct val="120000"/>
              </a:lnSpc>
            </a:pPr>
            <a:r>
              <a:rPr lang="vi-VN" sz="3600" smtClean="0">
                <a:latin typeface="Arial" panose="020B0604020202020204" pitchFamily="34" charset="0"/>
                <a:cs typeface="Arial" panose="020B0604020202020204" pitchFamily="34" charset="0"/>
              </a:rPr>
              <a:t>L</a:t>
            </a:r>
            <a:r>
              <a:rPr lang="en-US" sz="3600" smtClean="0">
                <a:latin typeface="Arial" panose="020B0604020202020204" pitchFamily="34" charset="0"/>
                <a:cs typeface="Arial" panose="020B0604020202020204" pitchFamily="34" charset="0"/>
              </a:rPr>
              <a:t>àm </a:t>
            </a:r>
            <a:r>
              <a:rPr lang="en-US" sz="3600">
                <a:latin typeface="Arial" panose="020B0604020202020204" pitchFamily="34" charset="0"/>
                <a:cs typeface="Arial" panose="020B0604020202020204" pitchFamily="34" charset="0"/>
              </a:rPr>
              <a:t>nền giao tiếp giữa CPU, RAM và các linh kiện điện tử khác phục vụ cho việc kết nối với các thiết bị ngoại vi. </a:t>
            </a:r>
          </a:p>
        </p:txBody>
      </p:sp>
      <p:sp>
        <p:nvSpPr>
          <p:cNvPr id="7" name="Rectangle 6"/>
          <p:cNvSpPr/>
          <p:nvPr/>
        </p:nvSpPr>
        <p:spPr>
          <a:xfrm>
            <a:off x="1250588" y="3662075"/>
            <a:ext cx="126669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CPU</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4525"/>
          <a:stretch/>
        </p:blipFill>
        <p:spPr>
          <a:xfrm>
            <a:off x="4090308" y="3407129"/>
            <a:ext cx="2826150" cy="121777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107828" y="3256545"/>
                <a:ext cx="1098727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T</a:t>
                </a:r>
                <a:r>
                  <a:rPr lang="en-US" sz="3600" smtClean="0">
                    <a:latin typeface="Arial" panose="020B0604020202020204" pitchFamily="34" charset="0"/>
                    <a:cs typeface="Arial" panose="020B0604020202020204" pitchFamily="34" charset="0"/>
                  </a:rPr>
                  <a:t>ìm </a:t>
                </a:r>
                <a:r>
                  <a:rPr lang="en-US" sz="3600">
                    <a:latin typeface="Arial" panose="020B0604020202020204" pitchFamily="34" charset="0"/>
                    <a:cs typeface="Arial" panose="020B0604020202020204" pitchFamily="34" charset="0"/>
                  </a:rPr>
                  <a:t>nạp lệnh, giải mã lệnh và thực thi lệnh cho máy tính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là thành phần quan trọng nhất của máy tính.</a:t>
                </a:r>
                <a:endParaRPr lang="en-US" sz="36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107828" y="3256545"/>
                <a:ext cx="10987278" cy="1532727"/>
              </a:xfrm>
              <a:prstGeom prst="rect">
                <a:avLst/>
              </a:prstGeom>
              <a:blipFill rotWithShape="0">
                <a:blip r:embed="rId4"/>
                <a:stretch>
                  <a:fillRect l="-1720" r="-1665" b="-9127"/>
                </a:stretch>
              </a:blipFill>
            </p:spPr>
            <p:txBody>
              <a:bodyPr/>
              <a:lstStyle/>
              <a:p>
                <a:r>
                  <a:rPr lang="en-US">
                    <a:noFill/>
                  </a:rPr>
                  <a:t> </a:t>
                </a:r>
              </a:p>
            </p:txBody>
          </p:sp>
        </mc:Fallback>
      </mc:AlternateContent>
      <p:sp>
        <p:nvSpPr>
          <p:cNvPr id="10" name="Rectangle 9"/>
          <p:cNvSpPr/>
          <p:nvPr/>
        </p:nvSpPr>
        <p:spPr>
          <a:xfrm>
            <a:off x="1250587" y="5414675"/>
            <a:ext cx="1324402"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RAM</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4055457" y="5326619"/>
            <a:ext cx="2895851" cy="883997"/>
          </a:xfrm>
          <a:prstGeom prst="rect">
            <a:avLst/>
          </a:prstGeom>
        </p:spPr>
      </p:pic>
      <p:sp>
        <p:nvSpPr>
          <p:cNvPr id="13" name="Rectangle 12"/>
          <p:cNvSpPr/>
          <p:nvPr/>
        </p:nvSpPr>
        <p:spPr>
          <a:xfrm>
            <a:off x="7117988" y="5002253"/>
            <a:ext cx="1097711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dữ liệu tạm thời trong quá trình tính toán của máy </a:t>
            </a:r>
            <a:r>
              <a:rPr lang="vi-VN" sz="3600" smtClean="0">
                <a:latin typeface="Arial" panose="020B0604020202020204" pitchFamily="34" charset="0"/>
                <a:cs typeface="Arial" panose="020B0604020202020204" pitchFamily="34" charset="0"/>
              </a:rPr>
              <a:t>tính. </a:t>
            </a:r>
            <a:endParaRPr lang="en-US" sz="3600">
              <a:latin typeface="Arial" panose="020B0604020202020204" pitchFamily="34" charset="0"/>
              <a:cs typeface="Arial" panose="020B0604020202020204" pitchFamily="34" charset="0"/>
            </a:endParaRPr>
          </a:p>
        </p:txBody>
      </p:sp>
      <p:sp>
        <p:nvSpPr>
          <p:cNvPr id="14" name="Rectangle 13"/>
          <p:cNvSpPr/>
          <p:nvPr/>
        </p:nvSpPr>
        <p:spPr>
          <a:xfrm>
            <a:off x="1220107" y="7118642"/>
            <a:ext cx="1382110"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ROM</a:t>
            </a:r>
            <a:endParaRPr lang="en-US" sz="40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108" y="6717288"/>
            <a:ext cx="2671762" cy="1510594"/>
          </a:xfrm>
          <a:prstGeom prst="rect">
            <a:avLst/>
          </a:prstGeom>
        </p:spPr>
      </p:pic>
      <p:sp>
        <p:nvSpPr>
          <p:cNvPr id="16" name="Rectangle 15"/>
          <p:cNvSpPr/>
          <p:nvPr/>
        </p:nvSpPr>
        <p:spPr>
          <a:xfrm>
            <a:off x="7117988" y="6743700"/>
            <a:ext cx="1097711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chương trình giúp khởi động các chức năng cơ bản của máy </a:t>
            </a:r>
            <a:r>
              <a:rPr lang="vi-VN" sz="3600" smtClean="0">
                <a:latin typeface="Arial" panose="020B0604020202020204" pitchFamily="34" charset="0"/>
                <a:cs typeface="Arial" panose="020B0604020202020204" pitchFamily="34" charset="0"/>
              </a:rPr>
              <a:t>tính. </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16360" y="8801100"/>
            <a:ext cx="369364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Thiết bị lưu trữ </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042" b="19071"/>
          <a:stretch/>
        </p:blipFill>
        <p:spPr>
          <a:xfrm rot="16200000">
            <a:off x="4548396" y="8022526"/>
            <a:ext cx="1857186" cy="2671762"/>
          </a:xfrm>
          <a:prstGeom prst="rect">
            <a:avLst/>
          </a:prstGeom>
        </p:spPr>
      </p:pic>
      <p:sp>
        <p:nvSpPr>
          <p:cNvPr id="19" name="Rectangle 18"/>
          <p:cNvSpPr/>
          <p:nvPr/>
        </p:nvSpPr>
        <p:spPr>
          <a:xfrm>
            <a:off x="7164299" y="8508007"/>
            <a:ext cx="10930807" cy="1457771"/>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dữ liệu lâu dài và không bị mất đi khi máy tính tắt </a:t>
            </a:r>
            <a:r>
              <a:rPr lang="vi-VN" sz="3600" smtClean="0">
                <a:latin typeface="Arial" panose="020B0604020202020204" pitchFamily="34" charset="0"/>
                <a:cs typeface="Arial" panose="020B0604020202020204" pitchFamily="34" charset="0"/>
              </a:rPr>
              <a:t>nguồn.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5275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3" grpId="0"/>
      <p:bldP spid="14" grpId="0"/>
      <p:bldP spid="16"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229"/>
          <a:stretch/>
        </p:blipFill>
        <p:spPr>
          <a:xfrm>
            <a:off x="9450323" y="289559"/>
            <a:ext cx="8532877" cy="9654541"/>
          </a:xfrm>
          <a:prstGeom prst="rect">
            <a:avLst/>
          </a:prstGeom>
        </p:spPr>
      </p:pic>
      <p:sp>
        <p:nvSpPr>
          <p:cNvPr id="3" name="Rectangle 2"/>
          <p:cNvSpPr/>
          <p:nvPr/>
        </p:nvSpPr>
        <p:spPr>
          <a:xfrm>
            <a:off x="990600" y="1104900"/>
            <a:ext cx="8001000" cy="7728526"/>
          </a:xfrm>
          <a:prstGeom prst="rect">
            <a:avLst/>
          </a:prstGeom>
        </p:spPr>
        <p:txBody>
          <a:bodyPr wrap="square">
            <a:spAutoFit/>
          </a:bodyPr>
          <a:lstStyle/>
          <a:p>
            <a:pPr algn="just">
              <a:lnSpc>
                <a:spcPct val="150000"/>
              </a:lnSpc>
            </a:pPr>
            <a:r>
              <a:rPr lang="vi-VN" sz="4200" b="1">
                <a:latin typeface="Arial" panose="020B0604020202020204" pitchFamily="34" charset="0"/>
                <a:cs typeface="Arial" panose="020B0604020202020204" pitchFamily="34" charset="0"/>
              </a:rPr>
              <a:t>Dung lượng lưu trữ dữ liệu </a:t>
            </a:r>
            <a:r>
              <a:rPr lang="vi-VN" sz="4200">
                <a:latin typeface="Arial" panose="020B0604020202020204" pitchFamily="34" charset="0"/>
                <a:cs typeface="Arial" panose="020B0604020202020204" pitchFamily="34" charset="0"/>
              </a:rPr>
              <a:t>của máy tính là tổng dung lượng của ổ cứng HDD, ổ cứng SSD gắn sẵn bên trong máy tính, không bao gồm dung lượng lưu trữ của RAM. Hiện nay, dung lượng lưu trữ của máy tính có thể lên tới hàng TB. </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0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117927" y="2904911"/>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a:solidFill>
                  <a:srgbClr val="231F20"/>
                </a:solidFill>
                <a:latin typeface="Arial" panose="020B0604020202020204" pitchFamily="34" charset="0"/>
                <a:cs typeface="Arial" panose="020B0604020202020204" pitchFamily="34" charset="0"/>
              </a:rPr>
              <a:t>3</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38" name="TextBox 36"/>
          <p:cNvSpPr txBox="1"/>
          <p:nvPr/>
        </p:nvSpPr>
        <p:spPr>
          <a:xfrm>
            <a:off x="3229749" y="4642643"/>
            <a:ext cx="10639894" cy="3693319"/>
          </a:xfrm>
          <a:prstGeom prst="rect">
            <a:avLst/>
          </a:prstGeom>
        </p:spPr>
        <p:txBody>
          <a:bodyPr wrap="square" lIns="0" tIns="0" rIns="0" bIns="0" rtlCol="0" anchor="t">
            <a:spAutoFit/>
          </a:bodyPr>
          <a:lstStyle/>
          <a:p>
            <a:pPr algn="ctr">
              <a:lnSpc>
                <a:spcPct val="150000"/>
              </a:lnSpc>
            </a:pPr>
            <a:r>
              <a:rPr lang="vi-VN" sz="8000" b="1" smtClean="0">
                <a:latin typeface="Arial" panose="020B0604020202020204" pitchFamily="34" charset="0"/>
                <a:cs typeface="Arial" panose="020B0604020202020204" pitchFamily="34" charset="0"/>
              </a:rPr>
              <a:t>HIỆU NĂNG CỦA</a:t>
            </a:r>
            <a:r>
              <a:rPr lang="en-US" sz="8000" b="1" smtClean="0">
                <a:latin typeface="Arial" panose="020B0604020202020204" pitchFamily="34" charset="0"/>
                <a:cs typeface="Arial" panose="020B0604020202020204" pitchFamily="34" charset="0"/>
              </a:rPr>
              <a:t>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725619675"/>
      </p:ext>
    </p:extLst>
  </p:cSld>
  <p:clrMapOvr>
    <a:masterClrMapping/>
  </p:clrMapOvr>
  <p:transition spd="med">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asvg="http://schemas.microsoft.com/office/drawing/2016/SVG/main" xmlns="" r:embed="rId4"/>
                  </a:ext>
                </a:extLst>
              </a:blip>
              <a:stretch>
                <a:fillRect/>
              </a:stretch>
            </a:blipFill>
          </p:spPr>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spid="_x0000_s1049" name="Equation" r:id="rId5" imgW="114120" imgH="215640" progId="Equation.3">
                  <p:embed/>
                </p:oleObj>
              </mc:Choice>
              <mc:Fallback>
                <p:oleObj name="Equation" r:id="rId5" imgW="114120" imgH="215640" progId="Equation.3">
                  <p:embed/>
                  <p:pic>
                    <p:nvPicPr>
                      <p:cNvPr id="0" name=""/>
                      <p:cNvPicPr/>
                      <p:nvPr/>
                    </p:nvPicPr>
                    <p:blipFill>
                      <a:blip r:embed="rId6"/>
                      <a:stretch>
                        <a:fillRect/>
                      </a:stretch>
                    </p:blipFill>
                    <p:spPr>
                      <a:xfrm>
                        <a:off x="9086850" y="5035550"/>
                        <a:ext cx="114300" cy="215900"/>
                      </a:xfrm>
                      <a:prstGeom prst="rect">
                        <a:avLst/>
                      </a:prstGeom>
                    </p:spPr>
                  </p:pic>
                </p:oleObj>
              </mc:Fallback>
            </mc:AlternateContent>
          </a:graphicData>
        </a:graphic>
      </p:graphicFrame>
      <p:sp>
        <p:nvSpPr>
          <p:cNvPr id="28" name="TextBox 27"/>
          <p:cNvSpPr txBox="1"/>
          <p:nvPr/>
        </p:nvSpPr>
        <p:spPr>
          <a:xfrm>
            <a:off x="5244521" y="911630"/>
            <a:ext cx="66294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143000" y="2260993"/>
            <a:ext cx="14483318" cy="1994115"/>
            <a:chOff x="1583014" y="7580137"/>
            <a:chExt cx="14483318" cy="1994115"/>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014" y="7580137"/>
              <a:ext cx="1994115" cy="1994115"/>
            </a:xfrm>
            <a:prstGeom prst="rect">
              <a:avLst/>
            </a:prstGeom>
          </p:spPr>
        </p:pic>
        <p:sp>
          <p:nvSpPr>
            <p:cNvPr id="34" name="Rectangle 33"/>
            <p:cNvSpPr/>
            <p:nvPr/>
          </p:nvSpPr>
          <p:spPr>
            <a:xfrm>
              <a:off x="4125540" y="7607612"/>
              <a:ext cx="11940792" cy="1911549"/>
            </a:xfrm>
            <a:prstGeom prst="rect">
              <a:avLst/>
            </a:prstGeom>
          </p:spPr>
          <p:txBody>
            <a:bodyPr wrap="square">
              <a:spAutoFit/>
            </a:bodyPr>
            <a:lstStyle/>
            <a:p>
              <a:pPr algn="just">
                <a:lnSpc>
                  <a:spcPct val="150000"/>
                </a:lnSpc>
              </a:pPr>
              <a:r>
                <a:rPr lang="vi-VN" sz="4200" i="1"/>
                <a:t>Em hãy cho biết CPU là gì và làm nhiệm vụ gì trong máy tính.</a:t>
              </a:r>
              <a:endParaRPr lang="en-US" sz="420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156" y="5006962"/>
            <a:ext cx="6917562" cy="4431563"/>
          </a:xfrm>
          <a:prstGeom prst="rect">
            <a:avLst/>
          </a:prstGeom>
        </p:spPr>
      </p:pic>
      <p:sp>
        <p:nvSpPr>
          <p:cNvPr id="36" name="Rectangle 35"/>
          <p:cNvSpPr/>
          <p:nvPr/>
        </p:nvSpPr>
        <p:spPr>
          <a:xfrm>
            <a:off x="7596850" y="4245880"/>
            <a:ext cx="8979327"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CPU </a:t>
            </a:r>
            <a:r>
              <a:rPr lang="vi-VN" sz="4000" smtClean="0">
                <a:solidFill>
                  <a:srgbClr val="002060"/>
                </a:solidFill>
              </a:rPr>
              <a:t>- </a:t>
            </a:r>
            <a:r>
              <a:rPr lang="vi-VN" sz="4000" b="1" smtClean="0">
                <a:solidFill>
                  <a:srgbClr val="002060"/>
                </a:solidFill>
              </a:rPr>
              <a:t>Central </a:t>
            </a:r>
            <a:r>
              <a:rPr lang="vi-VN" sz="4000" b="1">
                <a:solidFill>
                  <a:srgbClr val="002060"/>
                </a:solidFill>
              </a:rPr>
              <a:t>Processing </a:t>
            </a:r>
            <a:r>
              <a:rPr lang="vi-VN" sz="4000" b="1" smtClean="0">
                <a:solidFill>
                  <a:srgbClr val="002060"/>
                </a:solidFill>
              </a:rPr>
              <a:t>Unit</a:t>
            </a:r>
            <a:r>
              <a:rPr lang="vi-VN" sz="4000" smtClean="0">
                <a:solidFill>
                  <a:srgbClr val="002060"/>
                </a:solidFill>
              </a:rPr>
              <a:t> (bộ </a:t>
            </a:r>
            <a:r>
              <a:rPr lang="vi-VN" sz="4000">
                <a:solidFill>
                  <a:srgbClr val="002060"/>
                </a:solidFill>
              </a:rPr>
              <a:t>xử lí trung </a:t>
            </a:r>
            <a:r>
              <a:rPr lang="vi-VN" sz="4000" smtClean="0">
                <a:solidFill>
                  <a:srgbClr val="002060"/>
                </a:solidFill>
              </a:rPr>
              <a:t>tâm).</a:t>
            </a:r>
            <a:endParaRPr lang="en-US" sz="4000">
              <a:solidFill>
                <a:srgbClr val="002060"/>
              </a:solidFill>
            </a:endParaRPr>
          </a:p>
        </p:txBody>
      </p:sp>
      <p:sp>
        <p:nvSpPr>
          <p:cNvPr id="37" name="Rectangle 36"/>
          <p:cNvSpPr/>
          <p:nvPr/>
        </p:nvSpPr>
        <p:spPr>
          <a:xfrm>
            <a:off x="7596851" y="6153112"/>
            <a:ext cx="8979327"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Đ</a:t>
            </a:r>
            <a:r>
              <a:rPr lang="vi-VN" sz="4000" smtClean="0">
                <a:solidFill>
                  <a:srgbClr val="002060"/>
                </a:solidFill>
              </a:rPr>
              <a:t>ược </a:t>
            </a:r>
            <a:r>
              <a:rPr lang="vi-VN" sz="4000">
                <a:solidFill>
                  <a:srgbClr val="002060"/>
                </a:solidFill>
              </a:rPr>
              <a:t>coi là “bộ não” của máy tính vì nó thực hiện các hoạt động xử lí, tính toán, điều khiển và quản lí các tác vụ của hệ thống.</a:t>
            </a:r>
            <a:endParaRPr lang="en-US" sz="4000">
              <a:solidFill>
                <a:srgbClr val="002060"/>
              </a:solidFill>
            </a:endParaRPr>
          </a:p>
        </p:txBody>
      </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ppt_x</p:attrName>
                                        </p:attrNameLst>
                                      </p:cBhvr>
                                      <p:tavLst>
                                        <p:tav tm="0">
                                          <p:val>
                                            <p:strVal val="#ppt_x"/>
                                          </p:val>
                                        </p:tav>
                                        <p:tav tm="100000">
                                          <p:val>
                                            <p:strVal val="#ppt_x"/>
                                          </p:val>
                                        </p:tav>
                                      </p:tavLst>
                                    </p:anim>
                                    <p:anim calcmode="lin" valueType="num">
                                      <p:cBhvr>
                                        <p:cTn id="17"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905869" y="392042"/>
            <a:ext cx="16388624" cy="1676401"/>
            <a:chOff x="905869" y="392042"/>
            <a:chExt cx="16388624" cy="1676401"/>
          </a:xfrm>
        </p:grpSpPr>
        <p:sp>
          <p:nvSpPr>
            <p:cNvPr id="2" name="Rectangle 1"/>
            <p:cNvSpPr/>
            <p:nvPr/>
          </p:nvSpPr>
          <p:spPr>
            <a:xfrm>
              <a:off x="2362200" y="1069285"/>
              <a:ext cx="14932293"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Dựa vào </a:t>
              </a:r>
              <a:r>
                <a:rPr lang="en-US" sz="4000" i="1" smtClean="0">
                  <a:solidFill>
                    <a:srgbClr val="002060"/>
                  </a:solidFill>
                  <a:latin typeface="Arial" panose="020B0604020202020204" pitchFamily="34" charset="0"/>
                  <a:cs typeface="Arial" panose="020B0604020202020204" pitchFamily="34" charset="0"/>
                </a:rPr>
                <a:t>thông </a:t>
              </a:r>
              <a:r>
                <a:rPr lang="en-US" sz="4000" i="1">
                  <a:solidFill>
                    <a:srgbClr val="002060"/>
                  </a:solidFill>
                  <a:latin typeface="Arial" panose="020B0604020202020204" pitchFamily="34" charset="0"/>
                  <a:cs typeface="Arial" panose="020B0604020202020204" pitchFamily="34" charset="0"/>
                </a:rPr>
                <a:t>tin mục 3 SGK trang 8 </a:t>
              </a:r>
              <a:r>
                <a:rPr lang="vi-VN" sz="4000" i="1" smtClean="0">
                  <a:solidFill>
                    <a:srgbClr val="002060"/>
                  </a:solidFill>
                  <a:latin typeface="Arial" panose="020B0604020202020204" pitchFamily="34" charset="0"/>
                  <a:cs typeface="Arial" panose="020B0604020202020204" pitchFamily="34" charset="0"/>
                </a:rPr>
                <a:t>và</a:t>
              </a:r>
              <a:r>
                <a:rPr lang="en-US" sz="4000" i="1" smtClean="0">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thảo luận các nội dung: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69" y="392042"/>
              <a:ext cx="1456331" cy="1676401"/>
            </a:xfrm>
            <a:prstGeom prst="rect">
              <a:avLst/>
            </a:prstGeom>
          </p:spPr>
        </p:pic>
      </p:grpSp>
      <p:sp>
        <p:nvSpPr>
          <p:cNvPr id="4" name="Rectangle 3"/>
          <p:cNvSpPr/>
          <p:nvPr/>
        </p:nvSpPr>
        <p:spPr>
          <a:xfrm>
            <a:off x="910949" y="2193785"/>
            <a:ext cx="12556132" cy="747897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Hiệu </a:t>
            </a:r>
            <a:r>
              <a:rPr lang="vi-VN" sz="4000">
                <a:latin typeface="Arial" panose="020B0604020202020204" pitchFamily="34" charset="0"/>
                <a:cs typeface="Arial" panose="020B0604020202020204" pitchFamily="34" charset="0"/>
              </a:rPr>
              <a:t>năng của máy tính được đánh giá thông qua các đại lượng nào?</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thông số kĩ thuật cần quan tâm của CPU? Nêu đơn vị đo hiệu năng của CPU? Hiện nay, CPU có tốc độ bao nhiêu?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thông số kĩ thuật cần quan tâm của RAM? Nêu đơn vị đo hiệu năng của RAM? Hiện nay, RAM có tốc độ bao nhiêu?</a:t>
            </a:r>
          </a:p>
        </p:txBody>
      </p:sp>
      <p:pic>
        <p:nvPicPr>
          <p:cNvPr id="5" name="Picture 4"/>
          <p:cNvPicPr>
            <a:picLocks noChangeAspect="1"/>
          </p:cNvPicPr>
          <p:nvPr/>
        </p:nvPicPr>
        <p:blipFill>
          <a:blip r:embed="rId3"/>
          <a:stretch>
            <a:fillRect/>
          </a:stretch>
        </p:blipFill>
        <p:spPr>
          <a:xfrm flipH="1">
            <a:off x="13881470" y="4412236"/>
            <a:ext cx="4066170" cy="5257979"/>
          </a:xfrm>
          <a:prstGeom prst="rect">
            <a:avLst/>
          </a:prstGeom>
        </p:spPr>
      </p:pic>
    </p:spTree>
    <p:extLst>
      <p:ext uri="{BB962C8B-B14F-4D97-AF65-F5344CB8AC3E}">
        <p14:creationId xmlns:p14="http://schemas.microsoft.com/office/powerpoint/2010/main" val="37960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anim calcmode="lin" valueType="num">
                                      <p:cBhvr>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anim calcmode="lin" valueType="num">
                                      <p:cBhvr>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46" name="TextBox 45"/>
          <p:cNvSpPr txBox="1"/>
          <p:nvPr/>
        </p:nvSpPr>
        <p:spPr>
          <a:xfrm>
            <a:off x="14486004" y="876300"/>
            <a:ext cx="2683631"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GHI NHỚ</a:t>
            </a:r>
            <a:endParaRPr lang="en-US" sz="4000" b="1">
              <a:solidFill>
                <a:srgbClr val="C00000"/>
              </a:solidFill>
              <a:latin typeface="Arial" panose="020B0604020202020204" pitchFamily="34" charset="0"/>
              <a:cs typeface="Arial" panose="020B0604020202020204" pitchFamily="34" charset="0"/>
            </a:endParaRPr>
          </a:p>
        </p:txBody>
      </p:sp>
      <p:sp>
        <p:nvSpPr>
          <p:cNvPr id="32" name="Rectangle 31"/>
          <p:cNvSpPr/>
          <p:nvPr/>
        </p:nvSpPr>
        <p:spPr>
          <a:xfrm>
            <a:off x="1219200" y="1164353"/>
            <a:ext cx="12746980" cy="193899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Hiệu năng của máy tính được đánh giá thông qua tốc độ CPU, dung lượng bộ nhớ </a:t>
            </a:r>
            <a:r>
              <a:rPr lang="vi-VN" sz="4000" smtClean="0">
                <a:latin typeface="Arial" panose="020B0604020202020204" pitchFamily="34" charset="0"/>
                <a:cs typeface="Arial" panose="020B0604020202020204" pitchFamily="34" charset="0"/>
              </a:rPr>
              <a:t>RAM. </a:t>
            </a:r>
            <a:endParaRPr lang="en-US" sz="4000">
              <a:latin typeface="Arial" panose="020B0604020202020204" pitchFamily="34" charset="0"/>
              <a:cs typeface="Arial" panose="020B0604020202020204" pitchFamily="34" charset="0"/>
            </a:endParaRPr>
          </a:p>
        </p:txBody>
      </p:sp>
      <p:sp>
        <p:nvSpPr>
          <p:cNvPr id="34" name="Rectangle 33"/>
          <p:cNvSpPr/>
          <p:nvPr/>
        </p:nvSpPr>
        <p:spPr>
          <a:xfrm>
            <a:off x="1219200" y="3510747"/>
            <a:ext cx="10315644" cy="707886"/>
          </a:xfrm>
          <a:prstGeom prst="rect">
            <a:avLst/>
          </a:prstGeom>
        </p:spPr>
        <p:txBody>
          <a:bodyPr wrap="none">
            <a:spAutoFit/>
          </a:bodyPr>
          <a:lstStyle/>
          <a:p>
            <a:pPr marL="571500" indent="-571500">
              <a:buFont typeface="Wingdings" panose="05000000000000000000" pitchFamily="2" charset="2"/>
              <a:buChar char="ü"/>
            </a:pPr>
            <a:r>
              <a:rPr lang="en-US" sz="4000">
                <a:latin typeface="Arial" panose="020B0604020202020204" pitchFamily="34" charset="0"/>
                <a:cs typeface="Arial" panose="020B0604020202020204" pitchFamily="34" charset="0"/>
              </a:rPr>
              <a:t>Thông số kĩ thuật cần quan tâm của CPU:</a:t>
            </a:r>
          </a:p>
        </p:txBody>
      </p:sp>
      <p:sp>
        <p:nvSpPr>
          <p:cNvPr id="35" name="Rounded Rectangle 34"/>
          <p:cNvSpPr/>
          <p:nvPr/>
        </p:nvSpPr>
        <p:spPr>
          <a:xfrm>
            <a:off x="2461114" y="4714707"/>
            <a:ext cx="3939686" cy="161736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Tốc độ CPU</a:t>
            </a:r>
            <a:endParaRPr lang="en-US" sz="4000">
              <a:solidFill>
                <a:schemeClr val="bg1"/>
              </a:solidFill>
              <a:latin typeface="Arial" panose="020B0604020202020204" pitchFamily="34" charset="0"/>
              <a:cs typeface="Arial" panose="020B0604020202020204" pitchFamily="34" charset="0"/>
            </a:endParaRPr>
          </a:p>
        </p:txBody>
      </p:sp>
      <p:sp>
        <p:nvSpPr>
          <p:cNvPr id="38" name="Rounded Rectangle 37"/>
          <p:cNvSpPr/>
          <p:nvPr/>
        </p:nvSpPr>
        <p:spPr>
          <a:xfrm>
            <a:off x="7952001" y="4704919"/>
            <a:ext cx="6988023" cy="1617368"/>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Số lượng nhân hay lõi (core)</a:t>
            </a:r>
            <a:endParaRPr lang="en-US" sz="400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1219200" y="6693519"/>
            <a:ext cx="14706600" cy="286232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Thông số kĩ thuật cần quan tâm của RAM là dung lượng. Dung lượng của RAM được đo bằng đơn vị Byte. Hiện nay, máy tính có RAM với dung lượng hàng GB (1GB = 230 Byte)</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0614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animBg="1"/>
      <p:bldP spid="38" grpId="0" animBg="1"/>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290695343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45702" y="1005254"/>
            <a:ext cx="14829312" cy="2014334"/>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1</a:t>
            </a:r>
            <a:r>
              <a:rPr lang="en-US" sz="4400" b="1"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Thiết</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bị</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nào</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là</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thành</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phần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quan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trọng</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nhất</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của</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máy</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tính</a:t>
            </a:r>
            <a:r>
              <a:rPr lang="vi-VN" sz="4400" dirty="0" smtClean="0">
                <a:solidFill>
                  <a:prstClr val="white"/>
                </a:solidFill>
                <a:cs typeface="Arial" panose="020B0604020202020204" pitchFamily="34" charset="0"/>
              </a:rPr>
              <a:t>?</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097376" y="6977034"/>
            <a:ext cx="7185135"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smtClean="0">
                <a:solidFill>
                  <a:prstClr val="white"/>
                </a:solidFill>
                <a:latin typeface="Arial" panose="020B0604020202020204" pitchFamily="34" charset="0"/>
                <a:cs typeface="Arial" panose="020B0604020202020204" pitchFamily="34" charset="0"/>
                <a:sym typeface="Arial"/>
              </a:rPr>
              <a:t>Đĩa</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305831" y="6995265"/>
            <a:ext cx="7593632"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9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560759"/>
            <a:ext cx="16308286" cy="2922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7959" y="615253"/>
            <a:ext cx="15392400" cy="2827634"/>
          </a:xfrm>
          <a:prstGeom prst="rect">
            <a:avLst/>
          </a:prstGeom>
          <a:noFill/>
        </p:spPr>
        <p:txBody>
          <a:bodyPr wrap="square" rtlCol="0">
            <a:spAutoFit/>
          </a:bodyPr>
          <a:lstStyle/>
          <a:p>
            <a:pPr algn="ctr">
              <a:lnSpc>
                <a:spcPct val="140000"/>
              </a:lnSpc>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a:t>
            </a:r>
            <a:r>
              <a:rPr lang="en-US" sz="4400" b="1" smtClean="0">
                <a:solidFill>
                  <a:schemeClr val="bg1"/>
                </a:solidFill>
                <a:latin typeface="Arial" panose="020B0604020202020204" pitchFamily="34" charset="0"/>
                <a:cs typeface="Arial" panose="020B0604020202020204" pitchFamily="34" charset="0"/>
                <a:sym typeface="Arial"/>
              </a:rPr>
              <a:t>2:</a:t>
            </a:r>
            <a:r>
              <a:rPr lang="vi-VN" sz="4400" b="1" smtClean="0">
                <a:solidFill>
                  <a:schemeClr val="bg1"/>
                </a:solidFill>
                <a:latin typeface="Arial" panose="020B0604020202020204" pitchFamily="34" charset="0"/>
                <a:cs typeface="Arial" panose="020B0604020202020204" pitchFamily="34" charset="0"/>
                <a:sym typeface="Arial"/>
              </a:rPr>
              <a:t> </a:t>
            </a:r>
            <a:r>
              <a:rPr lang="en-US" sz="4400">
                <a:solidFill>
                  <a:schemeClr val="bg1"/>
                </a:solidFill>
                <a:latin typeface="Arial" panose="020B0604020202020204" pitchFamily="34" charset="0"/>
                <a:cs typeface="Arial" panose="020B0604020202020204" pitchFamily="34" charset="0"/>
              </a:rPr>
              <a:t>Bộ phận nào dưới đây đóng vai trò làm nền giao tiếp giữa CPU, RAM và các linh kiện điện tử phục vụ cho việc kết nối với các thiết bị ngoại vi?</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8039" y="6987351"/>
            <a:ext cx="792234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Bảng mạch chính</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68039" y="4300343"/>
            <a:ext cx="8042986"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30428" y="4286726"/>
            <a:ext cx="779160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Thiết bị lưu trữ</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230428" y="6950685"/>
            <a:ext cx="7304972"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Bộ nhớ ngoài</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42893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571501"/>
            <a:ext cx="16308286" cy="29329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8936" y="705683"/>
            <a:ext cx="15170122" cy="2733056"/>
          </a:xfrm>
          <a:prstGeom prst="rect">
            <a:avLst/>
          </a:prstGeom>
          <a:noFill/>
        </p:spPr>
        <p:txBody>
          <a:bodyPr wrap="square" rtlCol="0">
            <a:spAutoFit/>
          </a:bodyPr>
          <a:lstStyle/>
          <a:p>
            <a:pPr algn="ctr">
              <a:lnSpc>
                <a:spcPct val="13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a:t>
            </a:r>
            <a:r>
              <a:rPr lang="en-US" sz="4400" b="1" dirty="0" smtClean="0">
                <a:solidFill>
                  <a:schemeClr val="bg1"/>
                </a:solidFill>
                <a:latin typeface="Arial" panose="020B0604020202020204" pitchFamily="34" charset="0"/>
                <a:cs typeface="Arial" panose="020B0604020202020204" pitchFamily="34" charset="0"/>
                <a:sym typeface="Arial"/>
              </a:rPr>
              <a:t>3:</a:t>
            </a:r>
            <a:r>
              <a:rPr lang="en-US" sz="4400" dirty="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Bộ</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phận</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nào</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dưới</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err="1" smtClean="0">
                <a:solidFill>
                  <a:schemeClr val="bg1"/>
                </a:solidFill>
                <a:latin typeface="Arial" panose="020B0604020202020204" pitchFamily="34" charset="0"/>
                <a:cs typeface="Arial" panose="020B0604020202020204" pitchFamily="34" charset="0"/>
                <a:sym typeface="Arial"/>
              </a:rPr>
              <a:t>đây</a:t>
            </a:r>
            <a:r>
              <a:rPr lang="en-US" sz="4400" smtClean="0">
                <a:solidFill>
                  <a:schemeClr val="bg1"/>
                </a:solidFill>
                <a:latin typeface="Arial" panose="020B0604020202020204" pitchFamily="34" charset="0"/>
                <a:cs typeface="Arial" panose="020B0604020202020204" pitchFamily="34" charset="0"/>
                <a:sym typeface="Arial"/>
              </a:rPr>
              <a:t> </a:t>
            </a:r>
            <a:r>
              <a:rPr lang="vi-VN" sz="4400" smtClean="0">
                <a:solidFill>
                  <a:schemeClr val="bg1"/>
                </a:solidFill>
                <a:latin typeface="Arial" panose="020B0604020202020204" pitchFamily="34" charset="0"/>
                <a:cs typeface="Arial" panose="020B0604020202020204" pitchFamily="34" charset="0"/>
                <a:sym typeface="Arial"/>
              </a:rPr>
              <a:t>dùng để l</a:t>
            </a:r>
            <a:r>
              <a:rPr lang="en-US" sz="4400" smtClean="0">
                <a:solidFill>
                  <a:schemeClr val="bg1"/>
                </a:solidFill>
                <a:latin typeface="Arial" panose="020B0604020202020204" pitchFamily="34" charset="0"/>
                <a:cs typeface="Arial" panose="020B0604020202020204" pitchFamily="34" charset="0"/>
              </a:rPr>
              <a:t>ưu </a:t>
            </a:r>
            <a:r>
              <a:rPr lang="en-US" sz="4400">
                <a:solidFill>
                  <a:schemeClr val="bg1"/>
                </a:solidFill>
                <a:latin typeface="Arial" panose="020B0604020202020204" pitchFamily="34" charset="0"/>
                <a:cs typeface="Arial" panose="020B0604020202020204" pitchFamily="34" charset="0"/>
              </a:rPr>
              <a:t>trữ tạm thời trong quá trình tính toán của máy tính, dữ liệu sẽ bị mất khi máy tính bị mất điện hoặc khởi động </a:t>
            </a:r>
            <a:r>
              <a:rPr lang="en-US" sz="4400" smtClean="0">
                <a:solidFill>
                  <a:schemeClr val="bg1"/>
                </a:solidFill>
                <a:latin typeface="Arial" panose="020B0604020202020204" pitchFamily="34" charset="0"/>
                <a:cs typeface="Arial" panose="020B0604020202020204" pitchFamily="34" charset="0"/>
              </a:rPr>
              <a:t>lại</a:t>
            </a:r>
            <a:r>
              <a:rPr lang="vi-VN" sz="440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097376" y="6977034"/>
            <a:ext cx="718513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smtClean="0">
                <a:solidFill>
                  <a:prstClr val="white"/>
                </a:solidFill>
                <a:latin typeface="Arial" panose="020B0604020202020204" pitchFamily="34" charset="0"/>
                <a:cs typeface="Arial" panose="020B0604020202020204" pitchFamily="34" charset="0"/>
                <a:sym typeface="Arial"/>
              </a:rPr>
              <a:t>Đĩa</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305831" y="6995265"/>
            <a:ext cx="759363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075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807059" y="929712"/>
            <a:ext cx="14554201" cy="2123658"/>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dirty="0" smtClean="0">
                <a:solidFill>
                  <a:prstClr val="white"/>
                </a:solidFill>
                <a:latin typeface="Arial" panose="020B0604020202020204" pitchFamily="34" charset="0"/>
                <a:cs typeface="Arial" panose="020B0604020202020204" pitchFamily="34" charset="0"/>
                <a:sym typeface="Arial"/>
              </a:rPr>
              <a:t>4: </a:t>
            </a:r>
            <a:r>
              <a:rPr lang="en-US" sz="4400" dirty="0" err="1" smtClean="0">
                <a:solidFill>
                  <a:prstClr val="white"/>
                </a:solidFill>
                <a:latin typeface="Arial" panose="020B0604020202020204" pitchFamily="34" charset="0"/>
                <a:cs typeface="Arial" panose="020B0604020202020204" pitchFamily="34" charset="0"/>
              </a:rPr>
              <a:t>Biểu</a:t>
            </a:r>
            <a:r>
              <a:rPr lang="en-US" sz="4400" dirty="0" smtClean="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diễn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số</a:t>
            </a:r>
            <a:r>
              <a:rPr lang="en-US" sz="4400" dirty="0">
                <a:solidFill>
                  <a:prstClr val="white"/>
                </a:solidFill>
                <a:latin typeface="Arial" panose="020B0604020202020204" pitchFamily="34" charset="0"/>
                <a:cs typeface="Arial" panose="020B0604020202020204" pitchFamily="34" charset="0"/>
              </a:rPr>
              <a:t> 14 </a:t>
            </a:r>
            <a:r>
              <a:rPr lang="en-US" sz="4400" dirty="0" err="1">
                <a:solidFill>
                  <a:prstClr val="white"/>
                </a:solidFill>
                <a:latin typeface="Arial" panose="020B0604020202020204" pitchFamily="34" charset="0"/>
                <a:cs typeface="Arial" panose="020B0604020202020204" pitchFamily="34" charset="0"/>
              </a:rPr>
              <a:t>từ</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thập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sang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ta </a:t>
            </a:r>
            <a:r>
              <a:rPr lang="en-US" sz="4400" dirty="0" err="1" smtClean="0">
                <a:solidFill>
                  <a:prstClr val="white"/>
                </a:solidFill>
                <a:latin typeface="Arial" panose="020B0604020202020204" pitchFamily="34" charset="0"/>
                <a:cs typeface="Arial" panose="020B0604020202020204" pitchFamily="34" charset="0"/>
              </a:rPr>
              <a:t>được</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a:t>
            </a:r>
            <a:endParaRPr lang="en-US" sz="4200" dirty="0">
              <a:solidFill>
                <a:prstClr val="white"/>
              </a:solidFil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prstClr val="white"/>
                </a:solidFill>
                <a:latin typeface="Arial" panose="020B0604020202020204" pitchFamily="34" charset="0"/>
                <a:cs typeface="Arial" panose="020B0604020202020204" pitchFamily="34" charset="0"/>
                <a:sym typeface="Arial"/>
              </a:rPr>
              <a:t>1101</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1001</a:t>
            </a:r>
            <a:endParaRPr lang="en-US" sz="4200" dirty="0">
              <a:solidFill>
                <a:prstClr val="white"/>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7668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7637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09030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624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847420" y="1121311"/>
            <a:ext cx="14192446" cy="1998176"/>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dirty="0" smtClean="0">
                <a:solidFill>
                  <a:prstClr val="white"/>
                </a:solidFill>
                <a:latin typeface="Arial" panose="020B0604020202020204" pitchFamily="34" charset="0"/>
                <a:cs typeface="Arial" panose="020B0604020202020204" pitchFamily="34" charset="0"/>
                <a:sym typeface="Arial"/>
              </a:rPr>
              <a:t>5: </a:t>
            </a:r>
            <a:r>
              <a:rPr lang="en-US" sz="4400" dirty="0" err="1" smtClean="0">
                <a:solidFill>
                  <a:prstClr val="white"/>
                </a:solidFill>
                <a:latin typeface="Arial" panose="020B0604020202020204" pitchFamily="34" charset="0"/>
                <a:cs typeface="Arial" panose="020B0604020202020204" pitchFamily="34" charset="0"/>
              </a:rPr>
              <a:t>Kết</a:t>
            </a:r>
            <a:r>
              <a:rPr lang="en-US" sz="4400" dirty="0" smtClean="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quả</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của</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phép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cộng</a:t>
            </a:r>
            <a:r>
              <a:rPr lang="en-US" sz="4400" dirty="0">
                <a:solidFill>
                  <a:prstClr val="white"/>
                </a:solidFill>
                <a:latin typeface="Arial" panose="020B0604020202020204" pitchFamily="34" charset="0"/>
                <a:cs typeface="Arial" panose="020B0604020202020204" pitchFamily="34" charset="0"/>
              </a:rPr>
              <a:t> 11001 + 10110 </a:t>
            </a:r>
            <a:r>
              <a:rPr lang="en-US" sz="4400" dirty="0" err="1">
                <a:solidFill>
                  <a:prstClr val="white"/>
                </a:solidFill>
                <a:latin typeface="Arial" panose="020B0604020202020204" pitchFamily="34" charset="0"/>
                <a:cs typeface="Arial" panose="020B0604020202020204" pitchFamily="34" charset="0"/>
              </a:rPr>
              <a:t>trong</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là</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29983" y="416900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7351" y="4574803"/>
            <a:ext cx="792234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30017" y="7280653"/>
            <a:ext cx="8013626"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58" y="4177852"/>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43998"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77195" y="4589107"/>
            <a:ext cx="779160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400" dirty="0" smtClean="0">
                <a:solidFill>
                  <a:prstClr val="white"/>
                </a:solidFill>
                <a:latin typeface="Arial" panose="020B0604020202020204" pitchFamily="34" charset="0"/>
                <a:cs typeface="Arial" panose="020B0604020202020204" pitchFamily="34" charset="0"/>
                <a:sym typeface="Arial"/>
              </a:rPr>
              <a:t>110111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384839" y="7280653"/>
            <a:ext cx="765281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cs typeface="Arial" panose="020B0604020202020204" pitchFamily="34" charset="0"/>
                <a:sym typeface="Arial"/>
              </a:rPr>
              <a:t>111101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674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546692"/>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838200" y="1803008"/>
            <a:ext cx="6419850" cy="4708981"/>
          </a:xfrm>
          <a:prstGeom prst="rect">
            <a:avLst/>
          </a:prstGeom>
        </p:spPr>
        <p:txBody>
          <a:bodyPr wrap="square">
            <a:spAutoFit/>
          </a:bodyPr>
          <a:lstStyle/>
          <a:p>
            <a:pPr algn="just">
              <a:lnSpc>
                <a:spcPct val="150000"/>
              </a:lnSpc>
            </a:pPr>
            <a:r>
              <a:rPr lang="vi-VN" sz="4000" b="1" smtClean="0">
                <a:solidFill>
                  <a:srgbClr val="C00000"/>
                </a:solidFill>
              </a:rPr>
              <a:t>Câu 1: </a:t>
            </a:r>
            <a:r>
              <a:rPr lang="vi-VN" sz="4000" smtClean="0"/>
              <a:t>Em </a:t>
            </a:r>
            <a:r>
              <a:rPr lang="vi-VN" sz="4000"/>
              <a:t>hãy nêu giá trị thích hợp tại dấu ? cho hai cột S và C</a:t>
            </a:r>
            <a:r>
              <a:rPr lang="vi-VN" sz="4000" baseline="-25000"/>
              <a:t>out </a:t>
            </a:r>
            <a:r>
              <a:rPr lang="vi-VN" sz="4000"/>
              <a:t>để hoàn thành bảng chân lí cho mạch cộng đầy </a:t>
            </a:r>
            <a:r>
              <a:rPr lang="vi-VN" sz="4000" smtClean="0"/>
              <a:t>đủ.</a:t>
            </a:r>
            <a:endParaRPr lang="en-US" sz="4000"/>
          </a:p>
        </p:txBody>
      </p:sp>
      <p:graphicFrame>
        <p:nvGraphicFramePr>
          <p:cNvPr id="9" name="Table 8"/>
          <p:cNvGraphicFramePr>
            <a:graphicFrameLocks noGrp="1"/>
          </p:cNvGraphicFramePr>
          <p:nvPr>
            <p:extLst>
              <p:ext uri="{D42A27DB-BD31-4B8C-83A1-F6EECF244321}">
                <p14:modId xmlns:p14="http://schemas.microsoft.com/office/powerpoint/2010/main" val="1792710545"/>
              </p:ext>
            </p:extLst>
          </p:nvPr>
        </p:nvGraphicFramePr>
        <p:xfrm>
          <a:off x="8077200" y="2095500"/>
          <a:ext cx="9663450" cy="8229600"/>
        </p:xfrm>
        <a:graphic>
          <a:graphicData uri="http://schemas.openxmlformats.org/drawingml/2006/table">
            <a:tbl>
              <a:tblPr firstRow="1" firstCol="1" bandRow="1"/>
              <a:tblGrid>
                <a:gridCol w="1932690"/>
                <a:gridCol w="1932690"/>
                <a:gridCol w="1932690"/>
                <a:gridCol w="1932690"/>
                <a:gridCol w="1932690"/>
              </a:tblGrid>
              <a:tr h="783153">
                <a:tc gridSpan="3">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a:blip r:embed="rId2"/>
          <a:stretch>
            <a:fillRect/>
          </a:stretch>
        </p:blipFill>
        <p:spPr>
          <a:xfrm>
            <a:off x="2514600" y="6647609"/>
            <a:ext cx="3565884" cy="3583803"/>
          </a:xfrm>
          <a:prstGeom prst="rect">
            <a:avLst/>
          </a:prstGeom>
        </p:spPr>
      </p:pic>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6" name="Table 5"/>
          <p:cNvGraphicFramePr>
            <a:graphicFrameLocks noGrp="1"/>
          </p:cNvGraphicFramePr>
          <p:nvPr>
            <p:extLst>
              <p:ext uri="{D42A27DB-BD31-4B8C-83A1-F6EECF244321}">
                <p14:modId xmlns:p14="http://schemas.microsoft.com/office/powerpoint/2010/main" val="1522263179"/>
              </p:ext>
            </p:extLst>
          </p:nvPr>
        </p:nvGraphicFramePr>
        <p:xfrm>
          <a:off x="1981200" y="647700"/>
          <a:ext cx="13982700" cy="8305800"/>
        </p:xfrm>
        <a:graphic>
          <a:graphicData uri="http://schemas.openxmlformats.org/drawingml/2006/table">
            <a:tbl>
              <a:tblPr firstRow="1" firstCol="1" bandRow="1"/>
              <a:tblGrid>
                <a:gridCol w="2796540"/>
                <a:gridCol w="2796540"/>
                <a:gridCol w="2796540"/>
                <a:gridCol w="2796540"/>
                <a:gridCol w="2796540"/>
              </a:tblGrid>
              <a:tr h="830580">
                <a:tc gridSpan="3">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4038600" y="9258300"/>
            <a:ext cx="10210800" cy="646331"/>
          </a:xfrm>
          <a:prstGeom prst="rect">
            <a:avLst/>
          </a:prstGeom>
          <a:noFill/>
        </p:spPr>
        <p:txBody>
          <a:bodyPr wrap="square" rtlCol="0">
            <a:spAutoFit/>
          </a:bodyPr>
          <a:lstStyle/>
          <a:p>
            <a:pPr algn="ctr"/>
            <a:r>
              <a:rPr lang="vi-VN" sz="3600" i="1" smtClean="0">
                <a:solidFill>
                  <a:srgbClr val="002060"/>
                </a:solidFill>
                <a:latin typeface="Arial" panose="020B0604020202020204" pitchFamily="34" charset="0"/>
                <a:cs typeface="Arial" panose="020B0604020202020204" pitchFamily="34" charset="0"/>
              </a:rPr>
              <a:t>Bảng chân lí mạch cộng đầy đủ</a:t>
            </a:r>
            <a:endParaRPr lang="en-US" sz="3600" i="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87116"/>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2034528" y="1564593"/>
            <a:ext cx="14478000" cy="3677866"/>
          </a:xfrm>
          <a:prstGeom prst="rect">
            <a:avLst/>
          </a:prstGeom>
        </p:spPr>
        <p:txBody>
          <a:bodyPr wrap="square">
            <a:spAutoFit/>
          </a:bodyPr>
          <a:lstStyle/>
          <a:p>
            <a:pPr algn="ctr">
              <a:lnSpc>
                <a:spcPct val="150000"/>
              </a:lnSpc>
            </a:pPr>
            <a:r>
              <a:rPr lang="vi-VN" sz="5400" b="1" kern="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CHỦ ĐỀ A: </a:t>
            </a:r>
            <a:r>
              <a:rPr lang="en-US" sz="5400" b="1">
                <a:solidFill>
                  <a:schemeClr val="accent2">
                    <a:lumMod val="75000"/>
                  </a:schemeClr>
                </a:solidFill>
                <a:latin typeface="Arial" panose="020B0604020202020204" pitchFamily="34" charset="0"/>
                <a:cs typeface="Arial" panose="020B0604020202020204" pitchFamily="34" charset="0"/>
              </a:rPr>
              <a:t>MÁY TÍNH VÀ XÃ HỘI TRI THỨC </a:t>
            </a:r>
            <a:r>
              <a:rPr lang="en-US" sz="5400" b="1" smtClean="0">
                <a:solidFill>
                  <a:schemeClr val="accent2">
                    <a:lumMod val="75000"/>
                  </a:schemeClr>
                </a:solidFill>
                <a:latin typeface="Arial" panose="020B0604020202020204" pitchFamily="34" charset="0"/>
                <a:cs typeface="Arial" panose="020B0604020202020204" pitchFamily="34" charset="0"/>
              </a:rPr>
              <a:t>THẾ </a:t>
            </a:r>
            <a:r>
              <a:rPr lang="en-US" sz="5400" b="1">
                <a:solidFill>
                  <a:schemeClr val="accent2">
                    <a:lumMod val="75000"/>
                  </a:schemeClr>
                </a:solidFill>
                <a:latin typeface="Arial" panose="020B0604020202020204" pitchFamily="34" charset="0"/>
                <a:cs typeface="Arial" panose="020B0604020202020204" pitchFamily="34" charset="0"/>
              </a:rPr>
              <a:t>GIỚI THIẾT BỊ SỐ - HỆ ĐIỀU HÀNH VÀ PHẦN MỀM ỨNG </a:t>
            </a:r>
            <a:r>
              <a:rPr lang="en-US" sz="5400" b="1" smtClean="0">
                <a:solidFill>
                  <a:schemeClr val="accent2">
                    <a:lumMod val="75000"/>
                  </a:schemeClr>
                </a:solidFill>
                <a:latin typeface="Arial" panose="020B0604020202020204" pitchFamily="34" charset="0"/>
                <a:cs typeface="Arial" panose="020B0604020202020204" pitchFamily="34" charset="0"/>
              </a:rPr>
              <a:t>DỤNG</a:t>
            </a:r>
            <a:endParaRPr lang="en-US" sz="5400" b="1">
              <a:solidFill>
                <a:schemeClr val="accent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1333500" y="5267293"/>
            <a:ext cx="15621000" cy="1710853"/>
          </a:xfrm>
          <a:prstGeom prst="rect">
            <a:avLst/>
          </a:prstGeom>
        </p:spPr>
        <p:txBody>
          <a:bodyPr wrap="square">
            <a:spAutoFit/>
          </a:bodyPr>
          <a:lstStyle/>
          <a:p>
            <a:pPr algn="ctr">
              <a:lnSpc>
                <a:spcPct val="150000"/>
              </a:lnSpc>
            </a:pPr>
            <a:r>
              <a:rPr lang="vi-VN" sz="8000" b="1">
                <a:solidFill>
                  <a:srgbClr val="002060"/>
                </a:solidFill>
                <a:latin typeface="Arial" panose="020B0604020202020204" pitchFamily="34" charset="0"/>
                <a:cs typeface="Arial" panose="020B0604020202020204" pitchFamily="34" charset="0"/>
              </a:rPr>
              <a:t>BÀI 1</a:t>
            </a:r>
            <a:r>
              <a:rPr lang="vi-VN" sz="8000" b="1" smtClean="0">
                <a:solidFill>
                  <a:srgbClr val="002060"/>
                </a:solidFill>
                <a:latin typeface="Arial" panose="020B0604020202020204" pitchFamily="34" charset="0"/>
                <a:cs typeface="Arial" panose="020B0604020202020204" pitchFamily="34" charset="0"/>
              </a:rPr>
              <a:t>: BÊN TRONG MÁY TÍNH</a:t>
            </a:r>
            <a:endParaRPr lang="en-US" sz="8000" b="1">
              <a:solidFill>
                <a:srgbClr val="00206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568094" y="8670942"/>
            <a:ext cx="2943028" cy="1235673"/>
          </a:xfrm>
          <a:prstGeom prst="rect">
            <a:avLst/>
          </a:prstGeom>
        </p:spPr>
      </p:pic>
      <p:pic>
        <p:nvPicPr>
          <p:cNvPr id="5" name="Picture 4"/>
          <p:cNvPicPr>
            <a:picLocks noChangeAspect="1"/>
          </p:cNvPicPr>
          <p:nvPr/>
        </p:nvPicPr>
        <p:blipFill>
          <a:blip r:embed="rId4"/>
          <a:stretch>
            <a:fillRect/>
          </a:stretch>
        </p:blipFill>
        <p:spPr>
          <a:xfrm>
            <a:off x="14457936" y="7216580"/>
            <a:ext cx="3830064" cy="3070420"/>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800100" y="367641"/>
            <a:ext cx="14058900" cy="1754326"/>
          </a:xfrm>
          <a:prstGeom prst="rect">
            <a:avLst/>
          </a:prstGeom>
        </p:spPr>
        <p:txBody>
          <a:bodyPr wrap="square">
            <a:spAutoFit/>
          </a:bodyPr>
          <a:lstStyle/>
          <a:p>
            <a:pPr algn="just">
              <a:lnSpc>
                <a:spcPct val="150000"/>
              </a:lnSpc>
            </a:pPr>
            <a:r>
              <a:rPr lang="en-US" sz="3600" b="1">
                <a:solidFill>
                  <a:srgbClr val="C00000"/>
                </a:solidFill>
                <a:latin typeface="Arial" panose="020B060402020202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Em hãy nêu tên một số thành phần chính bên trong máy tính và cho biết chức năng của </a:t>
            </a:r>
            <a:r>
              <a:rPr lang="en-US" sz="3600" smtClean="0">
                <a:latin typeface="Arial" panose="020B0604020202020204" pitchFamily="34" charset="0"/>
                <a:cs typeface="Arial" panose="020B0604020202020204" pitchFamily="34" charset="0"/>
              </a:rPr>
              <a:t>nó</a:t>
            </a:r>
            <a:r>
              <a:rPr lang="vi-VN" sz="3600" smtClean="0">
                <a:latin typeface="Arial" panose="020B0604020202020204" pitchFamily="34" charset="0"/>
                <a:cs typeface="Arial" panose="020B0604020202020204" pitchFamily="34" charset="0"/>
              </a:rPr>
              <a:t>.</a:t>
            </a:r>
            <a:r>
              <a:rPr lang="en-US" sz="3600" smtClean="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sp>
        <p:nvSpPr>
          <p:cNvPr id="6" name="Rectangle 5"/>
          <p:cNvSpPr/>
          <p:nvPr/>
        </p:nvSpPr>
        <p:spPr>
          <a:xfrm>
            <a:off x="800100" y="2386953"/>
            <a:ext cx="6211957" cy="646331"/>
          </a:xfrm>
          <a:prstGeom prst="rect">
            <a:avLst/>
          </a:prstGeom>
        </p:spPr>
        <p:txBody>
          <a:bodyPr wrap="none">
            <a:spAutoFit/>
          </a:bodyPr>
          <a:lstStyle/>
          <a:p>
            <a:r>
              <a:rPr lang="vi-VN" sz="3600" b="1" smtClean="0">
                <a:solidFill>
                  <a:srgbClr val="002060"/>
                </a:solidFill>
                <a:latin typeface="Arial" panose="020B0604020202020204" pitchFamily="34" charset="0"/>
                <a:cs typeface="Arial" panose="020B0604020202020204" pitchFamily="34" charset="0"/>
              </a:rPr>
              <a:t>M</a:t>
            </a:r>
            <a:r>
              <a:rPr lang="en-US" sz="3600" b="1" smtClean="0">
                <a:solidFill>
                  <a:srgbClr val="002060"/>
                </a:solidFill>
                <a:latin typeface="Arial" panose="020B0604020202020204" pitchFamily="34" charset="0"/>
                <a:cs typeface="Arial" panose="020B0604020202020204" pitchFamily="34" charset="0"/>
              </a:rPr>
              <a:t>ột </a:t>
            </a:r>
            <a:r>
              <a:rPr lang="en-US" sz="3600" b="1">
                <a:solidFill>
                  <a:srgbClr val="002060"/>
                </a:solidFill>
                <a:latin typeface="Arial" panose="020B0604020202020204" pitchFamily="34" charset="0"/>
                <a:cs typeface="Arial" panose="020B0604020202020204" pitchFamily="34" charset="0"/>
              </a:rPr>
              <a:t>số bộ phận chính gồm:</a:t>
            </a:r>
          </a:p>
        </p:txBody>
      </p:sp>
      <p:sp>
        <p:nvSpPr>
          <p:cNvPr id="7" name="Rectangle 6"/>
          <p:cNvSpPr/>
          <p:nvPr/>
        </p:nvSpPr>
        <p:spPr>
          <a:xfrm>
            <a:off x="800100" y="3223737"/>
            <a:ext cx="16878300" cy="6740307"/>
          </a:xfrm>
          <a:prstGeom prst="rect">
            <a:avLst/>
          </a:prstGeom>
        </p:spPr>
        <p:txBody>
          <a:bodyPr wrap="square">
            <a:spAutoFit/>
          </a:bodyPr>
          <a:lstStyle/>
          <a:p>
            <a:pPr marL="742950" indent="-742950" algn="just">
              <a:lnSpc>
                <a:spcPct val="150000"/>
              </a:lnSpc>
              <a:buFont typeface="+mj-lt"/>
              <a:buAutoNum type="arabicPeriod"/>
            </a:pPr>
            <a:r>
              <a:rPr lang="vi-VN" sz="3600" b="1" smtClean="0"/>
              <a:t>CPU: </a:t>
            </a:r>
            <a:r>
              <a:rPr lang="vi-VN" sz="3600" smtClean="0"/>
              <a:t>là </a:t>
            </a:r>
            <a:r>
              <a:rPr lang="vi-VN" sz="3600"/>
              <a:t>“bộ não” của máy tính, là nơi thực hiện các phép tính và xử lí dữ liệu. Nó đọc và thực thi các lệnh từ bộ nhớ và điều khiển hoạt động của các thành phần </a:t>
            </a:r>
            <a:r>
              <a:rPr lang="vi-VN" sz="3600" smtClean="0"/>
              <a:t>khác.</a:t>
            </a:r>
            <a:endParaRPr lang="vi-VN" sz="3600"/>
          </a:p>
          <a:p>
            <a:pPr marL="742950" indent="-742950" algn="just">
              <a:lnSpc>
                <a:spcPct val="150000"/>
              </a:lnSpc>
              <a:buFont typeface="+mj-lt"/>
              <a:buAutoNum type="arabicPeriod"/>
            </a:pPr>
            <a:r>
              <a:rPr lang="vi-VN" sz="3600" b="1" smtClean="0"/>
              <a:t>RAM: </a:t>
            </a:r>
            <a:r>
              <a:rPr lang="vi-VN" sz="3600" smtClean="0"/>
              <a:t>là </a:t>
            </a:r>
            <a:r>
              <a:rPr lang="vi-VN" sz="3600"/>
              <a:t>bộ nhớ ngắn hạn của máy tính, nơi tạm thời lưu trữ dữ liệu và chương trình đang hoạt động để CPU có thể truy cập nhanh chóng. </a:t>
            </a:r>
          </a:p>
          <a:p>
            <a:pPr marL="742950" indent="-742950" algn="just">
              <a:lnSpc>
                <a:spcPct val="150000"/>
              </a:lnSpc>
              <a:buFont typeface="+mj-lt"/>
              <a:buAutoNum type="arabicPeriod"/>
            </a:pPr>
            <a:r>
              <a:rPr lang="vi-VN" sz="3600" b="1" smtClean="0"/>
              <a:t>Bộ </a:t>
            </a:r>
            <a:r>
              <a:rPr lang="vi-VN" sz="3600" b="1"/>
              <a:t>nhớ lưu trữ: </a:t>
            </a:r>
            <a:r>
              <a:rPr lang="vi-VN" sz="3600"/>
              <a:t>bao gồm ổ cứng (HDD) hoặc ổ đĩa rắn (SSD), dùng để lưu trữ dữ liệu lâu dài của máy tính như hệ điều hành, chương trình và tệp tin dữ liệu của người dùng.</a:t>
            </a:r>
          </a:p>
        </p:txBody>
      </p:sp>
      <p:pic>
        <p:nvPicPr>
          <p:cNvPr id="8" name="Picture 7"/>
          <p:cNvPicPr>
            <a:picLocks noChangeAspect="1"/>
          </p:cNvPicPr>
          <p:nvPr/>
        </p:nvPicPr>
        <p:blipFill>
          <a:blip r:embed="rId2"/>
          <a:stretch>
            <a:fillRect/>
          </a:stretch>
        </p:blipFill>
        <p:spPr>
          <a:xfrm>
            <a:off x="14401800" y="491346"/>
            <a:ext cx="3456709" cy="1998262"/>
          </a:xfrm>
          <a:prstGeom prst="rect">
            <a:avLst/>
          </a:prstGeom>
        </p:spPr>
      </p:pic>
    </p:spTree>
    <p:extLst>
      <p:ext uri="{BB962C8B-B14F-4D97-AF65-F5344CB8AC3E}">
        <p14:creationId xmlns:p14="http://schemas.microsoft.com/office/powerpoint/2010/main" val="16130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anim calcmode="lin" valueType="num">
                                      <p:cBhvr>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anim calcmode="lin" valueType="num">
                                      <p:cBhvr>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anim calcmode="lin" valueType="num">
                                      <p:cBhvr>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1104900" y="535988"/>
            <a:ext cx="16078200" cy="6555641"/>
          </a:xfrm>
          <a:prstGeom prst="rect">
            <a:avLst/>
          </a:prstGeom>
        </p:spPr>
        <p:txBody>
          <a:bodyPr wrap="square">
            <a:spAutoFit/>
          </a:bodyPr>
          <a:lstStyle/>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Card </a:t>
            </a:r>
            <a:r>
              <a:rPr lang="en-US" sz="4000" b="1">
                <a:latin typeface="Arial" panose="020B0604020202020204" pitchFamily="34" charset="0"/>
                <a:cs typeface="Arial" panose="020B0604020202020204" pitchFamily="34" charset="0"/>
              </a:rPr>
              <a:t>đồ họa (CPU): </a:t>
            </a:r>
            <a:r>
              <a:rPr lang="en-US" sz="4000">
                <a:latin typeface="Arial" panose="020B0604020202020204" pitchFamily="34" charset="0"/>
                <a:cs typeface="Arial" panose="020B0604020202020204" pitchFamily="34" charset="0"/>
              </a:rPr>
              <a:t>là thành phần quản lí đầu ra hình ảnh của máy tính, giúp hiển thị hình ảnh, video đồ họa trên màn </a:t>
            </a:r>
            <a:r>
              <a:rPr lang="en-US" sz="4000" smtClean="0">
                <a:latin typeface="Arial" panose="020B0604020202020204" pitchFamily="34" charset="0"/>
                <a:cs typeface="Arial" panose="020B0604020202020204" pitchFamily="34" charset="0"/>
              </a:rPr>
              <a:t>hình</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Bo </a:t>
            </a:r>
            <a:r>
              <a:rPr lang="en-US" sz="4000" b="1">
                <a:latin typeface="Arial" panose="020B0604020202020204" pitchFamily="34" charset="0"/>
                <a:cs typeface="Arial" panose="020B0604020202020204" pitchFamily="34" charset="0"/>
              </a:rPr>
              <a:t>mạch chủ (Motherboard): </a:t>
            </a:r>
            <a:r>
              <a:rPr lang="en-US" sz="4000">
                <a:latin typeface="Arial" panose="020B0604020202020204" pitchFamily="34" charset="0"/>
                <a:cs typeface="Arial" panose="020B0604020202020204" pitchFamily="34" charset="0"/>
              </a:rPr>
              <a:t>là tấm mạch chủ của máy tính, kết nối tất cả các thành phần khác lại với nhau và cung cấp nguồn điện và tín hiệu giữa chúng. </a:t>
            </a:r>
          </a:p>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Nguồn </a:t>
            </a:r>
            <a:r>
              <a:rPr lang="en-US" sz="4000" b="1">
                <a:latin typeface="Arial" panose="020B0604020202020204" pitchFamily="34" charset="0"/>
                <a:cs typeface="Arial" panose="020B0604020202020204" pitchFamily="34" charset="0"/>
              </a:rPr>
              <a:t>điện (Power supply): </a:t>
            </a:r>
            <a:r>
              <a:rPr lang="en-US" sz="4000">
                <a:latin typeface="Arial" panose="020B0604020202020204" pitchFamily="34" charset="0"/>
                <a:cs typeface="Arial" panose="020B0604020202020204" pitchFamily="34" charset="0"/>
              </a:rPr>
              <a:t>cung cấp nguồn điện cho các thành phần khác của máy tính, đảm bảo hoạt động ổn định của hệ </a:t>
            </a:r>
            <a:r>
              <a:rPr lang="en-US" sz="4000" smtClean="0">
                <a:latin typeface="Arial" panose="020B0604020202020204" pitchFamily="34" charset="0"/>
                <a:cs typeface="Arial" panose="020B0604020202020204" pitchFamily="34" charset="0"/>
              </a:rPr>
              <a:t>thống</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400800" y="7112929"/>
            <a:ext cx="6019800" cy="3309691"/>
          </a:xfrm>
          <a:prstGeom prst="rect">
            <a:avLst/>
          </a:prstGeom>
        </p:spPr>
      </p:pic>
    </p:spTree>
    <p:extLst>
      <p:ext uri="{BB962C8B-B14F-4D97-AF65-F5344CB8AC3E}">
        <p14:creationId xmlns:p14="http://schemas.microsoft.com/office/powerpoint/2010/main" val="37567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TextBox 4"/>
          <p:cNvSpPr txBox="1"/>
          <p:nvPr/>
        </p:nvSpPr>
        <p:spPr>
          <a:xfrm>
            <a:off x="5600700" y="546692"/>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6" name="Rounded Rectangular Callout 5"/>
          <p:cNvSpPr/>
          <p:nvPr/>
        </p:nvSpPr>
        <p:spPr>
          <a:xfrm>
            <a:off x="8153400" y="2181060"/>
            <a:ext cx="9372600" cy="5040056"/>
          </a:xfrm>
          <a:prstGeom prst="wedgeRoundRectCallout">
            <a:avLst>
              <a:gd name="adj1" fmla="val -61981"/>
              <a:gd name="adj2" fmla="val 32024"/>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sắp xếp thứ tự ưu tiên khi chọn mua máy tính: </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Ổ </a:t>
            </a:r>
            <a:r>
              <a:rPr lang="vi-VN" sz="4000">
                <a:solidFill>
                  <a:schemeClr val="tx1"/>
                </a:solidFill>
                <a:latin typeface="Arial" panose="020B0604020202020204" pitchFamily="34" charset="0"/>
                <a:cs typeface="Arial" panose="020B0604020202020204" pitchFamily="34" charset="0"/>
              </a:rPr>
              <a:t>cứng dung lượng lớn</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RAM </a:t>
            </a:r>
            <a:r>
              <a:rPr lang="vi-VN" sz="4000">
                <a:solidFill>
                  <a:schemeClr val="tx1"/>
                </a:solidFill>
                <a:latin typeface="Arial" panose="020B0604020202020204" pitchFamily="34" charset="0"/>
                <a:cs typeface="Arial" panose="020B0604020202020204" pitchFamily="34" charset="0"/>
              </a:rPr>
              <a:t>dung lượng lớn</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CPU </a:t>
            </a:r>
            <a:r>
              <a:rPr lang="vi-VN" sz="4000">
                <a:solidFill>
                  <a:schemeClr val="tx1"/>
                </a:solidFill>
                <a:latin typeface="Arial" panose="020B0604020202020204" pitchFamily="34" charset="0"/>
                <a:cs typeface="Arial" panose="020B0604020202020204" pitchFamily="34" charset="0"/>
              </a:rPr>
              <a:t>tốc độ cao</a:t>
            </a:r>
          </a:p>
        </p:txBody>
      </p:sp>
      <p:pic>
        <p:nvPicPr>
          <p:cNvPr id="7" name="Picture 6"/>
          <p:cNvPicPr>
            <a:picLocks noChangeAspect="1"/>
          </p:cNvPicPr>
          <p:nvPr/>
        </p:nvPicPr>
        <p:blipFill>
          <a:blip r:embed="rId2"/>
          <a:stretch>
            <a:fillRect/>
          </a:stretch>
        </p:blipFill>
        <p:spPr>
          <a:xfrm>
            <a:off x="714781" y="3020499"/>
            <a:ext cx="6287031" cy="4246001"/>
          </a:xfrm>
          <a:prstGeom prst="rect">
            <a:avLst/>
          </a:prstGeom>
        </p:spPr>
      </p:pic>
      <p:sp>
        <p:nvSpPr>
          <p:cNvPr id="8" name="Rectangle 7"/>
          <p:cNvSpPr/>
          <p:nvPr/>
        </p:nvSpPr>
        <p:spPr>
          <a:xfrm>
            <a:off x="750341" y="7662815"/>
            <a:ext cx="16775659" cy="193899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cs typeface="Arial" panose="020B0604020202020204" pitchFamily="34" charset="0"/>
              </a:rPr>
              <a:t>Gợi ý</a:t>
            </a:r>
            <a:r>
              <a:rPr lang="vi-VN" sz="4000" b="1">
                <a:solidFill>
                  <a:srgbClr val="C0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Tùy theo mục đích sử dụng mà thứ tự này sẽ khác nhau, tuy nhiên với các công việc thông thường ta sẽ chọn thứ tư là c, b, 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35897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256914"/>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56491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Ôn lại các kiến thức đã học trong bài</a:t>
            </a:r>
            <a:endParaRPr lang="en-US" sz="4400">
              <a:latin typeface="Arial" panose="020B0604020202020204" pitchFamily="34" charset="0"/>
              <a:cs typeface="Arial" panose="020B0604020202020204" pitchFamily="34" charset="0"/>
            </a:endParaRPr>
          </a:p>
        </p:txBody>
      </p:sp>
      <p:sp>
        <p:nvSpPr>
          <p:cNvPr id="47" name="TextBox 46"/>
          <p:cNvSpPr txBox="1"/>
          <p:nvPr/>
        </p:nvSpPr>
        <p:spPr>
          <a:xfrm>
            <a:off x="3906576" y="4822493"/>
            <a:ext cx="12171624" cy="2123658"/>
          </a:xfrm>
          <a:prstGeom prst="rect">
            <a:avLst/>
          </a:prstGeom>
          <a:noFill/>
        </p:spPr>
        <p:txBody>
          <a:bodyPr wrap="square" rtlCol="0">
            <a:spAutoFit/>
          </a:bodyPr>
          <a:lstStyle/>
          <a:p>
            <a:pPr algn="just">
              <a:lnSpc>
                <a:spcPct val="150000"/>
              </a:lnSpc>
            </a:pPr>
            <a:r>
              <a:rPr lang="vi-VN" sz="4400"/>
              <a:t>Hoàn thành phần Câu hỏi và bài tập tự kiểm tra SGK trang 9</a:t>
            </a:r>
            <a:endParaRPr lang="en-US" sz="4400">
              <a:latin typeface="Arial" panose="020B0604020202020204" pitchFamily="34" charset="0"/>
              <a:cs typeface="Arial" panose="020B0604020202020204" pitchFamily="34" charset="0"/>
            </a:endParaRPr>
          </a:p>
        </p:txBody>
      </p:sp>
      <p:sp>
        <p:nvSpPr>
          <p:cNvPr id="48" name="TextBox 47"/>
          <p:cNvSpPr txBox="1"/>
          <p:nvPr/>
        </p:nvSpPr>
        <p:spPr>
          <a:xfrm>
            <a:off x="3906576" y="7247977"/>
            <a:ext cx="12171624" cy="2123658"/>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Chuẩn bị bài sau - </a:t>
            </a:r>
            <a:r>
              <a:rPr lang="vi-VN" sz="4400" b="1" smtClean="0">
                <a:latin typeface="Arial" panose="020B0604020202020204" pitchFamily="34" charset="0"/>
                <a:cs typeface="Arial" panose="020B0604020202020204" pitchFamily="34" charset="0"/>
              </a:rPr>
              <a:t>Bài 2: </a:t>
            </a:r>
            <a:r>
              <a:rPr lang="vi-VN" sz="4400" b="1"/>
              <a:t>Khám phá thế giới thiết bị số thông minh</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38"/>
          <p:cNvSpPr/>
          <p:nvPr/>
        </p:nvSpPr>
        <p:spPr>
          <a:xfrm rot="-607473">
            <a:off x="15126398" y="7856377"/>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39" name="Freeform 39"/>
          <p:cNvSpPr/>
          <p:nvPr/>
        </p:nvSpPr>
        <p:spPr>
          <a:xfrm rot="-1729736">
            <a:off x="15019089" y="605810"/>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0" name="Freeform 40"/>
          <p:cNvSpPr/>
          <p:nvPr/>
        </p:nvSpPr>
        <p:spPr>
          <a:xfrm rot="-897102">
            <a:off x="16137230" y="580314"/>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612181" y="1487810"/>
            <a:ext cx="8399209" cy="769441"/>
          </a:xfrm>
          <a:prstGeom prst="rect">
            <a:avLst/>
          </a:prstGeom>
        </p:spPr>
        <p:txBody>
          <a:bodyPr wrap="square" lIns="0" tIns="0" rIns="0" bIns="0" rtlCol="0" anchor="t">
            <a:spAutoFit/>
          </a:bodyPr>
          <a:lstStyle/>
          <a:p>
            <a:pPr>
              <a:lnSpc>
                <a:spcPts val="5989"/>
              </a:lnSpc>
            </a:pPr>
            <a:r>
              <a:rPr lang="vi-VN" sz="6600" b="1" spc="116" smtClean="0">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60840" y="3526585"/>
            <a:ext cx="11321960" cy="525785"/>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Các cổng logic và tính toán nhị phân</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3431690" y="5773327"/>
            <a:ext cx="12612559" cy="525785"/>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Những bộ phận chính bên trong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0405789" y="773237"/>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40" name="Folded Corner 39"/>
          <p:cNvSpPr/>
          <p:nvPr/>
        </p:nvSpPr>
        <p:spPr>
          <a:xfrm>
            <a:off x="1590342" y="3050550"/>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01</a:t>
            </a:r>
            <a:endParaRPr lang="en-US" sz="6000" b="1">
              <a:solidFill>
                <a:schemeClr val="bg1"/>
              </a:solidFill>
              <a:latin typeface="Arial" panose="020B0604020202020204" pitchFamily="34" charset="0"/>
              <a:cs typeface="Arial" panose="020B0604020202020204" pitchFamily="34" charset="0"/>
            </a:endParaRPr>
          </a:p>
        </p:txBody>
      </p:sp>
      <p:sp>
        <p:nvSpPr>
          <p:cNvPr id="41" name="Folded Corner 40"/>
          <p:cNvSpPr/>
          <p:nvPr/>
        </p:nvSpPr>
        <p:spPr>
          <a:xfrm>
            <a:off x="1611437" y="5232247"/>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02</a:t>
            </a:r>
            <a:endParaRPr lang="en-US" sz="6000" b="1">
              <a:solidFill>
                <a:schemeClr val="bg1"/>
              </a:solidFill>
              <a:latin typeface="Arial" panose="020B0604020202020204" pitchFamily="34" charset="0"/>
              <a:cs typeface="Arial" panose="020B0604020202020204" pitchFamily="34" charset="0"/>
            </a:endParaRPr>
          </a:p>
        </p:txBody>
      </p:sp>
      <p:sp>
        <p:nvSpPr>
          <p:cNvPr id="42" name="TextBox 37"/>
          <p:cNvSpPr txBox="1"/>
          <p:nvPr/>
        </p:nvSpPr>
        <p:spPr>
          <a:xfrm>
            <a:off x="3431690" y="8020069"/>
            <a:ext cx="7732165" cy="534442"/>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Hiệu năng của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6" name="Folded Corner 45"/>
          <p:cNvSpPr/>
          <p:nvPr/>
        </p:nvSpPr>
        <p:spPr>
          <a:xfrm>
            <a:off x="1611437" y="7478989"/>
            <a:ext cx="1465387" cy="1465387"/>
          </a:xfrm>
          <a:prstGeom prst="foldedCorner">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03</a:t>
            </a:r>
            <a:endParaRPr lang="en-US" sz="6000" b="1">
              <a:solidFill>
                <a:schemeClr val="bg1"/>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8"/>
          <a:stretch>
            <a:fillRect/>
          </a:stretch>
        </p:blipFill>
        <p:spPr>
          <a:xfrm>
            <a:off x="13082806" y="7051303"/>
            <a:ext cx="3140421" cy="314042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anim calcmode="lin" valueType="num">
                                      <p:cBhvr>
                                        <p:cTn id="19" dur="500" fill="hold"/>
                                        <p:tgtEl>
                                          <p:spTgt spid="41"/>
                                        </p:tgtEl>
                                        <p:attrNameLst>
                                          <p:attrName>ppt_x</p:attrName>
                                        </p:attrNameLst>
                                      </p:cBhvr>
                                      <p:tavLst>
                                        <p:tav tm="0">
                                          <p:val>
                                            <p:strVal val="#ppt_x"/>
                                          </p:val>
                                        </p:tav>
                                        <p:tav tm="100000">
                                          <p:val>
                                            <p:strVal val="#ppt_x"/>
                                          </p:val>
                                        </p:tav>
                                      </p:tavLst>
                                    </p:anim>
                                    <p:anim calcmode="lin" valueType="num">
                                      <p:cBhvr>
                                        <p:cTn id="20" dur="500" fill="hold"/>
                                        <p:tgtEl>
                                          <p:spTgt spid="4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anim calcmode="lin" valueType="num">
                                      <p:cBhvr>
                                        <p:cTn id="24" dur="500" fill="hold"/>
                                        <p:tgtEl>
                                          <p:spTgt spid="37"/>
                                        </p:tgtEl>
                                        <p:attrNameLst>
                                          <p:attrName>ppt_x</p:attrName>
                                        </p:attrNameLst>
                                      </p:cBhvr>
                                      <p:tavLst>
                                        <p:tav tm="0">
                                          <p:val>
                                            <p:strVal val="#ppt_x"/>
                                          </p:val>
                                        </p:tav>
                                        <p:tav tm="100000">
                                          <p:val>
                                            <p:strVal val="#ppt_x"/>
                                          </p:val>
                                        </p:tav>
                                      </p:tavLst>
                                    </p:anim>
                                    <p:anim calcmode="lin" valueType="num">
                                      <p:cBhvr>
                                        <p:cTn id="25" dur="5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anim calcmode="lin" valueType="num">
                                      <p:cBhvr>
                                        <p:cTn id="35" dur="500" fill="hold"/>
                                        <p:tgtEl>
                                          <p:spTgt spid="42"/>
                                        </p:tgtEl>
                                        <p:attrNameLst>
                                          <p:attrName>ppt_x</p:attrName>
                                        </p:attrNameLst>
                                      </p:cBhvr>
                                      <p:tavLst>
                                        <p:tav tm="0">
                                          <p:val>
                                            <p:strVal val="#ppt_x"/>
                                          </p:val>
                                        </p:tav>
                                        <p:tav tm="100000">
                                          <p:val>
                                            <p:strVal val="#ppt_x"/>
                                          </p:val>
                                        </p:tav>
                                      </p:tavLst>
                                    </p:anim>
                                    <p:anim calcmode="lin" valueType="num">
                                      <p:cBhvr>
                                        <p:cTn id="3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animBg="1"/>
      <p:bldP spid="41" grpId="0" animBg="1"/>
      <p:bldP spid="42" grpId="0"/>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08581" y="2904911"/>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01</a:t>
            </a: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38" name="TextBox 36"/>
          <p:cNvSpPr txBox="1"/>
          <p:nvPr/>
        </p:nvSpPr>
        <p:spPr>
          <a:xfrm>
            <a:off x="2903768" y="4552013"/>
            <a:ext cx="11321960" cy="3465179"/>
          </a:xfrm>
          <a:prstGeom prst="rect">
            <a:avLst/>
          </a:prstGeom>
        </p:spPr>
        <p:txBody>
          <a:bodyPr wrap="square" lIns="0" tIns="0" rIns="0" bIns="0" rtlCol="0" anchor="t">
            <a:spAutoFit/>
          </a:bodyPr>
          <a:lstStyle/>
          <a:p>
            <a:pPr algn="ctr">
              <a:lnSpc>
                <a:spcPct val="150000"/>
              </a:lnSpc>
            </a:pPr>
            <a:r>
              <a:rPr lang="vi-VN" sz="8000" b="1" spc="80" smtClean="0">
                <a:latin typeface="Arial" panose="020B0604020202020204" pitchFamily="34" charset="0"/>
                <a:cs typeface="Arial" panose="020B0604020202020204" pitchFamily="34" charset="0"/>
              </a:rPr>
              <a:t>CÁC CỔNG LOGIC VÀ TÍNH TOÁN NHỊ PHÂN</a:t>
            </a:r>
            <a:endParaRPr lang="en-US" sz="8000" b="1" spc="80">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14" y="641006"/>
            <a:ext cx="5715000" cy="4572000"/>
          </a:xfrm>
          <a:prstGeom prst="rect">
            <a:avLst/>
          </a:prstGeom>
        </p:spPr>
      </p:pic>
    </p:spTree>
  </p:cSld>
  <p:clrMapOvr>
    <a:masterClrMapping/>
  </p:clrMapOvr>
  <p:transition spd="med">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9" name="Group 8"/>
          <p:cNvGrpSpPr/>
          <p:nvPr/>
        </p:nvGrpSpPr>
        <p:grpSpPr>
          <a:xfrm>
            <a:off x="304800" y="266697"/>
            <a:ext cx="4876800" cy="1295401"/>
            <a:chOff x="304800" y="266697"/>
            <a:chExt cx="4876800" cy="1295401"/>
          </a:xfrm>
        </p:grpSpPr>
        <p:sp>
          <p:nvSpPr>
            <p:cNvPr id="2" name="Round Single Corner Rectangle 1"/>
            <p:cNvSpPr/>
            <p:nvPr/>
          </p:nvSpPr>
          <p:spPr>
            <a:xfrm flipV="1">
              <a:off x="304800" y="266697"/>
              <a:ext cx="48768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7319" y="529677"/>
              <a:ext cx="3759362"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a) Cổng logic</a:t>
              </a:r>
              <a:endParaRPr lang="en-US" sz="4400" b="1">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15614074" y="605191"/>
            <a:ext cx="1913814" cy="1913814"/>
          </a:xfrm>
          <a:prstGeom prst="rect">
            <a:avLst/>
          </a:prstGeom>
        </p:spPr>
      </p:pic>
      <p:grpSp>
        <p:nvGrpSpPr>
          <p:cNvPr id="6" name="Group 5"/>
          <p:cNvGrpSpPr/>
          <p:nvPr/>
        </p:nvGrpSpPr>
        <p:grpSpPr>
          <a:xfrm>
            <a:off x="1316158" y="1879275"/>
            <a:ext cx="14304843" cy="1172829"/>
            <a:chOff x="1173451" y="1879275"/>
            <a:chExt cx="14304843" cy="1172829"/>
          </a:xfrm>
        </p:grpSpPr>
        <p:pic>
          <p:nvPicPr>
            <p:cNvPr id="4" name="Picture 3"/>
            <p:cNvPicPr>
              <a:picLocks noChangeAspect="1"/>
            </p:cNvPicPr>
            <p:nvPr/>
          </p:nvPicPr>
          <p:blipFill>
            <a:blip r:embed="rId3"/>
            <a:stretch>
              <a:fillRect/>
            </a:stretch>
          </p:blipFill>
          <p:spPr>
            <a:xfrm>
              <a:off x="1173451" y="1879275"/>
              <a:ext cx="1211054" cy="1172829"/>
            </a:xfrm>
            <a:prstGeom prst="rect">
              <a:avLst/>
            </a:prstGeom>
          </p:spPr>
        </p:pic>
        <p:sp>
          <p:nvSpPr>
            <p:cNvPr id="5" name="TextBox 4"/>
            <p:cNvSpPr txBox="1"/>
            <p:nvPr/>
          </p:nvSpPr>
          <p:spPr>
            <a:xfrm>
              <a:off x="2548864" y="2342173"/>
              <a:ext cx="12929430" cy="646331"/>
            </a:xfrm>
            <a:prstGeom prst="rect">
              <a:avLst/>
            </a:prstGeom>
            <a:noFill/>
          </p:spPr>
          <p:txBody>
            <a:bodyPr wrap="square" rtlCol="0">
              <a:spAutoFit/>
            </a:bodyPr>
            <a:lstStyle/>
            <a:p>
              <a:r>
                <a:rPr lang="vi-VN" sz="3600" i="1">
                  <a:solidFill>
                    <a:srgbClr val="002060"/>
                  </a:solidFill>
                </a:rPr>
                <a:t>HS thảo luận nhóm để hoàn thành </a:t>
              </a:r>
              <a:r>
                <a:rPr lang="vi-VN" sz="3600" b="1" i="1">
                  <a:solidFill>
                    <a:srgbClr val="002060"/>
                  </a:solidFill>
                </a:rPr>
                <a:t>Hoạt động 1</a:t>
              </a:r>
              <a:r>
                <a:rPr lang="vi-VN" sz="3600" i="1">
                  <a:solidFill>
                    <a:srgbClr val="002060"/>
                  </a:solidFill>
                </a:rPr>
                <a:t> SGK trang 5</a:t>
              </a:r>
              <a:r>
                <a:rPr lang="vi-VN" sz="3600" i="1" smtClean="0">
                  <a:solidFill>
                    <a:srgbClr val="002060"/>
                  </a:solidFill>
                </a:rPr>
                <a:t>:</a:t>
              </a:r>
              <a:endParaRPr lang="en-US" sz="3600" i="1">
                <a:solidFill>
                  <a:srgbClr val="002060"/>
                </a:solidFill>
              </a:endParaRPr>
            </a:p>
          </p:txBody>
        </p:sp>
      </p:grpSp>
      <p:grpSp>
        <p:nvGrpSpPr>
          <p:cNvPr id="12" name="Group 11"/>
          <p:cNvGrpSpPr/>
          <p:nvPr/>
        </p:nvGrpSpPr>
        <p:grpSpPr>
          <a:xfrm>
            <a:off x="1191147" y="3211241"/>
            <a:ext cx="15953853" cy="6657309"/>
            <a:chOff x="1191147" y="3211241"/>
            <a:chExt cx="15953853" cy="6657309"/>
          </a:xfrm>
        </p:grpSpPr>
        <p:sp>
          <p:nvSpPr>
            <p:cNvPr id="10" name="Rounded Rectangle 9"/>
            <p:cNvSpPr/>
            <p:nvPr/>
          </p:nvSpPr>
          <p:spPr>
            <a:xfrm>
              <a:off x="1191147" y="3338108"/>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937812" y="3211241"/>
              <a:ext cx="14207188"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Quan sát mạch điện </a:t>
              </a:r>
              <a:r>
                <a:rPr lang="vi-VN" sz="3600" smtClean="0">
                  <a:latin typeface="Arial" panose="020B0604020202020204" pitchFamily="34" charset="0"/>
                  <a:cs typeface="Arial" panose="020B0604020202020204" pitchFamily="34" charset="0"/>
                </a:rPr>
                <a:t>ở. </a:t>
              </a:r>
              <a:r>
                <a:rPr lang="vi-VN" sz="3600">
                  <a:latin typeface="Arial" panose="020B0604020202020204" pitchFamily="34" charset="0"/>
                  <a:cs typeface="Arial" panose="020B0604020202020204" pitchFamily="34" charset="0"/>
                </a:rPr>
                <a:t>Mạch có hai công tắc A và B phối hợp để điều khiển đèn F. Đèn chỉ sáng khi cả hai công tắc cùng đóng. </a:t>
              </a:r>
            </a:p>
          </p:txBody>
        </p:sp>
        <p:sp>
          <p:nvSpPr>
            <p:cNvPr id="8" name="Rectangle 7"/>
            <p:cNvSpPr/>
            <p:nvPr/>
          </p:nvSpPr>
          <p:spPr>
            <a:xfrm>
              <a:off x="1191147" y="4985061"/>
              <a:ext cx="11737190" cy="4247317"/>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Nếu quy ước: công tắc mở tương ứng với mức “0”, công tắc đóng tương ứng với mức “1”, đèn tắt tương ứng với mức “0”, đèn sáng tương ứng với mức “1”. Em hãy:</a:t>
              </a:r>
            </a:p>
            <a:p>
              <a:pPr lvl="0" algn="just">
                <a:lnSpc>
                  <a:spcPct val="150000"/>
                </a:lnSpc>
              </a:pPr>
              <a:r>
                <a:rPr lang="vi-VN" sz="3600">
                  <a:solidFill>
                    <a:prstClr val="black"/>
                  </a:solidFill>
                  <a:cs typeface="Arial" panose="020B0604020202020204" pitchFamily="34" charset="0"/>
                </a:rPr>
                <a:t>1) Nêu giá trị đúng tại dấu ? cho mỗi hàng của đầu ra </a:t>
              </a:r>
              <a:r>
                <a:rPr lang="vi-VN" sz="3600" smtClean="0">
                  <a:solidFill>
                    <a:prstClr val="black"/>
                  </a:solidFill>
                  <a:cs typeface="Arial" panose="020B0604020202020204" pitchFamily="34" charset="0"/>
                </a:rPr>
                <a:t>F.</a:t>
              </a:r>
              <a:endParaRPr lang="vi-VN" sz="3600">
                <a:solidFill>
                  <a:prstClr val="black"/>
                </a:solidFill>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2) Nhận xét về hoạt động của mạch </a:t>
              </a:r>
              <a:r>
                <a:rPr lang="vi-VN" sz="3600" smtClean="0">
                  <a:solidFill>
                    <a:prstClr val="black"/>
                  </a:solidFill>
                  <a:cs typeface="Arial" panose="020B0604020202020204" pitchFamily="34" charset="0"/>
                </a:rPr>
                <a:t>điện. </a:t>
              </a:r>
              <a:endParaRPr lang="vi-VN" sz="3600">
                <a:solidFill>
                  <a:prstClr val="black"/>
                </a:solidFill>
                <a:cs typeface="Arial" panose="020B0604020202020204" pitchFamily="34" charset="0"/>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71458" y="4869407"/>
              <a:ext cx="3473542" cy="4999143"/>
            </a:xfrm>
            <a:prstGeom prst="rect">
              <a:avLst/>
            </a:prstGeom>
          </p:spPr>
        </p:pic>
      </p:gr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23900"/>
            <a:ext cx="5824044" cy="8382000"/>
          </a:xfrm>
          <a:prstGeom prst="rect">
            <a:avLst/>
          </a:prstGeom>
        </p:spPr>
      </p:pic>
      <p:sp>
        <p:nvSpPr>
          <p:cNvPr id="10" name="TextBox 9"/>
          <p:cNvSpPr txBox="1"/>
          <p:nvPr/>
        </p:nvSpPr>
        <p:spPr>
          <a:xfrm>
            <a:off x="4419600" y="6083173"/>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4419600" y="6794169"/>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4419600" y="7505164"/>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4419600" y="8256897"/>
            <a:ext cx="685800" cy="769441"/>
          </a:xfrm>
          <a:prstGeom prst="rect">
            <a:avLst/>
          </a:prstGeom>
          <a:solidFill>
            <a:schemeClr val="bg1"/>
          </a:solidFill>
        </p:spPr>
        <p:txBody>
          <a:bodyPr wrap="square" rtlCol="0">
            <a:spAutoFit/>
          </a:bodyPr>
          <a:lstStyle/>
          <a:p>
            <a:pPr algn="ctr"/>
            <a:r>
              <a:rPr lang="vi-VN" sz="4400" b="1">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grpSp>
        <p:nvGrpSpPr>
          <p:cNvPr id="15" name="Group 14"/>
          <p:cNvGrpSpPr/>
          <p:nvPr/>
        </p:nvGrpSpPr>
        <p:grpSpPr>
          <a:xfrm>
            <a:off x="8042822" y="956626"/>
            <a:ext cx="8534400" cy="2123658"/>
            <a:chOff x="7772400" y="723900"/>
            <a:chExt cx="8534400" cy="212365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723900"/>
              <a:ext cx="1382596" cy="1529420"/>
            </a:xfrm>
            <a:prstGeom prst="rect">
              <a:avLst/>
            </a:prstGeom>
          </p:spPr>
        </p:pic>
        <p:sp>
          <p:nvSpPr>
            <p:cNvPr id="11" name="Rectangle 10"/>
            <p:cNvSpPr/>
            <p:nvPr/>
          </p:nvSpPr>
          <p:spPr>
            <a:xfrm>
              <a:off x="9448800" y="723900"/>
              <a:ext cx="6858000" cy="2123658"/>
            </a:xfrm>
            <a:prstGeom prst="rect">
              <a:avLst/>
            </a:prstGeom>
          </p:spPr>
          <p:txBody>
            <a:bodyPr wrap="square">
              <a:spAutoFit/>
            </a:bodyPr>
            <a:lstStyle/>
            <a:p>
              <a:pPr algn="just">
                <a:lnSpc>
                  <a:spcPct val="150000"/>
                </a:lnSpc>
              </a:pPr>
              <a:r>
                <a:rPr lang="en-US" sz="4400" b="1">
                  <a:solidFill>
                    <a:schemeClr val="accent6">
                      <a:lumMod val="75000"/>
                    </a:schemeClr>
                  </a:solidFill>
                  <a:latin typeface="Arial" panose="020B0604020202020204" pitchFamily="34" charset="0"/>
                  <a:cs typeface="Arial" panose="020B0604020202020204" pitchFamily="34" charset="0"/>
                </a:rPr>
                <a:t>Nhận xét về hoạt động của mạch điện: </a:t>
              </a:r>
            </a:p>
          </p:txBody>
        </p:sp>
      </p:grpSp>
      <p:sp>
        <p:nvSpPr>
          <p:cNvPr id="16" name="Rectangle 15"/>
          <p:cNvSpPr/>
          <p:nvPr/>
        </p:nvSpPr>
        <p:spPr>
          <a:xfrm>
            <a:off x="8167872" y="3350180"/>
            <a:ext cx="8409349" cy="4154984"/>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Đèn F sáng thì cả công tắc A và B đồng thời phải đóng, nếu chỉ mở một trong hai công tắc thì </a:t>
            </a:r>
            <a:r>
              <a:rPr lang="en-US" sz="4400" smtClean="0">
                <a:latin typeface="Arial" panose="020B0604020202020204" pitchFamily="34" charset="0"/>
                <a:cs typeface="Arial" panose="020B0604020202020204" pitchFamily="34" charset="0"/>
              </a:rPr>
              <a:t>đ</a:t>
            </a:r>
            <a:r>
              <a:rPr lang="vi-VN" sz="4400">
                <a:latin typeface="Arial" panose="020B0604020202020204" pitchFamily="34" charset="0"/>
                <a:cs typeface="Arial" panose="020B0604020202020204" pitchFamily="34" charset="0"/>
              </a:rPr>
              <a:t>è</a:t>
            </a:r>
            <a:r>
              <a:rPr lang="en-US" sz="4400" smtClean="0">
                <a:latin typeface="Arial" panose="020B0604020202020204" pitchFamily="34" charset="0"/>
                <a:cs typeface="Arial" panose="020B0604020202020204" pitchFamily="34" charset="0"/>
              </a:rPr>
              <a:t>n </a:t>
            </a:r>
            <a:r>
              <a:rPr lang="en-US" sz="4400">
                <a:latin typeface="Arial" panose="020B0604020202020204" pitchFamily="34" charset="0"/>
                <a:cs typeface="Arial" panose="020B0604020202020204" pitchFamily="34" charset="0"/>
              </a:rPr>
              <a:t>F </a:t>
            </a:r>
            <a:r>
              <a:rPr lang="en-US" sz="4400" smtClean="0">
                <a:latin typeface="Arial" panose="020B0604020202020204" pitchFamily="34" charset="0"/>
                <a:cs typeface="Arial" panose="020B0604020202020204" pitchFamily="34" charset="0"/>
              </a:rPr>
              <a:t>tắt</a:t>
            </a:r>
            <a:r>
              <a:rPr lang="vi-VN" sz="4400" smtClean="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2420600" y="7155674"/>
            <a:ext cx="5562600" cy="3058322"/>
          </a:xfrm>
          <a:prstGeom prst="rect">
            <a:avLst/>
          </a:prstGeom>
        </p:spPr>
      </p:pic>
    </p:spTree>
    <p:extLst>
      <p:ext uri="{BB962C8B-B14F-4D97-AF65-F5344CB8AC3E}">
        <p14:creationId xmlns:p14="http://schemas.microsoft.com/office/powerpoint/2010/main" val="319972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5105400" y="513309"/>
            <a:ext cx="7499169" cy="707886"/>
          </a:xfrm>
          <a:prstGeom prst="rect">
            <a:avLst/>
          </a:prstGeom>
        </p:spPr>
        <p:txBody>
          <a:bodyPr wrap="none">
            <a:spAutoFit/>
          </a:bodyPr>
          <a:lstStyle/>
          <a:p>
            <a:r>
              <a:rPr lang="vi-VN" sz="4000" b="1" smtClean="0">
                <a:solidFill>
                  <a:schemeClr val="accent2">
                    <a:lumMod val="75000"/>
                  </a:schemeClr>
                </a:solidFill>
                <a:latin typeface="Arial" panose="020B0604020202020204" pitchFamily="34" charset="0"/>
                <a:cs typeface="Arial" panose="020B0604020202020204" pitchFamily="34" charset="0"/>
              </a:rPr>
              <a:t>M</a:t>
            </a:r>
            <a:r>
              <a:rPr lang="en-US" sz="4000" b="1" smtClean="0">
                <a:solidFill>
                  <a:schemeClr val="accent2">
                    <a:lumMod val="75000"/>
                  </a:schemeClr>
                </a:solidFill>
                <a:latin typeface="Arial" panose="020B0604020202020204" pitchFamily="34" charset="0"/>
                <a:cs typeface="Arial" panose="020B0604020202020204" pitchFamily="34" charset="0"/>
              </a:rPr>
              <a:t>ột </a:t>
            </a:r>
            <a:r>
              <a:rPr lang="en-US" sz="4000" b="1">
                <a:solidFill>
                  <a:schemeClr val="accent2">
                    <a:lumMod val="75000"/>
                  </a:schemeClr>
                </a:solidFill>
                <a:latin typeface="Arial" panose="020B0604020202020204" pitchFamily="34" charset="0"/>
                <a:cs typeface="Arial" panose="020B0604020202020204" pitchFamily="34" charset="0"/>
              </a:rPr>
              <a:t>số cổng logic thông dụng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77305"/>
            <a:ext cx="15924683" cy="8610685"/>
          </a:xfrm>
          <a:prstGeom prst="rect">
            <a:avLst/>
          </a:prstGeom>
        </p:spPr>
      </p:pic>
    </p:spTree>
    <p:extLst>
      <p:ext uri="{BB962C8B-B14F-4D97-AF65-F5344CB8AC3E}">
        <p14:creationId xmlns:p14="http://schemas.microsoft.com/office/powerpoint/2010/main" val="23476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6"/>
            <a:ext cx="13487400" cy="1295401"/>
            <a:chOff x="304800" y="266696"/>
            <a:chExt cx="13487400" cy="1295401"/>
          </a:xfrm>
        </p:grpSpPr>
        <p:sp>
          <p:nvSpPr>
            <p:cNvPr id="4" name="Round Single Corner Rectangle 3"/>
            <p:cNvSpPr/>
            <p:nvPr/>
          </p:nvSpPr>
          <p:spPr>
            <a:xfrm flipV="1">
              <a:off x="304800" y="266696"/>
              <a:ext cx="134874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7668" y="529675"/>
              <a:ext cx="13101664" cy="769441"/>
            </a:xfrm>
            <a:prstGeom prst="rect">
              <a:avLst/>
            </a:prstGeom>
          </p:spPr>
          <p:txBody>
            <a:bodyPr wrap="none">
              <a:spAutoFit/>
            </a:bodyPr>
            <a:lstStyle/>
            <a:p>
              <a:r>
                <a:rPr lang="vi-VN" sz="4400" b="1"/>
                <a:t>b) Thực hiện phép toán nhị phân với mạch logic</a:t>
              </a:r>
              <a:endParaRPr lang="en-US" sz="4400"/>
            </a:p>
          </p:txBody>
        </p:sp>
      </p:grpSp>
      <p:grpSp>
        <p:nvGrpSpPr>
          <p:cNvPr id="2" name="Group 1"/>
          <p:cNvGrpSpPr/>
          <p:nvPr/>
        </p:nvGrpSpPr>
        <p:grpSpPr>
          <a:xfrm>
            <a:off x="1074946" y="1827613"/>
            <a:ext cx="16527254" cy="1283550"/>
            <a:chOff x="1074946" y="1827613"/>
            <a:chExt cx="16527254" cy="1283550"/>
          </a:xfrm>
        </p:grpSpPr>
        <p:sp>
          <p:nvSpPr>
            <p:cNvPr id="11" name="Rectangle 10"/>
            <p:cNvSpPr/>
            <p:nvPr/>
          </p:nvSpPr>
          <p:spPr>
            <a:xfrm>
              <a:off x="2286000" y="2095500"/>
              <a:ext cx="15316200" cy="101566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T</a:t>
              </a:r>
              <a:r>
                <a:rPr lang="en-US" sz="4000" i="1" smtClean="0">
                  <a:solidFill>
                    <a:srgbClr val="002060"/>
                  </a:solidFill>
                  <a:latin typeface="Arial" panose="020B0604020202020204" pitchFamily="34" charset="0"/>
                  <a:cs typeface="Arial" panose="020B0604020202020204" pitchFamily="34" charset="0"/>
                </a:rPr>
                <a:t>hảo </a:t>
              </a:r>
              <a:r>
                <a:rPr lang="en-US" sz="4000" i="1">
                  <a:solidFill>
                    <a:srgbClr val="002060"/>
                  </a:solidFill>
                  <a:latin typeface="Arial" panose="020B0604020202020204" pitchFamily="34" charset="0"/>
                  <a:cs typeface="Arial" panose="020B0604020202020204" pitchFamily="34" charset="0"/>
                </a:rPr>
                <a:t>luận nhóm, </a:t>
              </a:r>
              <a:r>
                <a:rPr lang="en-US" sz="4000" i="1" smtClean="0">
                  <a:solidFill>
                    <a:srgbClr val="002060"/>
                  </a:solidFill>
                  <a:latin typeface="Arial" panose="020B0604020202020204" pitchFamily="34" charset="0"/>
                  <a:cs typeface="Arial" panose="020B0604020202020204" pitchFamily="34" charset="0"/>
                </a:rPr>
                <a:t>tìm </a:t>
              </a:r>
              <a:r>
                <a:rPr lang="en-US" sz="4000" i="1">
                  <a:solidFill>
                    <a:srgbClr val="002060"/>
                  </a:solidFill>
                  <a:latin typeface="Arial" panose="020B0604020202020204" pitchFamily="34" charset="0"/>
                  <a:cs typeface="Arial" panose="020B0604020202020204" pitchFamily="34" charset="0"/>
                </a:rPr>
                <a:t>hiểu nội dung mục </a:t>
              </a:r>
              <a:r>
                <a:rPr lang="vi-VN" sz="4000" i="1" smtClean="0">
                  <a:solidFill>
                    <a:srgbClr val="002060"/>
                  </a:solidFill>
                  <a:latin typeface="Arial" panose="020B0604020202020204" pitchFamily="34" charset="0"/>
                  <a:cs typeface="Arial" panose="020B0604020202020204" pitchFamily="34" charset="0"/>
                </a:rPr>
                <a:t>1</a:t>
              </a:r>
              <a:r>
                <a:rPr lang="en-US" sz="4000" i="1" smtClean="0">
                  <a:solidFill>
                    <a:srgbClr val="002060"/>
                  </a:solidFill>
                  <a:latin typeface="Arial" panose="020B0604020202020204" pitchFamily="34" charset="0"/>
                  <a:cs typeface="Arial" panose="020B0604020202020204" pitchFamily="34" charset="0"/>
                </a:rPr>
                <a:t>.b </a:t>
              </a:r>
              <a:r>
                <a:rPr lang="en-US" sz="4000" i="1">
                  <a:solidFill>
                    <a:srgbClr val="002060"/>
                  </a:solidFill>
                  <a:latin typeface="Arial" panose="020B0604020202020204" pitchFamily="34" charset="0"/>
                  <a:cs typeface="Arial" panose="020B0604020202020204" pitchFamily="34" charset="0"/>
                </a:rPr>
                <a:t>và thực hiện nhiệm vụ:</a:t>
              </a:r>
            </a:p>
          </p:txBody>
        </p:sp>
        <p:pic>
          <p:nvPicPr>
            <p:cNvPr id="13" name="Picture 12"/>
            <p:cNvPicPr>
              <a:picLocks noChangeAspect="1"/>
            </p:cNvPicPr>
            <p:nvPr/>
          </p:nvPicPr>
          <p:blipFill>
            <a:blip r:embed="rId2"/>
            <a:stretch>
              <a:fillRect/>
            </a:stretch>
          </p:blipFill>
          <p:spPr>
            <a:xfrm>
              <a:off x="1074946" y="1827613"/>
              <a:ext cx="1211054" cy="1172829"/>
            </a:xfrm>
            <a:prstGeom prst="rect">
              <a:avLst/>
            </a:prstGeom>
          </p:spPr>
        </p:pic>
      </p:grpSp>
      <p:sp>
        <p:nvSpPr>
          <p:cNvPr id="12" name="Rectangle 11"/>
          <p:cNvSpPr/>
          <p:nvPr/>
        </p:nvSpPr>
        <p:spPr>
          <a:xfrm>
            <a:off x="1074946" y="3216790"/>
            <a:ext cx="8831054"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nguyên tắc cơ bản để cộng hai số nhị </a:t>
            </a:r>
            <a:r>
              <a:rPr lang="vi-VN" sz="4000" smtClean="0">
                <a:latin typeface="Arial" panose="020B0604020202020204" pitchFamily="34" charset="0"/>
                <a:cs typeface="Arial" panose="020B0604020202020204" pitchFamily="34" charset="0"/>
              </a:rPr>
              <a:t>phân.</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Giả </a:t>
            </a:r>
            <a:r>
              <a:rPr lang="vi-VN" sz="4000">
                <a:latin typeface="Arial" panose="020B0604020202020204" pitchFamily="34" charset="0"/>
                <a:cs typeface="Arial" panose="020B0604020202020204" pitchFamily="34" charset="0"/>
              </a:rPr>
              <a:t>sử cộng hai số nhị phân 1 bit là A với B được tổng là S và nhớ là C. Hãy lập bảng các trường hợp có thể xảy ra với các đầu vào A, B và điền giá trị đầu ra S, C tương ứng</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nvGrpSpPr>
          <p:cNvPr id="14" name="Group 13"/>
          <p:cNvGrpSpPr/>
          <p:nvPr/>
        </p:nvGrpSpPr>
        <p:grpSpPr>
          <a:xfrm>
            <a:off x="11181606" y="3498163"/>
            <a:ext cx="3829794" cy="707886"/>
            <a:chOff x="11181606" y="3498163"/>
            <a:chExt cx="3829794" cy="707886"/>
          </a:xfrm>
        </p:grpSpPr>
        <p:sp>
          <p:nvSpPr>
            <p:cNvPr id="15" name="Isosceles Triangle 14"/>
            <p:cNvSpPr/>
            <p:nvPr/>
          </p:nvSpPr>
          <p:spPr>
            <a:xfrm rot="5400000">
              <a:off x="11077729" y="3683939"/>
              <a:ext cx="533400" cy="32564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732523" y="3498163"/>
              <a:ext cx="3278877"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Nguyên tắc:</a:t>
              </a:r>
              <a:endParaRPr lang="en-US" sz="4000" b="1">
                <a:solidFill>
                  <a:srgbClr val="C00000"/>
                </a:solidFill>
                <a:latin typeface="Arial" panose="020B0604020202020204" pitchFamily="34" charset="0"/>
                <a:cs typeface="Arial" panose="020B0604020202020204" pitchFamily="34" charset="0"/>
              </a:endParaRPr>
            </a:p>
          </p:txBody>
        </p:sp>
      </p:grpSp>
      <p:sp>
        <p:nvSpPr>
          <p:cNvPr id="17" name="Rectangle 16"/>
          <p:cNvSpPr/>
          <p:nvPr/>
        </p:nvSpPr>
        <p:spPr>
          <a:xfrm>
            <a:off x="11181606" y="4646350"/>
            <a:ext cx="6115794" cy="4708981"/>
          </a:xfrm>
          <a:prstGeom prst="rect">
            <a:avLst/>
          </a:prstGeom>
          <a:solidFill>
            <a:schemeClr val="accent3">
              <a:lumMod val="40000"/>
              <a:lumOff val="60000"/>
            </a:schemeClr>
          </a:solid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0 + 0 = 0 (Bằng 0, nhớ 0)</a:t>
            </a:r>
          </a:p>
          <a:p>
            <a:pPr algn="just">
              <a:lnSpc>
                <a:spcPct val="150000"/>
              </a:lnSpc>
            </a:pPr>
            <a:r>
              <a:rPr lang="en-US" sz="4000">
                <a:latin typeface="Arial" panose="020B0604020202020204" pitchFamily="34" charset="0"/>
                <a:cs typeface="Arial" panose="020B0604020202020204" pitchFamily="34" charset="0"/>
              </a:rPr>
              <a:t>1 + 0 = 1 (Bằng 1, nhớ 0)</a:t>
            </a:r>
          </a:p>
          <a:p>
            <a:pPr algn="just">
              <a:lnSpc>
                <a:spcPct val="150000"/>
              </a:lnSpc>
            </a:pPr>
            <a:r>
              <a:rPr lang="en-US" sz="4000">
                <a:latin typeface="Arial" panose="020B0604020202020204" pitchFamily="34" charset="0"/>
                <a:cs typeface="Arial" panose="020B0604020202020204" pitchFamily="34" charset="0"/>
              </a:rPr>
              <a:t>0 + 1 = 1 (Bằng 1, nhớ 0)</a:t>
            </a:r>
          </a:p>
          <a:p>
            <a:pPr algn="just">
              <a:lnSpc>
                <a:spcPct val="150000"/>
              </a:lnSpc>
            </a:pPr>
            <a:r>
              <a:rPr lang="en-US" sz="4000">
                <a:latin typeface="Arial" panose="020B0604020202020204" pitchFamily="34" charset="0"/>
                <a:cs typeface="Arial" panose="020B0604020202020204" pitchFamily="34" charset="0"/>
              </a:rPr>
              <a:t>1 + 1 = 10 (Bằng 10 (Bằng 0, nhớ 1</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89099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anim calcmode="lin" valueType="num">
                                      <p:cBhvr>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1172</TotalTime>
  <Words>1981</Words>
  <Application>Microsoft Office PowerPoint</Application>
  <PresentationFormat>Custom</PresentationFormat>
  <Paragraphs>286</Paragraphs>
  <Slides>34</Slides>
  <Notes>6</Notes>
  <HiddenSlides>0</HiddenSlides>
  <MMClips>21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7" baseType="lpstr">
      <vt:lpstr>Arial</vt:lpstr>
      <vt:lpstr>Tahoma</vt:lpstr>
      <vt:lpstr>Calibri Light</vt:lpstr>
      <vt:lpstr>Times New Roman</vt:lpstr>
      <vt:lpstr>Calibri</vt:lpstr>
      <vt:lpstr>Cambria Math</vt:lpstr>
      <vt:lpstr>Wingdings</vt:lpstr>
      <vt:lpstr>等线 Light</vt:lpstr>
      <vt:lpstr>Elsie</vt:lpstr>
      <vt:lpstr>Office Theme</vt:lpstr>
      <vt:lpstr>1_Office Theme</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21AK22</cp:lastModifiedBy>
  <cp:revision>114</cp:revision>
  <dcterms:created xsi:type="dcterms:W3CDTF">2006-08-16T00:00:00Z</dcterms:created>
  <dcterms:modified xsi:type="dcterms:W3CDTF">2023-09-05T14:44:29Z</dcterms:modified>
  <dc:identifier>DAFn2dd0_sY</dc:identifier>
</cp:coreProperties>
</file>