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0"/>
  </p:notesMasterIdLst>
  <p:sldIdLst>
    <p:sldId id="256" r:id="rId3"/>
    <p:sldId id="281" r:id="rId4"/>
    <p:sldId id="282" r:id="rId5"/>
    <p:sldId id="283" r:id="rId6"/>
    <p:sldId id="284" r:id="rId7"/>
    <p:sldId id="285" r:id="rId8"/>
    <p:sldId id="286" r:id="rId9"/>
    <p:sldId id="287" r:id="rId10"/>
    <p:sldId id="266" r:id="rId11"/>
    <p:sldId id="270" r:id="rId12"/>
    <p:sldId id="271" r:id="rId13"/>
    <p:sldId id="272" r:id="rId14"/>
    <p:sldId id="273" r:id="rId15"/>
    <p:sldId id="274" r:id="rId16"/>
    <p:sldId id="275" r:id="rId17"/>
    <p:sldId id="276" r:id="rId18"/>
    <p:sldId id="277" r:id="rId19"/>
    <p:sldId id="278" r:id="rId20"/>
    <p:sldId id="279" r:id="rId21"/>
    <p:sldId id="288" r:id="rId22"/>
    <p:sldId id="289" r:id="rId23"/>
    <p:sldId id="290" r:id="rId24"/>
    <p:sldId id="291" r:id="rId25"/>
    <p:sldId id="292" r:id="rId26"/>
    <p:sldId id="293" r:id="rId27"/>
    <p:sldId id="294" r:id="rId28"/>
    <p:sldId id="265"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FFFF99"/>
    <a:srgbClr val="66FFFF"/>
    <a:srgbClr val="FF9933"/>
    <a:srgbClr val="FF66FF"/>
    <a:srgbClr val="009900"/>
    <a:srgbClr val="CC0066"/>
    <a:srgbClr val="FF99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91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F9C5CC-B7E8-40F6-98C3-435010783EAF}" type="datetimeFigureOut">
              <a:rPr lang="en-US" smtClean="0"/>
              <a:pPr/>
              <a:t>1/17/2024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3633CD-092E-4D6F-9FE1-6A533EB858BF}" type="slidenum">
              <a:rPr lang="en-US" smtClean="0"/>
              <a:pPr/>
              <a:t>‹#›</a:t>
            </a:fld>
            <a:endParaRPr lang="en-US"/>
          </a:p>
        </p:txBody>
      </p:sp>
    </p:spTree>
    <p:extLst>
      <p:ext uri="{BB962C8B-B14F-4D97-AF65-F5344CB8AC3E}">
        <p14:creationId xmlns:p14="http://schemas.microsoft.com/office/powerpoint/2010/main" val="16038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3633CD-092E-4D6F-9FE1-6A533EB858BF}" type="slidenum">
              <a:rPr lang="en-US" smtClean="0"/>
              <a:pPr/>
              <a:t>1</a:t>
            </a:fld>
            <a:endParaRPr lang="en-US"/>
          </a:p>
        </p:txBody>
      </p:sp>
    </p:spTree>
    <p:extLst>
      <p:ext uri="{BB962C8B-B14F-4D97-AF65-F5344CB8AC3E}">
        <p14:creationId xmlns:p14="http://schemas.microsoft.com/office/powerpoint/2010/main" val="3771879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3633CD-092E-4D6F-9FE1-6A533EB858BF}" type="slidenum">
              <a:rPr lang="en-US" smtClean="0"/>
              <a:pPr/>
              <a:t>17</a:t>
            </a:fld>
            <a:endParaRPr lang="en-US"/>
          </a:p>
        </p:txBody>
      </p:sp>
    </p:spTree>
    <p:extLst>
      <p:ext uri="{BB962C8B-B14F-4D97-AF65-F5344CB8AC3E}">
        <p14:creationId xmlns:p14="http://schemas.microsoft.com/office/powerpoint/2010/main" val="2738815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3633CD-092E-4D6F-9FE1-6A533EB858BF}" type="slidenum">
              <a:rPr lang="en-US" smtClean="0"/>
              <a:pPr/>
              <a:t>18</a:t>
            </a:fld>
            <a:endParaRPr lang="en-US"/>
          </a:p>
        </p:txBody>
      </p:sp>
    </p:spTree>
    <p:extLst>
      <p:ext uri="{BB962C8B-B14F-4D97-AF65-F5344CB8AC3E}">
        <p14:creationId xmlns:p14="http://schemas.microsoft.com/office/powerpoint/2010/main" val="2738815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3633CD-092E-4D6F-9FE1-6A533EB858BF}" type="slidenum">
              <a:rPr lang="en-US" smtClean="0"/>
              <a:pPr/>
              <a:t>19</a:t>
            </a:fld>
            <a:endParaRPr lang="en-US"/>
          </a:p>
        </p:txBody>
      </p:sp>
    </p:spTree>
    <p:extLst>
      <p:ext uri="{BB962C8B-B14F-4D97-AF65-F5344CB8AC3E}">
        <p14:creationId xmlns:p14="http://schemas.microsoft.com/office/powerpoint/2010/main" val="2738815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3633CD-092E-4D6F-9FE1-6A533EB858BF}" type="slidenum">
              <a:rPr lang="en-US" smtClean="0"/>
              <a:pPr/>
              <a:t>27</a:t>
            </a:fld>
            <a:endParaRPr lang="en-US"/>
          </a:p>
        </p:txBody>
      </p:sp>
    </p:spTree>
    <p:extLst>
      <p:ext uri="{BB962C8B-B14F-4D97-AF65-F5344CB8AC3E}">
        <p14:creationId xmlns:p14="http://schemas.microsoft.com/office/powerpoint/2010/main" val="2581377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3633CD-092E-4D6F-9FE1-6A533EB858BF}" type="slidenum">
              <a:rPr lang="en-US" smtClean="0"/>
              <a:pPr/>
              <a:t>9</a:t>
            </a:fld>
            <a:endParaRPr lang="en-US"/>
          </a:p>
        </p:txBody>
      </p:sp>
    </p:spTree>
    <p:extLst>
      <p:ext uri="{BB962C8B-B14F-4D97-AF65-F5344CB8AC3E}">
        <p14:creationId xmlns:p14="http://schemas.microsoft.com/office/powerpoint/2010/main" val="2738815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3633CD-092E-4D6F-9FE1-6A533EB858BF}" type="slidenum">
              <a:rPr lang="en-US" smtClean="0"/>
              <a:pPr/>
              <a:t>10</a:t>
            </a:fld>
            <a:endParaRPr lang="en-US"/>
          </a:p>
        </p:txBody>
      </p:sp>
    </p:spTree>
    <p:extLst>
      <p:ext uri="{BB962C8B-B14F-4D97-AF65-F5344CB8AC3E}">
        <p14:creationId xmlns:p14="http://schemas.microsoft.com/office/powerpoint/2010/main" val="2738815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3633CD-092E-4D6F-9FE1-6A533EB858BF}" type="slidenum">
              <a:rPr lang="en-US" smtClean="0"/>
              <a:pPr/>
              <a:t>11</a:t>
            </a:fld>
            <a:endParaRPr lang="en-US"/>
          </a:p>
        </p:txBody>
      </p:sp>
    </p:spTree>
    <p:extLst>
      <p:ext uri="{BB962C8B-B14F-4D97-AF65-F5344CB8AC3E}">
        <p14:creationId xmlns:p14="http://schemas.microsoft.com/office/powerpoint/2010/main" val="2738815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3633CD-092E-4D6F-9FE1-6A533EB858BF}" type="slidenum">
              <a:rPr lang="en-US" smtClean="0"/>
              <a:pPr/>
              <a:t>12</a:t>
            </a:fld>
            <a:endParaRPr lang="en-US"/>
          </a:p>
        </p:txBody>
      </p:sp>
    </p:spTree>
    <p:extLst>
      <p:ext uri="{BB962C8B-B14F-4D97-AF65-F5344CB8AC3E}">
        <p14:creationId xmlns:p14="http://schemas.microsoft.com/office/powerpoint/2010/main" val="2738815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3633CD-092E-4D6F-9FE1-6A533EB858BF}" type="slidenum">
              <a:rPr lang="en-US" smtClean="0"/>
              <a:pPr/>
              <a:t>13</a:t>
            </a:fld>
            <a:endParaRPr lang="en-US"/>
          </a:p>
        </p:txBody>
      </p:sp>
    </p:spTree>
    <p:extLst>
      <p:ext uri="{BB962C8B-B14F-4D97-AF65-F5344CB8AC3E}">
        <p14:creationId xmlns:p14="http://schemas.microsoft.com/office/powerpoint/2010/main" val="2738815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3633CD-092E-4D6F-9FE1-6A533EB858BF}" type="slidenum">
              <a:rPr lang="en-US" smtClean="0"/>
              <a:pPr/>
              <a:t>14</a:t>
            </a:fld>
            <a:endParaRPr lang="en-US"/>
          </a:p>
        </p:txBody>
      </p:sp>
    </p:spTree>
    <p:extLst>
      <p:ext uri="{BB962C8B-B14F-4D97-AF65-F5344CB8AC3E}">
        <p14:creationId xmlns:p14="http://schemas.microsoft.com/office/powerpoint/2010/main" val="2738815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3633CD-092E-4D6F-9FE1-6A533EB858BF}" type="slidenum">
              <a:rPr lang="en-US" smtClean="0"/>
              <a:pPr/>
              <a:t>15</a:t>
            </a:fld>
            <a:endParaRPr lang="en-US"/>
          </a:p>
        </p:txBody>
      </p:sp>
    </p:spTree>
    <p:extLst>
      <p:ext uri="{BB962C8B-B14F-4D97-AF65-F5344CB8AC3E}">
        <p14:creationId xmlns:p14="http://schemas.microsoft.com/office/powerpoint/2010/main" val="2738815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3633CD-092E-4D6F-9FE1-6A533EB858BF}" type="slidenum">
              <a:rPr lang="en-US" smtClean="0"/>
              <a:pPr/>
              <a:t>16</a:t>
            </a:fld>
            <a:endParaRPr lang="en-US"/>
          </a:p>
        </p:txBody>
      </p:sp>
    </p:spTree>
    <p:extLst>
      <p:ext uri="{BB962C8B-B14F-4D97-AF65-F5344CB8AC3E}">
        <p14:creationId xmlns:p14="http://schemas.microsoft.com/office/powerpoint/2010/main" val="2738815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4" descr="k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ctrTitle"/>
          </p:nvPr>
        </p:nvSpPr>
        <p:spPr>
          <a:xfrm>
            <a:off x="1930400" y="1905001"/>
            <a:ext cx="8534400" cy="1470025"/>
          </a:xfrm>
        </p:spPr>
        <p:txBody>
          <a:bodyPr>
            <a:normAutofit/>
          </a:bodyPr>
          <a:lstStyle>
            <a:lvl1pPr>
              <a:defRPr sz="4400" b="1" cap="none" spc="0" baseline="0">
                <a:ln>
                  <a:noFill/>
                </a:ln>
                <a:solidFill>
                  <a:srgbClr val="CC0066"/>
                </a:solidFill>
                <a:effectLst>
                  <a:outerShdw blurRad="60007" dist="310007" dir="7680000" sy="30000" kx="1300200" algn="ctr" rotWithShape="0">
                    <a:prstClr val="black">
                      <a:alpha val="32000"/>
                    </a:prstClr>
                  </a:outerShdw>
                </a:effectLst>
                <a:latin typeface="Palatino Linotype" pitchFamily="18" charset="0"/>
                <a:ea typeface="Tahoma" pitchFamily="34" charset="0"/>
                <a:cs typeface="Tahoma" pitchFamily="34" charset="0"/>
              </a:defRPr>
            </a:lvl1pPr>
          </a:lstStyle>
          <a:p>
            <a:endParaRPr lang="en-US"/>
          </a:p>
        </p:txBody>
      </p:sp>
      <p:sp>
        <p:nvSpPr>
          <p:cNvPr id="3" name="Subtitle 2"/>
          <p:cNvSpPr>
            <a:spLocks noGrp="1"/>
          </p:cNvSpPr>
          <p:nvPr>
            <p:ph type="subTitle" idx="1"/>
          </p:nvPr>
        </p:nvSpPr>
        <p:spPr>
          <a:xfrm>
            <a:off x="2336800" y="3886200"/>
            <a:ext cx="7620000" cy="1752600"/>
          </a:xfrm>
        </p:spPr>
        <p:txBody>
          <a:bodyPr/>
          <a:lstStyle>
            <a:lvl1pPr marL="0" indent="0" algn="ctr">
              <a:buNone/>
              <a:defRPr>
                <a:solidFill>
                  <a:srgbClr val="0070C0"/>
                </a:solidFill>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Tahoma" pitchFamily="34" charset="0"/>
                <a:ea typeface="Tahoma" pitchFamily="34" charset="0"/>
                <a:cs typeface="Tahoma" pitchFamily="34" charset="0"/>
              </a:defRPr>
            </a:lvl1pPr>
          </a:lstStyle>
          <a:p>
            <a:fld id="{37CEC588-56FF-4790-8576-6FB144CDCF30}" type="datetime1">
              <a:rPr lang="en-US" smtClean="0"/>
              <a:pPr/>
              <a:t>1/17/2024</a:t>
            </a:fld>
            <a:endParaRPr lang="en-US"/>
          </a:p>
        </p:txBody>
      </p:sp>
      <p:sp>
        <p:nvSpPr>
          <p:cNvPr id="5" name="Footer Placeholder 4"/>
          <p:cNvSpPr>
            <a:spLocks noGrp="1"/>
          </p:cNvSpPr>
          <p:nvPr>
            <p:ph type="ftr" sz="quarter" idx="11"/>
          </p:nvPr>
        </p:nvSpPr>
        <p:spPr/>
        <p:txBody>
          <a:bodyPr/>
          <a:lstStyle>
            <a:lvl1pPr>
              <a:defRPr>
                <a:latin typeface="Tahoma" pitchFamily="34" charset="0"/>
                <a:ea typeface="Tahoma" pitchFamily="34" charset="0"/>
                <a:cs typeface="Tahoma"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Tahoma" pitchFamily="34" charset="0"/>
                <a:ea typeface="Tahoma" pitchFamily="34" charset="0"/>
                <a:cs typeface="Tahoma" pitchFamily="34" charset="0"/>
              </a:defRPr>
            </a:lvl1pPr>
          </a:lstStyle>
          <a:p>
            <a:fld id="{0F6E7020-5109-4EE0-B939-0A203D8953B1}" type="slidenum">
              <a:rPr lang="en-US" smtClean="0"/>
              <a:pPr/>
              <a:t>‹#›</a:t>
            </a:fld>
            <a:endParaRPr lang="en-US"/>
          </a:p>
        </p:txBody>
      </p:sp>
    </p:spTree>
    <p:extLst>
      <p:ext uri="{BB962C8B-B14F-4D97-AF65-F5344CB8AC3E}">
        <p14:creationId xmlns:p14="http://schemas.microsoft.com/office/powerpoint/2010/main" val="2212004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C66B34-EC5C-4565-BBD4-5BDD212BC6EF}" type="datetime1">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E7020-5109-4EE0-B939-0A203D8953B1}" type="slidenum">
              <a:rPr lang="en-US" smtClean="0"/>
              <a:pPr/>
              <a:t>‹#›</a:t>
            </a:fld>
            <a:endParaRPr lang="en-US"/>
          </a:p>
        </p:txBody>
      </p:sp>
    </p:spTree>
    <p:extLst>
      <p:ext uri="{BB962C8B-B14F-4D97-AF65-F5344CB8AC3E}">
        <p14:creationId xmlns:p14="http://schemas.microsoft.com/office/powerpoint/2010/main" val="3007695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DE3406-B9C5-4470-8456-5C34B0C43B5D}" type="datetime1">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E7020-5109-4EE0-B939-0A203D8953B1}" type="slidenum">
              <a:rPr lang="en-US" smtClean="0"/>
              <a:pPr/>
              <a:t>‹#›</a:t>
            </a:fld>
            <a:endParaRPr lang="en-US"/>
          </a:p>
        </p:txBody>
      </p:sp>
    </p:spTree>
    <p:extLst>
      <p:ext uri="{BB962C8B-B14F-4D97-AF65-F5344CB8AC3E}">
        <p14:creationId xmlns:p14="http://schemas.microsoft.com/office/powerpoint/2010/main" val="4066468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914400" y="2130426"/>
            <a:ext cx="10363200" cy="1470025"/>
          </a:xfrm>
        </p:spPr>
        <p:txBody>
          <a:bodyPr/>
          <a:lstStyle>
            <a:lvl1pPr>
              <a:defRPr/>
            </a:lvl1pPr>
          </a:lstStyle>
          <a:p>
            <a:pPr lvl="0"/>
            <a:r>
              <a:rPr lang="en-US" noProof="0"/>
              <a:t>Click to edit Master title style</a:t>
            </a:r>
          </a:p>
        </p:txBody>
      </p:sp>
      <p:sp>
        <p:nvSpPr>
          <p:cNvPr id="6147"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6148" name="Rectangle 4"/>
          <p:cNvSpPr>
            <a:spLocks noGrp="1" noChangeArrowheads="1"/>
          </p:cNvSpPr>
          <p:nvPr>
            <p:ph type="dt" sz="half" idx="2"/>
          </p:nvPr>
        </p:nvSpPr>
        <p:spPr>
          <a:xfrm>
            <a:off x="609600" y="6245225"/>
            <a:ext cx="2844800" cy="476250"/>
          </a:xfrm>
        </p:spPr>
        <p:txBody>
          <a:bodyPr/>
          <a:lstStyle>
            <a:lvl1pPr algn="l">
              <a:defRPr sz="1400"/>
            </a:lvl1pPr>
          </a:lstStyle>
          <a:p>
            <a:fld id="{CF75ACDA-FBB8-4A52-8AAF-9682F5BAECE8}" type="datetime1">
              <a:rPr lang="en-US" smtClean="0">
                <a:solidFill>
                  <a:srgbClr val="000000"/>
                </a:solidFill>
              </a:rPr>
              <a:pPr/>
              <a:t>1/17/2024</a:t>
            </a:fld>
            <a:endParaRPr lang="en-US">
              <a:solidFill>
                <a:srgbClr val="000000"/>
              </a:solidFill>
            </a:endParaRPr>
          </a:p>
        </p:txBody>
      </p:sp>
      <p:sp>
        <p:nvSpPr>
          <p:cNvPr id="6149" name="Rectangle 5"/>
          <p:cNvSpPr>
            <a:spLocks noGrp="1" noChangeArrowheads="1"/>
          </p:cNvSpPr>
          <p:nvPr>
            <p:ph type="ftr" sz="quarter" idx="3"/>
          </p:nvPr>
        </p:nvSpPr>
        <p:spPr>
          <a:xfrm>
            <a:off x="4165600" y="6245225"/>
            <a:ext cx="3860800" cy="476250"/>
          </a:xfrm>
        </p:spPr>
        <p:txBody>
          <a:bodyPr/>
          <a:lstStyle>
            <a:lvl1pPr>
              <a:defRPr/>
            </a:lvl1pPr>
          </a:lstStyle>
          <a:p>
            <a:endParaRPr lang="en-US">
              <a:solidFill>
                <a:srgbClr val="000000"/>
              </a:solidFill>
            </a:endParaRPr>
          </a:p>
        </p:txBody>
      </p:sp>
      <p:sp>
        <p:nvSpPr>
          <p:cNvPr id="6150" name="Rectangle 6"/>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7601A7E2-E4B1-4C92-A7C6-B14F01EB9E46}"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658480408"/>
      </p:ext>
    </p:extLst>
  </p:cSld>
  <p:clrMapOvr>
    <a:masterClrMapping/>
  </p:clrMapOvr>
  <p:transition>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64EA289-5A78-449B-8ED7-ABDFB557F9CB}" type="datetime1">
              <a:rPr lang="en-US" smtClean="0">
                <a:solidFill>
                  <a:srgbClr val="000000"/>
                </a:solidFill>
              </a:rPr>
              <a:pPr/>
              <a:t>1/17/2024</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985418737"/>
      </p:ext>
    </p:extLst>
  </p:cSld>
  <p:clrMapOvr>
    <a:masterClrMapping/>
  </p:clrMapOvr>
  <p:transition>
    <p:newsfla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A5022577-57FF-4F94-860C-7759CFAC599A}" type="datetime1">
              <a:rPr lang="en-US" smtClean="0">
                <a:solidFill>
                  <a:srgbClr val="000000"/>
                </a:solidFill>
              </a:rPr>
              <a:pPr/>
              <a:t>1/17/2024</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4106200825"/>
      </p:ext>
    </p:extLst>
  </p:cSld>
  <p:clrMapOvr>
    <a:masterClrMapping/>
  </p:clrMapOvr>
  <p:transition>
    <p:newsfla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E1825667-C78F-4894-A611-A25B0FA6D223}" type="datetime1">
              <a:rPr lang="en-US" smtClean="0">
                <a:solidFill>
                  <a:srgbClr val="000000"/>
                </a:solidFill>
              </a:rPr>
              <a:pPr/>
              <a:t>1/17/2024</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689730127"/>
      </p:ext>
    </p:extLst>
  </p:cSld>
  <p:clrMapOvr>
    <a:masterClrMapping/>
  </p:clrMapOvr>
  <p:transition>
    <p:newsfla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9DAE4C9A-9F8E-468C-A771-23DA2C97CC1E}" type="datetime1">
              <a:rPr lang="en-US" smtClean="0">
                <a:solidFill>
                  <a:srgbClr val="000000"/>
                </a:solidFill>
              </a:rPr>
              <a:pPr/>
              <a:t>1/17/2024</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221126950"/>
      </p:ext>
    </p:extLst>
  </p:cSld>
  <p:clrMapOvr>
    <a:masterClrMapping/>
  </p:clrMapOvr>
  <p:transition>
    <p:newsfla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4D85508E-5C29-4023-B6CB-201930B7FDA3}" type="datetime1">
              <a:rPr lang="en-US" smtClean="0">
                <a:solidFill>
                  <a:srgbClr val="000000"/>
                </a:solidFill>
              </a:rPr>
              <a:pPr/>
              <a:t>1/17/2024</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44665016"/>
      </p:ext>
    </p:extLst>
  </p:cSld>
  <p:clrMapOvr>
    <a:masterClrMapping/>
  </p:clrMapOvr>
  <p:transition>
    <p:newsfla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descr="Frames PPT 01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000" b="1" kern="1200">
                <a:solidFill>
                  <a:srgbClr val="009900"/>
                </a:solidFill>
                <a:latin typeface="Tahoma" pitchFamily="34" charset="0"/>
                <a:ea typeface="Tahoma" pitchFamily="34" charset="0"/>
                <a:cs typeface="Tahoma" pitchFamily="34" charset="0"/>
              </a:defRPr>
            </a:lvl1pPr>
          </a:lstStyle>
          <a:p>
            <a:r>
              <a:rPr lang="en-US"/>
              <a:t>Click to edit Master title style</a:t>
            </a:r>
          </a:p>
        </p:txBody>
      </p:sp>
      <p:sp>
        <p:nvSpPr>
          <p:cNvPr id="7"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Tahoma" pitchFamily="34" charset="0"/>
                <a:ea typeface="Tahoma" pitchFamily="34" charset="0"/>
                <a:cs typeface="Tahoma" pitchFamily="34" charset="0"/>
              </a:defRPr>
            </a:lvl1pPr>
          </a:lstStyle>
          <a:p>
            <a:fld id="{A11D0506-4C64-4B69-9690-B502DA68E39E}" type="datetime1">
              <a:rPr lang="en-US" smtClean="0"/>
              <a:pPr/>
              <a:t>1/17/2024</a:t>
            </a:fld>
            <a:endParaRPr lang="en-US"/>
          </a:p>
        </p:txBody>
      </p:sp>
      <p:sp>
        <p:nvSpPr>
          <p:cNvPr id="8"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Tahoma" pitchFamily="34" charset="0"/>
                <a:ea typeface="Tahoma" pitchFamily="34" charset="0"/>
                <a:cs typeface="Tahoma" pitchFamily="34" charset="0"/>
              </a:defRPr>
            </a:lvl1pPr>
          </a:lstStyle>
          <a:p>
            <a:endParaRPr lang="en-US"/>
          </a:p>
        </p:txBody>
      </p:sp>
      <p:sp>
        <p:nvSpPr>
          <p:cNvPr id="9"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rgbClr val="0000FF"/>
                </a:solidFill>
                <a:latin typeface="Tahoma" pitchFamily="34" charset="0"/>
                <a:ea typeface="Tahoma" pitchFamily="34" charset="0"/>
                <a:cs typeface="Tahoma" pitchFamily="34" charset="0"/>
              </a:defRPr>
            </a:lvl1pPr>
          </a:lstStyle>
          <a:p>
            <a:fld id="{0F6E7020-5109-4EE0-B939-0A203D8953B1}" type="slidenum">
              <a:rPr lang="en-US" smtClean="0"/>
              <a:pPr/>
              <a:t>‹#›</a:t>
            </a:fld>
            <a:endParaRPr lang="en-US"/>
          </a:p>
        </p:txBody>
      </p:sp>
      <p:cxnSp>
        <p:nvCxnSpPr>
          <p:cNvPr id="11" name="Straight Connector 10"/>
          <p:cNvCxnSpPr/>
          <p:nvPr userDrawn="1"/>
        </p:nvCxnSpPr>
        <p:spPr>
          <a:xfrm>
            <a:off x="203200" y="1447800"/>
            <a:ext cx="11785600" cy="0"/>
          </a:xfrm>
          <a:prstGeom prst="line">
            <a:avLst/>
          </a:prstGeom>
          <a:ln w="57150" cmpd="dbl">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397880"/>
      </p:ext>
    </p:extLst>
  </p:cSld>
  <p:clrMapOvr>
    <a:masterClrMapping/>
  </p:clrMapOvr>
  <p:transition>
    <p:newsfla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DB75EF5-3D95-46EC-B6D1-91A6D24DBD91}" type="datetime1">
              <a:rPr lang="en-US" smtClean="0">
                <a:solidFill>
                  <a:srgbClr val="000000"/>
                </a:solidFill>
              </a:rPr>
              <a:pPr/>
              <a:t>1/17/2024</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988570983"/>
      </p:ext>
    </p:extLst>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7CA41-4F1C-48A1-9CBD-EF3D43A691AB}" type="datetime1">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E7020-5109-4EE0-B939-0A203D8953B1}" type="slidenum">
              <a:rPr lang="en-US" smtClean="0"/>
              <a:pPr/>
              <a:t>‹#›</a:t>
            </a:fld>
            <a:endParaRPr lang="en-US"/>
          </a:p>
        </p:txBody>
      </p:sp>
    </p:spTree>
    <p:extLst>
      <p:ext uri="{BB962C8B-B14F-4D97-AF65-F5344CB8AC3E}">
        <p14:creationId xmlns:p14="http://schemas.microsoft.com/office/powerpoint/2010/main" val="4022853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56746B0F-1123-4213-B12C-EDF45011B037}" type="datetime1">
              <a:rPr lang="en-US" smtClean="0">
                <a:solidFill>
                  <a:srgbClr val="000000"/>
                </a:solidFill>
              </a:rPr>
              <a:pPr/>
              <a:t>1/17/2024</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468398701"/>
      </p:ext>
    </p:extLst>
  </p:cSld>
  <p:clrMapOvr>
    <a:masterClrMapping/>
  </p:clrMapOvr>
  <p:transition>
    <p:newsfla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845D675-ED00-42E1-B0F2-94615BF2AB7A}" type="datetime1">
              <a:rPr lang="en-US" smtClean="0">
                <a:solidFill>
                  <a:srgbClr val="000000"/>
                </a:solidFill>
              </a:rPr>
              <a:pPr/>
              <a:t>1/17/2024</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3032583958"/>
      </p:ext>
    </p:extLst>
  </p:cSld>
  <p:clrMapOvr>
    <a:masterClrMapping/>
  </p:clrMapOvr>
  <p:transition>
    <p:newsfla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1FDB2EE-C5CA-4212-A800-7A29FB268283}" type="datetime1">
              <a:rPr lang="en-US" smtClean="0">
                <a:solidFill>
                  <a:srgbClr val="000000"/>
                </a:solidFill>
              </a:rPr>
              <a:pPr/>
              <a:t>1/17/2024</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805825430"/>
      </p:ext>
    </p:extLst>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D4F8C3-2156-4A0A-ABA0-4752C7E64A94}" type="datetime1">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E7020-5109-4EE0-B939-0A203D8953B1}" type="slidenum">
              <a:rPr lang="en-US" smtClean="0"/>
              <a:pPr/>
              <a:t>‹#›</a:t>
            </a:fld>
            <a:endParaRPr lang="en-US"/>
          </a:p>
        </p:txBody>
      </p:sp>
    </p:spTree>
    <p:extLst>
      <p:ext uri="{BB962C8B-B14F-4D97-AF65-F5344CB8AC3E}">
        <p14:creationId xmlns:p14="http://schemas.microsoft.com/office/powerpoint/2010/main" val="72524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1CB442-22C3-4DAA-A26D-931CC4723BDF}" type="datetime1">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E7020-5109-4EE0-B939-0A203D8953B1}" type="slidenum">
              <a:rPr lang="en-US" smtClean="0"/>
              <a:pPr/>
              <a:t>‹#›</a:t>
            </a:fld>
            <a:endParaRPr lang="en-US"/>
          </a:p>
        </p:txBody>
      </p:sp>
    </p:spTree>
    <p:extLst>
      <p:ext uri="{BB962C8B-B14F-4D97-AF65-F5344CB8AC3E}">
        <p14:creationId xmlns:p14="http://schemas.microsoft.com/office/powerpoint/2010/main" val="3337088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6450E5-2686-448E-9623-2EFEBE6C4670}" type="datetime1">
              <a:rPr lang="en-US" smtClean="0"/>
              <a:pPr/>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6E7020-5109-4EE0-B939-0A203D8953B1}" type="slidenum">
              <a:rPr lang="en-US" smtClean="0"/>
              <a:pPr/>
              <a:t>‹#›</a:t>
            </a:fld>
            <a:endParaRPr lang="en-US"/>
          </a:p>
        </p:txBody>
      </p:sp>
    </p:spTree>
    <p:extLst>
      <p:ext uri="{BB962C8B-B14F-4D97-AF65-F5344CB8AC3E}">
        <p14:creationId xmlns:p14="http://schemas.microsoft.com/office/powerpoint/2010/main" val="2778372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5BDAAC-CDB5-49F1-A399-E99D253738FC}" type="datetime1">
              <a:rPr lang="en-US" smtClean="0"/>
              <a:pPr/>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6E7020-5109-4EE0-B939-0A203D8953B1}" type="slidenum">
              <a:rPr lang="en-US" smtClean="0"/>
              <a:pPr/>
              <a:t>‹#›</a:t>
            </a:fld>
            <a:endParaRPr lang="en-US"/>
          </a:p>
        </p:txBody>
      </p:sp>
    </p:spTree>
    <p:extLst>
      <p:ext uri="{BB962C8B-B14F-4D97-AF65-F5344CB8AC3E}">
        <p14:creationId xmlns:p14="http://schemas.microsoft.com/office/powerpoint/2010/main" val="2601588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CFD3D-99A1-4DB0-93D3-4C9E71DF1092}" type="datetime1">
              <a:rPr lang="en-US" smtClean="0"/>
              <a:pPr/>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6E7020-5109-4EE0-B939-0A203D8953B1}" type="slidenum">
              <a:rPr lang="en-US" smtClean="0"/>
              <a:pPr/>
              <a:t>‹#›</a:t>
            </a:fld>
            <a:endParaRPr lang="en-US"/>
          </a:p>
        </p:txBody>
      </p:sp>
    </p:spTree>
    <p:extLst>
      <p:ext uri="{BB962C8B-B14F-4D97-AF65-F5344CB8AC3E}">
        <p14:creationId xmlns:p14="http://schemas.microsoft.com/office/powerpoint/2010/main" val="3487444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789CCC-9894-4523-9255-E248F223D6D7}" type="datetime1">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E7020-5109-4EE0-B939-0A203D8953B1}" type="slidenum">
              <a:rPr lang="en-US" smtClean="0"/>
              <a:pPr/>
              <a:t>‹#›</a:t>
            </a:fld>
            <a:endParaRPr lang="en-US"/>
          </a:p>
        </p:txBody>
      </p:sp>
    </p:spTree>
    <p:extLst>
      <p:ext uri="{BB962C8B-B14F-4D97-AF65-F5344CB8AC3E}">
        <p14:creationId xmlns:p14="http://schemas.microsoft.com/office/powerpoint/2010/main" val="4285952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0F5317-658E-47C4-A762-1E6FC371D0AB}" type="datetime1">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E7020-5109-4EE0-B939-0A203D8953B1}" type="slidenum">
              <a:rPr lang="en-US" smtClean="0"/>
              <a:pPr/>
              <a:t>‹#›</a:t>
            </a:fld>
            <a:endParaRPr lang="en-US"/>
          </a:p>
        </p:txBody>
      </p:sp>
    </p:spTree>
    <p:extLst>
      <p:ext uri="{BB962C8B-B14F-4D97-AF65-F5344CB8AC3E}">
        <p14:creationId xmlns:p14="http://schemas.microsoft.com/office/powerpoint/2010/main" val="1633823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descr="Frames PPT 01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556000" y="1600201"/>
            <a:ext cx="8026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Tahoma" pitchFamily="34" charset="0"/>
                <a:ea typeface="Tahoma" pitchFamily="34" charset="0"/>
                <a:cs typeface="Tahoma" pitchFamily="34" charset="0"/>
              </a:defRPr>
            </a:lvl1pPr>
          </a:lstStyle>
          <a:p>
            <a:fld id="{ABD3F3E8-FDD2-4FFD-84F8-40D6B22FB19B}" type="datetime1">
              <a:rPr lang="en-US" smtClean="0"/>
              <a:pPr/>
              <a:t>1/17/2024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Tahoma" pitchFamily="34" charset="0"/>
                <a:ea typeface="Tahoma" pitchFamily="34" charset="0"/>
                <a:cs typeface="Tahoma"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rgbClr val="0000FF"/>
                </a:solidFill>
                <a:latin typeface="Tahoma" pitchFamily="34" charset="0"/>
                <a:ea typeface="Tahoma" pitchFamily="34" charset="0"/>
                <a:cs typeface="Tahoma" pitchFamily="34" charset="0"/>
              </a:defRPr>
            </a:lvl1pPr>
          </a:lstStyle>
          <a:p>
            <a:fld id="{0F6E7020-5109-4EE0-B939-0A203D8953B1}" type="slidenum">
              <a:rPr lang="en-US" smtClean="0"/>
              <a:pPr/>
              <a:t>‹#›</a:t>
            </a:fld>
            <a:endParaRPr lang="en-US"/>
          </a:p>
        </p:txBody>
      </p:sp>
      <p:cxnSp>
        <p:nvCxnSpPr>
          <p:cNvPr id="11" name="Straight Connector 10"/>
          <p:cNvCxnSpPr/>
          <p:nvPr userDrawn="1"/>
        </p:nvCxnSpPr>
        <p:spPr>
          <a:xfrm>
            <a:off x="3454400" y="1447800"/>
            <a:ext cx="0" cy="5257800"/>
          </a:xfrm>
          <a:prstGeom prst="line">
            <a:avLst/>
          </a:prstGeom>
          <a:ln w="57150" cmpd="dbl">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203200" y="1447800"/>
            <a:ext cx="11785600" cy="0"/>
          </a:xfrm>
          <a:prstGeom prst="line">
            <a:avLst/>
          </a:prstGeom>
          <a:ln w="57150" cmpd="dbl">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343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000" b="1" kern="1200">
          <a:solidFill>
            <a:srgbClr val="009900"/>
          </a:solidFill>
          <a:latin typeface="Tahoma" pitchFamily="34" charset="0"/>
          <a:ea typeface="Tahoma" pitchFamily="34" charset="0"/>
          <a:cs typeface="Tahom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A5002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rgbClr val="A5002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rgbClr val="A5002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rgbClr val="A5002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rgbClr val="A5002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01600" y="6553201"/>
            <a:ext cx="28448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900"/>
            </a:lvl1pPr>
          </a:lstStyle>
          <a:p>
            <a:pPr fontAlgn="base">
              <a:spcBef>
                <a:spcPct val="0"/>
              </a:spcBef>
              <a:spcAft>
                <a:spcPct val="0"/>
              </a:spcAft>
            </a:pPr>
            <a:fld id="{0C287267-9DCA-4CD9-8803-E9491FB25848}" type="datetime1">
              <a:rPr lang="en-US" smtClean="0">
                <a:solidFill>
                  <a:srgbClr val="000000"/>
                </a:solidFill>
              </a:rPr>
              <a:pPr fontAlgn="base">
                <a:spcBef>
                  <a:spcPct val="0"/>
                </a:spcBef>
                <a:spcAft>
                  <a:spcPct val="0"/>
                </a:spcAft>
              </a:pPr>
              <a:t>1/17/2024</a:t>
            </a:fld>
            <a:endParaRPr lang="en-US">
              <a:solidFill>
                <a:srgbClr val="000000"/>
              </a:solidFill>
            </a:endParaRPr>
          </a:p>
        </p:txBody>
      </p:sp>
      <p:sp>
        <p:nvSpPr>
          <p:cNvPr id="1029" name="Rectangle 5"/>
          <p:cNvSpPr>
            <a:spLocks noGrp="1" noChangeArrowheads="1"/>
          </p:cNvSpPr>
          <p:nvPr>
            <p:ph type="ftr" sz="quarter" idx="3"/>
          </p:nvPr>
        </p:nvSpPr>
        <p:spPr bwMode="auto">
          <a:xfrm>
            <a:off x="3657600" y="6245225"/>
            <a:ext cx="4876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lvl1p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176435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newsflash/>
  </p:transition>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9.gi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9.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9.gi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3.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mn-lt"/>
                <a:cs typeface="Times New Roman" pitchFamily="18" charset="0"/>
              </a:rPr>
              <a:t>Chương 3 – Bài 10: </a:t>
            </a:r>
            <a:br>
              <a:rPr lang="en-US">
                <a:latin typeface="+mn-lt"/>
                <a:cs typeface="Times New Roman" pitchFamily="18" charset="0"/>
              </a:rPr>
            </a:br>
            <a:r>
              <a:rPr lang="en-US">
                <a:latin typeface="+mn-lt"/>
                <a:cs typeface="Times New Roman" pitchFamily="18" charset="0"/>
              </a:rPr>
              <a:t>CSDL QUAN HỆ</a:t>
            </a:r>
          </a:p>
        </p:txBody>
      </p:sp>
      <p:sp>
        <p:nvSpPr>
          <p:cNvPr id="3" name="Subtitle 2"/>
          <p:cNvSpPr>
            <a:spLocks noGrp="1"/>
          </p:cNvSpPr>
          <p:nvPr>
            <p:ph type="subTitle" idx="1"/>
          </p:nvPr>
        </p:nvSpPr>
        <p:spPr>
          <a:xfrm>
            <a:off x="5943600" y="4800600"/>
            <a:ext cx="3962400" cy="762000"/>
          </a:xfrm>
        </p:spPr>
        <p:txBody>
          <a:bodyPr/>
          <a:lstStyle/>
          <a:p>
            <a:r>
              <a:rPr lang="en-US">
                <a:latin typeface="+mn-lt"/>
                <a:cs typeface="Times New Roman" pitchFamily="18" charset="0"/>
              </a:rPr>
              <a:t>Nhóm 1</a:t>
            </a:r>
          </a:p>
        </p:txBody>
      </p:sp>
    </p:spTree>
    <p:extLst>
      <p:ext uri="{BB962C8B-B14F-4D97-AF65-F5344CB8AC3E}">
        <p14:creationId xmlns:p14="http://schemas.microsoft.com/office/powerpoint/2010/main" val="2532327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atin typeface="+mn-lt"/>
              </a:rPr>
              <a:t>BÀI 10: CƠ SỞ DỮ LIỆU QUAN HỆ</a:t>
            </a:r>
            <a:br>
              <a:rPr lang="en-US">
                <a:latin typeface="+mn-lt"/>
              </a:rPr>
            </a:br>
            <a:endParaRPr lang="en-US">
              <a:latin typeface="+mn-lt"/>
            </a:endParaRPr>
          </a:p>
        </p:txBody>
      </p:sp>
      <p:sp>
        <p:nvSpPr>
          <p:cNvPr id="4" name="TextBox 3"/>
          <p:cNvSpPr txBox="1"/>
          <p:nvPr/>
        </p:nvSpPr>
        <p:spPr>
          <a:xfrm>
            <a:off x="1668296" y="1496290"/>
            <a:ext cx="2446504" cy="707886"/>
          </a:xfrm>
          <a:prstGeom prst="rect">
            <a:avLst/>
          </a:prstGeom>
          <a:noFill/>
        </p:spPr>
        <p:txBody>
          <a:bodyPr wrap="none" rtlCol="0">
            <a:spAutoFit/>
          </a:bodyPr>
          <a:lstStyle/>
          <a:p>
            <a:r>
              <a:rPr lang="en-US" sz="2000" b="1">
                <a:solidFill>
                  <a:srgbClr val="0000FF"/>
                </a:solidFill>
              </a:rPr>
              <a:t>1. Mô hình dữ liệu </a:t>
            </a:r>
            <a:br>
              <a:rPr lang="en-US" sz="2000" b="1">
                <a:solidFill>
                  <a:srgbClr val="0000FF"/>
                </a:solidFill>
              </a:rPr>
            </a:br>
            <a:r>
              <a:rPr lang="en-US" sz="2000" b="1">
                <a:solidFill>
                  <a:srgbClr val="0000FF"/>
                </a:solidFill>
              </a:rPr>
              <a:t>quan hệ:</a:t>
            </a:r>
          </a:p>
        </p:txBody>
      </p:sp>
      <p:sp>
        <p:nvSpPr>
          <p:cNvPr id="6" name="AutoShape 8" descr="data:image/jpeg;base64,/9j/4AAQSkZJRgABAQAAAQABAAD/2wCEAAkGBhQSERQUEhQVFBQWFRoXGBgXGRoXGBcYGBgWFxUYFxcYHSYeGBkjGRYWIC8gIycpLCwsGB4xNTAqNSYrLCkBCQoKDgwOGg8PGikkHyQsLCkpLCwsKSksKSwsLCwsLCwsLCksLCkpLCwsLCwsLCkpLCwsLCksLCwpLCkpLCwpKf/AABEIALkBEAMBIgACEQEDEQH/xAAcAAABBQEBAQAAAAAAAAAAAAAFAQIDBAYABwj/xABGEAABAgQEBAQDBQUFBwQDAAABAhEAAyExBAUSQQYiUWETMnGBQpGhI7HB0fAHFFJygjNDYrLhNFNzkqLS8SRjg8IVFhf/xAAZAQADAQEBAAAAAAAAAAAAAAAAAQIDBAX/xAApEQACAgICAQQBAwUAAAAAAAAAAQIRAyESMUEEIlFhMhPR4RQzkbHB/9oADAMBAAIRAxEAPwDxiHiEaOBgGLCCFjjCARoVo4Q1ZhgMXCAx0K0Ajmi5hsGtY5EKU19KSpvVhSNn+yfgdWMxKZs2SF4VGoLK3CVK0kJSkDzkKIJFhvs/umGwcrCSlIwstEoDmZAYO4d+pb7oQz5YXKKSygUkbEEH5GGmPTP2uZUh04gJ0zFEBRAACnfmVuVBgH6R5/g8nnTqSZUyYf8AAhSv8ogAFGOixjMDMlLKJqFS1i6VpKSPY1ivDEWU2jo4QrQihhjgIO8P8K/vRD4jDyNStCfGUpJUoBJISAkg+dNyLwdxf7GcelQCRJWn+NM0AN1IWyvpDEYQmIzGh4q4Mm4AS/EXKX4jt4ZUWIZwdSR1FQ8Z9oAOEOWR7bQmmG3gEcKxyjDiIa0AxGhyRHNCLVtAA1anh6A0MQmHEwCEJhxLCESIZNW5gAY8SIERgRMmABVGGQqjHAQAPjojSuJAYBnQhVDmiJSIAHaoapbwmmOSiARLhsKqYoJQlS1HZIKj8hWNtwv+yDGYyWZh04dFkmcFJKzuyQHAHUt2eNx+x/8AZzOwqjjMS8tSpZSmVZWlRSSqZ/CeUMm/VrR6NjsQdKgkqFLueo/1hAUsgytWFw6JKl69AA5UhCQGHKgBnSC9SHL1iLE57KTqBKRtUsfVmrXpFbx1pmSyVFlKZT+jh3gRmuTTZs15ctSxzMWBDEhmUWDQhBjDDC4pQCgJxCdQBQdIDtc0eJcTnz8solDIUBp6gFtmcM0C8iySfh8Qhc2WQkoKdT6mJU4B00HvFZVJjd1CpfYiwgAwv7Y5ilfuylKKi8wVL/7s7x5oI9Q/azKfD4dXSYdrOj6WjzB4pAiYQilRGZvSHSZWpQB3IHzLQDPpnKMBLlSZYkS5MsgJPLLAJdKXPV7Oe0HMXKLP/hP3GKko+EBpBOlgKigACew2cwDzLiiYqbhrAK1BQYKe3yiQJ5iMTMIlyE4dSG5xOQ6SNSKctSdJWzwE4q/Z6iaGlYTBCYUqdSVzJKgplaClCWQQ+l9R6wdw+bKKgnUCClZqhUtVAkhiaCp/VYexKgA1QTX+Um8AAjJOAZBlqlYnCYDzFvCMwzNNWKlK5tdrK3PpDf8A+XZdKVqTh9TqtMmLUgX2cOPV422BwPMVEJT7V9XPWnyirj1JUShJGpKmVW1Ol94YHkXE37HZ65y5mC/d1ILESkLIKKB/NRiXPmjD5jwdjMO/i4aclt9BUn/mS4b3j6Fw3CeGTOVPmoecpk6yVgaUhJAAcC4d4tYpgppWIVLUoAJ/vUBiAOVbs7NQi53rDsD5XVEYDx9W47IMPMKTOw8iasV1LlpJcd4x/GOSYTFS5UvEYhOFLqMvTKSE8qSVJLADSEubi0FgeCwkeiY39jM5ivC4nDYlAD0XoLEOCbpFCD5owmYZeuRMVLmABSWdlJUKgEEKSSCGINDABWWpohhyjCQAOSIcYRIjjABwhYSHNABGUxwVDo5oAOE2HPDUSSaAE7xPg8uXMNAdL1UxZPqbCFYWRNBrgvCGZj8KgEgmeiouGUFEj0AJibL+C1zlLCFpAQnUxLrUOiQlwT6kRpOCctlSsbhlLQrlWNKi6WUWAUrrUs3eIeWPRH6kT23BI8KUiXqWsIQE6lkKWpg2pStzAvE8SIALlI7Mp2Pa13+UGBHn+bJabW+lvK5oesVZZqMpziVNmpQErWopJ1KA0BiaM7vFvF58NWgAjSv4XNqMbBt4xeRz9OKkkvdQ5j1ewHrBrNg01d/Nuph7QWLoSbNLkkkkKN70VFSYs+I9fP2G/wBYnnWWzXVb5/OKM1XM/cG34n8ICRc04fl42WmXMDgEKdy4NnBBDmu8ZTFfsvEtajhwpaNKarZdXBIGgU2uHLUeN/gDzMehG34Ugh4IZm5elhS1BA1aHVo8FzfgXFSZjzJemWo+cMQnq4FRbdooHJFpmIYhSSUnVQb2Ym96djH0FisrkTEFK5QJahc0LUINxGVzngnnSqWQJY6qbSXJuA9zuN4huSE7XRvMWOU+o+HVuPh/TXjE47+0w39V+XboI2uKPLtcbkbjcVjE41X2mH9F2LbHdUUWXcln/bMFU0LoJhUPg+BV/U2940WD8/8ASXp6PGayckzVOSR4a76Vi6dxU+to0uC8/wDSfwgEdm8xSUukrDNYAh9Q67s9OjxmJWM/9RiirQaoB1JKrBVwn09o0OetpD6fhvqfzdtnHzjK6/tMTU+YDzhOy7D8N/aAZpMgmgiZp0edI+z1bSx5gv8ACDUiQolKWFPi0mhIcWLMytoz3DazoW+r+0LampyptpsH61g9PRRRq7XZzQMKbntDAvZlNSgJdSQ501UAAas7xnV8OyJy5ap2mZoKhpJSE86SlQVV6gs0BeIpyggAmn7ykDUkDc2asSz8UlSkhXguZiRzJUkl1PdPmPcwWAXziRhAjwv3aWsEaSkoSkBIZg/mIoLHYdI+e+NkpTjZyUJ0oSUpSkOQkJQhIAerBt495zZTzDf3Lx8/8WTNWNxJ/wDeX9FEfhDQAmFSISHpEUAsJCx0IDmhRCCOEABWVwws6RqSlSi3MdIHqbuDQ0gzN4MOGITNIWVCpS+kVcgFQBcNdo1ubZGhaEzpKTMM0ksnm0qJT5hsKEMSw+8/kU4YhJlrlFK0JSVKJDO5qkAUqk0uI5OWSWkjC5PRisPkEk4eUMOkImkqUrWSqYrSPKDsKPpAizKzRUpIw04JUgHndwE6lPRtxzFwIN4XhFaJz+NoEtYKTpdSkl9bMbEOK9T0gpOyiQZpVoQpJckOsqKiGdhyp/8AMJwv82Txb7M5meWKk+EqSFrCiDqSKEJmcqSvqXtT6QZweXTcQiROUnwihZWpKgUqdLaVcw3AF+pg3LnEJCEISlCWYCgDEEMB3hqkqJLqV6AkfdEPJih1sftRqjGC4gS03+pQoW33eN2guAew+6MTxZL+1/q3S9w9I6zoA+EW05DNRZtU1A3MaPHq+0NnIBoHNhGZdlJJdtab8o+V40mNVUdNIN2H5w0Jj11Cr+/oLdv9YFz1fcDufpYQUlsXtZNv5QPwgLiF2/l6n/KICTR5CgKmpCnY6rU2JEGhk0xJWRMEwGqU6QhQ7O7H1pGRwmMKOZJ0kVcjqPre8X0cYLSOcah1QfrBasLCsvUX1y1yyCzKA+YIJBHoYdp6Q3A8Qy5tErD9FUP1i6ZKTs3pFpaBMjxB5fluBuNzT84xGPP2uHueVfRWyt7e0bXEOU77bA7jY0/KMPmB+1w/8i9gdlbCn5xmUyzkqftlkj+7VcafjTdSQ3sI1OXnn/p/ERlsmDTVsAD4arAoPn70HpGmy485/l/EfKABM7JYNq8ybKAG/WrxkQCVYm/n2QD/AB3erdxWNZnAcop8Sfgf+L4vw2vGQSR/6glv7U3Cj13FjW8AzQcMJZCrB5q7DS9Eix83rGgnkaVWt10j/m2gFw0fsi1R4q7ErDuLvUGlhQQcxHlP/bq/6d4YGMz1blIG+Jqx9bvDJCl+NLbW3iJsUqDOXc7J7CsJnR55Peeo1DW6N98Q4VIOIlPpfxAQ6VINA9BYHuYBBzFl5htfYNHz1nM3ViJyus1Z+azH0FiDzH13j52nF1KPUk/MxSBEYEPEIBCwxiQsc0dAB0LCR0Az6Ew8iVKlplhKlpCtdT8V7hgz7CkNwaFSgoSmQFKKzTUdRZ606RMkQ9mjyZeom+tHK5MVU1ShzqKvW3yFIQCFeGzZwSHJAFqlqxzttmbZI8ZviHPq+HLL0OsipDszd71+dorZ3xZyK8F0kEHV1Hb3+giXh/hrWrxJ6krF2CiNTuWLdmFbuY1xw8sluj0HIZmrDSC7vKRXqyQH+kZzjFLLJ/lNC2zbxqctlhMpCQAAAwAsA5oICcUYBc1QEtJUdINADYmpJt7x6q6O1dIxkwV70P8AEaE3NheNNia6Ouno5/KJcL+z+bM86ggNYVO2wYfWNZh+FpSUjW6mG5LfIMPvhpDaMnJ2vYXbqdusZ/EzKdg4uwofnHqM3h6SoAIllDUcUp6F3v0jN55+yWROTyTFIVqUvm5klSmJ6EWgadE0zD5jikmQtIUNSkHSAanlp91/SBqcVysFKDJAcVcsxPru0aDN+BJmHDrQtQCdIXL5gwDB+nu0YtWGUglgo1vb0YWBjgyybejCe2EsIJstIIBmOq/MWb0t3je5FmUxOgOrSQS0ztShAqxpAbhOctATrSCFB2DOK3V1pShp0rB/MDKYEy1gJdiGYame79I0XKEOSYo9WmGcQOWz1HwlW42H37Rhcz/tJFPgX8JFwrYRpMXmyvskpl6gsjWXbwwCKlj9IyWKmL8KWZqdKtKgUhxvQXNw1dorJnjCPI2lNJWFMjX9pMA2lmg1P/aH4V0A+sajLfOf5fxEYLA4vw1S0pUdOlIXXU4UUqJqDUOY2fDmY+IVJ1eW6SwIPV7kHvDhmjN0gjNPRNnBGpA5fMm5U/xtyig/GsZCSuk6rPOPx6dhszG9jGwzeYykByOdPxgCyrC/57Rj8MSBMDkPNNiio5djU+l42s0ZpOHP7IH/ABrqS/xM2pO1LQcxR5Tba6ikXHxC0BeGR9kihB1KuAk+c/CKe94M4g03uLAE3GxpFDMJmZ55FR/aTDQ9hd4dlZJny7s5soKT5d3qoRDmaz4mHvaYbA7bdIlygPiUvcazVLHyt5xypP3wEhPHLZMw9EqNA1gTaPnoCPoPHAmXMYkEpUxBcgkFiD1ePN87xKCoS5spEwhLKWU6ZoVsdaGJP8ziByolzowrwkaMcOylylzEzDLUn4VpdJHwspNQojYg+sC5mRTmUpKDMSkspUvnSPUiw7lopST6KUk+ge8LHQkMo6OjhCEwAfRscBDCCIRUxgSbAOY8E4iQlrkCMhxXm2pYQAWlqqaVJD+4DGnaJc9z4TAZcosUnmCuVWzFL9C9D3pDcm4ZVM1TJyVGXcJJOsnlclq1oXDivaN4Q8kt0P4X4eSopnLWkorpRp1anChXoe1d/bYYHFSzMWABrFwAwAYhnP1+loiyfI04eXSUSQe+5sH67mCOAy1JUtakHXVLvZPmAHQVjoUJWjRQaad7CeHW6Q7dKQxyJ6GIBMtYD2JDED519omkqSUJIIL1PyEUcwUPElPYlaWcB3QaVuY6lo6UqWw8MeU0WkvW1Qb7+gf3h6MUFWoWsaG56QNlzS3KqhBorZ9Vn9vyhFLH94hwPjTQ0Vb7ouygkMekKKVEpLC/l2sfeLCZ4Ja3Tv6dYFgEuHTNS6nSbjoPnHIxKAD5kEAOk2D0Dg7QWAYeA2b8I4bEA6kaFH45fKr32PuIuomm+1Kio+W3tEyMQD+YqIGlJUxNJ9mW/wD1CbJAEpSVhgCSGWwdqWND9IG43KpgQoBcwKqQk0c7D0j0BKukdMlBQZQBHeGoxqmjnn6e9xdHmmU4adp0zpZ7KSHUPz94kzDhdU1BBU241INPXYxvZ+Vg+Ukfj2e4ilLwixMKPDOln1lVHfa5oHv2jnl6eD7/ANfsCx1po85zrhyVIAmCYolKEhgoMSAzkAdoh4dz9KJqSwCpiilfcC3yJ2jZcXcNGaFaCSqjjcs1tiex+cYnCcN6GmKmKE1JcJ0ltQPcvcAt23jhnjlGd9Gc7hKwvMnT5ipRmeHyzwqgS+gDcneAByEiayljUVlfKdQckGpFNhSNxLnJUQFhyWLkNQuxcV+cDc04XmLUfAlhi1dRYGju5YP+Ea5JZHG4v/BrGbmrR2QYZUqYp1lQUaJI5UkqBUWf+FxaD+MPLVvMLvd6M1XitlGQqklJxE5IL0QKmxLajszmg+G8aOSkDypZ/iuf12eOnDzcfeaxutnna+EcRNMtaUJSES1efkJKuiTX5tEGVYZcvEhMxKkHQosSob3EtVCO+0enKwWttYCwC4fYjf1iI5DLD6CpDu4fUgk7mWp0v3AEbUyqMNiEvLUBcgj5xk8blySpzLBNi71Dh7b0FY9SxPDZZQ0JIIbVLOkj/wCNZKfkoWgHi+ENCglEwKUzsUkU9RQfOKjXkhoweK4ZQuSAn7PTWnlUWY6vXrFXKMmmyR4odTpfTLPUDa77UEb1eQzE3QfUV+6Ik5RqBQXCSwoGUKuGI7ttEzxRozklWzznF4kTVhWIkImA6R5dKtKiSGWhlE2rWOzTgfCF/BnzJS9kLT4qTvRaGI9wY9FlcNOS+hQLMpRUVWFAskm/cXgZnHBGhaZgmJZwGL6gXblNjff6xlc49Ci5eGeTYzhfES0a/DUqX/vEArR7keX0U0CY9iGGmYZM1Y8QFS5YSQp1AnUSaUNA0VBhMNOWUz5KZ/iKSBMB0KSVOSdSADUmxBAZoFnS/JGiyfJsVzAA6iAOp2jIZ7xCVrMqXWWQEnuSWv0sYL8Q4lpTbEgHY6Xqz79ox8qUVFGrWdSmSQNhuADzAn5NHBjiu2c4Xy/h5ShrmqKaMkgata30kO41AMRfeNrlspKEsZustp0gA6acoDPWm0QZRgdMpImJIZBCQonlBFz1NYmyjh5UszZyfswsEhPxJ3NTd2+sdCjK1S/guMZR3V/QclzkkGWQyimxNajt+HSKuJzoSUKEsD4WrygkAb3qK/60A8XkeIkpdSkgAkHoTdt3rAo4pSgyUjVqetQh25QfnW/1jOfqJcnFGltPYcn8bK0khKeUjUalqdB377EtFUcQLnYjCghLCdLehDEgpJB76vrFjD4VSkgTW0vR0D/NvBkSJZmpWogsU0AJLAgpDuw222gUZ3bkK38hWVLdmLinY/DtDJkwpJYtT2u9fnFoYT+E6mPoQ2nb+kxHOBB7MaGxoI9A3GOCqzFyxT3G/wDpDzPWUV0rDBj15gGPt2hoSCf4TqT3BcfSGolEXHwXFiyn94AJJZFCgmWpgWNU3b0vFsz2bXykkgEbirfT7ooCY4rzcu9/N1/VosIWQ2kagVFwRZ9Jp87tDAsnGKSQQnWhn1BnF/mInlY8LYpqPkflA6UpJ06FGUrSWSajf7jEsxbN4iHDOVJs/wCcFgFZc0G369ojGMALKBB+m/5RWXhiQ6FG4NT+usR/vZQAFpJpV+tBQ2NzDAizLMJaFF1PagrsGgNiZfjq1AJltdSncj7ibQuZYseIdEsAggOeY8rgMLCK8uUQylnSP8Vzawud4mUVNUxPZewUjDc2hQnTEs9QQDXlfyA0NyW62gnIXMUAFI8Psku1aVZrdI7LJ6JiXHWhIAJ709d4JJ+UKMFHoEitKwPUhXrceijUfOLMuWBYNHGYGf7qxRx2dy5V1AndKan52EadDCEV8RmCEDmUkHYG/wAoyuP4qWp/DGgWpc+/5QMkTSokqLnV+EKxWavH8Sy5flOo/S362gdhuIQsrXMUEhLMGbo567iMziVcyz/N/lA/GB2ciZpeWNph7kghgkXJpt9IyyzlGNxVkTk0tGrzDjqVLSopSVaXfoG6i7RmJ/GsyYEqLBIVtR3YEezmMTh8wBUpSgGT1s9bUrf7o1sqUZ8iWpQShVVMQ1GuwHePMy5crW2crnJ9sOcU58hAT4NiKi3o7wWwGPQrCpxD8ihX1cixoK9YwWNlApfWFEGoa+1APwjsJmy5UgYcKcFDEAOA5c2HLU/SHD1VNt7b6NIv3cmjcyMbJxIKNBsCWGj2cH/zWIE8MIN0ofUVJJ5VJqWAUKgbMDALhTPEyTMUtQPL5TQmtaAB60HSLGO47K5amQmXq5QvZNS9Tc6Snajx2458oXPs1Uk1srYzLFYnTpRN1IUCDoIAIILsoMTRngxlXCkyhmsNJ5erO7nptTt8tUmbLT5foIim43+kD9VioYFEaxpDTkwUUlalK0lwHYP36wzNcxlygUrcOk1Z2p1NCzikeZzM9xCZs0qnLLK1EJmEChsGqxBADbHtBPN86nzpUubMStKC7OCkOCzhhuaenzM5snGDcVsl5FVijLVL06aqUXlJDuR8S1dEgAULX6X1eX8OeCgmWj7RV1LU7E3UfyEZHhjiIpny9bseRiQyQWZnsBTtePUEKexeI9JGNWuwxtS2V5uWS1VUkEtdz+cUczy9On7M6FJNCDZWkkP3ZMGYE5tkxmqSpKykp+H4VevfZ43yQVNpbLnFNdFcZmqWQiZzKDHUKEgg1H6MEf3rSSCQyjZVrHfaM1Pw02WpOslTBNFAMdNDzXLiLErH6i032Y19S8c/9VGLp6I/US0zReEkkMdJOksaigZgYYmQpNKgEK9DeB0rFNzIWCgaXs3uDbaCknMgEKdKiy2pU1eoHSlu8dUZxl0zVO+iFgRUbKqPXpCzEWLvzC38ov8AKLqQiYHSeopQhwxcRBOllFXYakh+vKQXHtFjK3iOBqGrlVXex+fvEstSh5FONPlPr0/KIyxAcaSyg4tYXG36pHLQb3Gm49TCAupLqdKtJ5XSdgxt9Olo5eYLCTrluQ3ofNv/AE/WKtCQ4/gr7G4hoWvRRbhgQbmynfeGAKxuYK1qCEBDEubl+6jQXigoOXUSo/q5NTE2MJMxWouxP6aIVFoBFrC4rSAAW5hboxpBTDZ2pJCVVom1aktb8oFS30U3v3inKWxrSo++AVlvMM+mLJQCUpBKWFLH5mA5X1rQxOxKywsov0HqYiKUi51FjRP5wDsalWqgr5bdx/pFrDsm9S5oK7RQnYxkmwDgMn03Pt3ixl63ALXf7zDJFmzQ5ITuaqtcAsPaAPEOHmzAVJKiDLUkkOalQcNdmF4vzQXVq+J26s7+1odJzIS0upKimwbc+/vEziuNt0RN6MIrJzpqoBjtQPtegsII4ScuWySp7Av/AIn1V3o30ghmc+XiVkpPhOwKi5o7WSLs59HiObk+lbAamstjpAF1E7hm2f8AHzZ4ZSdXoxURcLIStwSyC4CvKlOl1EitWD0hmMMtKkNqMp9GsABVG1ECo3BHt1i/kGECZ6PFIImAtzJWKlSTqFU1Yp099otyuHVCYJsshGmYSkaNPKCaVdLtYkRrj9PGPSNFFtAfLuHZi9GkOqYtY1KDICE3OqzvqdLvb1jTnhyW8yWoS20S2UElRSQDrIqAXLP16Qbw2CKiplFidXVib1pF+RlKResdixpdmiiiqFQmJmHQrSNRALA1fs3e0JHVjZoo85mTVyFFC5ekgalEyxUv8EwiqQwLA3ekWMTxKJ6JYnOZiTpBBsijKb4j7dPSPQkykzCNTA6SguAQpJZ0l7W2jLYn9m4E8/a6Ja0qYBPMCGIHmAN3D/wxyyhevBk4MDrybwihSyBrchSnDdmbZx3+6L+DxBlTJaVrWEJUJhCSzpBcb1o3ziurBzk4lelKD4csyxqoGMshKzTzaUGruCbmCeRZecdh5i1t4urSdRDEnmJZNUhlNbakcssDW4mfD4D87jVAKtCSsNqSSNA2dKn96ikaHDz0zEJUmoUAR71jA4fIhLSqTP0udWiYGJppYGnor+mNfgZvhSkJdwhAGo0oAznYNHXi5vcjaDl5L07ChXX9dopz8m1bIV7MfxgjhlhSQoWIcRM0auKfaNKTMovKEWSCllPRTh/RyGi3g5i5MpQKjOOoFIUyWSaEBQ+dXuYNTsClV6HqL/6xQxGXqT/iHa/yiI4oRdpCUUnaI5GJlrqk6F9DyqHofi9vlE0/MVDwjrBBJCnHKatUDtAudgwr9CGYxCvCQKnQVEu5JFCANyaRT+R2aAykqAPkLnd0lwHYxCuSpBD05T3F1H0MActzYmWmqXJLpuCGY0Nbv3g7IzIMmwd6GoNa1uLxMckZK0CkntDmcpqx5KWG9ojQlnBDHR/3RamYbUUlIHw8r2YvexvFaU4BBeibHbzCKGAMWPtF/wAx++IiQ/X9CJ8VLJmLuan74gmSwHc7WF6NvbbvABaw0xJBSTpI+Ih09RFNOZ6HDiaT/h5RavWKOPn1sQGoNt7neB8/EsoAmjinWzsBeKbSRDdF+ZjSpTE7mgtu/wChFM4jkUTQaaU7p9zSHYXATFl20Am6vNW7J2vvEmay/wB3QFlHi8zMTpADX97VieSSbZDnqyDD4Va0sEsl31LoLbJufeLWFlSANapyVaepZtqIhk7iVPgBYCa8qpRuXo6TShf/AKexgOhRAOhS5ZJOtwUkJCFMyh8JXRm9eoxctpraItvZbzjEfackwEJAoLWetWO/WIpmf+KdMxkyVX0gFSWJCiE3DkEsezUaG4PJDMVKQJssJKTMJDgjURRe9RboOkXcZkcozCObSUJHI2m9WDUsOrg9oSi7f2Pi+wZhMnTMQkJUFIJUUhygiYBqALUcpCQ9ReNLkuUFMpSFzFFS06aMwFWYnmIrZ2+UXMtwqEoCES0hD6gA5Y9XNXg/IwCWFO9zG8cddmiQJweTKSGGnTdg4Aftt6CC+Gy8JFQD+u8WpcoAUh8XRdDEygLCHtCx0MZWn5cLp+X5GBpSdShpUAN1NX0q/uWgumY0SLQlYreFYUAzL6RLJmt5hqAsDVvR4tz8EU9x1iHw4KEBMVlXjThPlKXLUCErQQ2oB060gkGyi1uu8GpUkk8qQKM4Gk07j847w4tysSRdjC4oKFl5ck+YavWv3xblyukVv3s9hEycawJIJYE0Dkt26wxlgJiHHYrwpalljpDsSznYPtWPN8VxWpWIVNlzSlIQNQIJZZC0oIAHlY1JqK7kRtJ+LGJwWsMdSAdIZQ1N5ASK8xAf8Yzcva6J5WtEWG4ylkcySkh3YhSaPqZW4AY93EHJOIC0hSS6VBwWIcbGtY8xTNBQmXRisrBShlavKA7kFNPpvBeVxvNSpj4cxIBBKTYhmPcN2H3xyR9Tx/uGSy1+Rq5mCBKqmje5Ic/rtA5CC6gQXF3IYbhvaKeV46eUGcFpmJPmDVSRcK3cdu0XcPm0pSlJJAWasehSgDmteNI5ov6B13HX/QJmuGmSleLKAIPmDOXNlPdn27wRGNJky1AgLYvSyqagwNOx994t/uyluxGlyK1pYCnaKuJyladOghQCnPVi1G3sYynjlBuUF32SoOna7JsNmOlQSpiAQApJahLhu3UGCKMfrQSClX0U3NQj0atoyUzHKl6gpNEhJNN2q2/b2ER4TiVKUkpDlQZhVzba1YuPqI9MpZIx9ocmYWZMWWSQkmuw7+sTy8hCXUsgNcmwipl0+eSVy+UEuQq3fl/GkZfiDPJ/iEzQVIBctVKUvpB5aJc0eN5TUa+zSU0g9nWc4dKWbxHoFGgf/DuT3cQOyORJIKpdTuVVV7kxAjDDEhUuSpJWlGsg9CAwewNRGfyjL1l1IKgslQClA6QmWylEE3WDpp3elwuT5/Rm22y9xZh5klRmjXpUzEVZWwDVFBeIMu4v8Y/u+ISGUNOsgkuagqSKs3Sto2vCiyvC6Z58UqJKypylWouydT6kjqKEu3WKauHJQUCmSQUTFEEAAsVOkEipADU7QRhV15GsdbQDXw/MkLHiLS5ICQhTFLOospSeU8jgs+1LxdyGSZap2tCiZgrUKlkO4NRzKc7941GHwxX/AGiQoPSgp0v+EXE5Yj+H5Ui1jotRXaM/gcqLMA7MHLAsLVAgthcoa4AgpLlgWh4EaLXRVEUuSBaJWhWjoYzo6OgRxBxEjDIJ8yrACoBoeZi4BG8JugboKzJgSCTYAk+gvAPEcb4VCdXiaqgAAVcki3t9RGSzTjM4uSpARzIJWoAtyg8ukvcAsXvqtR4DLydCQtxMGlImJC9Dr1FqrfyEP5XL9Nsnkfgyc76PXwXjmIhZkgiotDUTIs3ZNLn9YSZhQqqaH6f6QwpiSWpoZNFRcoi8NAgkWIrWIJmG6VEMCsImkkMQaOGcEj6i3rEbQ0wwM3juA5CNPMoBU1yqmrToUoI/hNU3Io/aM1nkxeHneHIKghvDSNTk0TqFBy1A2Fgd3j0cqdgQFAVY/h0itislkzVmYQ6iGI3A06eU7UJt19IylH4IcbWjzrh3HqlTUy5yQlBLkq8zVKFNYgbAGr0EE8zm4aX4p1kalhKSADu8wkDYAkiu8H04Y+CkkMoSzLCykkpcabMzBr/WMvhuE1zJSFHSFNNUdRcK8MgAEbBw3oQYxnjUtNESj4o1eEnyxhB4aNKNOvzEElncqBHyjImWsI1BCwH0hQ3uxs5sR20iNPwEuYqWTOqlfNLJSoOByhiQEBLGgHcxezTJda5bALAB1fC6i5Ci24cmkRkwqaVClDkS8OYceECJhUki1tKh5gInzTNZWGYrck2Ab5lzQX+Rh2Hwa+7QP4m4f8WWVFQSoC6g6QBegq/6aNZKUMdY+y2pKOgthpsnFSwpLLTatwdxS1xvGV4ulJwwT4UvT1UQCHuAFGgsb+0CZGZTEygywiXrUVhAYK0EcqSKEq1pFCwoTGlx+ZoxclZ8GadKzKKAeZy1gKahqDk2PKXiJwWSO+xVyW+ylk37RJJQ2IGhSQA6a6zvygcu31ivxTkviKUtIWmVpC0EaTLK3dSSlNQpSTRRDAgCAuP4PmeIJCQH0hRmKcITdgWcEipp/E1hG7ykCVJRJKn0J0uAztR2r0e8aJN9jjbVSMVwrhEoxCVhR0FLOsHnSQUrSRpYq1B7sGjTZhlkta5a5SJYUkmoAQfKwIYbUi/Jy9WkDUVaRpDgCgDB/aLWHwJF7do0UCkq0DsBk5QGApWj2JJJ+pMGZGHYViZKYfFjoQJhWjo54YztMc0c8VsXmUuXpC1AFRYB6nqfQbnaACwTAzP818GQtYd6pBDHSqt3pQiAvGGJXNMuRKZ1jWghQGoEEFlA9DbcV2IjHYXxiBqJUZupOkjUFaXKiQXchRYEVeM5T8IzlLwEOHeLZyJ2knxUrUXcvQAErBenKDenXrFjiWcJsxK1a0pT4nOl5mlYJAQj4dOpKbtUxTyCSpC1IWhctS0KFQOVwNRALuDzAhq9eh/KclEpCkFlApCQQGNm1El61LVpEpNolXVALJcr8LHJVIQSgBOtSnGnUHPQro7FrxqpuSJmTzMUEKNNKqukjb9GLuCyxQQAVOwAFGp36wQw2Ea8WlRaiXQYim4d6ihh6YfDNSoFNeJUmG4raGyYQEoLRKiZEZhovDsCWZJB7GKeJwxZnKTsobfOnzEXzCT/ACn2hkguXh2SA5LC5ufWF0NE5hqodAOlYhr17wFx2TImzhMlEgaVoXoOkOQBUb71LuQK0ghivIr+U/dEWE/2k/8AC/GJaQ6snlSC7XPQbdIuYfDtU/r3h6bmLA3hAIExXx2F8RBS4D9RqB+4+4IILVixsI6ZYwMKMdmmXF5UoJShZK1+Mmo1pS4UQwZRKXIPQ32jyTCGQtY8FKbc+rWVmp1lSiFV1GgSAIKcRXkf8X/6TI6Zb5QRjZLGIwuuZqLuQAa0pam1z84uyctAP4RJg7H9dItpi+gGoltDmjk3hTeGM6OhRHCADngdmOeypBZamUxIAqSwJA6Alizxf3jy7jz/AGpfoP8AKmIm+KJk6Vm0zHiIHBKnyKnSC3xIdnJAeoBf5bRgZ2Km4hJLqJJVypBYKmB1FPYuqmzGNLwL5EfyTfukxLL/ANrk/wDDmfcqM3umS90B+DsrSuYpalHXILabJKuYVOzFqvQvTqRweDmTEqSFeGha1utC/tEgTFnwxQsgly6SLvCcCeRP8p/zqg/hf7z1/OHFaGkV/wD8UFaAbook3U1qkQZw+BSBaIsFb3ggmNCkNJSkEkgAbnaA2P4g2lf8x/AH7z8ok4n8if5/wjPqjh9RmlF8UY5JtaR//9k="/>
          <p:cNvSpPr>
            <a:spLocks noChangeAspect="1" noChangeArrowheads="1"/>
          </p:cNvSpPr>
          <p:nvPr/>
        </p:nvSpPr>
        <p:spPr bwMode="auto">
          <a:xfrm>
            <a:off x="1679575" y="-846138"/>
            <a:ext cx="2590800" cy="1762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1" descr="https://encrypted-tbn2.gstatic.com/images?q=tbn:ANd9GcTKsLIU_skI9sqgMXUpbxM422tnKBA7LlicYXJvvxemCCeLQ0KLeQ"/>
          <p:cNvSpPr>
            <a:spLocks noChangeAspect="1" noChangeArrowheads="1"/>
          </p:cNvSpPr>
          <p:nvPr/>
        </p:nvSpPr>
        <p:spPr bwMode="auto">
          <a:xfrm>
            <a:off x="1679576" y="-8842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1668296" y="2111515"/>
            <a:ext cx="2223686" cy="646331"/>
          </a:xfrm>
          <a:prstGeom prst="rect">
            <a:avLst/>
          </a:prstGeom>
          <a:noFill/>
        </p:spPr>
        <p:txBody>
          <a:bodyPr wrap="none" rtlCol="0">
            <a:spAutoFit/>
          </a:bodyPr>
          <a:lstStyle/>
          <a:p>
            <a:r>
              <a:rPr lang="en-US" b="1">
                <a:solidFill>
                  <a:schemeClr val="tx2"/>
                </a:solidFill>
              </a:rPr>
              <a:t>a. Mô hình dữ liệu </a:t>
            </a:r>
            <a:br>
              <a:rPr lang="en-US" b="1">
                <a:solidFill>
                  <a:schemeClr val="tx2"/>
                </a:solidFill>
              </a:rPr>
            </a:br>
            <a:r>
              <a:rPr lang="en-US" b="1">
                <a:solidFill>
                  <a:schemeClr val="tx2"/>
                </a:solidFill>
              </a:rPr>
              <a:t>là gì?</a:t>
            </a:r>
          </a:p>
        </p:txBody>
      </p:sp>
      <p:sp>
        <p:nvSpPr>
          <p:cNvPr id="10" name="TextBox 9"/>
          <p:cNvSpPr txBox="1"/>
          <p:nvPr/>
        </p:nvSpPr>
        <p:spPr>
          <a:xfrm>
            <a:off x="1662545" y="2667000"/>
            <a:ext cx="2480166" cy="923330"/>
          </a:xfrm>
          <a:prstGeom prst="rect">
            <a:avLst/>
          </a:prstGeom>
          <a:noFill/>
        </p:spPr>
        <p:txBody>
          <a:bodyPr wrap="none" rtlCol="0">
            <a:spAutoFit/>
          </a:bodyPr>
          <a:lstStyle/>
          <a:p>
            <a:r>
              <a:rPr lang="en-US" b="1">
                <a:solidFill>
                  <a:schemeClr val="tx2"/>
                </a:solidFill>
              </a:rPr>
              <a:t>b. Các đặc trưng của</a:t>
            </a:r>
            <a:br>
              <a:rPr lang="en-US" b="1">
                <a:solidFill>
                  <a:schemeClr val="tx2"/>
                </a:solidFill>
              </a:rPr>
            </a:br>
            <a:r>
              <a:rPr lang="en-US" b="1">
                <a:solidFill>
                  <a:schemeClr val="tx2"/>
                </a:solidFill>
              </a:rPr>
              <a:t>mô hình dữ liệu </a:t>
            </a:r>
            <a:br>
              <a:rPr lang="en-US" b="1">
                <a:solidFill>
                  <a:schemeClr val="tx2"/>
                </a:solidFill>
              </a:rPr>
            </a:br>
            <a:r>
              <a:rPr lang="en-US" b="1">
                <a:solidFill>
                  <a:schemeClr val="tx2"/>
                </a:solidFill>
              </a:rPr>
              <a:t>quan hệ?</a:t>
            </a:r>
          </a:p>
        </p:txBody>
      </p:sp>
      <p:sp>
        <p:nvSpPr>
          <p:cNvPr id="8" name="TextBox 7"/>
          <p:cNvSpPr txBox="1"/>
          <p:nvPr/>
        </p:nvSpPr>
        <p:spPr>
          <a:xfrm>
            <a:off x="1662546" y="3505200"/>
            <a:ext cx="2304029" cy="400110"/>
          </a:xfrm>
          <a:prstGeom prst="rect">
            <a:avLst/>
          </a:prstGeom>
          <a:noFill/>
        </p:spPr>
        <p:txBody>
          <a:bodyPr wrap="none" rtlCol="0">
            <a:spAutoFit/>
          </a:bodyPr>
          <a:lstStyle/>
          <a:p>
            <a:r>
              <a:rPr lang="en-US" sz="2000" b="1">
                <a:solidFill>
                  <a:srgbClr val="0000FF"/>
                </a:solidFill>
              </a:rPr>
              <a:t>2. CSDL quan hệ:</a:t>
            </a:r>
          </a:p>
        </p:txBody>
      </p:sp>
      <p:sp>
        <p:nvSpPr>
          <p:cNvPr id="9" name="TextBox 8"/>
          <p:cNvSpPr txBox="1"/>
          <p:nvPr/>
        </p:nvSpPr>
        <p:spPr>
          <a:xfrm>
            <a:off x="1670761" y="3801070"/>
            <a:ext cx="2475790" cy="369332"/>
          </a:xfrm>
          <a:prstGeom prst="rect">
            <a:avLst/>
          </a:prstGeom>
          <a:noFill/>
        </p:spPr>
        <p:txBody>
          <a:bodyPr wrap="square" rtlCol="0">
            <a:spAutoFit/>
          </a:bodyPr>
          <a:lstStyle/>
          <a:p>
            <a:r>
              <a:rPr lang="en-US" b="1">
                <a:solidFill>
                  <a:schemeClr val="tx2"/>
                </a:solidFill>
              </a:rPr>
              <a:t>a. Khái niệm</a:t>
            </a:r>
          </a:p>
        </p:txBody>
      </p:sp>
      <p:sp>
        <p:nvSpPr>
          <p:cNvPr id="28" name="Slide Number Placeholder 27"/>
          <p:cNvSpPr>
            <a:spLocks noGrp="1"/>
          </p:cNvSpPr>
          <p:nvPr>
            <p:ph type="sldNum" sz="quarter" idx="12"/>
          </p:nvPr>
        </p:nvSpPr>
        <p:spPr/>
        <p:txBody>
          <a:bodyPr/>
          <a:lstStyle/>
          <a:p>
            <a:fld id="{0F6E7020-5109-4EE0-B939-0A203D8953B1}" type="slidenum">
              <a:rPr lang="en-US" smtClean="0">
                <a:latin typeface="+mn-lt"/>
              </a:rPr>
              <a:pPr/>
              <a:t>10</a:t>
            </a:fld>
            <a:endParaRPr lang="en-US">
              <a:latin typeface="+mn-lt"/>
            </a:endParaRPr>
          </a:p>
        </p:txBody>
      </p:sp>
      <p:sp>
        <p:nvSpPr>
          <p:cNvPr id="36" name="TextBox 35"/>
          <p:cNvSpPr txBox="1"/>
          <p:nvPr/>
        </p:nvSpPr>
        <p:spPr>
          <a:xfrm>
            <a:off x="4270376" y="1576811"/>
            <a:ext cx="6092825" cy="461665"/>
          </a:xfrm>
          <a:prstGeom prst="rect">
            <a:avLst/>
          </a:prstGeom>
          <a:noFill/>
        </p:spPr>
        <p:txBody>
          <a:bodyPr wrap="square" rtlCol="0">
            <a:spAutoFit/>
          </a:bodyPr>
          <a:lstStyle/>
          <a:p>
            <a:r>
              <a:rPr lang="en-US" sz="2400" b="1">
                <a:solidFill>
                  <a:schemeClr val="tx2"/>
                </a:solidFill>
              </a:rPr>
              <a:t>Thí dụ:</a:t>
            </a:r>
          </a:p>
        </p:txBody>
      </p:sp>
      <p:graphicFrame>
        <p:nvGraphicFramePr>
          <p:cNvPr id="3" name="Table 2"/>
          <p:cNvGraphicFramePr>
            <a:graphicFrameLocks noGrp="1"/>
          </p:cNvGraphicFramePr>
          <p:nvPr>
            <p:extLst>
              <p:ext uri="{D42A27DB-BD31-4B8C-83A1-F6EECF244321}">
                <p14:modId xmlns:p14="http://schemas.microsoft.com/office/powerpoint/2010/main" val="1190529563"/>
              </p:ext>
            </p:extLst>
          </p:nvPr>
        </p:nvGraphicFramePr>
        <p:xfrm>
          <a:off x="4270375" y="2661920"/>
          <a:ext cx="6096000" cy="2595880"/>
        </p:xfrm>
        <a:graphic>
          <a:graphicData uri="http://schemas.openxmlformats.org/drawingml/2006/table">
            <a:tbl>
              <a:tblPr firstRow="1" bandRow="1">
                <a:tableStyleId>{5C22544A-7EE6-4342-B048-85BDC9FD1C3A}</a:tableStyleId>
              </a:tblPr>
              <a:tblGrid>
                <a:gridCol w="1673225">
                  <a:extLst>
                    <a:ext uri="{9D8B030D-6E8A-4147-A177-3AD203B41FA5}">
                      <a16:colId xmlns:a16="http://schemas.microsoft.com/office/drawing/2014/main" val="20000"/>
                    </a:ext>
                  </a:extLst>
                </a:gridCol>
                <a:gridCol w="2390775">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a:t>Ma_hoc_sinh</a:t>
                      </a:r>
                    </a:p>
                  </a:txBody>
                  <a:tcPr/>
                </a:tc>
                <a:tc>
                  <a:txBody>
                    <a:bodyPr/>
                    <a:lstStyle/>
                    <a:p>
                      <a:r>
                        <a:rPr lang="en-US"/>
                        <a:t>Ho_dem</a:t>
                      </a:r>
                    </a:p>
                  </a:txBody>
                  <a:tcPr/>
                </a:tc>
                <a:tc>
                  <a:txBody>
                    <a:bodyPr/>
                    <a:lstStyle/>
                    <a:p>
                      <a:r>
                        <a:rPr lang="en-US"/>
                        <a:t>Ten</a:t>
                      </a:r>
                    </a:p>
                  </a:txBody>
                  <a:tcPr/>
                </a:tc>
                <a:extLst>
                  <a:ext uri="{0D108BD9-81ED-4DB2-BD59-A6C34878D82A}">
                    <a16:rowId xmlns:a16="http://schemas.microsoft.com/office/drawing/2014/main" val="10000"/>
                  </a:ext>
                </a:extLst>
              </a:tr>
              <a:tr h="370840">
                <a:tc>
                  <a:txBody>
                    <a:bodyPr/>
                    <a:lstStyle/>
                    <a:p>
                      <a:r>
                        <a:rPr lang="en-US"/>
                        <a:t>35103031</a:t>
                      </a:r>
                    </a:p>
                  </a:txBody>
                  <a:tcPr/>
                </a:tc>
                <a:tc>
                  <a:txBody>
                    <a:bodyPr/>
                    <a:lstStyle/>
                    <a:p>
                      <a:r>
                        <a:rPr lang="en-US"/>
                        <a:t>Nguyễn</a:t>
                      </a:r>
                      <a:r>
                        <a:rPr lang="en-US" baseline="0"/>
                        <a:t> Ngọc Nhất</a:t>
                      </a:r>
                      <a:endParaRPr lang="en-US"/>
                    </a:p>
                  </a:txBody>
                  <a:tcPr/>
                </a:tc>
                <a:tc>
                  <a:txBody>
                    <a:bodyPr/>
                    <a:lstStyle/>
                    <a:p>
                      <a:r>
                        <a:rPr lang="en-US"/>
                        <a:t>Linh</a:t>
                      </a:r>
                    </a:p>
                  </a:txBody>
                  <a:tcPr/>
                </a:tc>
                <a:extLst>
                  <a:ext uri="{0D108BD9-81ED-4DB2-BD59-A6C34878D82A}">
                    <a16:rowId xmlns:a16="http://schemas.microsoft.com/office/drawing/2014/main" val="10001"/>
                  </a:ext>
                </a:extLst>
              </a:tr>
              <a:tr h="370840">
                <a:tc>
                  <a:txBody>
                    <a:bodyPr/>
                    <a:lstStyle/>
                    <a:p>
                      <a:r>
                        <a:rPr lang="en-US"/>
                        <a:t>35103023</a:t>
                      </a:r>
                    </a:p>
                  </a:txBody>
                  <a:tcPr/>
                </a:tc>
                <a:tc>
                  <a:txBody>
                    <a:bodyPr/>
                    <a:lstStyle/>
                    <a:p>
                      <a:r>
                        <a:rPr lang="en-US"/>
                        <a:t>Phan</a:t>
                      </a:r>
                      <a:r>
                        <a:rPr lang="en-US" baseline="0"/>
                        <a:t> Văn</a:t>
                      </a:r>
                      <a:endParaRPr lang="en-US"/>
                    </a:p>
                  </a:txBody>
                  <a:tcPr/>
                </a:tc>
                <a:tc>
                  <a:txBody>
                    <a:bodyPr/>
                    <a:lstStyle/>
                    <a:p>
                      <a:r>
                        <a:rPr lang="en-US"/>
                        <a:t>Huy</a:t>
                      </a:r>
                    </a:p>
                  </a:txBody>
                  <a:tcPr/>
                </a:tc>
                <a:extLst>
                  <a:ext uri="{0D108BD9-81ED-4DB2-BD59-A6C34878D82A}">
                    <a16:rowId xmlns:a16="http://schemas.microsoft.com/office/drawing/2014/main" val="10002"/>
                  </a:ext>
                </a:extLst>
              </a:tr>
              <a:tr h="370840">
                <a:tc>
                  <a:txBody>
                    <a:bodyPr/>
                    <a:lstStyle/>
                    <a:p>
                      <a:r>
                        <a:rPr lang="en-US"/>
                        <a:t>35103037</a:t>
                      </a:r>
                    </a:p>
                  </a:txBody>
                  <a:tcPr/>
                </a:tc>
                <a:tc>
                  <a:txBody>
                    <a:bodyPr/>
                    <a:lstStyle/>
                    <a:p>
                      <a:r>
                        <a:rPr lang="en-US"/>
                        <a:t>Lê</a:t>
                      </a:r>
                      <a:r>
                        <a:rPr lang="en-US" baseline="0"/>
                        <a:t> Thị Kim</a:t>
                      </a:r>
                      <a:endParaRPr lang="en-US"/>
                    </a:p>
                  </a:txBody>
                  <a:tcPr/>
                </a:tc>
                <a:tc>
                  <a:txBody>
                    <a:bodyPr/>
                    <a:lstStyle/>
                    <a:p>
                      <a:r>
                        <a:rPr lang="en-US"/>
                        <a:t>Nga</a:t>
                      </a:r>
                    </a:p>
                  </a:txBody>
                  <a:tcPr/>
                </a:tc>
                <a:extLst>
                  <a:ext uri="{0D108BD9-81ED-4DB2-BD59-A6C34878D82A}">
                    <a16:rowId xmlns:a16="http://schemas.microsoft.com/office/drawing/2014/main" val="10003"/>
                  </a:ext>
                </a:extLst>
              </a:tr>
              <a:tr h="370840">
                <a:tc>
                  <a:txBody>
                    <a:bodyPr/>
                    <a:lstStyle/>
                    <a:p>
                      <a:r>
                        <a:rPr lang="en-US"/>
                        <a:t>35103070</a:t>
                      </a:r>
                    </a:p>
                  </a:txBody>
                  <a:tcPr/>
                </a:tc>
                <a:tc>
                  <a:txBody>
                    <a:bodyPr/>
                    <a:lstStyle/>
                    <a:p>
                      <a:r>
                        <a:rPr lang="en-US"/>
                        <a:t>Mai Thị</a:t>
                      </a:r>
                      <a:r>
                        <a:rPr lang="en-US" baseline="0"/>
                        <a:t> Giang</a:t>
                      </a:r>
                      <a:endParaRPr lang="en-US"/>
                    </a:p>
                  </a:txBody>
                  <a:tcPr/>
                </a:tc>
                <a:tc>
                  <a:txBody>
                    <a:bodyPr/>
                    <a:lstStyle/>
                    <a:p>
                      <a:r>
                        <a:rPr lang="en-US"/>
                        <a:t>Thùy</a:t>
                      </a:r>
                    </a:p>
                  </a:txBody>
                  <a:tcPr/>
                </a:tc>
                <a:extLst>
                  <a:ext uri="{0D108BD9-81ED-4DB2-BD59-A6C34878D82A}">
                    <a16:rowId xmlns:a16="http://schemas.microsoft.com/office/drawing/2014/main" val="10004"/>
                  </a:ext>
                </a:extLst>
              </a:tr>
              <a:tr h="370840">
                <a:tc>
                  <a:txBody>
                    <a:bodyPr/>
                    <a:lstStyle/>
                    <a:p>
                      <a:r>
                        <a:rPr lang="en-US"/>
                        <a:t>35103056</a:t>
                      </a:r>
                    </a:p>
                  </a:txBody>
                  <a:tcPr/>
                </a:tc>
                <a:tc>
                  <a:txBody>
                    <a:bodyPr/>
                    <a:lstStyle/>
                    <a:p>
                      <a:r>
                        <a:rPr lang="en-US"/>
                        <a:t>Trần</a:t>
                      </a:r>
                      <a:r>
                        <a:rPr lang="en-US" baseline="0"/>
                        <a:t> Thị Hồng</a:t>
                      </a:r>
                      <a:endParaRPr lang="en-US"/>
                    </a:p>
                  </a:txBody>
                  <a:tcPr/>
                </a:tc>
                <a:tc>
                  <a:txBody>
                    <a:bodyPr/>
                    <a:lstStyle/>
                    <a:p>
                      <a:r>
                        <a:rPr lang="en-US"/>
                        <a:t>Nhung</a:t>
                      </a:r>
                    </a:p>
                  </a:txBody>
                  <a:tcPr/>
                </a:tc>
                <a:extLst>
                  <a:ext uri="{0D108BD9-81ED-4DB2-BD59-A6C34878D82A}">
                    <a16:rowId xmlns:a16="http://schemas.microsoft.com/office/drawing/2014/main" val="10005"/>
                  </a:ext>
                </a:extLst>
              </a:tr>
              <a:tr h="370840">
                <a:tc>
                  <a:txBody>
                    <a:bodyPr/>
                    <a:lstStyle/>
                    <a:p>
                      <a:r>
                        <a:rPr lang="en-US"/>
                        <a:t>35103008</a:t>
                      </a:r>
                    </a:p>
                  </a:txBody>
                  <a:tcPr/>
                </a:tc>
                <a:tc>
                  <a:txBody>
                    <a:bodyPr/>
                    <a:lstStyle/>
                    <a:p>
                      <a:r>
                        <a:rPr lang="en-US"/>
                        <a:t>Phùng</a:t>
                      </a:r>
                    </a:p>
                  </a:txBody>
                  <a:tcPr/>
                </a:tc>
                <a:tc>
                  <a:txBody>
                    <a:bodyPr/>
                    <a:lstStyle/>
                    <a:p>
                      <a:r>
                        <a:rPr lang="en-US"/>
                        <a:t>Đức</a:t>
                      </a:r>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4648201" y="2221468"/>
            <a:ext cx="1980029" cy="369332"/>
          </a:xfrm>
          <a:prstGeom prst="rect">
            <a:avLst/>
          </a:prstGeom>
          <a:noFill/>
        </p:spPr>
        <p:txBody>
          <a:bodyPr wrap="none" rtlCol="0">
            <a:spAutoFit/>
          </a:bodyPr>
          <a:lstStyle/>
          <a:p>
            <a:r>
              <a:rPr lang="en-US"/>
              <a:t>Bảng </a:t>
            </a:r>
            <a:r>
              <a:rPr lang="en-US" b="1"/>
              <a:t>HOC_SINH</a:t>
            </a:r>
          </a:p>
        </p:txBody>
      </p:sp>
      <p:sp>
        <p:nvSpPr>
          <p:cNvPr id="11" name="Oval 10"/>
          <p:cNvSpPr/>
          <p:nvPr/>
        </p:nvSpPr>
        <p:spPr>
          <a:xfrm>
            <a:off x="5245117" y="2125369"/>
            <a:ext cx="1446629" cy="507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691745" y="1564068"/>
            <a:ext cx="2011904" cy="657401"/>
            <a:chOff x="5167745" y="1564067"/>
            <a:chExt cx="2011904" cy="657401"/>
          </a:xfrm>
        </p:grpSpPr>
        <p:cxnSp>
          <p:nvCxnSpPr>
            <p:cNvPr id="16" name="Straight Arrow Connector 15"/>
            <p:cNvCxnSpPr/>
            <p:nvPr/>
          </p:nvCxnSpPr>
          <p:spPr>
            <a:xfrm flipV="1">
              <a:off x="5167745" y="1850233"/>
              <a:ext cx="585355" cy="3712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813569" y="1564067"/>
              <a:ext cx="1366080" cy="461665"/>
            </a:xfrm>
            <a:prstGeom prst="rect">
              <a:avLst/>
            </a:prstGeom>
            <a:noFill/>
          </p:spPr>
          <p:txBody>
            <a:bodyPr wrap="none" rtlCol="0">
              <a:spAutoFit/>
            </a:bodyPr>
            <a:lstStyle/>
            <a:p>
              <a:r>
                <a:rPr lang="en-US" sz="2400">
                  <a:solidFill>
                    <a:srgbClr val="0000FF"/>
                  </a:solidFill>
                </a:rPr>
                <a:t>Quan hệ</a:t>
              </a:r>
            </a:p>
          </p:txBody>
        </p:sp>
      </p:grpSp>
      <p:sp>
        <p:nvSpPr>
          <p:cNvPr id="23" name="Oval 22"/>
          <p:cNvSpPr/>
          <p:nvPr/>
        </p:nvSpPr>
        <p:spPr>
          <a:xfrm>
            <a:off x="8229601" y="2573643"/>
            <a:ext cx="990600" cy="507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8915400" y="1641619"/>
            <a:ext cx="1638590" cy="932025"/>
            <a:chOff x="7391400" y="1641618"/>
            <a:chExt cx="1638590" cy="932025"/>
          </a:xfrm>
        </p:grpSpPr>
        <p:cxnSp>
          <p:nvCxnSpPr>
            <p:cNvPr id="24" name="Straight Arrow Connector 23"/>
            <p:cNvCxnSpPr/>
            <p:nvPr/>
          </p:nvCxnSpPr>
          <p:spPr>
            <a:xfrm flipV="1">
              <a:off x="7567577" y="2125370"/>
              <a:ext cx="292678" cy="4482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391400" y="1641618"/>
              <a:ext cx="1638590" cy="461665"/>
            </a:xfrm>
            <a:prstGeom prst="rect">
              <a:avLst/>
            </a:prstGeom>
            <a:noFill/>
          </p:spPr>
          <p:txBody>
            <a:bodyPr wrap="none" rtlCol="0">
              <a:spAutoFit/>
            </a:bodyPr>
            <a:lstStyle/>
            <a:p>
              <a:r>
                <a:rPr lang="en-US" sz="2400">
                  <a:solidFill>
                    <a:srgbClr val="0000FF"/>
                  </a:solidFill>
                </a:rPr>
                <a:t>Thuộc tính</a:t>
              </a:r>
            </a:p>
          </p:txBody>
        </p:sp>
      </p:grpSp>
      <p:sp>
        <p:nvSpPr>
          <p:cNvPr id="21" name="Rectangle 20"/>
          <p:cNvSpPr/>
          <p:nvPr/>
        </p:nvSpPr>
        <p:spPr>
          <a:xfrm>
            <a:off x="4270376" y="4495800"/>
            <a:ext cx="6092825"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a:off x="5410201" y="4876800"/>
            <a:ext cx="210135"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339649" y="5728999"/>
            <a:ext cx="561372" cy="461665"/>
          </a:xfrm>
          <a:prstGeom prst="rect">
            <a:avLst/>
          </a:prstGeom>
          <a:noFill/>
        </p:spPr>
        <p:txBody>
          <a:bodyPr wrap="none" rtlCol="0">
            <a:spAutoFit/>
          </a:bodyPr>
          <a:lstStyle/>
          <a:p>
            <a:r>
              <a:rPr lang="en-US" sz="2400">
                <a:solidFill>
                  <a:srgbClr val="0000FF"/>
                </a:solidFill>
              </a:rPr>
              <a:t>Bộ</a:t>
            </a:r>
          </a:p>
        </p:txBody>
      </p:sp>
      <p:sp>
        <p:nvSpPr>
          <p:cNvPr id="32" name="Oval 31"/>
          <p:cNvSpPr/>
          <p:nvPr/>
        </p:nvSpPr>
        <p:spPr>
          <a:xfrm>
            <a:off x="8177178" y="4895628"/>
            <a:ext cx="990600" cy="400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flipH="1">
            <a:off x="8462343" y="5410200"/>
            <a:ext cx="241306" cy="5496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162801" y="6015336"/>
            <a:ext cx="2438399" cy="461665"/>
          </a:xfrm>
          <a:prstGeom prst="rect">
            <a:avLst/>
          </a:prstGeom>
          <a:noFill/>
        </p:spPr>
        <p:txBody>
          <a:bodyPr wrap="square" rtlCol="0">
            <a:spAutoFit/>
          </a:bodyPr>
          <a:lstStyle/>
          <a:p>
            <a:r>
              <a:rPr lang="en-US" sz="2400">
                <a:solidFill>
                  <a:srgbClr val="0000FF"/>
                </a:solidFill>
              </a:rPr>
              <a:t>Miền giá trị: text</a:t>
            </a:r>
          </a:p>
        </p:txBody>
      </p:sp>
    </p:spTree>
    <p:custDataLst>
      <p:tags r:id="rId1"/>
    </p:custDataLst>
    <p:extLst>
      <p:ext uri="{BB962C8B-B14F-4D97-AF65-F5344CB8AC3E}">
        <p14:creationId xmlns:p14="http://schemas.microsoft.com/office/powerpoint/2010/main" val="177955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42"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outHorizontal)">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up)">
                                      <p:cBhvr>
                                        <p:cTn id="45" dur="500"/>
                                        <p:tgtEl>
                                          <p:spTgt spid="29"/>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up)">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up)">
                                      <p:cBhvr>
                                        <p:cTn id="58" dur="500"/>
                                        <p:tgtEl>
                                          <p:spTgt spid="33"/>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ipe(up)">
                                      <p:cBhvr>
                                        <p:cTn id="6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 grpId="0"/>
      <p:bldP spid="11" grpId="0" animBg="1"/>
      <p:bldP spid="23" grpId="0" animBg="1"/>
      <p:bldP spid="21" grpId="0" animBg="1"/>
      <p:bldP spid="31" grpId="0"/>
      <p:bldP spid="32"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atin typeface="+mn-lt"/>
              </a:rPr>
              <a:t>BÀI 10: CƠ SỞ DỮ LIỆU QUAN HỆ</a:t>
            </a:r>
            <a:br>
              <a:rPr lang="en-US">
                <a:latin typeface="+mn-lt"/>
              </a:rPr>
            </a:br>
            <a:endParaRPr lang="en-US">
              <a:latin typeface="+mn-lt"/>
            </a:endParaRPr>
          </a:p>
        </p:txBody>
      </p:sp>
      <p:sp>
        <p:nvSpPr>
          <p:cNvPr id="4" name="TextBox 3"/>
          <p:cNvSpPr txBox="1"/>
          <p:nvPr/>
        </p:nvSpPr>
        <p:spPr>
          <a:xfrm>
            <a:off x="1668296" y="1496290"/>
            <a:ext cx="2446504" cy="707886"/>
          </a:xfrm>
          <a:prstGeom prst="rect">
            <a:avLst/>
          </a:prstGeom>
          <a:noFill/>
        </p:spPr>
        <p:txBody>
          <a:bodyPr wrap="none" rtlCol="0">
            <a:spAutoFit/>
          </a:bodyPr>
          <a:lstStyle/>
          <a:p>
            <a:r>
              <a:rPr lang="en-US" sz="2000" b="1">
                <a:solidFill>
                  <a:srgbClr val="0000FF"/>
                </a:solidFill>
              </a:rPr>
              <a:t>1. Mô hình dữ liệu </a:t>
            </a:r>
            <a:br>
              <a:rPr lang="en-US" sz="2000" b="1">
                <a:solidFill>
                  <a:srgbClr val="0000FF"/>
                </a:solidFill>
              </a:rPr>
            </a:br>
            <a:r>
              <a:rPr lang="en-US" sz="2000" b="1">
                <a:solidFill>
                  <a:srgbClr val="0000FF"/>
                </a:solidFill>
              </a:rPr>
              <a:t>quan hệ:</a:t>
            </a:r>
          </a:p>
        </p:txBody>
      </p:sp>
      <p:sp>
        <p:nvSpPr>
          <p:cNvPr id="6" name="AutoShape 8" descr="data:image/jpeg;base64,/9j/4AAQSkZJRgABAQAAAQABAAD/2wCEAAkGBhQSERQUEhQVFBQWFRoXGBgXGRoXGBcYGBgWFxUYFxcYHSYeGBkjGRYWIC8gIycpLCwsGB4xNTAqNSYrLCkBCQoKDgwOGg8PGikkHyQsLCkpLCwsKSksKSwsLCwsLCwsLCksLCkpLCwsLCwsLCkpLCwsLCksLCwpLCkpLCwpKf/AABEIALkBEAMBIgACEQEDEQH/xAAcAAABBQEBAQAAAAAAAAAAAAAFAQIDBAYABwj/xABGEAABAgQEBAQDBQUFBwQDAAABAhEAAyExBAUSQQYiUWETMnGBQpGhI7HB0fAHFFJygjNDYrLhNFNzkqLS8SRjg8IVFhf/xAAZAQADAQEBAAAAAAAAAAAAAAAAAQIDBAX/xAApEQACAgICAQQBAwUAAAAAAAAAAQIRAyESMUEEIlFhMhPR4RQzkbHB/9oADAMBAAIRAxEAPwDxiHiEaOBgGLCCFjjCARoVo4Q1ZhgMXCAx0K0Ajmi5hsGtY5EKU19KSpvVhSNn+yfgdWMxKZs2SF4VGoLK3CVK0kJSkDzkKIJFhvs/umGwcrCSlIwstEoDmZAYO4d+pb7oQz5YXKKSygUkbEEH5GGmPTP2uZUh04gJ0zFEBRAACnfmVuVBgH6R5/g8nnTqSZUyYf8AAhSv8ogAFGOixjMDMlLKJqFS1i6VpKSPY1ivDEWU2jo4QrQihhjgIO8P8K/vRD4jDyNStCfGUpJUoBJISAkg+dNyLwdxf7GcelQCRJWn+NM0AN1IWyvpDEYQmIzGh4q4Mm4AS/EXKX4jt4ZUWIZwdSR1FQ8Z9oAOEOWR7bQmmG3gEcKxyjDiIa0AxGhyRHNCLVtAA1anh6A0MQmHEwCEJhxLCESIZNW5gAY8SIERgRMmABVGGQqjHAQAPjojSuJAYBnQhVDmiJSIAHaoapbwmmOSiARLhsKqYoJQlS1HZIKj8hWNtwv+yDGYyWZh04dFkmcFJKzuyQHAHUt2eNx+x/8AZzOwqjjMS8tSpZSmVZWlRSSqZ/CeUMm/VrR6NjsQdKgkqFLueo/1hAUsgytWFw6JKl69AA5UhCQGHKgBnSC9SHL1iLE57KTqBKRtUsfVmrXpFbx1pmSyVFlKZT+jh3gRmuTTZs15ctSxzMWBDEhmUWDQhBjDDC4pQCgJxCdQBQdIDtc0eJcTnz8solDIUBp6gFtmcM0C8iySfh8Qhc2WQkoKdT6mJU4B00HvFZVJjd1CpfYiwgAwv7Y5ilfuylKKi8wVL/7s7x5oI9Q/azKfD4dXSYdrOj6WjzB4pAiYQilRGZvSHSZWpQB3IHzLQDPpnKMBLlSZYkS5MsgJPLLAJdKXPV7Oe0HMXKLP/hP3GKko+EBpBOlgKigACew2cwDzLiiYqbhrAK1BQYKe3yiQJ5iMTMIlyE4dSG5xOQ6SNSKctSdJWzwE4q/Z6iaGlYTBCYUqdSVzJKgplaClCWQQ+l9R6wdw+bKKgnUCClZqhUtVAkhiaCp/VYexKgA1QTX+Um8AAjJOAZBlqlYnCYDzFvCMwzNNWKlK5tdrK3PpDf8A+XZdKVqTh9TqtMmLUgX2cOPV422BwPMVEJT7V9XPWnyirj1JUShJGpKmVW1Ol94YHkXE37HZ65y5mC/d1ILESkLIKKB/NRiXPmjD5jwdjMO/i4aclt9BUn/mS4b3j6Fw3CeGTOVPmoecpk6yVgaUhJAAcC4d4tYpgppWIVLUoAJ/vUBiAOVbs7NQi53rDsD5XVEYDx9W47IMPMKTOw8iasV1LlpJcd4x/GOSYTFS5UvEYhOFLqMvTKSE8qSVJLADSEubi0FgeCwkeiY39jM5ivC4nDYlAD0XoLEOCbpFCD5owmYZeuRMVLmABSWdlJUKgEEKSSCGINDABWWpohhyjCQAOSIcYRIjjABwhYSHNABGUxwVDo5oAOE2HPDUSSaAE7xPg8uXMNAdL1UxZPqbCFYWRNBrgvCGZj8KgEgmeiouGUFEj0AJibL+C1zlLCFpAQnUxLrUOiQlwT6kRpOCctlSsbhlLQrlWNKi6WUWAUrrUs3eIeWPRH6kT23BI8KUiXqWsIQE6lkKWpg2pStzAvE8SIALlI7Mp2Pa13+UGBHn+bJabW+lvK5oesVZZqMpziVNmpQErWopJ1KA0BiaM7vFvF58NWgAjSv4XNqMbBt4xeRz9OKkkvdQ5j1ewHrBrNg01d/Nuph7QWLoSbNLkkkkKN70VFSYs+I9fP2G/wBYnnWWzXVb5/OKM1XM/cG34n8ICRc04fl42WmXMDgEKdy4NnBBDmu8ZTFfsvEtajhwpaNKarZdXBIGgU2uHLUeN/gDzMehG34Ugh4IZm5elhS1BA1aHVo8FzfgXFSZjzJemWo+cMQnq4FRbdooHJFpmIYhSSUnVQb2Ym96djH0FisrkTEFK5QJahc0LUINxGVzngnnSqWQJY6qbSXJuA9zuN4huSE7XRvMWOU+o+HVuPh/TXjE47+0w39V+XboI2uKPLtcbkbjcVjE41X2mH9F2LbHdUUWXcln/bMFU0LoJhUPg+BV/U2940WD8/8ASXp6PGayckzVOSR4a76Vi6dxU+to0uC8/wDSfwgEdm8xSUukrDNYAh9Q67s9OjxmJWM/9RiirQaoB1JKrBVwn09o0OetpD6fhvqfzdtnHzjK6/tMTU+YDzhOy7D8N/aAZpMgmgiZp0edI+z1bSx5gv8ACDUiQolKWFPi0mhIcWLMytoz3DazoW+r+0LampyptpsH61g9PRRRq7XZzQMKbntDAvZlNSgJdSQ501UAAas7xnV8OyJy5ap2mZoKhpJSE86SlQVV6gs0BeIpyggAmn7ykDUkDc2asSz8UlSkhXguZiRzJUkl1PdPmPcwWAXziRhAjwv3aWsEaSkoSkBIZg/mIoLHYdI+e+NkpTjZyUJ0oSUpSkOQkJQhIAerBt495zZTzDf3Lx8/8WTNWNxJ/wDeX9FEfhDQAmFSISHpEUAsJCx0IDmhRCCOEABWVwws6RqSlSi3MdIHqbuDQ0gzN4MOGITNIWVCpS+kVcgFQBcNdo1ubZGhaEzpKTMM0ksnm0qJT5hsKEMSw+8/kU4YhJlrlFK0JSVKJDO5qkAUqk0uI5OWSWkjC5PRisPkEk4eUMOkImkqUrWSqYrSPKDsKPpAizKzRUpIw04JUgHndwE6lPRtxzFwIN4XhFaJz+NoEtYKTpdSkl9bMbEOK9T0gpOyiQZpVoQpJckOsqKiGdhyp/8AMJwv82Txb7M5meWKk+EqSFrCiDqSKEJmcqSvqXtT6QZweXTcQiROUnwihZWpKgUqdLaVcw3AF+pg3LnEJCEISlCWYCgDEEMB3hqkqJLqV6AkfdEPJih1sftRqjGC4gS03+pQoW33eN2guAew+6MTxZL+1/q3S9w9I6zoA+EW05DNRZtU1A3MaPHq+0NnIBoHNhGZdlJJdtab8o+V40mNVUdNIN2H5w0Jj11Cr+/oLdv9YFz1fcDufpYQUlsXtZNv5QPwgLiF2/l6n/KICTR5CgKmpCnY6rU2JEGhk0xJWRMEwGqU6QhQ7O7H1pGRwmMKOZJ0kVcjqPre8X0cYLSOcah1QfrBasLCsvUX1y1yyCzKA+YIJBHoYdp6Q3A8Qy5tErD9FUP1i6ZKTs3pFpaBMjxB5fluBuNzT84xGPP2uHueVfRWyt7e0bXEOU77bA7jY0/KMPmB+1w/8i9gdlbCn5xmUyzkqftlkj+7VcafjTdSQ3sI1OXnn/p/ERlsmDTVsAD4arAoPn70HpGmy485/l/EfKABM7JYNq8ybKAG/WrxkQCVYm/n2QD/AB3erdxWNZnAcop8Sfgf+L4vw2vGQSR/6glv7U3Cj13FjW8AzQcMJZCrB5q7DS9Eix83rGgnkaVWt10j/m2gFw0fsi1R4q7ErDuLvUGlhQQcxHlP/bq/6d4YGMz1blIG+Jqx9bvDJCl+NLbW3iJsUqDOXc7J7CsJnR55Peeo1DW6N98Q4VIOIlPpfxAQ6VINA9BYHuYBBzFl5htfYNHz1nM3ViJyus1Z+azH0FiDzH13j52nF1KPUk/MxSBEYEPEIBCwxiQsc0dAB0LCR0Az6Ew8iVKlplhKlpCtdT8V7hgz7CkNwaFSgoSmQFKKzTUdRZ606RMkQ9mjyZeom+tHK5MVU1ShzqKvW3yFIQCFeGzZwSHJAFqlqxzttmbZI8ZviHPq+HLL0OsipDszd71+dorZ3xZyK8F0kEHV1Hb3+giXh/hrWrxJ6krF2CiNTuWLdmFbuY1xw8sluj0HIZmrDSC7vKRXqyQH+kZzjFLLJ/lNC2zbxqctlhMpCQAAAwAsA5oICcUYBc1QEtJUdINADYmpJt7x6q6O1dIxkwV70P8AEaE3NheNNia6Ouno5/KJcL+z+bM86ggNYVO2wYfWNZh+FpSUjW6mG5LfIMPvhpDaMnJ2vYXbqdusZ/EzKdg4uwofnHqM3h6SoAIllDUcUp6F3v0jN55+yWROTyTFIVqUvm5klSmJ6EWgadE0zD5jikmQtIUNSkHSAanlp91/SBqcVysFKDJAcVcsxPru0aDN+BJmHDrQtQCdIXL5gwDB+nu0YtWGUglgo1vb0YWBjgyybejCe2EsIJstIIBmOq/MWb0t3je5FmUxOgOrSQS0ztShAqxpAbhOctATrSCFB2DOK3V1pShp0rB/MDKYEy1gJdiGYame79I0XKEOSYo9WmGcQOWz1HwlW42H37Rhcz/tJFPgX8JFwrYRpMXmyvskpl6gsjWXbwwCKlj9IyWKmL8KWZqdKtKgUhxvQXNw1dorJnjCPI2lNJWFMjX9pMA2lmg1P/aH4V0A+sajLfOf5fxEYLA4vw1S0pUdOlIXXU4UUqJqDUOY2fDmY+IVJ1eW6SwIPV7kHvDhmjN0gjNPRNnBGpA5fMm5U/xtyig/GsZCSuk6rPOPx6dhszG9jGwzeYykByOdPxgCyrC/57Rj8MSBMDkPNNiio5djU+l42s0ZpOHP7IH/ABrqS/xM2pO1LQcxR5Tba6ikXHxC0BeGR9kihB1KuAk+c/CKe94M4g03uLAE3GxpFDMJmZ55FR/aTDQ9hd4dlZJny7s5soKT5d3qoRDmaz4mHvaYbA7bdIlygPiUvcazVLHyt5xypP3wEhPHLZMw9EqNA1gTaPnoCPoPHAmXMYkEpUxBcgkFiD1ePN87xKCoS5spEwhLKWU6ZoVsdaGJP8ziByolzowrwkaMcOylylzEzDLUn4VpdJHwspNQojYg+sC5mRTmUpKDMSkspUvnSPUiw7lopST6KUk+ge8LHQkMo6OjhCEwAfRscBDCCIRUxgSbAOY8E4iQlrkCMhxXm2pYQAWlqqaVJD+4DGnaJc9z4TAZcosUnmCuVWzFL9C9D3pDcm4ZVM1TJyVGXcJJOsnlclq1oXDivaN4Q8kt0P4X4eSopnLWkorpRp1anChXoe1d/bYYHFSzMWABrFwAwAYhnP1+loiyfI04eXSUSQe+5sH67mCOAy1JUtakHXVLvZPmAHQVjoUJWjRQaad7CeHW6Q7dKQxyJ6GIBMtYD2JDED519omkqSUJIIL1PyEUcwUPElPYlaWcB3QaVuY6lo6UqWw8MeU0WkvW1Qb7+gf3h6MUFWoWsaG56QNlzS3KqhBorZ9Vn9vyhFLH94hwPjTQ0Vb7ouygkMekKKVEpLC/l2sfeLCZ4Ja3Tv6dYFgEuHTNS6nSbjoPnHIxKAD5kEAOk2D0Dg7QWAYeA2b8I4bEA6kaFH45fKr32PuIuomm+1Kio+W3tEyMQD+YqIGlJUxNJ9mW/wD1CbJAEpSVhgCSGWwdqWND9IG43KpgQoBcwKqQk0c7D0j0BKukdMlBQZQBHeGoxqmjnn6e9xdHmmU4adp0zpZ7KSHUPz94kzDhdU1BBU241INPXYxvZ+Vg+Ukfj2e4ilLwixMKPDOln1lVHfa5oHv2jnl6eD7/ANfsCx1po85zrhyVIAmCYolKEhgoMSAzkAdoh4dz9KJqSwCpiilfcC3yJ2jZcXcNGaFaCSqjjcs1tiex+cYnCcN6GmKmKE1JcJ0ltQPcvcAt23jhnjlGd9Gc7hKwvMnT5ipRmeHyzwqgS+gDcneAByEiayljUVlfKdQckGpFNhSNxLnJUQFhyWLkNQuxcV+cDc04XmLUfAlhi1dRYGju5YP+Ea5JZHG4v/BrGbmrR2QYZUqYp1lQUaJI5UkqBUWf+FxaD+MPLVvMLvd6M1XitlGQqklJxE5IL0QKmxLajszmg+G8aOSkDypZ/iuf12eOnDzcfeaxutnna+EcRNMtaUJSES1efkJKuiTX5tEGVYZcvEhMxKkHQosSob3EtVCO+0enKwWttYCwC4fYjf1iI5DLD6CpDu4fUgk7mWp0v3AEbUyqMNiEvLUBcgj5xk8blySpzLBNi71Dh7b0FY9SxPDZZQ0JIIbVLOkj/wCNZKfkoWgHi+ENCglEwKUzsUkU9RQfOKjXkhoweK4ZQuSAn7PTWnlUWY6vXrFXKMmmyR4odTpfTLPUDa77UEb1eQzE3QfUV+6Ik5RqBQXCSwoGUKuGI7ttEzxRozklWzznF4kTVhWIkImA6R5dKtKiSGWhlE2rWOzTgfCF/BnzJS9kLT4qTvRaGI9wY9FlcNOS+hQLMpRUVWFAskm/cXgZnHBGhaZgmJZwGL6gXblNjff6xlc49Ci5eGeTYzhfES0a/DUqX/vEArR7keX0U0CY9iGGmYZM1Y8QFS5YSQp1AnUSaUNA0VBhMNOWUz5KZ/iKSBMB0KSVOSdSADUmxBAZoFnS/JGiyfJsVzAA6iAOp2jIZ7xCVrMqXWWQEnuSWv0sYL8Q4lpTbEgHY6Xqz79ox8qUVFGrWdSmSQNhuADzAn5NHBjiu2c4Xy/h5ShrmqKaMkgata30kO41AMRfeNrlspKEsZustp0gA6acoDPWm0QZRgdMpImJIZBCQonlBFz1NYmyjh5UszZyfswsEhPxJ3NTd2+sdCjK1S/guMZR3V/QclzkkGWQyimxNajt+HSKuJzoSUKEsD4WrygkAb3qK/60A8XkeIkpdSkgAkHoTdt3rAo4pSgyUjVqetQh25QfnW/1jOfqJcnFGltPYcn8bK0khKeUjUalqdB377EtFUcQLnYjCghLCdLehDEgpJB76vrFjD4VSkgTW0vR0D/NvBkSJZmpWogsU0AJLAgpDuw222gUZ3bkK38hWVLdmLinY/DtDJkwpJYtT2u9fnFoYT+E6mPoQ2nb+kxHOBB7MaGxoI9A3GOCqzFyxT3G/wDpDzPWUV0rDBj15gGPt2hoSCf4TqT3BcfSGolEXHwXFiyn94AJJZFCgmWpgWNU3b0vFsz2bXykkgEbirfT7ooCY4rzcu9/N1/VosIWQ2kagVFwRZ9Jp87tDAsnGKSQQnWhn1BnF/mInlY8LYpqPkflA6UpJ06FGUrSWSajf7jEsxbN4iHDOVJs/wCcFgFZc0G369ojGMALKBB+m/5RWXhiQ6FG4NT+usR/vZQAFpJpV+tBQ2NzDAizLMJaFF1PagrsGgNiZfjq1AJltdSncj7ibQuZYseIdEsAggOeY8rgMLCK8uUQylnSP8Vzawud4mUVNUxPZewUjDc2hQnTEs9QQDXlfyA0NyW62gnIXMUAFI8Psku1aVZrdI7LJ6JiXHWhIAJ709d4JJ+UKMFHoEitKwPUhXrceijUfOLMuWBYNHGYGf7qxRx2dy5V1AndKan52EadDCEV8RmCEDmUkHYG/wAoyuP4qWp/DGgWpc+/5QMkTSokqLnV+EKxWavH8Sy5flOo/S362gdhuIQsrXMUEhLMGbo567iMziVcyz/N/lA/GB2ciZpeWNph7kghgkXJpt9IyyzlGNxVkTk0tGrzDjqVLSopSVaXfoG6i7RmJ/GsyYEqLBIVtR3YEezmMTh8wBUpSgGT1s9bUrf7o1sqUZ8iWpQShVVMQ1GuwHePMy5crW2crnJ9sOcU58hAT4NiKi3o7wWwGPQrCpxD8ihX1cixoK9YwWNlApfWFEGoa+1APwjsJmy5UgYcKcFDEAOA5c2HLU/SHD1VNt7b6NIv3cmjcyMbJxIKNBsCWGj2cH/zWIE8MIN0ofUVJJ5VJqWAUKgbMDALhTPEyTMUtQPL5TQmtaAB60HSLGO47K5amQmXq5QvZNS9Tc6Snajx2458oXPs1Uk1srYzLFYnTpRN1IUCDoIAIILsoMTRngxlXCkyhmsNJ5erO7nptTt8tUmbLT5foIim43+kD9VioYFEaxpDTkwUUlalK0lwHYP36wzNcxlygUrcOk1Z2p1NCzikeZzM9xCZs0qnLLK1EJmEChsGqxBADbHtBPN86nzpUubMStKC7OCkOCzhhuaenzM5snGDcVsl5FVijLVL06aqUXlJDuR8S1dEgAULX6X1eX8OeCgmWj7RV1LU7E3UfyEZHhjiIpny9bseRiQyQWZnsBTtePUEKexeI9JGNWuwxtS2V5uWS1VUkEtdz+cUczy9On7M6FJNCDZWkkP3ZMGYE5tkxmqSpKykp+H4VevfZ43yQVNpbLnFNdFcZmqWQiZzKDHUKEgg1H6MEf3rSSCQyjZVrHfaM1Pw02WpOslTBNFAMdNDzXLiLErH6i032Y19S8c/9VGLp6I/US0zReEkkMdJOksaigZgYYmQpNKgEK9DeB0rFNzIWCgaXs3uDbaCknMgEKdKiy2pU1eoHSlu8dUZxl0zVO+iFgRUbKqPXpCzEWLvzC38ov8AKLqQiYHSeopQhwxcRBOllFXYakh+vKQXHtFjK3iOBqGrlVXex+fvEstSh5FONPlPr0/KIyxAcaSyg4tYXG36pHLQb3Gm49TCAupLqdKtJ5XSdgxt9Olo5eYLCTrluQ3ofNv/AE/WKtCQ4/gr7G4hoWvRRbhgQbmynfeGAKxuYK1qCEBDEubl+6jQXigoOXUSo/q5NTE2MJMxWouxP6aIVFoBFrC4rSAAW5hboxpBTDZ2pJCVVom1aktb8oFS30U3v3inKWxrSo++AVlvMM+mLJQCUpBKWFLH5mA5X1rQxOxKywsov0HqYiKUi51FjRP5wDsalWqgr5bdx/pFrDsm9S5oK7RQnYxkmwDgMn03Pt3ixl63ALXf7zDJFmzQ5ITuaqtcAsPaAPEOHmzAVJKiDLUkkOalQcNdmF4vzQXVq+J26s7+1odJzIS0upKimwbc+/vEziuNt0RN6MIrJzpqoBjtQPtegsII4ScuWySp7Av/AIn1V3o30ghmc+XiVkpPhOwKi5o7WSLs59HiObk+lbAamstjpAF1E7hm2f8AHzZ4ZSdXoxURcLIStwSyC4CvKlOl1EitWD0hmMMtKkNqMp9GsABVG1ECo3BHt1i/kGECZ6PFIImAtzJWKlSTqFU1Yp099otyuHVCYJsshGmYSkaNPKCaVdLtYkRrj9PGPSNFFtAfLuHZi9GkOqYtY1KDICE3OqzvqdLvb1jTnhyW8yWoS20S2UElRSQDrIqAXLP16Qbw2CKiplFidXVib1pF+RlKResdixpdmiiiqFQmJmHQrSNRALA1fs3e0JHVjZoo85mTVyFFC5ekgalEyxUv8EwiqQwLA3ekWMTxKJ6JYnOZiTpBBsijKb4j7dPSPQkykzCNTA6SguAQpJZ0l7W2jLYn9m4E8/a6Ja0qYBPMCGIHmAN3D/wxyyhevBk4MDrybwihSyBrchSnDdmbZx3+6L+DxBlTJaVrWEJUJhCSzpBcb1o3ziurBzk4lelKD4csyxqoGMshKzTzaUGruCbmCeRZecdh5i1t4urSdRDEnmJZNUhlNbakcssDW4mfD4D87jVAKtCSsNqSSNA2dKn96ikaHDz0zEJUmoUAR71jA4fIhLSqTP0udWiYGJppYGnor+mNfgZvhSkJdwhAGo0oAznYNHXi5vcjaDl5L07ChXX9dopz8m1bIV7MfxgjhlhSQoWIcRM0auKfaNKTMovKEWSCllPRTh/RyGi3g5i5MpQKjOOoFIUyWSaEBQ+dXuYNTsClV6HqL/6xQxGXqT/iHa/yiI4oRdpCUUnaI5GJlrqk6F9DyqHofi9vlE0/MVDwjrBBJCnHKatUDtAudgwr9CGYxCvCQKnQVEu5JFCANyaRT+R2aAykqAPkLnd0lwHYxCuSpBD05T3F1H0MActzYmWmqXJLpuCGY0Nbv3g7IzIMmwd6GoNa1uLxMckZK0CkntDmcpqx5KWG9ojQlnBDHR/3RamYbUUlIHw8r2YvexvFaU4BBeibHbzCKGAMWPtF/wAx++IiQ/X9CJ8VLJmLuan74gmSwHc7WF6NvbbvABaw0xJBSTpI+Ih09RFNOZ6HDiaT/h5RavWKOPn1sQGoNt7neB8/EsoAmjinWzsBeKbSRDdF+ZjSpTE7mgtu/wChFM4jkUTQaaU7p9zSHYXATFl20Am6vNW7J2vvEmay/wB3QFlHi8zMTpADX97VieSSbZDnqyDD4Va0sEsl31LoLbJufeLWFlSANapyVaepZtqIhk7iVPgBYCa8qpRuXo6TShf/AKexgOhRAOhS5ZJOtwUkJCFMyh8JXRm9eoxctpraItvZbzjEfackwEJAoLWetWO/WIpmf+KdMxkyVX0gFSWJCiE3DkEsezUaG4PJDMVKQJssJKTMJDgjURRe9RboOkXcZkcozCObSUJHI2m9WDUsOrg9oSi7f2Pi+wZhMnTMQkJUFIJUUhygiYBqALUcpCQ9ReNLkuUFMpSFzFFS06aMwFWYnmIrZ2+UXMtwqEoCES0hD6gA5Y9XNXg/IwCWFO9zG8cddmiQJweTKSGGnTdg4Aftt6CC+Gy8JFQD+u8WpcoAUh8XRdDEygLCHtCx0MZWn5cLp+X5GBpSdShpUAN1NX0q/uWgumY0SLQlYreFYUAzL6RLJmt5hqAsDVvR4tz8EU9x1iHw4KEBMVlXjThPlKXLUCErQQ2oB060gkGyi1uu8GpUkk8qQKM4Gk07j847w4tysSRdjC4oKFl5ck+YavWv3xblyukVv3s9hEycawJIJYE0Dkt26wxlgJiHHYrwpalljpDsSznYPtWPN8VxWpWIVNlzSlIQNQIJZZC0oIAHlY1JqK7kRtJ+LGJwWsMdSAdIZQ1N5ASK8xAf8Yzcva6J5WtEWG4ylkcySkh3YhSaPqZW4AY93EHJOIC0hSS6VBwWIcbGtY8xTNBQmXRisrBShlavKA7kFNPpvBeVxvNSpj4cxIBBKTYhmPcN2H3xyR9Tx/uGSy1+Rq5mCBKqmje5Ic/rtA5CC6gQXF3IYbhvaKeV46eUGcFpmJPmDVSRcK3cdu0XcPm0pSlJJAWasehSgDmteNI5ov6B13HX/QJmuGmSleLKAIPmDOXNlPdn27wRGNJky1AgLYvSyqagwNOx994t/uyluxGlyK1pYCnaKuJyladOghQCnPVi1G3sYynjlBuUF32SoOna7JsNmOlQSpiAQApJahLhu3UGCKMfrQSClX0U3NQj0atoyUzHKl6gpNEhJNN2q2/b2ER4TiVKUkpDlQZhVzba1YuPqI9MpZIx9ocmYWZMWWSQkmuw7+sTy8hCXUsgNcmwipl0+eSVy+UEuQq3fl/GkZfiDPJ/iEzQVIBctVKUvpB5aJc0eN5TUa+zSU0g9nWc4dKWbxHoFGgf/DuT3cQOyORJIKpdTuVVV7kxAjDDEhUuSpJWlGsg9CAwewNRGfyjL1l1IKgslQClA6QmWylEE3WDpp3elwuT5/Rm22y9xZh5klRmjXpUzEVZWwDVFBeIMu4v8Y/u+ISGUNOsgkuagqSKs3Sto2vCiyvC6Z58UqJKypylWouydT6kjqKEu3WKauHJQUCmSQUTFEEAAsVOkEipADU7QRhV15GsdbQDXw/MkLHiLS5ICQhTFLOospSeU8jgs+1LxdyGSZap2tCiZgrUKlkO4NRzKc7941GHwxX/AGiQoPSgp0v+EXE5Yj+H5Ui1jotRXaM/gcqLMA7MHLAsLVAgthcoa4AgpLlgWh4EaLXRVEUuSBaJWhWjoYzo6OgRxBxEjDIJ8yrACoBoeZi4BG8JugboKzJgSCTYAk+gvAPEcb4VCdXiaqgAAVcki3t9RGSzTjM4uSpARzIJWoAtyg8ukvcAsXvqtR4DLydCQtxMGlImJC9Dr1FqrfyEP5XL9Nsnkfgyc76PXwXjmIhZkgiotDUTIs3ZNLn9YSZhQqqaH6f6QwpiSWpoZNFRcoi8NAgkWIrWIJmG6VEMCsImkkMQaOGcEj6i3rEbQ0wwM3juA5CNPMoBU1yqmrToUoI/hNU3Io/aM1nkxeHneHIKghvDSNTk0TqFBy1A2Fgd3j0cqdgQFAVY/h0itislkzVmYQ6iGI3A06eU7UJt19IylH4IcbWjzrh3HqlTUy5yQlBLkq8zVKFNYgbAGr0EE8zm4aX4p1kalhKSADu8wkDYAkiu8H04Y+CkkMoSzLCykkpcabMzBr/WMvhuE1zJSFHSFNNUdRcK8MgAEbBw3oQYxnjUtNESj4o1eEnyxhB4aNKNOvzEElncqBHyjImWsI1BCwH0hQ3uxs5sR20iNPwEuYqWTOqlfNLJSoOByhiQEBLGgHcxezTJda5bALAB1fC6i5Ci24cmkRkwqaVClDkS8OYceECJhUki1tKh5gInzTNZWGYrck2Ab5lzQX+Rh2Hwa+7QP4m4f8WWVFQSoC6g6QBegq/6aNZKUMdY+y2pKOgthpsnFSwpLLTatwdxS1xvGV4ulJwwT4UvT1UQCHuAFGgsb+0CZGZTEygywiXrUVhAYK0EcqSKEq1pFCwoTGlx+ZoxclZ8GadKzKKAeZy1gKahqDk2PKXiJwWSO+xVyW+ylk37RJJQ2IGhSQA6a6zvygcu31ivxTkviKUtIWmVpC0EaTLK3dSSlNQpSTRRDAgCAuP4PmeIJCQH0hRmKcITdgWcEipp/E1hG7ykCVJRJKn0J0uAztR2r0e8aJN9jjbVSMVwrhEoxCVhR0FLOsHnSQUrSRpYq1B7sGjTZhlkta5a5SJYUkmoAQfKwIYbUi/Jy9WkDUVaRpDgCgDB/aLWHwJF7do0UCkq0DsBk5QGApWj2JJJ+pMGZGHYViZKYfFjoQJhWjo54YztMc0c8VsXmUuXpC1AFRYB6nqfQbnaACwTAzP818GQtYd6pBDHSqt3pQiAvGGJXNMuRKZ1jWghQGoEEFlA9DbcV2IjHYXxiBqJUZupOkjUFaXKiQXchRYEVeM5T8IzlLwEOHeLZyJ2knxUrUXcvQAErBenKDenXrFjiWcJsxK1a0pT4nOl5mlYJAQj4dOpKbtUxTyCSpC1IWhctS0KFQOVwNRALuDzAhq9eh/KclEpCkFlApCQQGNm1El61LVpEpNolXVALJcr8LHJVIQSgBOtSnGnUHPQro7FrxqpuSJmTzMUEKNNKqukjb9GLuCyxQQAVOwAFGp36wQw2Ea8WlRaiXQYim4d6ihh6YfDNSoFNeJUmG4raGyYQEoLRKiZEZhovDsCWZJB7GKeJwxZnKTsobfOnzEXzCT/ACn2hkguXh2SA5LC5ufWF0NE5hqodAOlYhr17wFx2TImzhMlEgaVoXoOkOQBUb71LuQK0ghivIr+U/dEWE/2k/8AC/GJaQ6snlSC7XPQbdIuYfDtU/r3h6bmLA3hAIExXx2F8RBS4D9RqB+4+4IILVixsI6ZYwMKMdmmXF5UoJShZK1+Mmo1pS4UQwZRKXIPQ32jyTCGQtY8FKbc+rWVmp1lSiFV1GgSAIKcRXkf8X/6TI6Zb5QRjZLGIwuuZqLuQAa0pam1z84uyctAP4RJg7H9dItpi+gGoltDmjk3hTeGM6OhRHCADngdmOeypBZamUxIAqSwJA6Alizxf3jy7jz/AGpfoP8AKmIm+KJk6Vm0zHiIHBKnyKnSC3xIdnJAeoBf5bRgZ2Km4hJLqJJVypBYKmB1FPYuqmzGNLwL5EfyTfukxLL/ANrk/wDDmfcqM3umS90B+DsrSuYpalHXILabJKuYVOzFqvQvTqRweDmTEqSFeGha1utC/tEgTFnwxQsgly6SLvCcCeRP8p/zqg/hf7z1/OHFaGkV/wD8UFaAbook3U1qkQZw+BSBaIsFb3ggmNCkNJSkEkgAbnaA2P4g2lf8x/AH7z8ok4n8if5/wjPqjh9RmlF8UY5JtaR//9k="/>
          <p:cNvSpPr>
            <a:spLocks noChangeAspect="1" noChangeArrowheads="1"/>
          </p:cNvSpPr>
          <p:nvPr/>
        </p:nvSpPr>
        <p:spPr bwMode="auto">
          <a:xfrm>
            <a:off x="1679575" y="-846138"/>
            <a:ext cx="2590800" cy="1762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1" descr="https://encrypted-tbn2.gstatic.com/images?q=tbn:ANd9GcTKsLIU_skI9sqgMXUpbxM422tnKBA7LlicYXJvvxemCCeLQ0KLeQ"/>
          <p:cNvSpPr>
            <a:spLocks noChangeAspect="1" noChangeArrowheads="1"/>
          </p:cNvSpPr>
          <p:nvPr/>
        </p:nvSpPr>
        <p:spPr bwMode="auto">
          <a:xfrm>
            <a:off x="1679576" y="-8842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1668296" y="2111515"/>
            <a:ext cx="2223686" cy="646331"/>
          </a:xfrm>
          <a:prstGeom prst="rect">
            <a:avLst/>
          </a:prstGeom>
          <a:noFill/>
        </p:spPr>
        <p:txBody>
          <a:bodyPr wrap="none" rtlCol="0">
            <a:spAutoFit/>
          </a:bodyPr>
          <a:lstStyle/>
          <a:p>
            <a:r>
              <a:rPr lang="en-US" b="1">
                <a:solidFill>
                  <a:schemeClr val="tx2"/>
                </a:solidFill>
              </a:rPr>
              <a:t>a. Mô hình dữ liệu </a:t>
            </a:r>
            <a:br>
              <a:rPr lang="en-US" b="1">
                <a:solidFill>
                  <a:schemeClr val="tx2"/>
                </a:solidFill>
              </a:rPr>
            </a:br>
            <a:r>
              <a:rPr lang="en-US" b="1">
                <a:solidFill>
                  <a:schemeClr val="tx2"/>
                </a:solidFill>
              </a:rPr>
              <a:t>là gì?</a:t>
            </a:r>
          </a:p>
        </p:txBody>
      </p:sp>
      <p:sp>
        <p:nvSpPr>
          <p:cNvPr id="10" name="TextBox 9"/>
          <p:cNvSpPr txBox="1"/>
          <p:nvPr/>
        </p:nvSpPr>
        <p:spPr>
          <a:xfrm>
            <a:off x="1662545" y="2667000"/>
            <a:ext cx="2480166" cy="923330"/>
          </a:xfrm>
          <a:prstGeom prst="rect">
            <a:avLst/>
          </a:prstGeom>
          <a:noFill/>
        </p:spPr>
        <p:txBody>
          <a:bodyPr wrap="none" rtlCol="0">
            <a:spAutoFit/>
          </a:bodyPr>
          <a:lstStyle/>
          <a:p>
            <a:r>
              <a:rPr lang="en-US" b="1">
                <a:solidFill>
                  <a:schemeClr val="tx2"/>
                </a:solidFill>
              </a:rPr>
              <a:t>b. Các đặc trưng của</a:t>
            </a:r>
            <a:br>
              <a:rPr lang="en-US" b="1">
                <a:solidFill>
                  <a:schemeClr val="tx2"/>
                </a:solidFill>
              </a:rPr>
            </a:br>
            <a:r>
              <a:rPr lang="en-US" b="1">
                <a:solidFill>
                  <a:schemeClr val="tx2"/>
                </a:solidFill>
              </a:rPr>
              <a:t>mô hình dữ liệu </a:t>
            </a:r>
            <a:br>
              <a:rPr lang="en-US" b="1">
                <a:solidFill>
                  <a:schemeClr val="tx2"/>
                </a:solidFill>
              </a:rPr>
            </a:br>
            <a:r>
              <a:rPr lang="en-US" b="1">
                <a:solidFill>
                  <a:schemeClr val="tx2"/>
                </a:solidFill>
              </a:rPr>
              <a:t>quan hệ?</a:t>
            </a:r>
          </a:p>
        </p:txBody>
      </p:sp>
      <p:sp>
        <p:nvSpPr>
          <p:cNvPr id="8" name="TextBox 7"/>
          <p:cNvSpPr txBox="1"/>
          <p:nvPr/>
        </p:nvSpPr>
        <p:spPr>
          <a:xfrm>
            <a:off x="1662546" y="3505200"/>
            <a:ext cx="2304029" cy="400110"/>
          </a:xfrm>
          <a:prstGeom prst="rect">
            <a:avLst/>
          </a:prstGeom>
          <a:noFill/>
        </p:spPr>
        <p:txBody>
          <a:bodyPr wrap="none" rtlCol="0">
            <a:spAutoFit/>
          </a:bodyPr>
          <a:lstStyle/>
          <a:p>
            <a:r>
              <a:rPr lang="en-US" sz="2000" b="1">
                <a:solidFill>
                  <a:srgbClr val="0000FF"/>
                </a:solidFill>
              </a:rPr>
              <a:t>2. CSDL quan hệ:</a:t>
            </a:r>
          </a:p>
        </p:txBody>
      </p:sp>
      <p:sp>
        <p:nvSpPr>
          <p:cNvPr id="9" name="TextBox 8"/>
          <p:cNvSpPr txBox="1"/>
          <p:nvPr/>
        </p:nvSpPr>
        <p:spPr>
          <a:xfrm>
            <a:off x="1670761" y="3801070"/>
            <a:ext cx="2475790" cy="369332"/>
          </a:xfrm>
          <a:prstGeom prst="rect">
            <a:avLst/>
          </a:prstGeom>
          <a:noFill/>
        </p:spPr>
        <p:txBody>
          <a:bodyPr wrap="square" rtlCol="0">
            <a:spAutoFit/>
          </a:bodyPr>
          <a:lstStyle/>
          <a:p>
            <a:r>
              <a:rPr lang="en-US" b="1">
                <a:solidFill>
                  <a:schemeClr val="tx2"/>
                </a:solidFill>
              </a:rPr>
              <a:t>a. Khái niệm</a:t>
            </a:r>
          </a:p>
        </p:txBody>
      </p:sp>
      <p:sp>
        <p:nvSpPr>
          <p:cNvPr id="28" name="Slide Number Placeholder 27"/>
          <p:cNvSpPr>
            <a:spLocks noGrp="1"/>
          </p:cNvSpPr>
          <p:nvPr>
            <p:ph type="sldNum" sz="quarter" idx="12"/>
          </p:nvPr>
        </p:nvSpPr>
        <p:spPr/>
        <p:txBody>
          <a:bodyPr/>
          <a:lstStyle/>
          <a:p>
            <a:fld id="{0F6E7020-5109-4EE0-B939-0A203D8953B1}" type="slidenum">
              <a:rPr lang="en-US" smtClean="0">
                <a:latin typeface="+mn-lt"/>
              </a:rPr>
              <a:pPr/>
              <a:t>11</a:t>
            </a:fld>
            <a:endParaRPr lang="en-US">
              <a:latin typeface="+mn-lt"/>
            </a:endParaRPr>
          </a:p>
        </p:txBody>
      </p:sp>
      <p:sp>
        <p:nvSpPr>
          <p:cNvPr id="30" name="TextBox 29"/>
          <p:cNvSpPr txBox="1"/>
          <p:nvPr/>
        </p:nvSpPr>
        <p:spPr>
          <a:xfrm>
            <a:off x="1662545" y="4064124"/>
            <a:ext cx="2475790" cy="646331"/>
          </a:xfrm>
          <a:prstGeom prst="rect">
            <a:avLst/>
          </a:prstGeom>
          <a:noFill/>
        </p:spPr>
        <p:txBody>
          <a:bodyPr wrap="square" rtlCol="0">
            <a:spAutoFit/>
          </a:bodyPr>
          <a:lstStyle/>
          <a:p>
            <a:r>
              <a:rPr lang="en-US" b="1">
                <a:solidFill>
                  <a:schemeClr val="tx2"/>
                </a:solidFill>
              </a:rPr>
              <a:t>b. Các đặc trưng của quan hệ</a:t>
            </a:r>
          </a:p>
        </p:txBody>
      </p:sp>
      <p:pic>
        <p:nvPicPr>
          <p:cNvPr id="35" name="Picture 56" descr="Picture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81187" y="4257177"/>
            <a:ext cx="11557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p:cNvGrpSpPr/>
          <p:nvPr/>
        </p:nvGrpSpPr>
        <p:grpSpPr>
          <a:xfrm>
            <a:off x="4949282" y="1695639"/>
            <a:ext cx="5477204" cy="3133644"/>
            <a:chOff x="3425282" y="1695639"/>
            <a:chExt cx="5477204" cy="3133644"/>
          </a:xfrm>
        </p:grpSpPr>
        <p:sp>
          <p:nvSpPr>
            <p:cNvPr id="37" name="Cloud Callout 36"/>
            <p:cNvSpPr/>
            <p:nvPr/>
          </p:nvSpPr>
          <p:spPr>
            <a:xfrm>
              <a:off x="3429000" y="1695639"/>
              <a:ext cx="5334000" cy="3133644"/>
            </a:xfrm>
            <a:prstGeom prst="cloudCallout">
              <a:avLst>
                <a:gd name="adj1" fmla="val -48298"/>
                <a:gd name="adj2" fmla="val 49674"/>
              </a:avLst>
            </a:prstGeom>
            <a:gradFill flip="none" rotWithShape="1">
              <a:gsLst>
                <a:gs pos="0">
                  <a:schemeClr val="bg1"/>
                </a:gs>
                <a:gs pos="50000">
                  <a:srgbClr val="66FFFF"/>
                </a:gs>
                <a:gs pos="100000">
                  <a:schemeClr val="bg1"/>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FF"/>
                </a:solidFill>
              </a:endParaRPr>
            </a:p>
          </p:txBody>
        </p:sp>
        <p:sp>
          <p:nvSpPr>
            <p:cNvPr id="15" name="TextBox 14"/>
            <p:cNvSpPr txBox="1"/>
            <p:nvPr/>
          </p:nvSpPr>
          <p:spPr>
            <a:xfrm>
              <a:off x="3425282" y="2200632"/>
              <a:ext cx="5477204" cy="2154436"/>
            </a:xfrm>
            <a:prstGeom prst="rect">
              <a:avLst/>
            </a:prstGeom>
            <a:noFill/>
          </p:spPr>
          <p:txBody>
            <a:bodyPr wrap="none" rtlCol="0">
              <a:spAutoFit/>
            </a:bodyPr>
            <a:lstStyle/>
            <a:p>
              <a:pPr algn="ctr"/>
              <a:r>
                <a:rPr lang="en-US" sz="2200">
                  <a:solidFill>
                    <a:srgbClr val="0000FF"/>
                  </a:solidFill>
                </a:rPr>
                <a:t>Trong Acsess, </a:t>
              </a:r>
              <a:br>
                <a:rPr lang="en-US" sz="2200">
                  <a:solidFill>
                    <a:srgbClr val="0000FF"/>
                  </a:solidFill>
                </a:rPr>
              </a:br>
              <a:r>
                <a:rPr lang="en-US" sz="2200">
                  <a:solidFill>
                    <a:srgbClr val="0000FF"/>
                  </a:solidFill>
                </a:rPr>
                <a:t>có thể tạo được 2 bảng: </a:t>
              </a:r>
              <a:br>
                <a:rPr lang="en-US" sz="2200">
                  <a:solidFill>
                    <a:srgbClr val="0000FF"/>
                  </a:solidFill>
                </a:rPr>
              </a:br>
              <a:r>
                <a:rPr lang="en-US" sz="2200" b="1">
                  <a:solidFill>
                    <a:srgbClr val="FF0000"/>
                  </a:solidFill>
                </a:rPr>
                <a:t>MON_HOC</a:t>
              </a:r>
              <a:r>
                <a:rPr lang="en-US" sz="2200">
                  <a:solidFill>
                    <a:srgbClr val="FF0000"/>
                  </a:solidFill>
                </a:rPr>
                <a:t>(</a:t>
              </a:r>
              <a:r>
                <a:rPr lang="en-US" sz="2000">
                  <a:solidFill>
                    <a:srgbClr val="FF0000"/>
                  </a:solidFill>
                </a:rPr>
                <a:t>Ma_mon_hoc,Ten_mon_hoc</a:t>
              </a:r>
              <a:r>
                <a:rPr lang="en-US" sz="2200">
                  <a:solidFill>
                    <a:srgbClr val="FF0000"/>
                  </a:solidFill>
                </a:rPr>
                <a:t>)</a:t>
              </a:r>
              <a:r>
                <a:rPr lang="en-US" sz="2200">
                  <a:solidFill>
                    <a:srgbClr val="0000FF"/>
                  </a:solidFill>
                </a:rPr>
                <a:t> và </a:t>
              </a:r>
              <a:br>
                <a:rPr lang="en-US" sz="2200">
                  <a:solidFill>
                    <a:srgbClr val="0000FF"/>
                  </a:solidFill>
                </a:rPr>
              </a:br>
              <a:r>
                <a:rPr lang="en-US" sz="2200" b="1">
                  <a:solidFill>
                    <a:srgbClr val="FF0000"/>
                  </a:solidFill>
                </a:rPr>
                <a:t>MON_HOC</a:t>
              </a:r>
              <a:r>
                <a:rPr lang="en-US" sz="2200">
                  <a:solidFill>
                    <a:srgbClr val="FF0000"/>
                  </a:solidFill>
                </a:rPr>
                <a:t>(</a:t>
              </a:r>
              <a:r>
                <a:rPr lang="en-US" sz="2000">
                  <a:solidFill>
                    <a:srgbClr val="FF0000"/>
                  </a:solidFill>
                </a:rPr>
                <a:t>Ma_mon_hoc,So_tiet</a:t>
              </a:r>
              <a:r>
                <a:rPr lang="en-US" sz="2200">
                  <a:solidFill>
                    <a:srgbClr val="FF0000"/>
                  </a:solidFill>
                </a:rPr>
                <a:t>)</a:t>
              </a:r>
              <a:br>
                <a:rPr lang="en-US" sz="2200">
                  <a:solidFill>
                    <a:srgbClr val="FF0000"/>
                  </a:solidFill>
                </a:rPr>
              </a:br>
              <a:r>
                <a:rPr lang="en-US" sz="2200">
                  <a:solidFill>
                    <a:srgbClr val="0000FF"/>
                  </a:solidFill>
                </a:rPr>
                <a:t>trong cùng CSDL HOC_TAP???</a:t>
              </a:r>
            </a:p>
            <a:p>
              <a:pPr algn="ctr"/>
              <a:endParaRPr lang="en-US" sz="2200"/>
            </a:p>
          </p:txBody>
        </p:sp>
      </p:grpSp>
      <p:sp>
        <p:nvSpPr>
          <p:cNvPr id="19" name="TextBox 18"/>
          <p:cNvSpPr txBox="1"/>
          <p:nvPr/>
        </p:nvSpPr>
        <p:spPr>
          <a:xfrm>
            <a:off x="6334788" y="915989"/>
            <a:ext cx="2706190" cy="4508927"/>
          </a:xfrm>
          <a:prstGeom prst="rect">
            <a:avLst/>
          </a:prstGeom>
          <a:noFill/>
        </p:spPr>
        <p:txBody>
          <a:bodyPr wrap="none" rtlCol="0">
            <a:spAutoFit/>
          </a:bodyPr>
          <a:lstStyle/>
          <a:p>
            <a:r>
              <a:rPr lang="en-US" sz="28700">
                <a:solidFill>
                  <a:srgbClr val="FF0000"/>
                </a:solidFill>
                <a:ea typeface="Verdana" pitchFamily="34" charset="0"/>
                <a:cs typeface="Verdana" pitchFamily="34" charset="0"/>
              </a:rPr>
              <a:t>X</a:t>
            </a:r>
          </a:p>
        </p:txBody>
      </p:sp>
      <p:sp>
        <p:nvSpPr>
          <p:cNvPr id="20" name="TextBox 19"/>
          <p:cNvSpPr txBox="1"/>
          <p:nvPr/>
        </p:nvSpPr>
        <p:spPr>
          <a:xfrm>
            <a:off x="7421977" y="4863057"/>
            <a:ext cx="531813" cy="769441"/>
          </a:xfrm>
          <a:prstGeom prst="rect">
            <a:avLst/>
          </a:prstGeom>
          <a:noFill/>
        </p:spPr>
        <p:txBody>
          <a:bodyPr wrap="square" rtlCol="0">
            <a:spAutoFit/>
          </a:bodyPr>
          <a:lstStyle/>
          <a:p>
            <a:r>
              <a:rPr lang="en-US" sz="4400" b="1">
                <a:solidFill>
                  <a:srgbClr val="FF0000"/>
                </a:solidFill>
                <a:sym typeface="Symbol"/>
              </a:rPr>
              <a:t></a:t>
            </a:r>
            <a:endParaRPr lang="en-US" sz="4400" b="1">
              <a:solidFill>
                <a:srgbClr val="FF0000"/>
              </a:solidFill>
            </a:endParaRPr>
          </a:p>
        </p:txBody>
      </p:sp>
      <p:sp>
        <p:nvSpPr>
          <p:cNvPr id="22" name="Wave 21"/>
          <p:cNvSpPr/>
          <p:nvPr/>
        </p:nvSpPr>
        <p:spPr>
          <a:xfrm>
            <a:off x="5441426" y="5618642"/>
            <a:ext cx="4492913" cy="768303"/>
          </a:xfrm>
          <a:prstGeom prst="wave">
            <a:avLst/>
          </a:prstGeom>
          <a:gradFill flip="none" rotWithShape="1">
            <a:gsLst>
              <a:gs pos="0">
                <a:schemeClr val="bg1"/>
              </a:gs>
              <a:gs pos="50000">
                <a:srgbClr val="92D050"/>
              </a:gs>
              <a:gs pos="100000">
                <a:schemeClr val="bg1"/>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FF"/>
                </a:solidFill>
              </a:rPr>
              <a:t>Mỗi quan hệ có tên phân biệt</a:t>
            </a:r>
          </a:p>
        </p:txBody>
      </p:sp>
    </p:spTree>
    <p:custDataLst>
      <p:tags r:id="rId1"/>
    </p:custDataLst>
    <p:extLst>
      <p:ext uri="{BB962C8B-B14F-4D97-AF65-F5344CB8AC3E}">
        <p14:creationId xmlns:p14="http://schemas.microsoft.com/office/powerpoint/2010/main" val="81855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atin typeface="+mn-lt"/>
              </a:rPr>
              <a:t>BÀI 10: CƠ SỞ DỮ LIỆU QUAN HỆ</a:t>
            </a:r>
            <a:br>
              <a:rPr lang="en-US">
                <a:latin typeface="+mn-lt"/>
              </a:rPr>
            </a:br>
            <a:endParaRPr lang="en-US">
              <a:latin typeface="+mn-lt"/>
            </a:endParaRPr>
          </a:p>
        </p:txBody>
      </p:sp>
      <p:sp>
        <p:nvSpPr>
          <p:cNvPr id="4" name="TextBox 3"/>
          <p:cNvSpPr txBox="1"/>
          <p:nvPr/>
        </p:nvSpPr>
        <p:spPr>
          <a:xfrm>
            <a:off x="1668296" y="1496290"/>
            <a:ext cx="2446504" cy="707886"/>
          </a:xfrm>
          <a:prstGeom prst="rect">
            <a:avLst/>
          </a:prstGeom>
          <a:noFill/>
        </p:spPr>
        <p:txBody>
          <a:bodyPr wrap="none" rtlCol="0">
            <a:spAutoFit/>
          </a:bodyPr>
          <a:lstStyle/>
          <a:p>
            <a:r>
              <a:rPr lang="en-US" sz="2000" b="1">
                <a:solidFill>
                  <a:srgbClr val="0000FF"/>
                </a:solidFill>
              </a:rPr>
              <a:t>1. Mô hình dữ liệu </a:t>
            </a:r>
            <a:br>
              <a:rPr lang="en-US" sz="2000" b="1">
                <a:solidFill>
                  <a:srgbClr val="0000FF"/>
                </a:solidFill>
              </a:rPr>
            </a:br>
            <a:r>
              <a:rPr lang="en-US" sz="2000" b="1">
                <a:solidFill>
                  <a:srgbClr val="0000FF"/>
                </a:solidFill>
              </a:rPr>
              <a:t>quan hệ:</a:t>
            </a:r>
          </a:p>
        </p:txBody>
      </p:sp>
      <p:sp>
        <p:nvSpPr>
          <p:cNvPr id="6" name="AutoShape 8" descr="data:image/jpeg;base64,/9j/4AAQSkZJRgABAQAAAQABAAD/2wCEAAkGBhQSERQUEhQVFBQWFRoXGBgXGRoXGBcYGBgWFxUYFxcYHSYeGBkjGRYWIC8gIycpLCwsGB4xNTAqNSYrLCkBCQoKDgwOGg8PGikkHyQsLCkpLCwsKSksKSwsLCwsLCwsLCksLCkpLCwsLCwsLCkpLCwsLCksLCwpLCkpLCwpKf/AABEIALkBEAMBIgACEQEDEQH/xAAcAAABBQEBAQAAAAAAAAAAAAAFAQIDBAYABwj/xABGEAABAgQEBAQDBQUFBwQDAAABAhEAAyExBAUSQQYiUWETMnGBQpGhI7HB0fAHFFJygjNDYrLhNFNzkqLS8SRjg8IVFhf/xAAZAQADAQEBAAAAAAAAAAAAAAAAAQIDBAX/xAApEQACAgICAQQBAwUAAAAAAAAAAQIRAyESMUEEIlFhMhPR4RQzkbHB/9oADAMBAAIRAxEAPwDxiHiEaOBgGLCCFjjCARoVo4Q1ZhgMXCAx0K0Ajmi5hsGtY5EKU19KSpvVhSNn+yfgdWMxKZs2SF4VGoLK3CVK0kJSkDzkKIJFhvs/umGwcrCSlIwstEoDmZAYO4d+pb7oQz5YXKKSygUkbEEH5GGmPTP2uZUh04gJ0zFEBRAACnfmVuVBgH6R5/g8nnTqSZUyYf8AAhSv8ogAFGOixjMDMlLKJqFS1i6VpKSPY1ivDEWU2jo4QrQihhjgIO8P8K/vRD4jDyNStCfGUpJUoBJISAkg+dNyLwdxf7GcelQCRJWn+NM0AN1IWyvpDEYQmIzGh4q4Mm4AS/EXKX4jt4ZUWIZwdSR1FQ8Z9oAOEOWR7bQmmG3gEcKxyjDiIa0AxGhyRHNCLVtAA1anh6A0MQmHEwCEJhxLCESIZNW5gAY8SIERgRMmABVGGQqjHAQAPjojSuJAYBnQhVDmiJSIAHaoapbwmmOSiARLhsKqYoJQlS1HZIKj8hWNtwv+yDGYyWZh04dFkmcFJKzuyQHAHUt2eNx+x/8AZzOwqjjMS8tSpZSmVZWlRSSqZ/CeUMm/VrR6NjsQdKgkqFLueo/1hAUsgytWFw6JKl69AA5UhCQGHKgBnSC9SHL1iLE57KTqBKRtUsfVmrXpFbx1pmSyVFlKZT+jh3gRmuTTZs15ctSxzMWBDEhmUWDQhBjDDC4pQCgJxCdQBQdIDtc0eJcTnz8solDIUBp6gFtmcM0C8iySfh8Qhc2WQkoKdT6mJU4B00HvFZVJjd1CpfYiwgAwv7Y5ilfuylKKi8wVL/7s7x5oI9Q/azKfD4dXSYdrOj6WjzB4pAiYQilRGZvSHSZWpQB3IHzLQDPpnKMBLlSZYkS5MsgJPLLAJdKXPV7Oe0HMXKLP/hP3GKko+EBpBOlgKigACew2cwDzLiiYqbhrAK1BQYKe3yiQJ5iMTMIlyE4dSG5xOQ6SNSKctSdJWzwE4q/Z6iaGlYTBCYUqdSVzJKgplaClCWQQ+l9R6wdw+bKKgnUCClZqhUtVAkhiaCp/VYexKgA1QTX+Um8AAjJOAZBlqlYnCYDzFvCMwzNNWKlK5tdrK3PpDf8A+XZdKVqTh9TqtMmLUgX2cOPV422BwPMVEJT7V9XPWnyirj1JUShJGpKmVW1Ol94YHkXE37HZ65y5mC/d1ILESkLIKKB/NRiXPmjD5jwdjMO/i4aclt9BUn/mS4b3j6Fw3CeGTOVPmoecpk6yVgaUhJAAcC4d4tYpgppWIVLUoAJ/vUBiAOVbs7NQi53rDsD5XVEYDx9W47IMPMKTOw8iasV1LlpJcd4x/GOSYTFS5UvEYhOFLqMvTKSE8qSVJLADSEubi0FgeCwkeiY39jM5ivC4nDYlAD0XoLEOCbpFCD5owmYZeuRMVLmABSWdlJUKgEEKSSCGINDABWWpohhyjCQAOSIcYRIjjABwhYSHNABGUxwVDo5oAOE2HPDUSSaAE7xPg8uXMNAdL1UxZPqbCFYWRNBrgvCGZj8KgEgmeiouGUFEj0AJibL+C1zlLCFpAQnUxLrUOiQlwT6kRpOCctlSsbhlLQrlWNKi6WUWAUrrUs3eIeWPRH6kT23BI8KUiXqWsIQE6lkKWpg2pStzAvE8SIALlI7Mp2Pa13+UGBHn+bJabW+lvK5oesVZZqMpziVNmpQErWopJ1KA0BiaM7vFvF58NWgAjSv4XNqMbBt4xeRz9OKkkvdQ5j1ewHrBrNg01d/Nuph7QWLoSbNLkkkkKN70VFSYs+I9fP2G/wBYnnWWzXVb5/OKM1XM/cG34n8ICRc04fl42WmXMDgEKdy4NnBBDmu8ZTFfsvEtajhwpaNKarZdXBIGgU2uHLUeN/gDzMehG34Ugh4IZm5elhS1BA1aHVo8FzfgXFSZjzJemWo+cMQnq4FRbdooHJFpmIYhSSUnVQb2Ym96djH0FisrkTEFK5QJahc0LUINxGVzngnnSqWQJY6qbSXJuA9zuN4huSE7XRvMWOU+o+HVuPh/TXjE47+0w39V+XboI2uKPLtcbkbjcVjE41X2mH9F2LbHdUUWXcln/bMFU0LoJhUPg+BV/U2940WD8/8ASXp6PGayckzVOSR4a76Vi6dxU+to0uC8/wDSfwgEdm8xSUukrDNYAh9Q67s9OjxmJWM/9RiirQaoB1JKrBVwn09o0OetpD6fhvqfzdtnHzjK6/tMTU+YDzhOy7D8N/aAZpMgmgiZp0edI+z1bSx5gv8ACDUiQolKWFPi0mhIcWLMytoz3DazoW+r+0LampyptpsH61g9PRRRq7XZzQMKbntDAvZlNSgJdSQ501UAAas7xnV8OyJy5ap2mZoKhpJSE86SlQVV6gs0BeIpyggAmn7ykDUkDc2asSz8UlSkhXguZiRzJUkl1PdPmPcwWAXziRhAjwv3aWsEaSkoSkBIZg/mIoLHYdI+e+NkpTjZyUJ0oSUpSkOQkJQhIAerBt495zZTzDf3Lx8/8WTNWNxJ/wDeX9FEfhDQAmFSISHpEUAsJCx0IDmhRCCOEABWVwws6RqSlSi3MdIHqbuDQ0gzN4MOGITNIWVCpS+kVcgFQBcNdo1ubZGhaEzpKTMM0ksnm0qJT5hsKEMSw+8/kU4YhJlrlFK0JSVKJDO5qkAUqk0uI5OWSWkjC5PRisPkEk4eUMOkImkqUrWSqYrSPKDsKPpAizKzRUpIw04JUgHndwE6lPRtxzFwIN4XhFaJz+NoEtYKTpdSkl9bMbEOK9T0gpOyiQZpVoQpJckOsqKiGdhyp/8AMJwv82Txb7M5meWKk+EqSFrCiDqSKEJmcqSvqXtT6QZweXTcQiROUnwihZWpKgUqdLaVcw3AF+pg3LnEJCEISlCWYCgDEEMB3hqkqJLqV6AkfdEPJih1sftRqjGC4gS03+pQoW33eN2guAew+6MTxZL+1/q3S9w9I6zoA+EW05DNRZtU1A3MaPHq+0NnIBoHNhGZdlJJdtab8o+V40mNVUdNIN2H5w0Jj11Cr+/oLdv9YFz1fcDufpYQUlsXtZNv5QPwgLiF2/l6n/KICTR5CgKmpCnY6rU2JEGhk0xJWRMEwGqU6QhQ7O7H1pGRwmMKOZJ0kVcjqPre8X0cYLSOcah1QfrBasLCsvUX1y1yyCzKA+YIJBHoYdp6Q3A8Qy5tErD9FUP1i6ZKTs3pFpaBMjxB5fluBuNzT84xGPP2uHueVfRWyt7e0bXEOU77bA7jY0/KMPmB+1w/8i9gdlbCn5xmUyzkqftlkj+7VcafjTdSQ3sI1OXnn/p/ERlsmDTVsAD4arAoPn70HpGmy485/l/EfKABM7JYNq8ybKAG/WrxkQCVYm/n2QD/AB3erdxWNZnAcop8Sfgf+L4vw2vGQSR/6glv7U3Cj13FjW8AzQcMJZCrB5q7DS9Eix83rGgnkaVWt10j/m2gFw0fsi1R4q7ErDuLvUGlhQQcxHlP/bq/6d4YGMz1blIG+Jqx9bvDJCl+NLbW3iJsUqDOXc7J7CsJnR55Peeo1DW6N98Q4VIOIlPpfxAQ6VINA9BYHuYBBzFl5htfYNHz1nM3ViJyus1Z+azH0FiDzH13j52nF1KPUk/MxSBEYEPEIBCwxiQsc0dAB0LCR0Az6Ew8iVKlplhKlpCtdT8V7hgz7CkNwaFSgoSmQFKKzTUdRZ606RMkQ9mjyZeom+tHK5MVU1ShzqKvW3yFIQCFeGzZwSHJAFqlqxzttmbZI8ZviHPq+HLL0OsipDszd71+dorZ3xZyK8F0kEHV1Hb3+giXh/hrWrxJ6krF2CiNTuWLdmFbuY1xw8sluj0HIZmrDSC7vKRXqyQH+kZzjFLLJ/lNC2zbxqctlhMpCQAAAwAsA5oICcUYBc1QEtJUdINADYmpJt7x6q6O1dIxkwV70P8AEaE3NheNNia6Ouno5/KJcL+z+bM86ggNYVO2wYfWNZh+FpSUjW6mG5LfIMPvhpDaMnJ2vYXbqdusZ/EzKdg4uwofnHqM3h6SoAIllDUcUp6F3v0jN55+yWROTyTFIVqUvm5klSmJ6EWgadE0zD5jikmQtIUNSkHSAanlp91/SBqcVysFKDJAcVcsxPru0aDN+BJmHDrQtQCdIXL5gwDB+nu0YtWGUglgo1vb0YWBjgyybejCe2EsIJstIIBmOq/MWb0t3je5FmUxOgOrSQS0ztShAqxpAbhOctATrSCFB2DOK3V1pShp0rB/MDKYEy1gJdiGYame79I0XKEOSYo9WmGcQOWz1HwlW42H37Rhcz/tJFPgX8JFwrYRpMXmyvskpl6gsjWXbwwCKlj9IyWKmL8KWZqdKtKgUhxvQXNw1dorJnjCPI2lNJWFMjX9pMA2lmg1P/aH4V0A+sajLfOf5fxEYLA4vw1S0pUdOlIXXU4UUqJqDUOY2fDmY+IVJ1eW6SwIPV7kHvDhmjN0gjNPRNnBGpA5fMm5U/xtyig/GsZCSuk6rPOPx6dhszG9jGwzeYykByOdPxgCyrC/57Rj8MSBMDkPNNiio5djU+l42s0ZpOHP7IH/ABrqS/xM2pO1LQcxR5Tba6ikXHxC0BeGR9kihB1KuAk+c/CKe94M4g03uLAE3GxpFDMJmZ55FR/aTDQ9hd4dlZJny7s5soKT5d3qoRDmaz4mHvaYbA7bdIlygPiUvcazVLHyt5xypP3wEhPHLZMw9EqNA1gTaPnoCPoPHAmXMYkEpUxBcgkFiD1ePN87xKCoS5spEwhLKWU6ZoVsdaGJP8ziByolzowrwkaMcOylylzEzDLUn4VpdJHwspNQojYg+sC5mRTmUpKDMSkspUvnSPUiw7lopST6KUk+ge8LHQkMo6OjhCEwAfRscBDCCIRUxgSbAOY8E4iQlrkCMhxXm2pYQAWlqqaVJD+4DGnaJc9z4TAZcosUnmCuVWzFL9C9D3pDcm4ZVM1TJyVGXcJJOsnlclq1oXDivaN4Q8kt0P4X4eSopnLWkorpRp1anChXoe1d/bYYHFSzMWABrFwAwAYhnP1+loiyfI04eXSUSQe+5sH67mCOAy1JUtakHXVLvZPmAHQVjoUJWjRQaad7CeHW6Q7dKQxyJ6GIBMtYD2JDED519omkqSUJIIL1PyEUcwUPElPYlaWcB3QaVuY6lo6UqWw8MeU0WkvW1Qb7+gf3h6MUFWoWsaG56QNlzS3KqhBorZ9Vn9vyhFLH94hwPjTQ0Vb7ouygkMekKKVEpLC/l2sfeLCZ4Ja3Tv6dYFgEuHTNS6nSbjoPnHIxKAD5kEAOk2D0Dg7QWAYeA2b8I4bEA6kaFH45fKr32PuIuomm+1Kio+W3tEyMQD+YqIGlJUxNJ9mW/wD1CbJAEpSVhgCSGWwdqWND9IG43KpgQoBcwKqQk0c7D0j0BKukdMlBQZQBHeGoxqmjnn6e9xdHmmU4adp0zpZ7KSHUPz94kzDhdU1BBU241INPXYxvZ+Vg+Ukfj2e4ilLwixMKPDOln1lVHfa5oHv2jnl6eD7/ANfsCx1po85zrhyVIAmCYolKEhgoMSAzkAdoh4dz9KJqSwCpiilfcC3yJ2jZcXcNGaFaCSqjjcs1tiex+cYnCcN6GmKmKE1JcJ0ltQPcvcAt23jhnjlGd9Gc7hKwvMnT5ipRmeHyzwqgS+gDcneAByEiayljUVlfKdQckGpFNhSNxLnJUQFhyWLkNQuxcV+cDc04XmLUfAlhi1dRYGju5YP+Ea5JZHG4v/BrGbmrR2QYZUqYp1lQUaJI5UkqBUWf+FxaD+MPLVvMLvd6M1XitlGQqklJxE5IL0QKmxLajszmg+G8aOSkDypZ/iuf12eOnDzcfeaxutnna+EcRNMtaUJSES1efkJKuiTX5tEGVYZcvEhMxKkHQosSob3EtVCO+0enKwWttYCwC4fYjf1iI5DLD6CpDu4fUgk7mWp0v3AEbUyqMNiEvLUBcgj5xk8blySpzLBNi71Dh7b0FY9SxPDZZQ0JIIbVLOkj/wCNZKfkoWgHi+ENCglEwKUzsUkU9RQfOKjXkhoweK4ZQuSAn7PTWnlUWY6vXrFXKMmmyR4odTpfTLPUDa77UEb1eQzE3QfUV+6Ik5RqBQXCSwoGUKuGI7ttEzxRozklWzznF4kTVhWIkImA6R5dKtKiSGWhlE2rWOzTgfCF/BnzJS9kLT4qTvRaGI9wY9FlcNOS+hQLMpRUVWFAskm/cXgZnHBGhaZgmJZwGL6gXblNjff6xlc49Ci5eGeTYzhfES0a/DUqX/vEArR7keX0U0CY9iGGmYZM1Y8QFS5YSQp1AnUSaUNA0VBhMNOWUz5KZ/iKSBMB0KSVOSdSADUmxBAZoFnS/JGiyfJsVzAA6iAOp2jIZ7xCVrMqXWWQEnuSWv0sYL8Q4lpTbEgHY6Xqz79ox8qUVFGrWdSmSQNhuADzAn5NHBjiu2c4Xy/h5ShrmqKaMkgata30kO41AMRfeNrlspKEsZustp0gA6acoDPWm0QZRgdMpImJIZBCQonlBFz1NYmyjh5UszZyfswsEhPxJ3NTd2+sdCjK1S/guMZR3V/QclzkkGWQyimxNajt+HSKuJzoSUKEsD4WrygkAb3qK/60A8XkeIkpdSkgAkHoTdt3rAo4pSgyUjVqetQh25QfnW/1jOfqJcnFGltPYcn8bK0khKeUjUalqdB377EtFUcQLnYjCghLCdLehDEgpJB76vrFjD4VSkgTW0vR0D/NvBkSJZmpWogsU0AJLAgpDuw222gUZ3bkK38hWVLdmLinY/DtDJkwpJYtT2u9fnFoYT+E6mPoQ2nb+kxHOBB7MaGxoI9A3GOCqzFyxT3G/wDpDzPWUV0rDBj15gGPt2hoSCf4TqT3BcfSGolEXHwXFiyn94AJJZFCgmWpgWNU3b0vFsz2bXykkgEbirfT7ooCY4rzcu9/N1/VosIWQ2kagVFwRZ9Jp87tDAsnGKSQQnWhn1BnF/mInlY8LYpqPkflA6UpJ06FGUrSWSajf7jEsxbN4iHDOVJs/wCcFgFZc0G369ojGMALKBB+m/5RWXhiQ6FG4NT+usR/vZQAFpJpV+tBQ2NzDAizLMJaFF1PagrsGgNiZfjq1AJltdSncj7ibQuZYseIdEsAggOeY8rgMLCK8uUQylnSP8Vzawud4mUVNUxPZewUjDc2hQnTEs9QQDXlfyA0NyW62gnIXMUAFI8Psku1aVZrdI7LJ6JiXHWhIAJ709d4JJ+UKMFHoEitKwPUhXrceijUfOLMuWBYNHGYGf7qxRx2dy5V1AndKan52EadDCEV8RmCEDmUkHYG/wAoyuP4qWp/DGgWpc+/5QMkTSokqLnV+EKxWavH8Sy5flOo/S362gdhuIQsrXMUEhLMGbo567iMziVcyz/N/lA/GB2ciZpeWNph7kghgkXJpt9IyyzlGNxVkTk0tGrzDjqVLSopSVaXfoG6i7RmJ/GsyYEqLBIVtR3YEezmMTh8wBUpSgGT1s9bUrf7o1sqUZ8iWpQShVVMQ1GuwHePMy5crW2crnJ9sOcU58hAT4NiKi3o7wWwGPQrCpxD8ihX1cixoK9YwWNlApfWFEGoa+1APwjsJmy5UgYcKcFDEAOA5c2HLU/SHD1VNt7b6NIv3cmjcyMbJxIKNBsCWGj2cH/zWIE8MIN0ofUVJJ5VJqWAUKgbMDALhTPEyTMUtQPL5TQmtaAB60HSLGO47K5amQmXq5QvZNS9Tc6Snajx2458oXPs1Uk1srYzLFYnTpRN1IUCDoIAIILsoMTRngxlXCkyhmsNJ5erO7nptTt8tUmbLT5foIim43+kD9VioYFEaxpDTkwUUlalK0lwHYP36wzNcxlygUrcOk1Z2p1NCzikeZzM9xCZs0qnLLK1EJmEChsGqxBADbHtBPN86nzpUubMStKC7OCkOCzhhuaenzM5snGDcVsl5FVijLVL06aqUXlJDuR8S1dEgAULX6X1eX8OeCgmWj7RV1LU7E3UfyEZHhjiIpny9bseRiQyQWZnsBTtePUEKexeI9JGNWuwxtS2V5uWS1VUkEtdz+cUczy9On7M6FJNCDZWkkP3ZMGYE5tkxmqSpKykp+H4VevfZ43yQVNpbLnFNdFcZmqWQiZzKDHUKEgg1H6MEf3rSSCQyjZVrHfaM1Pw02WpOslTBNFAMdNDzXLiLErH6i032Y19S8c/9VGLp6I/US0zReEkkMdJOksaigZgYYmQpNKgEK9DeB0rFNzIWCgaXs3uDbaCknMgEKdKiy2pU1eoHSlu8dUZxl0zVO+iFgRUbKqPXpCzEWLvzC38ov8AKLqQiYHSeopQhwxcRBOllFXYakh+vKQXHtFjK3iOBqGrlVXex+fvEstSh5FONPlPr0/KIyxAcaSyg4tYXG36pHLQb3Gm49TCAupLqdKtJ5XSdgxt9Olo5eYLCTrluQ3ofNv/AE/WKtCQ4/gr7G4hoWvRRbhgQbmynfeGAKxuYK1qCEBDEubl+6jQXigoOXUSo/q5NTE2MJMxWouxP6aIVFoBFrC4rSAAW5hboxpBTDZ2pJCVVom1aktb8oFS30U3v3inKWxrSo++AVlvMM+mLJQCUpBKWFLH5mA5X1rQxOxKywsov0HqYiKUi51FjRP5wDsalWqgr5bdx/pFrDsm9S5oK7RQnYxkmwDgMn03Pt3ixl63ALXf7zDJFmzQ5ITuaqtcAsPaAPEOHmzAVJKiDLUkkOalQcNdmF4vzQXVq+J26s7+1odJzIS0upKimwbc+/vEziuNt0RN6MIrJzpqoBjtQPtegsII4ScuWySp7Av/AIn1V3o30ghmc+XiVkpPhOwKi5o7WSLs59HiObk+lbAamstjpAF1E7hm2f8AHzZ4ZSdXoxURcLIStwSyC4CvKlOl1EitWD0hmMMtKkNqMp9GsABVG1ECo3BHt1i/kGECZ6PFIImAtzJWKlSTqFU1Yp099otyuHVCYJsshGmYSkaNPKCaVdLtYkRrj9PGPSNFFtAfLuHZi9GkOqYtY1KDICE3OqzvqdLvb1jTnhyW8yWoS20S2UElRSQDrIqAXLP16Qbw2CKiplFidXVib1pF+RlKResdixpdmiiiqFQmJmHQrSNRALA1fs3e0JHVjZoo85mTVyFFC5ekgalEyxUv8EwiqQwLA3ekWMTxKJ6JYnOZiTpBBsijKb4j7dPSPQkykzCNTA6SguAQpJZ0l7W2jLYn9m4E8/a6Ja0qYBPMCGIHmAN3D/wxyyhevBk4MDrybwihSyBrchSnDdmbZx3+6L+DxBlTJaVrWEJUJhCSzpBcb1o3ziurBzk4lelKD4csyxqoGMshKzTzaUGruCbmCeRZecdh5i1t4urSdRDEnmJZNUhlNbakcssDW4mfD4D87jVAKtCSsNqSSNA2dKn96ikaHDz0zEJUmoUAR71jA4fIhLSqTP0udWiYGJppYGnor+mNfgZvhSkJdwhAGo0oAznYNHXi5vcjaDl5L07ChXX9dopz8m1bIV7MfxgjhlhSQoWIcRM0auKfaNKTMovKEWSCllPRTh/RyGi3g5i5MpQKjOOoFIUyWSaEBQ+dXuYNTsClV6HqL/6xQxGXqT/iHa/yiI4oRdpCUUnaI5GJlrqk6F9DyqHofi9vlE0/MVDwjrBBJCnHKatUDtAudgwr9CGYxCvCQKnQVEu5JFCANyaRT+R2aAykqAPkLnd0lwHYxCuSpBD05T3F1H0MActzYmWmqXJLpuCGY0Nbv3g7IzIMmwd6GoNa1uLxMckZK0CkntDmcpqx5KWG9ojQlnBDHR/3RamYbUUlIHw8r2YvexvFaU4BBeibHbzCKGAMWPtF/wAx++IiQ/X9CJ8VLJmLuan74gmSwHc7WF6NvbbvABaw0xJBSTpI+Ih09RFNOZ6HDiaT/h5RavWKOPn1sQGoNt7neB8/EsoAmjinWzsBeKbSRDdF+ZjSpTE7mgtu/wChFM4jkUTQaaU7p9zSHYXATFl20Am6vNW7J2vvEmay/wB3QFlHi8zMTpADX97VieSSbZDnqyDD4Va0sEsl31LoLbJufeLWFlSANapyVaepZtqIhk7iVPgBYCa8qpRuXo6TShf/AKexgOhRAOhS5ZJOtwUkJCFMyh8JXRm9eoxctpraItvZbzjEfackwEJAoLWetWO/WIpmf+KdMxkyVX0gFSWJCiE3DkEsezUaG4PJDMVKQJssJKTMJDgjURRe9RboOkXcZkcozCObSUJHI2m9WDUsOrg9oSi7f2Pi+wZhMnTMQkJUFIJUUhygiYBqALUcpCQ9ReNLkuUFMpSFzFFS06aMwFWYnmIrZ2+UXMtwqEoCES0hD6gA5Y9XNXg/IwCWFO9zG8cddmiQJweTKSGGnTdg4Aftt6CC+Gy8JFQD+u8WpcoAUh8XRdDEygLCHtCx0MZWn5cLp+X5GBpSdShpUAN1NX0q/uWgumY0SLQlYreFYUAzL6RLJmt5hqAsDVvR4tz8EU9x1iHw4KEBMVlXjThPlKXLUCErQQ2oB060gkGyi1uu8GpUkk8qQKM4Gk07j847w4tysSRdjC4oKFl5ck+YavWv3xblyukVv3s9hEycawJIJYE0Dkt26wxlgJiHHYrwpalljpDsSznYPtWPN8VxWpWIVNlzSlIQNQIJZZC0oIAHlY1JqK7kRtJ+LGJwWsMdSAdIZQ1N5ASK8xAf8Yzcva6J5WtEWG4ylkcySkh3YhSaPqZW4AY93EHJOIC0hSS6VBwWIcbGtY8xTNBQmXRisrBShlavKA7kFNPpvBeVxvNSpj4cxIBBKTYhmPcN2H3xyR9Tx/uGSy1+Rq5mCBKqmje5Ic/rtA5CC6gQXF3IYbhvaKeV46eUGcFpmJPmDVSRcK3cdu0XcPm0pSlJJAWasehSgDmteNI5ov6B13HX/QJmuGmSleLKAIPmDOXNlPdn27wRGNJky1AgLYvSyqagwNOx994t/uyluxGlyK1pYCnaKuJyladOghQCnPVi1G3sYynjlBuUF32SoOna7JsNmOlQSpiAQApJahLhu3UGCKMfrQSClX0U3NQj0atoyUzHKl6gpNEhJNN2q2/b2ER4TiVKUkpDlQZhVzba1YuPqI9MpZIx9ocmYWZMWWSQkmuw7+sTy8hCXUsgNcmwipl0+eSVy+UEuQq3fl/GkZfiDPJ/iEzQVIBctVKUvpB5aJc0eN5TUa+zSU0g9nWc4dKWbxHoFGgf/DuT3cQOyORJIKpdTuVVV7kxAjDDEhUuSpJWlGsg9CAwewNRGfyjL1l1IKgslQClA6QmWylEE3WDpp3elwuT5/Rm22y9xZh5klRmjXpUzEVZWwDVFBeIMu4v8Y/u+ISGUNOsgkuagqSKs3Sto2vCiyvC6Z58UqJKypylWouydT6kjqKEu3WKauHJQUCmSQUTFEEAAsVOkEipADU7QRhV15GsdbQDXw/MkLHiLS5ICQhTFLOospSeU8jgs+1LxdyGSZap2tCiZgrUKlkO4NRzKc7941GHwxX/AGiQoPSgp0v+EXE5Yj+H5Ui1jotRXaM/gcqLMA7MHLAsLVAgthcoa4AgpLlgWh4EaLXRVEUuSBaJWhWjoYzo6OgRxBxEjDIJ8yrACoBoeZi4BG8JugboKzJgSCTYAk+gvAPEcb4VCdXiaqgAAVcki3t9RGSzTjM4uSpARzIJWoAtyg8ukvcAsXvqtR4DLydCQtxMGlImJC9Dr1FqrfyEP5XL9Nsnkfgyc76PXwXjmIhZkgiotDUTIs3ZNLn9YSZhQqqaH6f6QwpiSWpoZNFRcoi8NAgkWIrWIJmG6VEMCsImkkMQaOGcEj6i3rEbQ0wwM3juA5CNPMoBU1yqmrToUoI/hNU3Io/aM1nkxeHneHIKghvDSNTk0TqFBy1A2Fgd3j0cqdgQFAVY/h0itislkzVmYQ6iGI3A06eU7UJt19IylH4IcbWjzrh3HqlTUy5yQlBLkq8zVKFNYgbAGr0EE8zm4aX4p1kalhKSADu8wkDYAkiu8H04Y+CkkMoSzLCykkpcabMzBr/WMvhuE1zJSFHSFNNUdRcK8MgAEbBw3oQYxnjUtNESj4o1eEnyxhB4aNKNOvzEElncqBHyjImWsI1BCwH0hQ3uxs5sR20iNPwEuYqWTOqlfNLJSoOByhiQEBLGgHcxezTJda5bALAB1fC6i5Ci24cmkRkwqaVClDkS8OYceECJhUki1tKh5gInzTNZWGYrck2Ab5lzQX+Rh2Hwa+7QP4m4f8WWVFQSoC6g6QBegq/6aNZKUMdY+y2pKOgthpsnFSwpLLTatwdxS1xvGV4ulJwwT4UvT1UQCHuAFGgsb+0CZGZTEygywiXrUVhAYK0EcqSKEq1pFCwoTGlx+ZoxclZ8GadKzKKAeZy1gKahqDk2PKXiJwWSO+xVyW+ylk37RJJQ2IGhSQA6a6zvygcu31ivxTkviKUtIWmVpC0EaTLK3dSSlNQpSTRRDAgCAuP4PmeIJCQH0hRmKcITdgWcEipp/E1hG7ykCVJRJKn0J0uAztR2r0e8aJN9jjbVSMVwrhEoxCVhR0FLOsHnSQUrSRpYq1B7sGjTZhlkta5a5SJYUkmoAQfKwIYbUi/Jy9WkDUVaRpDgCgDB/aLWHwJF7do0UCkq0DsBk5QGApWj2JJJ+pMGZGHYViZKYfFjoQJhWjo54YztMc0c8VsXmUuXpC1AFRYB6nqfQbnaACwTAzP818GQtYd6pBDHSqt3pQiAvGGJXNMuRKZ1jWghQGoEEFlA9DbcV2IjHYXxiBqJUZupOkjUFaXKiQXchRYEVeM5T8IzlLwEOHeLZyJ2knxUrUXcvQAErBenKDenXrFjiWcJsxK1a0pT4nOl5mlYJAQj4dOpKbtUxTyCSpC1IWhctS0KFQOVwNRALuDzAhq9eh/KclEpCkFlApCQQGNm1El61LVpEpNolXVALJcr8LHJVIQSgBOtSnGnUHPQro7FrxqpuSJmTzMUEKNNKqukjb9GLuCyxQQAVOwAFGp36wQw2Ea8WlRaiXQYim4d6ihh6YfDNSoFNeJUmG4raGyYQEoLRKiZEZhovDsCWZJB7GKeJwxZnKTsobfOnzEXzCT/ACn2hkguXh2SA5LC5ufWF0NE5hqodAOlYhr17wFx2TImzhMlEgaVoXoOkOQBUb71LuQK0ghivIr+U/dEWE/2k/8AC/GJaQ6snlSC7XPQbdIuYfDtU/r3h6bmLA3hAIExXx2F8RBS4D9RqB+4+4IILVixsI6ZYwMKMdmmXF5UoJShZK1+Mmo1pS4UQwZRKXIPQ32jyTCGQtY8FKbc+rWVmp1lSiFV1GgSAIKcRXkf8X/6TI6Zb5QRjZLGIwuuZqLuQAa0pam1z84uyctAP4RJg7H9dItpi+gGoltDmjk3hTeGM6OhRHCADngdmOeypBZamUxIAqSwJA6Alizxf3jy7jz/AGpfoP8AKmIm+KJk6Vm0zHiIHBKnyKnSC3xIdnJAeoBf5bRgZ2Km4hJLqJJVypBYKmB1FPYuqmzGNLwL5EfyTfukxLL/ANrk/wDDmfcqM3umS90B+DsrSuYpalHXILabJKuYVOzFqvQvTqRweDmTEqSFeGha1utC/tEgTFnwxQsgly6SLvCcCeRP8p/zqg/hf7z1/OHFaGkV/wD8UFaAbook3U1qkQZw+BSBaIsFb3ggmNCkNJSkEkgAbnaA2P4g2lf8x/AH7z8ok4n8if5/wjPqjh9RmlF8UY5JtaR//9k="/>
          <p:cNvSpPr>
            <a:spLocks noChangeAspect="1" noChangeArrowheads="1"/>
          </p:cNvSpPr>
          <p:nvPr/>
        </p:nvSpPr>
        <p:spPr bwMode="auto">
          <a:xfrm>
            <a:off x="1679575" y="-846138"/>
            <a:ext cx="2590800" cy="1762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1" descr="https://encrypted-tbn2.gstatic.com/images?q=tbn:ANd9GcTKsLIU_skI9sqgMXUpbxM422tnKBA7LlicYXJvvxemCCeLQ0KLeQ"/>
          <p:cNvSpPr>
            <a:spLocks noChangeAspect="1" noChangeArrowheads="1"/>
          </p:cNvSpPr>
          <p:nvPr/>
        </p:nvSpPr>
        <p:spPr bwMode="auto">
          <a:xfrm>
            <a:off x="1679576" y="-8842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1668296" y="2111515"/>
            <a:ext cx="2223686" cy="646331"/>
          </a:xfrm>
          <a:prstGeom prst="rect">
            <a:avLst/>
          </a:prstGeom>
          <a:noFill/>
        </p:spPr>
        <p:txBody>
          <a:bodyPr wrap="none" rtlCol="0">
            <a:spAutoFit/>
          </a:bodyPr>
          <a:lstStyle/>
          <a:p>
            <a:r>
              <a:rPr lang="en-US" b="1">
                <a:solidFill>
                  <a:schemeClr val="tx2"/>
                </a:solidFill>
              </a:rPr>
              <a:t>a. Mô hình dữ liệu </a:t>
            </a:r>
            <a:br>
              <a:rPr lang="en-US" b="1">
                <a:solidFill>
                  <a:schemeClr val="tx2"/>
                </a:solidFill>
              </a:rPr>
            </a:br>
            <a:r>
              <a:rPr lang="en-US" b="1">
                <a:solidFill>
                  <a:schemeClr val="tx2"/>
                </a:solidFill>
              </a:rPr>
              <a:t>là gì?</a:t>
            </a:r>
          </a:p>
        </p:txBody>
      </p:sp>
      <p:sp>
        <p:nvSpPr>
          <p:cNvPr id="10" name="TextBox 9"/>
          <p:cNvSpPr txBox="1"/>
          <p:nvPr/>
        </p:nvSpPr>
        <p:spPr>
          <a:xfrm>
            <a:off x="1662545" y="2667000"/>
            <a:ext cx="2480166" cy="923330"/>
          </a:xfrm>
          <a:prstGeom prst="rect">
            <a:avLst/>
          </a:prstGeom>
          <a:noFill/>
        </p:spPr>
        <p:txBody>
          <a:bodyPr wrap="none" rtlCol="0">
            <a:spAutoFit/>
          </a:bodyPr>
          <a:lstStyle/>
          <a:p>
            <a:r>
              <a:rPr lang="en-US" b="1">
                <a:solidFill>
                  <a:schemeClr val="tx2"/>
                </a:solidFill>
              </a:rPr>
              <a:t>b. Các đặc trưng của</a:t>
            </a:r>
            <a:br>
              <a:rPr lang="en-US" b="1">
                <a:solidFill>
                  <a:schemeClr val="tx2"/>
                </a:solidFill>
              </a:rPr>
            </a:br>
            <a:r>
              <a:rPr lang="en-US" b="1">
                <a:solidFill>
                  <a:schemeClr val="tx2"/>
                </a:solidFill>
              </a:rPr>
              <a:t>mô hình dữ liệu </a:t>
            </a:r>
            <a:br>
              <a:rPr lang="en-US" b="1">
                <a:solidFill>
                  <a:schemeClr val="tx2"/>
                </a:solidFill>
              </a:rPr>
            </a:br>
            <a:r>
              <a:rPr lang="en-US" b="1">
                <a:solidFill>
                  <a:schemeClr val="tx2"/>
                </a:solidFill>
              </a:rPr>
              <a:t>quan hệ?</a:t>
            </a:r>
          </a:p>
        </p:txBody>
      </p:sp>
      <p:sp>
        <p:nvSpPr>
          <p:cNvPr id="8" name="TextBox 7"/>
          <p:cNvSpPr txBox="1"/>
          <p:nvPr/>
        </p:nvSpPr>
        <p:spPr>
          <a:xfrm>
            <a:off x="1662546" y="3505200"/>
            <a:ext cx="2304029" cy="400110"/>
          </a:xfrm>
          <a:prstGeom prst="rect">
            <a:avLst/>
          </a:prstGeom>
          <a:noFill/>
        </p:spPr>
        <p:txBody>
          <a:bodyPr wrap="none" rtlCol="0">
            <a:spAutoFit/>
          </a:bodyPr>
          <a:lstStyle/>
          <a:p>
            <a:r>
              <a:rPr lang="en-US" sz="2000" b="1">
                <a:solidFill>
                  <a:srgbClr val="0000FF"/>
                </a:solidFill>
              </a:rPr>
              <a:t>2. CSDL quan hệ:</a:t>
            </a:r>
          </a:p>
        </p:txBody>
      </p:sp>
      <p:sp>
        <p:nvSpPr>
          <p:cNvPr id="9" name="TextBox 8"/>
          <p:cNvSpPr txBox="1"/>
          <p:nvPr/>
        </p:nvSpPr>
        <p:spPr>
          <a:xfrm>
            <a:off x="1670761" y="3801070"/>
            <a:ext cx="2475790" cy="369332"/>
          </a:xfrm>
          <a:prstGeom prst="rect">
            <a:avLst/>
          </a:prstGeom>
          <a:noFill/>
        </p:spPr>
        <p:txBody>
          <a:bodyPr wrap="square" rtlCol="0">
            <a:spAutoFit/>
          </a:bodyPr>
          <a:lstStyle/>
          <a:p>
            <a:r>
              <a:rPr lang="en-US" b="1">
                <a:solidFill>
                  <a:schemeClr val="tx2"/>
                </a:solidFill>
              </a:rPr>
              <a:t>a. Khái niệm</a:t>
            </a:r>
          </a:p>
        </p:txBody>
      </p:sp>
      <p:sp>
        <p:nvSpPr>
          <p:cNvPr id="28" name="Slide Number Placeholder 27"/>
          <p:cNvSpPr>
            <a:spLocks noGrp="1"/>
          </p:cNvSpPr>
          <p:nvPr>
            <p:ph type="sldNum" sz="quarter" idx="12"/>
          </p:nvPr>
        </p:nvSpPr>
        <p:spPr/>
        <p:txBody>
          <a:bodyPr/>
          <a:lstStyle/>
          <a:p>
            <a:fld id="{0F6E7020-5109-4EE0-B939-0A203D8953B1}" type="slidenum">
              <a:rPr lang="en-US" smtClean="0">
                <a:latin typeface="+mn-lt"/>
              </a:rPr>
              <a:pPr/>
              <a:t>12</a:t>
            </a:fld>
            <a:endParaRPr lang="en-US">
              <a:latin typeface="+mn-lt"/>
            </a:endParaRPr>
          </a:p>
        </p:txBody>
      </p:sp>
      <p:sp>
        <p:nvSpPr>
          <p:cNvPr id="30" name="TextBox 29"/>
          <p:cNvSpPr txBox="1"/>
          <p:nvPr/>
        </p:nvSpPr>
        <p:spPr>
          <a:xfrm>
            <a:off x="1662545" y="4064124"/>
            <a:ext cx="2475790" cy="646331"/>
          </a:xfrm>
          <a:prstGeom prst="rect">
            <a:avLst/>
          </a:prstGeom>
          <a:noFill/>
        </p:spPr>
        <p:txBody>
          <a:bodyPr wrap="square" rtlCol="0">
            <a:spAutoFit/>
          </a:bodyPr>
          <a:lstStyle/>
          <a:p>
            <a:r>
              <a:rPr lang="en-US" b="1">
                <a:solidFill>
                  <a:schemeClr val="tx2"/>
                </a:solidFill>
              </a:rPr>
              <a:t>b. Các đặc trưng của quan hệ</a:t>
            </a:r>
          </a:p>
        </p:txBody>
      </p:sp>
      <p:pic>
        <p:nvPicPr>
          <p:cNvPr id="35" name="Picture 56" descr="Picture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81187" y="4257177"/>
            <a:ext cx="11557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Cloud Callout 36"/>
          <p:cNvSpPr/>
          <p:nvPr/>
        </p:nvSpPr>
        <p:spPr>
          <a:xfrm>
            <a:off x="4789907" y="1937249"/>
            <a:ext cx="2807921" cy="1700617"/>
          </a:xfrm>
          <a:prstGeom prst="cloudCallout">
            <a:avLst>
              <a:gd name="adj1" fmla="val -50272"/>
              <a:gd name="adj2" fmla="val 84705"/>
            </a:avLst>
          </a:prstGeom>
          <a:gradFill flip="none" rotWithShape="1">
            <a:gsLst>
              <a:gs pos="0">
                <a:schemeClr val="bg1"/>
              </a:gs>
              <a:gs pos="50000">
                <a:srgbClr val="66FFFF"/>
              </a:gs>
              <a:gs pos="100000">
                <a:schemeClr val="bg1"/>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FF"/>
              </a:solidFill>
            </a:endParaRPr>
          </a:p>
        </p:txBody>
      </p:sp>
      <p:sp>
        <p:nvSpPr>
          <p:cNvPr id="15" name="TextBox 14"/>
          <p:cNvSpPr txBox="1"/>
          <p:nvPr/>
        </p:nvSpPr>
        <p:spPr>
          <a:xfrm>
            <a:off x="5163544" y="2161383"/>
            <a:ext cx="2696572" cy="1107996"/>
          </a:xfrm>
          <a:prstGeom prst="rect">
            <a:avLst/>
          </a:prstGeom>
          <a:noFill/>
        </p:spPr>
        <p:txBody>
          <a:bodyPr wrap="none" rtlCol="0">
            <a:spAutoFit/>
          </a:bodyPr>
          <a:lstStyle/>
          <a:p>
            <a:pPr algn="ctr"/>
            <a:r>
              <a:rPr lang="en-US" sz="2200">
                <a:solidFill>
                  <a:srgbClr val="0000FF"/>
                </a:solidFill>
              </a:rPr>
              <a:t>Trong Acsess, </a:t>
            </a:r>
            <a:br>
              <a:rPr lang="en-US" sz="2200">
                <a:solidFill>
                  <a:srgbClr val="0000FF"/>
                </a:solidFill>
              </a:rPr>
            </a:br>
            <a:r>
              <a:rPr lang="en-US" sz="2200">
                <a:solidFill>
                  <a:srgbClr val="0000FF"/>
                </a:solidFill>
              </a:rPr>
              <a:t>việc tạo khóa chính </a:t>
            </a:r>
            <a:br>
              <a:rPr lang="en-US" sz="2200">
                <a:solidFill>
                  <a:srgbClr val="0000FF"/>
                </a:solidFill>
              </a:rPr>
            </a:br>
            <a:r>
              <a:rPr lang="en-US" sz="2200">
                <a:solidFill>
                  <a:srgbClr val="0000FF"/>
                </a:solidFill>
              </a:rPr>
              <a:t>có ý nghĩa gì?</a:t>
            </a:r>
            <a:endParaRPr lang="en-US" sz="2200"/>
          </a:p>
        </p:txBody>
      </p:sp>
      <p:sp>
        <p:nvSpPr>
          <p:cNvPr id="20" name="TextBox 19"/>
          <p:cNvSpPr txBox="1"/>
          <p:nvPr/>
        </p:nvSpPr>
        <p:spPr>
          <a:xfrm>
            <a:off x="7421977" y="4724401"/>
            <a:ext cx="531813" cy="769441"/>
          </a:xfrm>
          <a:prstGeom prst="rect">
            <a:avLst/>
          </a:prstGeom>
          <a:noFill/>
        </p:spPr>
        <p:txBody>
          <a:bodyPr wrap="square" rtlCol="0">
            <a:spAutoFit/>
          </a:bodyPr>
          <a:lstStyle/>
          <a:p>
            <a:r>
              <a:rPr lang="en-US" sz="4400" b="1">
                <a:solidFill>
                  <a:srgbClr val="FF0000"/>
                </a:solidFill>
                <a:sym typeface="Symbol"/>
              </a:rPr>
              <a:t></a:t>
            </a:r>
            <a:endParaRPr lang="en-US" sz="4400" b="1">
              <a:solidFill>
                <a:srgbClr val="FF0000"/>
              </a:solidFill>
            </a:endParaRPr>
          </a:p>
        </p:txBody>
      </p:sp>
      <p:sp>
        <p:nvSpPr>
          <p:cNvPr id="22" name="Wave 21"/>
          <p:cNvSpPr/>
          <p:nvPr/>
        </p:nvSpPr>
        <p:spPr>
          <a:xfrm>
            <a:off x="5441426" y="5275376"/>
            <a:ext cx="4492913" cy="1277825"/>
          </a:xfrm>
          <a:prstGeom prst="wave">
            <a:avLst>
              <a:gd name="adj1" fmla="val 12500"/>
              <a:gd name="adj2" fmla="val -309"/>
            </a:avLst>
          </a:prstGeom>
          <a:gradFill flip="none" rotWithShape="1">
            <a:gsLst>
              <a:gs pos="0">
                <a:schemeClr val="bg1"/>
              </a:gs>
              <a:gs pos="50000">
                <a:srgbClr val="92D050"/>
              </a:gs>
              <a:gs pos="100000">
                <a:schemeClr val="bg1"/>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FF"/>
                </a:solidFill>
              </a:rPr>
              <a:t>Mỗi bộ là phân biệt và thứ tự các bộ không quan trọng.</a:t>
            </a:r>
          </a:p>
        </p:txBody>
      </p:sp>
      <p:sp>
        <p:nvSpPr>
          <p:cNvPr id="21" name="Cloud Callout 20"/>
          <p:cNvSpPr/>
          <p:nvPr/>
        </p:nvSpPr>
        <p:spPr>
          <a:xfrm>
            <a:off x="7086600" y="2740022"/>
            <a:ext cx="3291440" cy="1970433"/>
          </a:xfrm>
          <a:prstGeom prst="cloudCallout">
            <a:avLst>
              <a:gd name="adj1" fmla="val -138099"/>
              <a:gd name="adj2" fmla="val 53747"/>
            </a:avLst>
          </a:prstGeom>
          <a:gradFill flip="none" rotWithShape="1">
            <a:gsLst>
              <a:gs pos="0">
                <a:schemeClr val="bg1"/>
              </a:gs>
              <a:gs pos="50000">
                <a:srgbClr val="FF9933"/>
              </a:gs>
              <a:gs pos="100000">
                <a:schemeClr val="bg1"/>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00FF"/>
                </a:solidFill>
              </a:rPr>
              <a:t>Hãy nhập </a:t>
            </a:r>
            <a:br>
              <a:rPr lang="en-US" sz="2400">
                <a:solidFill>
                  <a:srgbClr val="0000FF"/>
                </a:solidFill>
              </a:rPr>
            </a:br>
            <a:r>
              <a:rPr lang="en-US" sz="2400">
                <a:solidFill>
                  <a:srgbClr val="0000FF"/>
                </a:solidFill>
              </a:rPr>
              <a:t>1 dòng mới vào đầu bảng HOC_SINH!</a:t>
            </a:r>
          </a:p>
        </p:txBody>
      </p:sp>
      <p:sp>
        <p:nvSpPr>
          <p:cNvPr id="23" name="TextBox 22"/>
          <p:cNvSpPr txBox="1"/>
          <p:nvPr/>
        </p:nvSpPr>
        <p:spPr>
          <a:xfrm>
            <a:off x="7978188" y="2363496"/>
            <a:ext cx="1643399" cy="2646878"/>
          </a:xfrm>
          <a:prstGeom prst="rect">
            <a:avLst/>
          </a:prstGeom>
          <a:noFill/>
        </p:spPr>
        <p:txBody>
          <a:bodyPr wrap="none" rtlCol="0">
            <a:spAutoFit/>
          </a:bodyPr>
          <a:lstStyle/>
          <a:p>
            <a:r>
              <a:rPr lang="en-US" sz="16600">
                <a:solidFill>
                  <a:srgbClr val="FF0000"/>
                </a:solidFill>
                <a:ea typeface="Verdana" pitchFamily="34" charset="0"/>
                <a:cs typeface="Verdana" pitchFamily="34" charset="0"/>
              </a:rPr>
              <a:t>X</a:t>
            </a:r>
          </a:p>
        </p:txBody>
      </p:sp>
    </p:spTree>
    <p:custDataLst>
      <p:tags r:id="rId1"/>
    </p:custDataLst>
    <p:extLst>
      <p:ext uri="{BB962C8B-B14F-4D97-AF65-F5344CB8AC3E}">
        <p14:creationId xmlns:p14="http://schemas.microsoft.com/office/powerpoint/2010/main" val="67973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up)">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arn(inVertical)">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5" grpId="0"/>
      <p:bldP spid="20" grpId="0"/>
      <p:bldP spid="22" grpId="0" animBg="1"/>
      <p:bldP spid="21"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34553327"/>
              </p:ext>
            </p:extLst>
          </p:nvPr>
        </p:nvGraphicFramePr>
        <p:xfrm>
          <a:off x="4270375" y="2098040"/>
          <a:ext cx="6096000"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r>
                        <a:rPr lang="en-US" sz="1500"/>
                        <a:t>Ma_mon_hoc</a:t>
                      </a:r>
                    </a:p>
                  </a:txBody>
                  <a:tcPr/>
                </a:tc>
                <a:tc>
                  <a:txBody>
                    <a:bodyPr/>
                    <a:lstStyle/>
                    <a:p>
                      <a:r>
                        <a:rPr lang="en-US" sz="1500"/>
                        <a:t>Ten_mon_hoc</a:t>
                      </a:r>
                    </a:p>
                  </a:txBody>
                  <a:tcPr/>
                </a:tc>
                <a:tc>
                  <a:txBody>
                    <a:bodyPr/>
                    <a:lstStyle/>
                    <a:p>
                      <a:r>
                        <a:rPr lang="en-US" sz="1500"/>
                        <a:t>Ma_mon_hoc</a:t>
                      </a:r>
                    </a:p>
                  </a:txBody>
                  <a:tcPr/>
                </a:tc>
                <a:tc>
                  <a:txBody>
                    <a:bodyPr/>
                    <a:lstStyle/>
                    <a:p>
                      <a:r>
                        <a:rPr lang="en-US" sz="1500"/>
                        <a:t>Ten_mon_hoc</a:t>
                      </a:r>
                    </a:p>
                  </a:txBody>
                  <a:tcPr/>
                </a:tc>
                <a:extLst>
                  <a:ext uri="{0D108BD9-81ED-4DB2-BD59-A6C34878D82A}">
                    <a16:rowId xmlns:a16="http://schemas.microsoft.com/office/drawing/2014/main" val="10000"/>
                  </a:ext>
                </a:extLst>
              </a:tr>
              <a:tr h="370840">
                <a:tc>
                  <a:txBody>
                    <a:bodyPr/>
                    <a:lstStyle/>
                    <a:p>
                      <a:r>
                        <a:rPr lang="en-US" sz="1500"/>
                        <a:t>TO</a:t>
                      </a:r>
                    </a:p>
                  </a:txBody>
                  <a:tcPr/>
                </a:tc>
                <a:tc>
                  <a:txBody>
                    <a:bodyPr/>
                    <a:lstStyle/>
                    <a:p>
                      <a:r>
                        <a:rPr lang="en-US" sz="1500"/>
                        <a:t>Toán</a:t>
                      </a:r>
                    </a:p>
                  </a:txBody>
                  <a:tcPr/>
                </a:tc>
                <a:tc>
                  <a:txBody>
                    <a:bodyPr/>
                    <a:lstStyle/>
                    <a:p>
                      <a:r>
                        <a:rPr lang="en-US" sz="1500"/>
                        <a:t>TI</a:t>
                      </a:r>
                    </a:p>
                  </a:txBody>
                  <a:tcPr/>
                </a:tc>
                <a:tc>
                  <a:txBody>
                    <a:bodyPr/>
                    <a:lstStyle/>
                    <a:p>
                      <a:r>
                        <a:rPr lang="en-US" sz="1500"/>
                        <a:t>Tin học</a:t>
                      </a:r>
                    </a:p>
                  </a:txBody>
                  <a:tcPr/>
                </a:tc>
                <a:extLst>
                  <a:ext uri="{0D108BD9-81ED-4DB2-BD59-A6C34878D82A}">
                    <a16:rowId xmlns:a16="http://schemas.microsoft.com/office/drawing/2014/main" val="10001"/>
                  </a:ext>
                </a:extLst>
              </a:tr>
              <a:tr h="370840">
                <a:tc>
                  <a:txBody>
                    <a:bodyPr/>
                    <a:lstStyle/>
                    <a:p>
                      <a:r>
                        <a:rPr lang="en-US" sz="1500"/>
                        <a:t>VA</a:t>
                      </a:r>
                    </a:p>
                  </a:txBody>
                  <a:tcPr/>
                </a:tc>
                <a:tc>
                  <a:txBody>
                    <a:bodyPr/>
                    <a:lstStyle/>
                    <a:p>
                      <a:r>
                        <a:rPr lang="en-US" sz="1500"/>
                        <a:t>Văn</a:t>
                      </a:r>
                    </a:p>
                  </a:txBody>
                  <a:tcPr/>
                </a:tc>
                <a:tc>
                  <a:txBody>
                    <a:bodyPr/>
                    <a:lstStyle/>
                    <a:p>
                      <a:r>
                        <a:rPr lang="en-US" sz="1500"/>
                        <a:t>VL</a:t>
                      </a:r>
                    </a:p>
                  </a:txBody>
                  <a:tcPr/>
                </a:tc>
                <a:tc>
                  <a:txBody>
                    <a:bodyPr/>
                    <a:lstStyle/>
                    <a:p>
                      <a:r>
                        <a:rPr lang="en-US" sz="1500"/>
                        <a:t>Vật</a:t>
                      </a:r>
                      <a:r>
                        <a:rPr lang="en-US" sz="1500" baseline="0"/>
                        <a:t> lý</a:t>
                      </a:r>
                      <a:endParaRPr lang="en-US" sz="1500"/>
                    </a:p>
                  </a:txBody>
                  <a:tcPr/>
                </a:tc>
                <a:extLst>
                  <a:ext uri="{0D108BD9-81ED-4DB2-BD59-A6C34878D82A}">
                    <a16:rowId xmlns:a16="http://schemas.microsoft.com/office/drawing/2014/main" val="10002"/>
                  </a:ext>
                </a:extLst>
              </a:tr>
              <a:tr h="370840">
                <a:tc>
                  <a:txBody>
                    <a:bodyPr/>
                    <a:lstStyle/>
                    <a:p>
                      <a:r>
                        <a:rPr lang="en-US" sz="1500"/>
                        <a:t>AV</a:t>
                      </a:r>
                    </a:p>
                  </a:txBody>
                  <a:tcPr/>
                </a:tc>
                <a:tc>
                  <a:txBody>
                    <a:bodyPr/>
                    <a:lstStyle/>
                    <a:p>
                      <a:r>
                        <a:rPr lang="en-US" sz="1500"/>
                        <a:t>Anh văn</a:t>
                      </a:r>
                    </a:p>
                  </a:txBody>
                  <a:tcPr/>
                </a:tc>
                <a:tc>
                  <a:txBody>
                    <a:bodyPr/>
                    <a:lstStyle/>
                    <a:p>
                      <a:r>
                        <a:rPr lang="en-US" sz="1500"/>
                        <a:t>HH</a:t>
                      </a:r>
                    </a:p>
                  </a:txBody>
                  <a:tcPr/>
                </a:tc>
                <a:tc>
                  <a:txBody>
                    <a:bodyPr/>
                    <a:lstStyle/>
                    <a:p>
                      <a:r>
                        <a:rPr lang="en-US" sz="1500"/>
                        <a:t>Hóa</a:t>
                      </a:r>
                      <a:r>
                        <a:rPr lang="en-US" sz="1500" baseline="0"/>
                        <a:t> học</a:t>
                      </a:r>
                      <a:endParaRPr lang="en-US" sz="1500"/>
                    </a:p>
                  </a:txBody>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normAutofit fontScale="90000"/>
          </a:bodyPr>
          <a:lstStyle/>
          <a:p>
            <a:r>
              <a:rPr lang="en-US">
                <a:latin typeface="+mn-lt"/>
              </a:rPr>
              <a:t>BÀI 10: CƠ SỞ DỮ LIỆU QUAN HỆ</a:t>
            </a:r>
            <a:br>
              <a:rPr lang="en-US">
                <a:latin typeface="+mn-lt"/>
              </a:rPr>
            </a:br>
            <a:endParaRPr lang="en-US">
              <a:latin typeface="+mn-lt"/>
            </a:endParaRPr>
          </a:p>
        </p:txBody>
      </p:sp>
      <p:sp>
        <p:nvSpPr>
          <p:cNvPr id="4" name="TextBox 3"/>
          <p:cNvSpPr txBox="1"/>
          <p:nvPr/>
        </p:nvSpPr>
        <p:spPr>
          <a:xfrm>
            <a:off x="1668296" y="1496290"/>
            <a:ext cx="2446504" cy="707886"/>
          </a:xfrm>
          <a:prstGeom prst="rect">
            <a:avLst/>
          </a:prstGeom>
          <a:noFill/>
        </p:spPr>
        <p:txBody>
          <a:bodyPr wrap="none" rtlCol="0">
            <a:spAutoFit/>
          </a:bodyPr>
          <a:lstStyle/>
          <a:p>
            <a:r>
              <a:rPr lang="en-US" sz="2000" b="1">
                <a:solidFill>
                  <a:srgbClr val="0000FF"/>
                </a:solidFill>
              </a:rPr>
              <a:t>1. Mô hình dữ liệu </a:t>
            </a:r>
            <a:br>
              <a:rPr lang="en-US" sz="2000" b="1">
                <a:solidFill>
                  <a:srgbClr val="0000FF"/>
                </a:solidFill>
              </a:rPr>
            </a:br>
            <a:r>
              <a:rPr lang="en-US" sz="2000" b="1">
                <a:solidFill>
                  <a:srgbClr val="0000FF"/>
                </a:solidFill>
              </a:rPr>
              <a:t>quan hệ:</a:t>
            </a:r>
          </a:p>
        </p:txBody>
      </p:sp>
      <p:sp>
        <p:nvSpPr>
          <p:cNvPr id="6" name="AutoShape 8" descr="data:image/jpeg;base64,/9j/4AAQSkZJRgABAQAAAQABAAD/2wCEAAkGBhQSERQUEhQVFBQWFRoXGBgXGRoXGBcYGBgWFxUYFxcYHSYeGBkjGRYWIC8gIycpLCwsGB4xNTAqNSYrLCkBCQoKDgwOGg8PGikkHyQsLCkpLCwsKSksKSwsLCwsLCwsLCksLCkpLCwsLCwsLCkpLCwsLCksLCwpLCkpLCwpKf/AABEIALkBEAMBIgACEQEDEQH/xAAcAAABBQEBAQAAAAAAAAAAAAAFAQIDBAYABwj/xABGEAABAgQEBAQDBQUFBwQDAAABAhEAAyExBAUSQQYiUWETMnGBQpGhI7HB0fAHFFJygjNDYrLhNFNzkqLS8SRjg8IVFhf/xAAZAQADAQEBAAAAAAAAAAAAAAAAAQIDBAX/xAApEQACAgICAQQBAwUAAAAAAAAAAQIRAyESMUEEIlFhMhPR4RQzkbHB/9oADAMBAAIRAxEAPwDxiHiEaOBgGLCCFjjCARoVo4Q1ZhgMXCAx0K0Ajmi5hsGtY5EKU19KSpvVhSNn+yfgdWMxKZs2SF4VGoLK3CVK0kJSkDzkKIJFhvs/umGwcrCSlIwstEoDmZAYO4d+pb7oQz5YXKKSygUkbEEH5GGmPTP2uZUh04gJ0zFEBRAACnfmVuVBgH6R5/g8nnTqSZUyYf8AAhSv8ogAFGOixjMDMlLKJqFS1i6VpKSPY1ivDEWU2jo4QrQihhjgIO8P8K/vRD4jDyNStCfGUpJUoBJISAkg+dNyLwdxf7GcelQCRJWn+NM0AN1IWyvpDEYQmIzGh4q4Mm4AS/EXKX4jt4ZUWIZwdSR1FQ8Z9oAOEOWR7bQmmG3gEcKxyjDiIa0AxGhyRHNCLVtAA1anh6A0MQmHEwCEJhxLCESIZNW5gAY8SIERgRMmABVGGQqjHAQAPjojSuJAYBnQhVDmiJSIAHaoapbwmmOSiARLhsKqYoJQlS1HZIKj8hWNtwv+yDGYyWZh04dFkmcFJKzuyQHAHUt2eNx+x/8AZzOwqjjMS8tSpZSmVZWlRSSqZ/CeUMm/VrR6NjsQdKgkqFLueo/1hAUsgytWFw6JKl69AA5UhCQGHKgBnSC9SHL1iLE57KTqBKRtUsfVmrXpFbx1pmSyVFlKZT+jh3gRmuTTZs15ctSxzMWBDEhmUWDQhBjDDC4pQCgJxCdQBQdIDtc0eJcTnz8solDIUBp6gFtmcM0C8iySfh8Qhc2WQkoKdT6mJU4B00HvFZVJjd1CpfYiwgAwv7Y5ilfuylKKi8wVL/7s7x5oI9Q/azKfD4dXSYdrOj6WjzB4pAiYQilRGZvSHSZWpQB3IHzLQDPpnKMBLlSZYkS5MsgJPLLAJdKXPV7Oe0HMXKLP/hP3GKko+EBpBOlgKigACew2cwDzLiiYqbhrAK1BQYKe3yiQJ5iMTMIlyE4dSG5xOQ6SNSKctSdJWzwE4q/Z6iaGlYTBCYUqdSVzJKgplaClCWQQ+l9R6wdw+bKKgnUCClZqhUtVAkhiaCp/VYexKgA1QTX+Um8AAjJOAZBlqlYnCYDzFvCMwzNNWKlK5tdrK3PpDf8A+XZdKVqTh9TqtMmLUgX2cOPV422BwPMVEJT7V9XPWnyirj1JUShJGpKmVW1Ol94YHkXE37HZ65y5mC/d1ILESkLIKKB/NRiXPmjD5jwdjMO/i4aclt9BUn/mS4b3j6Fw3CeGTOVPmoecpk6yVgaUhJAAcC4d4tYpgppWIVLUoAJ/vUBiAOVbs7NQi53rDsD5XVEYDx9W47IMPMKTOw8iasV1LlpJcd4x/GOSYTFS5UvEYhOFLqMvTKSE8qSVJLADSEubi0FgeCwkeiY39jM5ivC4nDYlAD0XoLEOCbpFCD5owmYZeuRMVLmABSWdlJUKgEEKSSCGINDABWWpohhyjCQAOSIcYRIjjABwhYSHNABGUxwVDo5oAOE2HPDUSSaAE7xPg8uXMNAdL1UxZPqbCFYWRNBrgvCGZj8KgEgmeiouGUFEj0AJibL+C1zlLCFpAQnUxLrUOiQlwT6kRpOCctlSsbhlLQrlWNKi6WUWAUrrUs3eIeWPRH6kT23BI8KUiXqWsIQE6lkKWpg2pStzAvE8SIALlI7Mp2Pa13+UGBHn+bJabW+lvK5oesVZZqMpziVNmpQErWopJ1KA0BiaM7vFvF58NWgAjSv4XNqMbBt4xeRz9OKkkvdQ5j1ewHrBrNg01d/Nuph7QWLoSbNLkkkkKN70VFSYs+I9fP2G/wBYnnWWzXVb5/OKM1XM/cG34n8ICRc04fl42WmXMDgEKdy4NnBBDmu8ZTFfsvEtajhwpaNKarZdXBIGgU2uHLUeN/gDzMehG34Ugh4IZm5elhS1BA1aHVo8FzfgXFSZjzJemWo+cMQnq4FRbdooHJFpmIYhSSUnVQb2Ym96djH0FisrkTEFK5QJahc0LUINxGVzngnnSqWQJY6qbSXJuA9zuN4huSE7XRvMWOU+o+HVuPh/TXjE47+0w39V+XboI2uKPLtcbkbjcVjE41X2mH9F2LbHdUUWXcln/bMFU0LoJhUPg+BV/U2940WD8/8ASXp6PGayckzVOSR4a76Vi6dxU+to0uC8/wDSfwgEdm8xSUukrDNYAh9Q67s9OjxmJWM/9RiirQaoB1JKrBVwn09o0OetpD6fhvqfzdtnHzjK6/tMTU+YDzhOy7D8N/aAZpMgmgiZp0edI+z1bSx5gv8ACDUiQolKWFPi0mhIcWLMytoz3DazoW+r+0LampyptpsH61g9PRRRq7XZzQMKbntDAvZlNSgJdSQ501UAAas7xnV8OyJy5ap2mZoKhpJSE86SlQVV6gs0BeIpyggAmn7ykDUkDc2asSz8UlSkhXguZiRzJUkl1PdPmPcwWAXziRhAjwv3aWsEaSkoSkBIZg/mIoLHYdI+e+NkpTjZyUJ0oSUpSkOQkJQhIAerBt495zZTzDf3Lx8/8WTNWNxJ/wDeX9FEfhDQAmFSISHpEUAsJCx0IDmhRCCOEABWVwws6RqSlSi3MdIHqbuDQ0gzN4MOGITNIWVCpS+kVcgFQBcNdo1ubZGhaEzpKTMM0ksnm0qJT5hsKEMSw+8/kU4YhJlrlFK0JSVKJDO5qkAUqk0uI5OWSWkjC5PRisPkEk4eUMOkImkqUrWSqYrSPKDsKPpAizKzRUpIw04JUgHndwE6lPRtxzFwIN4XhFaJz+NoEtYKTpdSkl9bMbEOK9T0gpOyiQZpVoQpJckOsqKiGdhyp/8AMJwv82Txb7M5meWKk+EqSFrCiDqSKEJmcqSvqXtT6QZweXTcQiROUnwihZWpKgUqdLaVcw3AF+pg3LnEJCEISlCWYCgDEEMB3hqkqJLqV6AkfdEPJih1sftRqjGC4gS03+pQoW33eN2guAew+6MTxZL+1/q3S9w9I6zoA+EW05DNRZtU1A3MaPHq+0NnIBoHNhGZdlJJdtab8o+V40mNVUdNIN2H5w0Jj11Cr+/oLdv9YFz1fcDufpYQUlsXtZNv5QPwgLiF2/l6n/KICTR5CgKmpCnY6rU2JEGhk0xJWRMEwGqU6QhQ7O7H1pGRwmMKOZJ0kVcjqPre8X0cYLSOcah1QfrBasLCsvUX1y1yyCzKA+YIJBHoYdp6Q3A8Qy5tErD9FUP1i6ZKTs3pFpaBMjxB5fluBuNzT84xGPP2uHueVfRWyt7e0bXEOU77bA7jY0/KMPmB+1w/8i9gdlbCn5xmUyzkqftlkj+7VcafjTdSQ3sI1OXnn/p/ERlsmDTVsAD4arAoPn70HpGmy485/l/EfKABM7JYNq8ybKAG/WrxkQCVYm/n2QD/AB3erdxWNZnAcop8Sfgf+L4vw2vGQSR/6glv7U3Cj13FjW8AzQcMJZCrB5q7DS9Eix83rGgnkaVWt10j/m2gFw0fsi1R4q7ErDuLvUGlhQQcxHlP/bq/6d4YGMz1blIG+Jqx9bvDJCl+NLbW3iJsUqDOXc7J7CsJnR55Peeo1DW6N98Q4VIOIlPpfxAQ6VINA9BYHuYBBzFl5htfYNHz1nM3ViJyus1Z+azH0FiDzH13j52nF1KPUk/MxSBEYEPEIBCwxiQsc0dAB0LCR0Az6Ew8iVKlplhKlpCtdT8V7hgz7CkNwaFSgoSmQFKKzTUdRZ606RMkQ9mjyZeom+tHK5MVU1ShzqKvW3yFIQCFeGzZwSHJAFqlqxzttmbZI8ZviHPq+HLL0OsipDszd71+dorZ3xZyK8F0kEHV1Hb3+giXh/hrWrxJ6krF2CiNTuWLdmFbuY1xw8sluj0HIZmrDSC7vKRXqyQH+kZzjFLLJ/lNC2zbxqctlhMpCQAAAwAsA5oICcUYBc1QEtJUdINADYmpJt7x6q6O1dIxkwV70P8AEaE3NheNNia6Ouno5/KJcL+z+bM86ggNYVO2wYfWNZh+FpSUjW6mG5LfIMPvhpDaMnJ2vYXbqdusZ/EzKdg4uwofnHqM3h6SoAIllDUcUp6F3v0jN55+yWROTyTFIVqUvm5klSmJ6EWgadE0zD5jikmQtIUNSkHSAanlp91/SBqcVysFKDJAcVcsxPru0aDN+BJmHDrQtQCdIXL5gwDB+nu0YtWGUglgo1vb0YWBjgyybejCe2EsIJstIIBmOq/MWb0t3je5FmUxOgOrSQS0ztShAqxpAbhOctATrSCFB2DOK3V1pShp0rB/MDKYEy1gJdiGYame79I0XKEOSYo9WmGcQOWz1HwlW42H37Rhcz/tJFPgX8JFwrYRpMXmyvskpl6gsjWXbwwCKlj9IyWKmL8KWZqdKtKgUhxvQXNw1dorJnjCPI2lNJWFMjX9pMA2lmg1P/aH4V0A+sajLfOf5fxEYLA4vw1S0pUdOlIXXU4UUqJqDUOY2fDmY+IVJ1eW6SwIPV7kHvDhmjN0gjNPRNnBGpA5fMm5U/xtyig/GsZCSuk6rPOPx6dhszG9jGwzeYykByOdPxgCyrC/57Rj8MSBMDkPNNiio5djU+l42s0ZpOHP7IH/ABrqS/xM2pO1LQcxR5Tba6ikXHxC0BeGR9kihB1KuAk+c/CKe94M4g03uLAE3GxpFDMJmZ55FR/aTDQ9hd4dlZJny7s5soKT5d3qoRDmaz4mHvaYbA7bdIlygPiUvcazVLHyt5xypP3wEhPHLZMw9EqNA1gTaPnoCPoPHAmXMYkEpUxBcgkFiD1ePN87xKCoS5spEwhLKWU6ZoVsdaGJP8ziByolzowrwkaMcOylylzEzDLUn4VpdJHwspNQojYg+sC5mRTmUpKDMSkspUvnSPUiw7lopST6KUk+ge8LHQkMo6OjhCEwAfRscBDCCIRUxgSbAOY8E4iQlrkCMhxXm2pYQAWlqqaVJD+4DGnaJc9z4TAZcosUnmCuVWzFL9C9D3pDcm4ZVM1TJyVGXcJJOsnlclq1oXDivaN4Q8kt0P4X4eSopnLWkorpRp1anChXoe1d/bYYHFSzMWABrFwAwAYhnP1+loiyfI04eXSUSQe+5sH67mCOAy1JUtakHXVLvZPmAHQVjoUJWjRQaad7CeHW6Q7dKQxyJ6GIBMtYD2JDED519omkqSUJIIL1PyEUcwUPElPYlaWcB3QaVuY6lo6UqWw8MeU0WkvW1Qb7+gf3h6MUFWoWsaG56QNlzS3KqhBorZ9Vn9vyhFLH94hwPjTQ0Vb7ouygkMekKKVEpLC/l2sfeLCZ4Ja3Tv6dYFgEuHTNS6nSbjoPnHIxKAD5kEAOk2D0Dg7QWAYeA2b8I4bEA6kaFH45fKr32PuIuomm+1Kio+W3tEyMQD+YqIGlJUxNJ9mW/wD1CbJAEpSVhgCSGWwdqWND9IG43KpgQoBcwKqQk0c7D0j0BKukdMlBQZQBHeGoxqmjnn6e9xdHmmU4adp0zpZ7KSHUPz94kzDhdU1BBU241INPXYxvZ+Vg+Ukfj2e4ilLwixMKPDOln1lVHfa5oHv2jnl6eD7/ANfsCx1po85zrhyVIAmCYolKEhgoMSAzkAdoh4dz9KJqSwCpiilfcC3yJ2jZcXcNGaFaCSqjjcs1tiex+cYnCcN6GmKmKE1JcJ0ltQPcvcAt23jhnjlGd9Gc7hKwvMnT5ipRmeHyzwqgS+gDcneAByEiayljUVlfKdQckGpFNhSNxLnJUQFhyWLkNQuxcV+cDc04XmLUfAlhi1dRYGju5YP+Ea5JZHG4v/BrGbmrR2QYZUqYp1lQUaJI5UkqBUWf+FxaD+MPLVvMLvd6M1XitlGQqklJxE5IL0QKmxLajszmg+G8aOSkDypZ/iuf12eOnDzcfeaxutnna+EcRNMtaUJSES1efkJKuiTX5tEGVYZcvEhMxKkHQosSob3EtVCO+0enKwWttYCwC4fYjf1iI5DLD6CpDu4fUgk7mWp0v3AEbUyqMNiEvLUBcgj5xk8blySpzLBNi71Dh7b0FY9SxPDZZQ0JIIbVLOkj/wCNZKfkoWgHi+ENCglEwKUzsUkU9RQfOKjXkhoweK4ZQuSAn7PTWnlUWY6vXrFXKMmmyR4odTpfTLPUDa77UEb1eQzE3QfUV+6Ik5RqBQXCSwoGUKuGI7ttEzxRozklWzznF4kTVhWIkImA6R5dKtKiSGWhlE2rWOzTgfCF/BnzJS9kLT4qTvRaGI9wY9FlcNOS+hQLMpRUVWFAskm/cXgZnHBGhaZgmJZwGL6gXblNjff6xlc49Ci5eGeTYzhfES0a/DUqX/vEArR7keX0U0CY9iGGmYZM1Y8QFS5YSQp1AnUSaUNA0VBhMNOWUz5KZ/iKSBMB0KSVOSdSADUmxBAZoFnS/JGiyfJsVzAA6iAOp2jIZ7xCVrMqXWWQEnuSWv0sYL8Q4lpTbEgHY6Xqz79ox8qUVFGrWdSmSQNhuADzAn5NHBjiu2c4Xy/h5ShrmqKaMkgata30kO41AMRfeNrlspKEsZustp0gA6acoDPWm0QZRgdMpImJIZBCQonlBFz1NYmyjh5UszZyfswsEhPxJ3NTd2+sdCjK1S/guMZR3V/QclzkkGWQyimxNajt+HSKuJzoSUKEsD4WrygkAb3qK/60A8XkeIkpdSkgAkHoTdt3rAo4pSgyUjVqetQh25QfnW/1jOfqJcnFGltPYcn8bK0khKeUjUalqdB377EtFUcQLnYjCghLCdLehDEgpJB76vrFjD4VSkgTW0vR0D/NvBkSJZmpWogsU0AJLAgpDuw222gUZ3bkK38hWVLdmLinY/DtDJkwpJYtT2u9fnFoYT+E6mPoQ2nb+kxHOBB7MaGxoI9A3GOCqzFyxT3G/wDpDzPWUV0rDBj15gGPt2hoSCf4TqT3BcfSGolEXHwXFiyn94AJJZFCgmWpgWNU3b0vFsz2bXykkgEbirfT7ooCY4rzcu9/N1/VosIWQ2kagVFwRZ9Jp87tDAsnGKSQQnWhn1BnF/mInlY8LYpqPkflA6UpJ06FGUrSWSajf7jEsxbN4iHDOVJs/wCcFgFZc0G369ojGMALKBB+m/5RWXhiQ6FG4NT+usR/vZQAFpJpV+tBQ2NzDAizLMJaFF1PagrsGgNiZfjq1AJltdSncj7ibQuZYseIdEsAggOeY8rgMLCK8uUQylnSP8Vzawud4mUVNUxPZewUjDc2hQnTEs9QQDXlfyA0NyW62gnIXMUAFI8Psku1aVZrdI7LJ6JiXHWhIAJ709d4JJ+UKMFHoEitKwPUhXrceijUfOLMuWBYNHGYGf7qxRx2dy5V1AndKan52EadDCEV8RmCEDmUkHYG/wAoyuP4qWp/DGgWpc+/5QMkTSokqLnV+EKxWavH8Sy5flOo/S362gdhuIQsrXMUEhLMGbo567iMziVcyz/N/lA/GB2ciZpeWNph7kghgkXJpt9IyyzlGNxVkTk0tGrzDjqVLSopSVaXfoG6i7RmJ/GsyYEqLBIVtR3YEezmMTh8wBUpSgGT1s9bUrf7o1sqUZ8iWpQShVVMQ1GuwHePMy5crW2crnJ9sOcU58hAT4NiKi3o7wWwGPQrCpxD8ihX1cixoK9YwWNlApfWFEGoa+1APwjsJmy5UgYcKcFDEAOA5c2HLU/SHD1VNt7b6NIv3cmjcyMbJxIKNBsCWGj2cH/zWIE8MIN0ofUVJJ5VJqWAUKgbMDALhTPEyTMUtQPL5TQmtaAB60HSLGO47K5amQmXq5QvZNS9Tc6Snajx2458oXPs1Uk1srYzLFYnTpRN1IUCDoIAIILsoMTRngxlXCkyhmsNJ5erO7nptTt8tUmbLT5foIim43+kD9VioYFEaxpDTkwUUlalK0lwHYP36wzNcxlygUrcOk1Z2p1NCzikeZzM9xCZs0qnLLK1EJmEChsGqxBADbHtBPN86nzpUubMStKC7OCkOCzhhuaenzM5snGDcVsl5FVijLVL06aqUXlJDuR8S1dEgAULX6X1eX8OeCgmWj7RV1LU7E3UfyEZHhjiIpny9bseRiQyQWZnsBTtePUEKexeI9JGNWuwxtS2V5uWS1VUkEtdz+cUczy9On7M6FJNCDZWkkP3ZMGYE5tkxmqSpKykp+H4VevfZ43yQVNpbLnFNdFcZmqWQiZzKDHUKEgg1H6MEf3rSSCQyjZVrHfaM1Pw02WpOslTBNFAMdNDzXLiLErH6i032Y19S8c/9VGLp6I/US0zReEkkMdJOksaigZgYYmQpNKgEK9DeB0rFNzIWCgaXs3uDbaCknMgEKdKiy2pU1eoHSlu8dUZxl0zVO+iFgRUbKqPXpCzEWLvzC38ov8AKLqQiYHSeopQhwxcRBOllFXYakh+vKQXHtFjK3iOBqGrlVXex+fvEstSh5FONPlPr0/KIyxAcaSyg4tYXG36pHLQb3Gm49TCAupLqdKtJ5XSdgxt9Olo5eYLCTrluQ3ofNv/AE/WKtCQ4/gr7G4hoWvRRbhgQbmynfeGAKxuYK1qCEBDEubl+6jQXigoOXUSo/q5NTE2MJMxWouxP6aIVFoBFrC4rSAAW5hboxpBTDZ2pJCVVom1aktb8oFS30U3v3inKWxrSo++AVlvMM+mLJQCUpBKWFLH5mA5X1rQxOxKywsov0HqYiKUi51FjRP5wDsalWqgr5bdx/pFrDsm9S5oK7RQnYxkmwDgMn03Pt3ixl63ALXf7zDJFmzQ5ITuaqtcAsPaAPEOHmzAVJKiDLUkkOalQcNdmF4vzQXVq+J26s7+1odJzIS0upKimwbc+/vEziuNt0RN6MIrJzpqoBjtQPtegsII4ScuWySp7Av/AIn1V3o30ghmc+XiVkpPhOwKi5o7WSLs59HiObk+lbAamstjpAF1E7hm2f8AHzZ4ZSdXoxURcLIStwSyC4CvKlOl1EitWD0hmMMtKkNqMp9GsABVG1ECo3BHt1i/kGECZ6PFIImAtzJWKlSTqFU1Yp099otyuHVCYJsshGmYSkaNPKCaVdLtYkRrj9PGPSNFFtAfLuHZi9GkOqYtY1KDICE3OqzvqdLvb1jTnhyW8yWoS20S2UElRSQDrIqAXLP16Qbw2CKiplFidXVib1pF+RlKResdixpdmiiiqFQmJmHQrSNRALA1fs3e0JHVjZoo85mTVyFFC5ekgalEyxUv8EwiqQwLA3ekWMTxKJ6JYnOZiTpBBsijKb4j7dPSPQkykzCNTA6SguAQpJZ0l7W2jLYn9m4E8/a6Ja0qYBPMCGIHmAN3D/wxyyhevBk4MDrybwihSyBrchSnDdmbZx3+6L+DxBlTJaVrWEJUJhCSzpBcb1o3ziurBzk4lelKD4csyxqoGMshKzTzaUGruCbmCeRZecdh5i1t4urSdRDEnmJZNUhlNbakcssDW4mfD4D87jVAKtCSsNqSSNA2dKn96ikaHDz0zEJUmoUAR71jA4fIhLSqTP0udWiYGJppYGnor+mNfgZvhSkJdwhAGo0oAznYNHXi5vcjaDl5L07ChXX9dopz8m1bIV7MfxgjhlhSQoWIcRM0auKfaNKTMovKEWSCllPRTh/RyGi3g5i5MpQKjOOoFIUyWSaEBQ+dXuYNTsClV6HqL/6xQxGXqT/iHa/yiI4oRdpCUUnaI5GJlrqk6F9DyqHofi9vlE0/MVDwjrBBJCnHKatUDtAudgwr9CGYxCvCQKnQVEu5JFCANyaRT+R2aAykqAPkLnd0lwHYxCuSpBD05T3F1H0MActzYmWmqXJLpuCGY0Nbv3g7IzIMmwd6GoNa1uLxMckZK0CkntDmcpqx5KWG9ojQlnBDHR/3RamYbUUlIHw8r2YvexvFaU4BBeibHbzCKGAMWPtF/wAx++IiQ/X9CJ8VLJmLuan74gmSwHc7WF6NvbbvABaw0xJBSTpI+Ih09RFNOZ6HDiaT/h5RavWKOPn1sQGoNt7neB8/EsoAmjinWzsBeKbSRDdF+ZjSpTE7mgtu/wChFM4jkUTQaaU7p9zSHYXATFl20Am6vNW7J2vvEmay/wB3QFlHi8zMTpADX97VieSSbZDnqyDD4Va0sEsl31LoLbJufeLWFlSANapyVaepZtqIhk7iVPgBYCa8qpRuXo6TShf/AKexgOhRAOhS5ZJOtwUkJCFMyh8JXRm9eoxctpraItvZbzjEfackwEJAoLWetWO/WIpmf+KdMxkyVX0gFSWJCiE3DkEsezUaG4PJDMVKQJssJKTMJDgjURRe9RboOkXcZkcozCObSUJHI2m9WDUsOrg9oSi7f2Pi+wZhMnTMQkJUFIJUUhygiYBqALUcpCQ9ReNLkuUFMpSFzFFS06aMwFWYnmIrZ2+UXMtwqEoCES0hD6gA5Y9XNXg/IwCWFO9zG8cddmiQJweTKSGGnTdg4Aftt6CC+Gy8JFQD+u8WpcoAUh8XRdDEygLCHtCx0MZWn5cLp+X5GBpSdShpUAN1NX0q/uWgumY0SLQlYreFYUAzL6RLJmt5hqAsDVvR4tz8EU9x1iHw4KEBMVlXjThPlKXLUCErQQ2oB060gkGyi1uu8GpUkk8qQKM4Gk07j847w4tysSRdjC4oKFl5ck+YavWv3xblyukVv3s9hEycawJIJYE0Dkt26wxlgJiHHYrwpalljpDsSznYPtWPN8VxWpWIVNlzSlIQNQIJZZC0oIAHlY1JqK7kRtJ+LGJwWsMdSAdIZQ1N5ASK8xAf8Yzcva6J5WtEWG4ylkcySkh3YhSaPqZW4AY93EHJOIC0hSS6VBwWIcbGtY8xTNBQmXRisrBShlavKA7kFNPpvBeVxvNSpj4cxIBBKTYhmPcN2H3xyR9Tx/uGSy1+Rq5mCBKqmje5Ic/rtA5CC6gQXF3IYbhvaKeV46eUGcFpmJPmDVSRcK3cdu0XcPm0pSlJJAWasehSgDmteNI5ov6B13HX/QJmuGmSleLKAIPmDOXNlPdn27wRGNJky1AgLYvSyqagwNOx994t/uyluxGlyK1pYCnaKuJyladOghQCnPVi1G3sYynjlBuUF32SoOna7JsNmOlQSpiAQApJahLhu3UGCKMfrQSClX0U3NQj0atoyUzHKl6gpNEhJNN2q2/b2ER4TiVKUkpDlQZhVzba1YuPqI9MpZIx9ocmYWZMWWSQkmuw7+sTy8hCXUsgNcmwipl0+eSVy+UEuQq3fl/GkZfiDPJ/iEzQVIBctVKUvpB5aJc0eN5TUa+zSU0g9nWc4dKWbxHoFGgf/DuT3cQOyORJIKpdTuVVV7kxAjDDEhUuSpJWlGsg9CAwewNRGfyjL1l1IKgslQClA6QmWylEE3WDpp3elwuT5/Rm22y9xZh5klRmjXpUzEVZWwDVFBeIMu4v8Y/u+ISGUNOsgkuagqSKs3Sto2vCiyvC6Z58UqJKypylWouydT6kjqKEu3WKauHJQUCmSQUTFEEAAsVOkEipADU7QRhV15GsdbQDXw/MkLHiLS5ICQhTFLOospSeU8jgs+1LxdyGSZap2tCiZgrUKlkO4NRzKc7941GHwxX/AGiQoPSgp0v+EXE5Yj+H5Ui1jotRXaM/gcqLMA7MHLAsLVAgthcoa4AgpLlgWh4EaLXRVEUuSBaJWhWjoYzo6OgRxBxEjDIJ8yrACoBoeZi4BG8JugboKzJgSCTYAk+gvAPEcb4VCdXiaqgAAVcki3t9RGSzTjM4uSpARzIJWoAtyg8ukvcAsXvqtR4DLydCQtxMGlImJC9Dr1FqrfyEP5XL9Nsnkfgyc76PXwXjmIhZkgiotDUTIs3ZNLn9YSZhQqqaH6f6QwpiSWpoZNFRcoi8NAgkWIrWIJmG6VEMCsImkkMQaOGcEj6i3rEbQ0wwM3juA5CNPMoBU1yqmrToUoI/hNU3Io/aM1nkxeHneHIKghvDSNTk0TqFBy1A2Fgd3j0cqdgQFAVY/h0itislkzVmYQ6iGI3A06eU7UJt19IylH4IcbWjzrh3HqlTUy5yQlBLkq8zVKFNYgbAGr0EE8zm4aX4p1kalhKSADu8wkDYAkiu8H04Y+CkkMoSzLCykkpcabMzBr/WMvhuE1zJSFHSFNNUdRcK8MgAEbBw3oQYxnjUtNESj4o1eEnyxhB4aNKNOvzEElncqBHyjImWsI1BCwH0hQ3uxs5sR20iNPwEuYqWTOqlfNLJSoOByhiQEBLGgHcxezTJda5bALAB1fC6i5Ci24cmkRkwqaVClDkS8OYceECJhUki1tKh5gInzTNZWGYrck2Ab5lzQX+Rh2Hwa+7QP4m4f8WWVFQSoC6g6QBegq/6aNZKUMdY+y2pKOgthpsnFSwpLLTatwdxS1xvGV4ulJwwT4UvT1UQCHuAFGgsb+0CZGZTEygywiXrUVhAYK0EcqSKEq1pFCwoTGlx+ZoxclZ8GadKzKKAeZy1gKahqDk2PKXiJwWSO+xVyW+ylk37RJJQ2IGhSQA6a6zvygcu31ivxTkviKUtIWmVpC0EaTLK3dSSlNQpSTRRDAgCAuP4PmeIJCQH0hRmKcITdgWcEipp/E1hG7ykCVJRJKn0J0uAztR2r0e8aJN9jjbVSMVwrhEoxCVhR0FLOsHnSQUrSRpYq1B7sGjTZhlkta5a5SJYUkmoAQfKwIYbUi/Jy9WkDUVaRpDgCgDB/aLWHwJF7do0UCkq0DsBk5QGApWj2JJJ+pMGZGHYViZKYfFjoQJhWjo54YztMc0c8VsXmUuXpC1AFRYB6nqfQbnaACwTAzP818GQtYd6pBDHSqt3pQiAvGGJXNMuRKZ1jWghQGoEEFlA9DbcV2IjHYXxiBqJUZupOkjUFaXKiQXchRYEVeM5T8IzlLwEOHeLZyJ2knxUrUXcvQAErBenKDenXrFjiWcJsxK1a0pT4nOl5mlYJAQj4dOpKbtUxTyCSpC1IWhctS0KFQOVwNRALuDzAhq9eh/KclEpCkFlApCQQGNm1El61LVpEpNolXVALJcr8LHJVIQSgBOtSnGnUHPQro7FrxqpuSJmTzMUEKNNKqukjb9GLuCyxQQAVOwAFGp36wQw2Ea8WlRaiXQYim4d6ihh6YfDNSoFNeJUmG4raGyYQEoLRKiZEZhovDsCWZJB7GKeJwxZnKTsobfOnzEXzCT/ACn2hkguXh2SA5LC5ufWF0NE5hqodAOlYhr17wFx2TImzhMlEgaVoXoOkOQBUb71LuQK0ghivIr+U/dEWE/2k/8AC/GJaQ6snlSC7XPQbdIuYfDtU/r3h6bmLA3hAIExXx2F8RBS4D9RqB+4+4IILVixsI6ZYwMKMdmmXF5UoJShZK1+Mmo1pS4UQwZRKXIPQ32jyTCGQtY8FKbc+rWVmp1lSiFV1GgSAIKcRXkf8X/6TI6Zb5QRjZLGIwuuZqLuQAa0pam1z84uyctAP4RJg7H9dItpi+gGoltDmjk3hTeGM6OhRHCADngdmOeypBZamUxIAqSwJA6Alizxf3jy7jz/AGpfoP8AKmIm+KJk6Vm0zHiIHBKnyKnSC3xIdnJAeoBf5bRgZ2Km4hJLqJJVypBYKmB1FPYuqmzGNLwL5EfyTfukxLL/ANrk/wDDmfcqM3umS90B+DsrSuYpalHXILabJKuYVOzFqvQvTqRweDmTEqSFeGha1utC/tEgTFnwxQsgly6SLvCcCeRP8p/zqg/hf7z1/OHFaGkV/wD8UFaAbook3U1qkQZw+BSBaIsFb3ggmNCkNJSkEkgAbnaA2P4g2lf8x/AH7z8ok4n8if5/wjPqjh9RmlF8UY5JtaR//9k="/>
          <p:cNvSpPr>
            <a:spLocks noChangeAspect="1" noChangeArrowheads="1"/>
          </p:cNvSpPr>
          <p:nvPr/>
        </p:nvSpPr>
        <p:spPr bwMode="auto">
          <a:xfrm>
            <a:off x="1679575" y="-846138"/>
            <a:ext cx="2590800" cy="1762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1" descr="https://encrypted-tbn2.gstatic.com/images?q=tbn:ANd9GcTKsLIU_skI9sqgMXUpbxM422tnKBA7LlicYXJvvxemCCeLQ0KLeQ"/>
          <p:cNvSpPr>
            <a:spLocks noChangeAspect="1" noChangeArrowheads="1"/>
          </p:cNvSpPr>
          <p:nvPr/>
        </p:nvSpPr>
        <p:spPr bwMode="auto">
          <a:xfrm>
            <a:off x="1679576" y="-8842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1668296" y="2111515"/>
            <a:ext cx="2223686" cy="646331"/>
          </a:xfrm>
          <a:prstGeom prst="rect">
            <a:avLst/>
          </a:prstGeom>
          <a:noFill/>
        </p:spPr>
        <p:txBody>
          <a:bodyPr wrap="none" rtlCol="0">
            <a:spAutoFit/>
          </a:bodyPr>
          <a:lstStyle/>
          <a:p>
            <a:r>
              <a:rPr lang="en-US" b="1">
                <a:solidFill>
                  <a:schemeClr val="tx2"/>
                </a:solidFill>
              </a:rPr>
              <a:t>a. Mô hình dữ liệu </a:t>
            </a:r>
            <a:br>
              <a:rPr lang="en-US" b="1">
                <a:solidFill>
                  <a:schemeClr val="tx2"/>
                </a:solidFill>
              </a:rPr>
            </a:br>
            <a:r>
              <a:rPr lang="en-US" b="1">
                <a:solidFill>
                  <a:schemeClr val="tx2"/>
                </a:solidFill>
              </a:rPr>
              <a:t>là gì?</a:t>
            </a:r>
          </a:p>
        </p:txBody>
      </p:sp>
      <p:sp>
        <p:nvSpPr>
          <p:cNvPr id="10" name="TextBox 9"/>
          <p:cNvSpPr txBox="1"/>
          <p:nvPr/>
        </p:nvSpPr>
        <p:spPr>
          <a:xfrm>
            <a:off x="1662545" y="2667000"/>
            <a:ext cx="2480166" cy="923330"/>
          </a:xfrm>
          <a:prstGeom prst="rect">
            <a:avLst/>
          </a:prstGeom>
          <a:noFill/>
        </p:spPr>
        <p:txBody>
          <a:bodyPr wrap="none" rtlCol="0">
            <a:spAutoFit/>
          </a:bodyPr>
          <a:lstStyle/>
          <a:p>
            <a:r>
              <a:rPr lang="en-US" b="1">
                <a:solidFill>
                  <a:schemeClr val="tx2"/>
                </a:solidFill>
              </a:rPr>
              <a:t>b. Các đặc trưng của</a:t>
            </a:r>
            <a:br>
              <a:rPr lang="en-US" b="1">
                <a:solidFill>
                  <a:schemeClr val="tx2"/>
                </a:solidFill>
              </a:rPr>
            </a:br>
            <a:r>
              <a:rPr lang="en-US" b="1">
                <a:solidFill>
                  <a:schemeClr val="tx2"/>
                </a:solidFill>
              </a:rPr>
              <a:t>mô hình dữ liệu </a:t>
            </a:r>
            <a:br>
              <a:rPr lang="en-US" b="1">
                <a:solidFill>
                  <a:schemeClr val="tx2"/>
                </a:solidFill>
              </a:rPr>
            </a:br>
            <a:r>
              <a:rPr lang="en-US" b="1">
                <a:solidFill>
                  <a:schemeClr val="tx2"/>
                </a:solidFill>
              </a:rPr>
              <a:t>quan hệ?</a:t>
            </a:r>
          </a:p>
        </p:txBody>
      </p:sp>
      <p:sp>
        <p:nvSpPr>
          <p:cNvPr id="8" name="TextBox 7"/>
          <p:cNvSpPr txBox="1"/>
          <p:nvPr/>
        </p:nvSpPr>
        <p:spPr>
          <a:xfrm>
            <a:off x="1662546" y="3505200"/>
            <a:ext cx="2304029" cy="400110"/>
          </a:xfrm>
          <a:prstGeom prst="rect">
            <a:avLst/>
          </a:prstGeom>
          <a:noFill/>
        </p:spPr>
        <p:txBody>
          <a:bodyPr wrap="none" rtlCol="0">
            <a:spAutoFit/>
          </a:bodyPr>
          <a:lstStyle/>
          <a:p>
            <a:r>
              <a:rPr lang="en-US" sz="2000" b="1">
                <a:solidFill>
                  <a:srgbClr val="0000FF"/>
                </a:solidFill>
              </a:rPr>
              <a:t>2. CSDL quan hệ:</a:t>
            </a:r>
          </a:p>
        </p:txBody>
      </p:sp>
      <p:sp>
        <p:nvSpPr>
          <p:cNvPr id="9" name="TextBox 8"/>
          <p:cNvSpPr txBox="1"/>
          <p:nvPr/>
        </p:nvSpPr>
        <p:spPr>
          <a:xfrm>
            <a:off x="1670761" y="3801070"/>
            <a:ext cx="2475790" cy="369332"/>
          </a:xfrm>
          <a:prstGeom prst="rect">
            <a:avLst/>
          </a:prstGeom>
          <a:noFill/>
        </p:spPr>
        <p:txBody>
          <a:bodyPr wrap="square" rtlCol="0">
            <a:spAutoFit/>
          </a:bodyPr>
          <a:lstStyle/>
          <a:p>
            <a:r>
              <a:rPr lang="en-US" b="1">
                <a:solidFill>
                  <a:schemeClr val="tx2"/>
                </a:solidFill>
              </a:rPr>
              <a:t>a. Khái niệm</a:t>
            </a:r>
          </a:p>
        </p:txBody>
      </p:sp>
      <p:sp>
        <p:nvSpPr>
          <p:cNvPr id="28" name="Slide Number Placeholder 27"/>
          <p:cNvSpPr>
            <a:spLocks noGrp="1"/>
          </p:cNvSpPr>
          <p:nvPr>
            <p:ph type="sldNum" sz="quarter" idx="12"/>
          </p:nvPr>
        </p:nvSpPr>
        <p:spPr/>
        <p:txBody>
          <a:bodyPr/>
          <a:lstStyle/>
          <a:p>
            <a:fld id="{0F6E7020-5109-4EE0-B939-0A203D8953B1}" type="slidenum">
              <a:rPr lang="en-US" smtClean="0">
                <a:latin typeface="+mn-lt"/>
              </a:rPr>
              <a:pPr/>
              <a:t>13</a:t>
            </a:fld>
            <a:endParaRPr lang="en-US">
              <a:latin typeface="+mn-lt"/>
            </a:endParaRPr>
          </a:p>
        </p:txBody>
      </p:sp>
      <p:sp>
        <p:nvSpPr>
          <p:cNvPr id="30" name="TextBox 29"/>
          <p:cNvSpPr txBox="1"/>
          <p:nvPr/>
        </p:nvSpPr>
        <p:spPr>
          <a:xfrm>
            <a:off x="1662545" y="4064124"/>
            <a:ext cx="2475790" cy="646331"/>
          </a:xfrm>
          <a:prstGeom prst="rect">
            <a:avLst/>
          </a:prstGeom>
          <a:noFill/>
        </p:spPr>
        <p:txBody>
          <a:bodyPr wrap="square" rtlCol="0">
            <a:spAutoFit/>
          </a:bodyPr>
          <a:lstStyle/>
          <a:p>
            <a:r>
              <a:rPr lang="en-US" b="1">
                <a:solidFill>
                  <a:schemeClr val="tx2"/>
                </a:solidFill>
              </a:rPr>
              <a:t>b. Các đặc trưng của quan hệ</a:t>
            </a:r>
          </a:p>
        </p:txBody>
      </p:sp>
      <p:pic>
        <p:nvPicPr>
          <p:cNvPr id="35" name="Picture 56" descr="Picture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81187" y="3886200"/>
            <a:ext cx="11557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p:cNvGrpSpPr/>
          <p:nvPr/>
        </p:nvGrpSpPr>
        <p:grpSpPr>
          <a:xfrm>
            <a:off x="5051291" y="1828801"/>
            <a:ext cx="5222674" cy="2717769"/>
            <a:chOff x="3429000" y="1695639"/>
            <a:chExt cx="6021852" cy="3133644"/>
          </a:xfrm>
        </p:grpSpPr>
        <p:sp>
          <p:nvSpPr>
            <p:cNvPr id="37" name="Cloud Callout 36"/>
            <p:cNvSpPr/>
            <p:nvPr/>
          </p:nvSpPr>
          <p:spPr>
            <a:xfrm>
              <a:off x="3429000" y="1695639"/>
              <a:ext cx="5334000" cy="3133644"/>
            </a:xfrm>
            <a:prstGeom prst="cloudCallout">
              <a:avLst>
                <a:gd name="adj1" fmla="val -48298"/>
                <a:gd name="adj2" fmla="val 49674"/>
              </a:avLst>
            </a:prstGeom>
            <a:gradFill flip="none" rotWithShape="1">
              <a:gsLst>
                <a:gs pos="0">
                  <a:schemeClr val="bg1"/>
                </a:gs>
                <a:gs pos="50000">
                  <a:srgbClr val="66FFFF"/>
                </a:gs>
                <a:gs pos="100000">
                  <a:schemeClr val="bg1"/>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FF"/>
                </a:solidFill>
              </a:endParaRPr>
            </a:p>
          </p:txBody>
        </p:sp>
        <p:sp>
          <p:nvSpPr>
            <p:cNvPr id="15" name="TextBox 14"/>
            <p:cNvSpPr txBox="1"/>
            <p:nvPr/>
          </p:nvSpPr>
          <p:spPr>
            <a:xfrm>
              <a:off x="3653709" y="2200632"/>
              <a:ext cx="5797143" cy="2448622"/>
            </a:xfrm>
            <a:prstGeom prst="rect">
              <a:avLst/>
            </a:prstGeom>
            <a:noFill/>
          </p:spPr>
          <p:txBody>
            <a:bodyPr wrap="none" rtlCol="0">
              <a:spAutoFit/>
            </a:bodyPr>
            <a:lstStyle/>
            <a:p>
              <a:pPr algn="ctr"/>
              <a:r>
                <a:rPr lang="en-US" sz="2200">
                  <a:solidFill>
                    <a:srgbClr val="0000FF"/>
                  </a:solidFill>
                </a:rPr>
                <a:t>Trong Acsess, </a:t>
              </a:r>
              <a:br>
                <a:rPr lang="en-US" sz="2200">
                  <a:solidFill>
                    <a:srgbClr val="0000FF"/>
                  </a:solidFill>
                </a:rPr>
              </a:br>
              <a:r>
                <a:rPr lang="en-US" sz="2200">
                  <a:solidFill>
                    <a:srgbClr val="0000FF"/>
                  </a:solidFill>
                </a:rPr>
                <a:t>có thể tạo được bảng: </a:t>
              </a:r>
              <a:br>
                <a:rPr lang="en-US" sz="2200">
                  <a:solidFill>
                    <a:srgbClr val="0000FF"/>
                  </a:solidFill>
                </a:rPr>
              </a:br>
              <a:r>
                <a:rPr lang="en-US" sz="2200" b="1">
                  <a:solidFill>
                    <a:srgbClr val="FF0000"/>
                  </a:solidFill>
                </a:rPr>
                <a:t>MON_HOC</a:t>
              </a:r>
              <a:r>
                <a:rPr lang="en-US" sz="2200">
                  <a:solidFill>
                    <a:srgbClr val="FF0000"/>
                  </a:solidFill>
                </a:rPr>
                <a:t>(</a:t>
              </a:r>
              <a:r>
                <a:rPr lang="en-US" sz="2000">
                  <a:solidFill>
                    <a:srgbClr val="FF0000"/>
                  </a:solidFill>
                </a:rPr>
                <a:t>Ma_mon_hoc,Ten_mon_hoc,</a:t>
              </a:r>
              <a:br>
                <a:rPr lang="en-US" sz="2000">
                  <a:solidFill>
                    <a:srgbClr val="FF0000"/>
                  </a:solidFill>
                </a:rPr>
              </a:br>
              <a:r>
                <a:rPr lang="en-US" sz="2000">
                  <a:solidFill>
                    <a:srgbClr val="FF0000"/>
                  </a:solidFill>
                </a:rPr>
                <a:t>Ma</a:t>
              </a:r>
              <a:r>
                <a:rPr lang="en-US" sz="2200">
                  <a:solidFill>
                    <a:srgbClr val="FF0000"/>
                  </a:solidFill>
                </a:rPr>
                <a:t>_mon_hoc,Ten_mon_hoc)</a:t>
              </a:r>
              <a:br>
                <a:rPr lang="en-US" sz="2200">
                  <a:solidFill>
                    <a:srgbClr val="FF0000"/>
                  </a:solidFill>
                </a:rPr>
              </a:br>
              <a:r>
                <a:rPr lang="en-US" sz="2200">
                  <a:solidFill>
                    <a:srgbClr val="0000FF"/>
                  </a:solidFill>
                </a:rPr>
                <a:t>trong CSDL HOC_TAP???</a:t>
              </a:r>
            </a:p>
            <a:p>
              <a:pPr algn="ctr"/>
              <a:endParaRPr lang="en-US" sz="2200"/>
            </a:p>
          </p:txBody>
        </p:sp>
      </p:grpSp>
      <p:sp>
        <p:nvSpPr>
          <p:cNvPr id="19" name="TextBox 18"/>
          <p:cNvSpPr txBox="1"/>
          <p:nvPr/>
        </p:nvSpPr>
        <p:spPr>
          <a:xfrm>
            <a:off x="6248400" y="1335138"/>
            <a:ext cx="2284600" cy="3770263"/>
          </a:xfrm>
          <a:prstGeom prst="rect">
            <a:avLst/>
          </a:prstGeom>
          <a:noFill/>
        </p:spPr>
        <p:txBody>
          <a:bodyPr wrap="none" rtlCol="0">
            <a:spAutoFit/>
          </a:bodyPr>
          <a:lstStyle/>
          <a:p>
            <a:r>
              <a:rPr lang="en-US" sz="23900">
                <a:solidFill>
                  <a:srgbClr val="FF0000"/>
                </a:solidFill>
                <a:ea typeface="Verdana" pitchFamily="34" charset="0"/>
                <a:cs typeface="Verdana" pitchFamily="34" charset="0"/>
              </a:rPr>
              <a:t>X</a:t>
            </a:r>
          </a:p>
        </p:txBody>
      </p:sp>
      <p:sp>
        <p:nvSpPr>
          <p:cNvPr id="20" name="TextBox 19"/>
          <p:cNvSpPr txBox="1"/>
          <p:nvPr/>
        </p:nvSpPr>
        <p:spPr>
          <a:xfrm>
            <a:off x="7098439" y="4572001"/>
            <a:ext cx="531813" cy="769441"/>
          </a:xfrm>
          <a:prstGeom prst="rect">
            <a:avLst/>
          </a:prstGeom>
          <a:noFill/>
        </p:spPr>
        <p:txBody>
          <a:bodyPr wrap="square" rtlCol="0">
            <a:spAutoFit/>
          </a:bodyPr>
          <a:lstStyle/>
          <a:p>
            <a:r>
              <a:rPr lang="en-US" sz="4400" b="1">
                <a:solidFill>
                  <a:srgbClr val="FF0000"/>
                </a:solidFill>
                <a:sym typeface="Symbol"/>
              </a:rPr>
              <a:t></a:t>
            </a:r>
            <a:endParaRPr lang="en-US" sz="4400" b="1">
              <a:solidFill>
                <a:srgbClr val="FF0000"/>
              </a:solidFill>
            </a:endParaRPr>
          </a:p>
        </p:txBody>
      </p:sp>
      <p:sp>
        <p:nvSpPr>
          <p:cNvPr id="22" name="Wave 21"/>
          <p:cNvSpPr/>
          <p:nvPr/>
        </p:nvSpPr>
        <p:spPr>
          <a:xfrm>
            <a:off x="5144244" y="5032921"/>
            <a:ext cx="4914157" cy="1602783"/>
          </a:xfrm>
          <a:prstGeom prst="wave">
            <a:avLst/>
          </a:prstGeom>
          <a:gradFill flip="none" rotWithShape="1">
            <a:gsLst>
              <a:gs pos="0">
                <a:schemeClr val="bg1"/>
              </a:gs>
              <a:gs pos="50000">
                <a:srgbClr val="92D050"/>
              </a:gs>
              <a:gs pos="100000">
                <a:schemeClr val="bg1"/>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FF"/>
                </a:solidFill>
              </a:rPr>
              <a:t>Mỗi thuộc tính có tên phân biệt và thứ tự các thuộc tính </a:t>
            </a:r>
            <a:br>
              <a:rPr lang="en-US" sz="2000" b="1">
                <a:solidFill>
                  <a:srgbClr val="0000FF"/>
                </a:solidFill>
              </a:rPr>
            </a:br>
            <a:r>
              <a:rPr lang="en-US" sz="2000" b="1">
                <a:solidFill>
                  <a:srgbClr val="0000FF"/>
                </a:solidFill>
              </a:rPr>
              <a:t>không quan trọng.</a:t>
            </a:r>
          </a:p>
        </p:txBody>
      </p:sp>
      <p:sp>
        <p:nvSpPr>
          <p:cNvPr id="21" name="TextBox 20"/>
          <p:cNvSpPr txBox="1"/>
          <p:nvPr/>
        </p:nvSpPr>
        <p:spPr>
          <a:xfrm>
            <a:off x="4270376" y="1576811"/>
            <a:ext cx="6092825" cy="461665"/>
          </a:xfrm>
          <a:prstGeom prst="rect">
            <a:avLst/>
          </a:prstGeom>
          <a:noFill/>
        </p:spPr>
        <p:txBody>
          <a:bodyPr wrap="square" rtlCol="0">
            <a:spAutoFit/>
          </a:bodyPr>
          <a:lstStyle/>
          <a:p>
            <a:r>
              <a:rPr lang="en-US" sz="2400" b="1">
                <a:solidFill>
                  <a:schemeClr val="tx2"/>
                </a:solidFill>
              </a:rPr>
              <a:t>Trong thực tế…</a:t>
            </a:r>
          </a:p>
        </p:txBody>
      </p:sp>
    </p:spTree>
    <p:custDataLst>
      <p:tags r:id="rId1"/>
    </p:custDataLst>
    <p:extLst>
      <p:ext uri="{BB962C8B-B14F-4D97-AF65-F5344CB8AC3E}">
        <p14:creationId xmlns:p14="http://schemas.microsoft.com/office/powerpoint/2010/main" val="383074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2" fill="hold" nodeType="clickEffect">
                                  <p:stCondLst>
                                    <p:cond delay="0"/>
                                  </p:stCondLst>
                                  <p:childTnLst>
                                    <p:anim calcmode="lin" valueType="num">
                                      <p:cBhvr additive="base">
                                        <p:cTn id="21" dur="500"/>
                                        <p:tgtEl>
                                          <p:spTgt spid="3"/>
                                        </p:tgtEl>
                                        <p:attrNameLst>
                                          <p:attrName>ppt_x</p:attrName>
                                        </p:attrNameLst>
                                      </p:cBhvr>
                                      <p:tavLst>
                                        <p:tav tm="0">
                                          <p:val>
                                            <p:strVal val="ppt_x"/>
                                          </p:val>
                                        </p:tav>
                                        <p:tav tm="100000">
                                          <p:val>
                                            <p:strVal val="1+ppt_w/2"/>
                                          </p:val>
                                        </p:tav>
                                      </p:tavLst>
                                    </p:anim>
                                    <p:anim calcmode="lin" valueType="num">
                                      <p:cBhvr additive="base">
                                        <p:cTn id="22" dur="500"/>
                                        <p:tgtEl>
                                          <p:spTgt spid="3"/>
                                        </p:tgtEl>
                                        <p:attrNameLst>
                                          <p:attrName>ppt_y</p:attrName>
                                        </p:attrNameLst>
                                      </p:cBhvr>
                                      <p:tavLst>
                                        <p:tav tm="0">
                                          <p:val>
                                            <p:strVal val="ppt_y"/>
                                          </p:val>
                                        </p:tav>
                                        <p:tav tm="100000">
                                          <p:val>
                                            <p:strVal val="ppt_y"/>
                                          </p:val>
                                        </p:tav>
                                      </p:tavLst>
                                    </p:anim>
                                    <p:set>
                                      <p:cBhvr>
                                        <p:cTn id="23" dur="1" fill="hold">
                                          <p:stCondLst>
                                            <p:cond delay="499"/>
                                          </p:stCondLst>
                                        </p:cTn>
                                        <p:tgtEl>
                                          <p:spTgt spid="3"/>
                                        </p:tgtEl>
                                        <p:attrNameLst>
                                          <p:attrName>style.visibility</p:attrName>
                                        </p:attrNameLst>
                                      </p:cBhvr>
                                      <p:to>
                                        <p:strVal val="hidden"/>
                                      </p:to>
                                    </p:set>
                                  </p:childTnLst>
                                </p:cTn>
                              </p:par>
                              <p:par>
                                <p:cTn id="24" presetID="2" presetClass="exit" presetSubtype="2" fill="hold" grpId="1" nodeType="withEffect">
                                  <p:stCondLst>
                                    <p:cond delay="0"/>
                                  </p:stCondLst>
                                  <p:childTnLst>
                                    <p:anim calcmode="lin" valueType="num">
                                      <p:cBhvr additive="base">
                                        <p:cTn id="25" dur="500"/>
                                        <p:tgtEl>
                                          <p:spTgt spid="21"/>
                                        </p:tgtEl>
                                        <p:attrNameLst>
                                          <p:attrName>ppt_x</p:attrName>
                                        </p:attrNameLst>
                                      </p:cBhvr>
                                      <p:tavLst>
                                        <p:tav tm="0">
                                          <p:val>
                                            <p:strVal val="ppt_x"/>
                                          </p:val>
                                        </p:tav>
                                        <p:tav tm="100000">
                                          <p:val>
                                            <p:strVal val="1+ppt_w/2"/>
                                          </p:val>
                                        </p:tav>
                                      </p:tavLst>
                                    </p:anim>
                                    <p:anim calcmode="lin" valueType="num">
                                      <p:cBhvr additive="base">
                                        <p:cTn id="26" dur="500"/>
                                        <p:tgtEl>
                                          <p:spTgt spid="21"/>
                                        </p:tgtEl>
                                        <p:attrNameLst>
                                          <p:attrName>ppt_y</p:attrName>
                                        </p:attrNameLst>
                                      </p:cBhvr>
                                      <p:tavLst>
                                        <p:tav tm="0">
                                          <p:val>
                                            <p:strVal val="ppt_y"/>
                                          </p:val>
                                        </p:tav>
                                        <p:tav tm="100000">
                                          <p:val>
                                            <p:strVal val="ppt_y"/>
                                          </p:val>
                                        </p:tav>
                                      </p:tavLst>
                                    </p:anim>
                                    <p:set>
                                      <p:cBhvr>
                                        <p:cTn id="27" dur="1" fill="hold">
                                          <p:stCondLst>
                                            <p:cond delay="499"/>
                                          </p:stCondLst>
                                        </p:cTn>
                                        <p:tgtEl>
                                          <p:spTgt spid="21"/>
                                        </p:tgtEl>
                                        <p:attrNameLst>
                                          <p:attrName>style.visibility</p:attrName>
                                        </p:attrNameLst>
                                      </p:cBhvr>
                                      <p:to>
                                        <p:strVal val="hidden"/>
                                      </p:to>
                                    </p:set>
                                  </p:childTnLst>
                                </p:cTn>
                              </p:par>
                            </p:childTnLst>
                          </p:cTn>
                        </p:par>
                        <p:par>
                          <p:cTn id="28" fill="hold">
                            <p:stCondLst>
                              <p:cond delay="500"/>
                            </p:stCondLst>
                            <p:childTnLst>
                              <p:par>
                                <p:cTn id="29" presetID="6" presetClass="entr" presetSubtype="16"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ircle(in)">
                                      <p:cBhvr>
                                        <p:cTn id="31" dur="20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randombar(horizont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arn(inVertical)">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animBg="1"/>
      <p:bldP spid="21" grpId="0"/>
      <p:bldP spid="2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188966" y="1476391"/>
            <a:ext cx="1983235" cy="338554"/>
          </a:xfrm>
          <a:prstGeom prst="rect">
            <a:avLst/>
          </a:prstGeom>
          <a:noFill/>
        </p:spPr>
        <p:txBody>
          <a:bodyPr wrap="none" rtlCol="0">
            <a:spAutoFit/>
          </a:bodyPr>
          <a:lstStyle/>
          <a:p>
            <a:r>
              <a:rPr lang="en-US" sz="1600" b="1"/>
              <a:t>Bảng BANG_DIEM</a:t>
            </a:r>
          </a:p>
        </p:txBody>
      </p:sp>
      <p:sp>
        <p:nvSpPr>
          <p:cNvPr id="31" name="TextBox 30"/>
          <p:cNvSpPr txBox="1"/>
          <p:nvPr/>
        </p:nvSpPr>
        <p:spPr>
          <a:xfrm>
            <a:off x="5255765" y="3395246"/>
            <a:ext cx="1811714" cy="338554"/>
          </a:xfrm>
          <a:prstGeom prst="rect">
            <a:avLst/>
          </a:prstGeom>
          <a:noFill/>
        </p:spPr>
        <p:txBody>
          <a:bodyPr wrap="none" rtlCol="0">
            <a:spAutoFit/>
          </a:bodyPr>
          <a:lstStyle/>
          <a:p>
            <a:r>
              <a:rPr lang="en-US" sz="1600" b="1"/>
              <a:t>Bảng HOC_SINH</a:t>
            </a:r>
          </a:p>
        </p:txBody>
      </p:sp>
      <p:graphicFrame>
        <p:nvGraphicFramePr>
          <p:cNvPr id="3" name="Table 2"/>
          <p:cNvGraphicFramePr>
            <a:graphicFrameLocks noGrp="1"/>
          </p:cNvGraphicFramePr>
          <p:nvPr>
            <p:extLst>
              <p:ext uri="{D42A27DB-BD31-4B8C-83A1-F6EECF244321}">
                <p14:modId xmlns:p14="http://schemas.microsoft.com/office/powerpoint/2010/main" val="1294285415"/>
              </p:ext>
            </p:extLst>
          </p:nvPr>
        </p:nvGraphicFramePr>
        <p:xfrm>
          <a:off x="4270375" y="1767840"/>
          <a:ext cx="6096000" cy="16611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97025">
                  <a:extLst>
                    <a:ext uri="{9D8B030D-6E8A-4147-A177-3AD203B41FA5}">
                      <a16:colId xmlns:a16="http://schemas.microsoft.com/office/drawing/2014/main" val="20002"/>
                    </a:ext>
                  </a:extLst>
                </a:gridCol>
                <a:gridCol w="1450975">
                  <a:extLst>
                    <a:ext uri="{9D8B030D-6E8A-4147-A177-3AD203B41FA5}">
                      <a16:colId xmlns:a16="http://schemas.microsoft.com/office/drawing/2014/main" val="20003"/>
                    </a:ext>
                  </a:extLst>
                </a:gridCol>
              </a:tblGrid>
              <a:tr h="370840">
                <a:tc>
                  <a:txBody>
                    <a:bodyPr/>
                    <a:lstStyle/>
                    <a:p>
                      <a:r>
                        <a:rPr lang="en-US" sz="1500"/>
                        <a:t>Ma_hoc_sinh</a:t>
                      </a:r>
                    </a:p>
                  </a:txBody>
                  <a:tcPr/>
                </a:tc>
                <a:tc>
                  <a:txBody>
                    <a:bodyPr/>
                    <a:lstStyle/>
                    <a:p>
                      <a:r>
                        <a:rPr lang="en-US" sz="1500"/>
                        <a:t>Ma_mon_hoc</a:t>
                      </a:r>
                    </a:p>
                  </a:txBody>
                  <a:tcPr/>
                </a:tc>
                <a:tc>
                  <a:txBody>
                    <a:bodyPr/>
                    <a:lstStyle/>
                    <a:p>
                      <a:r>
                        <a:rPr lang="en-US" sz="1500"/>
                        <a:t>Ngay_kiem_tra</a:t>
                      </a:r>
                    </a:p>
                  </a:txBody>
                  <a:tcPr/>
                </a:tc>
                <a:tc>
                  <a:txBody>
                    <a:bodyPr/>
                    <a:lstStyle/>
                    <a:p>
                      <a:r>
                        <a:rPr lang="en-US" sz="1500"/>
                        <a:t>Diem_so</a:t>
                      </a:r>
                    </a:p>
                  </a:txBody>
                  <a:tcPr/>
                </a:tc>
                <a:extLst>
                  <a:ext uri="{0D108BD9-81ED-4DB2-BD59-A6C34878D82A}">
                    <a16:rowId xmlns:a16="http://schemas.microsoft.com/office/drawing/2014/main" val="10000"/>
                  </a:ext>
                </a:extLst>
              </a:tr>
              <a:tr h="370840">
                <a:tc>
                  <a:txBody>
                    <a:bodyPr/>
                    <a:lstStyle/>
                    <a:p>
                      <a:r>
                        <a:rPr lang="en-US" sz="1500"/>
                        <a:t>1</a:t>
                      </a:r>
                    </a:p>
                  </a:txBody>
                  <a:tcPr/>
                </a:tc>
                <a:tc>
                  <a:txBody>
                    <a:bodyPr/>
                    <a:lstStyle/>
                    <a:p>
                      <a:r>
                        <a:rPr lang="en-US" sz="1500"/>
                        <a:t>2</a:t>
                      </a:r>
                    </a:p>
                    <a:p>
                      <a:r>
                        <a:rPr lang="en-US" sz="1500"/>
                        <a:t>3</a:t>
                      </a:r>
                    </a:p>
                  </a:txBody>
                  <a:tcPr/>
                </a:tc>
                <a:tc>
                  <a:txBody>
                    <a:bodyPr/>
                    <a:lstStyle/>
                    <a:p>
                      <a:r>
                        <a:rPr lang="en-US" sz="1500"/>
                        <a:t>31/12/2012</a:t>
                      </a:r>
                    </a:p>
                    <a:p>
                      <a:r>
                        <a:rPr lang="en-US" sz="1500"/>
                        <a:t>01/01/2013</a:t>
                      </a:r>
                    </a:p>
                  </a:txBody>
                  <a:tcPr/>
                </a:tc>
                <a:tc>
                  <a:txBody>
                    <a:bodyPr/>
                    <a:lstStyle/>
                    <a:p>
                      <a:r>
                        <a:rPr lang="en-US" sz="1500"/>
                        <a:t>10</a:t>
                      </a:r>
                    </a:p>
                    <a:p>
                      <a:r>
                        <a:rPr lang="en-US" sz="1500"/>
                        <a:t>1</a:t>
                      </a:r>
                    </a:p>
                  </a:txBody>
                  <a:tcPr/>
                </a:tc>
                <a:extLst>
                  <a:ext uri="{0D108BD9-81ED-4DB2-BD59-A6C34878D82A}">
                    <a16:rowId xmlns:a16="http://schemas.microsoft.com/office/drawing/2014/main" val="10001"/>
                  </a:ext>
                </a:extLst>
              </a:tr>
              <a:tr h="370840">
                <a:tc>
                  <a:txBody>
                    <a:bodyPr/>
                    <a:lstStyle/>
                    <a:p>
                      <a:r>
                        <a:rPr lang="en-US" sz="1500"/>
                        <a:t>2</a:t>
                      </a:r>
                    </a:p>
                  </a:txBody>
                  <a:tcPr/>
                </a:tc>
                <a:tc>
                  <a:txBody>
                    <a:bodyPr/>
                    <a:lstStyle/>
                    <a:p>
                      <a:r>
                        <a:rPr lang="en-US" sz="1500"/>
                        <a:t>2</a:t>
                      </a:r>
                    </a:p>
                  </a:txBody>
                  <a:tcPr/>
                </a:tc>
                <a:tc>
                  <a:txBody>
                    <a:bodyPr/>
                    <a:lstStyle/>
                    <a:p>
                      <a:r>
                        <a:rPr lang="en-US" sz="1500"/>
                        <a:t>31/12/2012</a:t>
                      </a:r>
                    </a:p>
                  </a:txBody>
                  <a:tcPr/>
                </a:tc>
                <a:tc>
                  <a:txBody>
                    <a:bodyPr/>
                    <a:lstStyle/>
                    <a:p>
                      <a:r>
                        <a:rPr lang="en-US" sz="1500"/>
                        <a:t>9</a:t>
                      </a:r>
                    </a:p>
                  </a:txBody>
                  <a:tcPr/>
                </a:tc>
                <a:extLst>
                  <a:ext uri="{0D108BD9-81ED-4DB2-BD59-A6C34878D82A}">
                    <a16:rowId xmlns:a16="http://schemas.microsoft.com/office/drawing/2014/main" val="10002"/>
                  </a:ext>
                </a:extLst>
              </a:tr>
              <a:tr h="370840">
                <a:tc>
                  <a:txBody>
                    <a:bodyPr/>
                    <a:lstStyle/>
                    <a:p>
                      <a:r>
                        <a:rPr lang="en-US" sz="1500"/>
                        <a:t>3</a:t>
                      </a:r>
                    </a:p>
                  </a:txBody>
                  <a:tcPr/>
                </a:tc>
                <a:tc>
                  <a:txBody>
                    <a:bodyPr/>
                    <a:lstStyle/>
                    <a:p>
                      <a:r>
                        <a:rPr lang="en-US" sz="1500"/>
                        <a:t>2</a:t>
                      </a:r>
                    </a:p>
                  </a:txBody>
                  <a:tcPr/>
                </a:tc>
                <a:tc>
                  <a:txBody>
                    <a:bodyPr/>
                    <a:lstStyle/>
                    <a:p>
                      <a:r>
                        <a:rPr lang="en-US" sz="1500"/>
                        <a:t>31/12/2012</a:t>
                      </a:r>
                    </a:p>
                  </a:txBody>
                  <a:tcPr/>
                </a:tc>
                <a:tc>
                  <a:txBody>
                    <a:bodyPr/>
                    <a:lstStyle/>
                    <a:p>
                      <a:r>
                        <a:rPr lang="en-US" sz="1500"/>
                        <a:t>8</a:t>
                      </a:r>
                    </a:p>
                  </a:txBody>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normAutofit fontScale="90000"/>
          </a:bodyPr>
          <a:lstStyle/>
          <a:p>
            <a:r>
              <a:rPr lang="en-US">
                <a:latin typeface="+mn-lt"/>
              </a:rPr>
              <a:t>BÀI 10: CƠ SỞ DỮ LIỆU QUAN HỆ</a:t>
            </a:r>
            <a:br>
              <a:rPr lang="en-US">
                <a:latin typeface="+mn-lt"/>
              </a:rPr>
            </a:br>
            <a:endParaRPr lang="en-US">
              <a:latin typeface="+mn-lt"/>
            </a:endParaRPr>
          </a:p>
        </p:txBody>
      </p:sp>
      <p:sp>
        <p:nvSpPr>
          <p:cNvPr id="4" name="TextBox 3"/>
          <p:cNvSpPr txBox="1"/>
          <p:nvPr/>
        </p:nvSpPr>
        <p:spPr>
          <a:xfrm>
            <a:off x="1668296" y="1496290"/>
            <a:ext cx="2446504" cy="707886"/>
          </a:xfrm>
          <a:prstGeom prst="rect">
            <a:avLst/>
          </a:prstGeom>
          <a:noFill/>
        </p:spPr>
        <p:txBody>
          <a:bodyPr wrap="none" rtlCol="0">
            <a:spAutoFit/>
          </a:bodyPr>
          <a:lstStyle/>
          <a:p>
            <a:r>
              <a:rPr lang="en-US" sz="2000" b="1">
                <a:solidFill>
                  <a:srgbClr val="0000FF"/>
                </a:solidFill>
              </a:rPr>
              <a:t>1. Mô hình dữ liệu </a:t>
            </a:r>
            <a:br>
              <a:rPr lang="en-US" sz="2000" b="1">
                <a:solidFill>
                  <a:srgbClr val="0000FF"/>
                </a:solidFill>
              </a:rPr>
            </a:br>
            <a:r>
              <a:rPr lang="en-US" sz="2000" b="1">
                <a:solidFill>
                  <a:srgbClr val="0000FF"/>
                </a:solidFill>
              </a:rPr>
              <a:t>quan hệ:</a:t>
            </a:r>
          </a:p>
        </p:txBody>
      </p:sp>
      <p:sp>
        <p:nvSpPr>
          <p:cNvPr id="6" name="AutoShape 8" descr="data:image/jpeg;base64,/9j/4AAQSkZJRgABAQAAAQABAAD/2wCEAAkGBhQSERQUEhQVFBQWFRoXGBgXGRoXGBcYGBgWFxUYFxcYHSYeGBkjGRYWIC8gIycpLCwsGB4xNTAqNSYrLCkBCQoKDgwOGg8PGikkHyQsLCkpLCwsKSksKSwsLCwsLCwsLCksLCkpLCwsLCwsLCkpLCwsLCksLCwpLCkpLCwpKf/AABEIALkBEAMBIgACEQEDEQH/xAAcAAABBQEBAQAAAAAAAAAAAAAFAQIDBAYABwj/xABGEAABAgQEBAQDBQUFBwQDAAABAhEAAyExBAUSQQYiUWETMnGBQpGhI7HB0fAHFFJygjNDYrLhNFNzkqLS8SRjg8IVFhf/xAAZAQADAQEBAAAAAAAAAAAAAAAAAQIDBAX/xAApEQACAgICAQQBAwUAAAAAAAAAAQIRAyESMUEEIlFhMhPR4RQzkbHB/9oADAMBAAIRAxEAPwDxiHiEaOBgGLCCFjjCARoVo4Q1ZhgMXCAx0K0Ajmi5hsGtY5EKU19KSpvVhSNn+yfgdWMxKZs2SF4VGoLK3CVK0kJSkDzkKIJFhvs/umGwcrCSlIwstEoDmZAYO4d+pb7oQz5YXKKSygUkbEEH5GGmPTP2uZUh04gJ0zFEBRAACnfmVuVBgH6R5/g8nnTqSZUyYf8AAhSv8ogAFGOixjMDMlLKJqFS1i6VpKSPY1ivDEWU2jo4QrQihhjgIO8P8K/vRD4jDyNStCfGUpJUoBJISAkg+dNyLwdxf7GcelQCRJWn+NM0AN1IWyvpDEYQmIzGh4q4Mm4AS/EXKX4jt4ZUWIZwdSR1FQ8Z9oAOEOWR7bQmmG3gEcKxyjDiIa0AxGhyRHNCLVtAA1anh6A0MQmHEwCEJhxLCESIZNW5gAY8SIERgRMmABVGGQqjHAQAPjojSuJAYBnQhVDmiJSIAHaoapbwmmOSiARLhsKqYoJQlS1HZIKj8hWNtwv+yDGYyWZh04dFkmcFJKzuyQHAHUt2eNx+x/8AZzOwqjjMS8tSpZSmVZWlRSSqZ/CeUMm/VrR6NjsQdKgkqFLueo/1hAUsgytWFw6JKl69AA5UhCQGHKgBnSC9SHL1iLE57KTqBKRtUsfVmrXpFbx1pmSyVFlKZT+jh3gRmuTTZs15ctSxzMWBDEhmUWDQhBjDDC4pQCgJxCdQBQdIDtc0eJcTnz8solDIUBp6gFtmcM0C8iySfh8Qhc2WQkoKdT6mJU4B00HvFZVJjd1CpfYiwgAwv7Y5ilfuylKKi8wVL/7s7x5oI9Q/azKfD4dXSYdrOj6WjzB4pAiYQilRGZvSHSZWpQB3IHzLQDPpnKMBLlSZYkS5MsgJPLLAJdKXPV7Oe0HMXKLP/hP3GKko+EBpBOlgKigACew2cwDzLiiYqbhrAK1BQYKe3yiQJ5iMTMIlyE4dSG5xOQ6SNSKctSdJWzwE4q/Z6iaGlYTBCYUqdSVzJKgplaClCWQQ+l9R6wdw+bKKgnUCClZqhUtVAkhiaCp/VYexKgA1QTX+Um8AAjJOAZBlqlYnCYDzFvCMwzNNWKlK5tdrK3PpDf8A+XZdKVqTh9TqtMmLUgX2cOPV422BwPMVEJT7V9XPWnyirj1JUShJGpKmVW1Ol94YHkXE37HZ65y5mC/d1ILESkLIKKB/NRiXPmjD5jwdjMO/i4aclt9BUn/mS4b3j6Fw3CeGTOVPmoecpk6yVgaUhJAAcC4d4tYpgppWIVLUoAJ/vUBiAOVbs7NQi53rDsD5XVEYDx9W47IMPMKTOw8iasV1LlpJcd4x/GOSYTFS5UvEYhOFLqMvTKSE8qSVJLADSEubi0FgeCwkeiY39jM5ivC4nDYlAD0XoLEOCbpFCD5owmYZeuRMVLmABSWdlJUKgEEKSSCGINDABWWpohhyjCQAOSIcYRIjjABwhYSHNABGUxwVDo5oAOE2HPDUSSaAE7xPg8uXMNAdL1UxZPqbCFYWRNBrgvCGZj8KgEgmeiouGUFEj0AJibL+C1zlLCFpAQnUxLrUOiQlwT6kRpOCctlSsbhlLQrlWNKi6WUWAUrrUs3eIeWPRH6kT23BI8KUiXqWsIQE6lkKWpg2pStzAvE8SIALlI7Mp2Pa13+UGBHn+bJabW+lvK5oesVZZqMpziVNmpQErWopJ1KA0BiaM7vFvF58NWgAjSv4XNqMbBt4xeRz9OKkkvdQ5j1ewHrBrNg01d/Nuph7QWLoSbNLkkkkKN70VFSYs+I9fP2G/wBYnnWWzXVb5/OKM1XM/cG34n8ICRc04fl42WmXMDgEKdy4NnBBDmu8ZTFfsvEtajhwpaNKarZdXBIGgU2uHLUeN/gDzMehG34Ugh4IZm5elhS1BA1aHVo8FzfgXFSZjzJemWo+cMQnq4FRbdooHJFpmIYhSSUnVQb2Ym96djH0FisrkTEFK5QJahc0LUINxGVzngnnSqWQJY6qbSXJuA9zuN4huSE7XRvMWOU+o+HVuPh/TXjE47+0w39V+XboI2uKPLtcbkbjcVjE41X2mH9F2LbHdUUWXcln/bMFU0LoJhUPg+BV/U2940WD8/8ASXp6PGayckzVOSR4a76Vi6dxU+to0uC8/wDSfwgEdm8xSUukrDNYAh9Q67s9OjxmJWM/9RiirQaoB1JKrBVwn09o0OetpD6fhvqfzdtnHzjK6/tMTU+YDzhOy7D8N/aAZpMgmgiZp0edI+z1bSx5gv8ACDUiQolKWFPi0mhIcWLMytoz3DazoW+r+0LampyptpsH61g9PRRRq7XZzQMKbntDAvZlNSgJdSQ501UAAas7xnV8OyJy5ap2mZoKhpJSE86SlQVV6gs0BeIpyggAmn7ykDUkDc2asSz8UlSkhXguZiRzJUkl1PdPmPcwWAXziRhAjwv3aWsEaSkoSkBIZg/mIoLHYdI+e+NkpTjZyUJ0oSUpSkOQkJQhIAerBt495zZTzDf3Lx8/8WTNWNxJ/wDeX9FEfhDQAmFSISHpEUAsJCx0IDmhRCCOEABWVwws6RqSlSi3MdIHqbuDQ0gzN4MOGITNIWVCpS+kVcgFQBcNdo1ubZGhaEzpKTMM0ksnm0qJT5hsKEMSw+8/kU4YhJlrlFK0JSVKJDO5qkAUqk0uI5OWSWkjC5PRisPkEk4eUMOkImkqUrWSqYrSPKDsKPpAizKzRUpIw04JUgHndwE6lPRtxzFwIN4XhFaJz+NoEtYKTpdSkl9bMbEOK9T0gpOyiQZpVoQpJckOsqKiGdhyp/8AMJwv82Txb7M5meWKk+EqSFrCiDqSKEJmcqSvqXtT6QZweXTcQiROUnwihZWpKgUqdLaVcw3AF+pg3LnEJCEISlCWYCgDEEMB3hqkqJLqV6AkfdEPJih1sftRqjGC4gS03+pQoW33eN2guAew+6MTxZL+1/q3S9w9I6zoA+EW05DNRZtU1A3MaPHq+0NnIBoHNhGZdlJJdtab8o+V40mNVUdNIN2H5w0Jj11Cr+/oLdv9YFz1fcDufpYQUlsXtZNv5QPwgLiF2/l6n/KICTR5CgKmpCnY6rU2JEGhk0xJWRMEwGqU6QhQ7O7H1pGRwmMKOZJ0kVcjqPre8X0cYLSOcah1QfrBasLCsvUX1y1yyCzKA+YIJBHoYdp6Q3A8Qy5tErD9FUP1i6ZKTs3pFpaBMjxB5fluBuNzT84xGPP2uHueVfRWyt7e0bXEOU77bA7jY0/KMPmB+1w/8i9gdlbCn5xmUyzkqftlkj+7VcafjTdSQ3sI1OXnn/p/ERlsmDTVsAD4arAoPn70HpGmy485/l/EfKABM7JYNq8ybKAG/WrxkQCVYm/n2QD/AB3erdxWNZnAcop8Sfgf+L4vw2vGQSR/6glv7U3Cj13FjW8AzQcMJZCrB5q7DS9Eix83rGgnkaVWt10j/m2gFw0fsi1R4q7ErDuLvUGlhQQcxHlP/bq/6d4YGMz1blIG+Jqx9bvDJCl+NLbW3iJsUqDOXc7J7CsJnR55Peeo1DW6N98Q4VIOIlPpfxAQ6VINA9BYHuYBBzFl5htfYNHz1nM3ViJyus1Z+azH0FiDzH13j52nF1KPUk/MxSBEYEPEIBCwxiQsc0dAB0LCR0Az6Ew8iVKlplhKlpCtdT8V7hgz7CkNwaFSgoSmQFKKzTUdRZ606RMkQ9mjyZeom+tHK5MVU1ShzqKvW3yFIQCFeGzZwSHJAFqlqxzttmbZI8ZviHPq+HLL0OsipDszd71+dorZ3xZyK8F0kEHV1Hb3+giXh/hrWrxJ6krF2CiNTuWLdmFbuY1xw8sluj0HIZmrDSC7vKRXqyQH+kZzjFLLJ/lNC2zbxqctlhMpCQAAAwAsA5oICcUYBc1QEtJUdINADYmpJt7x6q6O1dIxkwV70P8AEaE3NheNNia6Ouno5/KJcL+z+bM86ggNYVO2wYfWNZh+FpSUjW6mG5LfIMPvhpDaMnJ2vYXbqdusZ/EzKdg4uwofnHqM3h6SoAIllDUcUp6F3v0jN55+yWROTyTFIVqUvm5klSmJ6EWgadE0zD5jikmQtIUNSkHSAanlp91/SBqcVysFKDJAcVcsxPru0aDN+BJmHDrQtQCdIXL5gwDB+nu0YtWGUglgo1vb0YWBjgyybejCe2EsIJstIIBmOq/MWb0t3je5FmUxOgOrSQS0ztShAqxpAbhOctATrSCFB2DOK3V1pShp0rB/MDKYEy1gJdiGYame79I0XKEOSYo9WmGcQOWz1HwlW42H37Rhcz/tJFPgX8JFwrYRpMXmyvskpl6gsjWXbwwCKlj9IyWKmL8KWZqdKtKgUhxvQXNw1dorJnjCPI2lNJWFMjX9pMA2lmg1P/aH4V0A+sajLfOf5fxEYLA4vw1S0pUdOlIXXU4UUqJqDUOY2fDmY+IVJ1eW6SwIPV7kHvDhmjN0gjNPRNnBGpA5fMm5U/xtyig/GsZCSuk6rPOPx6dhszG9jGwzeYykByOdPxgCyrC/57Rj8MSBMDkPNNiio5djU+l42s0ZpOHP7IH/ABrqS/xM2pO1LQcxR5Tba6ikXHxC0BeGR9kihB1KuAk+c/CKe94M4g03uLAE3GxpFDMJmZ55FR/aTDQ9hd4dlZJny7s5soKT5d3qoRDmaz4mHvaYbA7bdIlygPiUvcazVLHyt5xypP3wEhPHLZMw9EqNA1gTaPnoCPoPHAmXMYkEpUxBcgkFiD1ePN87xKCoS5spEwhLKWU6ZoVsdaGJP8ziByolzowrwkaMcOylylzEzDLUn4VpdJHwspNQojYg+sC5mRTmUpKDMSkspUvnSPUiw7lopST6KUk+ge8LHQkMo6OjhCEwAfRscBDCCIRUxgSbAOY8E4iQlrkCMhxXm2pYQAWlqqaVJD+4DGnaJc9z4TAZcosUnmCuVWzFL9C9D3pDcm4ZVM1TJyVGXcJJOsnlclq1oXDivaN4Q8kt0P4X4eSopnLWkorpRp1anChXoe1d/bYYHFSzMWABrFwAwAYhnP1+loiyfI04eXSUSQe+5sH67mCOAy1JUtakHXVLvZPmAHQVjoUJWjRQaad7CeHW6Q7dKQxyJ6GIBMtYD2JDED519omkqSUJIIL1PyEUcwUPElPYlaWcB3QaVuY6lo6UqWw8MeU0WkvW1Qb7+gf3h6MUFWoWsaG56QNlzS3KqhBorZ9Vn9vyhFLH94hwPjTQ0Vb7ouygkMekKKVEpLC/l2sfeLCZ4Ja3Tv6dYFgEuHTNS6nSbjoPnHIxKAD5kEAOk2D0Dg7QWAYeA2b8I4bEA6kaFH45fKr32PuIuomm+1Kio+W3tEyMQD+YqIGlJUxNJ9mW/wD1CbJAEpSVhgCSGWwdqWND9IG43KpgQoBcwKqQk0c7D0j0BKukdMlBQZQBHeGoxqmjnn6e9xdHmmU4adp0zpZ7KSHUPz94kzDhdU1BBU241INPXYxvZ+Vg+Ukfj2e4ilLwixMKPDOln1lVHfa5oHv2jnl6eD7/ANfsCx1po85zrhyVIAmCYolKEhgoMSAzkAdoh4dz9KJqSwCpiilfcC3yJ2jZcXcNGaFaCSqjjcs1tiex+cYnCcN6GmKmKE1JcJ0ltQPcvcAt23jhnjlGd9Gc7hKwvMnT5ipRmeHyzwqgS+gDcneAByEiayljUVlfKdQckGpFNhSNxLnJUQFhyWLkNQuxcV+cDc04XmLUfAlhi1dRYGju5YP+Ea5JZHG4v/BrGbmrR2QYZUqYp1lQUaJI5UkqBUWf+FxaD+MPLVvMLvd6M1XitlGQqklJxE5IL0QKmxLajszmg+G8aOSkDypZ/iuf12eOnDzcfeaxutnna+EcRNMtaUJSES1efkJKuiTX5tEGVYZcvEhMxKkHQosSob3EtVCO+0enKwWttYCwC4fYjf1iI5DLD6CpDu4fUgk7mWp0v3AEbUyqMNiEvLUBcgj5xk8blySpzLBNi71Dh7b0FY9SxPDZZQ0JIIbVLOkj/wCNZKfkoWgHi+ENCglEwKUzsUkU9RQfOKjXkhoweK4ZQuSAn7PTWnlUWY6vXrFXKMmmyR4odTpfTLPUDa77UEb1eQzE3QfUV+6Ik5RqBQXCSwoGUKuGI7ttEzxRozklWzznF4kTVhWIkImA6R5dKtKiSGWhlE2rWOzTgfCF/BnzJS9kLT4qTvRaGI9wY9FlcNOS+hQLMpRUVWFAskm/cXgZnHBGhaZgmJZwGL6gXblNjff6xlc49Ci5eGeTYzhfES0a/DUqX/vEArR7keX0U0CY9iGGmYZM1Y8QFS5YSQp1AnUSaUNA0VBhMNOWUz5KZ/iKSBMB0KSVOSdSADUmxBAZoFnS/JGiyfJsVzAA6iAOp2jIZ7xCVrMqXWWQEnuSWv0sYL8Q4lpTbEgHY6Xqz79ox8qUVFGrWdSmSQNhuADzAn5NHBjiu2c4Xy/h5ShrmqKaMkgata30kO41AMRfeNrlspKEsZustp0gA6acoDPWm0QZRgdMpImJIZBCQonlBFz1NYmyjh5UszZyfswsEhPxJ3NTd2+sdCjK1S/guMZR3V/QclzkkGWQyimxNajt+HSKuJzoSUKEsD4WrygkAb3qK/60A8XkeIkpdSkgAkHoTdt3rAo4pSgyUjVqetQh25QfnW/1jOfqJcnFGltPYcn8bK0khKeUjUalqdB377EtFUcQLnYjCghLCdLehDEgpJB76vrFjD4VSkgTW0vR0D/NvBkSJZmpWogsU0AJLAgpDuw222gUZ3bkK38hWVLdmLinY/DtDJkwpJYtT2u9fnFoYT+E6mPoQ2nb+kxHOBB7MaGxoI9A3GOCqzFyxT3G/wDpDzPWUV0rDBj15gGPt2hoSCf4TqT3BcfSGolEXHwXFiyn94AJJZFCgmWpgWNU3b0vFsz2bXykkgEbirfT7ooCY4rzcu9/N1/VosIWQ2kagVFwRZ9Jp87tDAsnGKSQQnWhn1BnF/mInlY8LYpqPkflA6UpJ06FGUrSWSajf7jEsxbN4iHDOVJs/wCcFgFZc0G369ojGMALKBB+m/5RWXhiQ6FG4NT+usR/vZQAFpJpV+tBQ2NzDAizLMJaFF1PagrsGgNiZfjq1AJltdSncj7ibQuZYseIdEsAggOeY8rgMLCK8uUQylnSP8Vzawud4mUVNUxPZewUjDc2hQnTEs9QQDXlfyA0NyW62gnIXMUAFI8Psku1aVZrdI7LJ6JiXHWhIAJ709d4JJ+UKMFHoEitKwPUhXrceijUfOLMuWBYNHGYGf7qxRx2dy5V1AndKan52EadDCEV8RmCEDmUkHYG/wAoyuP4qWp/DGgWpc+/5QMkTSokqLnV+EKxWavH8Sy5flOo/S362gdhuIQsrXMUEhLMGbo567iMziVcyz/N/lA/GB2ciZpeWNph7kghgkXJpt9IyyzlGNxVkTk0tGrzDjqVLSopSVaXfoG6i7RmJ/GsyYEqLBIVtR3YEezmMTh8wBUpSgGT1s9bUrf7o1sqUZ8iWpQShVVMQ1GuwHePMy5crW2crnJ9sOcU58hAT4NiKi3o7wWwGPQrCpxD8ihX1cixoK9YwWNlApfWFEGoa+1APwjsJmy5UgYcKcFDEAOA5c2HLU/SHD1VNt7b6NIv3cmjcyMbJxIKNBsCWGj2cH/zWIE8MIN0ofUVJJ5VJqWAUKgbMDALhTPEyTMUtQPL5TQmtaAB60HSLGO47K5amQmXq5QvZNS9Tc6Snajx2458oXPs1Uk1srYzLFYnTpRN1IUCDoIAIILsoMTRngxlXCkyhmsNJ5erO7nptTt8tUmbLT5foIim43+kD9VioYFEaxpDTkwUUlalK0lwHYP36wzNcxlygUrcOk1Z2p1NCzikeZzM9xCZs0qnLLK1EJmEChsGqxBADbHtBPN86nzpUubMStKC7OCkOCzhhuaenzM5snGDcVsl5FVijLVL06aqUXlJDuR8S1dEgAULX6X1eX8OeCgmWj7RV1LU7E3UfyEZHhjiIpny9bseRiQyQWZnsBTtePUEKexeI9JGNWuwxtS2V5uWS1VUkEtdz+cUczy9On7M6FJNCDZWkkP3ZMGYE5tkxmqSpKykp+H4VevfZ43yQVNpbLnFNdFcZmqWQiZzKDHUKEgg1H6MEf3rSSCQyjZVrHfaM1Pw02WpOslTBNFAMdNDzXLiLErH6i032Y19S8c/9VGLp6I/US0zReEkkMdJOksaigZgYYmQpNKgEK9DeB0rFNzIWCgaXs3uDbaCknMgEKdKiy2pU1eoHSlu8dUZxl0zVO+iFgRUbKqPXpCzEWLvzC38ov8AKLqQiYHSeopQhwxcRBOllFXYakh+vKQXHtFjK3iOBqGrlVXex+fvEstSh5FONPlPr0/KIyxAcaSyg4tYXG36pHLQb3Gm49TCAupLqdKtJ5XSdgxt9Olo5eYLCTrluQ3ofNv/AE/WKtCQ4/gr7G4hoWvRRbhgQbmynfeGAKxuYK1qCEBDEubl+6jQXigoOXUSo/q5NTE2MJMxWouxP6aIVFoBFrC4rSAAW5hboxpBTDZ2pJCVVom1aktb8oFS30U3v3inKWxrSo++AVlvMM+mLJQCUpBKWFLH5mA5X1rQxOxKywsov0HqYiKUi51FjRP5wDsalWqgr5bdx/pFrDsm9S5oK7RQnYxkmwDgMn03Pt3ixl63ALXf7zDJFmzQ5ITuaqtcAsPaAPEOHmzAVJKiDLUkkOalQcNdmF4vzQXVq+J26s7+1odJzIS0upKimwbc+/vEziuNt0RN6MIrJzpqoBjtQPtegsII4ScuWySp7Av/AIn1V3o30ghmc+XiVkpPhOwKi5o7WSLs59HiObk+lbAamstjpAF1E7hm2f8AHzZ4ZSdXoxURcLIStwSyC4CvKlOl1EitWD0hmMMtKkNqMp9GsABVG1ECo3BHt1i/kGECZ6PFIImAtzJWKlSTqFU1Yp099otyuHVCYJsshGmYSkaNPKCaVdLtYkRrj9PGPSNFFtAfLuHZi9GkOqYtY1KDICE3OqzvqdLvb1jTnhyW8yWoS20S2UElRSQDrIqAXLP16Qbw2CKiplFidXVib1pF+RlKResdixpdmiiiqFQmJmHQrSNRALA1fs3e0JHVjZoo85mTVyFFC5ekgalEyxUv8EwiqQwLA3ekWMTxKJ6JYnOZiTpBBsijKb4j7dPSPQkykzCNTA6SguAQpJZ0l7W2jLYn9m4E8/a6Ja0qYBPMCGIHmAN3D/wxyyhevBk4MDrybwihSyBrchSnDdmbZx3+6L+DxBlTJaVrWEJUJhCSzpBcb1o3ziurBzk4lelKD4csyxqoGMshKzTzaUGruCbmCeRZecdh5i1t4urSdRDEnmJZNUhlNbakcssDW4mfD4D87jVAKtCSsNqSSNA2dKn96ikaHDz0zEJUmoUAR71jA4fIhLSqTP0udWiYGJppYGnor+mNfgZvhSkJdwhAGo0oAznYNHXi5vcjaDl5L07ChXX9dopz8m1bIV7MfxgjhlhSQoWIcRM0auKfaNKTMovKEWSCllPRTh/RyGi3g5i5MpQKjOOoFIUyWSaEBQ+dXuYNTsClV6HqL/6xQxGXqT/iHa/yiI4oRdpCUUnaI5GJlrqk6F9DyqHofi9vlE0/MVDwjrBBJCnHKatUDtAudgwr9CGYxCvCQKnQVEu5JFCANyaRT+R2aAykqAPkLnd0lwHYxCuSpBD05T3F1H0MActzYmWmqXJLpuCGY0Nbv3g7IzIMmwd6GoNa1uLxMckZK0CkntDmcpqx5KWG9ojQlnBDHR/3RamYbUUlIHw8r2YvexvFaU4BBeibHbzCKGAMWPtF/wAx++IiQ/X9CJ8VLJmLuan74gmSwHc7WF6NvbbvABaw0xJBSTpI+Ih09RFNOZ6HDiaT/h5RavWKOPn1sQGoNt7neB8/EsoAmjinWzsBeKbSRDdF+ZjSpTE7mgtu/wChFM4jkUTQaaU7p9zSHYXATFl20Am6vNW7J2vvEmay/wB3QFlHi8zMTpADX97VieSSbZDnqyDD4Va0sEsl31LoLbJufeLWFlSANapyVaepZtqIhk7iVPgBYCa8qpRuXo6TShf/AKexgOhRAOhS5ZJOtwUkJCFMyh8JXRm9eoxctpraItvZbzjEfackwEJAoLWetWO/WIpmf+KdMxkyVX0gFSWJCiE3DkEsezUaG4PJDMVKQJssJKTMJDgjURRe9RboOkXcZkcozCObSUJHI2m9WDUsOrg9oSi7f2Pi+wZhMnTMQkJUFIJUUhygiYBqALUcpCQ9ReNLkuUFMpSFzFFS06aMwFWYnmIrZ2+UXMtwqEoCES0hD6gA5Y9XNXg/IwCWFO9zG8cddmiQJweTKSGGnTdg4Aftt6CC+Gy8JFQD+u8WpcoAUh8XRdDEygLCHtCx0MZWn5cLp+X5GBpSdShpUAN1NX0q/uWgumY0SLQlYreFYUAzL6RLJmt5hqAsDVvR4tz8EU9x1iHw4KEBMVlXjThPlKXLUCErQQ2oB060gkGyi1uu8GpUkk8qQKM4Gk07j847w4tysSRdjC4oKFl5ck+YavWv3xblyukVv3s9hEycawJIJYE0Dkt26wxlgJiHHYrwpalljpDsSznYPtWPN8VxWpWIVNlzSlIQNQIJZZC0oIAHlY1JqK7kRtJ+LGJwWsMdSAdIZQ1N5ASK8xAf8Yzcva6J5WtEWG4ylkcySkh3YhSaPqZW4AY93EHJOIC0hSS6VBwWIcbGtY8xTNBQmXRisrBShlavKA7kFNPpvBeVxvNSpj4cxIBBKTYhmPcN2H3xyR9Tx/uGSy1+Rq5mCBKqmje5Ic/rtA5CC6gQXF3IYbhvaKeV46eUGcFpmJPmDVSRcK3cdu0XcPm0pSlJJAWasehSgDmteNI5ov6B13HX/QJmuGmSleLKAIPmDOXNlPdn27wRGNJky1AgLYvSyqagwNOx994t/uyluxGlyK1pYCnaKuJyladOghQCnPVi1G3sYynjlBuUF32SoOna7JsNmOlQSpiAQApJahLhu3UGCKMfrQSClX0U3NQj0atoyUzHKl6gpNEhJNN2q2/b2ER4TiVKUkpDlQZhVzba1YuPqI9MpZIx9ocmYWZMWWSQkmuw7+sTy8hCXUsgNcmwipl0+eSVy+UEuQq3fl/GkZfiDPJ/iEzQVIBctVKUvpB5aJc0eN5TUa+zSU0g9nWc4dKWbxHoFGgf/DuT3cQOyORJIKpdTuVVV7kxAjDDEhUuSpJWlGsg9CAwewNRGfyjL1l1IKgslQClA6QmWylEE3WDpp3elwuT5/Rm22y9xZh5klRmjXpUzEVZWwDVFBeIMu4v8Y/u+ISGUNOsgkuagqSKs3Sto2vCiyvC6Z58UqJKypylWouydT6kjqKEu3WKauHJQUCmSQUTFEEAAsVOkEipADU7QRhV15GsdbQDXw/MkLHiLS5ICQhTFLOospSeU8jgs+1LxdyGSZap2tCiZgrUKlkO4NRzKc7941GHwxX/AGiQoPSgp0v+EXE5Yj+H5Ui1jotRXaM/gcqLMA7MHLAsLVAgthcoa4AgpLlgWh4EaLXRVEUuSBaJWhWjoYzo6OgRxBxEjDIJ8yrACoBoeZi4BG8JugboKzJgSCTYAk+gvAPEcb4VCdXiaqgAAVcki3t9RGSzTjM4uSpARzIJWoAtyg8ukvcAsXvqtR4DLydCQtxMGlImJC9Dr1FqrfyEP5XL9Nsnkfgyc76PXwXjmIhZkgiotDUTIs3ZNLn9YSZhQqqaH6f6QwpiSWpoZNFRcoi8NAgkWIrWIJmG6VEMCsImkkMQaOGcEj6i3rEbQ0wwM3juA5CNPMoBU1yqmrToUoI/hNU3Io/aM1nkxeHneHIKghvDSNTk0TqFBy1A2Fgd3j0cqdgQFAVY/h0itislkzVmYQ6iGI3A06eU7UJt19IylH4IcbWjzrh3HqlTUy5yQlBLkq8zVKFNYgbAGr0EE8zm4aX4p1kalhKSADu8wkDYAkiu8H04Y+CkkMoSzLCykkpcabMzBr/WMvhuE1zJSFHSFNNUdRcK8MgAEbBw3oQYxnjUtNESj4o1eEnyxhB4aNKNOvzEElncqBHyjImWsI1BCwH0hQ3uxs5sR20iNPwEuYqWTOqlfNLJSoOByhiQEBLGgHcxezTJda5bALAB1fC6i5Ci24cmkRkwqaVClDkS8OYceECJhUki1tKh5gInzTNZWGYrck2Ab5lzQX+Rh2Hwa+7QP4m4f8WWVFQSoC6g6QBegq/6aNZKUMdY+y2pKOgthpsnFSwpLLTatwdxS1xvGV4ulJwwT4UvT1UQCHuAFGgsb+0CZGZTEygywiXrUVhAYK0EcqSKEq1pFCwoTGlx+ZoxclZ8GadKzKKAeZy1gKahqDk2PKXiJwWSO+xVyW+ylk37RJJQ2IGhSQA6a6zvygcu31ivxTkviKUtIWmVpC0EaTLK3dSSlNQpSTRRDAgCAuP4PmeIJCQH0hRmKcITdgWcEipp/E1hG7ykCVJRJKn0J0uAztR2r0e8aJN9jjbVSMVwrhEoxCVhR0FLOsHnSQUrSRpYq1B7sGjTZhlkta5a5SJYUkmoAQfKwIYbUi/Jy9WkDUVaRpDgCgDB/aLWHwJF7do0UCkq0DsBk5QGApWj2JJJ+pMGZGHYViZKYfFjoQJhWjo54YztMc0c8VsXmUuXpC1AFRYB6nqfQbnaACwTAzP818GQtYd6pBDHSqt3pQiAvGGJXNMuRKZ1jWghQGoEEFlA9DbcV2IjHYXxiBqJUZupOkjUFaXKiQXchRYEVeM5T8IzlLwEOHeLZyJ2knxUrUXcvQAErBenKDenXrFjiWcJsxK1a0pT4nOl5mlYJAQj4dOpKbtUxTyCSpC1IWhctS0KFQOVwNRALuDzAhq9eh/KclEpCkFlApCQQGNm1El61LVpEpNolXVALJcr8LHJVIQSgBOtSnGnUHPQro7FrxqpuSJmTzMUEKNNKqukjb9GLuCyxQQAVOwAFGp36wQw2Ea8WlRaiXQYim4d6ihh6YfDNSoFNeJUmG4raGyYQEoLRKiZEZhovDsCWZJB7GKeJwxZnKTsobfOnzEXzCT/ACn2hkguXh2SA5LC5ufWF0NE5hqodAOlYhr17wFx2TImzhMlEgaVoXoOkOQBUb71LuQK0ghivIr+U/dEWE/2k/8AC/GJaQ6snlSC7XPQbdIuYfDtU/r3h6bmLA3hAIExXx2F8RBS4D9RqB+4+4IILVixsI6ZYwMKMdmmXF5UoJShZK1+Mmo1pS4UQwZRKXIPQ32jyTCGQtY8FKbc+rWVmp1lSiFV1GgSAIKcRXkf8X/6TI6Zb5QRjZLGIwuuZqLuQAa0pam1z84uyctAP4RJg7H9dItpi+gGoltDmjk3hTeGM6OhRHCADngdmOeypBZamUxIAqSwJA6Alizxf3jy7jz/AGpfoP8AKmIm+KJk6Vm0zHiIHBKnyKnSC3xIdnJAeoBf5bRgZ2Km4hJLqJJVypBYKmB1FPYuqmzGNLwL5EfyTfukxLL/ANrk/wDDmfcqM3umS90B+DsrSuYpalHXILabJKuYVOzFqvQvTqRweDmTEqSFeGha1utC/tEgTFnwxQsgly6SLvCcCeRP8p/zqg/hf7z1/OHFaGkV/wD8UFaAbook3U1qkQZw+BSBaIsFb3ggmNCkNJSkEkgAbnaA2P4g2lf8x/AH7z8ok4n8if5/wjPqjh9RmlF8UY5JtaR//9k="/>
          <p:cNvSpPr>
            <a:spLocks noChangeAspect="1" noChangeArrowheads="1"/>
          </p:cNvSpPr>
          <p:nvPr/>
        </p:nvSpPr>
        <p:spPr bwMode="auto">
          <a:xfrm>
            <a:off x="1679575" y="-846138"/>
            <a:ext cx="2590800" cy="1762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1" descr="https://encrypted-tbn2.gstatic.com/images?q=tbn:ANd9GcTKsLIU_skI9sqgMXUpbxM422tnKBA7LlicYXJvvxemCCeLQ0KLeQ"/>
          <p:cNvSpPr>
            <a:spLocks noChangeAspect="1" noChangeArrowheads="1"/>
          </p:cNvSpPr>
          <p:nvPr/>
        </p:nvSpPr>
        <p:spPr bwMode="auto">
          <a:xfrm>
            <a:off x="1679576" y="-8842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1668296" y="2111515"/>
            <a:ext cx="2223686" cy="646331"/>
          </a:xfrm>
          <a:prstGeom prst="rect">
            <a:avLst/>
          </a:prstGeom>
          <a:noFill/>
        </p:spPr>
        <p:txBody>
          <a:bodyPr wrap="none" rtlCol="0">
            <a:spAutoFit/>
          </a:bodyPr>
          <a:lstStyle/>
          <a:p>
            <a:r>
              <a:rPr lang="en-US" b="1">
                <a:solidFill>
                  <a:schemeClr val="tx2"/>
                </a:solidFill>
              </a:rPr>
              <a:t>a. Mô hình dữ liệu </a:t>
            </a:r>
            <a:br>
              <a:rPr lang="en-US" b="1">
                <a:solidFill>
                  <a:schemeClr val="tx2"/>
                </a:solidFill>
              </a:rPr>
            </a:br>
            <a:r>
              <a:rPr lang="en-US" b="1">
                <a:solidFill>
                  <a:schemeClr val="tx2"/>
                </a:solidFill>
              </a:rPr>
              <a:t>là gì?</a:t>
            </a:r>
          </a:p>
        </p:txBody>
      </p:sp>
      <p:sp>
        <p:nvSpPr>
          <p:cNvPr id="10" name="TextBox 9"/>
          <p:cNvSpPr txBox="1"/>
          <p:nvPr/>
        </p:nvSpPr>
        <p:spPr>
          <a:xfrm>
            <a:off x="1662545" y="2667000"/>
            <a:ext cx="2480166" cy="923330"/>
          </a:xfrm>
          <a:prstGeom prst="rect">
            <a:avLst/>
          </a:prstGeom>
          <a:noFill/>
        </p:spPr>
        <p:txBody>
          <a:bodyPr wrap="none" rtlCol="0">
            <a:spAutoFit/>
          </a:bodyPr>
          <a:lstStyle/>
          <a:p>
            <a:r>
              <a:rPr lang="en-US" b="1">
                <a:solidFill>
                  <a:schemeClr val="tx2"/>
                </a:solidFill>
              </a:rPr>
              <a:t>b. Các đặc trưng của</a:t>
            </a:r>
            <a:br>
              <a:rPr lang="en-US" b="1">
                <a:solidFill>
                  <a:schemeClr val="tx2"/>
                </a:solidFill>
              </a:rPr>
            </a:br>
            <a:r>
              <a:rPr lang="en-US" b="1">
                <a:solidFill>
                  <a:schemeClr val="tx2"/>
                </a:solidFill>
              </a:rPr>
              <a:t>mô hình dữ liệu </a:t>
            </a:r>
            <a:br>
              <a:rPr lang="en-US" b="1">
                <a:solidFill>
                  <a:schemeClr val="tx2"/>
                </a:solidFill>
              </a:rPr>
            </a:br>
            <a:r>
              <a:rPr lang="en-US" b="1">
                <a:solidFill>
                  <a:schemeClr val="tx2"/>
                </a:solidFill>
              </a:rPr>
              <a:t>quan hệ?</a:t>
            </a:r>
          </a:p>
        </p:txBody>
      </p:sp>
      <p:sp>
        <p:nvSpPr>
          <p:cNvPr id="8" name="TextBox 7"/>
          <p:cNvSpPr txBox="1"/>
          <p:nvPr/>
        </p:nvSpPr>
        <p:spPr>
          <a:xfrm>
            <a:off x="1662546" y="3505200"/>
            <a:ext cx="2304029" cy="400110"/>
          </a:xfrm>
          <a:prstGeom prst="rect">
            <a:avLst/>
          </a:prstGeom>
          <a:noFill/>
        </p:spPr>
        <p:txBody>
          <a:bodyPr wrap="none" rtlCol="0">
            <a:spAutoFit/>
          </a:bodyPr>
          <a:lstStyle/>
          <a:p>
            <a:r>
              <a:rPr lang="en-US" sz="2000" b="1">
                <a:solidFill>
                  <a:srgbClr val="0000FF"/>
                </a:solidFill>
              </a:rPr>
              <a:t>2. CSDL quan hệ:</a:t>
            </a:r>
          </a:p>
        </p:txBody>
      </p:sp>
      <p:sp>
        <p:nvSpPr>
          <p:cNvPr id="9" name="TextBox 8"/>
          <p:cNvSpPr txBox="1"/>
          <p:nvPr/>
        </p:nvSpPr>
        <p:spPr>
          <a:xfrm>
            <a:off x="1670761" y="3801070"/>
            <a:ext cx="2475790" cy="369332"/>
          </a:xfrm>
          <a:prstGeom prst="rect">
            <a:avLst/>
          </a:prstGeom>
          <a:noFill/>
        </p:spPr>
        <p:txBody>
          <a:bodyPr wrap="square" rtlCol="0">
            <a:spAutoFit/>
          </a:bodyPr>
          <a:lstStyle/>
          <a:p>
            <a:r>
              <a:rPr lang="en-US" b="1">
                <a:solidFill>
                  <a:schemeClr val="tx2"/>
                </a:solidFill>
              </a:rPr>
              <a:t>a. Khái niệm</a:t>
            </a:r>
          </a:p>
        </p:txBody>
      </p:sp>
      <p:sp>
        <p:nvSpPr>
          <p:cNvPr id="28" name="Slide Number Placeholder 27"/>
          <p:cNvSpPr>
            <a:spLocks noGrp="1"/>
          </p:cNvSpPr>
          <p:nvPr>
            <p:ph type="sldNum" sz="quarter" idx="12"/>
          </p:nvPr>
        </p:nvSpPr>
        <p:spPr/>
        <p:txBody>
          <a:bodyPr/>
          <a:lstStyle/>
          <a:p>
            <a:fld id="{0F6E7020-5109-4EE0-B939-0A203D8953B1}" type="slidenum">
              <a:rPr lang="en-US" smtClean="0">
                <a:latin typeface="+mn-lt"/>
              </a:rPr>
              <a:pPr/>
              <a:t>14</a:t>
            </a:fld>
            <a:endParaRPr lang="en-US">
              <a:latin typeface="+mn-lt"/>
            </a:endParaRPr>
          </a:p>
        </p:txBody>
      </p:sp>
      <p:sp>
        <p:nvSpPr>
          <p:cNvPr id="30" name="TextBox 29"/>
          <p:cNvSpPr txBox="1"/>
          <p:nvPr/>
        </p:nvSpPr>
        <p:spPr>
          <a:xfrm>
            <a:off x="1662545" y="4064124"/>
            <a:ext cx="2475790" cy="646331"/>
          </a:xfrm>
          <a:prstGeom prst="rect">
            <a:avLst/>
          </a:prstGeom>
          <a:noFill/>
        </p:spPr>
        <p:txBody>
          <a:bodyPr wrap="square" rtlCol="0">
            <a:spAutoFit/>
          </a:bodyPr>
          <a:lstStyle/>
          <a:p>
            <a:r>
              <a:rPr lang="en-US" b="1">
                <a:solidFill>
                  <a:schemeClr val="tx2"/>
                </a:solidFill>
              </a:rPr>
              <a:t>b. Các đặc trưng của quan hệ</a:t>
            </a:r>
          </a:p>
        </p:txBody>
      </p:sp>
      <p:pic>
        <p:nvPicPr>
          <p:cNvPr id="35" name="Picture 56" descr="Picture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81187" y="3886200"/>
            <a:ext cx="11557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7392988" y="5148075"/>
            <a:ext cx="531813" cy="769441"/>
          </a:xfrm>
          <a:prstGeom prst="rect">
            <a:avLst/>
          </a:prstGeom>
          <a:noFill/>
        </p:spPr>
        <p:txBody>
          <a:bodyPr wrap="square" rtlCol="0">
            <a:spAutoFit/>
          </a:bodyPr>
          <a:lstStyle/>
          <a:p>
            <a:r>
              <a:rPr lang="en-US" sz="4400" b="1">
                <a:solidFill>
                  <a:srgbClr val="FF0000"/>
                </a:solidFill>
                <a:sym typeface="Symbol"/>
              </a:rPr>
              <a:t></a:t>
            </a:r>
            <a:endParaRPr lang="en-US" sz="4400" b="1">
              <a:solidFill>
                <a:srgbClr val="FF0000"/>
              </a:solidFill>
            </a:endParaRPr>
          </a:p>
        </p:txBody>
      </p:sp>
      <p:sp>
        <p:nvSpPr>
          <p:cNvPr id="22" name="Wave 21"/>
          <p:cNvSpPr/>
          <p:nvPr/>
        </p:nvSpPr>
        <p:spPr>
          <a:xfrm>
            <a:off x="5449044" y="5638801"/>
            <a:ext cx="4380757" cy="996903"/>
          </a:xfrm>
          <a:prstGeom prst="wave">
            <a:avLst/>
          </a:prstGeom>
          <a:gradFill flip="none" rotWithShape="1">
            <a:gsLst>
              <a:gs pos="0">
                <a:schemeClr val="bg1"/>
              </a:gs>
              <a:gs pos="50000">
                <a:srgbClr val="92D050"/>
              </a:gs>
              <a:gs pos="100000">
                <a:schemeClr val="bg1"/>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FF"/>
                </a:solidFill>
              </a:rPr>
              <a:t>Quan hệ không có thuộc tính đa trị hay phức hợp</a:t>
            </a:r>
          </a:p>
        </p:txBody>
      </p:sp>
      <p:graphicFrame>
        <p:nvGraphicFramePr>
          <p:cNvPr id="23" name="Table 22"/>
          <p:cNvGraphicFramePr>
            <a:graphicFrameLocks noGrp="1"/>
          </p:cNvGraphicFramePr>
          <p:nvPr>
            <p:extLst>
              <p:ext uri="{D42A27DB-BD31-4B8C-83A1-F6EECF244321}">
                <p14:modId xmlns:p14="http://schemas.microsoft.com/office/powerpoint/2010/main" val="3577348552"/>
              </p:ext>
            </p:extLst>
          </p:nvPr>
        </p:nvGraphicFramePr>
        <p:xfrm>
          <a:off x="5307739" y="3698240"/>
          <a:ext cx="4645025"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97025">
                  <a:extLst>
                    <a:ext uri="{9D8B030D-6E8A-4147-A177-3AD203B41FA5}">
                      <a16:colId xmlns:a16="http://schemas.microsoft.com/office/drawing/2014/main" val="20002"/>
                    </a:ext>
                  </a:extLst>
                </a:gridCol>
              </a:tblGrid>
              <a:tr h="370840">
                <a:tc rowSpan="2">
                  <a:txBody>
                    <a:bodyPr/>
                    <a:lstStyle/>
                    <a:p>
                      <a:pPr algn="ctr"/>
                      <a:r>
                        <a:rPr lang="en-US" sz="1500"/>
                        <a:t>Ma_hoc_sinh</a:t>
                      </a:r>
                    </a:p>
                  </a:txBody>
                  <a:tcPr/>
                </a:tc>
                <a:tc gridSpan="2">
                  <a:txBody>
                    <a:bodyPr/>
                    <a:lstStyle/>
                    <a:p>
                      <a:pPr algn="ctr"/>
                      <a:r>
                        <a:rPr lang="en-US" sz="1500"/>
                        <a:t>Ho_ten</a:t>
                      </a:r>
                    </a:p>
                  </a:txBody>
                  <a:tcPr/>
                </a:tc>
                <a:tc hMerge="1">
                  <a:txBody>
                    <a:bodyPr/>
                    <a:lstStyle/>
                    <a:p>
                      <a:endParaRPr lang="en-US" sz="1500"/>
                    </a:p>
                  </a:txBody>
                  <a:tcPr/>
                </a:tc>
                <a:extLst>
                  <a:ext uri="{0D108BD9-81ED-4DB2-BD59-A6C34878D82A}">
                    <a16:rowId xmlns:a16="http://schemas.microsoft.com/office/drawing/2014/main" val="10000"/>
                  </a:ext>
                </a:extLst>
              </a:tr>
              <a:tr h="370840">
                <a:tc vMerge="1">
                  <a:txBody>
                    <a:bodyPr/>
                    <a:lstStyle/>
                    <a:p>
                      <a:endParaRPr lang="en-US" sz="1500"/>
                    </a:p>
                  </a:txBody>
                  <a:tcPr/>
                </a:tc>
                <a:tc>
                  <a:txBody>
                    <a:bodyPr/>
                    <a:lstStyle/>
                    <a:p>
                      <a:pPr algn="ctr"/>
                      <a:r>
                        <a:rPr lang="en-US" sz="1500"/>
                        <a:t>Ho_dem</a:t>
                      </a:r>
                    </a:p>
                  </a:txBody>
                  <a:tcPr/>
                </a:tc>
                <a:tc>
                  <a:txBody>
                    <a:bodyPr/>
                    <a:lstStyle/>
                    <a:p>
                      <a:pPr algn="ctr"/>
                      <a:r>
                        <a:rPr lang="en-US" sz="1500"/>
                        <a:t>Ten</a:t>
                      </a:r>
                    </a:p>
                  </a:txBody>
                  <a:tcPr/>
                </a:tc>
                <a:extLst>
                  <a:ext uri="{0D108BD9-81ED-4DB2-BD59-A6C34878D82A}">
                    <a16:rowId xmlns:a16="http://schemas.microsoft.com/office/drawing/2014/main" val="10001"/>
                  </a:ext>
                </a:extLst>
              </a:tr>
              <a:tr h="370840">
                <a:tc>
                  <a:txBody>
                    <a:bodyPr/>
                    <a:lstStyle/>
                    <a:p>
                      <a:r>
                        <a:rPr lang="en-US" sz="1500"/>
                        <a:t>1</a:t>
                      </a:r>
                    </a:p>
                  </a:txBody>
                  <a:tcPr/>
                </a:tc>
                <a:tc>
                  <a:txBody>
                    <a:bodyPr/>
                    <a:lstStyle/>
                    <a:p>
                      <a:r>
                        <a:rPr lang="en-US" sz="1500"/>
                        <a:t>Nguyễn</a:t>
                      </a:r>
                      <a:r>
                        <a:rPr lang="en-US" sz="1500" baseline="0"/>
                        <a:t> Văn</a:t>
                      </a:r>
                      <a:endParaRPr lang="en-US" sz="1500"/>
                    </a:p>
                  </a:txBody>
                  <a:tcPr/>
                </a:tc>
                <a:tc>
                  <a:txBody>
                    <a:bodyPr/>
                    <a:lstStyle/>
                    <a:p>
                      <a:r>
                        <a:rPr lang="en-US" sz="1500"/>
                        <a:t>A</a:t>
                      </a:r>
                    </a:p>
                  </a:txBody>
                  <a:tcPr/>
                </a:tc>
                <a:extLst>
                  <a:ext uri="{0D108BD9-81ED-4DB2-BD59-A6C34878D82A}">
                    <a16:rowId xmlns:a16="http://schemas.microsoft.com/office/drawing/2014/main" val="10002"/>
                  </a:ext>
                </a:extLst>
              </a:tr>
              <a:tr h="370840">
                <a:tc>
                  <a:txBody>
                    <a:bodyPr/>
                    <a:lstStyle/>
                    <a:p>
                      <a:r>
                        <a:rPr lang="en-US" sz="1500"/>
                        <a:t>2</a:t>
                      </a:r>
                    </a:p>
                  </a:txBody>
                  <a:tcPr/>
                </a:tc>
                <a:tc>
                  <a:txBody>
                    <a:bodyPr/>
                    <a:lstStyle/>
                    <a:p>
                      <a:r>
                        <a:rPr lang="en-US" sz="1500"/>
                        <a:t>Trần</a:t>
                      </a:r>
                      <a:r>
                        <a:rPr lang="en-US" sz="1500" baseline="0"/>
                        <a:t> Thị</a:t>
                      </a:r>
                      <a:endParaRPr lang="en-US" sz="1500"/>
                    </a:p>
                  </a:txBody>
                  <a:tcPr/>
                </a:tc>
                <a:tc>
                  <a:txBody>
                    <a:bodyPr/>
                    <a:lstStyle/>
                    <a:p>
                      <a:r>
                        <a:rPr lang="en-US" sz="1500"/>
                        <a:t>B</a:t>
                      </a:r>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5791200" y="2158754"/>
            <a:ext cx="4572000" cy="5844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xplosion 2 10"/>
          <p:cNvSpPr/>
          <p:nvPr/>
        </p:nvSpPr>
        <p:spPr>
          <a:xfrm>
            <a:off x="8077200" y="2022113"/>
            <a:ext cx="2438400" cy="842665"/>
          </a:xfrm>
          <a:prstGeom prst="irregularSeal2">
            <a:avLst/>
          </a:prstGeom>
          <a:gradFill>
            <a:gsLst>
              <a:gs pos="0">
                <a:schemeClr val="bg1"/>
              </a:gs>
              <a:gs pos="50000">
                <a:srgbClr val="FFFF99"/>
              </a:gs>
              <a:gs pos="100000">
                <a:schemeClr val="bg1"/>
              </a:gs>
            </a:gsLst>
            <a:path path="rect">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FF"/>
                </a:solidFill>
              </a:rPr>
              <a:t>Đa trị</a:t>
            </a:r>
          </a:p>
        </p:txBody>
      </p:sp>
      <p:sp>
        <p:nvSpPr>
          <p:cNvPr id="25" name="Cloud Callout 24"/>
          <p:cNvSpPr/>
          <p:nvPr/>
        </p:nvSpPr>
        <p:spPr>
          <a:xfrm>
            <a:off x="4556496" y="1916158"/>
            <a:ext cx="3901704" cy="1884912"/>
          </a:xfrm>
          <a:prstGeom prst="cloudCallout">
            <a:avLst>
              <a:gd name="adj1" fmla="val -37596"/>
              <a:gd name="adj2" fmla="val 59705"/>
            </a:avLst>
          </a:prstGeom>
          <a:gradFill flip="none" rotWithShape="1">
            <a:gsLst>
              <a:gs pos="0">
                <a:schemeClr val="bg1"/>
              </a:gs>
              <a:gs pos="50000">
                <a:srgbClr val="66FFFF"/>
              </a:gs>
              <a:gs pos="100000">
                <a:schemeClr val="bg1"/>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00FF"/>
                </a:solidFill>
              </a:rPr>
              <a:t>Bao nhiêu bạn trong lớp tạo được 2 bảng trên trong Access???</a:t>
            </a:r>
          </a:p>
        </p:txBody>
      </p:sp>
      <p:sp>
        <p:nvSpPr>
          <p:cNvPr id="26" name="Rectangle 25"/>
          <p:cNvSpPr/>
          <p:nvPr/>
        </p:nvSpPr>
        <p:spPr>
          <a:xfrm>
            <a:off x="6802581" y="3685311"/>
            <a:ext cx="3165764" cy="7494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xplosion 2 26"/>
          <p:cNvSpPr/>
          <p:nvPr/>
        </p:nvSpPr>
        <p:spPr>
          <a:xfrm>
            <a:off x="6477000" y="4248313"/>
            <a:ext cx="4008254" cy="842665"/>
          </a:xfrm>
          <a:prstGeom prst="irregularSeal2">
            <a:avLst/>
          </a:prstGeom>
          <a:gradFill>
            <a:gsLst>
              <a:gs pos="0">
                <a:schemeClr val="bg1"/>
              </a:gs>
              <a:gs pos="50000">
                <a:srgbClr val="FFFF99"/>
              </a:gs>
              <a:gs pos="100000">
                <a:schemeClr val="bg1"/>
              </a:gs>
            </a:gsLst>
            <a:path path="rect">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FF"/>
                </a:solidFill>
              </a:rPr>
              <a:t>Phức hợp</a:t>
            </a:r>
          </a:p>
        </p:txBody>
      </p:sp>
      <p:sp>
        <p:nvSpPr>
          <p:cNvPr id="29" name="Cloud Callout 28"/>
          <p:cNvSpPr/>
          <p:nvPr/>
        </p:nvSpPr>
        <p:spPr>
          <a:xfrm>
            <a:off x="4304970" y="2487663"/>
            <a:ext cx="3772231" cy="977205"/>
          </a:xfrm>
          <a:prstGeom prst="cloudCallout">
            <a:avLst>
              <a:gd name="adj1" fmla="val -39433"/>
              <a:gd name="adj2" fmla="val 117833"/>
            </a:avLst>
          </a:prstGeom>
          <a:gradFill flip="none" rotWithShape="1">
            <a:gsLst>
              <a:gs pos="0">
                <a:schemeClr val="bg1"/>
              </a:gs>
              <a:gs pos="50000">
                <a:srgbClr val="66FFFF"/>
              </a:gs>
              <a:gs pos="100000">
                <a:schemeClr val="bg1"/>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00FF"/>
                </a:solidFill>
              </a:rPr>
              <a:t>Cách khắc phục?</a:t>
            </a:r>
          </a:p>
        </p:txBody>
      </p:sp>
    </p:spTree>
    <p:custDataLst>
      <p:tags r:id="rId1"/>
    </p:custDataLst>
    <p:extLst>
      <p:ext uri="{BB962C8B-B14F-4D97-AF65-F5344CB8AC3E}">
        <p14:creationId xmlns:p14="http://schemas.microsoft.com/office/powerpoint/2010/main" val="275772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grpId="1" nodeType="clickEffect">
                                  <p:stCondLst>
                                    <p:cond delay="0"/>
                                  </p:stCondLst>
                                  <p:childTnLst>
                                    <p:animEffect transition="out" filter="randombar(horizontal)">
                                      <p:cBhvr>
                                        <p:cTn id="30" dur="500"/>
                                        <p:tgtEl>
                                          <p:spTgt spid="25"/>
                                        </p:tgtEl>
                                      </p:cBhvr>
                                    </p:animEffect>
                                    <p:set>
                                      <p:cBhvr>
                                        <p:cTn id="31" dur="1" fill="hold">
                                          <p:stCondLst>
                                            <p:cond delay="499"/>
                                          </p:stCondLst>
                                        </p:cTn>
                                        <p:tgtEl>
                                          <p:spTgt spid="2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heel(1)">
                                      <p:cBhvr>
                                        <p:cTn id="36" dur="2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heel(1)">
                                      <p:cBhvr>
                                        <p:cTn id="46" dur="20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up)">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1" grpId="0"/>
      <p:bldP spid="20" grpId="0"/>
      <p:bldP spid="22" grpId="0" animBg="1"/>
      <p:bldP spid="5" grpId="0" animBg="1"/>
      <p:bldP spid="11" grpId="0" animBg="1"/>
      <p:bldP spid="25" grpId="0" animBg="1"/>
      <p:bldP spid="25" grpId="1" animBg="1"/>
      <p:bldP spid="26" grpId="0" animBg="1"/>
      <p:bldP spid="27"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atin typeface="+mn-lt"/>
              </a:rPr>
              <a:t>BÀI 10: CƠ SỞ DỮ LIỆU QUAN HỆ</a:t>
            </a:r>
            <a:br>
              <a:rPr lang="en-US">
                <a:latin typeface="+mn-lt"/>
              </a:rPr>
            </a:br>
            <a:endParaRPr lang="en-US">
              <a:latin typeface="+mn-lt"/>
            </a:endParaRPr>
          </a:p>
        </p:txBody>
      </p:sp>
      <p:sp>
        <p:nvSpPr>
          <p:cNvPr id="4" name="TextBox 3"/>
          <p:cNvSpPr txBox="1"/>
          <p:nvPr/>
        </p:nvSpPr>
        <p:spPr>
          <a:xfrm>
            <a:off x="1668296" y="1496290"/>
            <a:ext cx="2446504" cy="707886"/>
          </a:xfrm>
          <a:prstGeom prst="rect">
            <a:avLst/>
          </a:prstGeom>
          <a:noFill/>
        </p:spPr>
        <p:txBody>
          <a:bodyPr wrap="none" rtlCol="0">
            <a:spAutoFit/>
          </a:bodyPr>
          <a:lstStyle/>
          <a:p>
            <a:r>
              <a:rPr lang="en-US" sz="2000" b="1">
                <a:solidFill>
                  <a:srgbClr val="0000FF"/>
                </a:solidFill>
              </a:rPr>
              <a:t>1. Mô hình dữ liệu </a:t>
            </a:r>
            <a:br>
              <a:rPr lang="en-US" sz="2000" b="1">
                <a:solidFill>
                  <a:srgbClr val="0000FF"/>
                </a:solidFill>
              </a:rPr>
            </a:br>
            <a:r>
              <a:rPr lang="en-US" sz="2000" b="1">
                <a:solidFill>
                  <a:srgbClr val="0000FF"/>
                </a:solidFill>
              </a:rPr>
              <a:t>quan hệ:</a:t>
            </a:r>
          </a:p>
        </p:txBody>
      </p:sp>
      <p:sp>
        <p:nvSpPr>
          <p:cNvPr id="6" name="AutoShape 8" descr="data:image/jpeg;base64,/9j/4AAQSkZJRgABAQAAAQABAAD/2wCEAAkGBhQSERQUEhQVFBQWFRoXGBgXGRoXGBcYGBgWFxUYFxcYHSYeGBkjGRYWIC8gIycpLCwsGB4xNTAqNSYrLCkBCQoKDgwOGg8PGikkHyQsLCkpLCwsKSksKSwsLCwsLCwsLCksLCkpLCwsLCwsLCkpLCwsLCksLCwpLCkpLCwpKf/AABEIALkBEAMBIgACEQEDEQH/xAAcAAABBQEBAQAAAAAAAAAAAAAFAQIDBAYABwj/xABGEAABAgQEBAQDBQUFBwQDAAABAhEAAyExBAUSQQYiUWETMnGBQpGhI7HB0fAHFFJygjNDYrLhNFNzkqLS8SRjg8IVFhf/xAAZAQADAQEBAAAAAAAAAAAAAAAAAQIDBAX/xAApEQACAgICAQQBAwUAAAAAAAAAAQIRAyESMUEEIlFhMhPR4RQzkbHB/9oADAMBAAIRAxEAPwDxiHiEaOBgGLCCFjjCARoVo4Q1ZhgMXCAx0K0Ajmi5hsGtY5EKU19KSpvVhSNn+yfgdWMxKZs2SF4VGoLK3CVK0kJSkDzkKIJFhvs/umGwcrCSlIwstEoDmZAYO4d+pb7oQz5YXKKSygUkbEEH5GGmPTP2uZUh04gJ0zFEBRAACnfmVuVBgH6R5/g8nnTqSZUyYf8AAhSv8ogAFGOixjMDMlLKJqFS1i6VpKSPY1ivDEWU2jo4QrQihhjgIO8P8K/vRD4jDyNStCfGUpJUoBJISAkg+dNyLwdxf7GcelQCRJWn+NM0AN1IWyvpDEYQmIzGh4q4Mm4AS/EXKX4jt4ZUWIZwdSR1FQ8Z9oAOEOWR7bQmmG3gEcKxyjDiIa0AxGhyRHNCLVtAA1anh6A0MQmHEwCEJhxLCESIZNW5gAY8SIERgRMmABVGGQqjHAQAPjojSuJAYBnQhVDmiJSIAHaoapbwmmOSiARLhsKqYoJQlS1HZIKj8hWNtwv+yDGYyWZh04dFkmcFJKzuyQHAHUt2eNx+x/8AZzOwqjjMS8tSpZSmVZWlRSSqZ/CeUMm/VrR6NjsQdKgkqFLueo/1hAUsgytWFw6JKl69AA5UhCQGHKgBnSC9SHL1iLE57KTqBKRtUsfVmrXpFbx1pmSyVFlKZT+jh3gRmuTTZs15ctSxzMWBDEhmUWDQhBjDDC4pQCgJxCdQBQdIDtc0eJcTnz8solDIUBp6gFtmcM0C8iySfh8Qhc2WQkoKdT6mJU4B00HvFZVJjd1CpfYiwgAwv7Y5ilfuylKKi8wVL/7s7x5oI9Q/azKfD4dXSYdrOj6WjzB4pAiYQilRGZvSHSZWpQB3IHzLQDPpnKMBLlSZYkS5MsgJPLLAJdKXPV7Oe0HMXKLP/hP3GKko+EBpBOlgKigACew2cwDzLiiYqbhrAK1BQYKe3yiQJ5iMTMIlyE4dSG5xOQ6SNSKctSdJWzwE4q/Z6iaGlYTBCYUqdSVzJKgplaClCWQQ+l9R6wdw+bKKgnUCClZqhUtVAkhiaCp/VYexKgA1QTX+Um8AAjJOAZBlqlYnCYDzFvCMwzNNWKlK5tdrK3PpDf8A+XZdKVqTh9TqtMmLUgX2cOPV422BwPMVEJT7V9XPWnyirj1JUShJGpKmVW1Ol94YHkXE37HZ65y5mC/d1ILESkLIKKB/NRiXPmjD5jwdjMO/i4aclt9BUn/mS4b3j6Fw3CeGTOVPmoecpk6yVgaUhJAAcC4d4tYpgppWIVLUoAJ/vUBiAOVbs7NQi53rDsD5XVEYDx9W47IMPMKTOw8iasV1LlpJcd4x/GOSYTFS5UvEYhOFLqMvTKSE8qSVJLADSEubi0FgeCwkeiY39jM5ivC4nDYlAD0XoLEOCbpFCD5owmYZeuRMVLmABSWdlJUKgEEKSSCGINDABWWpohhyjCQAOSIcYRIjjABwhYSHNABGUxwVDo5oAOE2HPDUSSaAE7xPg8uXMNAdL1UxZPqbCFYWRNBrgvCGZj8KgEgmeiouGUFEj0AJibL+C1zlLCFpAQnUxLrUOiQlwT6kRpOCctlSsbhlLQrlWNKi6WUWAUrrUs3eIeWPRH6kT23BI8KUiXqWsIQE6lkKWpg2pStzAvE8SIALlI7Mp2Pa13+UGBHn+bJabW+lvK5oesVZZqMpziVNmpQErWopJ1KA0BiaM7vFvF58NWgAjSv4XNqMbBt4xeRz9OKkkvdQ5j1ewHrBrNg01d/Nuph7QWLoSbNLkkkkKN70VFSYs+I9fP2G/wBYnnWWzXVb5/OKM1XM/cG34n8ICRc04fl42WmXMDgEKdy4NnBBDmu8ZTFfsvEtajhwpaNKarZdXBIGgU2uHLUeN/gDzMehG34Ugh4IZm5elhS1BA1aHVo8FzfgXFSZjzJemWo+cMQnq4FRbdooHJFpmIYhSSUnVQb2Ym96djH0FisrkTEFK5QJahc0LUINxGVzngnnSqWQJY6qbSXJuA9zuN4huSE7XRvMWOU+o+HVuPh/TXjE47+0w39V+XboI2uKPLtcbkbjcVjE41X2mH9F2LbHdUUWXcln/bMFU0LoJhUPg+BV/U2940WD8/8ASXp6PGayckzVOSR4a76Vi6dxU+to0uC8/wDSfwgEdm8xSUukrDNYAh9Q67s9OjxmJWM/9RiirQaoB1JKrBVwn09o0OetpD6fhvqfzdtnHzjK6/tMTU+YDzhOy7D8N/aAZpMgmgiZp0edI+z1bSx5gv8ACDUiQolKWFPi0mhIcWLMytoz3DazoW+r+0LampyptpsH61g9PRRRq7XZzQMKbntDAvZlNSgJdSQ501UAAas7xnV8OyJy5ap2mZoKhpJSE86SlQVV6gs0BeIpyggAmn7ykDUkDc2asSz8UlSkhXguZiRzJUkl1PdPmPcwWAXziRhAjwv3aWsEaSkoSkBIZg/mIoLHYdI+e+NkpTjZyUJ0oSUpSkOQkJQhIAerBt495zZTzDf3Lx8/8WTNWNxJ/wDeX9FEfhDQAmFSISHpEUAsJCx0IDmhRCCOEABWVwws6RqSlSi3MdIHqbuDQ0gzN4MOGITNIWVCpS+kVcgFQBcNdo1ubZGhaEzpKTMM0ksnm0qJT5hsKEMSw+8/kU4YhJlrlFK0JSVKJDO5qkAUqk0uI5OWSWkjC5PRisPkEk4eUMOkImkqUrWSqYrSPKDsKPpAizKzRUpIw04JUgHndwE6lPRtxzFwIN4XhFaJz+NoEtYKTpdSkl9bMbEOK9T0gpOyiQZpVoQpJckOsqKiGdhyp/8AMJwv82Txb7M5meWKk+EqSFrCiDqSKEJmcqSvqXtT6QZweXTcQiROUnwihZWpKgUqdLaVcw3AF+pg3LnEJCEISlCWYCgDEEMB3hqkqJLqV6AkfdEPJih1sftRqjGC4gS03+pQoW33eN2guAew+6MTxZL+1/q3S9w9I6zoA+EW05DNRZtU1A3MaPHq+0NnIBoHNhGZdlJJdtab8o+V40mNVUdNIN2H5w0Jj11Cr+/oLdv9YFz1fcDufpYQUlsXtZNv5QPwgLiF2/l6n/KICTR5CgKmpCnY6rU2JEGhk0xJWRMEwGqU6QhQ7O7H1pGRwmMKOZJ0kVcjqPre8X0cYLSOcah1QfrBasLCsvUX1y1yyCzKA+YIJBHoYdp6Q3A8Qy5tErD9FUP1i6ZKTs3pFpaBMjxB5fluBuNzT84xGPP2uHueVfRWyt7e0bXEOU77bA7jY0/KMPmB+1w/8i9gdlbCn5xmUyzkqftlkj+7VcafjTdSQ3sI1OXnn/p/ERlsmDTVsAD4arAoPn70HpGmy485/l/EfKABM7JYNq8ybKAG/WrxkQCVYm/n2QD/AB3erdxWNZnAcop8Sfgf+L4vw2vGQSR/6glv7U3Cj13FjW8AzQcMJZCrB5q7DS9Eix83rGgnkaVWt10j/m2gFw0fsi1R4q7ErDuLvUGlhQQcxHlP/bq/6d4YGMz1blIG+Jqx9bvDJCl+NLbW3iJsUqDOXc7J7CsJnR55Peeo1DW6N98Q4VIOIlPpfxAQ6VINA9BYHuYBBzFl5htfYNHz1nM3ViJyus1Z+azH0FiDzH13j52nF1KPUk/MxSBEYEPEIBCwxiQsc0dAB0LCR0Az6Ew8iVKlplhKlpCtdT8V7hgz7CkNwaFSgoSmQFKKzTUdRZ606RMkQ9mjyZeom+tHK5MVU1ShzqKvW3yFIQCFeGzZwSHJAFqlqxzttmbZI8ZviHPq+HLL0OsipDszd71+dorZ3xZyK8F0kEHV1Hb3+giXh/hrWrxJ6krF2CiNTuWLdmFbuY1xw8sluj0HIZmrDSC7vKRXqyQH+kZzjFLLJ/lNC2zbxqctlhMpCQAAAwAsA5oICcUYBc1QEtJUdINADYmpJt7x6q6O1dIxkwV70P8AEaE3NheNNia6Ouno5/KJcL+z+bM86ggNYVO2wYfWNZh+FpSUjW6mG5LfIMPvhpDaMnJ2vYXbqdusZ/EzKdg4uwofnHqM3h6SoAIllDUcUp6F3v0jN55+yWROTyTFIVqUvm5klSmJ6EWgadE0zD5jikmQtIUNSkHSAanlp91/SBqcVysFKDJAcVcsxPru0aDN+BJmHDrQtQCdIXL5gwDB+nu0YtWGUglgo1vb0YWBjgyybejCe2EsIJstIIBmOq/MWb0t3je5FmUxOgOrSQS0ztShAqxpAbhOctATrSCFB2DOK3V1pShp0rB/MDKYEy1gJdiGYame79I0XKEOSYo9WmGcQOWz1HwlW42H37Rhcz/tJFPgX8JFwrYRpMXmyvskpl6gsjWXbwwCKlj9IyWKmL8KWZqdKtKgUhxvQXNw1dorJnjCPI2lNJWFMjX9pMA2lmg1P/aH4V0A+sajLfOf5fxEYLA4vw1S0pUdOlIXXU4UUqJqDUOY2fDmY+IVJ1eW6SwIPV7kHvDhmjN0gjNPRNnBGpA5fMm5U/xtyig/GsZCSuk6rPOPx6dhszG9jGwzeYykByOdPxgCyrC/57Rj8MSBMDkPNNiio5djU+l42s0ZpOHP7IH/ABrqS/xM2pO1LQcxR5Tba6ikXHxC0BeGR9kihB1KuAk+c/CKe94M4g03uLAE3GxpFDMJmZ55FR/aTDQ9hd4dlZJny7s5soKT5d3qoRDmaz4mHvaYbA7bdIlygPiUvcazVLHyt5xypP3wEhPHLZMw9EqNA1gTaPnoCPoPHAmXMYkEpUxBcgkFiD1ePN87xKCoS5spEwhLKWU6ZoVsdaGJP8ziByolzowrwkaMcOylylzEzDLUn4VpdJHwspNQojYg+sC5mRTmUpKDMSkspUvnSPUiw7lopST6KUk+ge8LHQkMo6OjhCEwAfRscBDCCIRUxgSbAOY8E4iQlrkCMhxXm2pYQAWlqqaVJD+4DGnaJc9z4TAZcosUnmCuVWzFL9C9D3pDcm4ZVM1TJyVGXcJJOsnlclq1oXDivaN4Q8kt0P4X4eSopnLWkorpRp1anChXoe1d/bYYHFSzMWABrFwAwAYhnP1+loiyfI04eXSUSQe+5sH67mCOAy1JUtakHXVLvZPmAHQVjoUJWjRQaad7CeHW6Q7dKQxyJ6GIBMtYD2JDED519omkqSUJIIL1PyEUcwUPElPYlaWcB3QaVuY6lo6UqWw8MeU0WkvW1Qb7+gf3h6MUFWoWsaG56QNlzS3KqhBorZ9Vn9vyhFLH94hwPjTQ0Vb7ouygkMekKKVEpLC/l2sfeLCZ4Ja3Tv6dYFgEuHTNS6nSbjoPnHIxKAD5kEAOk2D0Dg7QWAYeA2b8I4bEA6kaFH45fKr32PuIuomm+1Kio+W3tEyMQD+YqIGlJUxNJ9mW/wD1CbJAEpSVhgCSGWwdqWND9IG43KpgQoBcwKqQk0c7D0j0BKukdMlBQZQBHeGoxqmjnn6e9xdHmmU4adp0zpZ7KSHUPz94kzDhdU1BBU241INPXYxvZ+Vg+Ukfj2e4ilLwixMKPDOln1lVHfa5oHv2jnl6eD7/ANfsCx1po85zrhyVIAmCYolKEhgoMSAzkAdoh4dz9KJqSwCpiilfcC3yJ2jZcXcNGaFaCSqjjcs1tiex+cYnCcN6GmKmKE1JcJ0ltQPcvcAt23jhnjlGd9Gc7hKwvMnT5ipRmeHyzwqgS+gDcneAByEiayljUVlfKdQckGpFNhSNxLnJUQFhyWLkNQuxcV+cDc04XmLUfAlhi1dRYGju5YP+Ea5JZHG4v/BrGbmrR2QYZUqYp1lQUaJI5UkqBUWf+FxaD+MPLVvMLvd6M1XitlGQqklJxE5IL0QKmxLajszmg+G8aOSkDypZ/iuf12eOnDzcfeaxutnna+EcRNMtaUJSES1efkJKuiTX5tEGVYZcvEhMxKkHQosSob3EtVCO+0enKwWttYCwC4fYjf1iI5DLD6CpDu4fUgk7mWp0v3AEbUyqMNiEvLUBcgj5xk8blySpzLBNi71Dh7b0FY9SxPDZZQ0JIIbVLOkj/wCNZKfkoWgHi+ENCglEwKUzsUkU9RQfOKjXkhoweK4ZQuSAn7PTWnlUWY6vXrFXKMmmyR4odTpfTLPUDa77UEb1eQzE3QfUV+6Ik5RqBQXCSwoGUKuGI7ttEzxRozklWzznF4kTVhWIkImA6R5dKtKiSGWhlE2rWOzTgfCF/BnzJS9kLT4qTvRaGI9wY9FlcNOS+hQLMpRUVWFAskm/cXgZnHBGhaZgmJZwGL6gXblNjff6xlc49Ci5eGeTYzhfES0a/DUqX/vEArR7keX0U0CY9iGGmYZM1Y8QFS5YSQp1AnUSaUNA0VBhMNOWUz5KZ/iKSBMB0KSVOSdSADUmxBAZoFnS/JGiyfJsVzAA6iAOp2jIZ7xCVrMqXWWQEnuSWv0sYL8Q4lpTbEgHY6Xqz79ox8qUVFGrWdSmSQNhuADzAn5NHBjiu2c4Xy/h5ShrmqKaMkgata30kO41AMRfeNrlspKEsZustp0gA6acoDPWm0QZRgdMpImJIZBCQonlBFz1NYmyjh5UszZyfswsEhPxJ3NTd2+sdCjK1S/guMZR3V/QclzkkGWQyimxNajt+HSKuJzoSUKEsD4WrygkAb3qK/60A8XkeIkpdSkgAkHoTdt3rAo4pSgyUjVqetQh25QfnW/1jOfqJcnFGltPYcn8bK0khKeUjUalqdB377EtFUcQLnYjCghLCdLehDEgpJB76vrFjD4VSkgTW0vR0D/NvBkSJZmpWogsU0AJLAgpDuw222gUZ3bkK38hWVLdmLinY/DtDJkwpJYtT2u9fnFoYT+E6mPoQ2nb+kxHOBB7MaGxoI9A3GOCqzFyxT3G/wDpDzPWUV0rDBj15gGPt2hoSCf4TqT3BcfSGolEXHwXFiyn94AJJZFCgmWpgWNU3b0vFsz2bXykkgEbirfT7ooCY4rzcu9/N1/VosIWQ2kagVFwRZ9Jp87tDAsnGKSQQnWhn1BnF/mInlY8LYpqPkflA6UpJ06FGUrSWSajf7jEsxbN4iHDOVJs/wCcFgFZc0G369ojGMALKBB+m/5RWXhiQ6FG4NT+usR/vZQAFpJpV+tBQ2NzDAizLMJaFF1PagrsGgNiZfjq1AJltdSncj7ibQuZYseIdEsAggOeY8rgMLCK8uUQylnSP8Vzawud4mUVNUxPZewUjDc2hQnTEs9QQDXlfyA0NyW62gnIXMUAFI8Psku1aVZrdI7LJ6JiXHWhIAJ709d4JJ+UKMFHoEitKwPUhXrceijUfOLMuWBYNHGYGf7qxRx2dy5V1AndKan52EadDCEV8RmCEDmUkHYG/wAoyuP4qWp/DGgWpc+/5QMkTSokqLnV+EKxWavH8Sy5flOo/S362gdhuIQsrXMUEhLMGbo567iMziVcyz/N/lA/GB2ciZpeWNph7kghgkXJpt9IyyzlGNxVkTk0tGrzDjqVLSopSVaXfoG6i7RmJ/GsyYEqLBIVtR3YEezmMTh8wBUpSgGT1s9bUrf7o1sqUZ8iWpQShVVMQ1GuwHePMy5crW2crnJ9sOcU58hAT4NiKi3o7wWwGPQrCpxD8ihX1cixoK9YwWNlApfWFEGoa+1APwjsJmy5UgYcKcFDEAOA5c2HLU/SHD1VNt7b6NIv3cmjcyMbJxIKNBsCWGj2cH/zWIE8MIN0ofUVJJ5VJqWAUKgbMDALhTPEyTMUtQPL5TQmtaAB60HSLGO47K5amQmXq5QvZNS9Tc6Snajx2458oXPs1Uk1srYzLFYnTpRN1IUCDoIAIILsoMTRngxlXCkyhmsNJ5erO7nptTt8tUmbLT5foIim43+kD9VioYFEaxpDTkwUUlalK0lwHYP36wzNcxlygUrcOk1Z2p1NCzikeZzM9xCZs0qnLLK1EJmEChsGqxBADbHtBPN86nzpUubMStKC7OCkOCzhhuaenzM5snGDcVsl5FVijLVL06aqUXlJDuR8S1dEgAULX6X1eX8OeCgmWj7RV1LU7E3UfyEZHhjiIpny9bseRiQyQWZnsBTtePUEKexeI9JGNWuwxtS2V5uWS1VUkEtdz+cUczy9On7M6FJNCDZWkkP3ZMGYE5tkxmqSpKykp+H4VevfZ43yQVNpbLnFNdFcZmqWQiZzKDHUKEgg1H6MEf3rSSCQyjZVrHfaM1Pw02WpOslTBNFAMdNDzXLiLErH6i032Y19S8c/9VGLp6I/US0zReEkkMdJOksaigZgYYmQpNKgEK9DeB0rFNzIWCgaXs3uDbaCknMgEKdKiy2pU1eoHSlu8dUZxl0zVO+iFgRUbKqPXpCzEWLvzC38ov8AKLqQiYHSeopQhwxcRBOllFXYakh+vKQXHtFjK3iOBqGrlVXex+fvEstSh5FONPlPr0/KIyxAcaSyg4tYXG36pHLQb3Gm49TCAupLqdKtJ5XSdgxt9Olo5eYLCTrluQ3ofNv/AE/WKtCQ4/gr7G4hoWvRRbhgQbmynfeGAKxuYK1qCEBDEubl+6jQXigoOXUSo/q5NTE2MJMxWouxP6aIVFoBFrC4rSAAW5hboxpBTDZ2pJCVVom1aktb8oFS30U3v3inKWxrSo++AVlvMM+mLJQCUpBKWFLH5mA5X1rQxOxKywsov0HqYiKUi51FjRP5wDsalWqgr5bdx/pFrDsm9S5oK7RQnYxkmwDgMn03Pt3ixl63ALXf7zDJFmzQ5ITuaqtcAsPaAPEOHmzAVJKiDLUkkOalQcNdmF4vzQXVq+J26s7+1odJzIS0upKimwbc+/vEziuNt0RN6MIrJzpqoBjtQPtegsII4ScuWySp7Av/AIn1V3o30ghmc+XiVkpPhOwKi5o7WSLs59HiObk+lbAamstjpAF1E7hm2f8AHzZ4ZSdXoxURcLIStwSyC4CvKlOl1EitWD0hmMMtKkNqMp9GsABVG1ECo3BHt1i/kGECZ6PFIImAtzJWKlSTqFU1Yp099otyuHVCYJsshGmYSkaNPKCaVdLtYkRrj9PGPSNFFtAfLuHZi9GkOqYtY1KDICE3OqzvqdLvb1jTnhyW8yWoS20S2UElRSQDrIqAXLP16Qbw2CKiplFidXVib1pF+RlKResdixpdmiiiqFQmJmHQrSNRALA1fs3e0JHVjZoo85mTVyFFC5ekgalEyxUv8EwiqQwLA3ekWMTxKJ6JYnOZiTpBBsijKb4j7dPSPQkykzCNTA6SguAQpJZ0l7W2jLYn9m4E8/a6Ja0qYBPMCGIHmAN3D/wxyyhevBk4MDrybwihSyBrchSnDdmbZx3+6L+DxBlTJaVrWEJUJhCSzpBcb1o3ziurBzk4lelKD4csyxqoGMshKzTzaUGruCbmCeRZecdh5i1t4urSdRDEnmJZNUhlNbakcssDW4mfD4D87jVAKtCSsNqSSNA2dKn96ikaHDz0zEJUmoUAR71jA4fIhLSqTP0udWiYGJppYGnor+mNfgZvhSkJdwhAGo0oAznYNHXi5vcjaDl5L07ChXX9dopz8m1bIV7MfxgjhlhSQoWIcRM0auKfaNKTMovKEWSCllPRTh/RyGi3g5i5MpQKjOOoFIUyWSaEBQ+dXuYNTsClV6HqL/6xQxGXqT/iHa/yiI4oRdpCUUnaI5GJlrqk6F9DyqHofi9vlE0/MVDwjrBBJCnHKatUDtAudgwr9CGYxCvCQKnQVEu5JFCANyaRT+R2aAykqAPkLnd0lwHYxCuSpBD05T3F1H0MActzYmWmqXJLpuCGY0Nbv3g7IzIMmwd6GoNa1uLxMckZK0CkntDmcpqx5KWG9ojQlnBDHR/3RamYbUUlIHw8r2YvexvFaU4BBeibHbzCKGAMWPtF/wAx++IiQ/X9CJ8VLJmLuan74gmSwHc7WF6NvbbvABaw0xJBSTpI+Ih09RFNOZ6HDiaT/h5RavWKOPn1sQGoNt7neB8/EsoAmjinWzsBeKbSRDdF+ZjSpTE7mgtu/wChFM4jkUTQaaU7p9zSHYXATFl20Am6vNW7J2vvEmay/wB3QFlHi8zMTpADX97VieSSbZDnqyDD4Va0sEsl31LoLbJufeLWFlSANapyVaepZtqIhk7iVPgBYCa8qpRuXo6TShf/AKexgOhRAOhS5ZJOtwUkJCFMyh8JXRm9eoxctpraItvZbzjEfackwEJAoLWetWO/WIpmf+KdMxkyVX0gFSWJCiE3DkEsezUaG4PJDMVKQJssJKTMJDgjURRe9RboOkXcZkcozCObSUJHI2m9WDUsOrg9oSi7f2Pi+wZhMnTMQkJUFIJUUhygiYBqALUcpCQ9ReNLkuUFMpSFzFFS06aMwFWYnmIrZ2+UXMtwqEoCES0hD6gA5Y9XNXg/IwCWFO9zG8cddmiQJweTKSGGnTdg4Aftt6CC+Gy8JFQD+u8WpcoAUh8XRdDEygLCHtCx0MZWn5cLp+X5GBpSdShpUAN1NX0q/uWgumY0SLQlYreFYUAzL6RLJmt5hqAsDVvR4tz8EU9x1iHw4KEBMVlXjThPlKXLUCErQQ2oB060gkGyi1uu8GpUkk8qQKM4Gk07j847w4tysSRdjC4oKFl5ck+YavWv3xblyukVv3s9hEycawJIJYE0Dkt26wxlgJiHHYrwpalljpDsSznYPtWPN8VxWpWIVNlzSlIQNQIJZZC0oIAHlY1JqK7kRtJ+LGJwWsMdSAdIZQ1N5ASK8xAf8Yzcva6J5WtEWG4ylkcySkh3YhSaPqZW4AY93EHJOIC0hSS6VBwWIcbGtY8xTNBQmXRisrBShlavKA7kFNPpvBeVxvNSpj4cxIBBKTYhmPcN2H3xyR9Tx/uGSy1+Rq5mCBKqmje5Ic/rtA5CC6gQXF3IYbhvaKeV46eUGcFpmJPmDVSRcK3cdu0XcPm0pSlJJAWasehSgDmteNI5ov6B13HX/QJmuGmSleLKAIPmDOXNlPdn27wRGNJky1AgLYvSyqagwNOx994t/uyluxGlyK1pYCnaKuJyladOghQCnPVi1G3sYynjlBuUF32SoOna7JsNmOlQSpiAQApJahLhu3UGCKMfrQSClX0U3NQj0atoyUzHKl6gpNEhJNN2q2/b2ER4TiVKUkpDlQZhVzba1YuPqI9MpZIx9ocmYWZMWWSQkmuw7+sTy8hCXUsgNcmwipl0+eSVy+UEuQq3fl/GkZfiDPJ/iEzQVIBctVKUvpB5aJc0eN5TUa+zSU0g9nWc4dKWbxHoFGgf/DuT3cQOyORJIKpdTuVVV7kxAjDDEhUuSpJWlGsg9CAwewNRGfyjL1l1IKgslQClA6QmWylEE3WDpp3elwuT5/Rm22y9xZh5klRmjXpUzEVZWwDVFBeIMu4v8Y/u+ISGUNOsgkuagqSKs3Sto2vCiyvC6Z58UqJKypylWouydT6kjqKEu3WKauHJQUCmSQUTFEEAAsVOkEipADU7QRhV15GsdbQDXw/MkLHiLS5ICQhTFLOospSeU8jgs+1LxdyGSZap2tCiZgrUKlkO4NRzKc7941GHwxX/AGiQoPSgp0v+EXE5Yj+H5Ui1jotRXaM/gcqLMA7MHLAsLVAgthcoa4AgpLlgWh4EaLXRVEUuSBaJWhWjoYzo6OgRxBxEjDIJ8yrACoBoeZi4BG8JugboKzJgSCTYAk+gvAPEcb4VCdXiaqgAAVcki3t9RGSzTjM4uSpARzIJWoAtyg8ukvcAsXvqtR4DLydCQtxMGlImJC9Dr1FqrfyEP5XL9Nsnkfgyc76PXwXjmIhZkgiotDUTIs3ZNLn9YSZhQqqaH6f6QwpiSWpoZNFRcoi8NAgkWIrWIJmG6VEMCsImkkMQaOGcEj6i3rEbQ0wwM3juA5CNPMoBU1yqmrToUoI/hNU3Io/aM1nkxeHneHIKghvDSNTk0TqFBy1A2Fgd3j0cqdgQFAVY/h0itislkzVmYQ6iGI3A06eU7UJt19IylH4IcbWjzrh3HqlTUy5yQlBLkq8zVKFNYgbAGr0EE8zm4aX4p1kalhKSADu8wkDYAkiu8H04Y+CkkMoSzLCykkpcabMzBr/WMvhuE1zJSFHSFNNUdRcK8MgAEbBw3oQYxnjUtNESj4o1eEnyxhB4aNKNOvzEElncqBHyjImWsI1BCwH0hQ3uxs5sR20iNPwEuYqWTOqlfNLJSoOByhiQEBLGgHcxezTJda5bALAB1fC6i5Ci24cmkRkwqaVClDkS8OYceECJhUki1tKh5gInzTNZWGYrck2Ab5lzQX+Rh2Hwa+7QP4m4f8WWVFQSoC6g6QBegq/6aNZKUMdY+y2pKOgthpsnFSwpLLTatwdxS1xvGV4ulJwwT4UvT1UQCHuAFGgsb+0CZGZTEygywiXrUVhAYK0EcqSKEq1pFCwoTGlx+ZoxclZ8GadKzKKAeZy1gKahqDk2PKXiJwWSO+xVyW+ylk37RJJQ2IGhSQA6a6zvygcu31ivxTkviKUtIWmVpC0EaTLK3dSSlNQpSTRRDAgCAuP4PmeIJCQH0hRmKcITdgWcEipp/E1hG7ykCVJRJKn0J0uAztR2r0e8aJN9jjbVSMVwrhEoxCVhR0FLOsHnSQUrSRpYq1B7sGjTZhlkta5a5SJYUkmoAQfKwIYbUi/Jy9WkDUVaRpDgCgDB/aLWHwJF7do0UCkq0DsBk5QGApWj2JJJ+pMGZGHYViZKYfFjoQJhWjo54YztMc0c8VsXmUuXpC1AFRYB6nqfQbnaACwTAzP818GQtYd6pBDHSqt3pQiAvGGJXNMuRKZ1jWghQGoEEFlA9DbcV2IjHYXxiBqJUZupOkjUFaXKiQXchRYEVeM5T8IzlLwEOHeLZyJ2knxUrUXcvQAErBenKDenXrFjiWcJsxK1a0pT4nOl5mlYJAQj4dOpKbtUxTyCSpC1IWhctS0KFQOVwNRALuDzAhq9eh/KclEpCkFlApCQQGNm1El61LVpEpNolXVALJcr8LHJVIQSgBOtSnGnUHPQro7FrxqpuSJmTzMUEKNNKqukjb9GLuCyxQQAVOwAFGp36wQw2Ea8WlRaiXQYim4d6ihh6YfDNSoFNeJUmG4raGyYQEoLRKiZEZhovDsCWZJB7GKeJwxZnKTsobfOnzEXzCT/ACn2hkguXh2SA5LC5ufWF0NE5hqodAOlYhr17wFx2TImzhMlEgaVoXoOkOQBUb71LuQK0ghivIr+U/dEWE/2k/8AC/GJaQ6snlSC7XPQbdIuYfDtU/r3h6bmLA3hAIExXx2F8RBS4D9RqB+4+4IILVixsI6ZYwMKMdmmXF5UoJShZK1+Mmo1pS4UQwZRKXIPQ32jyTCGQtY8FKbc+rWVmp1lSiFV1GgSAIKcRXkf8X/6TI6Zb5QRjZLGIwuuZqLuQAa0pam1z84uyctAP4RJg7H9dItpi+gGoltDmjk3hTeGM6OhRHCADngdmOeypBZamUxIAqSwJA6Alizxf3jy7jz/AGpfoP8AKmIm+KJk6Vm0zHiIHBKnyKnSC3xIdnJAeoBf5bRgZ2Km4hJLqJJVypBYKmB1FPYuqmzGNLwL5EfyTfukxLL/ANrk/wDDmfcqM3umS90B+DsrSuYpalHXILabJKuYVOzFqvQvTqRweDmTEqSFeGha1utC/tEgTFnwxQsgly6SLvCcCeRP8p/zqg/hf7z1/OHFaGkV/wD8UFaAbook3U1qkQZw+BSBaIsFb3ggmNCkNJSkEkgAbnaA2P4g2lf8x/AH7z8ok4n8if5/wjPqjh9RmlF8UY5JtaR//9k="/>
          <p:cNvSpPr>
            <a:spLocks noChangeAspect="1" noChangeArrowheads="1"/>
          </p:cNvSpPr>
          <p:nvPr/>
        </p:nvSpPr>
        <p:spPr bwMode="auto">
          <a:xfrm>
            <a:off x="1679575" y="-846138"/>
            <a:ext cx="2590800" cy="1762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1" descr="https://encrypted-tbn2.gstatic.com/images?q=tbn:ANd9GcTKsLIU_skI9sqgMXUpbxM422tnKBA7LlicYXJvvxemCCeLQ0KLeQ"/>
          <p:cNvSpPr>
            <a:spLocks noChangeAspect="1" noChangeArrowheads="1"/>
          </p:cNvSpPr>
          <p:nvPr/>
        </p:nvSpPr>
        <p:spPr bwMode="auto">
          <a:xfrm>
            <a:off x="1679576" y="-8842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1668296" y="2111515"/>
            <a:ext cx="2223686" cy="646331"/>
          </a:xfrm>
          <a:prstGeom prst="rect">
            <a:avLst/>
          </a:prstGeom>
          <a:noFill/>
        </p:spPr>
        <p:txBody>
          <a:bodyPr wrap="none" rtlCol="0">
            <a:spAutoFit/>
          </a:bodyPr>
          <a:lstStyle/>
          <a:p>
            <a:r>
              <a:rPr lang="en-US" b="1">
                <a:solidFill>
                  <a:schemeClr val="tx2"/>
                </a:solidFill>
              </a:rPr>
              <a:t>a. Mô hình dữ liệu </a:t>
            </a:r>
            <a:br>
              <a:rPr lang="en-US" b="1">
                <a:solidFill>
                  <a:schemeClr val="tx2"/>
                </a:solidFill>
              </a:rPr>
            </a:br>
            <a:r>
              <a:rPr lang="en-US" b="1">
                <a:solidFill>
                  <a:schemeClr val="tx2"/>
                </a:solidFill>
              </a:rPr>
              <a:t>là gì?</a:t>
            </a:r>
          </a:p>
        </p:txBody>
      </p:sp>
      <p:sp>
        <p:nvSpPr>
          <p:cNvPr id="10" name="TextBox 9"/>
          <p:cNvSpPr txBox="1"/>
          <p:nvPr/>
        </p:nvSpPr>
        <p:spPr>
          <a:xfrm>
            <a:off x="1662545" y="2667000"/>
            <a:ext cx="2480166" cy="923330"/>
          </a:xfrm>
          <a:prstGeom prst="rect">
            <a:avLst/>
          </a:prstGeom>
          <a:noFill/>
        </p:spPr>
        <p:txBody>
          <a:bodyPr wrap="none" rtlCol="0">
            <a:spAutoFit/>
          </a:bodyPr>
          <a:lstStyle/>
          <a:p>
            <a:r>
              <a:rPr lang="en-US" b="1">
                <a:solidFill>
                  <a:schemeClr val="tx2"/>
                </a:solidFill>
              </a:rPr>
              <a:t>b. Các đặc trưng của</a:t>
            </a:r>
            <a:br>
              <a:rPr lang="en-US" b="1">
                <a:solidFill>
                  <a:schemeClr val="tx2"/>
                </a:solidFill>
              </a:rPr>
            </a:br>
            <a:r>
              <a:rPr lang="en-US" b="1">
                <a:solidFill>
                  <a:schemeClr val="tx2"/>
                </a:solidFill>
              </a:rPr>
              <a:t>mô hình dữ liệu </a:t>
            </a:r>
            <a:br>
              <a:rPr lang="en-US" b="1">
                <a:solidFill>
                  <a:schemeClr val="tx2"/>
                </a:solidFill>
              </a:rPr>
            </a:br>
            <a:r>
              <a:rPr lang="en-US" b="1">
                <a:solidFill>
                  <a:schemeClr val="tx2"/>
                </a:solidFill>
              </a:rPr>
              <a:t>quan hệ?</a:t>
            </a:r>
          </a:p>
        </p:txBody>
      </p:sp>
      <p:sp>
        <p:nvSpPr>
          <p:cNvPr id="8" name="TextBox 7"/>
          <p:cNvSpPr txBox="1"/>
          <p:nvPr/>
        </p:nvSpPr>
        <p:spPr>
          <a:xfrm>
            <a:off x="1662546" y="3505200"/>
            <a:ext cx="2304029" cy="400110"/>
          </a:xfrm>
          <a:prstGeom prst="rect">
            <a:avLst/>
          </a:prstGeom>
          <a:noFill/>
        </p:spPr>
        <p:txBody>
          <a:bodyPr wrap="none" rtlCol="0">
            <a:spAutoFit/>
          </a:bodyPr>
          <a:lstStyle/>
          <a:p>
            <a:r>
              <a:rPr lang="en-US" sz="2000" b="1">
                <a:solidFill>
                  <a:srgbClr val="0000FF"/>
                </a:solidFill>
              </a:rPr>
              <a:t>2. CSDL quan hệ:</a:t>
            </a:r>
          </a:p>
        </p:txBody>
      </p:sp>
      <p:sp>
        <p:nvSpPr>
          <p:cNvPr id="9" name="TextBox 8"/>
          <p:cNvSpPr txBox="1"/>
          <p:nvPr/>
        </p:nvSpPr>
        <p:spPr>
          <a:xfrm>
            <a:off x="1670761" y="3801070"/>
            <a:ext cx="2475790" cy="369332"/>
          </a:xfrm>
          <a:prstGeom prst="rect">
            <a:avLst/>
          </a:prstGeom>
          <a:noFill/>
        </p:spPr>
        <p:txBody>
          <a:bodyPr wrap="square" rtlCol="0">
            <a:spAutoFit/>
          </a:bodyPr>
          <a:lstStyle/>
          <a:p>
            <a:r>
              <a:rPr lang="en-US" b="1">
                <a:solidFill>
                  <a:schemeClr val="tx2"/>
                </a:solidFill>
              </a:rPr>
              <a:t>a. Khái niệm</a:t>
            </a:r>
          </a:p>
        </p:txBody>
      </p:sp>
      <p:sp>
        <p:nvSpPr>
          <p:cNvPr id="28" name="Slide Number Placeholder 27"/>
          <p:cNvSpPr>
            <a:spLocks noGrp="1"/>
          </p:cNvSpPr>
          <p:nvPr>
            <p:ph type="sldNum" sz="quarter" idx="12"/>
          </p:nvPr>
        </p:nvSpPr>
        <p:spPr/>
        <p:txBody>
          <a:bodyPr/>
          <a:lstStyle/>
          <a:p>
            <a:fld id="{0F6E7020-5109-4EE0-B939-0A203D8953B1}" type="slidenum">
              <a:rPr lang="en-US" smtClean="0">
                <a:latin typeface="+mn-lt"/>
              </a:rPr>
              <a:pPr/>
              <a:t>15</a:t>
            </a:fld>
            <a:endParaRPr lang="en-US">
              <a:latin typeface="+mn-lt"/>
            </a:endParaRPr>
          </a:p>
        </p:txBody>
      </p:sp>
      <p:sp>
        <p:nvSpPr>
          <p:cNvPr id="30" name="TextBox 29"/>
          <p:cNvSpPr txBox="1"/>
          <p:nvPr/>
        </p:nvSpPr>
        <p:spPr>
          <a:xfrm>
            <a:off x="1662545" y="4064124"/>
            <a:ext cx="2475790" cy="646331"/>
          </a:xfrm>
          <a:prstGeom prst="rect">
            <a:avLst/>
          </a:prstGeom>
          <a:noFill/>
        </p:spPr>
        <p:txBody>
          <a:bodyPr wrap="square" rtlCol="0">
            <a:spAutoFit/>
          </a:bodyPr>
          <a:lstStyle/>
          <a:p>
            <a:r>
              <a:rPr lang="en-US" b="1">
                <a:solidFill>
                  <a:schemeClr val="tx2"/>
                </a:solidFill>
              </a:rPr>
              <a:t>b. Các đặc trưng của quan hệ</a:t>
            </a:r>
          </a:p>
        </p:txBody>
      </p:sp>
      <p:sp>
        <p:nvSpPr>
          <p:cNvPr id="24" name="TextBox 23"/>
          <p:cNvSpPr txBox="1"/>
          <p:nvPr/>
        </p:nvSpPr>
        <p:spPr>
          <a:xfrm>
            <a:off x="4270376" y="1576811"/>
            <a:ext cx="6092825" cy="461665"/>
          </a:xfrm>
          <a:prstGeom prst="rect">
            <a:avLst/>
          </a:prstGeom>
          <a:noFill/>
        </p:spPr>
        <p:txBody>
          <a:bodyPr wrap="square" rtlCol="0">
            <a:spAutoFit/>
          </a:bodyPr>
          <a:lstStyle/>
          <a:p>
            <a:r>
              <a:rPr lang="en-US" sz="2400" b="1">
                <a:solidFill>
                  <a:schemeClr val="tx2"/>
                </a:solidFill>
              </a:rPr>
              <a:t>Các đặc trưng của quan hệ:</a:t>
            </a:r>
          </a:p>
        </p:txBody>
      </p:sp>
      <p:sp useBgFill="1">
        <p:nvSpPr>
          <p:cNvPr id="29" name="Rounded Rectangle 28"/>
          <p:cNvSpPr/>
          <p:nvPr/>
        </p:nvSpPr>
        <p:spPr>
          <a:xfrm>
            <a:off x="4537364" y="2132296"/>
            <a:ext cx="5791200" cy="3047999"/>
          </a:xfrm>
          <a:prstGeom prst="roundRect">
            <a:avLst/>
          </a:prstGeom>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Symbol" pitchFamily="18" charset="2"/>
              <a:buChar char=""/>
            </a:pPr>
            <a:r>
              <a:rPr lang="en-US" sz="2400">
                <a:solidFill>
                  <a:schemeClr val="tx2"/>
                </a:solidFill>
              </a:rPr>
              <a:t>Mỗi quan hệ có tên phân biệt;</a:t>
            </a:r>
          </a:p>
          <a:p>
            <a:pPr marL="342900" indent="-342900">
              <a:buFont typeface="Symbol" pitchFamily="18" charset="2"/>
              <a:buChar char=""/>
            </a:pPr>
            <a:r>
              <a:rPr lang="en-US" sz="2400">
                <a:solidFill>
                  <a:schemeClr val="tx2"/>
                </a:solidFill>
              </a:rPr>
              <a:t>Mỗi bộ là phân biệt và thứ tự các bộ không quan trọng;</a:t>
            </a:r>
          </a:p>
          <a:p>
            <a:pPr marL="342900" indent="-342900">
              <a:buFont typeface="Symbol" pitchFamily="18" charset="2"/>
              <a:buChar char=""/>
            </a:pPr>
            <a:r>
              <a:rPr lang="en-US" sz="2400">
                <a:solidFill>
                  <a:schemeClr val="tx2"/>
                </a:solidFill>
              </a:rPr>
              <a:t>Mỗi thuộc tính có tên phân biệt và thứ tự các thuộc tính không quan trọng;</a:t>
            </a:r>
          </a:p>
          <a:p>
            <a:pPr marL="342900" indent="-342900">
              <a:buFont typeface="Symbol" pitchFamily="18" charset="2"/>
              <a:buChar char=""/>
            </a:pPr>
            <a:r>
              <a:rPr lang="en-US" sz="2400">
                <a:solidFill>
                  <a:schemeClr val="tx2"/>
                </a:solidFill>
              </a:rPr>
              <a:t>Quan hệ không có thuộc tính đa trị hay phức hợp.</a:t>
            </a:r>
          </a:p>
        </p:txBody>
      </p:sp>
    </p:spTree>
    <p:custDataLst>
      <p:tags r:id="rId1"/>
    </p:custDataLst>
    <p:extLst>
      <p:ext uri="{BB962C8B-B14F-4D97-AF65-F5344CB8AC3E}">
        <p14:creationId xmlns:p14="http://schemas.microsoft.com/office/powerpoint/2010/main" val="350617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9">
                                            <p:txEl>
                                              <p:pRg st="0" end="0"/>
                                            </p:txEl>
                                          </p:spTgt>
                                        </p:tgtEl>
                                        <p:attrNameLst>
                                          <p:attrName>style.visibility</p:attrName>
                                        </p:attrNameLst>
                                      </p:cBhvr>
                                      <p:to>
                                        <p:strVal val="visible"/>
                                      </p:to>
                                    </p:set>
                                    <p:animEffect transition="in" filter="wipe(down)">
                                      <p:cBhvr>
                                        <p:cTn id="16" dur="500"/>
                                        <p:tgtEl>
                                          <p:spTgt spid="2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9">
                                            <p:txEl>
                                              <p:pRg st="1" end="1"/>
                                            </p:txEl>
                                          </p:spTgt>
                                        </p:tgtEl>
                                        <p:attrNameLst>
                                          <p:attrName>style.visibility</p:attrName>
                                        </p:attrNameLst>
                                      </p:cBhvr>
                                      <p:to>
                                        <p:strVal val="visible"/>
                                      </p:to>
                                    </p:set>
                                    <p:animEffect transition="in" filter="wipe(down)">
                                      <p:cBhvr>
                                        <p:cTn id="21" dur="500"/>
                                        <p:tgtEl>
                                          <p:spTgt spid="2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9">
                                            <p:txEl>
                                              <p:pRg st="2" end="2"/>
                                            </p:txEl>
                                          </p:spTgt>
                                        </p:tgtEl>
                                        <p:attrNameLst>
                                          <p:attrName>style.visibility</p:attrName>
                                        </p:attrNameLst>
                                      </p:cBhvr>
                                      <p:to>
                                        <p:strVal val="visible"/>
                                      </p:to>
                                    </p:set>
                                    <p:animEffect transition="in" filter="wipe(down)">
                                      <p:cBhvr>
                                        <p:cTn id="26" dur="500"/>
                                        <p:tgtEl>
                                          <p:spTgt spid="2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9">
                                            <p:txEl>
                                              <p:pRg st="3" end="3"/>
                                            </p:txEl>
                                          </p:spTgt>
                                        </p:tgtEl>
                                        <p:attrNameLst>
                                          <p:attrName>style.visibility</p:attrName>
                                        </p:attrNameLst>
                                      </p:cBhvr>
                                      <p:to>
                                        <p:strVal val="visible"/>
                                      </p:to>
                                    </p:set>
                                    <p:animEffect transition="in" filter="wipe(down)">
                                      <p:cBhvr>
                                        <p:cTn id="31" dur="500"/>
                                        <p:tgtEl>
                                          <p:spTgt spid="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atin typeface="+mn-lt"/>
              </a:rPr>
              <a:t>BÀI 10: CƠ SỞ DỮ LIỆU QUAN HỆ</a:t>
            </a:r>
            <a:br>
              <a:rPr lang="en-US">
                <a:latin typeface="+mn-lt"/>
              </a:rPr>
            </a:br>
            <a:endParaRPr lang="en-US">
              <a:latin typeface="+mn-lt"/>
            </a:endParaRPr>
          </a:p>
        </p:txBody>
      </p:sp>
      <p:sp>
        <p:nvSpPr>
          <p:cNvPr id="4" name="TextBox 3"/>
          <p:cNvSpPr txBox="1"/>
          <p:nvPr/>
        </p:nvSpPr>
        <p:spPr>
          <a:xfrm>
            <a:off x="1668296" y="1496290"/>
            <a:ext cx="2446504" cy="707886"/>
          </a:xfrm>
          <a:prstGeom prst="rect">
            <a:avLst/>
          </a:prstGeom>
          <a:noFill/>
        </p:spPr>
        <p:txBody>
          <a:bodyPr wrap="none" rtlCol="0">
            <a:spAutoFit/>
          </a:bodyPr>
          <a:lstStyle/>
          <a:p>
            <a:r>
              <a:rPr lang="en-US" sz="2000" b="1">
                <a:solidFill>
                  <a:srgbClr val="0000FF"/>
                </a:solidFill>
              </a:rPr>
              <a:t>1. Mô hình dữ liệu </a:t>
            </a:r>
            <a:br>
              <a:rPr lang="en-US" sz="2000" b="1">
                <a:solidFill>
                  <a:srgbClr val="0000FF"/>
                </a:solidFill>
              </a:rPr>
            </a:br>
            <a:r>
              <a:rPr lang="en-US" sz="2000" b="1">
                <a:solidFill>
                  <a:srgbClr val="0000FF"/>
                </a:solidFill>
              </a:rPr>
              <a:t>quan hệ:</a:t>
            </a:r>
          </a:p>
        </p:txBody>
      </p:sp>
      <p:sp>
        <p:nvSpPr>
          <p:cNvPr id="6" name="AutoShape 8" descr="data:image/jpeg;base64,/9j/4AAQSkZJRgABAQAAAQABAAD/2wCEAAkGBhQSERQUEhQVFBQWFRoXGBgXGRoXGBcYGBgWFxUYFxcYHSYeGBkjGRYWIC8gIycpLCwsGB4xNTAqNSYrLCkBCQoKDgwOGg8PGikkHyQsLCkpLCwsKSksKSwsLCwsLCwsLCksLCkpLCwsLCwsLCkpLCwsLCksLCwpLCkpLCwpKf/AABEIALkBEAMBIgACEQEDEQH/xAAcAAABBQEBAQAAAAAAAAAAAAAFAQIDBAYABwj/xABGEAABAgQEBAQDBQUFBwQDAAABAhEAAyExBAUSQQYiUWETMnGBQpGhI7HB0fAHFFJygjNDYrLhNFNzkqLS8SRjg8IVFhf/xAAZAQADAQEBAAAAAAAAAAAAAAAAAQIDBAX/xAApEQACAgICAQQBAwUAAAAAAAAAAQIRAyESMUEEIlFhMhPR4RQzkbHB/9oADAMBAAIRAxEAPwDxiHiEaOBgGLCCFjjCARoVo4Q1ZhgMXCAx0K0Ajmi5hsGtY5EKU19KSpvVhSNn+yfgdWMxKZs2SF4VGoLK3CVK0kJSkDzkKIJFhvs/umGwcrCSlIwstEoDmZAYO4d+pb7oQz5YXKKSygUkbEEH5GGmPTP2uZUh04gJ0zFEBRAACnfmVuVBgH6R5/g8nnTqSZUyYf8AAhSv8ogAFGOixjMDMlLKJqFS1i6VpKSPY1ivDEWU2jo4QrQihhjgIO8P8K/vRD4jDyNStCfGUpJUoBJISAkg+dNyLwdxf7GcelQCRJWn+NM0AN1IWyvpDEYQmIzGh4q4Mm4AS/EXKX4jt4ZUWIZwdSR1FQ8Z9oAOEOWR7bQmmG3gEcKxyjDiIa0AxGhyRHNCLVtAA1anh6A0MQmHEwCEJhxLCESIZNW5gAY8SIERgRMmABVGGQqjHAQAPjojSuJAYBnQhVDmiJSIAHaoapbwmmOSiARLhsKqYoJQlS1HZIKj8hWNtwv+yDGYyWZh04dFkmcFJKzuyQHAHUt2eNx+x/8AZzOwqjjMS8tSpZSmVZWlRSSqZ/CeUMm/VrR6NjsQdKgkqFLueo/1hAUsgytWFw6JKl69AA5UhCQGHKgBnSC9SHL1iLE57KTqBKRtUsfVmrXpFbx1pmSyVFlKZT+jh3gRmuTTZs15ctSxzMWBDEhmUWDQhBjDDC4pQCgJxCdQBQdIDtc0eJcTnz8solDIUBp6gFtmcM0C8iySfh8Qhc2WQkoKdT6mJU4B00HvFZVJjd1CpfYiwgAwv7Y5ilfuylKKi8wVL/7s7x5oI9Q/azKfD4dXSYdrOj6WjzB4pAiYQilRGZvSHSZWpQB3IHzLQDPpnKMBLlSZYkS5MsgJPLLAJdKXPV7Oe0HMXKLP/hP3GKko+EBpBOlgKigACew2cwDzLiiYqbhrAK1BQYKe3yiQJ5iMTMIlyE4dSG5xOQ6SNSKctSdJWzwE4q/Z6iaGlYTBCYUqdSVzJKgplaClCWQQ+l9R6wdw+bKKgnUCClZqhUtVAkhiaCp/VYexKgA1QTX+Um8AAjJOAZBlqlYnCYDzFvCMwzNNWKlK5tdrK3PpDf8A+XZdKVqTh9TqtMmLUgX2cOPV422BwPMVEJT7V9XPWnyirj1JUShJGpKmVW1Ol94YHkXE37HZ65y5mC/d1ILESkLIKKB/NRiXPmjD5jwdjMO/i4aclt9BUn/mS4b3j6Fw3CeGTOVPmoecpk6yVgaUhJAAcC4d4tYpgppWIVLUoAJ/vUBiAOVbs7NQi53rDsD5XVEYDx9W47IMPMKTOw8iasV1LlpJcd4x/GOSYTFS5UvEYhOFLqMvTKSE8qSVJLADSEubi0FgeCwkeiY39jM5ivC4nDYlAD0XoLEOCbpFCD5owmYZeuRMVLmABSWdlJUKgEEKSSCGINDABWWpohhyjCQAOSIcYRIjjABwhYSHNABGUxwVDo5oAOE2HPDUSSaAE7xPg8uXMNAdL1UxZPqbCFYWRNBrgvCGZj8KgEgmeiouGUFEj0AJibL+C1zlLCFpAQnUxLrUOiQlwT6kRpOCctlSsbhlLQrlWNKi6WUWAUrrUs3eIeWPRH6kT23BI8KUiXqWsIQE6lkKWpg2pStzAvE8SIALlI7Mp2Pa13+UGBHn+bJabW+lvK5oesVZZqMpziVNmpQErWopJ1KA0BiaM7vFvF58NWgAjSv4XNqMbBt4xeRz9OKkkvdQ5j1ewHrBrNg01d/Nuph7QWLoSbNLkkkkKN70VFSYs+I9fP2G/wBYnnWWzXVb5/OKM1XM/cG34n8ICRc04fl42WmXMDgEKdy4NnBBDmu8ZTFfsvEtajhwpaNKarZdXBIGgU2uHLUeN/gDzMehG34Ugh4IZm5elhS1BA1aHVo8FzfgXFSZjzJemWo+cMQnq4FRbdooHJFpmIYhSSUnVQb2Ym96djH0FisrkTEFK5QJahc0LUINxGVzngnnSqWQJY6qbSXJuA9zuN4huSE7XRvMWOU+o+HVuPh/TXjE47+0w39V+XboI2uKPLtcbkbjcVjE41X2mH9F2LbHdUUWXcln/bMFU0LoJhUPg+BV/U2940WD8/8ASXp6PGayckzVOSR4a76Vi6dxU+to0uC8/wDSfwgEdm8xSUukrDNYAh9Q67s9OjxmJWM/9RiirQaoB1JKrBVwn09o0OetpD6fhvqfzdtnHzjK6/tMTU+YDzhOy7D8N/aAZpMgmgiZp0edI+z1bSx5gv8ACDUiQolKWFPi0mhIcWLMytoz3DazoW+r+0LampyptpsH61g9PRRRq7XZzQMKbntDAvZlNSgJdSQ501UAAas7xnV8OyJy5ap2mZoKhpJSE86SlQVV6gs0BeIpyggAmn7ykDUkDc2asSz8UlSkhXguZiRzJUkl1PdPmPcwWAXziRhAjwv3aWsEaSkoSkBIZg/mIoLHYdI+e+NkpTjZyUJ0oSUpSkOQkJQhIAerBt495zZTzDf3Lx8/8WTNWNxJ/wDeX9FEfhDQAmFSISHpEUAsJCx0IDmhRCCOEABWVwws6RqSlSi3MdIHqbuDQ0gzN4MOGITNIWVCpS+kVcgFQBcNdo1ubZGhaEzpKTMM0ksnm0qJT5hsKEMSw+8/kU4YhJlrlFK0JSVKJDO5qkAUqk0uI5OWSWkjC5PRisPkEk4eUMOkImkqUrWSqYrSPKDsKPpAizKzRUpIw04JUgHndwE6lPRtxzFwIN4XhFaJz+NoEtYKTpdSkl9bMbEOK9T0gpOyiQZpVoQpJckOsqKiGdhyp/8AMJwv82Txb7M5meWKk+EqSFrCiDqSKEJmcqSvqXtT6QZweXTcQiROUnwihZWpKgUqdLaVcw3AF+pg3LnEJCEISlCWYCgDEEMB3hqkqJLqV6AkfdEPJih1sftRqjGC4gS03+pQoW33eN2guAew+6MTxZL+1/q3S9w9I6zoA+EW05DNRZtU1A3MaPHq+0NnIBoHNhGZdlJJdtab8o+V40mNVUdNIN2H5w0Jj11Cr+/oLdv9YFz1fcDufpYQUlsXtZNv5QPwgLiF2/l6n/KICTR5CgKmpCnY6rU2JEGhk0xJWRMEwGqU6QhQ7O7H1pGRwmMKOZJ0kVcjqPre8X0cYLSOcah1QfrBasLCsvUX1y1yyCzKA+YIJBHoYdp6Q3A8Qy5tErD9FUP1i6ZKTs3pFpaBMjxB5fluBuNzT84xGPP2uHueVfRWyt7e0bXEOU77bA7jY0/KMPmB+1w/8i9gdlbCn5xmUyzkqftlkj+7VcafjTdSQ3sI1OXnn/p/ERlsmDTVsAD4arAoPn70HpGmy485/l/EfKABM7JYNq8ybKAG/WrxkQCVYm/n2QD/AB3erdxWNZnAcop8Sfgf+L4vw2vGQSR/6glv7U3Cj13FjW8AzQcMJZCrB5q7DS9Eix83rGgnkaVWt10j/m2gFw0fsi1R4q7ErDuLvUGlhQQcxHlP/bq/6d4YGMz1blIG+Jqx9bvDJCl+NLbW3iJsUqDOXc7J7CsJnR55Peeo1DW6N98Q4VIOIlPpfxAQ6VINA9BYHuYBBzFl5htfYNHz1nM3ViJyus1Z+azH0FiDzH13j52nF1KPUk/MxSBEYEPEIBCwxiQsc0dAB0LCR0Az6Ew8iVKlplhKlpCtdT8V7hgz7CkNwaFSgoSmQFKKzTUdRZ606RMkQ9mjyZeom+tHK5MVU1ShzqKvW3yFIQCFeGzZwSHJAFqlqxzttmbZI8ZviHPq+HLL0OsipDszd71+dorZ3xZyK8F0kEHV1Hb3+giXh/hrWrxJ6krF2CiNTuWLdmFbuY1xw8sluj0HIZmrDSC7vKRXqyQH+kZzjFLLJ/lNC2zbxqctlhMpCQAAAwAsA5oICcUYBc1QEtJUdINADYmpJt7x6q6O1dIxkwV70P8AEaE3NheNNia6Ouno5/KJcL+z+bM86ggNYVO2wYfWNZh+FpSUjW6mG5LfIMPvhpDaMnJ2vYXbqdusZ/EzKdg4uwofnHqM3h6SoAIllDUcUp6F3v0jN55+yWROTyTFIVqUvm5klSmJ6EWgadE0zD5jikmQtIUNSkHSAanlp91/SBqcVysFKDJAcVcsxPru0aDN+BJmHDrQtQCdIXL5gwDB+nu0YtWGUglgo1vb0YWBjgyybejCe2EsIJstIIBmOq/MWb0t3je5FmUxOgOrSQS0ztShAqxpAbhOctATrSCFB2DOK3V1pShp0rB/MDKYEy1gJdiGYame79I0XKEOSYo9WmGcQOWz1HwlW42H37Rhcz/tJFPgX8JFwrYRpMXmyvskpl6gsjWXbwwCKlj9IyWKmL8KWZqdKtKgUhxvQXNw1dorJnjCPI2lNJWFMjX9pMA2lmg1P/aH4V0A+sajLfOf5fxEYLA4vw1S0pUdOlIXXU4UUqJqDUOY2fDmY+IVJ1eW6SwIPV7kHvDhmjN0gjNPRNnBGpA5fMm5U/xtyig/GsZCSuk6rPOPx6dhszG9jGwzeYykByOdPxgCyrC/57Rj8MSBMDkPNNiio5djU+l42s0ZpOHP7IH/ABrqS/xM2pO1LQcxR5Tba6ikXHxC0BeGR9kihB1KuAk+c/CKe94M4g03uLAE3GxpFDMJmZ55FR/aTDQ9hd4dlZJny7s5soKT5d3qoRDmaz4mHvaYbA7bdIlygPiUvcazVLHyt5xypP3wEhPHLZMw9EqNA1gTaPnoCPoPHAmXMYkEpUxBcgkFiD1ePN87xKCoS5spEwhLKWU6ZoVsdaGJP8ziByolzowrwkaMcOylylzEzDLUn4VpdJHwspNQojYg+sC5mRTmUpKDMSkspUvnSPUiw7lopST6KUk+ge8LHQkMo6OjhCEwAfRscBDCCIRUxgSbAOY8E4iQlrkCMhxXm2pYQAWlqqaVJD+4DGnaJc9z4TAZcosUnmCuVWzFL9C9D3pDcm4ZVM1TJyVGXcJJOsnlclq1oXDivaN4Q8kt0P4X4eSopnLWkorpRp1anChXoe1d/bYYHFSzMWABrFwAwAYhnP1+loiyfI04eXSUSQe+5sH67mCOAy1JUtakHXVLvZPmAHQVjoUJWjRQaad7CeHW6Q7dKQxyJ6GIBMtYD2JDED519omkqSUJIIL1PyEUcwUPElPYlaWcB3QaVuY6lo6UqWw8MeU0WkvW1Qb7+gf3h6MUFWoWsaG56QNlzS3KqhBorZ9Vn9vyhFLH94hwPjTQ0Vb7ouygkMekKKVEpLC/l2sfeLCZ4Ja3Tv6dYFgEuHTNS6nSbjoPnHIxKAD5kEAOk2D0Dg7QWAYeA2b8I4bEA6kaFH45fKr32PuIuomm+1Kio+W3tEyMQD+YqIGlJUxNJ9mW/wD1CbJAEpSVhgCSGWwdqWND9IG43KpgQoBcwKqQk0c7D0j0BKukdMlBQZQBHeGoxqmjnn6e9xdHmmU4adp0zpZ7KSHUPz94kzDhdU1BBU241INPXYxvZ+Vg+Ukfj2e4ilLwixMKPDOln1lVHfa5oHv2jnl6eD7/ANfsCx1po85zrhyVIAmCYolKEhgoMSAzkAdoh4dz9KJqSwCpiilfcC3yJ2jZcXcNGaFaCSqjjcs1tiex+cYnCcN6GmKmKE1JcJ0ltQPcvcAt23jhnjlGd9Gc7hKwvMnT5ipRmeHyzwqgS+gDcneAByEiayljUVlfKdQckGpFNhSNxLnJUQFhyWLkNQuxcV+cDc04XmLUfAlhi1dRYGju5YP+Ea5JZHG4v/BrGbmrR2QYZUqYp1lQUaJI5UkqBUWf+FxaD+MPLVvMLvd6M1XitlGQqklJxE5IL0QKmxLajszmg+G8aOSkDypZ/iuf12eOnDzcfeaxutnna+EcRNMtaUJSES1efkJKuiTX5tEGVYZcvEhMxKkHQosSob3EtVCO+0enKwWttYCwC4fYjf1iI5DLD6CpDu4fUgk7mWp0v3AEbUyqMNiEvLUBcgj5xk8blySpzLBNi71Dh7b0FY9SxPDZZQ0JIIbVLOkj/wCNZKfkoWgHi+ENCglEwKUzsUkU9RQfOKjXkhoweK4ZQuSAn7PTWnlUWY6vXrFXKMmmyR4odTpfTLPUDa77UEb1eQzE3QfUV+6Ik5RqBQXCSwoGUKuGI7ttEzxRozklWzznF4kTVhWIkImA6R5dKtKiSGWhlE2rWOzTgfCF/BnzJS9kLT4qTvRaGI9wY9FlcNOS+hQLMpRUVWFAskm/cXgZnHBGhaZgmJZwGL6gXblNjff6xlc49Ci5eGeTYzhfES0a/DUqX/vEArR7keX0U0CY9iGGmYZM1Y8QFS5YSQp1AnUSaUNA0VBhMNOWUz5KZ/iKSBMB0KSVOSdSADUmxBAZoFnS/JGiyfJsVzAA6iAOp2jIZ7xCVrMqXWWQEnuSWv0sYL8Q4lpTbEgHY6Xqz79ox8qUVFGrWdSmSQNhuADzAn5NHBjiu2c4Xy/h5ShrmqKaMkgata30kO41AMRfeNrlspKEsZustp0gA6acoDPWm0QZRgdMpImJIZBCQonlBFz1NYmyjh5UszZyfswsEhPxJ3NTd2+sdCjK1S/guMZR3V/QclzkkGWQyimxNajt+HSKuJzoSUKEsD4WrygkAb3qK/60A8XkeIkpdSkgAkHoTdt3rAo4pSgyUjVqetQh25QfnW/1jOfqJcnFGltPYcn8bK0khKeUjUalqdB377EtFUcQLnYjCghLCdLehDEgpJB76vrFjD4VSkgTW0vR0D/NvBkSJZmpWogsU0AJLAgpDuw222gUZ3bkK38hWVLdmLinY/DtDJkwpJYtT2u9fnFoYT+E6mPoQ2nb+kxHOBB7MaGxoI9A3GOCqzFyxT3G/wDpDzPWUV0rDBj15gGPt2hoSCf4TqT3BcfSGolEXHwXFiyn94AJJZFCgmWpgWNU3b0vFsz2bXykkgEbirfT7ooCY4rzcu9/N1/VosIWQ2kagVFwRZ9Jp87tDAsnGKSQQnWhn1BnF/mInlY8LYpqPkflA6UpJ06FGUrSWSajf7jEsxbN4iHDOVJs/wCcFgFZc0G369ojGMALKBB+m/5RWXhiQ6FG4NT+usR/vZQAFpJpV+tBQ2NzDAizLMJaFF1PagrsGgNiZfjq1AJltdSncj7ibQuZYseIdEsAggOeY8rgMLCK8uUQylnSP8Vzawud4mUVNUxPZewUjDc2hQnTEs9QQDXlfyA0NyW62gnIXMUAFI8Psku1aVZrdI7LJ6JiXHWhIAJ709d4JJ+UKMFHoEitKwPUhXrceijUfOLMuWBYNHGYGf7qxRx2dy5V1AndKan52EadDCEV8RmCEDmUkHYG/wAoyuP4qWp/DGgWpc+/5QMkTSokqLnV+EKxWavH8Sy5flOo/S362gdhuIQsrXMUEhLMGbo567iMziVcyz/N/lA/GB2ciZpeWNph7kghgkXJpt9IyyzlGNxVkTk0tGrzDjqVLSopSVaXfoG6i7RmJ/GsyYEqLBIVtR3YEezmMTh8wBUpSgGT1s9bUrf7o1sqUZ8iWpQShVVMQ1GuwHePMy5crW2crnJ9sOcU58hAT4NiKi3o7wWwGPQrCpxD8ihX1cixoK9YwWNlApfWFEGoa+1APwjsJmy5UgYcKcFDEAOA5c2HLU/SHD1VNt7b6NIv3cmjcyMbJxIKNBsCWGj2cH/zWIE8MIN0ofUVJJ5VJqWAUKgbMDALhTPEyTMUtQPL5TQmtaAB60HSLGO47K5amQmXq5QvZNS9Tc6Snajx2458oXPs1Uk1srYzLFYnTpRN1IUCDoIAIILsoMTRngxlXCkyhmsNJ5erO7nptTt8tUmbLT5foIim43+kD9VioYFEaxpDTkwUUlalK0lwHYP36wzNcxlygUrcOk1Z2p1NCzikeZzM9xCZs0qnLLK1EJmEChsGqxBADbHtBPN86nzpUubMStKC7OCkOCzhhuaenzM5snGDcVsl5FVijLVL06aqUXlJDuR8S1dEgAULX6X1eX8OeCgmWj7RV1LU7E3UfyEZHhjiIpny9bseRiQyQWZnsBTtePUEKexeI9JGNWuwxtS2V5uWS1VUkEtdz+cUczy9On7M6FJNCDZWkkP3ZMGYE5tkxmqSpKykp+H4VevfZ43yQVNpbLnFNdFcZmqWQiZzKDHUKEgg1H6MEf3rSSCQyjZVrHfaM1Pw02WpOslTBNFAMdNDzXLiLErH6i032Y19S8c/9VGLp6I/US0zReEkkMdJOksaigZgYYmQpNKgEK9DeB0rFNzIWCgaXs3uDbaCknMgEKdKiy2pU1eoHSlu8dUZxl0zVO+iFgRUbKqPXpCzEWLvzC38ov8AKLqQiYHSeopQhwxcRBOllFXYakh+vKQXHtFjK3iOBqGrlVXex+fvEstSh5FONPlPr0/KIyxAcaSyg4tYXG36pHLQb3Gm49TCAupLqdKtJ5XSdgxt9Olo5eYLCTrluQ3ofNv/AE/WKtCQ4/gr7G4hoWvRRbhgQbmynfeGAKxuYK1qCEBDEubl+6jQXigoOXUSo/q5NTE2MJMxWouxP6aIVFoBFrC4rSAAW5hboxpBTDZ2pJCVVom1aktb8oFS30U3v3inKWxrSo++AVlvMM+mLJQCUpBKWFLH5mA5X1rQxOxKywsov0HqYiKUi51FjRP5wDsalWqgr5bdx/pFrDsm9S5oK7RQnYxkmwDgMn03Pt3ixl63ALXf7zDJFmzQ5ITuaqtcAsPaAPEOHmzAVJKiDLUkkOalQcNdmF4vzQXVq+J26s7+1odJzIS0upKimwbc+/vEziuNt0RN6MIrJzpqoBjtQPtegsII4ScuWySp7Av/AIn1V3o30ghmc+XiVkpPhOwKi5o7WSLs59HiObk+lbAamstjpAF1E7hm2f8AHzZ4ZSdXoxURcLIStwSyC4CvKlOl1EitWD0hmMMtKkNqMp9GsABVG1ECo3BHt1i/kGECZ6PFIImAtzJWKlSTqFU1Yp099otyuHVCYJsshGmYSkaNPKCaVdLtYkRrj9PGPSNFFtAfLuHZi9GkOqYtY1KDICE3OqzvqdLvb1jTnhyW8yWoS20S2UElRSQDrIqAXLP16Qbw2CKiplFidXVib1pF+RlKResdixpdmiiiqFQmJmHQrSNRALA1fs3e0JHVjZoo85mTVyFFC5ekgalEyxUv8EwiqQwLA3ekWMTxKJ6JYnOZiTpBBsijKb4j7dPSPQkykzCNTA6SguAQpJZ0l7W2jLYn9m4E8/a6Ja0qYBPMCGIHmAN3D/wxyyhevBk4MDrybwihSyBrchSnDdmbZx3+6L+DxBlTJaVrWEJUJhCSzpBcb1o3ziurBzk4lelKD4csyxqoGMshKzTzaUGruCbmCeRZecdh5i1t4urSdRDEnmJZNUhlNbakcssDW4mfD4D87jVAKtCSsNqSSNA2dKn96ikaHDz0zEJUmoUAR71jA4fIhLSqTP0udWiYGJppYGnor+mNfgZvhSkJdwhAGo0oAznYNHXi5vcjaDl5L07ChXX9dopz8m1bIV7MfxgjhlhSQoWIcRM0auKfaNKTMovKEWSCllPRTh/RyGi3g5i5MpQKjOOoFIUyWSaEBQ+dXuYNTsClV6HqL/6xQxGXqT/iHa/yiI4oRdpCUUnaI5GJlrqk6F9DyqHofi9vlE0/MVDwjrBBJCnHKatUDtAudgwr9CGYxCvCQKnQVEu5JFCANyaRT+R2aAykqAPkLnd0lwHYxCuSpBD05T3F1H0MActzYmWmqXJLpuCGY0Nbv3g7IzIMmwd6GoNa1uLxMckZK0CkntDmcpqx5KWG9ojQlnBDHR/3RamYbUUlIHw8r2YvexvFaU4BBeibHbzCKGAMWPtF/wAx++IiQ/X9CJ8VLJmLuan74gmSwHc7WF6NvbbvABaw0xJBSTpI+Ih09RFNOZ6HDiaT/h5RavWKOPn1sQGoNt7neB8/EsoAmjinWzsBeKbSRDdF+ZjSpTE7mgtu/wChFM4jkUTQaaU7p9zSHYXATFl20Am6vNW7J2vvEmay/wB3QFlHi8zMTpADX97VieSSbZDnqyDD4Va0sEsl31LoLbJufeLWFlSANapyVaepZtqIhk7iVPgBYCa8qpRuXo6TShf/AKexgOhRAOhS5ZJOtwUkJCFMyh8JXRm9eoxctpraItvZbzjEfackwEJAoLWetWO/WIpmf+KdMxkyVX0gFSWJCiE3DkEsezUaG4PJDMVKQJssJKTMJDgjURRe9RboOkXcZkcozCObSUJHI2m9WDUsOrg9oSi7f2Pi+wZhMnTMQkJUFIJUUhygiYBqALUcpCQ9ReNLkuUFMpSFzFFS06aMwFWYnmIrZ2+UXMtwqEoCES0hD6gA5Y9XNXg/IwCWFO9zG8cddmiQJweTKSGGnTdg4Aftt6CC+Gy8JFQD+u8WpcoAUh8XRdDEygLCHtCx0MZWn5cLp+X5GBpSdShpUAN1NX0q/uWgumY0SLQlYreFYUAzL6RLJmt5hqAsDVvR4tz8EU9x1iHw4KEBMVlXjThPlKXLUCErQQ2oB060gkGyi1uu8GpUkk8qQKM4Gk07j847w4tysSRdjC4oKFl5ck+YavWv3xblyukVv3s9hEycawJIJYE0Dkt26wxlgJiHHYrwpalljpDsSznYPtWPN8VxWpWIVNlzSlIQNQIJZZC0oIAHlY1JqK7kRtJ+LGJwWsMdSAdIZQ1N5ASK8xAf8Yzcva6J5WtEWG4ylkcySkh3YhSaPqZW4AY93EHJOIC0hSS6VBwWIcbGtY8xTNBQmXRisrBShlavKA7kFNPpvBeVxvNSpj4cxIBBKTYhmPcN2H3xyR9Tx/uGSy1+Rq5mCBKqmje5Ic/rtA5CC6gQXF3IYbhvaKeV46eUGcFpmJPmDVSRcK3cdu0XcPm0pSlJJAWasehSgDmteNI5ov6B13HX/QJmuGmSleLKAIPmDOXNlPdn27wRGNJky1AgLYvSyqagwNOx994t/uyluxGlyK1pYCnaKuJyladOghQCnPVi1G3sYynjlBuUF32SoOna7JsNmOlQSpiAQApJahLhu3UGCKMfrQSClX0U3NQj0atoyUzHKl6gpNEhJNN2q2/b2ER4TiVKUkpDlQZhVzba1YuPqI9MpZIx9ocmYWZMWWSQkmuw7+sTy8hCXUsgNcmwipl0+eSVy+UEuQq3fl/GkZfiDPJ/iEzQVIBctVKUvpB5aJc0eN5TUa+zSU0g9nWc4dKWbxHoFGgf/DuT3cQOyORJIKpdTuVVV7kxAjDDEhUuSpJWlGsg9CAwewNRGfyjL1l1IKgslQClA6QmWylEE3WDpp3elwuT5/Rm22y9xZh5klRmjXpUzEVZWwDVFBeIMu4v8Y/u+ISGUNOsgkuagqSKs3Sto2vCiyvC6Z58UqJKypylWouydT6kjqKEu3WKauHJQUCmSQUTFEEAAsVOkEipADU7QRhV15GsdbQDXw/MkLHiLS5ICQhTFLOospSeU8jgs+1LxdyGSZap2tCiZgrUKlkO4NRzKc7941GHwxX/AGiQoPSgp0v+EXE5Yj+H5Ui1jotRXaM/gcqLMA7MHLAsLVAgthcoa4AgpLlgWh4EaLXRVEUuSBaJWhWjoYzo6OgRxBxEjDIJ8yrACoBoeZi4BG8JugboKzJgSCTYAk+gvAPEcb4VCdXiaqgAAVcki3t9RGSzTjM4uSpARzIJWoAtyg8ukvcAsXvqtR4DLydCQtxMGlImJC9Dr1FqrfyEP5XL9Nsnkfgyc76PXwXjmIhZkgiotDUTIs3ZNLn9YSZhQqqaH6f6QwpiSWpoZNFRcoi8NAgkWIrWIJmG6VEMCsImkkMQaOGcEj6i3rEbQ0wwM3juA5CNPMoBU1yqmrToUoI/hNU3Io/aM1nkxeHneHIKghvDSNTk0TqFBy1A2Fgd3j0cqdgQFAVY/h0itislkzVmYQ6iGI3A06eU7UJt19IylH4IcbWjzrh3HqlTUy5yQlBLkq8zVKFNYgbAGr0EE8zm4aX4p1kalhKSADu8wkDYAkiu8H04Y+CkkMoSzLCykkpcabMzBr/WMvhuE1zJSFHSFNNUdRcK8MgAEbBw3oQYxnjUtNESj4o1eEnyxhB4aNKNOvzEElncqBHyjImWsI1BCwH0hQ3uxs5sR20iNPwEuYqWTOqlfNLJSoOByhiQEBLGgHcxezTJda5bALAB1fC6i5Ci24cmkRkwqaVClDkS8OYceECJhUki1tKh5gInzTNZWGYrck2Ab5lzQX+Rh2Hwa+7QP4m4f8WWVFQSoC6g6QBegq/6aNZKUMdY+y2pKOgthpsnFSwpLLTatwdxS1xvGV4ulJwwT4UvT1UQCHuAFGgsb+0CZGZTEygywiXrUVhAYK0EcqSKEq1pFCwoTGlx+ZoxclZ8GadKzKKAeZy1gKahqDk2PKXiJwWSO+xVyW+ylk37RJJQ2IGhSQA6a6zvygcu31ivxTkviKUtIWmVpC0EaTLK3dSSlNQpSTRRDAgCAuP4PmeIJCQH0hRmKcITdgWcEipp/E1hG7ykCVJRJKn0J0uAztR2r0e8aJN9jjbVSMVwrhEoxCVhR0FLOsHnSQUrSRpYq1B7sGjTZhlkta5a5SJYUkmoAQfKwIYbUi/Jy9WkDUVaRpDgCgDB/aLWHwJF7do0UCkq0DsBk5QGApWj2JJJ+pMGZGHYViZKYfFjoQJhWjo54YztMc0c8VsXmUuXpC1AFRYB6nqfQbnaACwTAzP818GQtYd6pBDHSqt3pQiAvGGJXNMuRKZ1jWghQGoEEFlA9DbcV2IjHYXxiBqJUZupOkjUFaXKiQXchRYEVeM5T8IzlLwEOHeLZyJ2knxUrUXcvQAErBenKDenXrFjiWcJsxK1a0pT4nOl5mlYJAQj4dOpKbtUxTyCSpC1IWhctS0KFQOVwNRALuDzAhq9eh/KclEpCkFlApCQQGNm1El61LVpEpNolXVALJcr8LHJVIQSgBOtSnGnUHPQro7FrxqpuSJmTzMUEKNNKqukjb9GLuCyxQQAVOwAFGp36wQw2Ea8WlRaiXQYim4d6ihh6YfDNSoFNeJUmG4raGyYQEoLRKiZEZhovDsCWZJB7GKeJwxZnKTsobfOnzEXzCT/ACn2hkguXh2SA5LC5ufWF0NE5hqodAOlYhr17wFx2TImzhMlEgaVoXoOkOQBUb71LuQK0ghivIr+U/dEWE/2k/8AC/GJaQ6snlSC7XPQbdIuYfDtU/r3h6bmLA3hAIExXx2F8RBS4D9RqB+4+4IILVixsI6ZYwMKMdmmXF5UoJShZK1+Mmo1pS4UQwZRKXIPQ32jyTCGQtY8FKbc+rWVmp1lSiFV1GgSAIKcRXkf8X/6TI6Zb5QRjZLGIwuuZqLuQAa0pam1z84uyctAP4RJg7H9dItpi+gGoltDmjk3hTeGM6OhRHCADngdmOeypBZamUxIAqSwJA6Alizxf3jy7jz/AGpfoP8AKmIm+KJk6Vm0zHiIHBKnyKnSC3xIdnJAeoBf5bRgZ2Km4hJLqJJVypBYKmB1FPYuqmzGNLwL5EfyTfukxLL/ANrk/wDDmfcqM3umS90B+DsrSuYpalHXILabJKuYVOzFqvQvTqRweDmTEqSFeGha1utC/tEgTFnwxQsgly6SLvCcCeRP8p/zqg/hf7z1/OHFaGkV/wD8UFaAbook3U1qkQZw+BSBaIsFb3ggmNCkNJSkEkgAbnaA2P4g2lf8x/AH7z8ok4n8if5/wjPqjh9RmlF8UY5JtaR//9k="/>
          <p:cNvSpPr>
            <a:spLocks noChangeAspect="1" noChangeArrowheads="1"/>
          </p:cNvSpPr>
          <p:nvPr/>
        </p:nvSpPr>
        <p:spPr bwMode="auto">
          <a:xfrm>
            <a:off x="1679575" y="-846138"/>
            <a:ext cx="2590800" cy="1762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1" descr="https://encrypted-tbn2.gstatic.com/images?q=tbn:ANd9GcTKsLIU_skI9sqgMXUpbxM422tnKBA7LlicYXJvvxemCCeLQ0KLeQ"/>
          <p:cNvSpPr>
            <a:spLocks noChangeAspect="1" noChangeArrowheads="1"/>
          </p:cNvSpPr>
          <p:nvPr/>
        </p:nvSpPr>
        <p:spPr bwMode="auto">
          <a:xfrm>
            <a:off x="1679576" y="-8842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1668296" y="2111515"/>
            <a:ext cx="2223686" cy="646331"/>
          </a:xfrm>
          <a:prstGeom prst="rect">
            <a:avLst/>
          </a:prstGeom>
          <a:noFill/>
        </p:spPr>
        <p:txBody>
          <a:bodyPr wrap="none" rtlCol="0">
            <a:spAutoFit/>
          </a:bodyPr>
          <a:lstStyle/>
          <a:p>
            <a:r>
              <a:rPr lang="en-US" b="1">
                <a:solidFill>
                  <a:schemeClr val="tx2"/>
                </a:solidFill>
              </a:rPr>
              <a:t>a. Mô hình dữ liệu </a:t>
            </a:r>
            <a:br>
              <a:rPr lang="en-US" b="1">
                <a:solidFill>
                  <a:schemeClr val="tx2"/>
                </a:solidFill>
              </a:rPr>
            </a:br>
            <a:r>
              <a:rPr lang="en-US" b="1">
                <a:solidFill>
                  <a:schemeClr val="tx2"/>
                </a:solidFill>
              </a:rPr>
              <a:t>là gì?</a:t>
            </a:r>
          </a:p>
        </p:txBody>
      </p:sp>
      <p:sp>
        <p:nvSpPr>
          <p:cNvPr id="10" name="TextBox 9"/>
          <p:cNvSpPr txBox="1"/>
          <p:nvPr/>
        </p:nvSpPr>
        <p:spPr>
          <a:xfrm>
            <a:off x="1662545" y="2667000"/>
            <a:ext cx="2480166" cy="923330"/>
          </a:xfrm>
          <a:prstGeom prst="rect">
            <a:avLst/>
          </a:prstGeom>
          <a:noFill/>
        </p:spPr>
        <p:txBody>
          <a:bodyPr wrap="none" rtlCol="0">
            <a:spAutoFit/>
          </a:bodyPr>
          <a:lstStyle/>
          <a:p>
            <a:r>
              <a:rPr lang="en-US" b="1">
                <a:solidFill>
                  <a:schemeClr val="tx2"/>
                </a:solidFill>
              </a:rPr>
              <a:t>b. Các đặc trưng của</a:t>
            </a:r>
            <a:br>
              <a:rPr lang="en-US" b="1">
                <a:solidFill>
                  <a:schemeClr val="tx2"/>
                </a:solidFill>
              </a:rPr>
            </a:br>
            <a:r>
              <a:rPr lang="en-US" b="1">
                <a:solidFill>
                  <a:schemeClr val="tx2"/>
                </a:solidFill>
              </a:rPr>
              <a:t>mô hình dữ liệu </a:t>
            </a:r>
            <a:br>
              <a:rPr lang="en-US" b="1">
                <a:solidFill>
                  <a:schemeClr val="tx2"/>
                </a:solidFill>
              </a:rPr>
            </a:br>
            <a:r>
              <a:rPr lang="en-US" b="1">
                <a:solidFill>
                  <a:schemeClr val="tx2"/>
                </a:solidFill>
              </a:rPr>
              <a:t>quan hệ?</a:t>
            </a:r>
          </a:p>
        </p:txBody>
      </p:sp>
      <p:sp>
        <p:nvSpPr>
          <p:cNvPr id="8" name="TextBox 7"/>
          <p:cNvSpPr txBox="1"/>
          <p:nvPr/>
        </p:nvSpPr>
        <p:spPr>
          <a:xfrm>
            <a:off x="1662546" y="3505200"/>
            <a:ext cx="2304029" cy="400110"/>
          </a:xfrm>
          <a:prstGeom prst="rect">
            <a:avLst/>
          </a:prstGeom>
          <a:noFill/>
        </p:spPr>
        <p:txBody>
          <a:bodyPr wrap="none" rtlCol="0">
            <a:spAutoFit/>
          </a:bodyPr>
          <a:lstStyle/>
          <a:p>
            <a:r>
              <a:rPr lang="en-US" sz="2000" b="1">
                <a:solidFill>
                  <a:srgbClr val="0000FF"/>
                </a:solidFill>
              </a:rPr>
              <a:t>2. CSDL quan hệ:</a:t>
            </a:r>
          </a:p>
        </p:txBody>
      </p:sp>
      <p:sp>
        <p:nvSpPr>
          <p:cNvPr id="9" name="TextBox 8"/>
          <p:cNvSpPr txBox="1"/>
          <p:nvPr/>
        </p:nvSpPr>
        <p:spPr>
          <a:xfrm>
            <a:off x="1670761" y="3801070"/>
            <a:ext cx="2475790" cy="369332"/>
          </a:xfrm>
          <a:prstGeom prst="rect">
            <a:avLst/>
          </a:prstGeom>
          <a:noFill/>
        </p:spPr>
        <p:txBody>
          <a:bodyPr wrap="square" rtlCol="0">
            <a:spAutoFit/>
          </a:bodyPr>
          <a:lstStyle/>
          <a:p>
            <a:r>
              <a:rPr lang="en-US" b="1">
                <a:solidFill>
                  <a:schemeClr val="tx2"/>
                </a:solidFill>
              </a:rPr>
              <a:t>a. Khái niệm</a:t>
            </a:r>
          </a:p>
        </p:txBody>
      </p:sp>
      <p:sp>
        <p:nvSpPr>
          <p:cNvPr id="28" name="Slide Number Placeholder 27"/>
          <p:cNvSpPr>
            <a:spLocks noGrp="1"/>
          </p:cNvSpPr>
          <p:nvPr>
            <p:ph type="sldNum" sz="quarter" idx="12"/>
          </p:nvPr>
        </p:nvSpPr>
        <p:spPr/>
        <p:txBody>
          <a:bodyPr/>
          <a:lstStyle/>
          <a:p>
            <a:fld id="{0F6E7020-5109-4EE0-B939-0A203D8953B1}" type="slidenum">
              <a:rPr lang="en-US" smtClean="0">
                <a:latin typeface="+mn-lt"/>
              </a:rPr>
              <a:pPr/>
              <a:t>16</a:t>
            </a:fld>
            <a:endParaRPr lang="en-US">
              <a:latin typeface="+mn-lt"/>
            </a:endParaRPr>
          </a:p>
        </p:txBody>
      </p:sp>
      <p:sp>
        <p:nvSpPr>
          <p:cNvPr id="30" name="TextBox 29"/>
          <p:cNvSpPr txBox="1"/>
          <p:nvPr/>
        </p:nvSpPr>
        <p:spPr>
          <a:xfrm>
            <a:off x="1662545" y="4064124"/>
            <a:ext cx="2475790" cy="646331"/>
          </a:xfrm>
          <a:prstGeom prst="rect">
            <a:avLst/>
          </a:prstGeom>
          <a:noFill/>
        </p:spPr>
        <p:txBody>
          <a:bodyPr wrap="square" rtlCol="0">
            <a:spAutoFit/>
          </a:bodyPr>
          <a:lstStyle/>
          <a:p>
            <a:r>
              <a:rPr lang="en-US" b="1">
                <a:solidFill>
                  <a:schemeClr val="tx2"/>
                </a:solidFill>
              </a:rPr>
              <a:t>b. Các đặc trưng của quan hệ</a:t>
            </a:r>
          </a:p>
        </p:txBody>
      </p:sp>
      <p:graphicFrame>
        <p:nvGraphicFramePr>
          <p:cNvPr id="14" name="Table 13"/>
          <p:cNvGraphicFramePr>
            <a:graphicFrameLocks noGrp="1"/>
          </p:cNvGraphicFramePr>
          <p:nvPr>
            <p:extLst>
              <p:ext uri="{D42A27DB-BD31-4B8C-83A1-F6EECF244321}">
                <p14:modId xmlns:p14="http://schemas.microsoft.com/office/powerpoint/2010/main" val="1621271665"/>
              </p:ext>
            </p:extLst>
          </p:nvPr>
        </p:nvGraphicFramePr>
        <p:xfrm>
          <a:off x="4270375" y="1830185"/>
          <a:ext cx="6096000" cy="2032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97025">
                  <a:extLst>
                    <a:ext uri="{9D8B030D-6E8A-4147-A177-3AD203B41FA5}">
                      <a16:colId xmlns:a16="http://schemas.microsoft.com/office/drawing/2014/main" val="20002"/>
                    </a:ext>
                  </a:extLst>
                </a:gridCol>
                <a:gridCol w="1450975">
                  <a:extLst>
                    <a:ext uri="{9D8B030D-6E8A-4147-A177-3AD203B41FA5}">
                      <a16:colId xmlns:a16="http://schemas.microsoft.com/office/drawing/2014/main" val="20003"/>
                    </a:ext>
                  </a:extLst>
                </a:gridCol>
              </a:tblGrid>
              <a:tr h="370840">
                <a:tc rowSpan="2">
                  <a:txBody>
                    <a:bodyPr/>
                    <a:lstStyle/>
                    <a:p>
                      <a:pPr algn="ctr"/>
                      <a:r>
                        <a:rPr lang="en-US" sz="1500"/>
                        <a:t>Số</a:t>
                      </a:r>
                      <a:r>
                        <a:rPr lang="en-US" sz="1500" baseline="0"/>
                        <a:t> thẻ</a:t>
                      </a:r>
                      <a:endParaRPr lang="en-US" sz="1500"/>
                    </a:p>
                  </a:txBody>
                  <a:tcPr/>
                </a:tc>
                <a:tc rowSpan="2">
                  <a:txBody>
                    <a:bodyPr/>
                    <a:lstStyle/>
                    <a:p>
                      <a:pPr algn="ctr"/>
                      <a:r>
                        <a:rPr lang="en-US" sz="1500"/>
                        <a:t>Mã</a:t>
                      </a:r>
                      <a:r>
                        <a:rPr lang="en-US" sz="1500" baseline="0"/>
                        <a:t> sách</a:t>
                      </a:r>
                      <a:endParaRPr lang="en-US" sz="1500"/>
                    </a:p>
                  </a:txBody>
                  <a:tcPr/>
                </a:tc>
                <a:tc gridSpan="2">
                  <a:txBody>
                    <a:bodyPr/>
                    <a:lstStyle/>
                    <a:p>
                      <a:pPr algn="ctr"/>
                      <a:r>
                        <a:rPr lang="en-US" sz="1500"/>
                        <a:t>Thời</a:t>
                      </a:r>
                      <a:r>
                        <a:rPr lang="en-US" sz="1500" baseline="0"/>
                        <a:t> gian mượn</a:t>
                      </a:r>
                      <a:endParaRPr lang="en-US" sz="1500"/>
                    </a:p>
                  </a:txBody>
                  <a:tcPr/>
                </a:tc>
                <a:tc hMerge="1">
                  <a:txBody>
                    <a:bodyPr/>
                    <a:lstStyle/>
                    <a:p>
                      <a:endParaRPr lang="en-US" sz="1500"/>
                    </a:p>
                  </a:txBody>
                  <a:tcPr/>
                </a:tc>
                <a:extLst>
                  <a:ext uri="{0D108BD9-81ED-4DB2-BD59-A6C34878D82A}">
                    <a16:rowId xmlns:a16="http://schemas.microsoft.com/office/drawing/2014/main" val="10000"/>
                  </a:ext>
                </a:extLst>
              </a:tr>
              <a:tr h="370840">
                <a:tc vMerge="1">
                  <a:txBody>
                    <a:bodyPr/>
                    <a:lstStyle/>
                    <a:p>
                      <a:endParaRPr lang="en-US" sz="1500"/>
                    </a:p>
                  </a:txBody>
                  <a:tcPr/>
                </a:tc>
                <a:tc vMerge="1">
                  <a:txBody>
                    <a:bodyPr/>
                    <a:lstStyle/>
                    <a:p>
                      <a:endParaRPr lang="en-US" sz="1500"/>
                    </a:p>
                  </a:txBody>
                  <a:tcPr/>
                </a:tc>
                <a:tc>
                  <a:txBody>
                    <a:bodyPr/>
                    <a:lstStyle/>
                    <a:p>
                      <a:pPr algn="ctr"/>
                      <a:r>
                        <a:rPr lang="en-US" sz="1500"/>
                        <a:t>Ngày</a:t>
                      </a:r>
                      <a:r>
                        <a:rPr lang="en-US" sz="1500" baseline="0"/>
                        <a:t> mượn</a:t>
                      </a:r>
                      <a:endParaRPr lang="en-US" sz="1500"/>
                    </a:p>
                  </a:txBody>
                  <a:tcPr/>
                </a:tc>
                <a:tc>
                  <a:txBody>
                    <a:bodyPr/>
                    <a:lstStyle/>
                    <a:p>
                      <a:pPr algn="ctr"/>
                      <a:r>
                        <a:rPr lang="en-US" sz="1500"/>
                        <a:t>Ngày</a:t>
                      </a:r>
                      <a:r>
                        <a:rPr lang="en-US" sz="1500" baseline="0"/>
                        <a:t> trả</a:t>
                      </a:r>
                      <a:endParaRPr lang="en-US" sz="1500"/>
                    </a:p>
                  </a:txBody>
                  <a:tcPr/>
                </a:tc>
                <a:extLst>
                  <a:ext uri="{0D108BD9-81ED-4DB2-BD59-A6C34878D82A}">
                    <a16:rowId xmlns:a16="http://schemas.microsoft.com/office/drawing/2014/main" val="10001"/>
                  </a:ext>
                </a:extLst>
              </a:tr>
              <a:tr h="370840">
                <a:tc>
                  <a:txBody>
                    <a:bodyPr/>
                    <a:lstStyle/>
                    <a:p>
                      <a:r>
                        <a:rPr lang="en-US" sz="1500"/>
                        <a:t>1</a:t>
                      </a:r>
                    </a:p>
                  </a:txBody>
                  <a:tcPr/>
                </a:tc>
                <a:tc>
                  <a:txBody>
                    <a:bodyPr/>
                    <a:lstStyle/>
                    <a:p>
                      <a:r>
                        <a:rPr lang="en-US" sz="1500"/>
                        <a:t>1</a:t>
                      </a:r>
                    </a:p>
                    <a:p>
                      <a:r>
                        <a:rPr lang="en-US" sz="1500"/>
                        <a:t>2</a:t>
                      </a:r>
                    </a:p>
                  </a:txBody>
                  <a:tcPr/>
                </a:tc>
                <a:tc>
                  <a:txBody>
                    <a:bodyPr/>
                    <a:lstStyle/>
                    <a:p>
                      <a:r>
                        <a:rPr lang="en-US" sz="1500"/>
                        <a:t>31/12/2012</a:t>
                      </a:r>
                    </a:p>
                    <a:p>
                      <a:r>
                        <a:rPr lang="en-US" sz="1500"/>
                        <a:t>31/12/2012</a:t>
                      </a:r>
                    </a:p>
                  </a:txBody>
                  <a:tcPr/>
                </a:tc>
                <a:tc>
                  <a:txBody>
                    <a:bodyPr/>
                    <a:lstStyle/>
                    <a:p>
                      <a:r>
                        <a:rPr lang="en-US" sz="1500"/>
                        <a:t>31/12/2013</a:t>
                      </a:r>
                    </a:p>
                    <a:p>
                      <a:r>
                        <a:rPr lang="en-US" sz="1500"/>
                        <a:t>01/01/2014</a:t>
                      </a:r>
                    </a:p>
                  </a:txBody>
                  <a:tcPr/>
                </a:tc>
                <a:extLst>
                  <a:ext uri="{0D108BD9-81ED-4DB2-BD59-A6C34878D82A}">
                    <a16:rowId xmlns:a16="http://schemas.microsoft.com/office/drawing/2014/main" val="10002"/>
                  </a:ext>
                </a:extLst>
              </a:tr>
              <a:tr h="370840">
                <a:tc>
                  <a:txBody>
                    <a:bodyPr/>
                    <a:lstStyle/>
                    <a:p>
                      <a:r>
                        <a:rPr lang="en-US" sz="1500"/>
                        <a:t>2</a:t>
                      </a:r>
                    </a:p>
                  </a:txBody>
                  <a:tcPr/>
                </a:tc>
                <a:tc>
                  <a:txBody>
                    <a:bodyPr/>
                    <a:lstStyle/>
                    <a:p>
                      <a:r>
                        <a:rPr lang="en-US" sz="1500"/>
                        <a:t>3</a:t>
                      </a:r>
                    </a:p>
                  </a:txBody>
                  <a:tcPr/>
                </a:tc>
                <a:tc>
                  <a:txBody>
                    <a:bodyPr/>
                    <a:lstStyle/>
                    <a:p>
                      <a:r>
                        <a:rPr lang="en-US" sz="1500"/>
                        <a:t>01/01/2012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a:t>30/04/2013</a:t>
                      </a:r>
                    </a:p>
                  </a:txBody>
                  <a:tcPr/>
                </a:tc>
                <a:extLst>
                  <a:ext uri="{0D108BD9-81ED-4DB2-BD59-A6C34878D82A}">
                    <a16:rowId xmlns:a16="http://schemas.microsoft.com/office/drawing/2014/main" val="10003"/>
                  </a:ext>
                </a:extLst>
              </a:tr>
              <a:tr h="370840">
                <a:tc>
                  <a:txBody>
                    <a:bodyPr/>
                    <a:lstStyle/>
                    <a:p>
                      <a:r>
                        <a:rPr lang="en-US" sz="1500"/>
                        <a:t>2</a:t>
                      </a:r>
                    </a:p>
                  </a:txBody>
                  <a:tcPr/>
                </a:tc>
                <a:tc>
                  <a:txBody>
                    <a:bodyPr/>
                    <a:lstStyle/>
                    <a:p>
                      <a:r>
                        <a:rPr lang="en-US" sz="1500"/>
                        <a:t>4</a:t>
                      </a:r>
                    </a:p>
                  </a:txBody>
                  <a:tcPr/>
                </a:tc>
                <a:tc>
                  <a:txBody>
                    <a:bodyPr/>
                    <a:lstStyle/>
                    <a:p>
                      <a:r>
                        <a:rPr lang="en-US" sz="1500"/>
                        <a:t>02/02/2012</a:t>
                      </a:r>
                    </a:p>
                  </a:txBody>
                  <a:tcPr/>
                </a:tc>
                <a:tc>
                  <a:txBody>
                    <a:bodyPr/>
                    <a:lstStyle/>
                    <a:p>
                      <a:r>
                        <a:rPr lang="en-US" sz="1500"/>
                        <a:t>01/05/2013</a:t>
                      </a:r>
                    </a:p>
                  </a:txBody>
                  <a:tcPr/>
                </a:tc>
                <a:extLst>
                  <a:ext uri="{0D108BD9-81ED-4DB2-BD59-A6C34878D82A}">
                    <a16:rowId xmlns:a16="http://schemas.microsoft.com/office/drawing/2014/main" val="10004"/>
                  </a:ext>
                </a:extLst>
              </a:tr>
            </a:tbl>
          </a:graphicData>
        </a:graphic>
      </p:graphicFrame>
      <p:sp>
        <p:nvSpPr>
          <p:cNvPr id="15" name="TextBox 14"/>
          <p:cNvSpPr txBox="1"/>
          <p:nvPr/>
        </p:nvSpPr>
        <p:spPr>
          <a:xfrm>
            <a:off x="4188966" y="1476391"/>
            <a:ext cx="1869423" cy="338554"/>
          </a:xfrm>
          <a:prstGeom prst="rect">
            <a:avLst/>
          </a:prstGeom>
          <a:noFill/>
        </p:spPr>
        <p:txBody>
          <a:bodyPr wrap="none" rtlCol="0">
            <a:spAutoFit/>
          </a:bodyPr>
          <a:lstStyle/>
          <a:p>
            <a:r>
              <a:rPr lang="en-US" sz="1600" b="1"/>
              <a:t>Bảng Mượn sách</a:t>
            </a:r>
          </a:p>
        </p:txBody>
      </p:sp>
      <p:sp>
        <p:nvSpPr>
          <p:cNvPr id="16" name="TextBox 15"/>
          <p:cNvSpPr txBox="1"/>
          <p:nvPr/>
        </p:nvSpPr>
        <p:spPr>
          <a:xfrm>
            <a:off x="4191001" y="3886200"/>
            <a:ext cx="2039341" cy="338554"/>
          </a:xfrm>
          <a:prstGeom prst="rect">
            <a:avLst/>
          </a:prstGeom>
          <a:noFill/>
        </p:spPr>
        <p:txBody>
          <a:bodyPr wrap="none" rtlCol="0">
            <a:spAutoFit/>
          </a:bodyPr>
          <a:lstStyle/>
          <a:p>
            <a:r>
              <a:rPr lang="en-US" sz="1600" b="1"/>
              <a:t>Bảng Người mượn</a:t>
            </a:r>
          </a:p>
        </p:txBody>
      </p:sp>
      <p:graphicFrame>
        <p:nvGraphicFramePr>
          <p:cNvPr id="3" name="Table 2"/>
          <p:cNvGraphicFramePr>
            <a:graphicFrameLocks noGrp="1"/>
          </p:cNvGraphicFramePr>
          <p:nvPr>
            <p:extLst>
              <p:ext uri="{D42A27DB-BD31-4B8C-83A1-F6EECF244321}">
                <p14:modId xmlns:p14="http://schemas.microsoft.com/office/powerpoint/2010/main" val="2164899969"/>
              </p:ext>
            </p:extLst>
          </p:nvPr>
        </p:nvGraphicFramePr>
        <p:xfrm>
          <a:off x="4288180" y="4267200"/>
          <a:ext cx="2341221" cy="1483360"/>
        </p:xfrm>
        <a:graphic>
          <a:graphicData uri="http://schemas.openxmlformats.org/drawingml/2006/table">
            <a:tbl>
              <a:tblPr firstRow="1" bandRow="1">
                <a:tableStyleId>{5C22544A-7EE6-4342-B048-85BDC9FD1C3A}</a:tableStyleId>
              </a:tblPr>
              <a:tblGrid>
                <a:gridCol w="838819">
                  <a:extLst>
                    <a:ext uri="{9D8B030D-6E8A-4147-A177-3AD203B41FA5}">
                      <a16:colId xmlns:a16="http://schemas.microsoft.com/office/drawing/2014/main" val="20000"/>
                    </a:ext>
                  </a:extLst>
                </a:gridCol>
                <a:gridCol w="1502402">
                  <a:extLst>
                    <a:ext uri="{9D8B030D-6E8A-4147-A177-3AD203B41FA5}">
                      <a16:colId xmlns:a16="http://schemas.microsoft.com/office/drawing/2014/main" val="20001"/>
                    </a:ext>
                  </a:extLst>
                </a:gridCol>
              </a:tblGrid>
              <a:tr h="370840">
                <a:tc>
                  <a:txBody>
                    <a:bodyPr/>
                    <a:lstStyle/>
                    <a:p>
                      <a:pPr algn="ctr"/>
                      <a:r>
                        <a:rPr lang="en-US" sz="1500"/>
                        <a:t>Số</a:t>
                      </a:r>
                      <a:r>
                        <a:rPr lang="en-US" sz="1500" baseline="0"/>
                        <a:t> thẻ</a:t>
                      </a:r>
                      <a:endParaRPr lang="en-US" sz="1500"/>
                    </a:p>
                  </a:txBody>
                  <a:tcPr/>
                </a:tc>
                <a:tc>
                  <a:txBody>
                    <a:bodyPr/>
                    <a:lstStyle/>
                    <a:p>
                      <a:pPr algn="ctr"/>
                      <a:r>
                        <a:rPr lang="en-US" sz="1500"/>
                        <a:t>Họ</a:t>
                      </a:r>
                      <a:r>
                        <a:rPr lang="en-US" sz="1500" baseline="0"/>
                        <a:t> tên</a:t>
                      </a:r>
                      <a:endParaRPr lang="en-US" sz="1500"/>
                    </a:p>
                  </a:txBody>
                  <a:tcPr/>
                </a:tc>
                <a:extLst>
                  <a:ext uri="{0D108BD9-81ED-4DB2-BD59-A6C34878D82A}">
                    <a16:rowId xmlns:a16="http://schemas.microsoft.com/office/drawing/2014/main" val="10000"/>
                  </a:ext>
                </a:extLst>
              </a:tr>
              <a:tr h="370840">
                <a:tc>
                  <a:txBody>
                    <a:bodyPr/>
                    <a:lstStyle/>
                    <a:p>
                      <a:r>
                        <a:rPr lang="en-US"/>
                        <a:t>1</a:t>
                      </a:r>
                    </a:p>
                  </a:txBody>
                  <a:tcPr/>
                </a:tc>
                <a:tc>
                  <a:txBody>
                    <a:bodyPr/>
                    <a:lstStyle/>
                    <a:p>
                      <a:r>
                        <a:rPr lang="en-US"/>
                        <a:t>Lê</a:t>
                      </a:r>
                      <a:r>
                        <a:rPr lang="en-US" baseline="0"/>
                        <a:t> Văn C</a:t>
                      </a:r>
                      <a:endParaRPr lang="en-US"/>
                    </a:p>
                  </a:txBody>
                  <a:tcPr/>
                </a:tc>
                <a:extLst>
                  <a:ext uri="{0D108BD9-81ED-4DB2-BD59-A6C34878D82A}">
                    <a16:rowId xmlns:a16="http://schemas.microsoft.com/office/drawing/2014/main" val="10001"/>
                  </a:ext>
                </a:extLst>
              </a:tr>
              <a:tr h="370840">
                <a:tc>
                  <a:txBody>
                    <a:bodyPr/>
                    <a:lstStyle/>
                    <a:p>
                      <a:r>
                        <a:rPr lang="en-US"/>
                        <a:t>1</a:t>
                      </a:r>
                    </a:p>
                  </a:txBody>
                  <a:tcPr/>
                </a:tc>
                <a:tc>
                  <a:txBody>
                    <a:bodyPr/>
                    <a:lstStyle/>
                    <a:p>
                      <a:r>
                        <a:rPr lang="en-US"/>
                        <a:t>Lê</a:t>
                      </a:r>
                      <a:r>
                        <a:rPr lang="en-US" baseline="0"/>
                        <a:t> Văn C</a:t>
                      </a:r>
                      <a:endParaRPr lang="en-US"/>
                    </a:p>
                  </a:txBody>
                  <a:tcPr/>
                </a:tc>
                <a:extLst>
                  <a:ext uri="{0D108BD9-81ED-4DB2-BD59-A6C34878D82A}">
                    <a16:rowId xmlns:a16="http://schemas.microsoft.com/office/drawing/2014/main" val="10002"/>
                  </a:ext>
                </a:extLst>
              </a:tr>
              <a:tr h="370840">
                <a:tc>
                  <a:txBody>
                    <a:bodyPr/>
                    <a:lstStyle/>
                    <a:p>
                      <a:r>
                        <a:rPr lang="en-US"/>
                        <a:t>2</a:t>
                      </a:r>
                    </a:p>
                  </a:txBody>
                  <a:tcPr/>
                </a:tc>
                <a:tc>
                  <a:txBody>
                    <a:bodyPr/>
                    <a:lstStyle/>
                    <a:p>
                      <a:r>
                        <a:rPr lang="en-US"/>
                        <a:t>Phan Văn</a:t>
                      </a:r>
                      <a:r>
                        <a:rPr lang="en-US" baseline="0"/>
                        <a:t> H</a:t>
                      </a:r>
                      <a:endParaRPr lang="en-US"/>
                    </a:p>
                  </a:txBody>
                  <a:tcPr/>
                </a:tc>
                <a:extLst>
                  <a:ext uri="{0D108BD9-81ED-4DB2-BD59-A6C34878D82A}">
                    <a16:rowId xmlns:a16="http://schemas.microsoft.com/office/drawing/2014/main" val="10003"/>
                  </a:ext>
                </a:extLst>
              </a:tr>
            </a:tbl>
          </a:graphicData>
        </a:graphic>
      </p:graphicFrame>
      <p:sp>
        <p:nvSpPr>
          <p:cNvPr id="18" name="TextBox 17"/>
          <p:cNvSpPr txBox="1"/>
          <p:nvPr/>
        </p:nvSpPr>
        <p:spPr>
          <a:xfrm>
            <a:off x="7315200" y="3887081"/>
            <a:ext cx="1242648" cy="338554"/>
          </a:xfrm>
          <a:prstGeom prst="rect">
            <a:avLst/>
          </a:prstGeom>
          <a:noFill/>
        </p:spPr>
        <p:txBody>
          <a:bodyPr wrap="none" rtlCol="0">
            <a:spAutoFit/>
          </a:bodyPr>
          <a:lstStyle/>
          <a:p>
            <a:r>
              <a:rPr lang="en-US" sz="1600" b="1"/>
              <a:t>Bảng Sách</a:t>
            </a:r>
          </a:p>
        </p:txBody>
      </p:sp>
      <p:graphicFrame>
        <p:nvGraphicFramePr>
          <p:cNvPr id="19" name="Table 18"/>
          <p:cNvGraphicFramePr>
            <a:graphicFrameLocks noGrp="1"/>
          </p:cNvGraphicFramePr>
          <p:nvPr>
            <p:extLst>
              <p:ext uri="{D42A27DB-BD31-4B8C-83A1-F6EECF244321}">
                <p14:modId xmlns:p14="http://schemas.microsoft.com/office/powerpoint/2010/main" val="70936669"/>
              </p:ext>
            </p:extLst>
          </p:nvPr>
        </p:nvGraphicFramePr>
        <p:xfrm>
          <a:off x="6705600" y="4259350"/>
          <a:ext cx="3657600" cy="1290320"/>
        </p:xfrm>
        <a:graphic>
          <a:graphicData uri="http://schemas.openxmlformats.org/drawingml/2006/table">
            <a:tbl>
              <a:tblPr firstRow="1" bandRow="1">
                <a:tableStyleId>{5C22544A-7EE6-4342-B048-85BDC9FD1C3A}</a:tableStyleId>
              </a:tblPr>
              <a:tblGrid>
                <a:gridCol w="795130">
                  <a:extLst>
                    <a:ext uri="{9D8B030D-6E8A-4147-A177-3AD203B41FA5}">
                      <a16:colId xmlns:a16="http://schemas.microsoft.com/office/drawing/2014/main" val="20000"/>
                    </a:ext>
                  </a:extLst>
                </a:gridCol>
                <a:gridCol w="1113183">
                  <a:extLst>
                    <a:ext uri="{9D8B030D-6E8A-4147-A177-3AD203B41FA5}">
                      <a16:colId xmlns:a16="http://schemas.microsoft.com/office/drawing/2014/main" val="20001"/>
                    </a:ext>
                  </a:extLst>
                </a:gridCol>
                <a:gridCol w="721386">
                  <a:extLst>
                    <a:ext uri="{9D8B030D-6E8A-4147-A177-3AD203B41FA5}">
                      <a16:colId xmlns:a16="http://schemas.microsoft.com/office/drawing/2014/main" val="20002"/>
                    </a:ext>
                  </a:extLst>
                </a:gridCol>
                <a:gridCol w="1027901">
                  <a:extLst>
                    <a:ext uri="{9D8B030D-6E8A-4147-A177-3AD203B41FA5}">
                      <a16:colId xmlns:a16="http://schemas.microsoft.com/office/drawing/2014/main" val="20003"/>
                    </a:ext>
                  </a:extLst>
                </a:gridCol>
              </a:tblGrid>
              <a:tr h="370840">
                <a:tc>
                  <a:txBody>
                    <a:bodyPr/>
                    <a:lstStyle/>
                    <a:p>
                      <a:pPr algn="ctr"/>
                      <a:r>
                        <a:rPr lang="en-US" sz="1500"/>
                        <a:t>Mã</a:t>
                      </a:r>
                      <a:r>
                        <a:rPr lang="en-US" sz="1500" baseline="0"/>
                        <a:t> sách</a:t>
                      </a:r>
                      <a:endParaRPr lang="en-US" sz="1500"/>
                    </a:p>
                  </a:txBody>
                  <a:tcPr/>
                </a:tc>
                <a:tc>
                  <a:txBody>
                    <a:bodyPr/>
                    <a:lstStyle/>
                    <a:p>
                      <a:pPr algn="ctr"/>
                      <a:r>
                        <a:rPr lang="en-US" sz="1500"/>
                        <a:t>Tên</a:t>
                      </a:r>
                      <a:r>
                        <a:rPr lang="en-US" sz="1500" baseline="0"/>
                        <a:t> sách</a:t>
                      </a:r>
                      <a:endParaRPr lang="en-US" sz="1500"/>
                    </a:p>
                  </a:txBody>
                  <a:tcPr/>
                </a:tc>
                <a:tc>
                  <a:txBody>
                    <a:bodyPr/>
                    <a:lstStyle/>
                    <a:p>
                      <a:pPr algn="ctr"/>
                      <a:r>
                        <a:rPr lang="en-US" sz="1500"/>
                        <a:t>Mã</a:t>
                      </a:r>
                      <a:r>
                        <a:rPr lang="en-US" sz="1500" baseline="0"/>
                        <a:t> sách</a:t>
                      </a:r>
                      <a:endParaRPr lang="en-US" sz="1500"/>
                    </a:p>
                  </a:txBody>
                  <a:tcPr/>
                </a:tc>
                <a:tc>
                  <a:txBody>
                    <a:bodyPr/>
                    <a:lstStyle/>
                    <a:p>
                      <a:pPr algn="ctr"/>
                      <a:r>
                        <a:rPr lang="en-US" sz="1500"/>
                        <a:t>Tên</a:t>
                      </a:r>
                      <a:r>
                        <a:rPr lang="en-US" sz="1500" baseline="0"/>
                        <a:t> sách</a:t>
                      </a:r>
                      <a:endParaRPr lang="en-US" sz="1500"/>
                    </a:p>
                  </a:txBody>
                  <a:tcPr/>
                </a:tc>
                <a:extLst>
                  <a:ext uri="{0D108BD9-81ED-4DB2-BD59-A6C34878D82A}">
                    <a16:rowId xmlns:a16="http://schemas.microsoft.com/office/drawing/2014/main" val="10000"/>
                  </a:ext>
                </a:extLst>
              </a:tr>
              <a:tr h="370840">
                <a:tc>
                  <a:txBody>
                    <a:bodyPr/>
                    <a:lstStyle/>
                    <a:p>
                      <a:r>
                        <a:rPr lang="en-US"/>
                        <a:t>1</a:t>
                      </a:r>
                    </a:p>
                  </a:txBody>
                  <a:tcPr/>
                </a:tc>
                <a:tc>
                  <a:txBody>
                    <a:bodyPr/>
                    <a:lstStyle/>
                    <a:p>
                      <a:r>
                        <a:rPr lang="en-US"/>
                        <a:t>Toán</a:t>
                      </a:r>
                      <a:r>
                        <a:rPr lang="en-US" baseline="0"/>
                        <a:t> 12</a:t>
                      </a:r>
                      <a:endParaRPr lang="en-US"/>
                    </a:p>
                  </a:txBody>
                  <a:tcPr/>
                </a:tc>
                <a:tc>
                  <a:txBody>
                    <a:bodyPr/>
                    <a:lstStyle/>
                    <a:p>
                      <a:r>
                        <a:rPr lang="en-US"/>
                        <a:t>3</a:t>
                      </a:r>
                    </a:p>
                  </a:txBody>
                  <a:tcPr/>
                </a:tc>
                <a:tc>
                  <a:txBody>
                    <a:bodyPr/>
                    <a:lstStyle/>
                    <a:p>
                      <a:r>
                        <a:rPr lang="en-US"/>
                        <a:t>Tin 12</a:t>
                      </a:r>
                    </a:p>
                  </a:txBody>
                  <a:tcPr/>
                </a:tc>
                <a:extLst>
                  <a:ext uri="{0D108BD9-81ED-4DB2-BD59-A6C34878D82A}">
                    <a16:rowId xmlns:a16="http://schemas.microsoft.com/office/drawing/2014/main" val="10001"/>
                  </a:ext>
                </a:extLst>
              </a:tr>
              <a:tr h="370840">
                <a:tc>
                  <a:txBody>
                    <a:bodyPr/>
                    <a:lstStyle/>
                    <a:p>
                      <a:r>
                        <a:rPr lang="en-US"/>
                        <a:t>2</a:t>
                      </a:r>
                    </a:p>
                  </a:txBody>
                  <a:tcPr/>
                </a:tc>
                <a:tc>
                  <a:txBody>
                    <a:bodyPr/>
                    <a:lstStyle/>
                    <a:p>
                      <a:r>
                        <a:rPr lang="en-US"/>
                        <a:t>Văn</a:t>
                      </a:r>
                      <a:r>
                        <a:rPr lang="en-US" baseline="0"/>
                        <a:t> 12</a:t>
                      </a:r>
                      <a:endParaRPr lang="en-US"/>
                    </a:p>
                  </a:txBody>
                  <a:tcPr/>
                </a:tc>
                <a:tc>
                  <a:txBody>
                    <a:bodyPr/>
                    <a:lstStyle/>
                    <a:p>
                      <a:r>
                        <a:rPr lang="en-US"/>
                        <a:t>4</a:t>
                      </a:r>
                    </a:p>
                  </a:txBody>
                  <a:tcPr/>
                </a:tc>
                <a:tc>
                  <a:txBody>
                    <a:bodyPr/>
                    <a:lstStyle/>
                    <a:p>
                      <a:r>
                        <a:rPr lang="en-US"/>
                        <a:t>Lý</a:t>
                      </a:r>
                      <a:r>
                        <a:rPr lang="en-US" baseline="0"/>
                        <a:t> 12</a:t>
                      </a:r>
                      <a:endParaRPr lang="en-US"/>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4270375" y="5867400"/>
            <a:ext cx="5822428" cy="707886"/>
          </a:xfrm>
          <a:prstGeom prst="rect">
            <a:avLst/>
          </a:prstGeom>
          <a:noFill/>
        </p:spPr>
        <p:txBody>
          <a:bodyPr wrap="none" rtlCol="0">
            <a:spAutoFit/>
          </a:bodyPr>
          <a:lstStyle/>
          <a:p>
            <a:r>
              <a:rPr lang="en-US" sz="2000" b="1">
                <a:solidFill>
                  <a:srgbClr val="FF0000"/>
                </a:solidFill>
              </a:rPr>
              <a:t>Tìm tất cả các vi phạm đặc trưng của quan hệ </a:t>
            </a:r>
            <a:br>
              <a:rPr lang="en-US" sz="2000" b="1">
                <a:solidFill>
                  <a:srgbClr val="FF0000"/>
                </a:solidFill>
              </a:rPr>
            </a:br>
            <a:r>
              <a:rPr lang="en-US" sz="2000" b="1">
                <a:solidFill>
                  <a:srgbClr val="FF0000"/>
                </a:solidFill>
              </a:rPr>
              <a:t>trong CSDL Thư viện ở trên!</a:t>
            </a:r>
          </a:p>
        </p:txBody>
      </p:sp>
      <p:sp>
        <p:nvSpPr>
          <p:cNvPr id="21" name="Rectangle 20"/>
          <p:cNvSpPr/>
          <p:nvPr/>
        </p:nvSpPr>
        <p:spPr>
          <a:xfrm>
            <a:off x="7294418" y="1814946"/>
            <a:ext cx="3068782" cy="7494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780809" y="2564415"/>
            <a:ext cx="4582391" cy="5642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308765" y="4660732"/>
            <a:ext cx="2305622" cy="7494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693310" y="4265215"/>
            <a:ext cx="3669889" cy="5353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5419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heel(1)">
                                      <p:cBhvr>
                                        <p:cTn id="36" dur="20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heel(1)">
                                      <p:cBhvr>
                                        <p:cTn id="41" dur="20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heel(1)">
                                      <p:cBhvr>
                                        <p:cTn id="46" dur="20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heel(1)">
                                      <p:cBhvr>
                                        <p:cTn id="51"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5" grpId="0"/>
      <p:bldP spid="21" grpId="0" animBg="1"/>
      <p:bldP spid="22" grpId="0" animBg="1"/>
      <p:bldP spid="23"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atin typeface="+mn-lt"/>
              </a:rPr>
              <a:t>BÀI 10: CƠ SỞ DỮ LIỆU QUAN HỆ</a:t>
            </a:r>
            <a:br>
              <a:rPr lang="en-US">
                <a:latin typeface="+mn-lt"/>
              </a:rPr>
            </a:br>
            <a:endParaRPr lang="en-US">
              <a:latin typeface="+mn-lt"/>
            </a:endParaRPr>
          </a:p>
        </p:txBody>
      </p:sp>
      <p:sp>
        <p:nvSpPr>
          <p:cNvPr id="4" name="TextBox 3"/>
          <p:cNvSpPr txBox="1"/>
          <p:nvPr/>
        </p:nvSpPr>
        <p:spPr>
          <a:xfrm>
            <a:off x="1668296" y="1496290"/>
            <a:ext cx="2446504" cy="707886"/>
          </a:xfrm>
          <a:prstGeom prst="rect">
            <a:avLst/>
          </a:prstGeom>
          <a:noFill/>
        </p:spPr>
        <p:txBody>
          <a:bodyPr wrap="none" rtlCol="0">
            <a:spAutoFit/>
          </a:bodyPr>
          <a:lstStyle/>
          <a:p>
            <a:r>
              <a:rPr lang="en-US" sz="2000" b="1">
                <a:solidFill>
                  <a:srgbClr val="0000FF"/>
                </a:solidFill>
              </a:rPr>
              <a:t>1. Mô hình dữ liệu </a:t>
            </a:r>
            <a:br>
              <a:rPr lang="en-US" sz="2000" b="1">
                <a:solidFill>
                  <a:srgbClr val="0000FF"/>
                </a:solidFill>
              </a:rPr>
            </a:br>
            <a:r>
              <a:rPr lang="en-US" sz="2000" b="1">
                <a:solidFill>
                  <a:srgbClr val="0000FF"/>
                </a:solidFill>
              </a:rPr>
              <a:t>quan hệ:</a:t>
            </a:r>
          </a:p>
        </p:txBody>
      </p:sp>
      <p:sp>
        <p:nvSpPr>
          <p:cNvPr id="6" name="AutoShape 8" descr="data:image/jpeg;base64,/9j/4AAQSkZJRgABAQAAAQABAAD/2wCEAAkGBhQSERQUEhQVFBQWFRoXGBgXGRoXGBcYGBgWFxUYFxcYHSYeGBkjGRYWIC8gIycpLCwsGB4xNTAqNSYrLCkBCQoKDgwOGg8PGikkHyQsLCkpLCwsKSksKSwsLCwsLCwsLCksLCkpLCwsLCwsLCkpLCwsLCksLCwpLCkpLCwpKf/AABEIALkBEAMBIgACEQEDEQH/xAAcAAABBQEBAQAAAAAAAAAAAAAFAQIDBAYABwj/xABGEAABAgQEBAQDBQUFBwQDAAABAhEAAyExBAUSQQYiUWETMnGBQpGhI7HB0fAHFFJygjNDYrLhNFNzkqLS8SRjg8IVFhf/xAAZAQADAQEBAAAAAAAAAAAAAAAAAQIDBAX/xAApEQACAgICAQQBAwUAAAAAAAAAAQIRAyESMUEEIlFhMhPR4RQzkbHB/9oADAMBAAIRAxEAPwDxiHiEaOBgGLCCFjjCARoVo4Q1ZhgMXCAx0K0Ajmi5hsGtY5EKU19KSpvVhSNn+yfgdWMxKZs2SF4VGoLK3CVK0kJSkDzkKIJFhvs/umGwcrCSlIwstEoDmZAYO4d+pb7oQz5YXKKSygUkbEEH5GGmPTP2uZUh04gJ0zFEBRAACnfmVuVBgH6R5/g8nnTqSZUyYf8AAhSv8ogAFGOixjMDMlLKJqFS1i6VpKSPY1ivDEWU2jo4QrQihhjgIO8P8K/vRD4jDyNStCfGUpJUoBJISAkg+dNyLwdxf7GcelQCRJWn+NM0AN1IWyvpDEYQmIzGh4q4Mm4AS/EXKX4jt4ZUWIZwdSR1FQ8Z9oAOEOWR7bQmmG3gEcKxyjDiIa0AxGhyRHNCLVtAA1anh6A0MQmHEwCEJhxLCESIZNW5gAY8SIERgRMmABVGGQqjHAQAPjojSuJAYBnQhVDmiJSIAHaoapbwmmOSiARLhsKqYoJQlS1HZIKj8hWNtwv+yDGYyWZh04dFkmcFJKzuyQHAHUt2eNx+x/8AZzOwqjjMS8tSpZSmVZWlRSSqZ/CeUMm/VrR6NjsQdKgkqFLueo/1hAUsgytWFw6JKl69AA5UhCQGHKgBnSC9SHL1iLE57KTqBKRtUsfVmrXpFbx1pmSyVFlKZT+jh3gRmuTTZs15ctSxzMWBDEhmUWDQhBjDDC4pQCgJxCdQBQdIDtc0eJcTnz8solDIUBp6gFtmcM0C8iySfh8Qhc2WQkoKdT6mJU4B00HvFZVJjd1CpfYiwgAwv7Y5ilfuylKKi8wVL/7s7x5oI9Q/azKfD4dXSYdrOj6WjzB4pAiYQilRGZvSHSZWpQB3IHzLQDPpnKMBLlSZYkS5MsgJPLLAJdKXPV7Oe0HMXKLP/hP3GKko+EBpBOlgKigACew2cwDzLiiYqbhrAK1BQYKe3yiQJ5iMTMIlyE4dSG5xOQ6SNSKctSdJWzwE4q/Z6iaGlYTBCYUqdSVzJKgplaClCWQQ+l9R6wdw+bKKgnUCClZqhUtVAkhiaCp/VYexKgA1QTX+Um8AAjJOAZBlqlYnCYDzFvCMwzNNWKlK5tdrK3PpDf8A+XZdKVqTh9TqtMmLUgX2cOPV422BwPMVEJT7V9XPWnyirj1JUShJGpKmVW1Ol94YHkXE37HZ65y5mC/d1ILESkLIKKB/NRiXPmjD5jwdjMO/i4aclt9BUn/mS4b3j6Fw3CeGTOVPmoecpk6yVgaUhJAAcC4d4tYpgppWIVLUoAJ/vUBiAOVbs7NQi53rDsD5XVEYDx9W47IMPMKTOw8iasV1LlpJcd4x/GOSYTFS5UvEYhOFLqMvTKSE8qSVJLADSEubi0FgeCwkeiY39jM5ivC4nDYlAD0XoLEOCbpFCD5owmYZeuRMVLmABSWdlJUKgEEKSSCGINDABWWpohhyjCQAOSIcYRIjjABwhYSHNABGUxwVDo5oAOE2HPDUSSaAE7xPg8uXMNAdL1UxZPqbCFYWRNBrgvCGZj8KgEgmeiouGUFEj0AJibL+C1zlLCFpAQnUxLrUOiQlwT6kRpOCctlSsbhlLQrlWNKi6WUWAUrrUs3eIeWPRH6kT23BI8KUiXqWsIQE6lkKWpg2pStzAvE8SIALlI7Mp2Pa13+UGBHn+bJabW+lvK5oesVZZqMpziVNmpQErWopJ1KA0BiaM7vFvF58NWgAjSv4XNqMbBt4xeRz9OKkkvdQ5j1ewHrBrNg01d/Nuph7QWLoSbNLkkkkKN70VFSYs+I9fP2G/wBYnnWWzXVb5/OKM1XM/cG34n8ICRc04fl42WmXMDgEKdy4NnBBDmu8ZTFfsvEtajhwpaNKarZdXBIGgU2uHLUeN/gDzMehG34Ugh4IZm5elhS1BA1aHVo8FzfgXFSZjzJemWo+cMQnq4FRbdooHJFpmIYhSSUnVQb2Ym96djH0FisrkTEFK5QJahc0LUINxGVzngnnSqWQJY6qbSXJuA9zuN4huSE7XRvMWOU+o+HVuPh/TXjE47+0w39V+XboI2uKPLtcbkbjcVjE41X2mH9F2LbHdUUWXcln/bMFU0LoJhUPg+BV/U2940WD8/8ASXp6PGayckzVOSR4a76Vi6dxU+to0uC8/wDSfwgEdm8xSUukrDNYAh9Q67s9OjxmJWM/9RiirQaoB1JKrBVwn09o0OetpD6fhvqfzdtnHzjK6/tMTU+YDzhOy7D8N/aAZpMgmgiZp0edI+z1bSx5gv8ACDUiQolKWFPi0mhIcWLMytoz3DazoW+r+0LampyptpsH61g9PRRRq7XZzQMKbntDAvZlNSgJdSQ501UAAas7xnV8OyJy5ap2mZoKhpJSE86SlQVV6gs0BeIpyggAmn7ykDUkDc2asSz8UlSkhXguZiRzJUkl1PdPmPcwWAXziRhAjwv3aWsEaSkoSkBIZg/mIoLHYdI+e+NkpTjZyUJ0oSUpSkOQkJQhIAerBt495zZTzDf3Lx8/8WTNWNxJ/wDeX9FEfhDQAmFSISHpEUAsJCx0IDmhRCCOEABWVwws6RqSlSi3MdIHqbuDQ0gzN4MOGITNIWVCpS+kVcgFQBcNdo1ubZGhaEzpKTMM0ksnm0qJT5hsKEMSw+8/kU4YhJlrlFK0JSVKJDO5qkAUqk0uI5OWSWkjC5PRisPkEk4eUMOkImkqUrWSqYrSPKDsKPpAizKzRUpIw04JUgHndwE6lPRtxzFwIN4XhFaJz+NoEtYKTpdSkl9bMbEOK9T0gpOyiQZpVoQpJckOsqKiGdhyp/8AMJwv82Txb7M5meWKk+EqSFrCiDqSKEJmcqSvqXtT6QZweXTcQiROUnwihZWpKgUqdLaVcw3AF+pg3LnEJCEISlCWYCgDEEMB3hqkqJLqV6AkfdEPJih1sftRqjGC4gS03+pQoW33eN2guAew+6MTxZL+1/q3S9w9I6zoA+EW05DNRZtU1A3MaPHq+0NnIBoHNhGZdlJJdtab8o+V40mNVUdNIN2H5w0Jj11Cr+/oLdv9YFz1fcDufpYQUlsXtZNv5QPwgLiF2/l6n/KICTR5CgKmpCnY6rU2JEGhk0xJWRMEwGqU6QhQ7O7H1pGRwmMKOZJ0kVcjqPre8X0cYLSOcah1QfrBasLCsvUX1y1yyCzKA+YIJBHoYdp6Q3A8Qy5tErD9FUP1i6ZKTs3pFpaBMjxB5fluBuNzT84xGPP2uHueVfRWyt7e0bXEOU77bA7jY0/KMPmB+1w/8i9gdlbCn5xmUyzkqftlkj+7VcafjTdSQ3sI1OXnn/p/ERlsmDTVsAD4arAoPn70HpGmy485/l/EfKABM7JYNq8ybKAG/WrxkQCVYm/n2QD/AB3erdxWNZnAcop8Sfgf+L4vw2vGQSR/6glv7U3Cj13FjW8AzQcMJZCrB5q7DS9Eix83rGgnkaVWt10j/m2gFw0fsi1R4q7ErDuLvUGlhQQcxHlP/bq/6d4YGMz1blIG+Jqx9bvDJCl+NLbW3iJsUqDOXc7J7CsJnR55Peeo1DW6N98Q4VIOIlPpfxAQ6VINA9BYHuYBBzFl5htfYNHz1nM3ViJyus1Z+azH0FiDzH13j52nF1KPUk/MxSBEYEPEIBCwxiQsc0dAB0LCR0Az6Ew8iVKlplhKlpCtdT8V7hgz7CkNwaFSgoSmQFKKzTUdRZ606RMkQ9mjyZeom+tHK5MVU1ShzqKvW3yFIQCFeGzZwSHJAFqlqxzttmbZI8ZviHPq+HLL0OsipDszd71+dorZ3xZyK8F0kEHV1Hb3+giXh/hrWrxJ6krF2CiNTuWLdmFbuY1xw8sluj0HIZmrDSC7vKRXqyQH+kZzjFLLJ/lNC2zbxqctlhMpCQAAAwAsA5oICcUYBc1QEtJUdINADYmpJt7x6q6O1dIxkwV70P8AEaE3NheNNia6Ouno5/KJcL+z+bM86ggNYVO2wYfWNZh+FpSUjW6mG5LfIMPvhpDaMnJ2vYXbqdusZ/EzKdg4uwofnHqM3h6SoAIllDUcUp6F3v0jN55+yWROTyTFIVqUvm5klSmJ6EWgadE0zD5jikmQtIUNSkHSAanlp91/SBqcVysFKDJAcVcsxPru0aDN+BJmHDrQtQCdIXL5gwDB+nu0YtWGUglgo1vb0YWBjgyybejCe2EsIJstIIBmOq/MWb0t3je5FmUxOgOrSQS0ztShAqxpAbhOctATrSCFB2DOK3V1pShp0rB/MDKYEy1gJdiGYame79I0XKEOSYo9WmGcQOWz1HwlW42H37Rhcz/tJFPgX8JFwrYRpMXmyvskpl6gsjWXbwwCKlj9IyWKmL8KWZqdKtKgUhxvQXNw1dorJnjCPI2lNJWFMjX9pMA2lmg1P/aH4V0A+sajLfOf5fxEYLA4vw1S0pUdOlIXXU4UUqJqDUOY2fDmY+IVJ1eW6SwIPV7kHvDhmjN0gjNPRNnBGpA5fMm5U/xtyig/GsZCSuk6rPOPx6dhszG9jGwzeYykByOdPxgCyrC/57Rj8MSBMDkPNNiio5djU+l42s0ZpOHP7IH/ABrqS/xM2pO1LQcxR5Tba6ikXHxC0BeGR9kihB1KuAk+c/CKe94M4g03uLAE3GxpFDMJmZ55FR/aTDQ9hd4dlZJny7s5soKT5d3qoRDmaz4mHvaYbA7bdIlygPiUvcazVLHyt5xypP3wEhPHLZMw9EqNA1gTaPnoCPoPHAmXMYkEpUxBcgkFiD1ePN87xKCoS5spEwhLKWU6ZoVsdaGJP8ziByolzowrwkaMcOylylzEzDLUn4VpdJHwspNQojYg+sC5mRTmUpKDMSkspUvnSPUiw7lopST6KUk+ge8LHQkMo6OjhCEwAfRscBDCCIRUxgSbAOY8E4iQlrkCMhxXm2pYQAWlqqaVJD+4DGnaJc9z4TAZcosUnmCuVWzFL9C9D3pDcm4ZVM1TJyVGXcJJOsnlclq1oXDivaN4Q8kt0P4X4eSopnLWkorpRp1anChXoe1d/bYYHFSzMWABrFwAwAYhnP1+loiyfI04eXSUSQe+5sH67mCOAy1JUtakHXVLvZPmAHQVjoUJWjRQaad7CeHW6Q7dKQxyJ6GIBMtYD2JDED519omkqSUJIIL1PyEUcwUPElPYlaWcB3QaVuY6lo6UqWw8MeU0WkvW1Qb7+gf3h6MUFWoWsaG56QNlzS3KqhBorZ9Vn9vyhFLH94hwPjTQ0Vb7ouygkMekKKVEpLC/l2sfeLCZ4Ja3Tv6dYFgEuHTNS6nSbjoPnHIxKAD5kEAOk2D0Dg7QWAYeA2b8I4bEA6kaFH45fKr32PuIuomm+1Kio+W3tEyMQD+YqIGlJUxNJ9mW/wD1CbJAEpSVhgCSGWwdqWND9IG43KpgQoBcwKqQk0c7D0j0BKukdMlBQZQBHeGoxqmjnn6e9xdHmmU4adp0zpZ7KSHUPz94kzDhdU1BBU241INPXYxvZ+Vg+Ukfj2e4ilLwixMKPDOln1lVHfa5oHv2jnl6eD7/ANfsCx1po85zrhyVIAmCYolKEhgoMSAzkAdoh4dz9KJqSwCpiilfcC3yJ2jZcXcNGaFaCSqjjcs1tiex+cYnCcN6GmKmKE1JcJ0ltQPcvcAt23jhnjlGd9Gc7hKwvMnT5ipRmeHyzwqgS+gDcneAByEiayljUVlfKdQckGpFNhSNxLnJUQFhyWLkNQuxcV+cDc04XmLUfAlhi1dRYGju5YP+Ea5JZHG4v/BrGbmrR2QYZUqYp1lQUaJI5UkqBUWf+FxaD+MPLVvMLvd6M1XitlGQqklJxE5IL0QKmxLajszmg+G8aOSkDypZ/iuf12eOnDzcfeaxutnna+EcRNMtaUJSES1efkJKuiTX5tEGVYZcvEhMxKkHQosSob3EtVCO+0enKwWttYCwC4fYjf1iI5DLD6CpDu4fUgk7mWp0v3AEbUyqMNiEvLUBcgj5xk8blySpzLBNi71Dh7b0FY9SxPDZZQ0JIIbVLOkj/wCNZKfkoWgHi+ENCglEwKUzsUkU9RQfOKjXkhoweK4ZQuSAn7PTWnlUWY6vXrFXKMmmyR4odTpfTLPUDa77UEb1eQzE3QfUV+6Ik5RqBQXCSwoGUKuGI7ttEzxRozklWzznF4kTVhWIkImA6R5dKtKiSGWhlE2rWOzTgfCF/BnzJS9kLT4qTvRaGI9wY9FlcNOS+hQLMpRUVWFAskm/cXgZnHBGhaZgmJZwGL6gXblNjff6xlc49Ci5eGeTYzhfES0a/DUqX/vEArR7keX0U0CY9iGGmYZM1Y8QFS5YSQp1AnUSaUNA0VBhMNOWUz5KZ/iKSBMB0KSVOSdSADUmxBAZoFnS/JGiyfJsVzAA6iAOp2jIZ7xCVrMqXWWQEnuSWv0sYL8Q4lpTbEgHY6Xqz79ox8qUVFGrWdSmSQNhuADzAn5NHBjiu2c4Xy/h5ShrmqKaMkgata30kO41AMRfeNrlspKEsZustp0gA6acoDPWm0QZRgdMpImJIZBCQonlBFz1NYmyjh5UszZyfswsEhPxJ3NTd2+sdCjK1S/guMZR3V/QclzkkGWQyimxNajt+HSKuJzoSUKEsD4WrygkAb3qK/60A8XkeIkpdSkgAkHoTdt3rAo4pSgyUjVqetQh25QfnW/1jOfqJcnFGltPYcn8bK0khKeUjUalqdB377EtFUcQLnYjCghLCdLehDEgpJB76vrFjD4VSkgTW0vR0D/NvBkSJZmpWogsU0AJLAgpDuw222gUZ3bkK38hWVLdmLinY/DtDJkwpJYtT2u9fnFoYT+E6mPoQ2nb+kxHOBB7MaGxoI9A3GOCqzFyxT3G/wDpDzPWUV0rDBj15gGPt2hoSCf4TqT3BcfSGolEXHwXFiyn94AJJZFCgmWpgWNU3b0vFsz2bXykkgEbirfT7ooCY4rzcu9/N1/VosIWQ2kagVFwRZ9Jp87tDAsnGKSQQnWhn1BnF/mInlY8LYpqPkflA6UpJ06FGUrSWSajf7jEsxbN4iHDOVJs/wCcFgFZc0G369ojGMALKBB+m/5RWXhiQ6FG4NT+usR/vZQAFpJpV+tBQ2NzDAizLMJaFF1PagrsGgNiZfjq1AJltdSncj7ibQuZYseIdEsAggOeY8rgMLCK8uUQylnSP8Vzawud4mUVNUxPZewUjDc2hQnTEs9QQDXlfyA0NyW62gnIXMUAFI8Psku1aVZrdI7LJ6JiXHWhIAJ709d4JJ+UKMFHoEitKwPUhXrceijUfOLMuWBYNHGYGf7qxRx2dy5V1AndKan52EadDCEV8RmCEDmUkHYG/wAoyuP4qWp/DGgWpc+/5QMkTSokqLnV+EKxWavH8Sy5flOo/S362gdhuIQsrXMUEhLMGbo567iMziVcyz/N/lA/GB2ciZpeWNph7kghgkXJpt9IyyzlGNxVkTk0tGrzDjqVLSopSVaXfoG6i7RmJ/GsyYEqLBIVtR3YEezmMTh8wBUpSgGT1s9bUrf7o1sqUZ8iWpQShVVMQ1GuwHePMy5crW2crnJ9sOcU58hAT4NiKi3o7wWwGPQrCpxD8ihX1cixoK9YwWNlApfWFEGoa+1APwjsJmy5UgYcKcFDEAOA5c2HLU/SHD1VNt7b6NIv3cmjcyMbJxIKNBsCWGj2cH/zWIE8MIN0ofUVJJ5VJqWAUKgbMDALhTPEyTMUtQPL5TQmtaAB60HSLGO47K5amQmXq5QvZNS9Tc6Snajx2458oXPs1Uk1srYzLFYnTpRN1IUCDoIAIILsoMTRngxlXCkyhmsNJ5erO7nptTt8tUmbLT5foIim43+kD9VioYFEaxpDTkwUUlalK0lwHYP36wzNcxlygUrcOk1Z2p1NCzikeZzM9xCZs0qnLLK1EJmEChsGqxBADbHtBPN86nzpUubMStKC7OCkOCzhhuaenzM5snGDcVsl5FVijLVL06aqUXlJDuR8S1dEgAULX6X1eX8OeCgmWj7RV1LU7E3UfyEZHhjiIpny9bseRiQyQWZnsBTtePUEKexeI9JGNWuwxtS2V5uWS1VUkEtdz+cUczy9On7M6FJNCDZWkkP3ZMGYE5tkxmqSpKykp+H4VevfZ43yQVNpbLnFNdFcZmqWQiZzKDHUKEgg1H6MEf3rSSCQyjZVrHfaM1Pw02WpOslTBNFAMdNDzXLiLErH6i032Y19S8c/9VGLp6I/US0zReEkkMdJOksaigZgYYmQpNKgEK9DeB0rFNzIWCgaXs3uDbaCknMgEKdKiy2pU1eoHSlu8dUZxl0zVO+iFgRUbKqPXpCzEWLvzC38ov8AKLqQiYHSeopQhwxcRBOllFXYakh+vKQXHtFjK3iOBqGrlVXex+fvEstSh5FONPlPr0/KIyxAcaSyg4tYXG36pHLQb3Gm49TCAupLqdKtJ5XSdgxt9Olo5eYLCTrluQ3ofNv/AE/WKtCQ4/gr7G4hoWvRRbhgQbmynfeGAKxuYK1qCEBDEubl+6jQXigoOXUSo/q5NTE2MJMxWouxP6aIVFoBFrC4rSAAW5hboxpBTDZ2pJCVVom1aktb8oFS30U3v3inKWxrSo++AVlvMM+mLJQCUpBKWFLH5mA5X1rQxOxKywsov0HqYiKUi51FjRP5wDsalWqgr5bdx/pFrDsm9S5oK7RQnYxkmwDgMn03Pt3ixl63ALXf7zDJFmzQ5ITuaqtcAsPaAPEOHmzAVJKiDLUkkOalQcNdmF4vzQXVq+J26s7+1odJzIS0upKimwbc+/vEziuNt0RN6MIrJzpqoBjtQPtegsII4ScuWySp7Av/AIn1V3o30ghmc+XiVkpPhOwKi5o7WSLs59HiObk+lbAamstjpAF1E7hm2f8AHzZ4ZSdXoxURcLIStwSyC4CvKlOl1EitWD0hmMMtKkNqMp9GsABVG1ECo3BHt1i/kGECZ6PFIImAtzJWKlSTqFU1Yp099otyuHVCYJsshGmYSkaNPKCaVdLtYkRrj9PGPSNFFtAfLuHZi9GkOqYtY1KDICE3OqzvqdLvb1jTnhyW8yWoS20S2UElRSQDrIqAXLP16Qbw2CKiplFidXVib1pF+RlKResdixpdmiiiqFQmJmHQrSNRALA1fs3e0JHVjZoo85mTVyFFC5ekgalEyxUv8EwiqQwLA3ekWMTxKJ6JYnOZiTpBBsijKb4j7dPSPQkykzCNTA6SguAQpJZ0l7W2jLYn9m4E8/a6Ja0qYBPMCGIHmAN3D/wxyyhevBk4MDrybwihSyBrchSnDdmbZx3+6L+DxBlTJaVrWEJUJhCSzpBcb1o3ziurBzk4lelKD4csyxqoGMshKzTzaUGruCbmCeRZecdh5i1t4urSdRDEnmJZNUhlNbakcssDW4mfD4D87jVAKtCSsNqSSNA2dKn96ikaHDz0zEJUmoUAR71jA4fIhLSqTP0udWiYGJppYGnor+mNfgZvhSkJdwhAGo0oAznYNHXi5vcjaDl5L07ChXX9dopz8m1bIV7MfxgjhlhSQoWIcRM0auKfaNKTMovKEWSCllPRTh/RyGi3g5i5MpQKjOOoFIUyWSaEBQ+dXuYNTsClV6HqL/6xQxGXqT/iHa/yiI4oRdpCUUnaI5GJlrqk6F9DyqHofi9vlE0/MVDwjrBBJCnHKatUDtAudgwr9CGYxCvCQKnQVEu5JFCANyaRT+R2aAykqAPkLnd0lwHYxCuSpBD05T3F1H0MActzYmWmqXJLpuCGY0Nbv3g7IzIMmwd6GoNa1uLxMckZK0CkntDmcpqx5KWG9ojQlnBDHR/3RamYbUUlIHw8r2YvexvFaU4BBeibHbzCKGAMWPtF/wAx++IiQ/X9CJ8VLJmLuan74gmSwHc7WF6NvbbvABaw0xJBSTpI+Ih09RFNOZ6HDiaT/h5RavWKOPn1sQGoNt7neB8/EsoAmjinWzsBeKbSRDdF+ZjSpTE7mgtu/wChFM4jkUTQaaU7p9zSHYXATFl20Am6vNW7J2vvEmay/wB3QFlHi8zMTpADX97VieSSbZDnqyDD4Va0sEsl31LoLbJufeLWFlSANapyVaepZtqIhk7iVPgBYCa8qpRuXo6TShf/AKexgOhRAOhS5ZJOtwUkJCFMyh8JXRm9eoxctpraItvZbzjEfackwEJAoLWetWO/WIpmf+KdMxkyVX0gFSWJCiE3DkEsezUaG4PJDMVKQJssJKTMJDgjURRe9RboOkXcZkcozCObSUJHI2m9WDUsOrg9oSi7f2Pi+wZhMnTMQkJUFIJUUhygiYBqALUcpCQ9ReNLkuUFMpSFzFFS06aMwFWYnmIrZ2+UXMtwqEoCES0hD6gA5Y9XNXg/IwCWFO9zG8cddmiQJweTKSGGnTdg4Aftt6CC+Gy8JFQD+u8WpcoAUh8XRdDEygLCHtCx0MZWn5cLp+X5GBpSdShpUAN1NX0q/uWgumY0SLQlYreFYUAzL6RLJmt5hqAsDVvR4tz8EU9x1iHw4KEBMVlXjThPlKXLUCErQQ2oB060gkGyi1uu8GpUkk8qQKM4Gk07j847w4tysSRdjC4oKFl5ck+YavWv3xblyukVv3s9hEycawJIJYE0Dkt26wxlgJiHHYrwpalljpDsSznYPtWPN8VxWpWIVNlzSlIQNQIJZZC0oIAHlY1JqK7kRtJ+LGJwWsMdSAdIZQ1N5ASK8xAf8Yzcva6J5WtEWG4ylkcySkh3YhSaPqZW4AY93EHJOIC0hSS6VBwWIcbGtY8xTNBQmXRisrBShlavKA7kFNPpvBeVxvNSpj4cxIBBKTYhmPcN2H3xyR9Tx/uGSy1+Rq5mCBKqmje5Ic/rtA5CC6gQXF3IYbhvaKeV46eUGcFpmJPmDVSRcK3cdu0XcPm0pSlJJAWasehSgDmteNI5ov6B13HX/QJmuGmSleLKAIPmDOXNlPdn27wRGNJky1AgLYvSyqagwNOx994t/uyluxGlyK1pYCnaKuJyladOghQCnPVi1G3sYynjlBuUF32SoOna7JsNmOlQSpiAQApJahLhu3UGCKMfrQSClX0U3NQj0atoyUzHKl6gpNEhJNN2q2/b2ER4TiVKUkpDlQZhVzba1YuPqI9MpZIx9ocmYWZMWWSQkmuw7+sTy8hCXUsgNcmwipl0+eSVy+UEuQq3fl/GkZfiDPJ/iEzQVIBctVKUvpB5aJc0eN5TUa+zSU0g9nWc4dKWbxHoFGgf/DuT3cQOyORJIKpdTuVVV7kxAjDDEhUuSpJWlGsg9CAwewNRGfyjL1l1IKgslQClA6QmWylEE3WDpp3elwuT5/Rm22y9xZh5klRmjXpUzEVZWwDVFBeIMu4v8Y/u+ISGUNOsgkuagqSKs3Sto2vCiyvC6Z58UqJKypylWouydT6kjqKEu3WKauHJQUCmSQUTFEEAAsVOkEipADU7QRhV15GsdbQDXw/MkLHiLS5ICQhTFLOospSeU8jgs+1LxdyGSZap2tCiZgrUKlkO4NRzKc7941GHwxX/AGiQoPSgp0v+EXE5Yj+H5Ui1jotRXaM/gcqLMA7MHLAsLVAgthcoa4AgpLlgWh4EaLXRVEUuSBaJWhWjoYzo6OgRxBxEjDIJ8yrACoBoeZi4BG8JugboKzJgSCTYAk+gvAPEcb4VCdXiaqgAAVcki3t9RGSzTjM4uSpARzIJWoAtyg8ukvcAsXvqtR4DLydCQtxMGlImJC9Dr1FqrfyEP5XL9Nsnkfgyc76PXwXjmIhZkgiotDUTIs3ZNLn9YSZhQqqaH6f6QwpiSWpoZNFRcoi8NAgkWIrWIJmG6VEMCsImkkMQaOGcEj6i3rEbQ0wwM3juA5CNPMoBU1yqmrToUoI/hNU3Io/aM1nkxeHneHIKghvDSNTk0TqFBy1A2Fgd3j0cqdgQFAVY/h0itislkzVmYQ6iGI3A06eU7UJt19IylH4IcbWjzrh3HqlTUy5yQlBLkq8zVKFNYgbAGr0EE8zm4aX4p1kalhKSADu8wkDYAkiu8H04Y+CkkMoSzLCykkpcabMzBr/WMvhuE1zJSFHSFNNUdRcK8MgAEbBw3oQYxnjUtNESj4o1eEnyxhB4aNKNOvzEElncqBHyjImWsI1BCwH0hQ3uxs5sR20iNPwEuYqWTOqlfNLJSoOByhiQEBLGgHcxezTJda5bALAB1fC6i5Ci24cmkRkwqaVClDkS8OYceECJhUki1tKh5gInzTNZWGYrck2Ab5lzQX+Rh2Hwa+7QP4m4f8WWVFQSoC6g6QBegq/6aNZKUMdY+y2pKOgthpsnFSwpLLTatwdxS1xvGV4ulJwwT4UvT1UQCHuAFGgsb+0CZGZTEygywiXrUVhAYK0EcqSKEq1pFCwoTGlx+ZoxclZ8GadKzKKAeZy1gKahqDk2PKXiJwWSO+xVyW+ylk37RJJQ2IGhSQA6a6zvygcu31ivxTkviKUtIWmVpC0EaTLK3dSSlNQpSTRRDAgCAuP4PmeIJCQH0hRmKcITdgWcEipp/E1hG7ykCVJRJKn0J0uAztR2r0e8aJN9jjbVSMVwrhEoxCVhR0FLOsHnSQUrSRpYq1B7sGjTZhlkta5a5SJYUkmoAQfKwIYbUi/Jy9WkDUVaRpDgCgDB/aLWHwJF7do0UCkq0DsBk5QGApWj2JJJ+pMGZGHYViZKYfFjoQJhWjo54YztMc0c8VsXmUuXpC1AFRYB6nqfQbnaACwTAzP818GQtYd6pBDHSqt3pQiAvGGJXNMuRKZ1jWghQGoEEFlA9DbcV2IjHYXxiBqJUZupOkjUFaXKiQXchRYEVeM5T8IzlLwEOHeLZyJ2knxUrUXcvQAErBenKDenXrFjiWcJsxK1a0pT4nOl5mlYJAQj4dOpKbtUxTyCSpC1IWhctS0KFQOVwNRALuDzAhq9eh/KclEpCkFlApCQQGNm1El61LVpEpNolXVALJcr8LHJVIQSgBOtSnGnUHPQro7FrxqpuSJmTzMUEKNNKqukjb9GLuCyxQQAVOwAFGp36wQw2Ea8WlRaiXQYim4d6ihh6YfDNSoFNeJUmG4raGyYQEoLRKiZEZhovDsCWZJB7GKeJwxZnKTsobfOnzEXzCT/ACn2hkguXh2SA5LC5ufWF0NE5hqodAOlYhr17wFx2TImzhMlEgaVoXoOkOQBUb71LuQK0ghivIr+U/dEWE/2k/8AC/GJaQ6snlSC7XPQbdIuYfDtU/r3h6bmLA3hAIExXx2F8RBS4D9RqB+4+4IILVixsI6ZYwMKMdmmXF5UoJShZK1+Mmo1pS4UQwZRKXIPQ32jyTCGQtY8FKbc+rWVmp1lSiFV1GgSAIKcRXkf8X/6TI6Zb5QRjZLGIwuuZqLuQAa0pam1z84uyctAP4RJg7H9dItpi+gGoltDmjk3hTeGM6OhRHCADngdmOeypBZamUxIAqSwJA6Alizxf3jy7jz/AGpfoP8AKmIm+KJk6Vm0zHiIHBKnyKnSC3xIdnJAeoBf5bRgZ2Km4hJLqJJVypBYKmB1FPYuqmzGNLwL5EfyTfukxLL/ANrk/wDDmfcqM3umS90B+DsrSuYpalHXILabJKuYVOzFqvQvTqRweDmTEqSFeGha1utC/tEgTFnwxQsgly6SLvCcCeRP8p/zqg/hf7z1/OHFaGkV/wD8UFaAbook3U1qkQZw+BSBaIsFb3ggmNCkNJSkEkgAbnaA2P4g2lf8x/AH7z8ok4n8if5/wjPqjh9RmlF8UY5JtaR//9k="/>
          <p:cNvSpPr>
            <a:spLocks noChangeAspect="1" noChangeArrowheads="1"/>
          </p:cNvSpPr>
          <p:nvPr/>
        </p:nvSpPr>
        <p:spPr bwMode="auto">
          <a:xfrm>
            <a:off x="1679575" y="-846138"/>
            <a:ext cx="2590800" cy="1762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1" descr="https://encrypted-tbn2.gstatic.com/images?q=tbn:ANd9GcTKsLIU_skI9sqgMXUpbxM422tnKBA7LlicYXJvvxemCCeLQ0KLeQ"/>
          <p:cNvSpPr>
            <a:spLocks noChangeAspect="1" noChangeArrowheads="1"/>
          </p:cNvSpPr>
          <p:nvPr/>
        </p:nvSpPr>
        <p:spPr bwMode="auto">
          <a:xfrm>
            <a:off x="1679576" y="-8842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1668296" y="2111515"/>
            <a:ext cx="2223686" cy="646331"/>
          </a:xfrm>
          <a:prstGeom prst="rect">
            <a:avLst/>
          </a:prstGeom>
          <a:noFill/>
        </p:spPr>
        <p:txBody>
          <a:bodyPr wrap="none" rtlCol="0">
            <a:spAutoFit/>
          </a:bodyPr>
          <a:lstStyle/>
          <a:p>
            <a:r>
              <a:rPr lang="en-US" b="1">
                <a:solidFill>
                  <a:schemeClr val="tx2"/>
                </a:solidFill>
              </a:rPr>
              <a:t>a. Mô hình dữ liệu </a:t>
            </a:r>
            <a:br>
              <a:rPr lang="en-US" b="1">
                <a:solidFill>
                  <a:schemeClr val="tx2"/>
                </a:solidFill>
              </a:rPr>
            </a:br>
            <a:r>
              <a:rPr lang="en-US" b="1">
                <a:solidFill>
                  <a:schemeClr val="tx2"/>
                </a:solidFill>
              </a:rPr>
              <a:t>là gì?</a:t>
            </a:r>
          </a:p>
        </p:txBody>
      </p:sp>
      <p:sp>
        <p:nvSpPr>
          <p:cNvPr id="10" name="TextBox 9"/>
          <p:cNvSpPr txBox="1"/>
          <p:nvPr/>
        </p:nvSpPr>
        <p:spPr>
          <a:xfrm>
            <a:off x="1662545" y="2667000"/>
            <a:ext cx="2480166" cy="923330"/>
          </a:xfrm>
          <a:prstGeom prst="rect">
            <a:avLst/>
          </a:prstGeom>
          <a:noFill/>
        </p:spPr>
        <p:txBody>
          <a:bodyPr wrap="none" rtlCol="0">
            <a:spAutoFit/>
          </a:bodyPr>
          <a:lstStyle/>
          <a:p>
            <a:r>
              <a:rPr lang="en-US" b="1">
                <a:solidFill>
                  <a:schemeClr val="tx2"/>
                </a:solidFill>
              </a:rPr>
              <a:t>b. Các đặc trưng của</a:t>
            </a:r>
            <a:br>
              <a:rPr lang="en-US" b="1">
                <a:solidFill>
                  <a:schemeClr val="tx2"/>
                </a:solidFill>
              </a:rPr>
            </a:br>
            <a:r>
              <a:rPr lang="en-US" b="1">
                <a:solidFill>
                  <a:schemeClr val="tx2"/>
                </a:solidFill>
              </a:rPr>
              <a:t>mô hình dữ liệu </a:t>
            </a:r>
            <a:br>
              <a:rPr lang="en-US" b="1">
                <a:solidFill>
                  <a:schemeClr val="tx2"/>
                </a:solidFill>
              </a:rPr>
            </a:br>
            <a:r>
              <a:rPr lang="en-US" b="1">
                <a:solidFill>
                  <a:schemeClr val="tx2"/>
                </a:solidFill>
              </a:rPr>
              <a:t>quan hệ?</a:t>
            </a:r>
          </a:p>
        </p:txBody>
      </p:sp>
      <p:sp>
        <p:nvSpPr>
          <p:cNvPr id="8" name="TextBox 7"/>
          <p:cNvSpPr txBox="1"/>
          <p:nvPr/>
        </p:nvSpPr>
        <p:spPr>
          <a:xfrm>
            <a:off x="1662546" y="3505200"/>
            <a:ext cx="2304029" cy="400110"/>
          </a:xfrm>
          <a:prstGeom prst="rect">
            <a:avLst/>
          </a:prstGeom>
          <a:noFill/>
        </p:spPr>
        <p:txBody>
          <a:bodyPr wrap="none" rtlCol="0">
            <a:spAutoFit/>
          </a:bodyPr>
          <a:lstStyle/>
          <a:p>
            <a:r>
              <a:rPr lang="en-US" sz="2000" b="1">
                <a:solidFill>
                  <a:srgbClr val="0000FF"/>
                </a:solidFill>
              </a:rPr>
              <a:t>2. CSDL quan hệ:</a:t>
            </a:r>
          </a:p>
        </p:txBody>
      </p:sp>
      <p:sp>
        <p:nvSpPr>
          <p:cNvPr id="9" name="TextBox 8"/>
          <p:cNvSpPr txBox="1"/>
          <p:nvPr/>
        </p:nvSpPr>
        <p:spPr>
          <a:xfrm>
            <a:off x="1670761" y="3801070"/>
            <a:ext cx="2475790" cy="369332"/>
          </a:xfrm>
          <a:prstGeom prst="rect">
            <a:avLst/>
          </a:prstGeom>
          <a:noFill/>
        </p:spPr>
        <p:txBody>
          <a:bodyPr wrap="square" rtlCol="0">
            <a:spAutoFit/>
          </a:bodyPr>
          <a:lstStyle/>
          <a:p>
            <a:r>
              <a:rPr lang="en-US" b="1">
                <a:solidFill>
                  <a:schemeClr val="tx2"/>
                </a:solidFill>
              </a:rPr>
              <a:t>a. Khái niệm</a:t>
            </a:r>
          </a:p>
        </p:txBody>
      </p:sp>
      <p:sp>
        <p:nvSpPr>
          <p:cNvPr id="28" name="Slide Number Placeholder 27"/>
          <p:cNvSpPr>
            <a:spLocks noGrp="1"/>
          </p:cNvSpPr>
          <p:nvPr>
            <p:ph type="sldNum" sz="quarter" idx="12"/>
          </p:nvPr>
        </p:nvSpPr>
        <p:spPr/>
        <p:txBody>
          <a:bodyPr/>
          <a:lstStyle/>
          <a:p>
            <a:fld id="{0F6E7020-5109-4EE0-B939-0A203D8953B1}" type="slidenum">
              <a:rPr lang="en-US" smtClean="0">
                <a:latin typeface="+mn-lt"/>
              </a:rPr>
              <a:pPr/>
              <a:t>17</a:t>
            </a:fld>
            <a:endParaRPr lang="en-US">
              <a:latin typeface="+mn-lt"/>
            </a:endParaRPr>
          </a:p>
        </p:txBody>
      </p:sp>
      <p:sp>
        <p:nvSpPr>
          <p:cNvPr id="30" name="TextBox 29"/>
          <p:cNvSpPr txBox="1"/>
          <p:nvPr/>
        </p:nvSpPr>
        <p:spPr>
          <a:xfrm>
            <a:off x="1662545" y="4064124"/>
            <a:ext cx="2475790" cy="646331"/>
          </a:xfrm>
          <a:prstGeom prst="rect">
            <a:avLst/>
          </a:prstGeom>
          <a:noFill/>
        </p:spPr>
        <p:txBody>
          <a:bodyPr wrap="square" rtlCol="0">
            <a:spAutoFit/>
          </a:bodyPr>
          <a:lstStyle/>
          <a:p>
            <a:r>
              <a:rPr lang="en-US" b="1">
                <a:solidFill>
                  <a:schemeClr val="tx2"/>
                </a:solidFill>
              </a:rPr>
              <a:t>b. Các đặc trưng của quan hệ</a:t>
            </a:r>
          </a:p>
        </p:txBody>
      </p:sp>
      <p:sp>
        <p:nvSpPr>
          <p:cNvPr id="24" name="TextBox 23"/>
          <p:cNvSpPr txBox="1"/>
          <p:nvPr/>
        </p:nvSpPr>
        <p:spPr>
          <a:xfrm>
            <a:off x="1662545" y="4611470"/>
            <a:ext cx="2475790" cy="646331"/>
          </a:xfrm>
          <a:prstGeom prst="rect">
            <a:avLst/>
          </a:prstGeom>
          <a:noFill/>
        </p:spPr>
        <p:txBody>
          <a:bodyPr wrap="square" rtlCol="0">
            <a:spAutoFit/>
          </a:bodyPr>
          <a:lstStyle/>
          <a:p>
            <a:r>
              <a:rPr lang="en-US" b="1">
                <a:solidFill>
                  <a:schemeClr val="tx2"/>
                </a:solidFill>
              </a:rPr>
              <a:t>c. Ví dụ về CSDL </a:t>
            </a:r>
            <a:br>
              <a:rPr lang="en-US" b="1">
                <a:solidFill>
                  <a:schemeClr val="tx2"/>
                </a:solidFill>
              </a:rPr>
            </a:br>
            <a:r>
              <a:rPr lang="en-US" b="1">
                <a:solidFill>
                  <a:schemeClr val="tx2"/>
                </a:solidFill>
              </a:rPr>
              <a:t>quan hệ </a:t>
            </a:r>
          </a:p>
        </p:txBody>
      </p:sp>
      <p:sp>
        <p:nvSpPr>
          <p:cNvPr id="26" name="Text Box 7"/>
          <p:cNvSpPr txBox="1">
            <a:spLocks noChangeArrowheads="1"/>
          </p:cNvSpPr>
          <p:nvPr/>
        </p:nvSpPr>
        <p:spPr bwMode="auto">
          <a:xfrm>
            <a:off x="4419601" y="1534518"/>
            <a:ext cx="5791199" cy="1200329"/>
          </a:xfrm>
          <a:prstGeom prst="rect">
            <a:avLst/>
          </a:prstGeom>
          <a:solidFill>
            <a:srgbClr val="66FFFF"/>
          </a:solidFill>
          <a:ln>
            <a:noFill/>
          </a:ln>
          <a:effec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just" eaLnBrk="1" hangingPunct="1">
              <a:spcBef>
                <a:spcPct val="50000"/>
              </a:spcBef>
            </a:pPr>
            <a:r>
              <a:rPr lang="en-US" sz="2400">
                <a:latin typeface="+mn-lt"/>
              </a:rPr>
              <a:t>Để quản lí kết quả học tập của học sinh, thông thường phòng học vụ cần quản lý các thông tin sau:</a:t>
            </a:r>
          </a:p>
        </p:txBody>
      </p:sp>
      <p:sp>
        <p:nvSpPr>
          <p:cNvPr id="27" name="Oval 26"/>
          <p:cNvSpPr/>
          <p:nvPr/>
        </p:nvSpPr>
        <p:spPr bwMode="auto">
          <a:xfrm>
            <a:off x="5541378" y="2795940"/>
            <a:ext cx="3398128" cy="3573361"/>
          </a:xfrm>
          <a:prstGeom prst="ellipse">
            <a:avLst/>
          </a:prstGeom>
          <a:noFill/>
          <a:ln w="57150">
            <a:solidFill>
              <a:schemeClr val="tx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anchor="ctr"/>
          <a:lstStyle/>
          <a:p>
            <a:pPr>
              <a:defRPr/>
            </a:pPr>
            <a:r>
              <a:rPr lang="en-US" dirty="0">
                <a:solidFill>
                  <a:schemeClr val="tx1"/>
                </a:solidFill>
              </a:rPr>
              <a:t>         </a:t>
            </a:r>
          </a:p>
        </p:txBody>
      </p:sp>
      <p:sp>
        <p:nvSpPr>
          <p:cNvPr id="29" name="Round Diagonal Corner Rectangle 28"/>
          <p:cNvSpPr/>
          <p:nvPr/>
        </p:nvSpPr>
        <p:spPr bwMode="auto">
          <a:xfrm>
            <a:off x="7697882" y="3119489"/>
            <a:ext cx="1979518" cy="1212595"/>
          </a:xfrm>
          <a:prstGeom prst="round2Diag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en-US" sz="2400" b="1" dirty="0" err="1">
                <a:solidFill>
                  <a:schemeClr val="tx2">
                    <a:lumMod val="25000"/>
                  </a:schemeClr>
                </a:solidFill>
                <a:cs typeface="Times New Roman" pitchFamily="18" charset="0"/>
              </a:rPr>
              <a:t>Thông</a:t>
            </a:r>
            <a:r>
              <a:rPr lang="en-US" sz="2400" b="1" dirty="0">
                <a:solidFill>
                  <a:schemeClr val="tx2">
                    <a:lumMod val="25000"/>
                  </a:schemeClr>
                </a:solidFill>
                <a:cs typeface="Times New Roman" pitchFamily="18" charset="0"/>
              </a:rPr>
              <a:t> tin </a:t>
            </a:r>
            <a:r>
              <a:rPr lang="en-US" sz="2400" b="1" dirty="0" err="1">
                <a:solidFill>
                  <a:schemeClr val="tx2">
                    <a:lumMod val="25000"/>
                  </a:schemeClr>
                </a:solidFill>
                <a:cs typeface="Times New Roman" pitchFamily="18" charset="0"/>
              </a:rPr>
              <a:t>về</a:t>
            </a:r>
            <a:r>
              <a:rPr lang="en-US" sz="2400" b="1" dirty="0">
                <a:solidFill>
                  <a:schemeClr val="tx2">
                    <a:lumMod val="25000"/>
                  </a:schemeClr>
                </a:solidFill>
                <a:cs typeface="Times New Roman" pitchFamily="18" charset="0"/>
              </a:rPr>
              <a:t> </a:t>
            </a:r>
          </a:p>
          <a:p>
            <a:pPr algn="ctr">
              <a:defRPr/>
            </a:pPr>
            <a:r>
              <a:rPr lang="en-US" sz="2400" b="1">
                <a:solidFill>
                  <a:schemeClr val="tx2">
                    <a:lumMod val="25000"/>
                  </a:schemeClr>
                </a:solidFill>
                <a:cs typeface="Times New Roman" pitchFamily="18" charset="0"/>
              </a:rPr>
              <a:t>Môn học</a:t>
            </a:r>
            <a:endParaRPr lang="en-US" sz="2400" b="1" dirty="0">
              <a:solidFill>
                <a:schemeClr val="tx2">
                  <a:lumMod val="25000"/>
                </a:schemeClr>
              </a:solidFill>
              <a:cs typeface="Times New Roman" pitchFamily="18" charset="0"/>
            </a:endParaRPr>
          </a:p>
        </p:txBody>
      </p:sp>
      <p:sp>
        <p:nvSpPr>
          <p:cNvPr id="31" name="Round Diagonal Corner Rectangle 30"/>
          <p:cNvSpPr/>
          <p:nvPr/>
        </p:nvSpPr>
        <p:spPr bwMode="auto">
          <a:xfrm>
            <a:off x="4691846" y="3115194"/>
            <a:ext cx="1979518" cy="1212594"/>
          </a:xfrm>
          <a:prstGeom prst="round2DiagRect">
            <a:avLst/>
          </a:prstGeom>
          <a:solidFill>
            <a:srgbClr val="92D05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wrap="none" anchor="ctr"/>
          <a:lstStyle/>
          <a:p>
            <a:pPr algn="ctr">
              <a:defRPr/>
            </a:pPr>
            <a:r>
              <a:rPr lang="en-US" sz="2400" b="1" dirty="0" err="1">
                <a:solidFill>
                  <a:schemeClr val="tx2">
                    <a:lumMod val="25000"/>
                  </a:schemeClr>
                </a:solidFill>
              </a:rPr>
              <a:t>Thông</a:t>
            </a:r>
            <a:r>
              <a:rPr lang="en-US" sz="2400" b="1" dirty="0">
                <a:solidFill>
                  <a:schemeClr val="tx2">
                    <a:lumMod val="25000"/>
                  </a:schemeClr>
                </a:solidFill>
              </a:rPr>
              <a:t> </a:t>
            </a:r>
            <a:r>
              <a:rPr lang="en-US" sz="2400" b="1">
                <a:solidFill>
                  <a:schemeClr val="tx2">
                    <a:lumMod val="25000"/>
                  </a:schemeClr>
                </a:solidFill>
              </a:rPr>
              <a:t>tin về</a:t>
            </a:r>
            <a:br>
              <a:rPr lang="en-US" sz="2400" b="1">
                <a:solidFill>
                  <a:schemeClr val="tx2">
                    <a:lumMod val="25000"/>
                  </a:schemeClr>
                </a:solidFill>
              </a:rPr>
            </a:br>
            <a:r>
              <a:rPr lang="en-US" sz="2400" b="1">
                <a:solidFill>
                  <a:schemeClr val="tx2">
                    <a:lumMod val="25000"/>
                  </a:schemeClr>
                </a:solidFill>
              </a:rPr>
              <a:t>Học sinh</a:t>
            </a:r>
            <a:endParaRPr lang="en-US" sz="2400" b="1" dirty="0">
              <a:solidFill>
                <a:schemeClr val="tx2">
                  <a:lumMod val="25000"/>
                </a:schemeClr>
              </a:solidFill>
            </a:endParaRPr>
          </a:p>
        </p:txBody>
      </p:sp>
      <p:sp>
        <p:nvSpPr>
          <p:cNvPr id="32" name="Round Diagonal Corner Rectangle 31"/>
          <p:cNvSpPr/>
          <p:nvPr/>
        </p:nvSpPr>
        <p:spPr bwMode="auto">
          <a:xfrm>
            <a:off x="6129515" y="5268373"/>
            <a:ext cx="1979518" cy="1212594"/>
          </a:xfrm>
          <a:prstGeom prst="round2DiagRect">
            <a:avLst/>
          </a:prstGeom>
          <a:solidFill>
            <a:srgbClr val="FFFFCC"/>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wrap="none" anchor="ctr"/>
          <a:lstStyle/>
          <a:p>
            <a:pPr algn="ctr">
              <a:defRPr/>
            </a:pPr>
            <a:r>
              <a:rPr lang="en-US" sz="2400" b="1">
                <a:solidFill>
                  <a:schemeClr val="tx2">
                    <a:lumMod val="25000"/>
                  </a:schemeClr>
                </a:solidFill>
              </a:rPr>
              <a:t>Thông tin về</a:t>
            </a:r>
            <a:br>
              <a:rPr lang="en-US" sz="2400" b="1">
                <a:solidFill>
                  <a:schemeClr val="tx2">
                    <a:lumMod val="25000"/>
                  </a:schemeClr>
                </a:solidFill>
              </a:rPr>
            </a:br>
            <a:r>
              <a:rPr lang="en-US" sz="2400" b="1">
                <a:solidFill>
                  <a:schemeClr val="tx2">
                    <a:lumMod val="25000"/>
                  </a:schemeClr>
                </a:solidFill>
              </a:rPr>
              <a:t>Bảng điểm</a:t>
            </a:r>
            <a:endParaRPr lang="en-US" sz="2400" b="1" dirty="0">
              <a:solidFill>
                <a:schemeClr val="tx2">
                  <a:lumMod val="25000"/>
                </a:schemeClr>
              </a:solidFill>
            </a:endParaRPr>
          </a:p>
        </p:txBody>
      </p:sp>
    </p:spTree>
    <p:custDataLst>
      <p:tags r:id="rId1"/>
    </p:custDataLst>
    <p:extLst>
      <p:ext uri="{BB962C8B-B14F-4D97-AF65-F5344CB8AC3E}">
        <p14:creationId xmlns:p14="http://schemas.microsoft.com/office/powerpoint/2010/main" val="81916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heel(1)">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WordArt 55"/>
          <p:cNvSpPr>
            <a:spLocks noChangeArrowheads="1" noChangeShapeType="1" noTextEdit="1"/>
          </p:cNvSpPr>
          <p:nvPr/>
        </p:nvSpPr>
        <p:spPr bwMode="auto">
          <a:xfrm>
            <a:off x="7992681" y="1817425"/>
            <a:ext cx="434451" cy="724084"/>
          </a:xfrm>
          <a:prstGeom prst="rect">
            <a:avLst/>
          </a:prstGeom>
        </p:spPr>
        <p:txBody>
          <a:bodyPr wrap="none" fromWordArt="1">
            <a:prstTxWarp prst="textPlain">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6000" b="1" kern="10">
                <a:ln w="9525">
                  <a:round/>
                  <a:headEnd/>
                  <a:tailEnd/>
                </a:ln>
                <a:gradFill rotWithShape="1">
                  <a:gsLst>
                    <a:gs pos="0">
                      <a:srgbClr val="FFFFCC"/>
                    </a:gs>
                    <a:gs pos="100000">
                      <a:srgbClr val="FF9999"/>
                    </a:gs>
                  </a:gsLst>
                  <a:lin ang="5400000" scaled="1"/>
                </a:gradFill>
                <a:cs typeface="Times New Roman"/>
              </a:rPr>
              <a:t>?</a:t>
            </a:r>
          </a:p>
        </p:txBody>
      </p:sp>
      <p:sp>
        <p:nvSpPr>
          <p:cNvPr id="23" name="WordArt 61"/>
          <p:cNvSpPr>
            <a:spLocks noChangeArrowheads="1" noChangeShapeType="1" noTextEdit="1"/>
          </p:cNvSpPr>
          <p:nvPr/>
        </p:nvSpPr>
        <p:spPr bwMode="auto">
          <a:xfrm>
            <a:off x="7847864" y="3189026"/>
            <a:ext cx="434451" cy="724084"/>
          </a:xfrm>
          <a:prstGeom prst="rect">
            <a:avLst/>
          </a:prstGeom>
        </p:spPr>
        <p:txBody>
          <a:bodyPr wrap="none" fromWordArt="1">
            <a:prstTxWarp prst="textPlain">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6000" b="1" kern="10">
                <a:ln w="9525">
                  <a:round/>
                  <a:headEnd/>
                  <a:tailEnd/>
                </a:ln>
                <a:gradFill rotWithShape="1">
                  <a:gsLst>
                    <a:gs pos="0">
                      <a:srgbClr val="FFFFCC"/>
                    </a:gs>
                    <a:gs pos="100000">
                      <a:srgbClr val="FF9999"/>
                    </a:gs>
                  </a:gsLst>
                  <a:lin ang="5400000" scaled="1"/>
                </a:gradFill>
                <a:cs typeface="Times New Roman"/>
              </a:rPr>
              <a:t>?</a:t>
            </a:r>
          </a:p>
        </p:txBody>
      </p:sp>
      <p:sp>
        <p:nvSpPr>
          <p:cNvPr id="25" name="WordArt 63"/>
          <p:cNvSpPr>
            <a:spLocks noChangeArrowheads="1" noChangeShapeType="1" noTextEdit="1"/>
          </p:cNvSpPr>
          <p:nvPr/>
        </p:nvSpPr>
        <p:spPr bwMode="auto">
          <a:xfrm>
            <a:off x="7920272" y="4869217"/>
            <a:ext cx="434451" cy="724084"/>
          </a:xfrm>
          <a:prstGeom prst="rect">
            <a:avLst/>
          </a:prstGeom>
        </p:spPr>
        <p:txBody>
          <a:bodyPr wrap="none" fromWordArt="1">
            <a:prstTxWarp prst="textPlain">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6000" b="1" kern="10">
                <a:ln w="9525">
                  <a:round/>
                  <a:headEnd/>
                  <a:tailEnd/>
                </a:ln>
                <a:gradFill rotWithShape="1">
                  <a:gsLst>
                    <a:gs pos="0">
                      <a:srgbClr val="FFFFCC"/>
                    </a:gs>
                    <a:gs pos="100000">
                      <a:srgbClr val="FF9999"/>
                    </a:gs>
                  </a:gsLst>
                  <a:lin ang="5400000" scaled="1"/>
                </a:gradFill>
                <a:cs typeface="Times New Roman"/>
              </a:rPr>
              <a:t>?</a:t>
            </a:r>
          </a:p>
        </p:txBody>
      </p:sp>
      <p:grpSp>
        <p:nvGrpSpPr>
          <p:cNvPr id="12" name="Group 11"/>
          <p:cNvGrpSpPr/>
          <p:nvPr/>
        </p:nvGrpSpPr>
        <p:grpSpPr>
          <a:xfrm>
            <a:off x="7920272" y="1702779"/>
            <a:ext cx="2534295" cy="1013718"/>
            <a:chOff x="6396271" y="1702779"/>
            <a:chExt cx="2534295" cy="1013718"/>
          </a:xfrm>
        </p:grpSpPr>
        <p:sp>
          <p:nvSpPr>
            <p:cNvPr id="20" name="Text Box 58"/>
            <p:cNvSpPr txBox="1">
              <a:spLocks noChangeArrowheads="1"/>
            </p:cNvSpPr>
            <p:nvPr/>
          </p:nvSpPr>
          <p:spPr bwMode="auto">
            <a:xfrm>
              <a:off x="6613496" y="1745017"/>
              <a:ext cx="231707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spcBef>
                  <a:spcPct val="50000"/>
                </a:spcBef>
                <a:buFont typeface="Wingdings" pitchFamily="2" charset="2"/>
                <a:buNone/>
              </a:pPr>
              <a:r>
                <a:rPr lang="en-US" sz="2400">
                  <a:solidFill>
                    <a:srgbClr val="FF0000"/>
                  </a:solidFill>
                  <a:latin typeface="+mn-lt"/>
                </a:rPr>
                <a:t>Mã học sinh, họ đệm, tên</a:t>
              </a:r>
              <a:r>
                <a:rPr lang="en-US" sz="2800">
                  <a:solidFill>
                    <a:srgbClr val="FF0000"/>
                  </a:solidFill>
                  <a:latin typeface="+mn-lt"/>
                </a:rPr>
                <a:t> </a:t>
              </a:r>
            </a:p>
          </p:txBody>
        </p:sp>
        <p:sp>
          <p:nvSpPr>
            <p:cNvPr id="21" name="Rectangle 59"/>
            <p:cNvSpPr>
              <a:spLocks noChangeArrowheads="1"/>
            </p:cNvSpPr>
            <p:nvPr/>
          </p:nvSpPr>
          <p:spPr bwMode="auto">
            <a:xfrm>
              <a:off x="6396271" y="1702779"/>
              <a:ext cx="2461887" cy="1013718"/>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 name="Group 10"/>
          <p:cNvGrpSpPr/>
          <p:nvPr/>
        </p:nvGrpSpPr>
        <p:grpSpPr>
          <a:xfrm>
            <a:off x="7485822" y="3167908"/>
            <a:ext cx="2968745" cy="1034837"/>
            <a:chOff x="5961821" y="3389292"/>
            <a:chExt cx="2968745" cy="1034837"/>
          </a:xfrm>
        </p:grpSpPr>
        <p:sp>
          <p:nvSpPr>
            <p:cNvPr id="34" name="Rectangle 65"/>
            <p:cNvSpPr>
              <a:spLocks noChangeArrowheads="1"/>
            </p:cNvSpPr>
            <p:nvPr/>
          </p:nvSpPr>
          <p:spPr bwMode="auto">
            <a:xfrm>
              <a:off x="5961821" y="3389292"/>
              <a:ext cx="2896337" cy="1034837"/>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Text Box 64"/>
            <p:cNvSpPr txBox="1">
              <a:spLocks noChangeArrowheads="1"/>
            </p:cNvSpPr>
            <p:nvPr/>
          </p:nvSpPr>
          <p:spPr bwMode="auto">
            <a:xfrm>
              <a:off x="6034229" y="3497904"/>
              <a:ext cx="28963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spcBef>
                  <a:spcPct val="50000"/>
                </a:spcBef>
                <a:buFont typeface="Wingdings" pitchFamily="2" charset="2"/>
                <a:buNone/>
              </a:pPr>
              <a:r>
                <a:rPr lang="en-US" sz="2400">
                  <a:solidFill>
                    <a:srgbClr val="FF0000"/>
                  </a:solidFill>
                  <a:latin typeface="+mn-lt"/>
                </a:rPr>
                <a:t>Mã môn học, tên môn học</a:t>
              </a:r>
            </a:p>
          </p:txBody>
        </p:sp>
      </p:grpSp>
      <p:grpSp>
        <p:nvGrpSpPr>
          <p:cNvPr id="5" name="Group 4"/>
          <p:cNvGrpSpPr/>
          <p:nvPr/>
        </p:nvGrpSpPr>
        <p:grpSpPr>
          <a:xfrm>
            <a:off x="7543800" y="4547264"/>
            <a:ext cx="3200400" cy="1310724"/>
            <a:chOff x="6251454" y="4930988"/>
            <a:chExt cx="2968746" cy="1038799"/>
          </a:xfrm>
        </p:grpSpPr>
        <p:sp>
          <p:nvSpPr>
            <p:cNvPr id="37" name="Rectangle 68"/>
            <p:cNvSpPr>
              <a:spLocks noChangeArrowheads="1"/>
            </p:cNvSpPr>
            <p:nvPr/>
          </p:nvSpPr>
          <p:spPr bwMode="auto">
            <a:xfrm>
              <a:off x="6251454" y="4930988"/>
              <a:ext cx="2679112" cy="1034837"/>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Text Box 67"/>
            <p:cNvSpPr txBox="1">
              <a:spLocks noChangeArrowheads="1"/>
            </p:cNvSpPr>
            <p:nvPr/>
          </p:nvSpPr>
          <p:spPr bwMode="auto">
            <a:xfrm>
              <a:off x="6323863" y="5018481"/>
              <a:ext cx="2896337" cy="951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spcBef>
                  <a:spcPct val="50000"/>
                </a:spcBef>
                <a:buFont typeface="Wingdings" pitchFamily="2" charset="2"/>
                <a:buNone/>
              </a:pPr>
              <a:r>
                <a:rPr lang="en-US" sz="2400">
                  <a:solidFill>
                    <a:srgbClr val="FF0000"/>
                  </a:solidFill>
                  <a:latin typeface="+mn-lt"/>
                </a:rPr>
                <a:t>ID, mã học sinh, mã môn học, ngày kiểm tra, điểm số</a:t>
              </a:r>
            </a:p>
          </p:txBody>
        </p:sp>
      </p:grpSp>
      <p:sp>
        <p:nvSpPr>
          <p:cNvPr id="2" name="Title 1"/>
          <p:cNvSpPr>
            <a:spLocks noGrp="1"/>
          </p:cNvSpPr>
          <p:nvPr>
            <p:ph type="title"/>
          </p:nvPr>
        </p:nvSpPr>
        <p:spPr/>
        <p:txBody>
          <a:bodyPr>
            <a:normAutofit fontScale="90000"/>
          </a:bodyPr>
          <a:lstStyle/>
          <a:p>
            <a:r>
              <a:rPr lang="en-US">
                <a:latin typeface="+mn-lt"/>
              </a:rPr>
              <a:t>BÀI 10: CƠ SỞ DỮ LIỆU QUAN HỆ</a:t>
            </a:r>
            <a:br>
              <a:rPr lang="en-US">
                <a:latin typeface="+mn-lt"/>
              </a:rPr>
            </a:br>
            <a:endParaRPr lang="en-US">
              <a:latin typeface="+mn-lt"/>
            </a:endParaRPr>
          </a:p>
        </p:txBody>
      </p:sp>
      <p:sp>
        <p:nvSpPr>
          <p:cNvPr id="4" name="TextBox 3"/>
          <p:cNvSpPr txBox="1"/>
          <p:nvPr/>
        </p:nvSpPr>
        <p:spPr>
          <a:xfrm>
            <a:off x="1668296" y="1496290"/>
            <a:ext cx="2446504" cy="707886"/>
          </a:xfrm>
          <a:prstGeom prst="rect">
            <a:avLst/>
          </a:prstGeom>
          <a:noFill/>
        </p:spPr>
        <p:txBody>
          <a:bodyPr wrap="none" rtlCol="0">
            <a:spAutoFit/>
          </a:bodyPr>
          <a:lstStyle/>
          <a:p>
            <a:r>
              <a:rPr lang="en-US" sz="2000" b="1">
                <a:solidFill>
                  <a:srgbClr val="0000FF"/>
                </a:solidFill>
              </a:rPr>
              <a:t>1. Mô hình dữ liệu </a:t>
            </a:r>
            <a:br>
              <a:rPr lang="en-US" sz="2000" b="1">
                <a:solidFill>
                  <a:srgbClr val="0000FF"/>
                </a:solidFill>
              </a:rPr>
            </a:br>
            <a:r>
              <a:rPr lang="en-US" sz="2000" b="1">
                <a:solidFill>
                  <a:srgbClr val="0000FF"/>
                </a:solidFill>
              </a:rPr>
              <a:t>quan hệ:</a:t>
            </a:r>
          </a:p>
        </p:txBody>
      </p:sp>
      <p:sp>
        <p:nvSpPr>
          <p:cNvPr id="6" name="AutoShape 8" descr="data:image/jpeg;base64,/9j/4AAQSkZJRgABAQAAAQABAAD/2wCEAAkGBhQSERQUEhQVFBQWFRoXGBgXGRoXGBcYGBgWFxUYFxcYHSYeGBkjGRYWIC8gIycpLCwsGB4xNTAqNSYrLCkBCQoKDgwOGg8PGikkHyQsLCkpLCwsKSksKSwsLCwsLCwsLCksLCkpLCwsLCwsLCkpLCwsLCksLCwpLCkpLCwpKf/AABEIALkBEAMBIgACEQEDEQH/xAAcAAABBQEBAQAAAAAAAAAAAAAFAQIDBAYABwj/xABGEAABAgQEBAQDBQUFBwQDAAABAhEAAyExBAUSQQYiUWETMnGBQpGhI7HB0fAHFFJygjNDYrLhNFNzkqLS8SRjg8IVFhf/xAAZAQADAQEBAAAAAAAAAAAAAAAAAQIDBAX/xAApEQACAgICAQQBAwUAAAAAAAAAAQIRAyESMUEEIlFhMhPR4RQzkbHB/9oADAMBAAIRAxEAPwDxiHiEaOBgGLCCFjjCARoVo4Q1ZhgMXCAx0K0Ajmi5hsGtY5EKU19KSpvVhSNn+yfgdWMxKZs2SF4VGoLK3CVK0kJSkDzkKIJFhvs/umGwcrCSlIwstEoDmZAYO4d+pb7oQz5YXKKSygUkbEEH5GGmPTP2uZUh04gJ0zFEBRAACnfmVuVBgH6R5/g8nnTqSZUyYf8AAhSv8ogAFGOixjMDMlLKJqFS1i6VpKSPY1ivDEWU2jo4QrQihhjgIO8P8K/vRD4jDyNStCfGUpJUoBJISAkg+dNyLwdxf7GcelQCRJWn+NM0AN1IWyvpDEYQmIzGh4q4Mm4AS/EXKX4jt4ZUWIZwdSR1FQ8Z9oAOEOWR7bQmmG3gEcKxyjDiIa0AxGhyRHNCLVtAA1anh6A0MQmHEwCEJhxLCESIZNW5gAY8SIERgRMmABVGGQqjHAQAPjojSuJAYBnQhVDmiJSIAHaoapbwmmOSiARLhsKqYoJQlS1HZIKj8hWNtwv+yDGYyWZh04dFkmcFJKzuyQHAHUt2eNx+x/8AZzOwqjjMS8tSpZSmVZWlRSSqZ/CeUMm/VrR6NjsQdKgkqFLueo/1hAUsgytWFw6JKl69AA5UhCQGHKgBnSC9SHL1iLE57KTqBKRtUsfVmrXpFbx1pmSyVFlKZT+jh3gRmuTTZs15ctSxzMWBDEhmUWDQhBjDDC4pQCgJxCdQBQdIDtc0eJcTnz8solDIUBp6gFtmcM0C8iySfh8Qhc2WQkoKdT6mJU4B00HvFZVJjd1CpfYiwgAwv7Y5ilfuylKKi8wVL/7s7x5oI9Q/azKfD4dXSYdrOj6WjzB4pAiYQilRGZvSHSZWpQB3IHzLQDPpnKMBLlSZYkS5MsgJPLLAJdKXPV7Oe0HMXKLP/hP3GKko+EBpBOlgKigACew2cwDzLiiYqbhrAK1BQYKe3yiQJ5iMTMIlyE4dSG5xOQ6SNSKctSdJWzwE4q/Z6iaGlYTBCYUqdSVzJKgplaClCWQQ+l9R6wdw+bKKgnUCClZqhUtVAkhiaCp/VYexKgA1QTX+Um8AAjJOAZBlqlYnCYDzFvCMwzNNWKlK5tdrK3PpDf8A+XZdKVqTh9TqtMmLUgX2cOPV422BwPMVEJT7V9XPWnyirj1JUShJGpKmVW1Ol94YHkXE37HZ65y5mC/d1ILESkLIKKB/NRiXPmjD5jwdjMO/i4aclt9BUn/mS4b3j6Fw3CeGTOVPmoecpk6yVgaUhJAAcC4d4tYpgppWIVLUoAJ/vUBiAOVbs7NQi53rDsD5XVEYDx9W47IMPMKTOw8iasV1LlpJcd4x/GOSYTFS5UvEYhOFLqMvTKSE8qSVJLADSEubi0FgeCwkeiY39jM5ivC4nDYlAD0XoLEOCbpFCD5owmYZeuRMVLmABSWdlJUKgEEKSSCGINDABWWpohhyjCQAOSIcYRIjjABwhYSHNABGUxwVDo5oAOE2HPDUSSaAE7xPg8uXMNAdL1UxZPqbCFYWRNBrgvCGZj8KgEgmeiouGUFEj0AJibL+C1zlLCFpAQnUxLrUOiQlwT6kRpOCctlSsbhlLQrlWNKi6WUWAUrrUs3eIeWPRH6kT23BI8KUiXqWsIQE6lkKWpg2pStzAvE8SIALlI7Mp2Pa13+UGBHn+bJabW+lvK5oesVZZqMpziVNmpQErWopJ1KA0BiaM7vFvF58NWgAjSv4XNqMbBt4xeRz9OKkkvdQ5j1ewHrBrNg01d/Nuph7QWLoSbNLkkkkKN70VFSYs+I9fP2G/wBYnnWWzXVb5/OKM1XM/cG34n8ICRc04fl42WmXMDgEKdy4NnBBDmu8ZTFfsvEtajhwpaNKarZdXBIGgU2uHLUeN/gDzMehG34Ugh4IZm5elhS1BA1aHVo8FzfgXFSZjzJemWo+cMQnq4FRbdooHJFpmIYhSSUnVQb2Ym96djH0FisrkTEFK5QJahc0LUINxGVzngnnSqWQJY6qbSXJuA9zuN4huSE7XRvMWOU+o+HVuPh/TXjE47+0w39V+XboI2uKPLtcbkbjcVjE41X2mH9F2LbHdUUWXcln/bMFU0LoJhUPg+BV/U2940WD8/8ASXp6PGayckzVOSR4a76Vi6dxU+to0uC8/wDSfwgEdm8xSUukrDNYAh9Q67s9OjxmJWM/9RiirQaoB1JKrBVwn09o0OetpD6fhvqfzdtnHzjK6/tMTU+YDzhOy7D8N/aAZpMgmgiZp0edI+z1bSx5gv8ACDUiQolKWFPi0mhIcWLMytoz3DazoW+r+0LampyptpsH61g9PRRRq7XZzQMKbntDAvZlNSgJdSQ501UAAas7xnV8OyJy5ap2mZoKhpJSE86SlQVV6gs0BeIpyggAmn7ykDUkDc2asSz8UlSkhXguZiRzJUkl1PdPmPcwWAXziRhAjwv3aWsEaSkoSkBIZg/mIoLHYdI+e+NkpTjZyUJ0oSUpSkOQkJQhIAerBt495zZTzDf3Lx8/8WTNWNxJ/wDeX9FEfhDQAmFSISHpEUAsJCx0IDmhRCCOEABWVwws6RqSlSi3MdIHqbuDQ0gzN4MOGITNIWVCpS+kVcgFQBcNdo1ubZGhaEzpKTMM0ksnm0qJT5hsKEMSw+8/kU4YhJlrlFK0JSVKJDO5qkAUqk0uI5OWSWkjC5PRisPkEk4eUMOkImkqUrWSqYrSPKDsKPpAizKzRUpIw04JUgHndwE6lPRtxzFwIN4XhFaJz+NoEtYKTpdSkl9bMbEOK9T0gpOyiQZpVoQpJckOsqKiGdhyp/8AMJwv82Txb7M5meWKk+EqSFrCiDqSKEJmcqSvqXtT6QZweXTcQiROUnwihZWpKgUqdLaVcw3AF+pg3LnEJCEISlCWYCgDEEMB3hqkqJLqV6AkfdEPJih1sftRqjGC4gS03+pQoW33eN2guAew+6MTxZL+1/q3S9w9I6zoA+EW05DNRZtU1A3MaPHq+0NnIBoHNhGZdlJJdtab8o+V40mNVUdNIN2H5w0Jj11Cr+/oLdv9YFz1fcDufpYQUlsXtZNv5QPwgLiF2/l6n/KICTR5CgKmpCnY6rU2JEGhk0xJWRMEwGqU6QhQ7O7H1pGRwmMKOZJ0kVcjqPre8X0cYLSOcah1QfrBasLCsvUX1y1yyCzKA+YIJBHoYdp6Q3A8Qy5tErD9FUP1i6ZKTs3pFpaBMjxB5fluBuNzT84xGPP2uHueVfRWyt7e0bXEOU77bA7jY0/KMPmB+1w/8i9gdlbCn5xmUyzkqftlkj+7VcafjTdSQ3sI1OXnn/p/ERlsmDTVsAD4arAoPn70HpGmy485/l/EfKABM7JYNq8ybKAG/WrxkQCVYm/n2QD/AB3erdxWNZnAcop8Sfgf+L4vw2vGQSR/6glv7U3Cj13FjW8AzQcMJZCrB5q7DS9Eix83rGgnkaVWt10j/m2gFw0fsi1R4q7ErDuLvUGlhQQcxHlP/bq/6d4YGMz1blIG+Jqx9bvDJCl+NLbW3iJsUqDOXc7J7CsJnR55Peeo1DW6N98Q4VIOIlPpfxAQ6VINA9BYHuYBBzFl5htfYNHz1nM3ViJyus1Z+azH0FiDzH13j52nF1KPUk/MxSBEYEPEIBCwxiQsc0dAB0LCR0Az6Ew8iVKlplhKlpCtdT8V7hgz7CkNwaFSgoSmQFKKzTUdRZ606RMkQ9mjyZeom+tHK5MVU1ShzqKvW3yFIQCFeGzZwSHJAFqlqxzttmbZI8ZviHPq+HLL0OsipDszd71+dorZ3xZyK8F0kEHV1Hb3+giXh/hrWrxJ6krF2CiNTuWLdmFbuY1xw8sluj0HIZmrDSC7vKRXqyQH+kZzjFLLJ/lNC2zbxqctlhMpCQAAAwAsA5oICcUYBc1QEtJUdINADYmpJt7x6q6O1dIxkwV70P8AEaE3NheNNia6Ouno5/KJcL+z+bM86ggNYVO2wYfWNZh+FpSUjW6mG5LfIMPvhpDaMnJ2vYXbqdusZ/EzKdg4uwofnHqM3h6SoAIllDUcUp6F3v0jN55+yWROTyTFIVqUvm5klSmJ6EWgadE0zD5jikmQtIUNSkHSAanlp91/SBqcVysFKDJAcVcsxPru0aDN+BJmHDrQtQCdIXL5gwDB+nu0YtWGUglgo1vb0YWBjgyybejCe2EsIJstIIBmOq/MWb0t3je5FmUxOgOrSQS0ztShAqxpAbhOctATrSCFB2DOK3V1pShp0rB/MDKYEy1gJdiGYame79I0XKEOSYo9WmGcQOWz1HwlW42H37Rhcz/tJFPgX8JFwrYRpMXmyvskpl6gsjWXbwwCKlj9IyWKmL8KWZqdKtKgUhxvQXNw1dorJnjCPI2lNJWFMjX9pMA2lmg1P/aH4V0A+sajLfOf5fxEYLA4vw1S0pUdOlIXXU4UUqJqDUOY2fDmY+IVJ1eW6SwIPV7kHvDhmjN0gjNPRNnBGpA5fMm5U/xtyig/GsZCSuk6rPOPx6dhszG9jGwzeYykByOdPxgCyrC/57Rj8MSBMDkPNNiio5djU+l42s0ZpOHP7IH/ABrqS/xM2pO1LQcxR5Tba6ikXHxC0BeGR9kihB1KuAk+c/CKe94M4g03uLAE3GxpFDMJmZ55FR/aTDQ9hd4dlZJny7s5soKT5d3qoRDmaz4mHvaYbA7bdIlygPiUvcazVLHyt5xypP3wEhPHLZMw9EqNA1gTaPnoCPoPHAmXMYkEpUxBcgkFiD1ePN87xKCoS5spEwhLKWU6ZoVsdaGJP8ziByolzowrwkaMcOylylzEzDLUn4VpdJHwspNQojYg+sC5mRTmUpKDMSkspUvnSPUiw7lopST6KUk+ge8LHQkMo6OjhCEwAfRscBDCCIRUxgSbAOY8E4iQlrkCMhxXm2pYQAWlqqaVJD+4DGnaJc9z4TAZcosUnmCuVWzFL9C9D3pDcm4ZVM1TJyVGXcJJOsnlclq1oXDivaN4Q8kt0P4X4eSopnLWkorpRp1anChXoe1d/bYYHFSzMWABrFwAwAYhnP1+loiyfI04eXSUSQe+5sH67mCOAy1JUtakHXVLvZPmAHQVjoUJWjRQaad7CeHW6Q7dKQxyJ6GIBMtYD2JDED519omkqSUJIIL1PyEUcwUPElPYlaWcB3QaVuY6lo6UqWw8MeU0WkvW1Qb7+gf3h6MUFWoWsaG56QNlzS3KqhBorZ9Vn9vyhFLH94hwPjTQ0Vb7ouygkMekKKVEpLC/l2sfeLCZ4Ja3Tv6dYFgEuHTNS6nSbjoPnHIxKAD5kEAOk2D0Dg7QWAYeA2b8I4bEA6kaFH45fKr32PuIuomm+1Kio+W3tEyMQD+YqIGlJUxNJ9mW/wD1CbJAEpSVhgCSGWwdqWND9IG43KpgQoBcwKqQk0c7D0j0BKukdMlBQZQBHeGoxqmjnn6e9xdHmmU4adp0zpZ7KSHUPz94kzDhdU1BBU241INPXYxvZ+Vg+Ukfj2e4ilLwixMKPDOln1lVHfa5oHv2jnl6eD7/ANfsCx1po85zrhyVIAmCYolKEhgoMSAzkAdoh4dz9KJqSwCpiilfcC3yJ2jZcXcNGaFaCSqjjcs1tiex+cYnCcN6GmKmKE1JcJ0ltQPcvcAt23jhnjlGd9Gc7hKwvMnT5ipRmeHyzwqgS+gDcneAByEiayljUVlfKdQckGpFNhSNxLnJUQFhyWLkNQuxcV+cDc04XmLUfAlhi1dRYGju5YP+Ea5JZHG4v/BrGbmrR2QYZUqYp1lQUaJI5UkqBUWf+FxaD+MPLVvMLvd6M1XitlGQqklJxE5IL0QKmxLajszmg+G8aOSkDypZ/iuf12eOnDzcfeaxutnna+EcRNMtaUJSES1efkJKuiTX5tEGVYZcvEhMxKkHQosSob3EtVCO+0enKwWttYCwC4fYjf1iI5DLD6CpDu4fUgk7mWp0v3AEbUyqMNiEvLUBcgj5xk8blySpzLBNi71Dh7b0FY9SxPDZZQ0JIIbVLOkj/wCNZKfkoWgHi+ENCglEwKUzsUkU9RQfOKjXkhoweK4ZQuSAn7PTWnlUWY6vXrFXKMmmyR4odTpfTLPUDa77UEb1eQzE3QfUV+6Ik5RqBQXCSwoGUKuGI7ttEzxRozklWzznF4kTVhWIkImA6R5dKtKiSGWhlE2rWOzTgfCF/BnzJS9kLT4qTvRaGI9wY9FlcNOS+hQLMpRUVWFAskm/cXgZnHBGhaZgmJZwGL6gXblNjff6xlc49Ci5eGeTYzhfES0a/DUqX/vEArR7keX0U0CY9iGGmYZM1Y8QFS5YSQp1AnUSaUNA0VBhMNOWUz5KZ/iKSBMB0KSVOSdSADUmxBAZoFnS/JGiyfJsVzAA6iAOp2jIZ7xCVrMqXWWQEnuSWv0sYL8Q4lpTbEgHY6Xqz79ox8qUVFGrWdSmSQNhuADzAn5NHBjiu2c4Xy/h5ShrmqKaMkgata30kO41AMRfeNrlspKEsZustp0gA6acoDPWm0QZRgdMpImJIZBCQonlBFz1NYmyjh5UszZyfswsEhPxJ3NTd2+sdCjK1S/guMZR3V/QclzkkGWQyimxNajt+HSKuJzoSUKEsD4WrygkAb3qK/60A8XkeIkpdSkgAkHoTdt3rAo4pSgyUjVqetQh25QfnW/1jOfqJcnFGltPYcn8bK0khKeUjUalqdB377EtFUcQLnYjCghLCdLehDEgpJB76vrFjD4VSkgTW0vR0D/NvBkSJZmpWogsU0AJLAgpDuw222gUZ3bkK38hWVLdmLinY/DtDJkwpJYtT2u9fnFoYT+E6mPoQ2nb+kxHOBB7MaGxoI9A3GOCqzFyxT3G/wDpDzPWUV0rDBj15gGPt2hoSCf4TqT3BcfSGolEXHwXFiyn94AJJZFCgmWpgWNU3b0vFsz2bXykkgEbirfT7ooCY4rzcu9/N1/VosIWQ2kagVFwRZ9Jp87tDAsnGKSQQnWhn1BnF/mInlY8LYpqPkflA6UpJ06FGUrSWSajf7jEsxbN4iHDOVJs/wCcFgFZc0G369ojGMALKBB+m/5RWXhiQ6FG4NT+usR/vZQAFpJpV+tBQ2NzDAizLMJaFF1PagrsGgNiZfjq1AJltdSncj7ibQuZYseIdEsAggOeY8rgMLCK8uUQylnSP8Vzawud4mUVNUxPZewUjDc2hQnTEs9QQDXlfyA0NyW62gnIXMUAFI8Psku1aVZrdI7LJ6JiXHWhIAJ709d4JJ+UKMFHoEitKwPUhXrceijUfOLMuWBYNHGYGf7qxRx2dy5V1AndKan52EadDCEV8RmCEDmUkHYG/wAoyuP4qWp/DGgWpc+/5QMkTSokqLnV+EKxWavH8Sy5flOo/S362gdhuIQsrXMUEhLMGbo567iMziVcyz/N/lA/GB2ciZpeWNph7kghgkXJpt9IyyzlGNxVkTk0tGrzDjqVLSopSVaXfoG6i7RmJ/GsyYEqLBIVtR3YEezmMTh8wBUpSgGT1s9bUrf7o1sqUZ8iWpQShVVMQ1GuwHePMy5crW2crnJ9sOcU58hAT4NiKi3o7wWwGPQrCpxD8ihX1cixoK9YwWNlApfWFEGoa+1APwjsJmy5UgYcKcFDEAOA5c2HLU/SHD1VNt7b6NIv3cmjcyMbJxIKNBsCWGj2cH/zWIE8MIN0ofUVJJ5VJqWAUKgbMDALhTPEyTMUtQPL5TQmtaAB60HSLGO47K5amQmXq5QvZNS9Tc6Snajx2458oXPs1Uk1srYzLFYnTpRN1IUCDoIAIILsoMTRngxlXCkyhmsNJ5erO7nptTt8tUmbLT5foIim43+kD9VioYFEaxpDTkwUUlalK0lwHYP36wzNcxlygUrcOk1Z2p1NCzikeZzM9xCZs0qnLLK1EJmEChsGqxBADbHtBPN86nzpUubMStKC7OCkOCzhhuaenzM5snGDcVsl5FVijLVL06aqUXlJDuR8S1dEgAULX6X1eX8OeCgmWj7RV1LU7E3UfyEZHhjiIpny9bseRiQyQWZnsBTtePUEKexeI9JGNWuwxtS2V5uWS1VUkEtdz+cUczy9On7M6FJNCDZWkkP3ZMGYE5tkxmqSpKykp+H4VevfZ43yQVNpbLnFNdFcZmqWQiZzKDHUKEgg1H6MEf3rSSCQyjZVrHfaM1Pw02WpOslTBNFAMdNDzXLiLErH6i032Y19S8c/9VGLp6I/US0zReEkkMdJOksaigZgYYmQpNKgEK9DeB0rFNzIWCgaXs3uDbaCknMgEKdKiy2pU1eoHSlu8dUZxl0zVO+iFgRUbKqPXpCzEWLvzC38ov8AKLqQiYHSeopQhwxcRBOllFXYakh+vKQXHtFjK3iOBqGrlVXex+fvEstSh5FONPlPr0/KIyxAcaSyg4tYXG36pHLQb3Gm49TCAupLqdKtJ5XSdgxt9Olo5eYLCTrluQ3ofNv/AE/WKtCQ4/gr7G4hoWvRRbhgQbmynfeGAKxuYK1qCEBDEubl+6jQXigoOXUSo/q5NTE2MJMxWouxP6aIVFoBFrC4rSAAW5hboxpBTDZ2pJCVVom1aktb8oFS30U3v3inKWxrSo++AVlvMM+mLJQCUpBKWFLH5mA5X1rQxOxKywsov0HqYiKUi51FjRP5wDsalWqgr5bdx/pFrDsm9S5oK7RQnYxkmwDgMn03Pt3ixl63ALXf7zDJFmzQ5ITuaqtcAsPaAPEOHmzAVJKiDLUkkOalQcNdmF4vzQXVq+J26s7+1odJzIS0upKimwbc+/vEziuNt0RN6MIrJzpqoBjtQPtegsII4ScuWySp7Av/AIn1V3o30ghmc+XiVkpPhOwKi5o7WSLs59HiObk+lbAamstjpAF1E7hm2f8AHzZ4ZSdXoxURcLIStwSyC4CvKlOl1EitWD0hmMMtKkNqMp9GsABVG1ECo3BHt1i/kGECZ6PFIImAtzJWKlSTqFU1Yp099otyuHVCYJsshGmYSkaNPKCaVdLtYkRrj9PGPSNFFtAfLuHZi9GkOqYtY1KDICE3OqzvqdLvb1jTnhyW8yWoS20S2UElRSQDrIqAXLP16Qbw2CKiplFidXVib1pF+RlKResdixpdmiiiqFQmJmHQrSNRALA1fs3e0JHVjZoo85mTVyFFC5ekgalEyxUv8EwiqQwLA3ekWMTxKJ6JYnOZiTpBBsijKb4j7dPSPQkykzCNTA6SguAQpJZ0l7W2jLYn9m4E8/a6Ja0qYBPMCGIHmAN3D/wxyyhevBk4MDrybwihSyBrchSnDdmbZx3+6L+DxBlTJaVrWEJUJhCSzpBcb1o3ziurBzk4lelKD4csyxqoGMshKzTzaUGruCbmCeRZecdh5i1t4urSdRDEnmJZNUhlNbakcssDW4mfD4D87jVAKtCSsNqSSNA2dKn96ikaHDz0zEJUmoUAR71jA4fIhLSqTP0udWiYGJppYGnor+mNfgZvhSkJdwhAGo0oAznYNHXi5vcjaDl5L07ChXX9dopz8m1bIV7MfxgjhlhSQoWIcRM0auKfaNKTMovKEWSCllPRTh/RyGi3g5i5MpQKjOOoFIUyWSaEBQ+dXuYNTsClV6HqL/6xQxGXqT/iHa/yiI4oRdpCUUnaI5GJlrqk6F9DyqHofi9vlE0/MVDwjrBBJCnHKatUDtAudgwr9CGYxCvCQKnQVEu5JFCANyaRT+R2aAykqAPkLnd0lwHYxCuSpBD05T3F1H0MActzYmWmqXJLpuCGY0Nbv3g7IzIMmwd6GoNa1uLxMckZK0CkntDmcpqx5KWG9ojQlnBDHR/3RamYbUUlIHw8r2YvexvFaU4BBeibHbzCKGAMWPtF/wAx++IiQ/X9CJ8VLJmLuan74gmSwHc7WF6NvbbvABaw0xJBSTpI+Ih09RFNOZ6HDiaT/h5RavWKOPn1sQGoNt7neB8/EsoAmjinWzsBeKbSRDdF+ZjSpTE7mgtu/wChFM4jkUTQaaU7p9zSHYXATFl20Am6vNW7J2vvEmay/wB3QFlHi8zMTpADX97VieSSbZDnqyDD4Va0sEsl31LoLbJufeLWFlSANapyVaepZtqIhk7iVPgBYCa8qpRuXo6TShf/AKexgOhRAOhS5ZJOtwUkJCFMyh8JXRm9eoxctpraItvZbzjEfackwEJAoLWetWO/WIpmf+KdMxkyVX0gFSWJCiE3DkEsezUaG4PJDMVKQJssJKTMJDgjURRe9RboOkXcZkcozCObSUJHI2m9WDUsOrg9oSi7f2Pi+wZhMnTMQkJUFIJUUhygiYBqALUcpCQ9ReNLkuUFMpSFzFFS06aMwFWYnmIrZ2+UXMtwqEoCES0hD6gA5Y9XNXg/IwCWFO9zG8cddmiQJweTKSGGnTdg4Aftt6CC+Gy8JFQD+u8WpcoAUh8XRdDEygLCHtCx0MZWn5cLp+X5GBpSdShpUAN1NX0q/uWgumY0SLQlYreFYUAzL6RLJmt5hqAsDVvR4tz8EU9x1iHw4KEBMVlXjThPlKXLUCErQQ2oB060gkGyi1uu8GpUkk8qQKM4Gk07j847w4tysSRdjC4oKFl5ck+YavWv3xblyukVv3s9hEycawJIJYE0Dkt26wxlgJiHHYrwpalljpDsSznYPtWPN8VxWpWIVNlzSlIQNQIJZZC0oIAHlY1JqK7kRtJ+LGJwWsMdSAdIZQ1N5ASK8xAf8Yzcva6J5WtEWG4ylkcySkh3YhSaPqZW4AY93EHJOIC0hSS6VBwWIcbGtY8xTNBQmXRisrBShlavKA7kFNPpvBeVxvNSpj4cxIBBKTYhmPcN2H3xyR9Tx/uGSy1+Rq5mCBKqmje5Ic/rtA5CC6gQXF3IYbhvaKeV46eUGcFpmJPmDVSRcK3cdu0XcPm0pSlJJAWasehSgDmteNI5ov6B13HX/QJmuGmSleLKAIPmDOXNlPdn27wRGNJky1AgLYvSyqagwNOx994t/uyluxGlyK1pYCnaKuJyladOghQCnPVi1G3sYynjlBuUF32SoOna7JsNmOlQSpiAQApJahLhu3UGCKMfrQSClX0U3NQj0atoyUzHKl6gpNEhJNN2q2/b2ER4TiVKUkpDlQZhVzba1YuPqI9MpZIx9ocmYWZMWWSQkmuw7+sTy8hCXUsgNcmwipl0+eSVy+UEuQq3fl/GkZfiDPJ/iEzQVIBctVKUvpB5aJc0eN5TUa+zSU0g9nWc4dKWbxHoFGgf/DuT3cQOyORJIKpdTuVVV7kxAjDDEhUuSpJWlGsg9CAwewNRGfyjL1l1IKgslQClA6QmWylEE3WDpp3elwuT5/Rm22y9xZh5klRmjXpUzEVZWwDVFBeIMu4v8Y/u+ISGUNOsgkuagqSKs3Sto2vCiyvC6Z58UqJKypylWouydT6kjqKEu3WKauHJQUCmSQUTFEEAAsVOkEipADU7QRhV15GsdbQDXw/MkLHiLS5ICQhTFLOospSeU8jgs+1LxdyGSZap2tCiZgrUKlkO4NRzKc7941GHwxX/AGiQoPSgp0v+EXE5Yj+H5Ui1jotRXaM/gcqLMA7MHLAsLVAgthcoa4AgpLlgWh4EaLXRVEUuSBaJWhWjoYzo6OgRxBxEjDIJ8yrACoBoeZi4BG8JugboKzJgSCTYAk+gvAPEcb4VCdXiaqgAAVcki3t9RGSzTjM4uSpARzIJWoAtyg8ukvcAsXvqtR4DLydCQtxMGlImJC9Dr1FqrfyEP5XL9Nsnkfgyc76PXwXjmIhZkgiotDUTIs3ZNLn9YSZhQqqaH6f6QwpiSWpoZNFRcoi8NAgkWIrWIJmG6VEMCsImkkMQaOGcEj6i3rEbQ0wwM3juA5CNPMoBU1yqmrToUoI/hNU3Io/aM1nkxeHneHIKghvDSNTk0TqFBy1A2Fgd3j0cqdgQFAVY/h0itislkzVmYQ6iGI3A06eU7UJt19IylH4IcbWjzrh3HqlTUy5yQlBLkq8zVKFNYgbAGr0EE8zm4aX4p1kalhKSADu8wkDYAkiu8H04Y+CkkMoSzLCykkpcabMzBr/WMvhuE1zJSFHSFNNUdRcK8MgAEbBw3oQYxnjUtNESj4o1eEnyxhB4aNKNOvzEElncqBHyjImWsI1BCwH0hQ3uxs5sR20iNPwEuYqWTOqlfNLJSoOByhiQEBLGgHcxezTJda5bALAB1fC6i5Ci24cmkRkwqaVClDkS8OYceECJhUki1tKh5gInzTNZWGYrck2Ab5lzQX+Rh2Hwa+7QP4m4f8WWVFQSoC6g6QBegq/6aNZKUMdY+y2pKOgthpsnFSwpLLTatwdxS1xvGV4ulJwwT4UvT1UQCHuAFGgsb+0CZGZTEygywiXrUVhAYK0EcqSKEq1pFCwoTGlx+ZoxclZ8GadKzKKAeZy1gKahqDk2PKXiJwWSO+xVyW+ylk37RJJQ2IGhSQA6a6zvygcu31ivxTkviKUtIWmVpC0EaTLK3dSSlNQpSTRRDAgCAuP4PmeIJCQH0hRmKcITdgWcEipp/E1hG7ykCVJRJKn0J0uAztR2r0e8aJN9jjbVSMVwrhEoxCVhR0FLOsHnSQUrSRpYq1B7sGjTZhlkta5a5SJYUkmoAQfKwIYbUi/Jy9WkDUVaRpDgCgDB/aLWHwJF7do0UCkq0DsBk5QGApWj2JJJ+pMGZGHYViZKYfFjoQJhWjo54YztMc0c8VsXmUuXpC1AFRYB6nqfQbnaACwTAzP818GQtYd6pBDHSqt3pQiAvGGJXNMuRKZ1jWghQGoEEFlA9DbcV2IjHYXxiBqJUZupOkjUFaXKiQXchRYEVeM5T8IzlLwEOHeLZyJ2knxUrUXcvQAErBenKDenXrFjiWcJsxK1a0pT4nOl5mlYJAQj4dOpKbtUxTyCSpC1IWhctS0KFQOVwNRALuDzAhq9eh/KclEpCkFlApCQQGNm1El61LVpEpNolXVALJcr8LHJVIQSgBOtSnGnUHPQro7FrxqpuSJmTzMUEKNNKqukjb9GLuCyxQQAVOwAFGp36wQw2Ea8WlRaiXQYim4d6ihh6YfDNSoFNeJUmG4raGyYQEoLRKiZEZhovDsCWZJB7GKeJwxZnKTsobfOnzEXzCT/ACn2hkguXh2SA5LC5ufWF0NE5hqodAOlYhr17wFx2TImzhMlEgaVoXoOkOQBUb71LuQK0ghivIr+U/dEWE/2k/8AC/GJaQ6snlSC7XPQbdIuYfDtU/r3h6bmLA3hAIExXx2F8RBS4D9RqB+4+4IILVixsI6ZYwMKMdmmXF5UoJShZK1+Mmo1pS4UQwZRKXIPQ32jyTCGQtY8FKbc+rWVmp1lSiFV1GgSAIKcRXkf8X/6TI6Zb5QRjZLGIwuuZqLuQAa0pam1z84uyctAP4RJg7H9dItpi+gGoltDmjk3hTeGM6OhRHCADngdmOeypBZamUxIAqSwJA6Alizxf3jy7jz/AGpfoP8AKmIm+KJk6Vm0zHiIHBKnyKnSC3xIdnJAeoBf5bRgZ2Km4hJLqJJVypBYKmB1FPYuqmzGNLwL5EfyTfukxLL/ANrk/wDDmfcqM3umS90B+DsrSuYpalHXILabJKuYVOzFqvQvTqRweDmTEqSFeGha1utC/tEgTFnwxQsgly6SLvCcCeRP8p/zqg/hf7z1/OHFaGkV/wD8UFaAbook3U1qkQZw+BSBaIsFb3ggmNCkNJSkEkgAbnaA2P4g2lf8x/AH7z8ok4n8if5/wjPqjh9RmlF8UY5JtaR//9k="/>
          <p:cNvSpPr>
            <a:spLocks noChangeAspect="1" noChangeArrowheads="1"/>
          </p:cNvSpPr>
          <p:nvPr/>
        </p:nvSpPr>
        <p:spPr bwMode="auto">
          <a:xfrm>
            <a:off x="1679575" y="-846138"/>
            <a:ext cx="2590800" cy="1762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1" descr="https://encrypted-tbn2.gstatic.com/images?q=tbn:ANd9GcTKsLIU_skI9sqgMXUpbxM422tnKBA7LlicYXJvvxemCCeLQ0KLeQ"/>
          <p:cNvSpPr>
            <a:spLocks noChangeAspect="1" noChangeArrowheads="1"/>
          </p:cNvSpPr>
          <p:nvPr/>
        </p:nvSpPr>
        <p:spPr bwMode="auto">
          <a:xfrm>
            <a:off x="1679576" y="-8842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1668296" y="2111515"/>
            <a:ext cx="2223686" cy="646331"/>
          </a:xfrm>
          <a:prstGeom prst="rect">
            <a:avLst/>
          </a:prstGeom>
          <a:noFill/>
        </p:spPr>
        <p:txBody>
          <a:bodyPr wrap="none" rtlCol="0">
            <a:spAutoFit/>
          </a:bodyPr>
          <a:lstStyle/>
          <a:p>
            <a:r>
              <a:rPr lang="en-US" b="1">
                <a:solidFill>
                  <a:schemeClr val="tx2"/>
                </a:solidFill>
              </a:rPr>
              <a:t>a. Mô hình dữ liệu </a:t>
            </a:r>
            <a:br>
              <a:rPr lang="en-US" b="1">
                <a:solidFill>
                  <a:schemeClr val="tx2"/>
                </a:solidFill>
              </a:rPr>
            </a:br>
            <a:r>
              <a:rPr lang="en-US" b="1">
                <a:solidFill>
                  <a:schemeClr val="tx2"/>
                </a:solidFill>
              </a:rPr>
              <a:t>là gì?</a:t>
            </a:r>
          </a:p>
        </p:txBody>
      </p:sp>
      <p:sp>
        <p:nvSpPr>
          <p:cNvPr id="10" name="TextBox 9"/>
          <p:cNvSpPr txBox="1"/>
          <p:nvPr/>
        </p:nvSpPr>
        <p:spPr>
          <a:xfrm>
            <a:off x="1662545" y="2667000"/>
            <a:ext cx="2480166" cy="923330"/>
          </a:xfrm>
          <a:prstGeom prst="rect">
            <a:avLst/>
          </a:prstGeom>
          <a:noFill/>
        </p:spPr>
        <p:txBody>
          <a:bodyPr wrap="none" rtlCol="0">
            <a:spAutoFit/>
          </a:bodyPr>
          <a:lstStyle/>
          <a:p>
            <a:r>
              <a:rPr lang="en-US" b="1">
                <a:solidFill>
                  <a:schemeClr val="tx2"/>
                </a:solidFill>
              </a:rPr>
              <a:t>b. Các đặc trưng của</a:t>
            </a:r>
            <a:br>
              <a:rPr lang="en-US" b="1">
                <a:solidFill>
                  <a:schemeClr val="tx2"/>
                </a:solidFill>
              </a:rPr>
            </a:br>
            <a:r>
              <a:rPr lang="en-US" b="1">
                <a:solidFill>
                  <a:schemeClr val="tx2"/>
                </a:solidFill>
              </a:rPr>
              <a:t>mô hình dữ liệu </a:t>
            </a:r>
            <a:br>
              <a:rPr lang="en-US" b="1">
                <a:solidFill>
                  <a:schemeClr val="tx2"/>
                </a:solidFill>
              </a:rPr>
            </a:br>
            <a:r>
              <a:rPr lang="en-US" b="1">
                <a:solidFill>
                  <a:schemeClr val="tx2"/>
                </a:solidFill>
              </a:rPr>
              <a:t>quan hệ?</a:t>
            </a:r>
          </a:p>
        </p:txBody>
      </p:sp>
      <p:sp>
        <p:nvSpPr>
          <p:cNvPr id="8" name="TextBox 7"/>
          <p:cNvSpPr txBox="1"/>
          <p:nvPr/>
        </p:nvSpPr>
        <p:spPr>
          <a:xfrm>
            <a:off x="1662546" y="3505200"/>
            <a:ext cx="2304029" cy="400110"/>
          </a:xfrm>
          <a:prstGeom prst="rect">
            <a:avLst/>
          </a:prstGeom>
          <a:noFill/>
        </p:spPr>
        <p:txBody>
          <a:bodyPr wrap="none" rtlCol="0">
            <a:spAutoFit/>
          </a:bodyPr>
          <a:lstStyle/>
          <a:p>
            <a:r>
              <a:rPr lang="en-US" sz="2000" b="1">
                <a:solidFill>
                  <a:srgbClr val="0000FF"/>
                </a:solidFill>
              </a:rPr>
              <a:t>2. CSDL quan hệ:</a:t>
            </a:r>
          </a:p>
        </p:txBody>
      </p:sp>
      <p:sp>
        <p:nvSpPr>
          <p:cNvPr id="9" name="TextBox 8"/>
          <p:cNvSpPr txBox="1"/>
          <p:nvPr/>
        </p:nvSpPr>
        <p:spPr>
          <a:xfrm>
            <a:off x="1670761" y="3801070"/>
            <a:ext cx="2475790" cy="369332"/>
          </a:xfrm>
          <a:prstGeom prst="rect">
            <a:avLst/>
          </a:prstGeom>
          <a:noFill/>
        </p:spPr>
        <p:txBody>
          <a:bodyPr wrap="square" rtlCol="0">
            <a:spAutoFit/>
          </a:bodyPr>
          <a:lstStyle/>
          <a:p>
            <a:r>
              <a:rPr lang="en-US" b="1">
                <a:solidFill>
                  <a:schemeClr val="tx2"/>
                </a:solidFill>
              </a:rPr>
              <a:t>a. Khái niệm</a:t>
            </a:r>
          </a:p>
        </p:txBody>
      </p:sp>
      <p:sp>
        <p:nvSpPr>
          <p:cNvPr id="28" name="Slide Number Placeholder 27"/>
          <p:cNvSpPr>
            <a:spLocks noGrp="1"/>
          </p:cNvSpPr>
          <p:nvPr>
            <p:ph type="sldNum" sz="quarter" idx="12"/>
          </p:nvPr>
        </p:nvSpPr>
        <p:spPr/>
        <p:txBody>
          <a:bodyPr/>
          <a:lstStyle/>
          <a:p>
            <a:fld id="{0F6E7020-5109-4EE0-B939-0A203D8953B1}" type="slidenum">
              <a:rPr lang="en-US" smtClean="0">
                <a:latin typeface="+mn-lt"/>
              </a:rPr>
              <a:pPr/>
              <a:t>18</a:t>
            </a:fld>
            <a:endParaRPr lang="en-US">
              <a:latin typeface="+mn-lt"/>
            </a:endParaRPr>
          </a:p>
        </p:txBody>
      </p:sp>
      <p:sp>
        <p:nvSpPr>
          <p:cNvPr id="30" name="TextBox 29"/>
          <p:cNvSpPr txBox="1"/>
          <p:nvPr/>
        </p:nvSpPr>
        <p:spPr>
          <a:xfrm>
            <a:off x="1662545" y="4064124"/>
            <a:ext cx="2475790" cy="646331"/>
          </a:xfrm>
          <a:prstGeom prst="rect">
            <a:avLst/>
          </a:prstGeom>
          <a:noFill/>
        </p:spPr>
        <p:txBody>
          <a:bodyPr wrap="square" rtlCol="0">
            <a:spAutoFit/>
          </a:bodyPr>
          <a:lstStyle/>
          <a:p>
            <a:r>
              <a:rPr lang="en-US" b="1">
                <a:solidFill>
                  <a:schemeClr val="tx2"/>
                </a:solidFill>
              </a:rPr>
              <a:t>b. Các đặc trưng của quan hệ</a:t>
            </a:r>
          </a:p>
        </p:txBody>
      </p:sp>
      <p:sp>
        <p:nvSpPr>
          <p:cNvPr id="24" name="TextBox 23"/>
          <p:cNvSpPr txBox="1"/>
          <p:nvPr/>
        </p:nvSpPr>
        <p:spPr>
          <a:xfrm>
            <a:off x="1662545" y="4611470"/>
            <a:ext cx="2475790" cy="646331"/>
          </a:xfrm>
          <a:prstGeom prst="rect">
            <a:avLst/>
          </a:prstGeom>
          <a:noFill/>
        </p:spPr>
        <p:txBody>
          <a:bodyPr wrap="square" rtlCol="0">
            <a:spAutoFit/>
          </a:bodyPr>
          <a:lstStyle/>
          <a:p>
            <a:r>
              <a:rPr lang="en-US" b="1">
                <a:solidFill>
                  <a:schemeClr val="tx2"/>
                </a:solidFill>
              </a:rPr>
              <a:t>c. Ví dụ về CSDL </a:t>
            </a:r>
            <a:br>
              <a:rPr lang="en-US" b="1">
                <a:solidFill>
                  <a:schemeClr val="tx2"/>
                </a:solidFill>
              </a:rPr>
            </a:br>
            <a:r>
              <a:rPr lang="en-US" b="1">
                <a:solidFill>
                  <a:schemeClr val="tx2"/>
                </a:solidFill>
              </a:rPr>
              <a:t>quan hệ </a:t>
            </a:r>
          </a:p>
        </p:txBody>
      </p:sp>
      <p:sp>
        <p:nvSpPr>
          <p:cNvPr id="18" name="AutoShape 54"/>
          <p:cNvSpPr>
            <a:spLocks noChangeArrowheads="1"/>
          </p:cNvSpPr>
          <p:nvPr/>
        </p:nvSpPr>
        <p:spPr bwMode="auto">
          <a:xfrm>
            <a:off x="4299849" y="1600201"/>
            <a:ext cx="2751520" cy="1158535"/>
          </a:xfrm>
          <a:prstGeom prst="wedgeRoundRectCallout">
            <a:avLst>
              <a:gd name="adj1" fmla="val 74454"/>
              <a:gd name="adj2" fmla="val 260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a:t>Học sinh: có những thông tin nào?</a:t>
            </a:r>
          </a:p>
        </p:txBody>
      </p:sp>
      <p:sp>
        <p:nvSpPr>
          <p:cNvPr id="22" name="AutoShape 60"/>
          <p:cNvSpPr>
            <a:spLocks noChangeArrowheads="1"/>
          </p:cNvSpPr>
          <p:nvPr/>
        </p:nvSpPr>
        <p:spPr bwMode="auto">
          <a:xfrm>
            <a:off x="4227441" y="2971801"/>
            <a:ext cx="2751520" cy="1230943"/>
          </a:xfrm>
          <a:prstGeom prst="wedgeRoundRectCallout">
            <a:avLst>
              <a:gd name="adj1" fmla="val 65954"/>
              <a:gd name="adj2" fmla="val 808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a:t>Môn học: gồm những thông tin nào?</a:t>
            </a:r>
          </a:p>
        </p:txBody>
      </p:sp>
      <p:sp>
        <p:nvSpPr>
          <p:cNvPr id="35" name="AutoShape 66"/>
          <p:cNvSpPr>
            <a:spLocks noChangeArrowheads="1"/>
          </p:cNvSpPr>
          <p:nvPr/>
        </p:nvSpPr>
        <p:spPr bwMode="auto">
          <a:xfrm>
            <a:off x="4227442" y="4724400"/>
            <a:ext cx="2823928" cy="1143000"/>
          </a:xfrm>
          <a:prstGeom prst="wedgeRoundRectCallout">
            <a:avLst>
              <a:gd name="adj1" fmla="val 61190"/>
              <a:gd name="adj2" fmla="val 610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a:t>Bảng điểm: gồm những thông tin nào?</a:t>
            </a:r>
          </a:p>
        </p:txBody>
      </p:sp>
    </p:spTree>
    <p:custDataLst>
      <p:tags r:id="rId1"/>
    </p:custDataLst>
    <p:extLst>
      <p:ext uri="{BB962C8B-B14F-4D97-AF65-F5344CB8AC3E}">
        <p14:creationId xmlns:p14="http://schemas.microsoft.com/office/powerpoint/2010/main" val="49740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par>
                          <p:cTn id="10" fill="hold">
                            <p:stCondLst>
                              <p:cond delay="1000"/>
                            </p:stCondLst>
                            <p:childTnLst>
                              <p:par>
                                <p:cTn id="11" presetID="45" presetClass="entr" presetSubtype="0" repeatCount="indefinite" fill="hold" grpId="0" nodeType="afterEffect">
                                  <p:stCondLst>
                                    <p:cond delay="0"/>
                                  </p:stCondLst>
                                  <p:endCondLst>
                                    <p:cond evt="onNext" delay="0">
                                      <p:tgtEl>
                                        <p:sldTgt/>
                                      </p:tgtEl>
                                    </p:cond>
                                  </p:endCondLst>
                                  <p:childTnLst>
                                    <p:set>
                                      <p:cBhvr>
                                        <p:cTn id="12" dur="1" fill="hold">
                                          <p:stCondLst>
                                            <p:cond delay="0"/>
                                          </p:stCondLst>
                                        </p:cTn>
                                        <p:tgtEl>
                                          <p:spTgt spid="19"/>
                                        </p:tgtEl>
                                        <p:attrNameLst>
                                          <p:attrName>style.visibility</p:attrName>
                                        </p:attrNameLst>
                                      </p:cBhvr>
                                      <p:to>
                                        <p:strVal val="visible"/>
                                      </p:to>
                                    </p:set>
                                    <p:animEffect transition="in" filter="fade">
                                      <p:cBhvr>
                                        <p:cTn id="13" dur="2000"/>
                                        <p:tgtEl>
                                          <p:spTgt spid="19"/>
                                        </p:tgtEl>
                                      </p:cBhvr>
                                    </p:animEffect>
                                    <p:anim calcmode="lin" valueType="num">
                                      <p:cBhvr>
                                        <p:cTn id="14" dur="2000" fill="hold"/>
                                        <p:tgtEl>
                                          <p:spTgt spid="19"/>
                                        </p:tgtEl>
                                        <p:attrNameLst>
                                          <p:attrName>ppt_w</p:attrName>
                                        </p:attrNameLst>
                                      </p:cBhvr>
                                      <p:tavLst>
                                        <p:tav tm="0" fmla="#ppt_w*sin(2.5*pi*$)">
                                          <p:val>
                                            <p:fltVal val="0"/>
                                          </p:val>
                                        </p:tav>
                                        <p:tav tm="100000">
                                          <p:val>
                                            <p:fltVal val="1"/>
                                          </p:val>
                                        </p:tav>
                                      </p:tavLst>
                                    </p:anim>
                                    <p:anim calcmode="lin" valueType="num">
                                      <p:cBhvr>
                                        <p:cTn id="15"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9"/>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1000" fill="hold"/>
                                        <p:tgtEl>
                                          <p:spTgt spid="22"/>
                                        </p:tgtEl>
                                        <p:attrNameLst>
                                          <p:attrName>ppt_w</p:attrName>
                                        </p:attrNameLst>
                                      </p:cBhvr>
                                      <p:tavLst>
                                        <p:tav tm="0">
                                          <p:val>
                                            <p:strVal val="#ppt_w*0.70"/>
                                          </p:val>
                                        </p:tav>
                                        <p:tav tm="100000">
                                          <p:val>
                                            <p:strVal val="#ppt_w"/>
                                          </p:val>
                                        </p:tav>
                                      </p:tavLst>
                                    </p:anim>
                                    <p:anim calcmode="lin" valueType="num">
                                      <p:cBhvr>
                                        <p:cTn id="28" dur="1000" fill="hold"/>
                                        <p:tgtEl>
                                          <p:spTgt spid="22"/>
                                        </p:tgtEl>
                                        <p:attrNameLst>
                                          <p:attrName>ppt_h</p:attrName>
                                        </p:attrNameLst>
                                      </p:cBhvr>
                                      <p:tavLst>
                                        <p:tav tm="0">
                                          <p:val>
                                            <p:strVal val="#ppt_h"/>
                                          </p:val>
                                        </p:tav>
                                        <p:tav tm="100000">
                                          <p:val>
                                            <p:strVal val="#ppt_h"/>
                                          </p:val>
                                        </p:tav>
                                      </p:tavLst>
                                    </p:anim>
                                    <p:animEffect transition="in" filter="fade">
                                      <p:cBhvr>
                                        <p:cTn id="29" dur="1000"/>
                                        <p:tgtEl>
                                          <p:spTgt spid="22"/>
                                        </p:tgtEl>
                                      </p:cBhvr>
                                    </p:animEffect>
                                  </p:childTnLst>
                                </p:cTn>
                              </p:par>
                            </p:childTnLst>
                          </p:cTn>
                        </p:par>
                        <p:par>
                          <p:cTn id="30" fill="hold">
                            <p:stCondLst>
                              <p:cond delay="1000"/>
                            </p:stCondLst>
                            <p:childTnLst>
                              <p:par>
                                <p:cTn id="31" presetID="45" presetClass="entr" presetSubtype="0" repeatCount="indefinite" fill="hold" grpId="0" nodeType="afterEffect">
                                  <p:stCondLst>
                                    <p:cond delay="0"/>
                                  </p:stCondLst>
                                  <p:endCondLst>
                                    <p:cond evt="onNext" delay="0">
                                      <p:tgtEl>
                                        <p:sldTgt/>
                                      </p:tgtEl>
                                    </p:cond>
                                  </p:endCondLst>
                                  <p:childTnLst>
                                    <p:set>
                                      <p:cBhvr>
                                        <p:cTn id="32" dur="1" fill="hold">
                                          <p:stCondLst>
                                            <p:cond delay="0"/>
                                          </p:stCondLst>
                                        </p:cTn>
                                        <p:tgtEl>
                                          <p:spTgt spid="23"/>
                                        </p:tgtEl>
                                        <p:attrNameLst>
                                          <p:attrName>style.visibility</p:attrName>
                                        </p:attrNameLst>
                                      </p:cBhvr>
                                      <p:to>
                                        <p:strVal val="visible"/>
                                      </p:to>
                                    </p:set>
                                    <p:animEffect transition="in" filter="fade">
                                      <p:cBhvr>
                                        <p:cTn id="33" dur="2000"/>
                                        <p:tgtEl>
                                          <p:spTgt spid="23"/>
                                        </p:tgtEl>
                                      </p:cBhvr>
                                    </p:animEffect>
                                    <p:anim calcmode="lin" valueType="num">
                                      <p:cBhvr>
                                        <p:cTn id="34" dur="2000" fill="hold"/>
                                        <p:tgtEl>
                                          <p:spTgt spid="23"/>
                                        </p:tgtEl>
                                        <p:attrNameLst>
                                          <p:attrName>ppt_w</p:attrName>
                                        </p:attrNameLst>
                                      </p:cBhvr>
                                      <p:tavLst>
                                        <p:tav tm="0" fmla="#ppt_w*sin(2.5*pi*$)">
                                          <p:val>
                                            <p:fltVal val="0"/>
                                          </p:val>
                                        </p:tav>
                                        <p:tav tm="100000">
                                          <p:val>
                                            <p:fltVal val="1"/>
                                          </p:val>
                                        </p:tav>
                                      </p:tavLst>
                                    </p:anim>
                                    <p:anim calcmode="lin" valueType="num">
                                      <p:cBhvr>
                                        <p:cTn id="35"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23"/>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1000" fill="hold"/>
                                        <p:tgtEl>
                                          <p:spTgt spid="35"/>
                                        </p:tgtEl>
                                        <p:attrNameLst>
                                          <p:attrName>ppt_w</p:attrName>
                                        </p:attrNameLst>
                                      </p:cBhvr>
                                      <p:tavLst>
                                        <p:tav tm="0">
                                          <p:val>
                                            <p:strVal val="#ppt_w*0.70"/>
                                          </p:val>
                                        </p:tav>
                                        <p:tav tm="100000">
                                          <p:val>
                                            <p:strVal val="#ppt_w"/>
                                          </p:val>
                                        </p:tav>
                                      </p:tavLst>
                                    </p:anim>
                                    <p:anim calcmode="lin" valueType="num">
                                      <p:cBhvr>
                                        <p:cTn id="48" dur="1000" fill="hold"/>
                                        <p:tgtEl>
                                          <p:spTgt spid="35"/>
                                        </p:tgtEl>
                                        <p:attrNameLst>
                                          <p:attrName>ppt_h</p:attrName>
                                        </p:attrNameLst>
                                      </p:cBhvr>
                                      <p:tavLst>
                                        <p:tav tm="0">
                                          <p:val>
                                            <p:strVal val="#ppt_h"/>
                                          </p:val>
                                        </p:tav>
                                        <p:tav tm="100000">
                                          <p:val>
                                            <p:strVal val="#ppt_h"/>
                                          </p:val>
                                        </p:tav>
                                      </p:tavLst>
                                    </p:anim>
                                    <p:animEffect transition="in" filter="fade">
                                      <p:cBhvr>
                                        <p:cTn id="49" dur="1000"/>
                                        <p:tgtEl>
                                          <p:spTgt spid="35"/>
                                        </p:tgtEl>
                                      </p:cBhvr>
                                    </p:animEffect>
                                  </p:childTnLst>
                                </p:cTn>
                              </p:par>
                            </p:childTnLst>
                          </p:cTn>
                        </p:par>
                        <p:par>
                          <p:cTn id="50" fill="hold">
                            <p:stCondLst>
                              <p:cond delay="1000"/>
                            </p:stCondLst>
                            <p:childTnLst>
                              <p:par>
                                <p:cTn id="51" presetID="45" presetClass="entr" presetSubtype="0" repeatCount="indefinite" fill="hold" grpId="0" nodeType="afterEffect">
                                  <p:stCondLst>
                                    <p:cond delay="0"/>
                                  </p:stCondLst>
                                  <p:endCondLst>
                                    <p:cond evt="onNext" delay="0">
                                      <p:tgtEl>
                                        <p:sldTgt/>
                                      </p:tgtEl>
                                    </p:cond>
                                  </p:endCondLst>
                                  <p:childTnLst>
                                    <p:set>
                                      <p:cBhvr>
                                        <p:cTn id="52" dur="1" fill="hold">
                                          <p:stCondLst>
                                            <p:cond delay="0"/>
                                          </p:stCondLst>
                                        </p:cTn>
                                        <p:tgtEl>
                                          <p:spTgt spid="25"/>
                                        </p:tgtEl>
                                        <p:attrNameLst>
                                          <p:attrName>style.visibility</p:attrName>
                                        </p:attrNameLst>
                                      </p:cBhvr>
                                      <p:to>
                                        <p:strVal val="visible"/>
                                      </p:to>
                                    </p:set>
                                    <p:animEffect transition="in" filter="fade">
                                      <p:cBhvr>
                                        <p:cTn id="53" dur="2000"/>
                                        <p:tgtEl>
                                          <p:spTgt spid="25"/>
                                        </p:tgtEl>
                                      </p:cBhvr>
                                    </p:animEffect>
                                    <p:anim calcmode="lin" valueType="num">
                                      <p:cBhvr>
                                        <p:cTn id="54" dur="2000" fill="hold"/>
                                        <p:tgtEl>
                                          <p:spTgt spid="25"/>
                                        </p:tgtEl>
                                        <p:attrNameLst>
                                          <p:attrName>ppt_w</p:attrName>
                                        </p:attrNameLst>
                                      </p:cBhvr>
                                      <p:tavLst>
                                        <p:tav tm="0" fmla="#ppt_w*sin(2.5*pi*$)">
                                          <p:val>
                                            <p:fltVal val="0"/>
                                          </p:val>
                                        </p:tav>
                                        <p:tav tm="100000">
                                          <p:val>
                                            <p:fltVal val="1"/>
                                          </p:val>
                                        </p:tav>
                                      </p:tavLst>
                                    </p:anim>
                                    <p:anim calcmode="lin" valueType="num">
                                      <p:cBhvr>
                                        <p:cTn id="55" dur="20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25"/>
                                        </p:tgtEl>
                                        <p:attrNameLst>
                                          <p:attrName>style.visibility</p:attrName>
                                        </p:attrNameLst>
                                      </p:cBhvr>
                                      <p:to>
                                        <p:strVal val="hidden"/>
                                      </p:to>
                                    </p:set>
                                  </p:childTnLst>
                                </p:cTn>
                              </p:par>
                              <p:par>
                                <p:cTn id="60" presetID="10" presetClass="entr" presetSubtype="0" fill="hold" nodeType="with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3" grpId="0"/>
      <p:bldP spid="23" grpId="1"/>
      <p:bldP spid="25" grpId="0"/>
      <p:bldP spid="25" grpId="1"/>
      <p:bldP spid="18" grpId="0" animBg="1"/>
      <p:bldP spid="22" grpId="0" animBg="1"/>
      <p:bldP spid="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atin typeface="+mn-lt"/>
              </a:rPr>
              <a:t>BÀI 10: CƠ SỞ DỮ LIỆU QUAN HỆ</a:t>
            </a:r>
            <a:br>
              <a:rPr lang="en-US">
                <a:latin typeface="+mn-lt"/>
              </a:rPr>
            </a:br>
            <a:endParaRPr lang="en-US">
              <a:latin typeface="+mn-lt"/>
            </a:endParaRPr>
          </a:p>
        </p:txBody>
      </p:sp>
      <p:sp>
        <p:nvSpPr>
          <p:cNvPr id="4" name="TextBox 3"/>
          <p:cNvSpPr txBox="1"/>
          <p:nvPr/>
        </p:nvSpPr>
        <p:spPr>
          <a:xfrm>
            <a:off x="1668296" y="1496290"/>
            <a:ext cx="2446504" cy="707886"/>
          </a:xfrm>
          <a:prstGeom prst="rect">
            <a:avLst/>
          </a:prstGeom>
          <a:noFill/>
        </p:spPr>
        <p:txBody>
          <a:bodyPr wrap="none" rtlCol="0">
            <a:spAutoFit/>
          </a:bodyPr>
          <a:lstStyle/>
          <a:p>
            <a:r>
              <a:rPr lang="en-US" sz="2000" b="1">
                <a:solidFill>
                  <a:srgbClr val="0000FF"/>
                </a:solidFill>
              </a:rPr>
              <a:t>1. Mô hình dữ liệu </a:t>
            </a:r>
            <a:br>
              <a:rPr lang="en-US" sz="2000" b="1">
                <a:solidFill>
                  <a:srgbClr val="0000FF"/>
                </a:solidFill>
              </a:rPr>
            </a:br>
            <a:r>
              <a:rPr lang="en-US" sz="2000" b="1">
                <a:solidFill>
                  <a:srgbClr val="0000FF"/>
                </a:solidFill>
              </a:rPr>
              <a:t>quan hệ:</a:t>
            </a:r>
          </a:p>
        </p:txBody>
      </p:sp>
      <p:sp>
        <p:nvSpPr>
          <p:cNvPr id="6" name="AutoShape 8" descr="data:image/jpeg;base64,/9j/4AAQSkZJRgABAQAAAQABAAD/2wCEAAkGBhQSERQUEhQVFBQWFRoXGBgXGRoXGBcYGBgWFxUYFxcYHSYeGBkjGRYWIC8gIycpLCwsGB4xNTAqNSYrLCkBCQoKDgwOGg8PGikkHyQsLCkpLCwsKSksKSwsLCwsLCwsLCksLCkpLCwsLCwsLCkpLCwsLCksLCwpLCkpLCwpKf/AABEIALkBEAMBIgACEQEDEQH/xAAcAAABBQEBAQAAAAAAAAAAAAAFAQIDBAYABwj/xABGEAABAgQEBAQDBQUFBwQDAAABAhEAAyExBAUSQQYiUWETMnGBQpGhI7HB0fAHFFJygjNDYrLhNFNzkqLS8SRjg8IVFhf/xAAZAQADAQEBAAAAAAAAAAAAAAAAAQIDBAX/xAApEQACAgICAQQBAwUAAAAAAAAAAQIRAyESMUEEIlFhMhPR4RQzkbHB/9oADAMBAAIRAxEAPwDxiHiEaOBgGLCCFjjCARoVo4Q1ZhgMXCAx0K0Ajmi5hsGtY5EKU19KSpvVhSNn+yfgdWMxKZs2SF4VGoLK3CVK0kJSkDzkKIJFhvs/umGwcrCSlIwstEoDmZAYO4d+pb7oQz5YXKKSygUkbEEH5GGmPTP2uZUh04gJ0zFEBRAACnfmVuVBgH6R5/g8nnTqSZUyYf8AAhSv8ogAFGOixjMDMlLKJqFS1i6VpKSPY1ivDEWU2jo4QrQihhjgIO8P8K/vRD4jDyNStCfGUpJUoBJISAkg+dNyLwdxf7GcelQCRJWn+NM0AN1IWyvpDEYQmIzGh4q4Mm4AS/EXKX4jt4ZUWIZwdSR1FQ8Z9oAOEOWR7bQmmG3gEcKxyjDiIa0AxGhyRHNCLVtAA1anh6A0MQmHEwCEJhxLCESIZNW5gAY8SIERgRMmABVGGQqjHAQAPjojSuJAYBnQhVDmiJSIAHaoapbwmmOSiARLhsKqYoJQlS1HZIKj8hWNtwv+yDGYyWZh04dFkmcFJKzuyQHAHUt2eNx+x/8AZzOwqjjMS8tSpZSmVZWlRSSqZ/CeUMm/VrR6NjsQdKgkqFLueo/1hAUsgytWFw6JKl69AA5UhCQGHKgBnSC9SHL1iLE57KTqBKRtUsfVmrXpFbx1pmSyVFlKZT+jh3gRmuTTZs15ctSxzMWBDEhmUWDQhBjDDC4pQCgJxCdQBQdIDtc0eJcTnz8solDIUBp6gFtmcM0C8iySfh8Qhc2WQkoKdT6mJU4B00HvFZVJjd1CpfYiwgAwv7Y5ilfuylKKi8wVL/7s7x5oI9Q/azKfD4dXSYdrOj6WjzB4pAiYQilRGZvSHSZWpQB3IHzLQDPpnKMBLlSZYkS5MsgJPLLAJdKXPV7Oe0HMXKLP/hP3GKko+EBpBOlgKigACew2cwDzLiiYqbhrAK1BQYKe3yiQJ5iMTMIlyE4dSG5xOQ6SNSKctSdJWzwE4q/Z6iaGlYTBCYUqdSVzJKgplaClCWQQ+l9R6wdw+bKKgnUCClZqhUtVAkhiaCp/VYexKgA1QTX+Um8AAjJOAZBlqlYnCYDzFvCMwzNNWKlK5tdrK3PpDf8A+XZdKVqTh9TqtMmLUgX2cOPV422BwPMVEJT7V9XPWnyirj1JUShJGpKmVW1Ol94YHkXE37HZ65y5mC/d1ILESkLIKKB/NRiXPmjD5jwdjMO/i4aclt9BUn/mS4b3j6Fw3CeGTOVPmoecpk6yVgaUhJAAcC4d4tYpgppWIVLUoAJ/vUBiAOVbs7NQi53rDsD5XVEYDx9W47IMPMKTOw8iasV1LlpJcd4x/GOSYTFS5UvEYhOFLqMvTKSE8qSVJLADSEubi0FgeCwkeiY39jM5ivC4nDYlAD0XoLEOCbpFCD5owmYZeuRMVLmABSWdlJUKgEEKSSCGINDABWWpohhyjCQAOSIcYRIjjABwhYSHNABGUxwVDo5oAOE2HPDUSSaAE7xPg8uXMNAdL1UxZPqbCFYWRNBrgvCGZj8KgEgmeiouGUFEj0AJibL+C1zlLCFpAQnUxLrUOiQlwT6kRpOCctlSsbhlLQrlWNKi6WUWAUrrUs3eIeWPRH6kT23BI8KUiXqWsIQE6lkKWpg2pStzAvE8SIALlI7Mp2Pa13+UGBHn+bJabW+lvK5oesVZZqMpziVNmpQErWopJ1KA0BiaM7vFvF58NWgAjSv4XNqMbBt4xeRz9OKkkvdQ5j1ewHrBrNg01d/Nuph7QWLoSbNLkkkkKN70VFSYs+I9fP2G/wBYnnWWzXVb5/OKM1XM/cG34n8ICRc04fl42WmXMDgEKdy4NnBBDmu8ZTFfsvEtajhwpaNKarZdXBIGgU2uHLUeN/gDzMehG34Ugh4IZm5elhS1BA1aHVo8FzfgXFSZjzJemWo+cMQnq4FRbdooHJFpmIYhSSUnVQb2Ym96djH0FisrkTEFK5QJahc0LUINxGVzngnnSqWQJY6qbSXJuA9zuN4huSE7XRvMWOU+o+HVuPh/TXjE47+0w39V+XboI2uKPLtcbkbjcVjE41X2mH9F2LbHdUUWXcln/bMFU0LoJhUPg+BV/U2940WD8/8ASXp6PGayckzVOSR4a76Vi6dxU+to0uC8/wDSfwgEdm8xSUukrDNYAh9Q67s9OjxmJWM/9RiirQaoB1JKrBVwn09o0OetpD6fhvqfzdtnHzjK6/tMTU+YDzhOy7D8N/aAZpMgmgiZp0edI+z1bSx5gv8ACDUiQolKWFPi0mhIcWLMytoz3DazoW+r+0LampyptpsH61g9PRRRq7XZzQMKbntDAvZlNSgJdSQ501UAAas7xnV8OyJy5ap2mZoKhpJSE86SlQVV6gs0BeIpyggAmn7ykDUkDc2asSz8UlSkhXguZiRzJUkl1PdPmPcwWAXziRhAjwv3aWsEaSkoSkBIZg/mIoLHYdI+e+NkpTjZyUJ0oSUpSkOQkJQhIAerBt495zZTzDf3Lx8/8WTNWNxJ/wDeX9FEfhDQAmFSISHpEUAsJCx0IDmhRCCOEABWVwws6RqSlSi3MdIHqbuDQ0gzN4MOGITNIWVCpS+kVcgFQBcNdo1ubZGhaEzpKTMM0ksnm0qJT5hsKEMSw+8/kU4YhJlrlFK0JSVKJDO5qkAUqk0uI5OWSWkjC5PRisPkEk4eUMOkImkqUrWSqYrSPKDsKPpAizKzRUpIw04JUgHndwE6lPRtxzFwIN4XhFaJz+NoEtYKTpdSkl9bMbEOK9T0gpOyiQZpVoQpJckOsqKiGdhyp/8AMJwv82Txb7M5meWKk+EqSFrCiDqSKEJmcqSvqXtT6QZweXTcQiROUnwihZWpKgUqdLaVcw3AF+pg3LnEJCEISlCWYCgDEEMB3hqkqJLqV6AkfdEPJih1sftRqjGC4gS03+pQoW33eN2guAew+6MTxZL+1/q3S9w9I6zoA+EW05DNRZtU1A3MaPHq+0NnIBoHNhGZdlJJdtab8o+V40mNVUdNIN2H5w0Jj11Cr+/oLdv9YFz1fcDufpYQUlsXtZNv5QPwgLiF2/l6n/KICTR5CgKmpCnY6rU2JEGhk0xJWRMEwGqU6QhQ7O7H1pGRwmMKOZJ0kVcjqPre8X0cYLSOcah1QfrBasLCsvUX1y1yyCzKA+YIJBHoYdp6Q3A8Qy5tErD9FUP1i6ZKTs3pFpaBMjxB5fluBuNzT84xGPP2uHueVfRWyt7e0bXEOU77bA7jY0/KMPmB+1w/8i9gdlbCn5xmUyzkqftlkj+7VcafjTdSQ3sI1OXnn/p/ERlsmDTVsAD4arAoPn70HpGmy485/l/EfKABM7JYNq8ybKAG/WrxkQCVYm/n2QD/AB3erdxWNZnAcop8Sfgf+L4vw2vGQSR/6glv7U3Cj13FjW8AzQcMJZCrB5q7DS9Eix83rGgnkaVWt10j/m2gFw0fsi1R4q7ErDuLvUGlhQQcxHlP/bq/6d4YGMz1blIG+Jqx9bvDJCl+NLbW3iJsUqDOXc7J7CsJnR55Peeo1DW6N98Q4VIOIlPpfxAQ6VINA9BYHuYBBzFl5htfYNHz1nM3ViJyus1Z+azH0FiDzH13j52nF1KPUk/MxSBEYEPEIBCwxiQsc0dAB0LCR0Az6Ew8iVKlplhKlpCtdT8V7hgz7CkNwaFSgoSmQFKKzTUdRZ606RMkQ9mjyZeom+tHK5MVU1ShzqKvW3yFIQCFeGzZwSHJAFqlqxzttmbZI8ZviHPq+HLL0OsipDszd71+dorZ3xZyK8F0kEHV1Hb3+giXh/hrWrxJ6krF2CiNTuWLdmFbuY1xw8sluj0HIZmrDSC7vKRXqyQH+kZzjFLLJ/lNC2zbxqctlhMpCQAAAwAsA5oICcUYBc1QEtJUdINADYmpJt7x6q6O1dIxkwV70P8AEaE3NheNNia6Ouno5/KJcL+z+bM86ggNYVO2wYfWNZh+FpSUjW6mG5LfIMPvhpDaMnJ2vYXbqdusZ/EzKdg4uwofnHqM3h6SoAIllDUcUp6F3v0jN55+yWROTyTFIVqUvm5klSmJ6EWgadE0zD5jikmQtIUNSkHSAanlp91/SBqcVysFKDJAcVcsxPru0aDN+BJmHDrQtQCdIXL5gwDB+nu0YtWGUglgo1vb0YWBjgyybejCe2EsIJstIIBmOq/MWb0t3je5FmUxOgOrSQS0ztShAqxpAbhOctATrSCFB2DOK3V1pShp0rB/MDKYEy1gJdiGYame79I0XKEOSYo9WmGcQOWz1HwlW42H37Rhcz/tJFPgX8JFwrYRpMXmyvskpl6gsjWXbwwCKlj9IyWKmL8KWZqdKtKgUhxvQXNw1dorJnjCPI2lNJWFMjX9pMA2lmg1P/aH4V0A+sajLfOf5fxEYLA4vw1S0pUdOlIXXU4UUqJqDUOY2fDmY+IVJ1eW6SwIPV7kHvDhmjN0gjNPRNnBGpA5fMm5U/xtyig/GsZCSuk6rPOPx6dhszG9jGwzeYykByOdPxgCyrC/57Rj8MSBMDkPNNiio5djU+l42s0ZpOHP7IH/ABrqS/xM2pO1LQcxR5Tba6ikXHxC0BeGR9kihB1KuAk+c/CKe94M4g03uLAE3GxpFDMJmZ55FR/aTDQ9hd4dlZJny7s5soKT5d3qoRDmaz4mHvaYbA7bdIlygPiUvcazVLHyt5xypP3wEhPHLZMw9EqNA1gTaPnoCPoPHAmXMYkEpUxBcgkFiD1ePN87xKCoS5spEwhLKWU6ZoVsdaGJP8ziByolzowrwkaMcOylylzEzDLUn4VpdJHwspNQojYg+sC5mRTmUpKDMSkspUvnSPUiw7lopST6KUk+ge8LHQkMo6OjhCEwAfRscBDCCIRUxgSbAOY8E4iQlrkCMhxXm2pYQAWlqqaVJD+4DGnaJc9z4TAZcosUnmCuVWzFL9C9D3pDcm4ZVM1TJyVGXcJJOsnlclq1oXDivaN4Q8kt0P4X4eSopnLWkorpRp1anChXoe1d/bYYHFSzMWABrFwAwAYhnP1+loiyfI04eXSUSQe+5sH67mCOAy1JUtakHXVLvZPmAHQVjoUJWjRQaad7CeHW6Q7dKQxyJ6GIBMtYD2JDED519omkqSUJIIL1PyEUcwUPElPYlaWcB3QaVuY6lo6UqWw8MeU0WkvW1Qb7+gf3h6MUFWoWsaG56QNlzS3KqhBorZ9Vn9vyhFLH94hwPjTQ0Vb7ouygkMekKKVEpLC/l2sfeLCZ4Ja3Tv6dYFgEuHTNS6nSbjoPnHIxKAD5kEAOk2D0Dg7QWAYeA2b8I4bEA6kaFH45fKr32PuIuomm+1Kio+W3tEyMQD+YqIGlJUxNJ9mW/wD1CbJAEpSVhgCSGWwdqWND9IG43KpgQoBcwKqQk0c7D0j0BKukdMlBQZQBHeGoxqmjnn6e9xdHmmU4adp0zpZ7KSHUPz94kzDhdU1BBU241INPXYxvZ+Vg+Ukfj2e4ilLwixMKPDOln1lVHfa5oHv2jnl6eD7/ANfsCx1po85zrhyVIAmCYolKEhgoMSAzkAdoh4dz9KJqSwCpiilfcC3yJ2jZcXcNGaFaCSqjjcs1tiex+cYnCcN6GmKmKE1JcJ0ltQPcvcAt23jhnjlGd9Gc7hKwvMnT5ipRmeHyzwqgS+gDcneAByEiayljUVlfKdQckGpFNhSNxLnJUQFhyWLkNQuxcV+cDc04XmLUfAlhi1dRYGju5YP+Ea5JZHG4v/BrGbmrR2QYZUqYp1lQUaJI5UkqBUWf+FxaD+MPLVvMLvd6M1XitlGQqklJxE5IL0QKmxLajszmg+G8aOSkDypZ/iuf12eOnDzcfeaxutnna+EcRNMtaUJSES1efkJKuiTX5tEGVYZcvEhMxKkHQosSob3EtVCO+0enKwWttYCwC4fYjf1iI5DLD6CpDu4fUgk7mWp0v3AEbUyqMNiEvLUBcgj5xk8blySpzLBNi71Dh7b0FY9SxPDZZQ0JIIbVLOkj/wCNZKfkoWgHi+ENCglEwKUzsUkU9RQfOKjXkhoweK4ZQuSAn7PTWnlUWY6vXrFXKMmmyR4odTpfTLPUDa77UEb1eQzE3QfUV+6Ik5RqBQXCSwoGUKuGI7ttEzxRozklWzznF4kTVhWIkImA6R5dKtKiSGWhlE2rWOzTgfCF/BnzJS9kLT4qTvRaGI9wY9FlcNOS+hQLMpRUVWFAskm/cXgZnHBGhaZgmJZwGL6gXblNjff6xlc49Ci5eGeTYzhfES0a/DUqX/vEArR7keX0U0CY9iGGmYZM1Y8QFS5YSQp1AnUSaUNA0VBhMNOWUz5KZ/iKSBMB0KSVOSdSADUmxBAZoFnS/JGiyfJsVzAA6iAOp2jIZ7xCVrMqXWWQEnuSWv0sYL8Q4lpTbEgHY6Xqz79ox8qUVFGrWdSmSQNhuADzAn5NHBjiu2c4Xy/h5ShrmqKaMkgata30kO41AMRfeNrlspKEsZustp0gA6acoDPWm0QZRgdMpImJIZBCQonlBFz1NYmyjh5UszZyfswsEhPxJ3NTd2+sdCjK1S/guMZR3V/QclzkkGWQyimxNajt+HSKuJzoSUKEsD4WrygkAb3qK/60A8XkeIkpdSkgAkHoTdt3rAo4pSgyUjVqetQh25QfnW/1jOfqJcnFGltPYcn8bK0khKeUjUalqdB377EtFUcQLnYjCghLCdLehDEgpJB76vrFjD4VSkgTW0vR0D/NvBkSJZmpWogsU0AJLAgpDuw222gUZ3bkK38hWVLdmLinY/DtDJkwpJYtT2u9fnFoYT+E6mPoQ2nb+kxHOBB7MaGxoI9A3GOCqzFyxT3G/wDpDzPWUV0rDBj15gGPt2hoSCf4TqT3BcfSGolEXHwXFiyn94AJJZFCgmWpgWNU3b0vFsz2bXykkgEbirfT7ooCY4rzcu9/N1/VosIWQ2kagVFwRZ9Jp87tDAsnGKSQQnWhn1BnF/mInlY8LYpqPkflA6UpJ06FGUrSWSajf7jEsxbN4iHDOVJs/wCcFgFZc0G369ojGMALKBB+m/5RWXhiQ6FG4NT+usR/vZQAFpJpV+tBQ2NzDAizLMJaFF1PagrsGgNiZfjq1AJltdSncj7ibQuZYseIdEsAggOeY8rgMLCK8uUQylnSP8Vzawud4mUVNUxPZewUjDc2hQnTEs9QQDXlfyA0NyW62gnIXMUAFI8Psku1aVZrdI7LJ6JiXHWhIAJ709d4JJ+UKMFHoEitKwPUhXrceijUfOLMuWBYNHGYGf7qxRx2dy5V1AndKan52EadDCEV8RmCEDmUkHYG/wAoyuP4qWp/DGgWpc+/5QMkTSokqLnV+EKxWavH8Sy5flOo/S362gdhuIQsrXMUEhLMGbo567iMziVcyz/N/lA/GB2ciZpeWNph7kghgkXJpt9IyyzlGNxVkTk0tGrzDjqVLSopSVaXfoG6i7RmJ/GsyYEqLBIVtR3YEezmMTh8wBUpSgGT1s9bUrf7o1sqUZ8iWpQShVVMQ1GuwHePMy5crW2crnJ9sOcU58hAT4NiKi3o7wWwGPQrCpxD8ihX1cixoK9YwWNlApfWFEGoa+1APwjsJmy5UgYcKcFDEAOA5c2HLU/SHD1VNt7b6NIv3cmjcyMbJxIKNBsCWGj2cH/zWIE8MIN0ofUVJJ5VJqWAUKgbMDALhTPEyTMUtQPL5TQmtaAB60HSLGO47K5amQmXq5QvZNS9Tc6Snajx2458oXPs1Uk1srYzLFYnTpRN1IUCDoIAIILsoMTRngxlXCkyhmsNJ5erO7nptTt8tUmbLT5foIim43+kD9VioYFEaxpDTkwUUlalK0lwHYP36wzNcxlygUrcOk1Z2p1NCzikeZzM9xCZs0qnLLK1EJmEChsGqxBADbHtBPN86nzpUubMStKC7OCkOCzhhuaenzM5snGDcVsl5FVijLVL06aqUXlJDuR8S1dEgAULX6X1eX8OeCgmWj7RV1LU7E3UfyEZHhjiIpny9bseRiQyQWZnsBTtePUEKexeI9JGNWuwxtS2V5uWS1VUkEtdz+cUczy9On7M6FJNCDZWkkP3ZMGYE5tkxmqSpKykp+H4VevfZ43yQVNpbLnFNdFcZmqWQiZzKDHUKEgg1H6MEf3rSSCQyjZVrHfaM1Pw02WpOslTBNFAMdNDzXLiLErH6i032Y19S8c/9VGLp6I/US0zReEkkMdJOksaigZgYYmQpNKgEK9DeB0rFNzIWCgaXs3uDbaCknMgEKdKiy2pU1eoHSlu8dUZxl0zVO+iFgRUbKqPXpCzEWLvzC38ov8AKLqQiYHSeopQhwxcRBOllFXYakh+vKQXHtFjK3iOBqGrlVXex+fvEstSh5FONPlPr0/KIyxAcaSyg4tYXG36pHLQb3Gm49TCAupLqdKtJ5XSdgxt9Olo5eYLCTrluQ3ofNv/AE/WKtCQ4/gr7G4hoWvRRbhgQbmynfeGAKxuYK1qCEBDEubl+6jQXigoOXUSo/q5NTE2MJMxWouxP6aIVFoBFrC4rSAAW5hboxpBTDZ2pJCVVom1aktb8oFS30U3v3inKWxrSo++AVlvMM+mLJQCUpBKWFLH5mA5X1rQxOxKywsov0HqYiKUi51FjRP5wDsalWqgr5bdx/pFrDsm9S5oK7RQnYxkmwDgMn03Pt3ixl63ALXf7zDJFmzQ5ITuaqtcAsPaAPEOHmzAVJKiDLUkkOalQcNdmF4vzQXVq+J26s7+1odJzIS0upKimwbc+/vEziuNt0RN6MIrJzpqoBjtQPtegsII4ScuWySp7Av/AIn1V3o30ghmc+XiVkpPhOwKi5o7WSLs59HiObk+lbAamstjpAF1E7hm2f8AHzZ4ZSdXoxURcLIStwSyC4CvKlOl1EitWD0hmMMtKkNqMp9GsABVG1ECo3BHt1i/kGECZ6PFIImAtzJWKlSTqFU1Yp099otyuHVCYJsshGmYSkaNPKCaVdLtYkRrj9PGPSNFFtAfLuHZi9GkOqYtY1KDICE3OqzvqdLvb1jTnhyW8yWoS20S2UElRSQDrIqAXLP16Qbw2CKiplFidXVib1pF+RlKResdixpdmiiiqFQmJmHQrSNRALA1fs3e0JHVjZoo85mTVyFFC5ekgalEyxUv8EwiqQwLA3ekWMTxKJ6JYnOZiTpBBsijKb4j7dPSPQkykzCNTA6SguAQpJZ0l7W2jLYn9m4E8/a6Ja0qYBPMCGIHmAN3D/wxyyhevBk4MDrybwihSyBrchSnDdmbZx3+6L+DxBlTJaVrWEJUJhCSzpBcb1o3ziurBzk4lelKD4csyxqoGMshKzTzaUGruCbmCeRZecdh5i1t4urSdRDEnmJZNUhlNbakcssDW4mfD4D87jVAKtCSsNqSSNA2dKn96ikaHDz0zEJUmoUAR71jA4fIhLSqTP0udWiYGJppYGnor+mNfgZvhSkJdwhAGo0oAznYNHXi5vcjaDl5L07ChXX9dopz8m1bIV7MfxgjhlhSQoWIcRM0auKfaNKTMovKEWSCllPRTh/RyGi3g5i5MpQKjOOoFIUyWSaEBQ+dXuYNTsClV6HqL/6xQxGXqT/iHa/yiI4oRdpCUUnaI5GJlrqk6F9DyqHofi9vlE0/MVDwjrBBJCnHKatUDtAudgwr9CGYxCvCQKnQVEu5JFCANyaRT+R2aAykqAPkLnd0lwHYxCuSpBD05T3F1H0MActzYmWmqXJLpuCGY0Nbv3g7IzIMmwd6GoNa1uLxMckZK0CkntDmcpqx5KWG9ojQlnBDHR/3RamYbUUlIHw8r2YvexvFaU4BBeibHbzCKGAMWPtF/wAx++IiQ/X9CJ8VLJmLuan74gmSwHc7WF6NvbbvABaw0xJBSTpI+Ih09RFNOZ6HDiaT/h5RavWKOPn1sQGoNt7neB8/EsoAmjinWzsBeKbSRDdF+ZjSpTE7mgtu/wChFM4jkUTQaaU7p9zSHYXATFl20Am6vNW7J2vvEmay/wB3QFlHi8zMTpADX97VieSSbZDnqyDD4Va0sEsl31LoLbJufeLWFlSANapyVaepZtqIhk7iVPgBYCa8qpRuXo6TShf/AKexgOhRAOhS5ZJOtwUkJCFMyh8JXRm9eoxctpraItvZbzjEfackwEJAoLWetWO/WIpmf+KdMxkyVX0gFSWJCiE3DkEsezUaG4PJDMVKQJssJKTMJDgjURRe9RboOkXcZkcozCObSUJHI2m9WDUsOrg9oSi7f2Pi+wZhMnTMQkJUFIJUUhygiYBqALUcpCQ9ReNLkuUFMpSFzFFS06aMwFWYnmIrZ2+UXMtwqEoCES0hD6gA5Y9XNXg/IwCWFO9zG8cddmiQJweTKSGGnTdg4Aftt6CC+Gy8JFQD+u8WpcoAUh8XRdDEygLCHtCx0MZWn5cLp+X5GBpSdShpUAN1NX0q/uWgumY0SLQlYreFYUAzL6RLJmt5hqAsDVvR4tz8EU9x1iHw4KEBMVlXjThPlKXLUCErQQ2oB060gkGyi1uu8GpUkk8qQKM4Gk07j847w4tysSRdjC4oKFl5ck+YavWv3xblyukVv3s9hEycawJIJYE0Dkt26wxlgJiHHYrwpalljpDsSznYPtWPN8VxWpWIVNlzSlIQNQIJZZC0oIAHlY1JqK7kRtJ+LGJwWsMdSAdIZQ1N5ASK8xAf8Yzcva6J5WtEWG4ylkcySkh3YhSaPqZW4AY93EHJOIC0hSS6VBwWIcbGtY8xTNBQmXRisrBShlavKA7kFNPpvBeVxvNSpj4cxIBBKTYhmPcN2H3xyR9Tx/uGSy1+Rq5mCBKqmje5Ic/rtA5CC6gQXF3IYbhvaKeV46eUGcFpmJPmDVSRcK3cdu0XcPm0pSlJJAWasehSgDmteNI5ov6B13HX/QJmuGmSleLKAIPmDOXNlPdn27wRGNJky1AgLYvSyqagwNOx994t/uyluxGlyK1pYCnaKuJyladOghQCnPVi1G3sYynjlBuUF32SoOna7JsNmOlQSpiAQApJahLhu3UGCKMfrQSClX0U3NQj0atoyUzHKl6gpNEhJNN2q2/b2ER4TiVKUkpDlQZhVzba1YuPqI9MpZIx9ocmYWZMWWSQkmuw7+sTy8hCXUsgNcmwipl0+eSVy+UEuQq3fl/GkZfiDPJ/iEzQVIBctVKUvpB5aJc0eN5TUa+zSU0g9nWc4dKWbxHoFGgf/DuT3cQOyORJIKpdTuVVV7kxAjDDEhUuSpJWlGsg9CAwewNRGfyjL1l1IKgslQClA6QmWylEE3WDpp3elwuT5/Rm22y9xZh5klRmjXpUzEVZWwDVFBeIMu4v8Y/u+ISGUNOsgkuagqSKs3Sto2vCiyvC6Z58UqJKypylWouydT6kjqKEu3WKauHJQUCmSQUTFEEAAsVOkEipADU7QRhV15GsdbQDXw/MkLHiLS5ICQhTFLOospSeU8jgs+1LxdyGSZap2tCiZgrUKlkO4NRzKc7941GHwxX/AGiQoPSgp0v+EXE5Yj+H5Ui1jotRXaM/gcqLMA7MHLAsLVAgthcoa4AgpLlgWh4EaLXRVEUuSBaJWhWjoYzo6OgRxBxEjDIJ8yrACoBoeZi4BG8JugboKzJgSCTYAk+gvAPEcb4VCdXiaqgAAVcki3t9RGSzTjM4uSpARzIJWoAtyg8ukvcAsXvqtR4DLydCQtxMGlImJC9Dr1FqrfyEP5XL9Nsnkfgyc76PXwXjmIhZkgiotDUTIs3ZNLn9YSZhQqqaH6f6QwpiSWpoZNFRcoi8NAgkWIrWIJmG6VEMCsImkkMQaOGcEj6i3rEbQ0wwM3juA5CNPMoBU1yqmrToUoI/hNU3Io/aM1nkxeHneHIKghvDSNTk0TqFBy1A2Fgd3j0cqdgQFAVY/h0itislkzVmYQ6iGI3A06eU7UJt19IylH4IcbWjzrh3HqlTUy5yQlBLkq8zVKFNYgbAGr0EE8zm4aX4p1kalhKSADu8wkDYAkiu8H04Y+CkkMoSzLCykkpcabMzBr/WMvhuE1zJSFHSFNNUdRcK8MgAEbBw3oQYxnjUtNESj4o1eEnyxhB4aNKNOvzEElncqBHyjImWsI1BCwH0hQ3uxs5sR20iNPwEuYqWTOqlfNLJSoOByhiQEBLGgHcxezTJda5bALAB1fC6i5Ci24cmkRkwqaVClDkS8OYceECJhUki1tKh5gInzTNZWGYrck2Ab5lzQX+Rh2Hwa+7QP4m4f8WWVFQSoC6g6QBegq/6aNZKUMdY+y2pKOgthpsnFSwpLLTatwdxS1xvGV4ulJwwT4UvT1UQCHuAFGgsb+0CZGZTEygywiXrUVhAYK0EcqSKEq1pFCwoTGlx+ZoxclZ8GadKzKKAeZy1gKahqDk2PKXiJwWSO+xVyW+ylk37RJJQ2IGhSQA6a6zvygcu31ivxTkviKUtIWmVpC0EaTLK3dSSlNQpSTRRDAgCAuP4PmeIJCQH0hRmKcITdgWcEipp/E1hG7ykCVJRJKn0J0uAztR2r0e8aJN9jjbVSMVwrhEoxCVhR0FLOsHnSQUrSRpYq1B7sGjTZhlkta5a5SJYUkmoAQfKwIYbUi/Jy9WkDUVaRpDgCgDB/aLWHwJF7do0UCkq0DsBk5QGApWj2JJJ+pMGZGHYViZKYfFjoQJhWjo54YztMc0c8VsXmUuXpC1AFRYB6nqfQbnaACwTAzP818GQtYd6pBDHSqt3pQiAvGGJXNMuRKZ1jWghQGoEEFlA9DbcV2IjHYXxiBqJUZupOkjUFaXKiQXchRYEVeM5T8IzlLwEOHeLZyJ2knxUrUXcvQAErBenKDenXrFjiWcJsxK1a0pT4nOl5mlYJAQj4dOpKbtUxTyCSpC1IWhctS0KFQOVwNRALuDzAhq9eh/KclEpCkFlApCQQGNm1El61LVpEpNolXVALJcr8LHJVIQSgBOtSnGnUHPQro7FrxqpuSJmTzMUEKNNKqukjb9GLuCyxQQAVOwAFGp36wQw2Ea8WlRaiXQYim4d6ihh6YfDNSoFNeJUmG4raGyYQEoLRKiZEZhovDsCWZJB7GKeJwxZnKTsobfOnzEXzCT/ACn2hkguXh2SA5LC5ufWF0NE5hqodAOlYhr17wFx2TImzhMlEgaVoXoOkOQBUb71LuQK0ghivIr+U/dEWE/2k/8AC/GJaQ6snlSC7XPQbdIuYfDtU/r3h6bmLA3hAIExXx2F8RBS4D9RqB+4+4IILVixsI6ZYwMKMdmmXF5UoJShZK1+Mmo1pS4UQwZRKXIPQ32jyTCGQtY8FKbc+rWVmp1lSiFV1GgSAIKcRXkf8X/6TI6Zb5QRjZLGIwuuZqLuQAa0pam1z84uyctAP4RJg7H9dItpi+gGoltDmjk3hTeGM6OhRHCADngdmOeypBZamUxIAqSwJA6Alizxf3jy7jz/AGpfoP8AKmIm+KJk6Vm0zHiIHBKnyKnSC3xIdnJAeoBf5bRgZ2Km4hJLqJJVypBYKmB1FPYuqmzGNLwL5EfyTfukxLL/ANrk/wDDmfcqM3umS90B+DsrSuYpalHXILabJKuYVOzFqvQvTqRweDmTEqSFeGha1utC/tEgTFnwxQsgly6SLvCcCeRP8p/zqg/hf7z1/OHFaGkV/wD8UFaAbook3U1qkQZw+BSBaIsFb3ggmNCkNJSkEkgAbnaA2P4g2lf8x/AH7z8ok4n8if5/wjPqjh9RmlF8UY5JtaR//9k="/>
          <p:cNvSpPr>
            <a:spLocks noChangeAspect="1" noChangeArrowheads="1"/>
          </p:cNvSpPr>
          <p:nvPr/>
        </p:nvSpPr>
        <p:spPr bwMode="auto">
          <a:xfrm>
            <a:off x="1679575" y="-846138"/>
            <a:ext cx="2590800" cy="1762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1" descr="https://encrypted-tbn2.gstatic.com/images?q=tbn:ANd9GcTKsLIU_skI9sqgMXUpbxM422tnKBA7LlicYXJvvxemCCeLQ0KLeQ"/>
          <p:cNvSpPr>
            <a:spLocks noChangeAspect="1" noChangeArrowheads="1"/>
          </p:cNvSpPr>
          <p:nvPr/>
        </p:nvSpPr>
        <p:spPr bwMode="auto">
          <a:xfrm>
            <a:off x="1679576" y="-8842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1668296" y="2111515"/>
            <a:ext cx="2223686" cy="646331"/>
          </a:xfrm>
          <a:prstGeom prst="rect">
            <a:avLst/>
          </a:prstGeom>
          <a:noFill/>
        </p:spPr>
        <p:txBody>
          <a:bodyPr wrap="none" rtlCol="0">
            <a:spAutoFit/>
          </a:bodyPr>
          <a:lstStyle/>
          <a:p>
            <a:r>
              <a:rPr lang="en-US" b="1">
                <a:solidFill>
                  <a:schemeClr val="tx2"/>
                </a:solidFill>
              </a:rPr>
              <a:t>a. Mô hình dữ liệu </a:t>
            </a:r>
            <a:br>
              <a:rPr lang="en-US" b="1">
                <a:solidFill>
                  <a:schemeClr val="tx2"/>
                </a:solidFill>
              </a:rPr>
            </a:br>
            <a:r>
              <a:rPr lang="en-US" b="1">
                <a:solidFill>
                  <a:schemeClr val="tx2"/>
                </a:solidFill>
              </a:rPr>
              <a:t>là gì?</a:t>
            </a:r>
          </a:p>
        </p:txBody>
      </p:sp>
      <p:sp>
        <p:nvSpPr>
          <p:cNvPr id="10" name="TextBox 9"/>
          <p:cNvSpPr txBox="1"/>
          <p:nvPr/>
        </p:nvSpPr>
        <p:spPr>
          <a:xfrm>
            <a:off x="1662545" y="2667000"/>
            <a:ext cx="2480166" cy="923330"/>
          </a:xfrm>
          <a:prstGeom prst="rect">
            <a:avLst/>
          </a:prstGeom>
          <a:noFill/>
        </p:spPr>
        <p:txBody>
          <a:bodyPr wrap="none" rtlCol="0">
            <a:spAutoFit/>
          </a:bodyPr>
          <a:lstStyle/>
          <a:p>
            <a:r>
              <a:rPr lang="en-US" b="1">
                <a:solidFill>
                  <a:schemeClr val="tx2"/>
                </a:solidFill>
              </a:rPr>
              <a:t>b. Các đặc trưng của</a:t>
            </a:r>
            <a:br>
              <a:rPr lang="en-US" b="1">
                <a:solidFill>
                  <a:schemeClr val="tx2"/>
                </a:solidFill>
              </a:rPr>
            </a:br>
            <a:r>
              <a:rPr lang="en-US" b="1">
                <a:solidFill>
                  <a:schemeClr val="tx2"/>
                </a:solidFill>
              </a:rPr>
              <a:t>mô hình dữ liệu </a:t>
            </a:r>
            <a:br>
              <a:rPr lang="en-US" b="1">
                <a:solidFill>
                  <a:schemeClr val="tx2"/>
                </a:solidFill>
              </a:rPr>
            </a:br>
            <a:r>
              <a:rPr lang="en-US" b="1">
                <a:solidFill>
                  <a:schemeClr val="tx2"/>
                </a:solidFill>
              </a:rPr>
              <a:t>quan hệ?</a:t>
            </a:r>
          </a:p>
        </p:txBody>
      </p:sp>
      <p:sp>
        <p:nvSpPr>
          <p:cNvPr id="8" name="TextBox 7"/>
          <p:cNvSpPr txBox="1"/>
          <p:nvPr/>
        </p:nvSpPr>
        <p:spPr>
          <a:xfrm>
            <a:off x="1662546" y="3505200"/>
            <a:ext cx="2304029" cy="400110"/>
          </a:xfrm>
          <a:prstGeom prst="rect">
            <a:avLst/>
          </a:prstGeom>
          <a:noFill/>
        </p:spPr>
        <p:txBody>
          <a:bodyPr wrap="none" rtlCol="0">
            <a:spAutoFit/>
          </a:bodyPr>
          <a:lstStyle/>
          <a:p>
            <a:r>
              <a:rPr lang="en-US" sz="2000" b="1">
                <a:solidFill>
                  <a:srgbClr val="0000FF"/>
                </a:solidFill>
              </a:rPr>
              <a:t>2. CSDL quan hệ:</a:t>
            </a:r>
          </a:p>
        </p:txBody>
      </p:sp>
      <p:sp>
        <p:nvSpPr>
          <p:cNvPr id="9" name="TextBox 8"/>
          <p:cNvSpPr txBox="1"/>
          <p:nvPr/>
        </p:nvSpPr>
        <p:spPr>
          <a:xfrm>
            <a:off x="1670761" y="3801070"/>
            <a:ext cx="2475790" cy="369332"/>
          </a:xfrm>
          <a:prstGeom prst="rect">
            <a:avLst/>
          </a:prstGeom>
          <a:noFill/>
        </p:spPr>
        <p:txBody>
          <a:bodyPr wrap="square" rtlCol="0">
            <a:spAutoFit/>
          </a:bodyPr>
          <a:lstStyle/>
          <a:p>
            <a:r>
              <a:rPr lang="en-US" b="1">
                <a:solidFill>
                  <a:schemeClr val="tx2"/>
                </a:solidFill>
              </a:rPr>
              <a:t>a. Khái niệm</a:t>
            </a:r>
          </a:p>
        </p:txBody>
      </p:sp>
      <p:sp>
        <p:nvSpPr>
          <p:cNvPr id="28" name="Slide Number Placeholder 27"/>
          <p:cNvSpPr>
            <a:spLocks noGrp="1"/>
          </p:cNvSpPr>
          <p:nvPr>
            <p:ph type="sldNum" sz="quarter" idx="12"/>
          </p:nvPr>
        </p:nvSpPr>
        <p:spPr/>
        <p:txBody>
          <a:bodyPr/>
          <a:lstStyle/>
          <a:p>
            <a:fld id="{0F6E7020-5109-4EE0-B939-0A203D8953B1}" type="slidenum">
              <a:rPr lang="en-US" smtClean="0">
                <a:latin typeface="+mn-lt"/>
              </a:rPr>
              <a:pPr/>
              <a:t>19</a:t>
            </a:fld>
            <a:endParaRPr lang="en-US">
              <a:latin typeface="+mn-lt"/>
            </a:endParaRPr>
          </a:p>
        </p:txBody>
      </p:sp>
      <p:sp>
        <p:nvSpPr>
          <p:cNvPr id="30" name="TextBox 29"/>
          <p:cNvSpPr txBox="1"/>
          <p:nvPr/>
        </p:nvSpPr>
        <p:spPr>
          <a:xfrm>
            <a:off x="1662545" y="4064124"/>
            <a:ext cx="2475790" cy="646331"/>
          </a:xfrm>
          <a:prstGeom prst="rect">
            <a:avLst/>
          </a:prstGeom>
          <a:noFill/>
        </p:spPr>
        <p:txBody>
          <a:bodyPr wrap="square" rtlCol="0">
            <a:spAutoFit/>
          </a:bodyPr>
          <a:lstStyle/>
          <a:p>
            <a:r>
              <a:rPr lang="en-US" b="1">
                <a:solidFill>
                  <a:schemeClr val="tx2"/>
                </a:solidFill>
              </a:rPr>
              <a:t>b. Các đặc trưng của quan hệ</a:t>
            </a:r>
          </a:p>
        </p:txBody>
      </p:sp>
      <p:sp>
        <p:nvSpPr>
          <p:cNvPr id="24" name="TextBox 23"/>
          <p:cNvSpPr txBox="1"/>
          <p:nvPr/>
        </p:nvSpPr>
        <p:spPr>
          <a:xfrm>
            <a:off x="1662545" y="4611470"/>
            <a:ext cx="2475790" cy="646331"/>
          </a:xfrm>
          <a:prstGeom prst="rect">
            <a:avLst/>
          </a:prstGeom>
          <a:noFill/>
        </p:spPr>
        <p:txBody>
          <a:bodyPr wrap="square" rtlCol="0">
            <a:spAutoFit/>
          </a:bodyPr>
          <a:lstStyle/>
          <a:p>
            <a:r>
              <a:rPr lang="en-US" b="1">
                <a:solidFill>
                  <a:schemeClr val="tx2"/>
                </a:solidFill>
              </a:rPr>
              <a:t>c. Ví dụ về CSDL </a:t>
            </a:r>
            <a:br>
              <a:rPr lang="en-US" b="1">
                <a:solidFill>
                  <a:schemeClr val="tx2"/>
                </a:solidFill>
              </a:rPr>
            </a:br>
            <a:r>
              <a:rPr lang="en-US" b="1">
                <a:solidFill>
                  <a:schemeClr val="tx2"/>
                </a:solidFill>
              </a:rPr>
              <a:t>quan hệ </a:t>
            </a:r>
          </a:p>
        </p:txBody>
      </p:sp>
      <p:graphicFrame>
        <p:nvGraphicFramePr>
          <p:cNvPr id="3" name="Table 2"/>
          <p:cNvGraphicFramePr>
            <a:graphicFrameLocks noGrp="1"/>
          </p:cNvGraphicFramePr>
          <p:nvPr>
            <p:extLst>
              <p:ext uri="{D42A27DB-BD31-4B8C-83A1-F6EECF244321}">
                <p14:modId xmlns:p14="http://schemas.microsoft.com/office/powerpoint/2010/main" val="3809675127"/>
              </p:ext>
            </p:extLst>
          </p:nvPr>
        </p:nvGraphicFramePr>
        <p:xfrm>
          <a:off x="4191000" y="1828800"/>
          <a:ext cx="6175952" cy="1483360"/>
        </p:xfrm>
        <a:graphic>
          <a:graphicData uri="http://schemas.openxmlformats.org/drawingml/2006/table">
            <a:tbl>
              <a:tblPr firstRow="1" bandRow="1">
                <a:tableStyleId>{5C22544A-7EE6-4342-B048-85BDC9FD1C3A}</a:tableStyleId>
              </a:tblPr>
              <a:tblGrid>
                <a:gridCol w="466998">
                  <a:extLst>
                    <a:ext uri="{9D8B030D-6E8A-4147-A177-3AD203B41FA5}">
                      <a16:colId xmlns:a16="http://schemas.microsoft.com/office/drawing/2014/main" val="20000"/>
                    </a:ext>
                  </a:extLst>
                </a:gridCol>
                <a:gridCol w="1517954">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tblGrid>
              <a:tr h="370840">
                <a:tc>
                  <a:txBody>
                    <a:bodyPr/>
                    <a:lstStyle/>
                    <a:p>
                      <a:pPr algn="ctr"/>
                      <a:r>
                        <a:rPr lang="en-US" sz="1500"/>
                        <a:t>ID</a:t>
                      </a:r>
                    </a:p>
                  </a:txBody>
                  <a:tcPr/>
                </a:tc>
                <a:tc>
                  <a:txBody>
                    <a:bodyPr/>
                    <a:lstStyle/>
                    <a:p>
                      <a:pPr algn="ctr"/>
                      <a:r>
                        <a:rPr lang="en-US" sz="1500"/>
                        <a:t>Ma_hoc_sinh</a:t>
                      </a:r>
                    </a:p>
                  </a:txBody>
                  <a:tcPr/>
                </a:tc>
                <a:tc>
                  <a:txBody>
                    <a:bodyPr/>
                    <a:lstStyle/>
                    <a:p>
                      <a:pPr algn="ctr"/>
                      <a:r>
                        <a:rPr lang="en-US" sz="1500"/>
                        <a:t>Ma_mon_hoc</a:t>
                      </a:r>
                    </a:p>
                  </a:txBody>
                  <a:tcPr/>
                </a:tc>
                <a:tc>
                  <a:txBody>
                    <a:bodyPr/>
                    <a:lstStyle/>
                    <a:p>
                      <a:pPr algn="ctr"/>
                      <a:r>
                        <a:rPr lang="en-US" sz="1500"/>
                        <a:t>Ngay_kiem_tra</a:t>
                      </a:r>
                    </a:p>
                  </a:txBody>
                  <a:tcPr/>
                </a:tc>
                <a:tc>
                  <a:txBody>
                    <a:bodyPr/>
                    <a:lstStyle/>
                    <a:p>
                      <a:pPr algn="ctr"/>
                      <a:r>
                        <a:rPr lang="en-US" sz="1500"/>
                        <a:t>Diem_so</a:t>
                      </a:r>
                    </a:p>
                  </a:txBody>
                  <a:tcPr/>
                </a:tc>
                <a:extLst>
                  <a:ext uri="{0D108BD9-81ED-4DB2-BD59-A6C34878D82A}">
                    <a16:rowId xmlns:a16="http://schemas.microsoft.com/office/drawing/2014/main" val="10000"/>
                  </a:ext>
                </a:extLst>
              </a:tr>
              <a:tr h="370840">
                <a:tc>
                  <a:txBody>
                    <a:bodyPr/>
                    <a:lstStyle/>
                    <a:p>
                      <a:r>
                        <a:rPr lang="en-US" sz="1500"/>
                        <a:t>1</a:t>
                      </a:r>
                    </a:p>
                  </a:txBody>
                  <a:tcPr/>
                </a:tc>
                <a:tc>
                  <a:txBody>
                    <a:bodyPr/>
                    <a:lstStyle/>
                    <a:p>
                      <a:r>
                        <a:rPr lang="en-US" sz="1500"/>
                        <a:t>1</a:t>
                      </a:r>
                    </a:p>
                  </a:txBody>
                  <a:tcPr/>
                </a:tc>
                <a:tc>
                  <a:txBody>
                    <a:bodyPr/>
                    <a:lstStyle/>
                    <a:p>
                      <a:r>
                        <a:rPr lang="en-US" sz="1500"/>
                        <a:t>1</a:t>
                      </a:r>
                    </a:p>
                  </a:txBody>
                  <a:tcPr/>
                </a:tc>
                <a:tc>
                  <a:txBody>
                    <a:bodyPr/>
                    <a:lstStyle/>
                    <a:p>
                      <a:r>
                        <a:rPr lang="en-US" sz="1500"/>
                        <a:t>24/12/2012</a:t>
                      </a:r>
                    </a:p>
                  </a:txBody>
                  <a:tcPr/>
                </a:tc>
                <a:tc>
                  <a:txBody>
                    <a:bodyPr/>
                    <a:lstStyle/>
                    <a:p>
                      <a:r>
                        <a:rPr lang="en-US" sz="1500"/>
                        <a:t>9</a:t>
                      </a:r>
                    </a:p>
                  </a:txBody>
                  <a:tcPr/>
                </a:tc>
                <a:extLst>
                  <a:ext uri="{0D108BD9-81ED-4DB2-BD59-A6C34878D82A}">
                    <a16:rowId xmlns:a16="http://schemas.microsoft.com/office/drawing/2014/main" val="10001"/>
                  </a:ext>
                </a:extLst>
              </a:tr>
              <a:tr h="370840">
                <a:tc>
                  <a:txBody>
                    <a:bodyPr/>
                    <a:lstStyle/>
                    <a:p>
                      <a:r>
                        <a:rPr lang="en-US" sz="1500"/>
                        <a:t>2</a:t>
                      </a:r>
                    </a:p>
                  </a:txBody>
                  <a:tcPr/>
                </a:tc>
                <a:tc>
                  <a:txBody>
                    <a:bodyPr/>
                    <a:lstStyle/>
                    <a:p>
                      <a:r>
                        <a:rPr lang="en-US" sz="1500"/>
                        <a:t>2</a:t>
                      </a:r>
                    </a:p>
                  </a:txBody>
                  <a:tcPr/>
                </a:tc>
                <a:tc>
                  <a:txBody>
                    <a:bodyPr/>
                    <a:lstStyle/>
                    <a:p>
                      <a:r>
                        <a:rPr lang="en-US" sz="1500"/>
                        <a:t>1</a:t>
                      </a:r>
                    </a:p>
                  </a:txBody>
                  <a:tcPr/>
                </a:tc>
                <a:tc>
                  <a:txBody>
                    <a:bodyPr/>
                    <a:lstStyle/>
                    <a:p>
                      <a:r>
                        <a:rPr lang="en-US" sz="1500"/>
                        <a:t>24/12/2012</a:t>
                      </a:r>
                    </a:p>
                  </a:txBody>
                  <a:tcPr/>
                </a:tc>
                <a:tc>
                  <a:txBody>
                    <a:bodyPr/>
                    <a:lstStyle/>
                    <a:p>
                      <a:r>
                        <a:rPr lang="en-US" sz="1500"/>
                        <a:t>9</a:t>
                      </a:r>
                    </a:p>
                  </a:txBody>
                  <a:tcPr/>
                </a:tc>
                <a:extLst>
                  <a:ext uri="{0D108BD9-81ED-4DB2-BD59-A6C34878D82A}">
                    <a16:rowId xmlns:a16="http://schemas.microsoft.com/office/drawing/2014/main" val="10002"/>
                  </a:ext>
                </a:extLst>
              </a:tr>
              <a:tr h="370840">
                <a:tc>
                  <a:txBody>
                    <a:bodyPr/>
                    <a:lstStyle/>
                    <a:p>
                      <a:r>
                        <a:rPr lang="en-US" sz="1500"/>
                        <a:t>3</a:t>
                      </a:r>
                    </a:p>
                  </a:txBody>
                  <a:tcPr/>
                </a:tc>
                <a:tc>
                  <a:txBody>
                    <a:bodyPr/>
                    <a:lstStyle/>
                    <a:p>
                      <a:r>
                        <a:rPr lang="en-US" sz="1500"/>
                        <a:t>1</a:t>
                      </a:r>
                    </a:p>
                  </a:txBody>
                  <a:tcPr/>
                </a:tc>
                <a:tc>
                  <a:txBody>
                    <a:bodyPr/>
                    <a:lstStyle/>
                    <a:p>
                      <a:r>
                        <a:rPr lang="en-US" sz="1500"/>
                        <a:t>2</a:t>
                      </a:r>
                    </a:p>
                  </a:txBody>
                  <a:tcPr/>
                </a:tc>
                <a:tc>
                  <a:txBody>
                    <a:bodyPr/>
                    <a:lstStyle/>
                    <a:p>
                      <a:r>
                        <a:rPr lang="en-US" sz="1500"/>
                        <a:t>25/12/2012</a:t>
                      </a:r>
                    </a:p>
                  </a:txBody>
                  <a:tcPr/>
                </a:tc>
                <a:tc>
                  <a:txBody>
                    <a:bodyPr/>
                    <a:lstStyle/>
                    <a:p>
                      <a:r>
                        <a:rPr lang="en-US" sz="1500"/>
                        <a:t>8</a:t>
                      </a:r>
                    </a:p>
                  </a:txBody>
                  <a:tcPr/>
                </a:tc>
                <a:extLst>
                  <a:ext uri="{0D108BD9-81ED-4DB2-BD59-A6C34878D82A}">
                    <a16:rowId xmlns:a16="http://schemas.microsoft.com/office/drawing/2014/main" val="10003"/>
                  </a:ext>
                </a:extLst>
              </a:tr>
            </a:tbl>
          </a:graphicData>
        </a:graphic>
      </p:graphicFrame>
      <p:sp>
        <p:nvSpPr>
          <p:cNvPr id="29" name="TextBox 28"/>
          <p:cNvSpPr txBox="1"/>
          <p:nvPr/>
        </p:nvSpPr>
        <p:spPr>
          <a:xfrm>
            <a:off x="4188966" y="1476391"/>
            <a:ext cx="1983235" cy="338554"/>
          </a:xfrm>
          <a:prstGeom prst="rect">
            <a:avLst/>
          </a:prstGeom>
          <a:noFill/>
        </p:spPr>
        <p:txBody>
          <a:bodyPr wrap="none" rtlCol="0">
            <a:spAutoFit/>
          </a:bodyPr>
          <a:lstStyle/>
          <a:p>
            <a:r>
              <a:rPr lang="en-US" sz="1600" b="1"/>
              <a:t>Bảng BANG_DIEM</a:t>
            </a:r>
          </a:p>
        </p:txBody>
      </p:sp>
      <p:sp>
        <p:nvSpPr>
          <p:cNvPr id="31" name="TextBox 30"/>
          <p:cNvSpPr txBox="1"/>
          <p:nvPr/>
        </p:nvSpPr>
        <p:spPr>
          <a:xfrm>
            <a:off x="4191000" y="3352800"/>
            <a:ext cx="1811714" cy="338554"/>
          </a:xfrm>
          <a:prstGeom prst="rect">
            <a:avLst/>
          </a:prstGeom>
          <a:noFill/>
        </p:spPr>
        <p:txBody>
          <a:bodyPr wrap="none" rtlCol="0">
            <a:spAutoFit/>
          </a:bodyPr>
          <a:lstStyle/>
          <a:p>
            <a:r>
              <a:rPr lang="en-US" sz="1600" b="1"/>
              <a:t>Bảng HOC_SINH</a:t>
            </a:r>
          </a:p>
        </p:txBody>
      </p:sp>
      <p:graphicFrame>
        <p:nvGraphicFramePr>
          <p:cNvPr id="14" name="Table 13"/>
          <p:cNvGraphicFramePr>
            <a:graphicFrameLocks noGrp="1"/>
          </p:cNvGraphicFramePr>
          <p:nvPr>
            <p:extLst>
              <p:ext uri="{D42A27DB-BD31-4B8C-83A1-F6EECF244321}">
                <p14:modId xmlns:p14="http://schemas.microsoft.com/office/powerpoint/2010/main" val="3599385720"/>
              </p:ext>
            </p:extLst>
          </p:nvPr>
        </p:nvGraphicFramePr>
        <p:xfrm>
          <a:off x="4191000" y="3671455"/>
          <a:ext cx="3429000" cy="12903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224368">
                  <a:extLst>
                    <a:ext uri="{9D8B030D-6E8A-4147-A177-3AD203B41FA5}">
                      <a16:colId xmlns:a16="http://schemas.microsoft.com/office/drawing/2014/main" val="20001"/>
                    </a:ext>
                  </a:extLst>
                </a:gridCol>
                <a:gridCol w="756832">
                  <a:extLst>
                    <a:ext uri="{9D8B030D-6E8A-4147-A177-3AD203B41FA5}">
                      <a16:colId xmlns:a16="http://schemas.microsoft.com/office/drawing/2014/main" val="20002"/>
                    </a:ext>
                  </a:extLst>
                </a:gridCol>
              </a:tblGrid>
              <a:tr h="370840">
                <a:tc>
                  <a:txBody>
                    <a:bodyPr/>
                    <a:lstStyle/>
                    <a:p>
                      <a:r>
                        <a:rPr lang="en-US" sz="1500"/>
                        <a:t>Ma_hoc_sinh</a:t>
                      </a:r>
                    </a:p>
                  </a:txBody>
                  <a:tcPr/>
                </a:tc>
                <a:tc>
                  <a:txBody>
                    <a:bodyPr/>
                    <a:lstStyle/>
                    <a:p>
                      <a:r>
                        <a:rPr lang="en-US" sz="1500"/>
                        <a:t>Ho_dem</a:t>
                      </a:r>
                    </a:p>
                  </a:txBody>
                  <a:tcPr/>
                </a:tc>
                <a:tc>
                  <a:txBody>
                    <a:bodyPr/>
                    <a:lstStyle/>
                    <a:p>
                      <a:r>
                        <a:rPr lang="en-US" sz="1500"/>
                        <a:t>Ten</a:t>
                      </a:r>
                    </a:p>
                  </a:txBody>
                  <a:tcPr/>
                </a:tc>
                <a:extLst>
                  <a:ext uri="{0D108BD9-81ED-4DB2-BD59-A6C34878D82A}">
                    <a16:rowId xmlns:a16="http://schemas.microsoft.com/office/drawing/2014/main" val="10000"/>
                  </a:ext>
                </a:extLst>
              </a:tr>
              <a:tr h="370840">
                <a:tc>
                  <a:txBody>
                    <a:bodyPr/>
                    <a:lstStyle/>
                    <a:p>
                      <a:pPr algn="ctr"/>
                      <a:r>
                        <a:rPr lang="en-US" sz="1500"/>
                        <a:t>1</a:t>
                      </a:r>
                    </a:p>
                  </a:txBody>
                  <a:tcPr/>
                </a:tc>
                <a:tc>
                  <a:txBody>
                    <a:bodyPr/>
                    <a:lstStyle/>
                    <a:p>
                      <a:r>
                        <a:rPr lang="en-US" sz="1500"/>
                        <a:t>Nguyễn Văn</a:t>
                      </a:r>
                    </a:p>
                  </a:txBody>
                  <a:tcPr/>
                </a:tc>
                <a:tc>
                  <a:txBody>
                    <a:bodyPr/>
                    <a:lstStyle/>
                    <a:p>
                      <a:r>
                        <a:rPr lang="en-US" sz="1500"/>
                        <a:t>Tèo</a:t>
                      </a:r>
                    </a:p>
                  </a:txBody>
                  <a:tcPr/>
                </a:tc>
                <a:extLst>
                  <a:ext uri="{0D108BD9-81ED-4DB2-BD59-A6C34878D82A}">
                    <a16:rowId xmlns:a16="http://schemas.microsoft.com/office/drawing/2014/main" val="10001"/>
                  </a:ext>
                </a:extLst>
              </a:tr>
              <a:tr h="370840">
                <a:tc>
                  <a:txBody>
                    <a:bodyPr/>
                    <a:lstStyle/>
                    <a:p>
                      <a:pPr algn="ctr"/>
                      <a:r>
                        <a:rPr lang="en-US" sz="1500"/>
                        <a:t>2</a:t>
                      </a:r>
                    </a:p>
                  </a:txBody>
                  <a:tcPr/>
                </a:tc>
                <a:tc>
                  <a:txBody>
                    <a:bodyPr/>
                    <a:lstStyle/>
                    <a:p>
                      <a:r>
                        <a:rPr lang="en-US" sz="1500"/>
                        <a:t>Đinh</a:t>
                      </a:r>
                      <a:r>
                        <a:rPr lang="en-US" sz="1500" baseline="0"/>
                        <a:t> Văn</a:t>
                      </a:r>
                      <a:endParaRPr lang="en-US" sz="1500"/>
                    </a:p>
                  </a:txBody>
                  <a:tcPr/>
                </a:tc>
                <a:tc>
                  <a:txBody>
                    <a:bodyPr/>
                    <a:lstStyle/>
                    <a:p>
                      <a:r>
                        <a:rPr lang="en-US" sz="1500"/>
                        <a:t>Tí</a:t>
                      </a:r>
                    </a:p>
                  </a:txBody>
                  <a:tcPr/>
                </a:tc>
                <a:extLst>
                  <a:ext uri="{0D108BD9-81ED-4DB2-BD59-A6C34878D82A}">
                    <a16:rowId xmlns:a16="http://schemas.microsoft.com/office/drawing/2014/main" val="10002"/>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970315647"/>
              </p:ext>
            </p:extLst>
          </p:nvPr>
        </p:nvGraphicFramePr>
        <p:xfrm>
          <a:off x="7315200" y="5059680"/>
          <a:ext cx="2971800" cy="1112520"/>
        </p:xfrm>
        <a:graphic>
          <a:graphicData uri="http://schemas.openxmlformats.org/drawingml/2006/table">
            <a:tbl>
              <a:tblPr firstRow="1" bandRow="1">
                <a:tableStyleId>{5C22544A-7EE6-4342-B048-85BDC9FD1C3A}</a:tableStyleId>
              </a:tblPr>
              <a:tblGrid>
                <a:gridCol w="1485900">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tblGrid>
              <a:tr h="370840">
                <a:tc>
                  <a:txBody>
                    <a:bodyPr/>
                    <a:lstStyle/>
                    <a:p>
                      <a:r>
                        <a:rPr lang="en-US" sz="1500"/>
                        <a:t>Ma_mon_hoc</a:t>
                      </a:r>
                    </a:p>
                  </a:txBody>
                  <a:tcPr/>
                </a:tc>
                <a:tc>
                  <a:txBody>
                    <a:bodyPr/>
                    <a:lstStyle/>
                    <a:p>
                      <a:r>
                        <a:rPr lang="en-US" sz="1500"/>
                        <a:t>Ten_mon_hoc</a:t>
                      </a:r>
                    </a:p>
                  </a:txBody>
                  <a:tcPr/>
                </a:tc>
                <a:extLst>
                  <a:ext uri="{0D108BD9-81ED-4DB2-BD59-A6C34878D82A}">
                    <a16:rowId xmlns:a16="http://schemas.microsoft.com/office/drawing/2014/main" val="10000"/>
                  </a:ext>
                </a:extLst>
              </a:tr>
              <a:tr h="370840">
                <a:tc>
                  <a:txBody>
                    <a:bodyPr/>
                    <a:lstStyle/>
                    <a:p>
                      <a:r>
                        <a:rPr lang="en-US" sz="1500"/>
                        <a:t>1</a:t>
                      </a:r>
                    </a:p>
                  </a:txBody>
                  <a:tcPr/>
                </a:tc>
                <a:tc>
                  <a:txBody>
                    <a:bodyPr/>
                    <a:lstStyle/>
                    <a:p>
                      <a:r>
                        <a:rPr lang="en-US" sz="1500"/>
                        <a:t>Toán</a:t>
                      </a:r>
                    </a:p>
                  </a:txBody>
                  <a:tcPr/>
                </a:tc>
                <a:extLst>
                  <a:ext uri="{0D108BD9-81ED-4DB2-BD59-A6C34878D82A}">
                    <a16:rowId xmlns:a16="http://schemas.microsoft.com/office/drawing/2014/main" val="10001"/>
                  </a:ext>
                </a:extLst>
              </a:tr>
              <a:tr h="370840">
                <a:tc>
                  <a:txBody>
                    <a:bodyPr/>
                    <a:lstStyle/>
                    <a:p>
                      <a:r>
                        <a:rPr lang="en-US" sz="1500"/>
                        <a:t>2</a:t>
                      </a:r>
                    </a:p>
                  </a:txBody>
                  <a:tcPr/>
                </a:tc>
                <a:tc>
                  <a:txBody>
                    <a:bodyPr/>
                    <a:lstStyle/>
                    <a:p>
                      <a:r>
                        <a:rPr lang="en-US" sz="1500"/>
                        <a:t>Tin</a:t>
                      </a:r>
                    </a:p>
                  </a:txBody>
                  <a:tcPr/>
                </a:tc>
                <a:extLst>
                  <a:ext uri="{0D108BD9-81ED-4DB2-BD59-A6C34878D82A}">
                    <a16:rowId xmlns:a16="http://schemas.microsoft.com/office/drawing/2014/main" val="10002"/>
                  </a:ext>
                </a:extLst>
              </a:tr>
            </a:tbl>
          </a:graphicData>
        </a:graphic>
      </p:graphicFrame>
      <p:sp>
        <p:nvSpPr>
          <p:cNvPr id="38" name="TextBox 37"/>
          <p:cNvSpPr txBox="1"/>
          <p:nvPr/>
        </p:nvSpPr>
        <p:spPr>
          <a:xfrm>
            <a:off x="8305800" y="4690646"/>
            <a:ext cx="1802096" cy="338554"/>
          </a:xfrm>
          <a:prstGeom prst="rect">
            <a:avLst/>
          </a:prstGeom>
          <a:noFill/>
        </p:spPr>
        <p:txBody>
          <a:bodyPr wrap="none" rtlCol="0">
            <a:spAutoFit/>
          </a:bodyPr>
          <a:lstStyle/>
          <a:p>
            <a:r>
              <a:rPr lang="en-US" sz="1600" b="1"/>
              <a:t>Bảng MON_HOC</a:t>
            </a:r>
          </a:p>
        </p:txBody>
      </p:sp>
      <p:sp>
        <p:nvSpPr>
          <p:cNvPr id="39" name="Oval 38"/>
          <p:cNvSpPr/>
          <p:nvPr/>
        </p:nvSpPr>
        <p:spPr>
          <a:xfrm>
            <a:off x="4572001" y="2932236"/>
            <a:ext cx="579025" cy="344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075219" y="2956483"/>
            <a:ext cx="579025" cy="344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6364731" y="3300847"/>
            <a:ext cx="1453295" cy="2834718"/>
            <a:chOff x="4840730" y="3300847"/>
            <a:chExt cx="1453295" cy="2834718"/>
          </a:xfrm>
        </p:grpSpPr>
        <p:sp>
          <p:nvSpPr>
            <p:cNvPr id="45" name="Oval 44"/>
            <p:cNvSpPr/>
            <p:nvPr/>
          </p:nvSpPr>
          <p:spPr>
            <a:xfrm>
              <a:off x="5715000" y="5791200"/>
              <a:ext cx="579025" cy="344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a:off x="4840731" y="5963382"/>
              <a:ext cx="87426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0" idx="4"/>
            </p:cNvCxnSpPr>
            <p:nvPr/>
          </p:nvCxnSpPr>
          <p:spPr>
            <a:xfrm flipH="1">
              <a:off x="4840730" y="3300847"/>
              <a:ext cx="1" cy="26625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4599942" y="3276600"/>
            <a:ext cx="579025" cy="1139698"/>
            <a:chOff x="3075941" y="3276600"/>
            <a:chExt cx="579025" cy="1139698"/>
          </a:xfrm>
        </p:grpSpPr>
        <p:sp>
          <p:nvSpPr>
            <p:cNvPr id="42" name="Oval 41"/>
            <p:cNvSpPr/>
            <p:nvPr/>
          </p:nvSpPr>
          <p:spPr>
            <a:xfrm>
              <a:off x="3075941" y="4071933"/>
              <a:ext cx="579025" cy="344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p:cNvCxnSpPr>
              <a:stCxn id="39" idx="4"/>
            </p:cNvCxnSpPr>
            <p:nvPr/>
          </p:nvCxnSpPr>
          <p:spPr>
            <a:xfrm flipH="1">
              <a:off x="3337512" y="3276600"/>
              <a:ext cx="1" cy="79533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6801866" y="2204694"/>
            <a:ext cx="3408935" cy="1965709"/>
            <a:chOff x="5277865" y="2204693"/>
            <a:chExt cx="3408935" cy="1965709"/>
          </a:xfrm>
        </p:grpSpPr>
        <p:sp>
          <p:nvSpPr>
            <p:cNvPr id="58" name="Cloud Callout 57"/>
            <p:cNvSpPr/>
            <p:nvPr/>
          </p:nvSpPr>
          <p:spPr>
            <a:xfrm>
              <a:off x="5277865" y="2204693"/>
              <a:ext cx="3408935" cy="1965709"/>
            </a:xfrm>
            <a:prstGeom prst="cloudCallout">
              <a:avLst>
                <a:gd name="adj1" fmla="val 50767"/>
                <a:gd name="adj2" fmla="val -76753"/>
              </a:avLst>
            </a:prstGeom>
            <a:gradFill flip="none" rotWithShape="1">
              <a:gsLst>
                <a:gs pos="0">
                  <a:schemeClr val="bg1"/>
                </a:gs>
                <a:gs pos="50000">
                  <a:srgbClr val="66FFFF"/>
                </a:gs>
                <a:gs pos="100000">
                  <a:schemeClr val="bg1"/>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FF"/>
                </a:solidFill>
              </a:endParaRPr>
            </a:p>
          </p:txBody>
        </p:sp>
        <p:sp>
          <p:nvSpPr>
            <p:cNvPr id="59" name="TextBox 58"/>
            <p:cNvSpPr txBox="1"/>
            <p:nvPr/>
          </p:nvSpPr>
          <p:spPr>
            <a:xfrm>
              <a:off x="5498277" y="2316540"/>
              <a:ext cx="3071675" cy="1569660"/>
            </a:xfrm>
            <a:prstGeom prst="rect">
              <a:avLst/>
            </a:prstGeom>
            <a:noFill/>
          </p:spPr>
          <p:txBody>
            <a:bodyPr wrap="none" rtlCol="0">
              <a:spAutoFit/>
            </a:bodyPr>
            <a:lstStyle/>
            <a:p>
              <a:pPr lvl="0" algn="ctr"/>
              <a:r>
                <a:rPr lang="en-US" sz="2400">
                  <a:solidFill>
                    <a:srgbClr val="0000FF"/>
                  </a:solidFill>
                </a:rPr>
                <a:t>Rút ra được </a:t>
              </a:r>
              <a:br>
                <a:rPr lang="en-US" sz="2400">
                  <a:solidFill>
                    <a:srgbClr val="0000FF"/>
                  </a:solidFill>
                </a:rPr>
              </a:br>
              <a:r>
                <a:rPr lang="en-US" sz="2400">
                  <a:solidFill>
                    <a:srgbClr val="0000FF"/>
                  </a:solidFill>
                </a:rPr>
                <a:t>thông tin gì </a:t>
              </a:r>
              <a:br>
                <a:rPr lang="en-US" sz="2400">
                  <a:solidFill>
                    <a:srgbClr val="0000FF"/>
                  </a:solidFill>
                </a:rPr>
              </a:br>
              <a:r>
                <a:rPr lang="en-US" sz="2400">
                  <a:solidFill>
                    <a:srgbClr val="0000FF"/>
                  </a:solidFill>
                </a:rPr>
                <a:t>nhờ vào mối liên kết </a:t>
              </a:r>
              <a:br>
                <a:rPr lang="en-US" sz="2400">
                  <a:solidFill>
                    <a:srgbClr val="0000FF"/>
                  </a:solidFill>
                </a:rPr>
              </a:br>
              <a:r>
                <a:rPr lang="en-US" sz="2400">
                  <a:solidFill>
                    <a:srgbClr val="0000FF"/>
                  </a:solidFill>
                </a:rPr>
                <a:t>giữa các bảng?</a:t>
              </a:r>
            </a:p>
          </p:txBody>
        </p:sp>
      </p:grpSp>
    </p:spTree>
    <p:custDataLst>
      <p:tags r:id="rId1"/>
    </p:custDataLst>
    <p:extLst>
      <p:ext uri="{BB962C8B-B14F-4D97-AF65-F5344CB8AC3E}">
        <p14:creationId xmlns:p14="http://schemas.microsoft.com/office/powerpoint/2010/main" val="375439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heel(1)">
                                      <p:cBhvr>
                                        <p:cTn id="7" dur="1000"/>
                                        <p:tgtEl>
                                          <p:spTgt spid="3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heel(1)">
                                      <p:cBhvr>
                                        <p:cTn id="10" dur="10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wipe(up)">
                                      <p:cBhvr>
                                        <p:cTn id="15" dur="500"/>
                                        <p:tgtEl>
                                          <p:spTgt spid="5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up)">
                                      <p:cBhvr>
                                        <p:cTn id="20" dur="500"/>
                                        <p:tgtEl>
                                          <p:spTgt spid="5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Times New Roman" pitchFamily="18" charset="0"/>
                <a:cs typeface="Times New Roman" pitchFamily="18" charset="0"/>
              </a:rPr>
              <a:t>BÀI 10: CƠ SỞ DỮ LiỆU QUAN HỆ</a:t>
            </a:r>
          </a:p>
        </p:txBody>
      </p:sp>
      <p:sp>
        <p:nvSpPr>
          <p:cNvPr id="4" name="Slide Number Placeholder 3"/>
          <p:cNvSpPr>
            <a:spLocks noGrp="1"/>
          </p:cNvSpPr>
          <p:nvPr>
            <p:ph type="sldNum" sz="quarter" idx="12"/>
          </p:nvPr>
        </p:nvSpPr>
        <p:spPr/>
        <p:txBody>
          <a:bodyPr/>
          <a:lstStyle/>
          <a:p>
            <a:fld id="{0F6E7020-5109-4EE0-B939-0A203D8953B1}" type="slidenum">
              <a:rPr lang="en-US" smtClean="0">
                <a:latin typeface="Times New Roman" pitchFamily="18" charset="0"/>
                <a:cs typeface="Times New Roman" pitchFamily="18" charset="0"/>
              </a:rPr>
              <a:pPr/>
              <a:t>2</a:t>
            </a:fld>
            <a:endParaRPr lang="en-US">
              <a:latin typeface="Times New Roman" pitchFamily="18" charset="0"/>
              <a:cs typeface="Times New Roman" pitchFamily="18" charset="0"/>
            </a:endParaRPr>
          </a:p>
        </p:txBody>
      </p:sp>
      <p:sp>
        <p:nvSpPr>
          <p:cNvPr id="5" name="TextBox 4"/>
          <p:cNvSpPr txBox="1"/>
          <p:nvPr/>
        </p:nvSpPr>
        <p:spPr>
          <a:xfrm>
            <a:off x="1668297" y="1496290"/>
            <a:ext cx="2260555" cy="707886"/>
          </a:xfrm>
          <a:prstGeom prst="rect">
            <a:avLst/>
          </a:prstGeom>
          <a:noFill/>
        </p:spPr>
        <p:txBody>
          <a:bodyPr wrap="none" rtlCol="0">
            <a:spAutoFit/>
          </a:bodyPr>
          <a:lstStyle/>
          <a:p>
            <a:r>
              <a:rPr lang="en-US" sz="2000" b="1">
                <a:solidFill>
                  <a:srgbClr val="0000FF"/>
                </a:solidFill>
                <a:latin typeface="Times New Roman" pitchFamily="18" charset="0"/>
                <a:cs typeface="Times New Roman" pitchFamily="18" charset="0"/>
              </a:rPr>
              <a:t>1. Mô hình dữ liệu </a:t>
            </a:r>
            <a:br>
              <a:rPr lang="en-US" sz="2000" b="1">
                <a:solidFill>
                  <a:srgbClr val="0000FF"/>
                </a:solidFill>
                <a:latin typeface="Times New Roman" pitchFamily="18" charset="0"/>
                <a:cs typeface="Times New Roman" pitchFamily="18" charset="0"/>
              </a:rPr>
            </a:br>
            <a:r>
              <a:rPr lang="en-US" sz="2000" b="1">
                <a:solidFill>
                  <a:srgbClr val="0000FF"/>
                </a:solidFill>
                <a:latin typeface="Times New Roman" pitchFamily="18" charset="0"/>
                <a:cs typeface="Times New Roman" pitchFamily="18" charset="0"/>
              </a:rPr>
              <a:t>quan hệ:</a:t>
            </a:r>
          </a:p>
        </p:txBody>
      </p:sp>
      <p:pic>
        <p:nvPicPr>
          <p:cNvPr id="6" name="Picture 4" descr="http://images.clipartof.com/small/1110004-Clipart-Outlined-Beetle-Student-Writing-At-A-Desk-Royalty-Free-Vector-Illust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6741" y="2643307"/>
            <a:ext cx="1958936" cy="20285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91001" y="1496291"/>
            <a:ext cx="3943789" cy="890171"/>
          </a:xfrm>
          <a:prstGeom prst="cloudCallout">
            <a:avLst>
              <a:gd name="adj1" fmla="val -35902"/>
              <a:gd name="adj2" fmla="val 142395"/>
            </a:avLst>
          </a:prstGeom>
          <a:noFill/>
          <a:ln>
            <a:solidFill>
              <a:srgbClr val="0000FF"/>
            </a:solidFill>
          </a:ln>
        </p:spPr>
        <p:txBody>
          <a:bodyPr wrap="none" rtlCol="0">
            <a:spAutoFit/>
          </a:bodyPr>
          <a:lstStyle/>
          <a:p>
            <a:r>
              <a:rPr lang="en-US" sz="3200">
                <a:latin typeface="Times New Roman" pitchFamily="18" charset="0"/>
                <a:cs typeface="Times New Roman" pitchFamily="18" charset="0"/>
              </a:rPr>
              <a:t>Mô hình là gì?</a:t>
            </a:r>
          </a:p>
        </p:txBody>
      </p:sp>
      <p:sp>
        <p:nvSpPr>
          <p:cNvPr id="8" name="TextBox 7"/>
          <p:cNvSpPr txBox="1"/>
          <p:nvPr/>
        </p:nvSpPr>
        <p:spPr>
          <a:xfrm>
            <a:off x="5791200" y="2386462"/>
            <a:ext cx="2631528" cy="890171"/>
          </a:xfrm>
          <a:prstGeom prst="cloudCallout">
            <a:avLst>
              <a:gd name="adj1" fmla="val -73398"/>
              <a:gd name="adj2" fmla="val 45899"/>
            </a:avLst>
          </a:prstGeom>
          <a:noFill/>
          <a:ln>
            <a:solidFill>
              <a:srgbClr val="FF0000"/>
            </a:solidFill>
          </a:ln>
        </p:spPr>
        <p:txBody>
          <a:bodyPr wrap="square" rtlCol="0">
            <a:spAutoFit/>
          </a:bodyPr>
          <a:lstStyle/>
          <a:p>
            <a:pPr algn="ctr"/>
            <a:r>
              <a:rPr lang="en-US" sz="3200">
                <a:latin typeface="Times New Roman" pitchFamily="18" charset="0"/>
                <a:cs typeface="Times New Roman" pitchFamily="18" charset="0"/>
              </a:rPr>
              <a:t>Ví dụ?</a:t>
            </a:r>
          </a:p>
        </p:txBody>
      </p:sp>
      <p:pic>
        <p:nvPicPr>
          <p:cNvPr id="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7311" y="1472943"/>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3"/>
          <p:cNvPicPr>
            <a:picLocks noChangeAspect="1" noChangeArrowheads="1"/>
          </p:cNvPicPr>
          <p:nvPr/>
        </p:nvPicPr>
        <p:blipFill rotWithShape="1">
          <a:blip r:embed="rId4">
            <a:extLst>
              <a:ext uri="{28A0092B-C50C-407E-A947-70E740481C1C}">
                <a14:useLocalDpi xmlns:a14="http://schemas.microsoft.com/office/drawing/2010/main" val="0"/>
              </a:ext>
            </a:extLst>
          </a:blip>
          <a:srcRect r="46298"/>
          <a:stretch/>
        </p:blipFill>
        <p:spPr bwMode="auto">
          <a:xfrm>
            <a:off x="8063346" y="3351651"/>
            <a:ext cx="2299855" cy="146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4867276"/>
            <a:ext cx="25908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descr="http://xemohinh.files.wordpress.com/2011/01/xe-mo-hinh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4495801"/>
            <a:ext cx="1905000" cy="21336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anim calcmode="lin" valueType="num">
                                      <p:cBhvr>
                                        <p:cTn id="27" dur="2000" fill="hold"/>
                                        <p:tgtEl>
                                          <p:spTgt spid="9"/>
                                        </p:tgtEl>
                                        <p:attrNameLst>
                                          <p:attrName>ppt_w</p:attrName>
                                        </p:attrNameLst>
                                      </p:cBhvr>
                                      <p:tavLst>
                                        <p:tav tm="0" fmla="#ppt_w*sin(2.5*pi*$)">
                                          <p:val>
                                            <p:fltVal val="0"/>
                                          </p:val>
                                        </p:tav>
                                        <p:tav tm="100000">
                                          <p:val>
                                            <p:fltVal val="1"/>
                                          </p:val>
                                        </p:tav>
                                      </p:tavLst>
                                    </p:anim>
                                    <p:anim calcmode="lin" valueType="num">
                                      <p:cBhvr>
                                        <p:cTn id="28"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style.rotation</p:attrName>
                                        </p:attrNameLst>
                                      </p:cBhvr>
                                      <p:tavLst>
                                        <p:tav tm="0">
                                          <p:val>
                                            <p:fltVal val="90"/>
                                          </p:val>
                                        </p:tav>
                                        <p:tav tm="100000">
                                          <p:val>
                                            <p:fltVal val="0"/>
                                          </p:val>
                                        </p:tav>
                                      </p:tavLst>
                                    </p:anim>
                                    <p:animEffect transition="in" filter="fade">
                                      <p:cBhvr>
                                        <p:cTn id="36" dur="1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randombar(horizont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circle(in)">
                                      <p:cBhvr>
                                        <p:cTn id="4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BÀI 10: CƠ SỞ DỮ LIỆU QUAN HỆ</a:t>
            </a:r>
          </a:p>
        </p:txBody>
      </p:sp>
      <p:sp>
        <p:nvSpPr>
          <p:cNvPr id="4" name="Slide Number Placeholder 3"/>
          <p:cNvSpPr>
            <a:spLocks noGrp="1"/>
          </p:cNvSpPr>
          <p:nvPr>
            <p:ph type="sldNum" sz="quarter" idx="12"/>
          </p:nvPr>
        </p:nvSpPr>
        <p:spPr/>
        <p:txBody>
          <a:bodyPr/>
          <a:lstStyle/>
          <a:p>
            <a:fld id="{0F6E7020-5109-4EE0-B939-0A203D8953B1}" type="slidenum">
              <a:rPr lang="en-US" smtClean="0"/>
              <a:pPr/>
              <a:t>20</a:t>
            </a:fld>
            <a:endParaRPr lang="en-US"/>
          </a:p>
        </p:txBody>
      </p:sp>
      <p:sp>
        <p:nvSpPr>
          <p:cNvPr id="6" name="TextBox 5"/>
          <p:cNvSpPr txBox="1"/>
          <p:nvPr/>
        </p:nvSpPr>
        <p:spPr>
          <a:xfrm>
            <a:off x="1668296" y="1496290"/>
            <a:ext cx="2446504" cy="707886"/>
          </a:xfrm>
          <a:prstGeom prst="rect">
            <a:avLst/>
          </a:prstGeom>
          <a:noFill/>
        </p:spPr>
        <p:txBody>
          <a:bodyPr wrap="none" rtlCol="0">
            <a:spAutoFit/>
          </a:bodyPr>
          <a:lstStyle/>
          <a:p>
            <a:r>
              <a:rPr lang="en-US" sz="2000" b="1">
                <a:solidFill>
                  <a:srgbClr val="0000FF"/>
                </a:solidFill>
              </a:rPr>
              <a:t>1. Mô hình dữ liệu </a:t>
            </a:r>
            <a:br>
              <a:rPr lang="en-US" sz="2000" b="1">
                <a:solidFill>
                  <a:srgbClr val="0000FF"/>
                </a:solidFill>
              </a:rPr>
            </a:br>
            <a:r>
              <a:rPr lang="en-US" sz="2000" b="1">
                <a:solidFill>
                  <a:srgbClr val="0000FF"/>
                </a:solidFill>
              </a:rPr>
              <a:t>quan hệ:</a:t>
            </a:r>
          </a:p>
        </p:txBody>
      </p:sp>
      <p:sp>
        <p:nvSpPr>
          <p:cNvPr id="7" name="TextBox 6"/>
          <p:cNvSpPr txBox="1"/>
          <p:nvPr/>
        </p:nvSpPr>
        <p:spPr>
          <a:xfrm>
            <a:off x="1668296" y="2111515"/>
            <a:ext cx="2223686" cy="646331"/>
          </a:xfrm>
          <a:prstGeom prst="rect">
            <a:avLst/>
          </a:prstGeom>
          <a:noFill/>
        </p:spPr>
        <p:txBody>
          <a:bodyPr wrap="none" rtlCol="0">
            <a:spAutoFit/>
          </a:bodyPr>
          <a:lstStyle/>
          <a:p>
            <a:r>
              <a:rPr lang="en-US" b="1">
                <a:solidFill>
                  <a:schemeClr val="tx2"/>
                </a:solidFill>
              </a:rPr>
              <a:t>a. Mô hình dữ liệu </a:t>
            </a:r>
            <a:br>
              <a:rPr lang="en-US" b="1">
                <a:solidFill>
                  <a:schemeClr val="tx2"/>
                </a:solidFill>
              </a:rPr>
            </a:br>
            <a:r>
              <a:rPr lang="en-US" b="1">
                <a:solidFill>
                  <a:schemeClr val="tx2"/>
                </a:solidFill>
              </a:rPr>
              <a:t>là gì?</a:t>
            </a:r>
          </a:p>
        </p:txBody>
      </p:sp>
      <p:sp>
        <p:nvSpPr>
          <p:cNvPr id="8" name="TextBox 7"/>
          <p:cNvSpPr txBox="1"/>
          <p:nvPr/>
        </p:nvSpPr>
        <p:spPr>
          <a:xfrm>
            <a:off x="1662545" y="2667000"/>
            <a:ext cx="2480166" cy="923330"/>
          </a:xfrm>
          <a:prstGeom prst="rect">
            <a:avLst/>
          </a:prstGeom>
          <a:noFill/>
        </p:spPr>
        <p:txBody>
          <a:bodyPr wrap="none" rtlCol="0">
            <a:spAutoFit/>
          </a:bodyPr>
          <a:lstStyle/>
          <a:p>
            <a:r>
              <a:rPr lang="en-US" b="1">
                <a:solidFill>
                  <a:schemeClr val="tx2"/>
                </a:solidFill>
              </a:rPr>
              <a:t>b. Các đặc trưng của</a:t>
            </a:r>
            <a:br>
              <a:rPr lang="en-US" b="1">
                <a:solidFill>
                  <a:schemeClr val="tx2"/>
                </a:solidFill>
              </a:rPr>
            </a:br>
            <a:r>
              <a:rPr lang="en-US" b="1">
                <a:solidFill>
                  <a:schemeClr val="tx2"/>
                </a:solidFill>
              </a:rPr>
              <a:t>mô hình dữ liệu </a:t>
            </a:r>
            <a:br>
              <a:rPr lang="en-US" b="1">
                <a:solidFill>
                  <a:schemeClr val="tx2"/>
                </a:solidFill>
              </a:rPr>
            </a:br>
            <a:r>
              <a:rPr lang="en-US" b="1">
                <a:solidFill>
                  <a:schemeClr val="tx2"/>
                </a:solidFill>
              </a:rPr>
              <a:t>quan hệ?</a:t>
            </a:r>
          </a:p>
        </p:txBody>
      </p:sp>
      <p:sp>
        <p:nvSpPr>
          <p:cNvPr id="9" name="TextBox 8"/>
          <p:cNvSpPr txBox="1"/>
          <p:nvPr/>
        </p:nvSpPr>
        <p:spPr>
          <a:xfrm>
            <a:off x="1662546" y="3505200"/>
            <a:ext cx="2304029" cy="400110"/>
          </a:xfrm>
          <a:prstGeom prst="rect">
            <a:avLst/>
          </a:prstGeom>
          <a:noFill/>
        </p:spPr>
        <p:txBody>
          <a:bodyPr wrap="none" rtlCol="0">
            <a:spAutoFit/>
          </a:bodyPr>
          <a:lstStyle/>
          <a:p>
            <a:r>
              <a:rPr lang="en-US" sz="2000" b="1">
                <a:solidFill>
                  <a:srgbClr val="0000FF"/>
                </a:solidFill>
              </a:rPr>
              <a:t>2. CSDL quan hệ:</a:t>
            </a:r>
          </a:p>
        </p:txBody>
      </p:sp>
      <p:sp>
        <p:nvSpPr>
          <p:cNvPr id="10" name="TextBox 9"/>
          <p:cNvSpPr txBox="1"/>
          <p:nvPr/>
        </p:nvSpPr>
        <p:spPr>
          <a:xfrm>
            <a:off x="1670761" y="3801070"/>
            <a:ext cx="2475790" cy="369332"/>
          </a:xfrm>
          <a:prstGeom prst="rect">
            <a:avLst/>
          </a:prstGeom>
          <a:noFill/>
        </p:spPr>
        <p:txBody>
          <a:bodyPr wrap="square" rtlCol="0">
            <a:spAutoFit/>
          </a:bodyPr>
          <a:lstStyle/>
          <a:p>
            <a:r>
              <a:rPr lang="en-US" b="1">
                <a:solidFill>
                  <a:schemeClr val="tx2"/>
                </a:solidFill>
              </a:rPr>
              <a:t>a. Khái niệm</a:t>
            </a:r>
          </a:p>
        </p:txBody>
      </p:sp>
      <p:sp>
        <p:nvSpPr>
          <p:cNvPr id="11" name="TextBox 10"/>
          <p:cNvSpPr txBox="1"/>
          <p:nvPr/>
        </p:nvSpPr>
        <p:spPr>
          <a:xfrm>
            <a:off x="1662545" y="4064124"/>
            <a:ext cx="2475790" cy="646331"/>
          </a:xfrm>
          <a:prstGeom prst="rect">
            <a:avLst/>
          </a:prstGeom>
          <a:noFill/>
        </p:spPr>
        <p:txBody>
          <a:bodyPr wrap="square" rtlCol="0">
            <a:spAutoFit/>
          </a:bodyPr>
          <a:lstStyle/>
          <a:p>
            <a:r>
              <a:rPr lang="en-US" b="1">
                <a:solidFill>
                  <a:schemeClr val="tx2"/>
                </a:solidFill>
              </a:rPr>
              <a:t>b. Các đặc trưng của quan hệ</a:t>
            </a:r>
          </a:p>
        </p:txBody>
      </p:sp>
      <p:sp>
        <p:nvSpPr>
          <p:cNvPr id="12" name="TextBox 11"/>
          <p:cNvSpPr txBox="1"/>
          <p:nvPr/>
        </p:nvSpPr>
        <p:spPr>
          <a:xfrm>
            <a:off x="1662545" y="4611470"/>
            <a:ext cx="2475790" cy="646331"/>
          </a:xfrm>
          <a:prstGeom prst="rect">
            <a:avLst/>
          </a:prstGeom>
          <a:noFill/>
        </p:spPr>
        <p:txBody>
          <a:bodyPr wrap="square" rtlCol="0">
            <a:spAutoFit/>
          </a:bodyPr>
          <a:lstStyle/>
          <a:p>
            <a:r>
              <a:rPr lang="en-US" b="1">
                <a:solidFill>
                  <a:schemeClr val="tx2"/>
                </a:solidFill>
              </a:rPr>
              <a:t>c. Ví dụ về CSDL </a:t>
            </a:r>
            <a:br>
              <a:rPr lang="en-US" b="1">
                <a:solidFill>
                  <a:schemeClr val="tx2"/>
                </a:solidFill>
              </a:rPr>
            </a:br>
            <a:r>
              <a:rPr lang="en-US" b="1">
                <a:solidFill>
                  <a:schemeClr val="tx2"/>
                </a:solidFill>
              </a:rPr>
              <a:t>quan hệ </a:t>
            </a:r>
          </a:p>
        </p:txBody>
      </p:sp>
      <p:sp>
        <p:nvSpPr>
          <p:cNvPr id="13" name="TextBox 12"/>
          <p:cNvSpPr txBox="1"/>
          <p:nvPr/>
        </p:nvSpPr>
        <p:spPr>
          <a:xfrm>
            <a:off x="4419600" y="2133600"/>
            <a:ext cx="5715000" cy="3416320"/>
          </a:xfrm>
          <a:prstGeom prst="rect">
            <a:avLst/>
          </a:prstGeom>
          <a:noFill/>
        </p:spPr>
        <p:txBody>
          <a:bodyPr wrap="square" rtlCol="0">
            <a:spAutoFit/>
          </a:bodyPr>
          <a:lstStyle/>
          <a:p>
            <a:r>
              <a:rPr lang="en-US" sz="2400"/>
              <a:t>Sự xuất hiện lại của thuộc tính Ma_hoc_sinh và Ma_mon_hoc ở bảng BANG_DIEM trong bảng HOC_SINH và MON_HOC thể hiện một sự liên hết giữa học sinh và môn học dự thi. Nhờ liên kết này mà ta biết được nhiều thông tin, chẳng hạn những học sinh thi một môn học nào đó, môn đó do một học sinh nào đó dự thi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BÀI 10: CƠ SỞ DỮ LIỆU QUAN HỆ</a:t>
            </a:r>
          </a:p>
        </p:txBody>
      </p:sp>
      <p:sp>
        <p:nvSpPr>
          <p:cNvPr id="4" name="Slide Number Placeholder 3"/>
          <p:cNvSpPr>
            <a:spLocks noGrp="1"/>
          </p:cNvSpPr>
          <p:nvPr>
            <p:ph type="sldNum" sz="quarter" idx="12"/>
          </p:nvPr>
        </p:nvSpPr>
        <p:spPr/>
        <p:txBody>
          <a:bodyPr/>
          <a:lstStyle/>
          <a:p>
            <a:fld id="{0F6E7020-5109-4EE0-B939-0A203D8953B1}" type="slidenum">
              <a:rPr lang="en-US" smtClean="0"/>
              <a:pPr/>
              <a:t>21</a:t>
            </a:fld>
            <a:endParaRPr lang="en-US"/>
          </a:p>
        </p:txBody>
      </p:sp>
      <p:sp>
        <p:nvSpPr>
          <p:cNvPr id="5" name="TextBox 4"/>
          <p:cNvSpPr txBox="1"/>
          <p:nvPr/>
        </p:nvSpPr>
        <p:spPr>
          <a:xfrm>
            <a:off x="1668296" y="1496290"/>
            <a:ext cx="2446504" cy="707886"/>
          </a:xfrm>
          <a:prstGeom prst="rect">
            <a:avLst/>
          </a:prstGeom>
          <a:noFill/>
        </p:spPr>
        <p:txBody>
          <a:bodyPr wrap="none" rtlCol="0">
            <a:spAutoFit/>
          </a:bodyPr>
          <a:lstStyle/>
          <a:p>
            <a:r>
              <a:rPr lang="en-US" sz="2000" b="1">
                <a:solidFill>
                  <a:srgbClr val="0000FF"/>
                </a:solidFill>
              </a:rPr>
              <a:t>1. Mô hình dữ liệu </a:t>
            </a:r>
            <a:br>
              <a:rPr lang="en-US" sz="2000" b="1">
                <a:solidFill>
                  <a:srgbClr val="0000FF"/>
                </a:solidFill>
              </a:rPr>
            </a:br>
            <a:r>
              <a:rPr lang="en-US" sz="2000" b="1">
                <a:solidFill>
                  <a:srgbClr val="0000FF"/>
                </a:solidFill>
              </a:rPr>
              <a:t>quan hệ:</a:t>
            </a:r>
          </a:p>
        </p:txBody>
      </p:sp>
      <p:sp>
        <p:nvSpPr>
          <p:cNvPr id="6" name="TextBox 5"/>
          <p:cNvSpPr txBox="1"/>
          <p:nvPr/>
        </p:nvSpPr>
        <p:spPr>
          <a:xfrm>
            <a:off x="1668296" y="2111515"/>
            <a:ext cx="2223686" cy="646331"/>
          </a:xfrm>
          <a:prstGeom prst="rect">
            <a:avLst/>
          </a:prstGeom>
          <a:noFill/>
        </p:spPr>
        <p:txBody>
          <a:bodyPr wrap="none" rtlCol="0">
            <a:spAutoFit/>
          </a:bodyPr>
          <a:lstStyle/>
          <a:p>
            <a:r>
              <a:rPr lang="en-US" b="1">
                <a:solidFill>
                  <a:schemeClr val="tx2"/>
                </a:solidFill>
              </a:rPr>
              <a:t>a. Mô hình dữ liệu </a:t>
            </a:r>
            <a:br>
              <a:rPr lang="en-US" b="1">
                <a:solidFill>
                  <a:schemeClr val="tx2"/>
                </a:solidFill>
              </a:rPr>
            </a:br>
            <a:r>
              <a:rPr lang="en-US" b="1">
                <a:solidFill>
                  <a:schemeClr val="tx2"/>
                </a:solidFill>
              </a:rPr>
              <a:t>là gì?</a:t>
            </a:r>
          </a:p>
        </p:txBody>
      </p:sp>
      <p:sp>
        <p:nvSpPr>
          <p:cNvPr id="7" name="TextBox 6"/>
          <p:cNvSpPr txBox="1"/>
          <p:nvPr/>
        </p:nvSpPr>
        <p:spPr>
          <a:xfrm>
            <a:off x="1662545" y="2667000"/>
            <a:ext cx="2480166" cy="923330"/>
          </a:xfrm>
          <a:prstGeom prst="rect">
            <a:avLst/>
          </a:prstGeom>
          <a:noFill/>
        </p:spPr>
        <p:txBody>
          <a:bodyPr wrap="none" rtlCol="0">
            <a:spAutoFit/>
          </a:bodyPr>
          <a:lstStyle/>
          <a:p>
            <a:r>
              <a:rPr lang="en-US" b="1">
                <a:solidFill>
                  <a:schemeClr val="tx2"/>
                </a:solidFill>
              </a:rPr>
              <a:t>b. Các đặc trưng của</a:t>
            </a:r>
            <a:br>
              <a:rPr lang="en-US" b="1">
                <a:solidFill>
                  <a:schemeClr val="tx2"/>
                </a:solidFill>
              </a:rPr>
            </a:br>
            <a:r>
              <a:rPr lang="en-US" b="1">
                <a:solidFill>
                  <a:schemeClr val="tx2"/>
                </a:solidFill>
              </a:rPr>
              <a:t>mô hình dữ liệu </a:t>
            </a:r>
            <a:br>
              <a:rPr lang="en-US" b="1">
                <a:solidFill>
                  <a:schemeClr val="tx2"/>
                </a:solidFill>
              </a:rPr>
            </a:br>
            <a:r>
              <a:rPr lang="en-US" b="1">
                <a:solidFill>
                  <a:schemeClr val="tx2"/>
                </a:solidFill>
              </a:rPr>
              <a:t>quan hệ?</a:t>
            </a:r>
          </a:p>
        </p:txBody>
      </p:sp>
      <p:sp>
        <p:nvSpPr>
          <p:cNvPr id="8" name="TextBox 7"/>
          <p:cNvSpPr txBox="1"/>
          <p:nvPr/>
        </p:nvSpPr>
        <p:spPr>
          <a:xfrm>
            <a:off x="1662546" y="3505200"/>
            <a:ext cx="2304029" cy="400110"/>
          </a:xfrm>
          <a:prstGeom prst="rect">
            <a:avLst/>
          </a:prstGeom>
          <a:noFill/>
        </p:spPr>
        <p:txBody>
          <a:bodyPr wrap="none" rtlCol="0">
            <a:spAutoFit/>
          </a:bodyPr>
          <a:lstStyle/>
          <a:p>
            <a:r>
              <a:rPr lang="en-US" sz="2000" b="1">
                <a:solidFill>
                  <a:srgbClr val="0000FF"/>
                </a:solidFill>
              </a:rPr>
              <a:t>2. CSDL quan hệ:</a:t>
            </a:r>
          </a:p>
        </p:txBody>
      </p:sp>
      <p:sp>
        <p:nvSpPr>
          <p:cNvPr id="9" name="TextBox 8"/>
          <p:cNvSpPr txBox="1"/>
          <p:nvPr/>
        </p:nvSpPr>
        <p:spPr>
          <a:xfrm>
            <a:off x="1670761" y="3801070"/>
            <a:ext cx="2475790" cy="369332"/>
          </a:xfrm>
          <a:prstGeom prst="rect">
            <a:avLst/>
          </a:prstGeom>
          <a:noFill/>
        </p:spPr>
        <p:txBody>
          <a:bodyPr wrap="square" rtlCol="0">
            <a:spAutoFit/>
          </a:bodyPr>
          <a:lstStyle/>
          <a:p>
            <a:r>
              <a:rPr lang="en-US" b="1">
                <a:solidFill>
                  <a:schemeClr val="tx2"/>
                </a:solidFill>
              </a:rPr>
              <a:t>a. Khái niệm</a:t>
            </a:r>
          </a:p>
        </p:txBody>
      </p:sp>
      <p:sp>
        <p:nvSpPr>
          <p:cNvPr id="10" name="TextBox 9"/>
          <p:cNvSpPr txBox="1"/>
          <p:nvPr/>
        </p:nvSpPr>
        <p:spPr>
          <a:xfrm>
            <a:off x="1662545" y="4064124"/>
            <a:ext cx="2475790" cy="646331"/>
          </a:xfrm>
          <a:prstGeom prst="rect">
            <a:avLst/>
          </a:prstGeom>
          <a:noFill/>
        </p:spPr>
        <p:txBody>
          <a:bodyPr wrap="square" rtlCol="0">
            <a:spAutoFit/>
          </a:bodyPr>
          <a:lstStyle/>
          <a:p>
            <a:r>
              <a:rPr lang="en-US" b="1">
                <a:solidFill>
                  <a:schemeClr val="tx2"/>
                </a:solidFill>
              </a:rPr>
              <a:t>b. Các đặc trưng của quan hệ</a:t>
            </a:r>
          </a:p>
        </p:txBody>
      </p:sp>
      <p:sp>
        <p:nvSpPr>
          <p:cNvPr id="11" name="TextBox 10"/>
          <p:cNvSpPr txBox="1"/>
          <p:nvPr/>
        </p:nvSpPr>
        <p:spPr>
          <a:xfrm>
            <a:off x="1662545" y="4611470"/>
            <a:ext cx="2475790" cy="646331"/>
          </a:xfrm>
          <a:prstGeom prst="rect">
            <a:avLst/>
          </a:prstGeom>
          <a:noFill/>
        </p:spPr>
        <p:txBody>
          <a:bodyPr wrap="square" rtlCol="0">
            <a:spAutoFit/>
          </a:bodyPr>
          <a:lstStyle/>
          <a:p>
            <a:r>
              <a:rPr lang="en-US" b="1">
                <a:solidFill>
                  <a:schemeClr val="tx2"/>
                </a:solidFill>
              </a:rPr>
              <a:t>c. Ví dụ về CSDL </a:t>
            </a:r>
            <a:br>
              <a:rPr lang="en-US" b="1">
                <a:solidFill>
                  <a:schemeClr val="tx2"/>
                </a:solidFill>
              </a:rPr>
            </a:br>
            <a:r>
              <a:rPr lang="en-US" b="1">
                <a:solidFill>
                  <a:schemeClr val="tx2"/>
                </a:solidFill>
              </a:rPr>
              <a:t>quan hệ </a:t>
            </a:r>
          </a:p>
        </p:txBody>
      </p:sp>
      <p:sp>
        <p:nvSpPr>
          <p:cNvPr id="12" name="TextBox 11"/>
          <p:cNvSpPr txBox="1"/>
          <p:nvPr/>
        </p:nvSpPr>
        <p:spPr>
          <a:xfrm>
            <a:off x="1676400" y="5257801"/>
            <a:ext cx="2362200" cy="646331"/>
          </a:xfrm>
          <a:prstGeom prst="rect">
            <a:avLst/>
          </a:prstGeom>
          <a:noFill/>
        </p:spPr>
        <p:txBody>
          <a:bodyPr wrap="square" rtlCol="0">
            <a:spAutoFit/>
          </a:bodyPr>
          <a:lstStyle/>
          <a:p>
            <a:r>
              <a:rPr lang="en-US" b="1"/>
              <a:t>d. Khóa và liên kết giữa các bảng</a:t>
            </a:r>
          </a:p>
        </p:txBody>
      </p:sp>
      <p:pic>
        <p:nvPicPr>
          <p:cNvPr id="16" name="Picture 4" descr="4"/>
          <p:cNvPicPr>
            <a:picLocks noChangeAspect="1" noChangeArrowheads="1"/>
          </p:cNvPicPr>
          <p:nvPr/>
        </p:nvPicPr>
        <p:blipFill>
          <a:blip r:embed="rId2"/>
          <a:srcRect/>
          <a:stretch>
            <a:fillRect/>
          </a:stretch>
        </p:blipFill>
        <p:spPr bwMode="auto">
          <a:xfrm>
            <a:off x="6477000" y="1524000"/>
            <a:ext cx="3937000" cy="1638643"/>
          </a:xfrm>
          <a:prstGeom prst="rect">
            <a:avLst/>
          </a:prstGeom>
          <a:noFill/>
        </p:spPr>
      </p:pic>
      <p:pic>
        <p:nvPicPr>
          <p:cNvPr id="17" name="Picture 5" descr="5"/>
          <p:cNvPicPr>
            <a:picLocks noChangeAspect="1" noChangeArrowheads="1"/>
          </p:cNvPicPr>
          <p:nvPr/>
        </p:nvPicPr>
        <p:blipFill>
          <a:blip r:embed="rId3"/>
          <a:srcRect/>
          <a:stretch>
            <a:fillRect/>
          </a:stretch>
        </p:blipFill>
        <p:spPr bwMode="auto">
          <a:xfrm>
            <a:off x="4267200" y="3200401"/>
            <a:ext cx="3124200" cy="1322101"/>
          </a:xfrm>
          <a:prstGeom prst="rect">
            <a:avLst/>
          </a:prstGeom>
          <a:noFill/>
        </p:spPr>
      </p:pic>
      <p:pic>
        <p:nvPicPr>
          <p:cNvPr id="18" name="Picture 3" descr="6"/>
          <p:cNvPicPr>
            <a:picLocks noChangeAspect="1" noChangeArrowheads="1"/>
          </p:cNvPicPr>
          <p:nvPr/>
        </p:nvPicPr>
        <p:blipFill>
          <a:blip r:embed="rId4"/>
          <a:srcRect/>
          <a:stretch>
            <a:fillRect/>
          </a:stretch>
        </p:blipFill>
        <p:spPr bwMode="auto">
          <a:xfrm>
            <a:off x="4953001" y="4572000"/>
            <a:ext cx="5383213" cy="1795390"/>
          </a:xfrm>
          <a:prstGeom prst="rect">
            <a:avLst/>
          </a:prstGeom>
          <a:noFill/>
        </p:spPr>
      </p:pic>
      <p:sp>
        <p:nvSpPr>
          <p:cNvPr id="20" name="Rectangle 7"/>
          <p:cNvSpPr>
            <a:spLocks noChangeArrowheads="1"/>
          </p:cNvSpPr>
          <p:nvPr/>
        </p:nvSpPr>
        <p:spPr bwMode="auto">
          <a:xfrm>
            <a:off x="6400801" y="1981201"/>
            <a:ext cx="838200" cy="381000"/>
          </a:xfrm>
          <a:prstGeom prst="rect">
            <a:avLst/>
          </a:prstGeom>
          <a:noFill/>
          <a:ln w="28575">
            <a:solidFill>
              <a:srgbClr val="800000"/>
            </a:solidFill>
            <a:prstDash val="dash"/>
            <a:miter lim="800000"/>
            <a:headEnd/>
            <a:tailEnd/>
          </a:ln>
          <a:effectLst>
            <a:prstShdw prst="shdw17" dist="17961" dir="2700000">
              <a:srgbClr val="800000">
                <a:gamma/>
                <a:shade val="60000"/>
                <a:invGamma/>
              </a:srgbClr>
            </a:prstShdw>
          </a:effectLst>
        </p:spPr>
        <p:txBody>
          <a:bodyPr wrap="none" anchor="ctr"/>
          <a:lstStyle/>
          <a:p>
            <a:endParaRPr lang="en-US"/>
          </a:p>
        </p:txBody>
      </p:sp>
      <p:sp>
        <p:nvSpPr>
          <p:cNvPr id="21" name="Line 10"/>
          <p:cNvSpPr>
            <a:spLocks noChangeShapeType="1"/>
          </p:cNvSpPr>
          <p:nvPr/>
        </p:nvSpPr>
        <p:spPr bwMode="auto">
          <a:xfrm flipV="1">
            <a:off x="4572001" y="2133601"/>
            <a:ext cx="1851025" cy="45719"/>
          </a:xfrm>
          <a:prstGeom prst="line">
            <a:avLst/>
          </a:prstGeom>
          <a:noFill/>
          <a:ln w="25400">
            <a:solidFill>
              <a:srgbClr val="800000"/>
            </a:solidFill>
            <a:round/>
            <a:headEnd/>
            <a:tailEnd/>
          </a:ln>
          <a:effectLst>
            <a:prstShdw prst="shdw17" dist="17961" dir="2700000">
              <a:srgbClr val="800000">
                <a:gamma/>
                <a:shade val="60000"/>
                <a:invGamma/>
              </a:srgbClr>
            </a:prstShdw>
          </a:effectLst>
        </p:spPr>
        <p:txBody>
          <a:bodyPr/>
          <a:lstStyle/>
          <a:p>
            <a:endParaRPr lang="en-US"/>
          </a:p>
        </p:txBody>
      </p:sp>
      <p:sp>
        <p:nvSpPr>
          <p:cNvPr id="22" name="Line 11"/>
          <p:cNvSpPr>
            <a:spLocks noChangeShapeType="1"/>
          </p:cNvSpPr>
          <p:nvPr/>
        </p:nvSpPr>
        <p:spPr bwMode="auto">
          <a:xfrm>
            <a:off x="4572000" y="2133601"/>
            <a:ext cx="45719" cy="1676399"/>
          </a:xfrm>
          <a:prstGeom prst="line">
            <a:avLst/>
          </a:prstGeom>
          <a:noFill/>
          <a:ln w="25400">
            <a:solidFill>
              <a:srgbClr val="800000"/>
            </a:solidFill>
            <a:round/>
            <a:headEnd/>
            <a:tailEnd type="triangle" w="med" len="med"/>
          </a:ln>
          <a:effectLst>
            <a:prstShdw prst="shdw17" dist="17961" dir="2700000">
              <a:srgbClr val="800000">
                <a:gamma/>
                <a:shade val="60000"/>
                <a:invGamma/>
              </a:srgbClr>
            </a:prstShdw>
          </a:effectLst>
        </p:spPr>
        <p:txBody>
          <a:bodyPr/>
          <a:lstStyle/>
          <a:p>
            <a:endParaRPr lang="en-US"/>
          </a:p>
        </p:txBody>
      </p:sp>
      <p:sp>
        <p:nvSpPr>
          <p:cNvPr id="23" name="Rectangle 12"/>
          <p:cNvSpPr>
            <a:spLocks noChangeArrowheads="1"/>
          </p:cNvSpPr>
          <p:nvPr/>
        </p:nvSpPr>
        <p:spPr bwMode="auto">
          <a:xfrm>
            <a:off x="4267201" y="3733801"/>
            <a:ext cx="609600" cy="304801"/>
          </a:xfrm>
          <a:prstGeom prst="rect">
            <a:avLst/>
          </a:prstGeom>
          <a:noFill/>
          <a:ln w="28575">
            <a:solidFill>
              <a:srgbClr val="800000"/>
            </a:solidFill>
            <a:prstDash val="dash"/>
            <a:miter lim="800000"/>
            <a:headEnd/>
            <a:tailEnd/>
          </a:ln>
          <a:effectLst>
            <a:prstShdw prst="shdw17" dist="17961" dir="2700000">
              <a:srgbClr val="800000">
                <a:gamma/>
                <a:shade val="60000"/>
                <a:invGamma/>
              </a:srgbClr>
            </a:prstShdw>
          </a:effectLst>
        </p:spPr>
        <p:txBody>
          <a:bodyPr wrap="none" anchor="ctr"/>
          <a:lstStyle/>
          <a:p>
            <a:endParaRPr lang="en-US"/>
          </a:p>
        </p:txBody>
      </p:sp>
      <p:sp>
        <p:nvSpPr>
          <p:cNvPr id="24" name="Rectangle 21"/>
          <p:cNvSpPr>
            <a:spLocks noChangeArrowheads="1"/>
          </p:cNvSpPr>
          <p:nvPr/>
        </p:nvSpPr>
        <p:spPr bwMode="auto">
          <a:xfrm>
            <a:off x="7162800" y="1981200"/>
            <a:ext cx="1143000" cy="381001"/>
          </a:xfrm>
          <a:prstGeom prst="rect">
            <a:avLst/>
          </a:prstGeom>
          <a:noFill/>
          <a:ln w="28575">
            <a:solidFill>
              <a:srgbClr val="0000FF"/>
            </a:solidFill>
            <a:prstDash val="dash"/>
            <a:miter lim="800000"/>
            <a:headEnd/>
            <a:tailEnd/>
          </a:ln>
          <a:effectLst>
            <a:prstShdw prst="shdw17" dist="17961" dir="2700000">
              <a:srgbClr val="0000FF">
                <a:gamma/>
                <a:shade val="60000"/>
                <a:invGamma/>
              </a:srgbClr>
            </a:prstShdw>
          </a:effectLst>
        </p:spPr>
        <p:txBody>
          <a:bodyPr wrap="none" anchor="ctr"/>
          <a:lstStyle/>
          <a:p>
            <a:endParaRPr lang="en-US"/>
          </a:p>
        </p:txBody>
      </p:sp>
      <p:sp>
        <p:nvSpPr>
          <p:cNvPr id="25" name="Line 25"/>
          <p:cNvSpPr>
            <a:spLocks noChangeShapeType="1"/>
          </p:cNvSpPr>
          <p:nvPr/>
        </p:nvSpPr>
        <p:spPr bwMode="auto">
          <a:xfrm>
            <a:off x="7696200" y="2362200"/>
            <a:ext cx="45719" cy="2209800"/>
          </a:xfrm>
          <a:prstGeom prst="line">
            <a:avLst/>
          </a:prstGeom>
          <a:noFill/>
          <a:ln w="25400">
            <a:solidFill>
              <a:srgbClr val="0000FF"/>
            </a:solidFill>
            <a:round/>
            <a:headEnd/>
            <a:tailEnd/>
          </a:ln>
          <a:effectLst>
            <a:prstShdw prst="shdw17" dist="17961" dir="2700000">
              <a:srgbClr val="0000FF">
                <a:gamma/>
                <a:shade val="60000"/>
                <a:invGamma/>
              </a:srgbClr>
            </a:prstShdw>
          </a:effectLst>
        </p:spPr>
        <p:txBody>
          <a:bodyPr/>
          <a:lstStyle/>
          <a:p>
            <a:endParaRPr lang="en-US"/>
          </a:p>
        </p:txBody>
      </p:sp>
      <p:sp>
        <p:nvSpPr>
          <p:cNvPr id="26" name="Line 28"/>
          <p:cNvSpPr>
            <a:spLocks noChangeShapeType="1"/>
          </p:cNvSpPr>
          <p:nvPr/>
        </p:nvSpPr>
        <p:spPr bwMode="auto">
          <a:xfrm flipV="1">
            <a:off x="5486400" y="4572000"/>
            <a:ext cx="2241276" cy="45719"/>
          </a:xfrm>
          <a:prstGeom prst="line">
            <a:avLst/>
          </a:prstGeom>
          <a:noFill/>
          <a:ln w="25400">
            <a:solidFill>
              <a:srgbClr val="0000FF"/>
            </a:solidFill>
            <a:round/>
            <a:headEnd/>
            <a:tailEnd/>
          </a:ln>
          <a:effectLst>
            <a:prstShdw prst="shdw17" dist="17961" dir="2700000">
              <a:srgbClr val="0000FF">
                <a:gamma/>
                <a:shade val="60000"/>
                <a:invGamma/>
              </a:srgbClr>
            </a:prstShdw>
          </a:effectLst>
        </p:spPr>
        <p:txBody>
          <a:bodyPr/>
          <a:lstStyle/>
          <a:p>
            <a:endParaRPr lang="en-US"/>
          </a:p>
        </p:txBody>
      </p:sp>
      <p:sp>
        <p:nvSpPr>
          <p:cNvPr id="27" name="Rectangle 24"/>
          <p:cNvSpPr>
            <a:spLocks noChangeArrowheads="1"/>
          </p:cNvSpPr>
          <p:nvPr/>
        </p:nvSpPr>
        <p:spPr bwMode="auto">
          <a:xfrm>
            <a:off x="4953000" y="5791200"/>
            <a:ext cx="1066800" cy="381000"/>
          </a:xfrm>
          <a:prstGeom prst="rect">
            <a:avLst/>
          </a:prstGeom>
          <a:noFill/>
          <a:ln w="28575">
            <a:solidFill>
              <a:srgbClr val="0000FF"/>
            </a:solidFill>
            <a:prstDash val="dash"/>
            <a:miter lim="800000"/>
            <a:headEnd/>
            <a:tailEnd/>
          </a:ln>
          <a:effectLst>
            <a:prstShdw prst="shdw17" dist="17961" dir="2700000">
              <a:srgbClr val="0000FF">
                <a:gamma/>
                <a:shade val="60000"/>
                <a:invGamma/>
              </a:srgbClr>
            </a:prstShdw>
          </a:effectLst>
        </p:spPr>
        <p:txBody>
          <a:bodyPr wrap="none" anchor="ctr"/>
          <a:lstStyle/>
          <a:p>
            <a:endParaRPr lang="en-US"/>
          </a:p>
        </p:txBody>
      </p:sp>
      <p:sp>
        <p:nvSpPr>
          <p:cNvPr id="28" name="Line 26"/>
          <p:cNvSpPr>
            <a:spLocks noChangeShapeType="1"/>
          </p:cNvSpPr>
          <p:nvPr/>
        </p:nvSpPr>
        <p:spPr bwMode="auto">
          <a:xfrm flipH="1" flipV="1">
            <a:off x="5486397" y="4572000"/>
            <a:ext cx="45719" cy="1219200"/>
          </a:xfrm>
          <a:prstGeom prst="line">
            <a:avLst/>
          </a:prstGeom>
          <a:noFill/>
          <a:ln w="25400">
            <a:solidFill>
              <a:srgbClr val="0000FF"/>
            </a:solidFill>
            <a:round/>
            <a:headEnd/>
            <a:tailEnd/>
          </a:ln>
          <a:effectLst>
            <a:prstShdw prst="shdw17" dist="17961" dir="2700000">
              <a:srgbClr val="0000FF">
                <a:gamma/>
                <a:shade val="60000"/>
                <a:invGamma/>
              </a:srgbClr>
            </a:prstShdw>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downLeft)">
                                      <p:cBhvr>
                                        <p:cTn id="7" dur="1000"/>
                                        <p:tgtEl>
                                          <p:spTgt spid="20"/>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strips(downLeft)">
                                      <p:cBhvr>
                                        <p:cTn id="11" dur="1000"/>
                                        <p:tgtEl>
                                          <p:spTgt spid="21"/>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strips(downRight)">
                                      <p:cBhvr>
                                        <p:cTn id="15" dur="1000"/>
                                        <p:tgtEl>
                                          <p:spTgt spid="22"/>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strips(downRight)">
                                      <p:cBhvr>
                                        <p:cTn id="19" dur="10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strips(downLeft)">
                                      <p:cBhvr>
                                        <p:cTn id="24" dur="1000"/>
                                        <p:tgtEl>
                                          <p:spTgt spid="24"/>
                                        </p:tgtEl>
                                      </p:cBhvr>
                                    </p:animEffect>
                                  </p:childTnLst>
                                </p:cTn>
                              </p:par>
                            </p:childTnLst>
                          </p:cTn>
                        </p:par>
                        <p:par>
                          <p:cTn id="25" fill="hold">
                            <p:stCondLst>
                              <p:cond delay="1000"/>
                            </p:stCondLst>
                            <p:childTnLst>
                              <p:par>
                                <p:cTn id="26" presetID="18" presetClass="entr" presetSubtype="12"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strips(downLeft)">
                                      <p:cBhvr>
                                        <p:cTn id="28" dur="1000"/>
                                        <p:tgtEl>
                                          <p:spTgt spid="25"/>
                                        </p:tgtEl>
                                      </p:cBhvr>
                                    </p:animEffect>
                                  </p:childTnLst>
                                </p:cTn>
                              </p:par>
                            </p:childTnLst>
                          </p:cTn>
                        </p:par>
                        <p:par>
                          <p:cTn id="29" fill="hold">
                            <p:stCondLst>
                              <p:cond delay="2000"/>
                            </p:stCondLst>
                            <p:childTnLst>
                              <p:par>
                                <p:cTn id="30" presetID="18" presetClass="entr" presetSubtype="1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strips(downLeft)">
                                      <p:cBhvr>
                                        <p:cTn id="32" dur="1000"/>
                                        <p:tgtEl>
                                          <p:spTgt spid="26"/>
                                        </p:tgtEl>
                                      </p:cBhvr>
                                    </p:animEffect>
                                  </p:childTnLst>
                                </p:cTn>
                              </p:par>
                            </p:childTnLst>
                          </p:cTn>
                        </p:par>
                        <p:par>
                          <p:cTn id="33" fill="hold">
                            <p:stCondLst>
                              <p:cond delay="3000"/>
                            </p:stCondLst>
                            <p:childTnLst>
                              <p:par>
                                <p:cTn id="34" presetID="18" presetClass="entr" presetSubtype="12"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strips(downLeft)">
                                      <p:cBhvr>
                                        <p:cTn id="36" dur="1000"/>
                                        <p:tgtEl>
                                          <p:spTgt spid="28"/>
                                        </p:tgtEl>
                                      </p:cBhvr>
                                    </p:animEffect>
                                  </p:childTnLst>
                                </p:cTn>
                              </p:par>
                            </p:childTnLst>
                          </p:cTn>
                        </p:par>
                        <p:par>
                          <p:cTn id="37" fill="hold">
                            <p:stCondLst>
                              <p:cond delay="4000"/>
                            </p:stCondLst>
                            <p:childTnLst>
                              <p:par>
                                <p:cTn id="38" presetID="18" presetClass="entr" presetSubtype="12"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strips(downLeft)">
                                      <p:cBhvr>
                                        <p:cTn id="4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BÀI 10: CƠ SỞ DỮ LIỆU QUAN HỆ</a:t>
            </a:r>
          </a:p>
        </p:txBody>
      </p:sp>
      <p:sp>
        <p:nvSpPr>
          <p:cNvPr id="4" name="Slide Number Placeholder 3"/>
          <p:cNvSpPr>
            <a:spLocks noGrp="1"/>
          </p:cNvSpPr>
          <p:nvPr>
            <p:ph type="sldNum" sz="quarter" idx="12"/>
          </p:nvPr>
        </p:nvSpPr>
        <p:spPr/>
        <p:txBody>
          <a:bodyPr/>
          <a:lstStyle/>
          <a:p>
            <a:fld id="{0F6E7020-5109-4EE0-B939-0A203D8953B1}" type="slidenum">
              <a:rPr lang="en-US" smtClean="0"/>
              <a:pPr/>
              <a:t>22</a:t>
            </a:fld>
            <a:endParaRPr lang="en-US"/>
          </a:p>
        </p:txBody>
      </p:sp>
      <p:sp>
        <p:nvSpPr>
          <p:cNvPr id="5" name="TextBox 4"/>
          <p:cNvSpPr txBox="1"/>
          <p:nvPr/>
        </p:nvSpPr>
        <p:spPr>
          <a:xfrm>
            <a:off x="1668296" y="1496290"/>
            <a:ext cx="2446504" cy="707886"/>
          </a:xfrm>
          <a:prstGeom prst="rect">
            <a:avLst/>
          </a:prstGeom>
          <a:noFill/>
        </p:spPr>
        <p:txBody>
          <a:bodyPr wrap="none" rtlCol="0">
            <a:spAutoFit/>
          </a:bodyPr>
          <a:lstStyle/>
          <a:p>
            <a:r>
              <a:rPr lang="en-US" sz="2000" b="1">
                <a:solidFill>
                  <a:srgbClr val="0000FF"/>
                </a:solidFill>
              </a:rPr>
              <a:t>1. Mô hình dữ liệu </a:t>
            </a:r>
            <a:br>
              <a:rPr lang="en-US" sz="2000" b="1">
                <a:solidFill>
                  <a:srgbClr val="0000FF"/>
                </a:solidFill>
              </a:rPr>
            </a:br>
            <a:r>
              <a:rPr lang="en-US" sz="2000" b="1">
                <a:solidFill>
                  <a:srgbClr val="0000FF"/>
                </a:solidFill>
              </a:rPr>
              <a:t>quan hệ:</a:t>
            </a:r>
          </a:p>
        </p:txBody>
      </p:sp>
      <p:sp>
        <p:nvSpPr>
          <p:cNvPr id="6" name="TextBox 5"/>
          <p:cNvSpPr txBox="1"/>
          <p:nvPr/>
        </p:nvSpPr>
        <p:spPr>
          <a:xfrm>
            <a:off x="1668296" y="2111515"/>
            <a:ext cx="2223686" cy="646331"/>
          </a:xfrm>
          <a:prstGeom prst="rect">
            <a:avLst/>
          </a:prstGeom>
          <a:noFill/>
        </p:spPr>
        <p:txBody>
          <a:bodyPr wrap="none" rtlCol="0">
            <a:spAutoFit/>
          </a:bodyPr>
          <a:lstStyle/>
          <a:p>
            <a:r>
              <a:rPr lang="en-US" b="1">
                <a:solidFill>
                  <a:schemeClr val="tx2"/>
                </a:solidFill>
              </a:rPr>
              <a:t>a. Mô hình dữ liệu </a:t>
            </a:r>
            <a:br>
              <a:rPr lang="en-US" b="1">
                <a:solidFill>
                  <a:schemeClr val="tx2"/>
                </a:solidFill>
              </a:rPr>
            </a:br>
            <a:r>
              <a:rPr lang="en-US" b="1">
                <a:solidFill>
                  <a:schemeClr val="tx2"/>
                </a:solidFill>
              </a:rPr>
              <a:t>là gì?</a:t>
            </a:r>
          </a:p>
        </p:txBody>
      </p:sp>
      <p:sp>
        <p:nvSpPr>
          <p:cNvPr id="7" name="TextBox 6"/>
          <p:cNvSpPr txBox="1"/>
          <p:nvPr/>
        </p:nvSpPr>
        <p:spPr>
          <a:xfrm>
            <a:off x="1662545" y="2667000"/>
            <a:ext cx="2480166" cy="923330"/>
          </a:xfrm>
          <a:prstGeom prst="rect">
            <a:avLst/>
          </a:prstGeom>
          <a:noFill/>
        </p:spPr>
        <p:txBody>
          <a:bodyPr wrap="none" rtlCol="0">
            <a:spAutoFit/>
          </a:bodyPr>
          <a:lstStyle/>
          <a:p>
            <a:r>
              <a:rPr lang="en-US" b="1">
                <a:solidFill>
                  <a:schemeClr val="tx2"/>
                </a:solidFill>
              </a:rPr>
              <a:t>b. Các đặc trưng của</a:t>
            </a:r>
            <a:br>
              <a:rPr lang="en-US" b="1">
                <a:solidFill>
                  <a:schemeClr val="tx2"/>
                </a:solidFill>
              </a:rPr>
            </a:br>
            <a:r>
              <a:rPr lang="en-US" b="1">
                <a:solidFill>
                  <a:schemeClr val="tx2"/>
                </a:solidFill>
              </a:rPr>
              <a:t>mô hình dữ liệu </a:t>
            </a:r>
            <a:br>
              <a:rPr lang="en-US" b="1">
                <a:solidFill>
                  <a:schemeClr val="tx2"/>
                </a:solidFill>
              </a:rPr>
            </a:br>
            <a:r>
              <a:rPr lang="en-US" b="1">
                <a:solidFill>
                  <a:schemeClr val="tx2"/>
                </a:solidFill>
              </a:rPr>
              <a:t>quan hệ?</a:t>
            </a:r>
          </a:p>
        </p:txBody>
      </p:sp>
      <p:sp>
        <p:nvSpPr>
          <p:cNvPr id="8" name="TextBox 7"/>
          <p:cNvSpPr txBox="1"/>
          <p:nvPr/>
        </p:nvSpPr>
        <p:spPr>
          <a:xfrm>
            <a:off x="1662546" y="3505200"/>
            <a:ext cx="2304029" cy="400110"/>
          </a:xfrm>
          <a:prstGeom prst="rect">
            <a:avLst/>
          </a:prstGeom>
          <a:noFill/>
        </p:spPr>
        <p:txBody>
          <a:bodyPr wrap="none" rtlCol="0">
            <a:spAutoFit/>
          </a:bodyPr>
          <a:lstStyle/>
          <a:p>
            <a:r>
              <a:rPr lang="en-US" sz="2000" b="1">
                <a:solidFill>
                  <a:srgbClr val="0000FF"/>
                </a:solidFill>
              </a:rPr>
              <a:t>2. CSDL quan hệ:</a:t>
            </a:r>
          </a:p>
        </p:txBody>
      </p:sp>
      <p:sp>
        <p:nvSpPr>
          <p:cNvPr id="9" name="TextBox 8"/>
          <p:cNvSpPr txBox="1"/>
          <p:nvPr/>
        </p:nvSpPr>
        <p:spPr>
          <a:xfrm>
            <a:off x="1670761" y="3801070"/>
            <a:ext cx="2475790" cy="369332"/>
          </a:xfrm>
          <a:prstGeom prst="rect">
            <a:avLst/>
          </a:prstGeom>
          <a:noFill/>
        </p:spPr>
        <p:txBody>
          <a:bodyPr wrap="square" rtlCol="0">
            <a:spAutoFit/>
          </a:bodyPr>
          <a:lstStyle/>
          <a:p>
            <a:r>
              <a:rPr lang="en-US" b="1">
                <a:solidFill>
                  <a:schemeClr val="tx2"/>
                </a:solidFill>
              </a:rPr>
              <a:t>a. Khái niệm</a:t>
            </a:r>
          </a:p>
        </p:txBody>
      </p:sp>
      <p:sp>
        <p:nvSpPr>
          <p:cNvPr id="10" name="TextBox 9"/>
          <p:cNvSpPr txBox="1"/>
          <p:nvPr/>
        </p:nvSpPr>
        <p:spPr>
          <a:xfrm>
            <a:off x="1662545" y="4064124"/>
            <a:ext cx="2475790" cy="646331"/>
          </a:xfrm>
          <a:prstGeom prst="rect">
            <a:avLst/>
          </a:prstGeom>
          <a:noFill/>
        </p:spPr>
        <p:txBody>
          <a:bodyPr wrap="square" rtlCol="0">
            <a:spAutoFit/>
          </a:bodyPr>
          <a:lstStyle/>
          <a:p>
            <a:r>
              <a:rPr lang="en-US" b="1">
                <a:solidFill>
                  <a:schemeClr val="tx2"/>
                </a:solidFill>
              </a:rPr>
              <a:t>b. Các đặc trưng của quan hệ</a:t>
            </a:r>
          </a:p>
        </p:txBody>
      </p:sp>
      <p:sp>
        <p:nvSpPr>
          <p:cNvPr id="11" name="TextBox 10"/>
          <p:cNvSpPr txBox="1"/>
          <p:nvPr/>
        </p:nvSpPr>
        <p:spPr>
          <a:xfrm>
            <a:off x="1662545" y="4611470"/>
            <a:ext cx="2475790" cy="646331"/>
          </a:xfrm>
          <a:prstGeom prst="rect">
            <a:avLst/>
          </a:prstGeom>
          <a:noFill/>
        </p:spPr>
        <p:txBody>
          <a:bodyPr wrap="square" rtlCol="0">
            <a:spAutoFit/>
          </a:bodyPr>
          <a:lstStyle/>
          <a:p>
            <a:r>
              <a:rPr lang="en-US" b="1">
                <a:solidFill>
                  <a:schemeClr val="tx2"/>
                </a:solidFill>
              </a:rPr>
              <a:t>c. Ví dụ về CSDL </a:t>
            </a:r>
            <a:br>
              <a:rPr lang="en-US" b="1">
                <a:solidFill>
                  <a:schemeClr val="tx2"/>
                </a:solidFill>
              </a:rPr>
            </a:br>
            <a:r>
              <a:rPr lang="en-US" b="1">
                <a:solidFill>
                  <a:schemeClr val="tx2"/>
                </a:solidFill>
              </a:rPr>
              <a:t>quan hệ </a:t>
            </a:r>
          </a:p>
        </p:txBody>
      </p:sp>
      <p:sp>
        <p:nvSpPr>
          <p:cNvPr id="12" name="TextBox 11"/>
          <p:cNvSpPr txBox="1"/>
          <p:nvPr/>
        </p:nvSpPr>
        <p:spPr>
          <a:xfrm>
            <a:off x="1676400" y="5257801"/>
            <a:ext cx="2362200" cy="646331"/>
          </a:xfrm>
          <a:prstGeom prst="rect">
            <a:avLst/>
          </a:prstGeom>
          <a:noFill/>
        </p:spPr>
        <p:txBody>
          <a:bodyPr wrap="square" rtlCol="0">
            <a:spAutoFit/>
          </a:bodyPr>
          <a:lstStyle/>
          <a:p>
            <a:r>
              <a:rPr lang="en-US" b="1"/>
              <a:t>d. Khóa và liên kết giữa các bảng</a:t>
            </a:r>
          </a:p>
        </p:txBody>
      </p:sp>
      <p:sp>
        <p:nvSpPr>
          <p:cNvPr id="13" name="TextBox 12"/>
          <p:cNvSpPr txBox="1"/>
          <p:nvPr/>
        </p:nvSpPr>
        <p:spPr>
          <a:xfrm>
            <a:off x="4191000" y="1524000"/>
            <a:ext cx="6096000" cy="400110"/>
          </a:xfrm>
          <a:prstGeom prst="rect">
            <a:avLst/>
          </a:prstGeom>
          <a:noFill/>
        </p:spPr>
        <p:txBody>
          <a:bodyPr wrap="square" rtlCol="0">
            <a:spAutoFit/>
          </a:bodyPr>
          <a:lstStyle/>
          <a:p>
            <a:r>
              <a:rPr lang="en-US" sz="2000" b="1">
                <a:solidFill>
                  <a:srgbClr val="FF0000"/>
                </a:solidFill>
              </a:rPr>
              <a:t>* KHÓA</a:t>
            </a:r>
          </a:p>
        </p:txBody>
      </p:sp>
      <p:sp>
        <p:nvSpPr>
          <p:cNvPr id="14" name="AutoShape 7"/>
          <p:cNvSpPr>
            <a:spLocks noChangeArrowheads="1"/>
          </p:cNvSpPr>
          <p:nvPr/>
        </p:nvSpPr>
        <p:spPr bwMode="auto">
          <a:xfrm>
            <a:off x="4495800" y="1752600"/>
            <a:ext cx="5334000" cy="865188"/>
          </a:xfrm>
          <a:prstGeom prst="cloudCallout">
            <a:avLst>
              <a:gd name="adj1" fmla="val 25691"/>
              <a:gd name="adj2" fmla="val 63594"/>
            </a:avLst>
          </a:prstGeom>
          <a:solidFill>
            <a:srgbClr val="CCFFFF"/>
          </a:solidFill>
          <a:ln w="9525">
            <a:solidFill>
              <a:srgbClr val="008000"/>
            </a:solidFill>
            <a:round/>
            <a:headEnd/>
            <a:tailEnd/>
          </a:ln>
        </p:spPr>
        <p:txBody>
          <a:bodyPr/>
          <a:lstStyle/>
          <a:p>
            <a:pPr algn="ctr"/>
            <a:endParaRPr lang="en-US" sz="600" i="1">
              <a:solidFill>
                <a:srgbClr val="000000"/>
              </a:solidFill>
            </a:endParaRPr>
          </a:p>
          <a:p>
            <a:pPr algn="ctr"/>
            <a:r>
              <a:rPr lang="en-US" b="1" i="1">
                <a:solidFill>
                  <a:srgbClr val="000000"/>
                </a:solidFill>
              </a:rPr>
              <a:t>Hãy cho biết, khóa của một bảng là gì?</a:t>
            </a:r>
          </a:p>
        </p:txBody>
      </p:sp>
      <p:sp>
        <p:nvSpPr>
          <p:cNvPr id="15" name="Text Box 4"/>
          <p:cNvSpPr txBox="1">
            <a:spLocks noChangeArrowheads="1"/>
          </p:cNvSpPr>
          <p:nvPr/>
        </p:nvSpPr>
        <p:spPr bwMode="auto">
          <a:xfrm>
            <a:off x="4191000" y="2819401"/>
            <a:ext cx="6248400" cy="1200329"/>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square">
            <a:spAutoFit/>
          </a:bodyPr>
          <a:lstStyle/>
          <a:p>
            <a:pPr marL="571500" indent="-571500">
              <a:buFontTx/>
              <a:buChar char="•"/>
            </a:pPr>
            <a:r>
              <a:rPr lang="en-US" sz="2400"/>
              <a:t>Khóa của một bảng là một tập thuộc tính gồm một hay một số thuộc tính của bảng</a:t>
            </a:r>
          </a:p>
        </p:txBody>
      </p:sp>
      <p:sp>
        <p:nvSpPr>
          <p:cNvPr id="16" name="AutoShape 7"/>
          <p:cNvSpPr>
            <a:spLocks noChangeArrowheads="1"/>
          </p:cNvSpPr>
          <p:nvPr/>
        </p:nvSpPr>
        <p:spPr bwMode="auto">
          <a:xfrm>
            <a:off x="5410200" y="3886200"/>
            <a:ext cx="4260850" cy="1066800"/>
          </a:xfrm>
          <a:prstGeom prst="cloudCallout">
            <a:avLst>
              <a:gd name="adj1" fmla="val -52345"/>
              <a:gd name="adj2" fmla="val 45552"/>
            </a:avLst>
          </a:prstGeom>
          <a:solidFill>
            <a:srgbClr val="CCFFFF"/>
          </a:solidFill>
          <a:ln w="9525">
            <a:solidFill>
              <a:srgbClr val="008000"/>
            </a:solidFill>
            <a:round/>
            <a:headEnd/>
            <a:tailEnd/>
          </a:ln>
        </p:spPr>
        <p:txBody>
          <a:bodyPr/>
          <a:lstStyle/>
          <a:p>
            <a:pPr algn="ctr"/>
            <a:endParaRPr lang="en-US" sz="600" b="1" i="1">
              <a:solidFill>
                <a:srgbClr val="000000"/>
              </a:solidFill>
            </a:endParaRPr>
          </a:p>
          <a:p>
            <a:pPr algn="ctr"/>
            <a:r>
              <a:rPr lang="en-US" b="1" i="1">
                <a:solidFill>
                  <a:srgbClr val="000000"/>
                </a:solidFill>
              </a:rPr>
              <a:t>Hãy trình bày tính chất khóa của một bảng.</a:t>
            </a:r>
          </a:p>
        </p:txBody>
      </p:sp>
      <p:sp>
        <p:nvSpPr>
          <p:cNvPr id="17" name="Text Box 6"/>
          <p:cNvSpPr txBox="1">
            <a:spLocks noChangeArrowheads="1"/>
          </p:cNvSpPr>
          <p:nvPr/>
        </p:nvSpPr>
        <p:spPr bwMode="auto">
          <a:xfrm>
            <a:off x="4267200" y="5029200"/>
            <a:ext cx="6172200" cy="1569660"/>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square">
            <a:spAutoFit/>
          </a:bodyPr>
          <a:lstStyle/>
          <a:p>
            <a:pPr marL="571500" indent="-571500">
              <a:buFontTx/>
              <a:buChar char="•"/>
            </a:pPr>
            <a:r>
              <a:rPr lang="en-US" sz="2400"/>
              <a:t>Không có hai bộ khác nhau trong bảng có giá trị bằng nhau trên khóa.</a:t>
            </a:r>
          </a:p>
          <a:p>
            <a:pPr marL="571500" indent="-571500">
              <a:buFontTx/>
              <a:buChar char="•"/>
            </a:pPr>
            <a:r>
              <a:rPr lang="en-US" sz="2400"/>
              <a:t>Không có tập con thực sự nào của tập thuộc tính này có tính chất trên.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5"/>
                                        </p:tgtEl>
                                        <p:attrNameLst>
                                          <p:attrName>style.visibility</p:attrName>
                                        </p:attrNameLst>
                                      </p:cBhvr>
                                      <p:to>
                                        <p:strVal val="visible"/>
                                      </p:to>
                                    </p:set>
                                    <p:anim calcmode="discrete" valueType="clr">
                                      <p:cBhvr override="childStyle">
                                        <p:cTn id="13"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5"/>
                                        </p:tgtEl>
                                        <p:attrNameLst>
                                          <p:attrName>fillcolor</p:attrName>
                                        </p:attrNameLst>
                                      </p:cBhvr>
                                      <p:tavLst>
                                        <p:tav tm="0">
                                          <p:val>
                                            <p:clrVal>
                                              <a:schemeClr val="accent2"/>
                                            </p:clrVal>
                                          </p:val>
                                        </p:tav>
                                        <p:tav tm="50000">
                                          <p:val>
                                            <p:clrVal>
                                              <a:schemeClr val="hlink"/>
                                            </p:clrVal>
                                          </p:val>
                                        </p:tav>
                                      </p:tavLst>
                                    </p:anim>
                                    <p:set>
                                      <p:cBhvr>
                                        <p:cTn id="15" dur="80"/>
                                        <p:tgtEl>
                                          <p:spTgt spid="15"/>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7"/>
                                        </p:tgtEl>
                                        <p:attrNameLst>
                                          <p:attrName>style.visibility</p:attrName>
                                        </p:attrNameLst>
                                      </p:cBhvr>
                                      <p:to>
                                        <p:strVal val="visible"/>
                                      </p:to>
                                    </p:set>
                                    <p:anim calcmode="discrete" valueType="clr">
                                      <p:cBhvr override="childStyle">
                                        <p:cTn id="26"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7"/>
                                        </p:tgtEl>
                                        <p:attrNameLst>
                                          <p:attrName>fillcolor</p:attrName>
                                        </p:attrNameLst>
                                      </p:cBhvr>
                                      <p:tavLst>
                                        <p:tav tm="0">
                                          <p:val>
                                            <p:clrVal>
                                              <a:schemeClr val="accent2"/>
                                            </p:clrVal>
                                          </p:val>
                                        </p:tav>
                                        <p:tav tm="50000">
                                          <p:val>
                                            <p:clrVal>
                                              <a:schemeClr val="hlink"/>
                                            </p:clrVal>
                                          </p:val>
                                        </p:tav>
                                      </p:tavLst>
                                    </p:anim>
                                    <p:set>
                                      <p:cBhvr>
                                        <p:cTn id="28"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BÀI 10: CƠ SỞ DỮ LIỆU QUAN HỆ</a:t>
            </a:r>
          </a:p>
        </p:txBody>
      </p:sp>
      <p:sp>
        <p:nvSpPr>
          <p:cNvPr id="4" name="Slide Number Placeholder 3"/>
          <p:cNvSpPr>
            <a:spLocks noGrp="1"/>
          </p:cNvSpPr>
          <p:nvPr>
            <p:ph type="sldNum" sz="quarter" idx="12"/>
          </p:nvPr>
        </p:nvSpPr>
        <p:spPr/>
        <p:txBody>
          <a:bodyPr/>
          <a:lstStyle/>
          <a:p>
            <a:fld id="{0F6E7020-5109-4EE0-B939-0A203D8953B1}" type="slidenum">
              <a:rPr lang="en-US" smtClean="0"/>
              <a:pPr/>
              <a:t>23</a:t>
            </a:fld>
            <a:endParaRPr lang="en-US"/>
          </a:p>
        </p:txBody>
      </p:sp>
      <p:sp>
        <p:nvSpPr>
          <p:cNvPr id="5" name="TextBox 4"/>
          <p:cNvSpPr txBox="1"/>
          <p:nvPr/>
        </p:nvSpPr>
        <p:spPr>
          <a:xfrm>
            <a:off x="1668296" y="1496290"/>
            <a:ext cx="2446504" cy="707886"/>
          </a:xfrm>
          <a:prstGeom prst="rect">
            <a:avLst/>
          </a:prstGeom>
          <a:noFill/>
        </p:spPr>
        <p:txBody>
          <a:bodyPr wrap="none" rtlCol="0">
            <a:spAutoFit/>
          </a:bodyPr>
          <a:lstStyle/>
          <a:p>
            <a:r>
              <a:rPr lang="en-US" sz="2000" b="1">
                <a:solidFill>
                  <a:srgbClr val="0000FF"/>
                </a:solidFill>
              </a:rPr>
              <a:t>1. Mô hình dữ liệu </a:t>
            </a:r>
            <a:br>
              <a:rPr lang="en-US" sz="2000" b="1">
                <a:solidFill>
                  <a:srgbClr val="0000FF"/>
                </a:solidFill>
              </a:rPr>
            </a:br>
            <a:r>
              <a:rPr lang="en-US" sz="2000" b="1">
                <a:solidFill>
                  <a:srgbClr val="0000FF"/>
                </a:solidFill>
              </a:rPr>
              <a:t>quan hệ:</a:t>
            </a:r>
          </a:p>
        </p:txBody>
      </p:sp>
      <p:sp>
        <p:nvSpPr>
          <p:cNvPr id="6" name="TextBox 5"/>
          <p:cNvSpPr txBox="1"/>
          <p:nvPr/>
        </p:nvSpPr>
        <p:spPr>
          <a:xfrm>
            <a:off x="1668296" y="2111515"/>
            <a:ext cx="2223686" cy="646331"/>
          </a:xfrm>
          <a:prstGeom prst="rect">
            <a:avLst/>
          </a:prstGeom>
          <a:noFill/>
        </p:spPr>
        <p:txBody>
          <a:bodyPr wrap="none" rtlCol="0">
            <a:spAutoFit/>
          </a:bodyPr>
          <a:lstStyle/>
          <a:p>
            <a:r>
              <a:rPr lang="en-US" b="1">
                <a:solidFill>
                  <a:schemeClr val="tx2"/>
                </a:solidFill>
              </a:rPr>
              <a:t>a. Mô hình dữ liệu </a:t>
            </a:r>
            <a:br>
              <a:rPr lang="en-US" b="1">
                <a:solidFill>
                  <a:schemeClr val="tx2"/>
                </a:solidFill>
              </a:rPr>
            </a:br>
            <a:r>
              <a:rPr lang="en-US" b="1">
                <a:solidFill>
                  <a:schemeClr val="tx2"/>
                </a:solidFill>
              </a:rPr>
              <a:t>là gì?</a:t>
            </a:r>
          </a:p>
        </p:txBody>
      </p:sp>
      <p:sp>
        <p:nvSpPr>
          <p:cNvPr id="7" name="TextBox 6"/>
          <p:cNvSpPr txBox="1"/>
          <p:nvPr/>
        </p:nvSpPr>
        <p:spPr>
          <a:xfrm>
            <a:off x="1662545" y="2667000"/>
            <a:ext cx="2480166" cy="923330"/>
          </a:xfrm>
          <a:prstGeom prst="rect">
            <a:avLst/>
          </a:prstGeom>
          <a:noFill/>
        </p:spPr>
        <p:txBody>
          <a:bodyPr wrap="none" rtlCol="0">
            <a:spAutoFit/>
          </a:bodyPr>
          <a:lstStyle/>
          <a:p>
            <a:r>
              <a:rPr lang="en-US" b="1">
                <a:solidFill>
                  <a:schemeClr val="tx2"/>
                </a:solidFill>
              </a:rPr>
              <a:t>b. Các đặc trưng của</a:t>
            </a:r>
            <a:br>
              <a:rPr lang="en-US" b="1">
                <a:solidFill>
                  <a:schemeClr val="tx2"/>
                </a:solidFill>
              </a:rPr>
            </a:br>
            <a:r>
              <a:rPr lang="en-US" b="1">
                <a:solidFill>
                  <a:schemeClr val="tx2"/>
                </a:solidFill>
              </a:rPr>
              <a:t>mô hình dữ liệu </a:t>
            </a:r>
            <a:br>
              <a:rPr lang="en-US" b="1">
                <a:solidFill>
                  <a:schemeClr val="tx2"/>
                </a:solidFill>
              </a:rPr>
            </a:br>
            <a:r>
              <a:rPr lang="en-US" b="1">
                <a:solidFill>
                  <a:schemeClr val="tx2"/>
                </a:solidFill>
              </a:rPr>
              <a:t>quan hệ?</a:t>
            </a:r>
          </a:p>
        </p:txBody>
      </p:sp>
      <p:sp>
        <p:nvSpPr>
          <p:cNvPr id="8" name="TextBox 7"/>
          <p:cNvSpPr txBox="1"/>
          <p:nvPr/>
        </p:nvSpPr>
        <p:spPr>
          <a:xfrm>
            <a:off x="1662546" y="3505200"/>
            <a:ext cx="2304029" cy="400110"/>
          </a:xfrm>
          <a:prstGeom prst="rect">
            <a:avLst/>
          </a:prstGeom>
          <a:noFill/>
        </p:spPr>
        <p:txBody>
          <a:bodyPr wrap="none" rtlCol="0">
            <a:spAutoFit/>
          </a:bodyPr>
          <a:lstStyle/>
          <a:p>
            <a:r>
              <a:rPr lang="en-US" sz="2000" b="1">
                <a:solidFill>
                  <a:srgbClr val="0000FF"/>
                </a:solidFill>
              </a:rPr>
              <a:t>2. CSDL quan hệ:</a:t>
            </a:r>
          </a:p>
        </p:txBody>
      </p:sp>
      <p:sp>
        <p:nvSpPr>
          <p:cNvPr id="9" name="TextBox 8"/>
          <p:cNvSpPr txBox="1"/>
          <p:nvPr/>
        </p:nvSpPr>
        <p:spPr>
          <a:xfrm>
            <a:off x="1670761" y="3801070"/>
            <a:ext cx="2475790" cy="369332"/>
          </a:xfrm>
          <a:prstGeom prst="rect">
            <a:avLst/>
          </a:prstGeom>
          <a:noFill/>
        </p:spPr>
        <p:txBody>
          <a:bodyPr wrap="square" rtlCol="0">
            <a:spAutoFit/>
          </a:bodyPr>
          <a:lstStyle/>
          <a:p>
            <a:r>
              <a:rPr lang="en-US" b="1">
                <a:solidFill>
                  <a:schemeClr val="tx2"/>
                </a:solidFill>
              </a:rPr>
              <a:t>a. Khái niệm</a:t>
            </a:r>
          </a:p>
        </p:txBody>
      </p:sp>
      <p:sp>
        <p:nvSpPr>
          <p:cNvPr id="10" name="TextBox 9"/>
          <p:cNvSpPr txBox="1"/>
          <p:nvPr/>
        </p:nvSpPr>
        <p:spPr>
          <a:xfrm>
            <a:off x="1662545" y="4064124"/>
            <a:ext cx="2475790" cy="646331"/>
          </a:xfrm>
          <a:prstGeom prst="rect">
            <a:avLst/>
          </a:prstGeom>
          <a:noFill/>
        </p:spPr>
        <p:txBody>
          <a:bodyPr wrap="square" rtlCol="0">
            <a:spAutoFit/>
          </a:bodyPr>
          <a:lstStyle/>
          <a:p>
            <a:r>
              <a:rPr lang="en-US" b="1">
                <a:solidFill>
                  <a:schemeClr val="tx2"/>
                </a:solidFill>
              </a:rPr>
              <a:t>b. Các đặc trưng của quan hệ</a:t>
            </a:r>
          </a:p>
        </p:txBody>
      </p:sp>
      <p:sp>
        <p:nvSpPr>
          <p:cNvPr id="11" name="TextBox 10"/>
          <p:cNvSpPr txBox="1"/>
          <p:nvPr/>
        </p:nvSpPr>
        <p:spPr>
          <a:xfrm>
            <a:off x="1662545" y="4611470"/>
            <a:ext cx="2475790" cy="646331"/>
          </a:xfrm>
          <a:prstGeom prst="rect">
            <a:avLst/>
          </a:prstGeom>
          <a:noFill/>
        </p:spPr>
        <p:txBody>
          <a:bodyPr wrap="square" rtlCol="0">
            <a:spAutoFit/>
          </a:bodyPr>
          <a:lstStyle/>
          <a:p>
            <a:r>
              <a:rPr lang="en-US" b="1">
                <a:solidFill>
                  <a:schemeClr val="tx2"/>
                </a:solidFill>
              </a:rPr>
              <a:t>c. Ví dụ về CSDL </a:t>
            </a:r>
            <a:br>
              <a:rPr lang="en-US" b="1">
                <a:solidFill>
                  <a:schemeClr val="tx2"/>
                </a:solidFill>
              </a:rPr>
            </a:br>
            <a:r>
              <a:rPr lang="en-US" b="1">
                <a:solidFill>
                  <a:schemeClr val="tx2"/>
                </a:solidFill>
              </a:rPr>
              <a:t>quan hệ </a:t>
            </a:r>
          </a:p>
        </p:txBody>
      </p:sp>
      <p:sp>
        <p:nvSpPr>
          <p:cNvPr id="12" name="TextBox 11"/>
          <p:cNvSpPr txBox="1"/>
          <p:nvPr/>
        </p:nvSpPr>
        <p:spPr>
          <a:xfrm>
            <a:off x="1676400" y="5257801"/>
            <a:ext cx="2362200" cy="646331"/>
          </a:xfrm>
          <a:prstGeom prst="rect">
            <a:avLst/>
          </a:prstGeom>
          <a:noFill/>
        </p:spPr>
        <p:txBody>
          <a:bodyPr wrap="square" rtlCol="0">
            <a:spAutoFit/>
          </a:bodyPr>
          <a:lstStyle/>
          <a:p>
            <a:r>
              <a:rPr lang="en-US" b="1"/>
              <a:t>d. Khóa và liên kết giữa các bảng</a:t>
            </a:r>
          </a:p>
        </p:txBody>
      </p:sp>
      <p:sp>
        <p:nvSpPr>
          <p:cNvPr id="13" name="Text Box 3"/>
          <p:cNvSpPr txBox="1">
            <a:spLocks noChangeArrowheads="1"/>
          </p:cNvSpPr>
          <p:nvPr/>
        </p:nvSpPr>
        <p:spPr bwMode="auto">
          <a:xfrm>
            <a:off x="4419600" y="1752600"/>
            <a:ext cx="868362" cy="427038"/>
          </a:xfrm>
          <a:prstGeom prst="rect">
            <a:avLst/>
          </a:prstGeom>
          <a:gradFill rotWithShape="1">
            <a:gsLst>
              <a:gs pos="0">
                <a:schemeClr val="bg1">
                  <a:gamma/>
                  <a:shade val="63529"/>
                  <a:invGamma/>
                </a:schemeClr>
              </a:gs>
              <a:gs pos="50000">
                <a:schemeClr val="bg1"/>
              </a:gs>
              <a:gs pos="100000">
                <a:schemeClr val="bg1">
                  <a:gamma/>
                  <a:shade val="63529"/>
                  <a:invGamma/>
                </a:schemeClr>
              </a:gs>
            </a:gsLst>
            <a:lin ang="5400000" scaled="1"/>
          </a:gradFill>
          <a:ln w="9525">
            <a:noFill/>
            <a:miter lim="800000"/>
            <a:headEnd/>
            <a:tailEnd/>
          </a:ln>
          <a:effectLst>
            <a:prstShdw prst="shdw17" dist="17961" dir="2700000">
              <a:schemeClr val="bg1">
                <a:gamma/>
                <a:shade val="60000"/>
                <a:invGamma/>
              </a:schemeClr>
            </a:prstShdw>
          </a:effectLst>
        </p:spPr>
        <p:txBody>
          <a:bodyPr wrap="none">
            <a:spAutoFit/>
          </a:bodyPr>
          <a:lstStyle/>
          <a:p>
            <a:pPr marL="571500" indent="-571500"/>
            <a:r>
              <a:rPr lang="en-US" sz="2200" b="1">
                <a:solidFill>
                  <a:schemeClr val="accent2"/>
                </a:solidFill>
              </a:rPr>
              <a:t>Ví dụ</a:t>
            </a:r>
          </a:p>
        </p:txBody>
      </p:sp>
      <p:pic>
        <p:nvPicPr>
          <p:cNvPr id="14" name="Picture 2" descr="7"/>
          <p:cNvPicPr>
            <a:picLocks noChangeAspect="1" noChangeArrowheads="1"/>
          </p:cNvPicPr>
          <p:nvPr/>
        </p:nvPicPr>
        <p:blipFill>
          <a:blip r:embed="rId2"/>
          <a:srcRect/>
          <a:stretch>
            <a:fillRect/>
          </a:stretch>
        </p:blipFill>
        <p:spPr bwMode="auto">
          <a:xfrm>
            <a:off x="4675910" y="3006437"/>
            <a:ext cx="5079319" cy="2401887"/>
          </a:xfrm>
          <a:prstGeom prst="rect">
            <a:avLst/>
          </a:prstGeom>
          <a:noFill/>
        </p:spPr>
      </p:pic>
      <p:sp>
        <p:nvSpPr>
          <p:cNvPr id="15" name="AutoShape 6"/>
          <p:cNvSpPr>
            <a:spLocks/>
          </p:cNvSpPr>
          <p:nvPr/>
        </p:nvSpPr>
        <p:spPr bwMode="auto">
          <a:xfrm>
            <a:off x="6172200" y="2209800"/>
            <a:ext cx="3519488" cy="647700"/>
          </a:xfrm>
          <a:prstGeom prst="borderCallout2">
            <a:avLst>
              <a:gd name="adj1" fmla="val 17648"/>
              <a:gd name="adj2" fmla="val -2167"/>
              <a:gd name="adj3" fmla="val 17648"/>
              <a:gd name="adj4" fmla="val -10690"/>
              <a:gd name="adj5" fmla="val 229903"/>
              <a:gd name="adj6" fmla="val -36940"/>
            </a:avLst>
          </a:prstGeom>
          <a:solidFill>
            <a:srgbClr val="CCFFCC"/>
          </a:solidFill>
          <a:ln w="19050">
            <a:solidFill>
              <a:srgbClr val="800000"/>
            </a:solidFill>
            <a:miter lim="800000"/>
            <a:headEnd/>
            <a:tailEnd/>
          </a:ln>
          <a:effectLst>
            <a:prstShdw prst="shdw17" dist="17961" dir="2700000">
              <a:srgbClr val="800000">
                <a:gamma/>
                <a:shade val="60000"/>
                <a:invGamma/>
              </a:srgbClr>
            </a:prstShdw>
          </a:effectLst>
        </p:spPr>
        <p:txBody>
          <a:bodyPr/>
          <a:lstStyle/>
          <a:p>
            <a:pPr algn="ctr"/>
            <a:r>
              <a:rPr lang="en-US"/>
              <a:t>Thuộc tính ‘Số thẻ’ là một khóa</a:t>
            </a:r>
          </a:p>
        </p:txBody>
      </p:sp>
      <p:sp>
        <p:nvSpPr>
          <p:cNvPr id="16" name="Rectangle 5"/>
          <p:cNvSpPr>
            <a:spLocks noChangeArrowheads="1"/>
          </p:cNvSpPr>
          <p:nvPr/>
        </p:nvSpPr>
        <p:spPr bwMode="auto">
          <a:xfrm>
            <a:off x="4495801" y="3276600"/>
            <a:ext cx="1143000" cy="2209800"/>
          </a:xfrm>
          <a:prstGeom prst="rect">
            <a:avLst/>
          </a:prstGeom>
          <a:noFill/>
          <a:ln w="28575">
            <a:solidFill>
              <a:srgbClr val="800000"/>
            </a:solidFill>
            <a:prstDash val="dash"/>
            <a:miter lim="800000"/>
            <a:headEnd/>
            <a:tailEnd/>
          </a:ln>
          <a:effectLst>
            <a:prstShdw prst="shdw17" dist="17961" dir="2700000">
              <a:srgbClr val="800000">
                <a:gamma/>
                <a:shade val="60000"/>
                <a:invGamma/>
              </a:srgbClr>
            </a:prstShdw>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upRight)">
                                      <p:cBhvr>
                                        <p:cTn id="7" dur="1000"/>
                                        <p:tgtEl>
                                          <p:spTgt spid="16"/>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trips(upRigh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BÀI 10: CƠ SỞ DỮ LIỆU QUAN HỆ</a:t>
            </a:r>
          </a:p>
        </p:txBody>
      </p:sp>
      <p:sp>
        <p:nvSpPr>
          <p:cNvPr id="4" name="Slide Number Placeholder 3"/>
          <p:cNvSpPr>
            <a:spLocks noGrp="1"/>
          </p:cNvSpPr>
          <p:nvPr>
            <p:ph type="sldNum" sz="quarter" idx="12"/>
          </p:nvPr>
        </p:nvSpPr>
        <p:spPr/>
        <p:txBody>
          <a:bodyPr/>
          <a:lstStyle/>
          <a:p>
            <a:fld id="{0F6E7020-5109-4EE0-B939-0A203D8953B1}" type="slidenum">
              <a:rPr lang="en-US" smtClean="0"/>
              <a:pPr/>
              <a:t>24</a:t>
            </a:fld>
            <a:endParaRPr lang="en-US"/>
          </a:p>
        </p:txBody>
      </p:sp>
      <p:sp>
        <p:nvSpPr>
          <p:cNvPr id="5" name="TextBox 4"/>
          <p:cNvSpPr txBox="1"/>
          <p:nvPr/>
        </p:nvSpPr>
        <p:spPr>
          <a:xfrm>
            <a:off x="1668296" y="1496290"/>
            <a:ext cx="2446504" cy="707886"/>
          </a:xfrm>
          <a:prstGeom prst="rect">
            <a:avLst/>
          </a:prstGeom>
          <a:noFill/>
        </p:spPr>
        <p:txBody>
          <a:bodyPr wrap="none" rtlCol="0">
            <a:spAutoFit/>
          </a:bodyPr>
          <a:lstStyle/>
          <a:p>
            <a:r>
              <a:rPr lang="en-US" sz="2000" b="1">
                <a:solidFill>
                  <a:srgbClr val="0000FF"/>
                </a:solidFill>
              </a:rPr>
              <a:t>1. Mô hình dữ liệu </a:t>
            </a:r>
            <a:br>
              <a:rPr lang="en-US" sz="2000" b="1">
                <a:solidFill>
                  <a:srgbClr val="0000FF"/>
                </a:solidFill>
              </a:rPr>
            </a:br>
            <a:r>
              <a:rPr lang="en-US" sz="2000" b="1">
                <a:solidFill>
                  <a:srgbClr val="0000FF"/>
                </a:solidFill>
              </a:rPr>
              <a:t>quan hệ:</a:t>
            </a:r>
          </a:p>
        </p:txBody>
      </p:sp>
      <p:sp>
        <p:nvSpPr>
          <p:cNvPr id="6" name="TextBox 5"/>
          <p:cNvSpPr txBox="1"/>
          <p:nvPr/>
        </p:nvSpPr>
        <p:spPr>
          <a:xfrm>
            <a:off x="1668296" y="2111515"/>
            <a:ext cx="2223686" cy="646331"/>
          </a:xfrm>
          <a:prstGeom prst="rect">
            <a:avLst/>
          </a:prstGeom>
          <a:noFill/>
        </p:spPr>
        <p:txBody>
          <a:bodyPr wrap="none" rtlCol="0">
            <a:spAutoFit/>
          </a:bodyPr>
          <a:lstStyle/>
          <a:p>
            <a:r>
              <a:rPr lang="en-US" b="1">
                <a:solidFill>
                  <a:schemeClr val="tx2"/>
                </a:solidFill>
              </a:rPr>
              <a:t>a. Mô hình dữ liệu </a:t>
            </a:r>
            <a:br>
              <a:rPr lang="en-US" b="1">
                <a:solidFill>
                  <a:schemeClr val="tx2"/>
                </a:solidFill>
              </a:rPr>
            </a:br>
            <a:r>
              <a:rPr lang="en-US" b="1">
                <a:solidFill>
                  <a:schemeClr val="tx2"/>
                </a:solidFill>
              </a:rPr>
              <a:t>là gì?</a:t>
            </a:r>
          </a:p>
        </p:txBody>
      </p:sp>
      <p:sp>
        <p:nvSpPr>
          <p:cNvPr id="7" name="TextBox 6"/>
          <p:cNvSpPr txBox="1"/>
          <p:nvPr/>
        </p:nvSpPr>
        <p:spPr>
          <a:xfrm>
            <a:off x="1662545" y="2667000"/>
            <a:ext cx="2480166" cy="923330"/>
          </a:xfrm>
          <a:prstGeom prst="rect">
            <a:avLst/>
          </a:prstGeom>
          <a:noFill/>
        </p:spPr>
        <p:txBody>
          <a:bodyPr wrap="none" rtlCol="0">
            <a:spAutoFit/>
          </a:bodyPr>
          <a:lstStyle/>
          <a:p>
            <a:r>
              <a:rPr lang="en-US" b="1">
                <a:solidFill>
                  <a:schemeClr val="tx2"/>
                </a:solidFill>
              </a:rPr>
              <a:t>b. Các đặc trưng của</a:t>
            </a:r>
            <a:br>
              <a:rPr lang="en-US" b="1">
                <a:solidFill>
                  <a:schemeClr val="tx2"/>
                </a:solidFill>
              </a:rPr>
            </a:br>
            <a:r>
              <a:rPr lang="en-US" b="1">
                <a:solidFill>
                  <a:schemeClr val="tx2"/>
                </a:solidFill>
              </a:rPr>
              <a:t>mô hình dữ liệu </a:t>
            </a:r>
            <a:br>
              <a:rPr lang="en-US" b="1">
                <a:solidFill>
                  <a:schemeClr val="tx2"/>
                </a:solidFill>
              </a:rPr>
            </a:br>
            <a:r>
              <a:rPr lang="en-US" b="1">
                <a:solidFill>
                  <a:schemeClr val="tx2"/>
                </a:solidFill>
              </a:rPr>
              <a:t>quan hệ?</a:t>
            </a:r>
          </a:p>
        </p:txBody>
      </p:sp>
      <p:sp>
        <p:nvSpPr>
          <p:cNvPr id="8" name="TextBox 7"/>
          <p:cNvSpPr txBox="1"/>
          <p:nvPr/>
        </p:nvSpPr>
        <p:spPr>
          <a:xfrm>
            <a:off x="1662546" y="3505200"/>
            <a:ext cx="2304029" cy="400110"/>
          </a:xfrm>
          <a:prstGeom prst="rect">
            <a:avLst/>
          </a:prstGeom>
          <a:noFill/>
        </p:spPr>
        <p:txBody>
          <a:bodyPr wrap="none" rtlCol="0">
            <a:spAutoFit/>
          </a:bodyPr>
          <a:lstStyle/>
          <a:p>
            <a:r>
              <a:rPr lang="en-US" sz="2000" b="1">
                <a:solidFill>
                  <a:srgbClr val="0000FF"/>
                </a:solidFill>
              </a:rPr>
              <a:t>2. CSDL quan hệ:</a:t>
            </a:r>
          </a:p>
        </p:txBody>
      </p:sp>
      <p:sp>
        <p:nvSpPr>
          <p:cNvPr id="9" name="TextBox 8"/>
          <p:cNvSpPr txBox="1"/>
          <p:nvPr/>
        </p:nvSpPr>
        <p:spPr>
          <a:xfrm>
            <a:off x="1670761" y="3801070"/>
            <a:ext cx="2475790" cy="369332"/>
          </a:xfrm>
          <a:prstGeom prst="rect">
            <a:avLst/>
          </a:prstGeom>
          <a:noFill/>
        </p:spPr>
        <p:txBody>
          <a:bodyPr wrap="square" rtlCol="0">
            <a:spAutoFit/>
          </a:bodyPr>
          <a:lstStyle/>
          <a:p>
            <a:r>
              <a:rPr lang="en-US" b="1">
                <a:solidFill>
                  <a:schemeClr val="tx2"/>
                </a:solidFill>
              </a:rPr>
              <a:t>a. Khái niệm</a:t>
            </a:r>
          </a:p>
        </p:txBody>
      </p:sp>
      <p:sp>
        <p:nvSpPr>
          <p:cNvPr id="10" name="TextBox 9"/>
          <p:cNvSpPr txBox="1"/>
          <p:nvPr/>
        </p:nvSpPr>
        <p:spPr>
          <a:xfrm>
            <a:off x="1662545" y="4064124"/>
            <a:ext cx="2475790" cy="646331"/>
          </a:xfrm>
          <a:prstGeom prst="rect">
            <a:avLst/>
          </a:prstGeom>
          <a:noFill/>
        </p:spPr>
        <p:txBody>
          <a:bodyPr wrap="square" rtlCol="0">
            <a:spAutoFit/>
          </a:bodyPr>
          <a:lstStyle/>
          <a:p>
            <a:r>
              <a:rPr lang="en-US" b="1">
                <a:solidFill>
                  <a:schemeClr val="tx2"/>
                </a:solidFill>
              </a:rPr>
              <a:t>b. Các đặc trưng của quan hệ</a:t>
            </a:r>
          </a:p>
        </p:txBody>
      </p:sp>
      <p:sp>
        <p:nvSpPr>
          <p:cNvPr id="11" name="TextBox 10"/>
          <p:cNvSpPr txBox="1"/>
          <p:nvPr/>
        </p:nvSpPr>
        <p:spPr>
          <a:xfrm>
            <a:off x="1662545" y="4611470"/>
            <a:ext cx="2475790" cy="646331"/>
          </a:xfrm>
          <a:prstGeom prst="rect">
            <a:avLst/>
          </a:prstGeom>
          <a:noFill/>
        </p:spPr>
        <p:txBody>
          <a:bodyPr wrap="square" rtlCol="0">
            <a:spAutoFit/>
          </a:bodyPr>
          <a:lstStyle/>
          <a:p>
            <a:r>
              <a:rPr lang="en-US" b="1">
                <a:solidFill>
                  <a:schemeClr val="tx2"/>
                </a:solidFill>
              </a:rPr>
              <a:t>c. Ví dụ về CSDL </a:t>
            </a:r>
            <a:br>
              <a:rPr lang="en-US" b="1">
                <a:solidFill>
                  <a:schemeClr val="tx2"/>
                </a:solidFill>
              </a:rPr>
            </a:br>
            <a:r>
              <a:rPr lang="en-US" b="1">
                <a:solidFill>
                  <a:schemeClr val="tx2"/>
                </a:solidFill>
              </a:rPr>
              <a:t>quan hệ </a:t>
            </a:r>
          </a:p>
        </p:txBody>
      </p:sp>
      <p:sp>
        <p:nvSpPr>
          <p:cNvPr id="12" name="TextBox 11"/>
          <p:cNvSpPr txBox="1"/>
          <p:nvPr/>
        </p:nvSpPr>
        <p:spPr>
          <a:xfrm>
            <a:off x="1676400" y="5257801"/>
            <a:ext cx="2362200" cy="646331"/>
          </a:xfrm>
          <a:prstGeom prst="rect">
            <a:avLst/>
          </a:prstGeom>
          <a:noFill/>
        </p:spPr>
        <p:txBody>
          <a:bodyPr wrap="square" rtlCol="0">
            <a:spAutoFit/>
          </a:bodyPr>
          <a:lstStyle/>
          <a:p>
            <a:r>
              <a:rPr lang="en-US" b="1"/>
              <a:t>d. Khóa và liên kết giữa các bảng</a:t>
            </a:r>
          </a:p>
        </p:txBody>
      </p:sp>
      <p:pic>
        <p:nvPicPr>
          <p:cNvPr id="13" name="Picture 2" descr="phongbi"/>
          <p:cNvPicPr>
            <a:picLocks noChangeAspect="1" noChangeArrowheads="1"/>
          </p:cNvPicPr>
          <p:nvPr/>
        </p:nvPicPr>
        <p:blipFill>
          <a:blip r:embed="rId2"/>
          <a:srcRect/>
          <a:stretch>
            <a:fillRect/>
          </a:stretch>
        </p:blipFill>
        <p:spPr bwMode="auto">
          <a:xfrm>
            <a:off x="4419600" y="2819400"/>
            <a:ext cx="4635562" cy="2541588"/>
          </a:xfrm>
          <a:prstGeom prst="rect">
            <a:avLst/>
          </a:prstGeom>
          <a:noFill/>
        </p:spPr>
      </p:pic>
      <p:sp>
        <p:nvSpPr>
          <p:cNvPr id="14" name="AutoShape 5"/>
          <p:cNvSpPr>
            <a:spLocks/>
          </p:cNvSpPr>
          <p:nvPr/>
        </p:nvSpPr>
        <p:spPr bwMode="auto">
          <a:xfrm>
            <a:off x="6858000" y="1600200"/>
            <a:ext cx="3519488" cy="503238"/>
          </a:xfrm>
          <a:prstGeom prst="borderCallout2">
            <a:avLst>
              <a:gd name="adj1" fmla="val 22713"/>
              <a:gd name="adj2" fmla="val -2167"/>
              <a:gd name="adj3" fmla="val 22713"/>
              <a:gd name="adj4" fmla="val -13218"/>
              <a:gd name="adj5" fmla="val 249528"/>
              <a:gd name="adj6" fmla="val -47361"/>
            </a:avLst>
          </a:prstGeom>
          <a:solidFill>
            <a:srgbClr val="CCFFCC"/>
          </a:solidFill>
          <a:ln w="19050">
            <a:solidFill>
              <a:srgbClr val="800000"/>
            </a:solidFill>
            <a:miter lim="800000"/>
            <a:headEnd/>
            <a:tailEnd/>
          </a:ln>
          <a:effectLst>
            <a:prstShdw prst="shdw17" dist="17961" dir="2700000">
              <a:srgbClr val="800000">
                <a:gamma/>
                <a:shade val="60000"/>
                <a:invGamma/>
              </a:srgbClr>
            </a:prstShdw>
          </a:effectLst>
        </p:spPr>
        <p:txBody>
          <a:bodyPr/>
          <a:lstStyle/>
          <a:p>
            <a:pPr algn="ctr"/>
            <a:r>
              <a:rPr lang="en-US"/>
              <a:t>Địa chỉ người gửi: khóa</a:t>
            </a:r>
          </a:p>
        </p:txBody>
      </p:sp>
      <p:sp>
        <p:nvSpPr>
          <p:cNvPr id="15" name="Rectangle 4"/>
          <p:cNvSpPr>
            <a:spLocks noChangeArrowheads="1"/>
          </p:cNvSpPr>
          <p:nvPr/>
        </p:nvSpPr>
        <p:spPr bwMode="auto">
          <a:xfrm>
            <a:off x="4419601" y="2743200"/>
            <a:ext cx="3200400" cy="762000"/>
          </a:xfrm>
          <a:prstGeom prst="rect">
            <a:avLst/>
          </a:prstGeom>
          <a:noFill/>
          <a:ln w="28575">
            <a:solidFill>
              <a:srgbClr val="800000"/>
            </a:solidFill>
            <a:prstDash val="dash"/>
            <a:miter lim="800000"/>
            <a:headEnd/>
            <a:tailEnd/>
          </a:ln>
          <a:effectLst>
            <a:prstShdw prst="shdw17" dist="17961" dir="2700000">
              <a:srgbClr val="800000">
                <a:gamma/>
                <a:shade val="60000"/>
                <a:invGamma/>
              </a:srgbClr>
            </a:prstShdw>
          </a:effectLst>
        </p:spPr>
        <p:txBody>
          <a:bodyPr wrap="none" anchor="ctr"/>
          <a:lstStyle/>
          <a:p>
            <a:endParaRPr lang="en-US"/>
          </a:p>
        </p:txBody>
      </p:sp>
      <p:sp>
        <p:nvSpPr>
          <p:cNvPr id="19" name="AutoShape 8"/>
          <p:cNvSpPr>
            <a:spLocks/>
          </p:cNvSpPr>
          <p:nvPr/>
        </p:nvSpPr>
        <p:spPr bwMode="auto">
          <a:xfrm>
            <a:off x="6705601" y="5791200"/>
            <a:ext cx="3519487" cy="503238"/>
          </a:xfrm>
          <a:prstGeom prst="borderCallout2">
            <a:avLst>
              <a:gd name="adj1" fmla="val 22713"/>
              <a:gd name="adj2" fmla="val -2167"/>
              <a:gd name="adj3" fmla="val 22713"/>
              <a:gd name="adj4" fmla="val -10282"/>
              <a:gd name="adj5" fmla="val -362746"/>
              <a:gd name="adj6" fmla="val -18480"/>
            </a:avLst>
          </a:prstGeom>
          <a:solidFill>
            <a:srgbClr val="CCFFCC"/>
          </a:solidFill>
          <a:ln w="19050">
            <a:solidFill>
              <a:srgbClr val="800000"/>
            </a:solidFill>
            <a:miter lim="800000"/>
            <a:headEnd/>
            <a:tailEnd/>
          </a:ln>
          <a:effectLst>
            <a:prstShdw prst="shdw17" dist="17961" dir="2700000">
              <a:srgbClr val="800000">
                <a:gamma/>
                <a:shade val="60000"/>
                <a:invGamma/>
              </a:srgbClr>
            </a:prstShdw>
          </a:effectLst>
        </p:spPr>
        <p:txBody>
          <a:bodyPr/>
          <a:lstStyle/>
          <a:p>
            <a:pPr algn="ctr"/>
            <a:r>
              <a:rPr lang="en-US"/>
              <a:t>Địa chỉ người nhận: khóa</a:t>
            </a:r>
          </a:p>
        </p:txBody>
      </p:sp>
      <p:sp>
        <p:nvSpPr>
          <p:cNvPr id="20" name="Rectangle 7"/>
          <p:cNvSpPr>
            <a:spLocks noChangeArrowheads="1"/>
          </p:cNvSpPr>
          <p:nvPr/>
        </p:nvSpPr>
        <p:spPr bwMode="auto">
          <a:xfrm>
            <a:off x="5562600" y="3657600"/>
            <a:ext cx="2819400" cy="1066800"/>
          </a:xfrm>
          <a:prstGeom prst="rect">
            <a:avLst/>
          </a:prstGeom>
          <a:noFill/>
          <a:ln w="28575">
            <a:solidFill>
              <a:srgbClr val="800000"/>
            </a:solidFill>
            <a:prstDash val="dash"/>
            <a:miter lim="800000"/>
            <a:headEnd/>
            <a:tailEnd/>
          </a:ln>
          <a:effectLst>
            <a:prstShdw prst="shdw17" dist="17961" dir="2700000">
              <a:srgbClr val="800000">
                <a:gamma/>
                <a:shade val="60000"/>
                <a:invGamma/>
              </a:srgbClr>
            </a:prstShdw>
          </a:effectLst>
        </p:spPr>
        <p:txBody>
          <a:bodyPr wrap="none" anchor="ctr"/>
          <a:lstStyle/>
          <a:p>
            <a:endParaRPr lang="en-US"/>
          </a:p>
        </p:txBody>
      </p:sp>
      <p:sp>
        <p:nvSpPr>
          <p:cNvPr id="21" name="AutoShape 7"/>
          <p:cNvSpPr>
            <a:spLocks noChangeArrowheads="1"/>
          </p:cNvSpPr>
          <p:nvPr/>
        </p:nvSpPr>
        <p:spPr bwMode="auto">
          <a:xfrm>
            <a:off x="4572000" y="1524001"/>
            <a:ext cx="5334000" cy="1004887"/>
          </a:xfrm>
          <a:prstGeom prst="cloudCallout">
            <a:avLst>
              <a:gd name="adj1" fmla="val 41217"/>
              <a:gd name="adj2" fmla="val 59208"/>
            </a:avLst>
          </a:prstGeom>
          <a:solidFill>
            <a:srgbClr val="CCFFFF"/>
          </a:solidFill>
          <a:ln w="9525">
            <a:solidFill>
              <a:srgbClr val="008000"/>
            </a:solidFill>
            <a:round/>
            <a:headEnd/>
            <a:tailEnd/>
          </a:ln>
        </p:spPr>
        <p:txBody>
          <a:bodyPr/>
          <a:lstStyle/>
          <a:p>
            <a:pPr algn="ctr"/>
            <a:endParaRPr lang="en-US" sz="600" i="1">
              <a:solidFill>
                <a:srgbClr val="000000"/>
              </a:solidFill>
            </a:endParaRPr>
          </a:p>
          <a:p>
            <a:pPr algn="ctr"/>
            <a:r>
              <a:rPr lang="en-US" b="1" i="1">
                <a:solidFill>
                  <a:srgbClr val="000000"/>
                </a:solidFill>
              </a:rPr>
              <a:t>Nếu không ghi một trong hai địa chỉ thì điều gì sẽ xảy ra?</a:t>
            </a:r>
          </a:p>
        </p:txBody>
      </p:sp>
      <p:sp>
        <p:nvSpPr>
          <p:cNvPr id="22" name="Text Box 14"/>
          <p:cNvSpPr txBox="1">
            <a:spLocks noChangeArrowheads="1"/>
          </p:cNvSpPr>
          <p:nvPr/>
        </p:nvSpPr>
        <p:spPr bwMode="auto">
          <a:xfrm>
            <a:off x="4191000" y="2667001"/>
            <a:ext cx="6019800" cy="830997"/>
          </a:xfrm>
          <a:prstGeom prst="rect">
            <a:avLst/>
          </a:prstGeom>
          <a:gradFill rotWithShape="1">
            <a:gsLst>
              <a:gs pos="0">
                <a:schemeClr val="bg1">
                  <a:gamma/>
                  <a:shade val="69804"/>
                  <a:invGamma/>
                </a:schemeClr>
              </a:gs>
              <a:gs pos="50000">
                <a:schemeClr val="bg1"/>
              </a:gs>
              <a:gs pos="100000">
                <a:schemeClr val="bg1">
                  <a:gamma/>
                  <a:shade val="69804"/>
                  <a:invGamma/>
                </a:schemeClr>
              </a:gs>
            </a:gsLst>
            <a:lin ang="5400000" scaled="1"/>
          </a:gradFill>
          <a:ln w="12700">
            <a:solidFill>
              <a:srgbClr val="800000"/>
            </a:solidFill>
            <a:miter lim="800000"/>
            <a:headEnd/>
            <a:tailEnd/>
          </a:ln>
          <a:effectLst>
            <a:prstShdw prst="shdw17" dist="17961" dir="2700000">
              <a:srgbClr val="800000">
                <a:gamma/>
                <a:shade val="60000"/>
                <a:invGamma/>
              </a:srgbClr>
            </a:prstShdw>
          </a:effectLst>
        </p:spPr>
        <p:txBody>
          <a:bodyPr wrap="square">
            <a:spAutoFit/>
          </a:bodyPr>
          <a:lstStyle/>
          <a:p>
            <a:pPr marL="571500" indent="-571500"/>
            <a:r>
              <a:rPr lang="en-US" sz="2400"/>
              <a:t>* Vậy địa chỉ người nhận phải bắt buộc ghi </a:t>
            </a:r>
            <a:r>
              <a:rPr lang="en-US" sz="2400">
                <a:sym typeface="Wingdings" pitchFamily="2" charset="2"/>
              </a:rPr>
              <a:t> </a:t>
            </a:r>
            <a:r>
              <a:rPr lang="en-US" sz="2400" b="1">
                <a:solidFill>
                  <a:srgbClr val="008000"/>
                </a:solidFill>
                <a:sym typeface="Wingdings" pitchFamily="2" charset="2"/>
              </a:rPr>
              <a:t>khóa chính</a:t>
            </a:r>
            <a:endParaRPr lang="en-US" sz="2400" b="1">
              <a:solidFill>
                <a:srgbClr val="008000"/>
              </a:solidFill>
            </a:endParaRPr>
          </a:p>
        </p:txBody>
      </p:sp>
      <p:sp>
        <p:nvSpPr>
          <p:cNvPr id="23" name="AutoShape 17"/>
          <p:cNvSpPr>
            <a:spLocks/>
          </p:cNvSpPr>
          <p:nvPr/>
        </p:nvSpPr>
        <p:spPr bwMode="auto">
          <a:xfrm>
            <a:off x="6705601" y="5791201"/>
            <a:ext cx="3519487" cy="503237"/>
          </a:xfrm>
          <a:prstGeom prst="borderCallout2">
            <a:avLst>
              <a:gd name="adj1" fmla="val 22713"/>
              <a:gd name="adj2" fmla="val -2167"/>
              <a:gd name="adj3" fmla="val 22713"/>
              <a:gd name="adj4" fmla="val -10282"/>
              <a:gd name="adj5" fmla="val -354486"/>
              <a:gd name="adj6" fmla="val -17693"/>
            </a:avLst>
          </a:prstGeom>
          <a:solidFill>
            <a:srgbClr val="CCFFCC"/>
          </a:solidFill>
          <a:ln w="19050">
            <a:solidFill>
              <a:srgbClr val="800000"/>
            </a:solidFill>
            <a:miter lim="800000"/>
            <a:headEnd/>
            <a:tailEnd/>
          </a:ln>
          <a:effectLst>
            <a:prstShdw prst="shdw17" dist="17961" dir="2700000">
              <a:srgbClr val="800000">
                <a:gamma/>
                <a:shade val="60000"/>
                <a:invGamma/>
              </a:srgbClr>
            </a:prstShdw>
          </a:effectLst>
        </p:spPr>
        <p:txBody>
          <a:bodyPr/>
          <a:lstStyle/>
          <a:p>
            <a:pPr algn="ctr"/>
            <a:r>
              <a:rPr lang="en-US"/>
              <a:t>Khóa chính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upRight)">
                                      <p:cBhvr>
                                        <p:cTn id="7" dur="1000"/>
                                        <p:tgtEl>
                                          <p:spTgt spid="15"/>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trips(upRight)">
                                      <p:cBhvr>
                                        <p:cTn id="11" dur="1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strips(downRight)">
                                      <p:cBhvr>
                                        <p:cTn id="16" dur="1000"/>
                                        <p:tgtEl>
                                          <p:spTgt spid="20"/>
                                        </p:tgtEl>
                                      </p:cBhvr>
                                    </p:animEffect>
                                  </p:childTnLst>
                                </p:cTn>
                              </p:par>
                            </p:childTnLst>
                          </p:cTn>
                        </p:par>
                        <p:par>
                          <p:cTn id="17" fill="hold">
                            <p:stCondLst>
                              <p:cond delay="1000"/>
                            </p:stCondLst>
                            <p:childTnLst>
                              <p:par>
                                <p:cTn id="18" presetID="18" presetClass="entr" presetSubtype="6"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strips(downRight)">
                                      <p:cBhvr>
                                        <p:cTn id="20" dur="10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childTnLst>
                          </p:cTn>
                        </p:par>
                        <p:par>
                          <p:cTn id="35" fill="hold">
                            <p:stCondLst>
                              <p:cond delay="500"/>
                            </p:stCondLst>
                            <p:childTnLst>
                              <p:par>
                                <p:cTn id="36" presetID="17" presetClass="entr" presetSubtype="1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22"/>
                                        </p:tgtEl>
                                        <p:attrNameLst>
                                          <p:attrName>style.visibility</p:attrName>
                                        </p:attrNameLst>
                                      </p:cBhvr>
                                      <p:to>
                                        <p:strVal val="visible"/>
                                      </p:to>
                                    </p:set>
                                    <p:anim calcmode="discrete" valueType="clr">
                                      <p:cBhvr override="childStyle">
                                        <p:cTn id="44"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22"/>
                                        </p:tgtEl>
                                        <p:attrNameLst>
                                          <p:attrName>fillcolor</p:attrName>
                                        </p:attrNameLst>
                                      </p:cBhvr>
                                      <p:tavLst>
                                        <p:tav tm="0">
                                          <p:val>
                                            <p:clrVal>
                                              <a:schemeClr val="accent2"/>
                                            </p:clrVal>
                                          </p:val>
                                        </p:tav>
                                        <p:tav tm="50000">
                                          <p:val>
                                            <p:clrVal>
                                              <a:schemeClr val="hlink"/>
                                            </p:clrVal>
                                          </p:val>
                                        </p:tav>
                                      </p:tavLst>
                                    </p:anim>
                                    <p:set>
                                      <p:cBhvr>
                                        <p:cTn id="46" dur="80"/>
                                        <p:tgtEl>
                                          <p:spTgt spid="22"/>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2"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2"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par>
                          <p:cTn id="55" fill="hold">
                            <p:stCondLst>
                              <p:cond delay="500"/>
                            </p:stCondLst>
                            <p:childTnLst>
                              <p:par>
                                <p:cTn id="56" presetID="10" presetClass="exit" presetSubtype="0" fill="hold" grpId="3" nodeType="afterEffect">
                                  <p:stCondLst>
                                    <p:cond delay="0"/>
                                  </p:stCondLst>
                                  <p:childTnLst>
                                    <p:animEffect transition="out" filter="fade">
                                      <p:cBhvr>
                                        <p:cTn id="57" dur="500"/>
                                        <p:tgtEl>
                                          <p:spTgt spid="19"/>
                                        </p:tgtEl>
                                      </p:cBhvr>
                                    </p:animEffect>
                                    <p:set>
                                      <p:cBhvr>
                                        <p:cTn id="58" dur="1" fill="hold">
                                          <p:stCondLst>
                                            <p:cond delay="499"/>
                                          </p:stCondLst>
                                        </p:cTn>
                                        <p:tgtEl>
                                          <p:spTgt spid="19"/>
                                        </p:tgtEl>
                                        <p:attrNameLst>
                                          <p:attrName>style.visibility</p:attrName>
                                        </p:attrNameLst>
                                      </p:cBhvr>
                                      <p:to>
                                        <p:strVal val="hidden"/>
                                      </p:to>
                                    </p:set>
                                  </p:childTnLst>
                                </p:cTn>
                              </p:par>
                              <p:par>
                                <p:cTn id="59" presetID="10" presetClass="entr" presetSubtype="0" fill="hold" grpId="4"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5"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9" grpId="0" animBg="1"/>
      <p:bldP spid="19" grpId="1" animBg="1"/>
      <p:bldP spid="19" grpId="2" animBg="1"/>
      <p:bldP spid="19" grpId="3" animBg="1"/>
      <p:bldP spid="20" grpId="0" animBg="1"/>
      <p:bldP spid="20" grpId="1" animBg="1"/>
      <p:bldP spid="20" grpId="2" animBg="1"/>
      <p:bldP spid="20" grpId="4" animBg="1"/>
      <p:bldP spid="20" grpId="5" animBg="1"/>
      <p:bldP spid="21" grpId="0" animBg="1"/>
      <p:bldP spid="22"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BÀI 10: CƠ SỞ DỮ LIỆU QUAN HỆ</a:t>
            </a:r>
          </a:p>
        </p:txBody>
      </p:sp>
      <p:sp>
        <p:nvSpPr>
          <p:cNvPr id="4" name="Slide Number Placeholder 3"/>
          <p:cNvSpPr>
            <a:spLocks noGrp="1"/>
          </p:cNvSpPr>
          <p:nvPr>
            <p:ph type="sldNum" sz="quarter" idx="12"/>
          </p:nvPr>
        </p:nvSpPr>
        <p:spPr/>
        <p:txBody>
          <a:bodyPr/>
          <a:lstStyle/>
          <a:p>
            <a:fld id="{0F6E7020-5109-4EE0-B939-0A203D8953B1}" type="slidenum">
              <a:rPr lang="en-US" smtClean="0"/>
              <a:pPr/>
              <a:t>25</a:t>
            </a:fld>
            <a:endParaRPr lang="en-US"/>
          </a:p>
        </p:txBody>
      </p:sp>
      <p:sp>
        <p:nvSpPr>
          <p:cNvPr id="5" name="TextBox 4"/>
          <p:cNvSpPr txBox="1"/>
          <p:nvPr/>
        </p:nvSpPr>
        <p:spPr>
          <a:xfrm>
            <a:off x="1668296" y="1496290"/>
            <a:ext cx="2446504" cy="707886"/>
          </a:xfrm>
          <a:prstGeom prst="rect">
            <a:avLst/>
          </a:prstGeom>
          <a:noFill/>
        </p:spPr>
        <p:txBody>
          <a:bodyPr wrap="none" rtlCol="0">
            <a:spAutoFit/>
          </a:bodyPr>
          <a:lstStyle/>
          <a:p>
            <a:r>
              <a:rPr lang="en-US" sz="2000" b="1">
                <a:solidFill>
                  <a:srgbClr val="0000FF"/>
                </a:solidFill>
              </a:rPr>
              <a:t>1. Mô hình dữ liệu </a:t>
            </a:r>
            <a:br>
              <a:rPr lang="en-US" sz="2000" b="1">
                <a:solidFill>
                  <a:srgbClr val="0000FF"/>
                </a:solidFill>
              </a:rPr>
            </a:br>
            <a:r>
              <a:rPr lang="en-US" sz="2000" b="1">
                <a:solidFill>
                  <a:srgbClr val="0000FF"/>
                </a:solidFill>
              </a:rPr>
              <a:t>quan hệ:</a:t>
            </a:r>
          </a:p>
        </p:txBody>
      </p:sp>
      <p:sp>
        <p:nvSpPr>
          <p:cNvPr id="6" name="TextBox 5"/>
          <p:cNvSpPr txBox="1"/>
          <p:nvPr/>
        </p:nvSpPr>
        <p:spPr>
          <a:xfrm>
            <a:off x="1668296" y="2111515"/>
            <a:ext cx="2223686" cy="646331"/>
          </a:xfrm>
          <a:prstGeom prst="rect">
            <a:avLst/>
          </a:prstGeom>
          <a:noFill/>
        </p:spPr>
        <p:txBody>
          <a:bodyPr wrap="none" rtlCol="0">
            <a:spAutoFit/>
          </a:bodyPr>
          <a:lstStyle/>
          <a:p>
            <a:r>
              <a:rPr lang="en-US" b="1">
                <a:solidFill>
                  <a:schemeClr val="tx2"/>
                </a:solidFill>
              </a:rPr>
              <a:t>a. Mô hình dữ liệu </a:t>
            </a:r>
            <a:br>
              <a:rPr lang="en-US" b="1">
                <a:solidFill>
                  <a:schemeClr val="tx2"/>
                </a:solidFill>
              </a:rPr>
            </a:br>
            <a:r>
              <a:rPr lang="en-US" b="1">
                <a:solidFill>
                  <a:schemeClr val="tx2"/>
                </a:solidFill>
              </a:rPr>
              <a:t>là gì?</a:t>
            </a:r>
          </a:p>
        </p:txBody>
      </p:sp>
      <p:sp>
        <p:nvSpPr>
          <p:cNvPr id="7" name="TextBox 6"/>
          <p:cNvSpPr txBox="1"/>
          <p:nvPr/>
        </p:nvSpPr>
        <p:spPr>
          <a:xfrm>
            <a:off x="1662545" y="2667000"/>
            <a:ext cx="2480166" cy="923330"/>
          </a:xfrm>
          <a:prstGeom prst="rect">
            <a:avLst/>
          </a:prstGeom>
          <a:noFill/>
        </p:spPr>
        <p:txBody>
          <a:bodyPr wrap="none" rtlCol="0">
            <a:spAutoFit/>
          </a:bodyPr>
          <a:lstStyle/>
          <a:p>
            <a:r>
              <a:rPr lang="en-US" b="1">
                <a:solidFill>
                  <a:schemeClr val="tx2"/>
                </a:solidFill>
              </a:rPr>
              <a:t>b. Các đặc trưng của</a:t>
            </a:r>
            <a:br>
              <a:rPr lang="en-US" b="1">
                <a:solidFill>
                  <a:schemeClr val="tx2"/>
                </a:solidFill>
              </a:rPr>
            </a:br>
            <a:r>
              <a:rPr lang="en-US" b="1">
                <a:solidFill>
                  <a:schemeClr val="tx2"/>
                </a:solidFill>
              </a:rPr>
              <a:t>mô hình dữ liệu </a:t>
            </a:r>
            <a:br>
              <a:rPr lang="en-US" b="1">
                <a:solidFill>
                  <a:schemeClr val="tx2"/>
                </a:solidFill>
              </a:rPr>
            </a:br>
            <a:r>
              <a:rPr lang="en-US" b="1">
                <a:solidFill>
                  <a:schemeClr val="tx2"/>
                </a:solidFill>
              </a:rPr>
              <a:t>quan hệ?</a:t>
            </a:r>
          </a:p>
        </p:txBody>
      </p:sp>
      <p:sp>
        <p:nvSpPr>
          <p:cNvPr id="8" name="TextBox 7"/>
          <p:cNvSpPr txBox="1"/>
          <p:nvPr/>
        </p:nvSpPr>
        <p:spPr>
          <a:xfrm>
            <a:off x="1662546" y="3505200"/>
            <a:ext cx="2304029" cy="400110"/>
          </a:xfrm>
          <a:prstGeom prst="rect">
            <a:avLst/>
          </a:prstGeom>
          <a:noFill/>
        </p:spPr>
        <p:txBody>
          <a:bodyPr wrap="none" rtlCol="0">
            <a:spAutoFit/>
          </a:bodyPr>
          <a:lstStyle/>
          <a:p>
            <a:r>
              <a:rPr lang="en-US" sz="2000" b="1">
                <a:solidFill>
                  <a:srgbClr val="0000FF"/>
                </a:solidFill>
              </a:rPr>
              <a:t>2. CSDL quan hệ:</a:t>
            </a:r>
          </a:p>
        </p:txBody>
      </p:sp>
      <p:sp>
        <p:nvSpPr>
          <p:cNvPr id="9" name="TextBox 8"/>
          <p:cNvSpPr txBox="1"/>
          <p:nvPr/>
        </p:nvSpPr>
        <p:spPr>
          <a:xfrm>
            <a:off x="1670761" y="3801070"/>
            <a:ext cx="2475790" cy="369332"/>
          </a:xfrm>
          <a:prstGeom prst="rect">
            <a:avLst/>
          </a:prstGeom>
          <a:noFill/>
        </p:spPr>
        <p:txBody>
          <a:bodyPr wrap="square" rtlCol="0">
            <a:spAutoFit/>
          </a:bodyPr>
          <a:lstStyle/>
          <a:p>
            <a:r>
              <a:rPr lang="en-US" b="1">
                <a:solidFill>
                  <a:schemeClr val="tx2"/>
                </a:solidFill>
              </a:rPr>
              <a:t>a. Khái niệm</a:t>
            </a:r>
          </a:p>
        </p:txBody>
      </p:sp>
      <p:sp>
        <p:nvSpPr>
          <p:cNvPr id="10" name="TextBox 9"/>
          <p:cNvSpPr txBox="1"/>
          <p:nvPr/>
        </p:nvSpPr>
        <p:spPr>
          <a:xfrm>
            <a:off x="1662545" y="4064124"/>
            <a:ext cx="2475790" cy="646331"/>
          </a:xfrm>
          <a:prstGeom prst="rect">
            <a:avLst/>
          </a:prstGeom>
          <a:noFill/>
        </p:spPr>
        <p:txBody>
          <a:bodyPr wrap="square" rtlCol="0">
            <a:spAutoFit/>
          </a:bodyPr>
          <a:lstStyle/>
          <a:p>
            <a:r>
              <a:rPr lang="en-US" b="1">
                <a:solidFill>
                  <a:schemeClr val="tx2"/>
                </a:solidFill>
              </a:rPr>
              <a:t>b. Các đặc trưng của quan hệ</a:t>
            </a:r>
          </a:p>
        </p:txBody>
      </p:sp>
      <p:sp>
        <p:nvSpPr>
          <p:cNvPr id="11" name="TextBox 10"/>
          <p:cNvSpPr txBox="1"/>
          <p:nvPr/>
        </p:nvSpPr>
        <p:spPr>
          <a:xfrm>
            <a:off x="1662545" y="4611470"/>
            <a:ext cx="2475790" cy="646331"/>
          </a:xfrm>
          <a:prstGeom prst="rect">
            <a:avLst/>
          </a:prstGeom>
          <a:noFill/>
        </p:spPr>
        <p:txBody>
          <a:bodyPr wrap="square" rtlCol="0">
            <a:spAutoFit/>
          </a:bodyPr>
          <a:lstStyle/>
          <a:p>
            <a:r>
              <a:rPr lang="en-US" b="1">
                <a:solidFill>
                  <a:schemeClr val="tx2"/>
                </a:solidFill>
              </a:rPr>
              <a:t>c. Ví dụ về CSDL </a:t>
            </a:r>
            <a:br>
              <a:rPr lang="en-US" b="1">
                <a:solidFill>
                  <a:schemeClr val="tx2"/>
                </a:solidFill>
              </a:rPr>
            </a:br>
            <a:r>
              <a:rPr lang="en-US" b="1">
                <a:solidFill>
                  <a:schemeClr val="tx2"/>
                </a:solidFill>
              </a:rPr>
              <a:t>quan hệ </a:t>
            </a:r>
          </a:p>
        </p:txBody>
      </p:sp>
      <p:sp>
        <p:nvSpPr>
          <p:cNvPr id="12" name="TextBox 11"/>
          <p:cNvSpPr txBox="1"/>
          <p:nvPr/>
        </p:nvSpPr>
        <p:spPr>
          <a:xfrm>
            <a:off x="1676400" y="5257801"/>
            <a:ext cx="2362200" cy="646331"/>
          </a:xfrm>
          <a:prstGeom prst="rect">
            <a:avLst/>
          </a:prstGeom>
          <a:noFill/>
        </p:spPr>
        <p:txBody>
          <a:bodyPr wrap="square" rtlCol="0">
            <a:spAutoFit/>
          </a:bodyPr>
          <a:lstStyle/>
          <a:p>
            <a:r>
              <a:rPr lang="en-US" b="1"/>
              <a:t>d. Khóa và liên kết giữa các bảng</a:t>
            </a:r>
          </a:p>
        </p:txBody>
      </p:sp>
      <p:sp>
        <p:nvSpPr>
          <p:cNvPr id="13" name="TextBox 12"/>
          <p:cNvSpPr txBox="1"/>
          <p:nvPr/>
        </p:nvSpPr>
        <p:spPr>
          <a:xfrm>
            <a:off x="4267200" y="1524001"/>
            <a:ext cx="6019800" cy="461665"/>
          </a:xfrm>
          <a:prstGeom prst="rect">
            <a:avLst/>
          </a:prstGeom>
          <a:noFill/>
        </p:spPr>
        <p:txBody>
          <a:bodyPr wrap="square" rtlCol="0">
            <a:spAutoFit/>
          </a:bodyPr>
          <a:lstStyle/>
          <a:p>
            <a:r>
              <a:rPr lang="en-US" sz="2400" b="1">
                <a:solidFill>
                  <a:srgbClr val="FF0000"/>
                </a:solidFill>
              </a:rPr>
              <a:t>* KHÓA  CHÍNH</a:t>
            </a:r>
          </a:p>
        </p:txBody>
      </p:sp>
      <p:sp>
        <p:nvSpPr>
          <p:cNvPr id="14" name="Text Box 4"/>
          <p:cNvSpPr txBox="1">
            <a:spLocks noChangeArrowheads="1"/>
          </p:cNvSpPr>
          <p:nvPr/>
        </p:nvSpPr>
        <p:spPr bwMode="auto">
          <a:xfrm>
            <a:off x="4191000" y="1981200"/>
            <a:ext cx="6477000" cy="1938992"/>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square">
            <a:spAutoFit/>
          </a:bodyPr>
          <a:lstStyle/>
          <a:p>
            <a:pPr marL="571500" indent="-571500">
              <a:buFontTx/>
              <a:buChar char="•"/>
            </a:pPr>
            <a:r>
              <a:rPr lang="en-US" sz="2400"/>
              <a:t>Một bảng có thể có nhiều khóa.</a:t>
            </a:r>
          </a:p>
          <a:p>
            <a:pPr marL="571500" indent="-571500">
              <a:buFontTx/>
              <a:buChar char="•"/>
            </a:pPr>
            <a:r>
              <a:rPr lang="en-US" sz="2400"/>
              <a:t>Trong các khóa của một bảng, ta chọn </a:t>
            </a:r>
            <a:r>
              <a:rPr lang="en-US" sz="2400" i="1"/>
              <a:t>(chỉ định)</a:t>
            </a:r>
            <a:r>
              <a:rPr lang="en-US" sz="2400"/>
              <a:t> một khóa làm khóa chính.</a:t>
            </a:r>
          </a:p>
          <a:p>
            <a:pPr marL="571500" indent="-571500">
              <a:buFontTx/>
              <a:buChar char="•"/>
            </a:pPr>
            <a:r>
              <a:rPr lang="en-US" sz="2400"/>
              <a:t>Khi nhập dữ liệu cho một bảng, dữ liệu tại các cột khóa chính không được để trống</a:t>
            </a:r>
          </a:p>
        </p:txBody>
      </p:sp>
      <p:sp>
        <p:nvSpPr>
          <p:cNvPr id="15" name="Text Box 2"/>
          <p:cNvSpPr txBox="1">
            <a:spLocks noChangeArrowheads="1"/>
          </p:cNvSpPr>
          <p:nvPr/>
        </p:nvSpPr>
        <p:spPr bwMode="auto">
          <a:xfrm>
            <a:off x="4191000" y="3962401"/>
            <a:ext cx="2209800" cy="427037"/>
          </a:xfrm>
          <a:prstGeom prst="rect">
            <a:avLst/>
          </a:prstGeom>
          <a:gradFill rotWithShape="1">
            <a:gsLst>
              <a:gs pos="0">
                <a:schemeClr val="bg1">
                  <a:gamma/>
                  <a:shade val="63529"/>
                  <a:invGamma/>
                </a:schemeClr>
              </a:gs>
              <a:gs pos="50000">
                <a:schemeClr val="bg1"/>
              </a:gs>
              <a:gs pos="100000">
                <a:schemeClr val="bg1">
                  <a:gamma/>
                  <a:shade val="63529"/>
                  <a:invGamma/>
                </a:schemeClr>
              </a:gs>
            </a:gsLst>
            <a:lin ang="5400000" scaled="1"/>
          </a:gradFill>
          <a:ln w="9525">
            <a:noFill/>
            <a:miter lim="800000"/>
            <a:headEnd/>
            <a:tailEnd/>
          </a:ln>
          <a:effectLst>
            <a:prstShdw prst="shdw17" dist="17961" dir="2700000">
              <a:schemeClr val="bg1">
                <a:gamma/>
                <a:shade val="60000"/>
                <a:invGamma/>
              </a:schemeClr>
            </a:prstShdw>
          </a:effectLst>
        </p:spPr>
        <p:txBody>
          <a:bodyPr>
            <a:spAutoFit/>
          </a:bodyPr>
          <a:lstStyle/>
          <a:p>
            <a:pPr marL="571500" indent="-571500" algn="ctr"/>
            <a:r>
              <a:rPr lang="en-US" sz="2200" b="1">
                <a:solidFill>
                  <a:schemeClr val="accent2"/>
                </a:solidFill>
              </a:rPr>
              <a:t>Chú ý</a:t>
            </a:r>
          </a:p>
        </p:txBody>
      </p:sp>
      <p:sp>
        <p:nvSpPr>
          <p:cNvPr id="17" name="Text Box 3"/>
          <p:cNvSpPr txBox="1">
            <a:spLocks noChangeArrowheads="1"/>
          </p:cNvSpPr>
          <p:nvPr/>
        </p:nvSpPr>
        <p:spPr bwMode="auto">
          <a:xfrm>
            <a:off x="4191000" y="4343400"/>
            <a:ext cx="6324600" cy="2308324"/>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square">
            <a:spAutoFit/>
          </a:bodyPr>
          <a:lstStyle/>
          <a:p>
            <a:pPr marL="571500" indent="-571500">
              <a:buFontTx/>
              <a:buChar char="•"/>
            </a:pPr>
            <a:r>
              <a:rPr lang="en-US" sz="2400"/>
              <a:t>Mỗi bảng có ít nhất một khóa. </a:t>
            </a:r>
          </a:p>
          <a:p>
            <a:pPr marL="571500" indent="-571500">
              <a:buFontTx/>
              <a:buChar char="•"/>
            </a:pPr>
            <a:r>
              <a:rPr lang="en-US" sz="2400"/>
              <a:t>Việc xác định khóa phụ thuộc vào quan hệ logic của các dữ liệu chứ không phụ thuộc vào giá trị dữ liệu.</a:t>
            </a:r>
          </a:p>
          <a:p>
            <a:pPr marL="571500" indent="-571500">
              <a:buFontTx/>
              <a:buChar char="•"/>
            </a:pPr>
            <a:r>
              <a:rPr lang="en-US" sz="2400"/>
              <a:t>Nên chọn khóa chính là khóa có ít thuộc tính nhất.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diamond(in)">
                                      <p:cBhvr>
                                        <p:cTn id="14" dur="2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7"/>
                                        </p:tgtEl>
                                        <p:attrNameLst>
                                          <p:attrName>style.visibility</p:attrName>
                                        </p:attrNameLst>
                                      </p:cBhvr>
                                      <p:to>
                                        <p:strVal val="visible"/>
                                      </p:to>
                                    </p:set>
                                    <p:anim calcmode="discrete" valueType="clr">
                                      <p:cBhvr override="childStyle">
                                        <p:cTn id="19"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7"/>
                                        </p:tgtEl>
                                        <p:attrNameLst>
                                          <p:attrName>fillcolor</p:attrName>
                                        </p:attrNameLst>
                                      </p:cBhvr>
                                      <p:tavLst>
                                        <p:tav tm="0">
                                          <p:val>
                                            <p:clrVal>
                                              <a:schemeClr val="accent2"/>
                                            </p:clrVal>
                                          </p:val>
                                        </p:tav>
                                        <p:tav tm="50000">
                                          <p:val>
                                            <p:clrVal>
                                              <a:schemeClr val="hlink"/>
                                            </p:clrVal>
                                          </p:val>
                                        </p:tav>
                                      </p:tavLst>
                                    </p:anim>
                                    <p:set>
                                      <p:cBhvr>
                                        <p:cTn id="21"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BÀI 10: CƠ SỞ DỮ LIỆU QUAN HỆ</a:t>
            </a:r>
          </a:p>
        </p:txBody>
      </p:sp>
      <p:sp>
        <p:nvSpPr>
          <p:cNvPr id="4" name="Slide Number Placeholder 3"/>
          <p:cNvSpPr>
            <a:spLocks noGrp="1"/>
          </p:cNvSpPr>
          <p:nvPr>
            <p:ph type="sldNum" sz="quarter" idx="12"/>
          </p:nvPr>
        </p:nvSpPr>
        <p:spPr/>
        <p:txBody>
          <a:bodyPr/>
          <a:lstStyle/>
          <a:p>
            <a:fld id="{0F6E7020-5109-4EE0-B939-0A203D8953B1}" type="slidenum">
              <a:rPr lang="en-US" smtClean="0"/>
              <a:pPr/>
              <a:t>26</a:t>
            </a:fld>
            <a:endParaRPr lang="en-US"/>
          </a:p>
        </p:txBody>
      </p:sp>
      <p:sp>
        <p:nvSpPr>
          <p:cNvPr id="5" name="TextBox 4"/>
          <p:cNvSpPr txBox="1"/>
          <p:nvPr/>
        </p:nvSpPr>
        <p:spPr>
          <a:xfrm>
            <a:off x="1668296" y="1496290"/>
            <a:ext cx="2446504" cy="707886"/>
          </a:xfrm>
          <a:prstGeom prst="rect">
            <a:avLst/>
          </a:prstGeom>
          <a:noFill/>
        </p:spPr>
        <p:txBody>
          <a:bodyPr wrap="none" rtlCol="0">
            <a:spAutoFit/>
          </a:bodyPr>
          <a:lstStyle/>
          <a:p>
            <a:r>
              <a:rPr lang="en-US" sz="2000" b="1">
                <a:solidFill>
                  <a:srgbClr val="0000FF"/>
                </a:solidFill>
              </a:rPr>
              <a:t>1. Mô hình dữ liệu </a:t>
            </a:r>
            <a:br>
              <a:rPr lang="en-US" sz="2000" b="1">
                <a:solidFill>
                  <a:srgbClr val="0000FF"/>
                </a:solidFill>
              </a:rPr>
            </a:br>
            <a:r>
              <a:rPr lang="en-US" sz="2000" b="1">
                <a:solidFill>
                  <a:srgbClr val="0000FF"/>
                </a:solidFill>
              </a:rPr>
              <a:t>quan hệ:</a:t>
            </a:r>
          </a:p>
        </p:txBody>
      </p:sp>
      <p:sp>
        <p:nvSpPr>
          <p:cNvPr id="6" name="TextBox 5"/>
          <p:cNvSpPr txBox="1"/>
          <p:nvPr/>
        </p:nvSpPr>
        <p:spPr>
          <a:xfrm>
            <a:off x="1668296" y="2111515"/>
            <a:ext cx="2223686" cy="646331"/>
          </a:xfrm>
          <a:prstGeom prst="rect">
            <a:avLst/>
          </a:prstGeom>
          <a:noFill/>
        </p:spPr>
        <p:txBody>
          <a:bodyPr wrap="none" rtlCol="0">
            <a:spAutoFit/>
          </a:bodyPr>
          <a:lstStyle/>
          <a:p>
            <a:r>
              <a:rPr lang="en-US" b="1">
                <a:solidFill>
                  <a:schemeClr val="tx2"/>
                </a:solidFill>
              </a:rPr>
              <a:t>a. Mô hình dữ liệu </a:t>
            </a:r>
            <a:br>
              <a:rPr lang="en-US" b="1">
                <a:solidFill>
                  <a:schemeClr val="tx2"/>
                </a:solidFill>
              </a:rPr>
            </a:br>
            <a:r>
              <a:rPr lang="en-US" b="1">
                <a:solidFill>
                  <a:schemeClr val="tx2"/>
                </a:solidFill>
              </a:rPr>
              <a:t>là gì?</a:t>
            </a:r>
          </a:p>
        </p:txBody>
      </p:sp>
      <p:sp>
        <p:nvSpPr>
          <p:cNvPr id="7" name="TextBox 6"/>
          <p:cNvSpPr txBox="1"/>
          <p:nvPr/>
        </p:nvSpPr>
        <p:spPr>
          <a:xfrm>
            <a:off x="1662545" y="2667000"/>
            <a:ext cx="2480166" cy="923330"/>
          </a:xfrm>
          <a:prstGeom prst="rect">
            <a:avLst/>
          </a:prstGeom>
          <a:noFill/>
        </p:spPr>
        <p:txBody>
          <a:bodyPr wrap="none" rtlCol="0">
            <a:spAutoFit/>
          </a:bodyPr>
          <a:lstStyle/>
          <a:p>
            <a:r>
              <a:rPr lang="en-US" b="1">
                <a:solidFill>
                  <a:schemeClr val="tx2"/>
                </a:solidFill>
              </a:rPr>
              <a:t>b. Các đặc trưng của</a:t>
            </a:r>
            <a:br>
              <a:rPr lang="en-US" b="1">
                <a:solidFill>
                  <a:schemeClr val="tx2"/>
                </a:solidFill>
              </a:rPr>
            </a:br>
            <a:r>
              <a:rPr lang="en-US" b="1">
                <a:solidFill>
                  <a:schemeClr val="tx2"/>
                </a:solidFill>
              </a:rPr>
              <a:t>mô hình dữ liệu </a:t>
            </a:r>
            <a:br>
              <a:rPr lang="en-US" b="1">
                <a:solidFill>
                  <a:schemeClr val="tx2"/>
                </a:solidFill>
              </a:rPr>
            </a:br>
            <a:r>
              <a:rPr lang="en-US" b="1">
                <a:solidFill>
                  <a:schemeClr val="tx2"/>
                </a:solidFill>
              </a:rPr>
              <a:t>quan hệ?</a:t>
            </a:r>
          </a:p>
        </p:txBody>
      </p:sp>
      <p:sp>
        <p:nvSpPr>
          <p:cNvPr id="8" name="TextBox 7"/>
          <p:cNvSpPr txBox="1"/>
          <p:nvPr/>
        </p:nvSpPr>
        <p:spPr>
          <a:xfrm>
            <a:off x="1662546" y="3505200"/>
            <a:ext cx="2304029" cy="400110"/>
          </a:xfrm>
          <a:prstGeom prst="rect">
            <a:avLst/>
          </a:prstGeom>
          <a:noFill/>
        </p:spPr>
        <p:txBody>
          <a:bodyPr wrap="none" rtlCol="0">
            <a:spAutoFit/>
          </a:bodyPr>
          <a:lstStyle/>
          <a:p>
            <a:r>
              <a:rPr lang="en-US" sz="2000" b="1">
                <a:solidFill>
                  <a:srgbClr val="0000FF"/>
                </a:solidFill>
              </a:rPr>
              <a:t>2. CSDL quan hệ:</a:t>
            </a:r>
          </a:p>
        </p:txBody>
      </p:sp>
      <p:sp>
        <p:nvSpPr>
          <p:cNvPr id="9" name="TextBox 8"/>
          <p:cNvSpPr txBox="1"/>
          <p:nvPr/>
        </p:nvSpPr>
        <p:spPr>
          <a:xfrm>
            <a:off x="1670761" y="3801070"/>
            <a:ext cx="2475790" cy="369332"/>
          </a:xfrm>
          <a:prstGeom prst="rect">
            <a:avLst/>
          </a:prstGeom>
          <a:noFill/>
        </p:spPr>
        <p:txBody>
          <a:bodyPr wrap="square" rtlCol="0">
            <a:spAutoFit/>
          </a:bodyPr>
          <a:lstStyle/>
          <a:p>
            <a:r>
              <a:rPr lang="en-US" b="1">
                <a:solidFill>
                  <a:schemeClr val="tx2"/>
                </a:solidFill>
              </a:rPr>
              <a:t>a. Khái niệm</a:t>
            </a:r>
          </a:p>
        </p:txBody>
      </p:sp>
      <p:sp>
        <p:nvSpPr>
          <p:cNvPr id="10" name="TextBox 9"/>
          <p:cNvSpPr txBox="1"/>
          <p:nvPr/>
        </p:nvSpPr>
        <p:spPr>
          <a:xfrm>
            <a:off x="1662545" y="4064124"/>
            <a:ext cx="2475790" cy="646331"/>
          </a:xfrm>
          <a:prstGeom prst="rect">
            <a:avLst/>
          </a:prstGeom>
          <a:noFill/>
        </p:spPr>
        <p:txBody>
          <a:bodyPr wrap="square" rtlCol="0">
            <a:spAutoFit/>
          </a:bodyPr>
          <a:lstStyle/>
          <a:p>
            <a:r>
              <a:rPr lang="en-US" b="1">
                <a:solidFill>
                  <a:schemeClr val="tx2"/>
                </a:solidFill>
              </a:rPr>
              <a:t>b. Các đặc trưng của quan hệ</a:t>
            </a:r>
          </a:p>
        </p:txBody>
      </p:sp>
      <p:sp>
        <p:nvSpPr>
          <p:cNvPr id="11" name="TextBox 10"/>
          <p:cNvSpPr txBox="1"/>
          <p:nvPr/>
        </p:nvSpPr>
        <p:spPr>
          <a:xfrm>
            <a:off x="1662545" y="4611470"/>
            <a:ext cx="2475790" cy="646331"/>
          </a:xfrm>
          <a:prstGeom prst="rect">
            <a:avLst/>
          </a:prstGeom>
          <a:noFill/>
        </p:spPr>
        <p:txBody>
          <a:bodyPr wrap="square" rtlCol="0">
            <a:spAutoFit/>
          </a:bodyPr>
          <a:lstStyle/>
          <a:p>
            <a:r>
              <a:rPr lang="en-US" b="1">
                <a:solidFill>
                  <a:schemeClr val="tx2"/>
                </a:solidFill>
              </a:rPr>
              <a:t>c. Ví dụ về CSDL </a:t>
            </a:r>
            <a:br>
              <a:rPr lang="en-US" b="1">
                <a:solidFill>
                  <a:schemeClr val="tx2"/>
                </a:solidFill>
              </a:rPr>
            </a:br>
            <a:r>
              <a:rPr lang="en-US" b="1">
                <a:solidFill>
                  <a:schemeClr val="tx2"/>
                </a:solidFill>
              </a:rPr>
              <a:t>quan hệ </a:t>
            </a:r>
          </a:p>
        </p:txBody>
      </p:sp>
      <p:sp>
        <p:nvSpPr>
          <p:cNvPr id="12" name="TextBox 11"/>
          <p:cNvSpPr txBox="1"/>
          <p:nvPr/>
        </p:nvSpPr>
        <p:spPr>
          <a:xfrm>
            <a:off x="1676400" y="5257801"/>
            <a:ext cx="2362200" cy="646331"/>
          </a:xfrm>
          <a:prstGeom prst="rect">
            <a:avLst/>
          </a:prstGeom>
          <a:noFill/>
        </p:spPr>
        <p:txBody>
          <a:bodyPr wrap="square" rtlCol="0">
            <a:spAutoFit/>
          </a:bodyPr>
          <a:lstStyle/>
          <a:p>
            <a:r>
              <a:rPr lang="en-US" b="1"/>
              <a:t>d. Khóa và liên kết giữa các bảng</a:t>
            </a:r>
          </a:p>
        </p:txBody>
      </p:sp>
      <p:sp>
        <p:nvSpPr>
          <p:cNvPr id="13" name="TextBox 12"/>
          <p:cNvSpPr txBox="1"/>
          <p:nvPr/>
        </p:nvSpPr>
        <p:spPr>
          <a:xfrm>
            <a:off x="4267200" y="1524001"/>
            <a:ext cx="5943600" cy="461665"/>
          </a:xfrm>
          <a:prstGeom prst="rect">
            <a:avLst/>
          </a:prstGeom>
          <a:noFill/>
        </p:spPr>
        <p:txBody>
          <a:bodyPr wrap="square" rtlCol="0">
            <a:spAutoFit/>
          </a:bodyPr>
          <a:lstStyle/>
          <a:p>
            <a:r>
              <a:rPr lang="en-US" sz="2400" b="1">
                <a:solidFill>
                  <a:srgbClr val="FF0000"/>
                </a:solidFill>
              </a:rPr>
              <a:t>* LIÊN KẾT</a:t>
            </a:r>
          </a:p>
        </p:txBody>
      </p:sp>
      <p:sp>
        <p:nvSpPr>
          <p:cNvPr id="14" name="AutoShape 7"/>
          <p:cNvSpPr>
            <a:spLocks noChangeArrowheads="1"/>
          </p:cNvSpPr>
          <p:nvPr/>
        </p:nvSpPr>
        <p:spPr bwMode="auto">
          <a:xfrm>
            <a:off x="4419600" y="2133600"/>
            <a:ext cx="5486400" cy="990600"/>
          </a:xfrm>
          <a:prstGeom prst="cloudCallout">
            <a:avLst>
              <a:gd name="adj1" fmla="val 52503"/>
              <a:gd name="adj2" fmla="val 97874"/>
            </a:avLst>
          </a:prstGeom>
          <a:solidFill>
            <a:srgbClr val="CCFFFF"/>
          </a:solidFill>
          <a:ln w="9525">
            <a:solidFill>
              <a:srgbClr val="008000"/>
            </a:solidFill>
            <a:round/>
            <a:headEnd/>
            <a:tailEnd/>
          </a:ln>
        </p:spPr>
        <p:txBody>
          <a:bodyPr/>
          <a:lstStyle/>
          <a:p>
            <a:pPr algn="ctr"/>
            <a:endParaRPr lang="en-US" sz="600" b="1" i="1">
              <a:solidFill>
                <a:srgbClr val="000000"/>
              </a:solidFill>
            </a:endParaRPr>
          </a:p>
          <a:p>
            <a:pPr algn="ctr"/>
            <a:r>
              <a:rPr lang="en-US" b="1" i="1">
                <a:solidFill>
                  <a:srgbClr val="000000"/>
                </a:solidFill>
              </a:rPr>
              <a:t>Tại sao ta phải xác định khóa của một bảng?</a:t>
            </a:r>
          </a:p>
        </p:txBody>
      </p:sp>
      <p:sp>
        <p:nvSpPr>
          <p:cNvPr id="15" name="Text Box 5"/>
          <p:cNvSpPr txBox="1">
            <a:spLocks noChangeArrowheads="1"/>
          </p:cNvSpPr>
          <p:nvPr/>
        </p:nvSpPr>
        <p:spPr bwMode="auto">
          <a:xfrm>
            <a:off x="4343400" y="3733802"/>
            <a:ext cx="5943600" cy="830997"/>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square">
            <a:spAutoFit/>
          </a:bodyPr>
          <a:lstStyle/>
          <a:p>
            <a:pPr marL="571500" indent="-571500">
              <a:buFontTx/>
              <a:buChar char="•"/>
            </a:pPr>
            <a:r>
              <a:rPr lang="en-US" sz="2400"/>
              <a:t>Việc xác định khóa của một bảng là để thiết lập sự liên kết giữa các bảng.</a:t>
            </a:r>
          </a:p>
        </p:txBody>
      </p:sp>
      <p:pic>
        <p:nvPicPr>
          <p:cNvPr id="18" name="Picture 4" descr="4"/>
          <p:cNvPicPr>
            <a:picLocks noChangeAspect="1" noChangeArrowheads="1"/>
          </p:cNvPicPr>
          <p:nvPr/>
        </p:nvPicPr>
        <p:blipFill>
          <a:blip r:embed="rId2"/>
          <a:srcRect/>
          <a:stretch>
            <a:fillRect/>
          </a:stretch>
        </p:blipFill>
        <p:spPr bwMode="auto">
          <a:xfrm>
            <a:off x="6477000" y="1524000"/>
            <a:ext cx="3937000" cy="1638643"/>
          </a:xfrm>
          <a:prstGeom prst="rect">
            <a:avLst/>
          </a:prstGeom>
          <a:noFill/>
        </p:spPr>
      </p:pic>
      <p:pic>
        <p:nvPicPr>
          <p:cNvPr id="19" name="Picture 5" descr="5"/>
          <p:cNvPicPr>
            <a:picLocks noChangeAspect="1" noChangeArrowheads="1"/>
          </p:cNvPicPr>
          <p:nvPr/>
        </p:nvPicPr>
        <p:blipFill>
          <a:blip r:embed="rId3"/>
          <a:srcRect/>
          <a:stretch>
            <a:fillRect/>
          </a:stretch>
        </p:blipFill>
        <p:spPr bwMode="auto">
          <a:xfrm>
            <a:off x="4267200" y="3200401"/>
            <a:ext cx="3124200" cy="1322101"/>
          </a:xfrm>
          <a:prstGeom prst="rect">
            <a:avLst/>
          </a:prstGeom>
          <a:noFill/>
        </p:spPr>
      </p:pic>
      <p:pic>
        <p:nvPicPr>
          <p:cNvPr id="20" name="Picture 3" descr="6"/>
          <p:cNvPicPr>
            <a:picLocks noChangeAspect="1" noChangeArrowheads="1"/>
          </p:cNvPicPr>
          <p:nvPr/>
        </p:nvPicPr>
        <p:blipFill>
          <a:blip r:embed="rId4"/>
          <a:srcRect/>
          <a:stretch>
            <a:fillRect/>
          </a:stretch>
        </p:blipFill>
        <p:spPr bwMode="auto">
          <a:xfrm>
            <a:off x="4953001" y="4572000"/>
            <a:ext cx="5383213" cy="1795390"/>
          </a:xfrm>
          <a:prstGeom prst="rect">
            <a:avLst/>
          </a:prstGeom>
          <a:noFill/>
        </p:spPr>
      </p:pic>
      <p:sp>
        <p:nvSpPr>
          <p:cNvPr id="21" name="Rectangle 7"/>
          <p:cNvSpPr>
            <a:spLocks noChangeArrowheads="1"/>
          </p:cNvSpPr>
          <p:nvPr/>
        </p:nvSpPr>
        <p:spPr bwMode="auto">
          <a:xfrm>
            <a:off x="6400801" y="1981201"/>
            <a:ext cx="838200" cy="381000"/>
          </a:xfrm>
          <a:prstGeom prst="rect">
            <a:avLst/>
          </a:prstGeom>
          <a:noFill/>
          <a:ln w="28575">
            <a:solidFill>
              <a:srgbClr val="800000"/>
            </a:solidFill>
            <a:prstDash val="dash"/>
            <a:miter lim="800000"/>
            <a:headEnd/>
            <a:tailEnd/>
          </a:ln>
          <a:effectLst>
            <a:prstShdw prst="shdw17" dist="17961" dir="2700000">
              <a:srgbClr val="800000">
                <a:gamma/>
                <a:shade val="60000"/>
                <a:invGamma/>
              </a:srgbClr>
            </a:prstShdw>
          </a:effectLst>
        </p:spPr>
        <p:txBody>
          <a:bodyPr wrap="none" anchor="ctr"/>
          <a:lstStyle/>
          <a:p>
            <a:endParaRPr lang="en-US"/>
          </a:p>
        </p:txBody>
      </p:sp>
      <p:sp>
        <p:nvSpPr>
          <p:cNvPr id="22" name="Line 10"/>
          <p:cNvSpPr>
            <a:spLocks noChangeShapeType="1"/>
          </p:cNvSpPr>
          <p:nvPr/>
        </p:nvSpPr>
        <p:spPr bwMode="auto">
          <a:xfrm flipV="1">
            <a:off x="4572001" y="2133601"/>
            <a:ext cx="1851025" cy="45719"/>
          </a:xfrm>
          <a:prstGeom prst="line">
            <a:avLst/>
          </a:prstGeom>
          <a:noFill/>
          <a:ln w="25400">
            <a:solidFill>
              <a:srgbClr val="800000"/>
            </a:solidFill>
            <a:round/>
            <a:headEnd/>
            <a:tailEnd/>
          </a:ln>
          <a:effectLst>
            <a:prstShdw prst="shdw17" dist="17961" dir="2700000">
              <a:srgbClr val="800000">
                <a:gamma/>
                <a:shade val="60000"/>
                <a:invGamma/>
              </a:srgbClr>
            </a:prstShdw>
          </a:effectLst>
        </p:spPr>
        <p:txBody>
          <a:bodyPr/>
          <a:lstStyle/>
          <a:p>
            <a:endParaRPr lang="en-US"/>
          </a:p>
        </p:txBody>
      </p:sp>
      <p:sp>
        <p:nvSpPr>
          <p:cNvPr id="23" name="Line 11"/>
          <p:cNvSpPr>
            <a:spLocks noChangeShapeType="1"/>
          </p:cNvSpPr>
          <p:nvPr/>
        </p:nvSpPr>
        <p:spPr bwMode="auto">
          <a:xfrm>
            <a:off x="4572000" y="2133601"/>
            <a:ext cx="45719" cy="1676399"/>
          </a:xfrm>
          <a:prstGeom prst="line">
            <a:avLst/>
          </a:prstGeom>
          <a:noFill/>
          <a:ln w="25400">
            <a:solidFill>
              <a:srgbClr val="800000"/>
            </a:solidFill>
            <a:round/>
            <a:headEnd/>
            <a:tailEnd type="triangle" w="med" len="med"/>
          </a:ln>
          <a:effectLst>
            <a:prstShdw prst="shdw17" dist="17961" dir="2700000">
              <a:srgbClr val="800000">
                <a:gamma/>
                <a:shade val="60000"/>
                <a:invGamma/>
              </a:srgbClr>
            </a:prstShdw>
          </a:effectLst>
        </p:spPr>
        <p:txBody>
          <a:bodyPr/>
          <a:lstStyle/>
          <a:p>
            <a:endParaRPr lang="en-US"/>
          </a:p>
        </p:txBody>
      </p:sp>
      <p:sp>
        <p:nvSpPr>
          <p:cNvPr id="24" name="Rectangle 12"/>
          <p:cNvSpPr>
            <a:spLocks noChangeArrowheads="1"/>
          </p:cNvSpPr>
          <p:nvPr/>
        </p:nvSpPr>
        <p:spPr bwMode="auto">
          <a:xfrm>
            <a:off x="4267201" y="3733801"/>
            <a:ext cx="609600" cy="304801"/>
          </a:xfrm>
          <a:prstGeom prst="rect">
            <a:avLst/>
          </a:prstGeom>
          <a:noFill/>
          <a:ln w="28575">
            <a:solidFill>
              <a:srgbClr val="800000"/>
            </a:solidFill>
            <a:prstDash val="dash"/>
            <a:miter lim="800000"/>
            <a:headEnd/>
            <a:tailEnd/>
          </a:ln>
          <a:effectLst>
            <a:prstShdw prst="shdw17" dist="17961" dir="2700000">
              <a:srgbClr val="800000">
                <a:gamma/>
                <a:shade val="60000"/>
                <a:invGamma/>
              </a:srgbClr>
            </a:prstShdw>
          </a:effectLst>
        </p:spPr>
        <p:txBody>
          <a:bodyPr wrap="none" anchor="ctr"/>
          <a:lstStyle/>
          <a:p>
            <a:endParaRPr lang="en-US"/>
          </a:p>
        </p:txBody>
      </p:sp>
      <p:sp>
        <p:nvSpPr>
          <p:cNvPr id="25" name="Rectangle 21"/>
          <p:cNvSpPr>
            <a:spLocks noChangeArrowheads="1"/>
          </p:cNvSpPr>
          <p:nvPr/>
        </p:nvSpPr>
        <p:spPr bwMode="auto">
          <a:xfrm>
            <a:off x="7162800" y="1981200"/>
            <a:ext cx="1143000" cy="381001"/>
          </a:xfrm>
          <a:prstGeom prst="rect">
            <a:avLst/>
          </a:prstGeom>
          <a:noFill/>
          <a:ln w="28575">
            <a:solidFill>
              <a:srgbClr val="0000FF"/>
            </a:solidFill>
            <a:prstDash val="dash"/>
            <a:miter lim="800000"/>
            <a:headEnd/>
            <a:tailEnd/>
          </a:ln>
          <a:effectLst>
            <a:prstShdw prst="shdw17" dist="17961" dir="2700000">
              <a:srgbClr val="0000FF">
                <a:gamma/>
                <a:shade val="60000"/>
                <a:invGamma/>
              </a:srgbClr>
            </a:prstShdw>
          </a:effectLst>
        </p:spPr>
        <p:txBody>
          <a:bodyPr wrap="none" anchor="ctr"/>
          <a:lstStyle/>
          <a:p>
            <a:endParaRPr lang="en-US"/>
          </a:p>
        </p:txBody>
      </p:sp>
      <p:sp>
        <p:nvSpPr>
          <p:cNvPr id="26" name="Line 25"/>
          <p:cNvSpPr>
            <a:spLocks noChangeShapeType="1"/>
          </p:cNvSpPr>
          <p:nvPr/>
        </p:nvSpPr>
        <p:spPr bwMode="auto">
          <a:xfrm>
            <a:off x="7696200" y="2362200"/>
            <a:ext cx="45719" cy="2209800"/>
          </a:xfrm>
          <a:prstGeom prst="line">
            <a:avLst/>
          </a:prstGeom>
          <a:noFill/>
          <a:ln w="25400">
            <a:solidFill>
              <a:srgbClr val="0000FF"/>
            </a:solidFill>
            <a:round/>
            <a:headEnd/>
            <a:tailEnd/>
          </a:ln>
          <a:effectLst>
            <a:prstShdw prst="shdw17" dist="17961" dir="2700000">
              <a:srgbClr val="0000FF">
                <a:gamma/>
                <a:shade val="60000"/>
                <a:invGamma/>
              </a:srgbClr>
            </a:prstShdw>
          </a:effectLst>
        </p:spPr>
        <p:txBody>
          <a:bodyPr/>
          <a:lstStyle/>
          <a:p>
            <a:endParaRPr lang="en-US"/>
          </a:p>
        </p:txBody>
      </p:sp>
      <p:sp>
        <p:nvSpPr>
          <p:cNvPr id="27" name="Line 28"/>
          <p:cNvSpPr>
            <a:spLocks noChangeShapeType="1"/>
          </p:cNvSpPr>
          <p:nvPr/>
        </p:nvSpPr>
        <p:spPr bwMode="auto">
          <a:xfrm flipV="1">
            <a:off x="5486400" y="4572000"/>
            <a:ext cx="2241276" cy="45719"/>
          </a:xfrm>
          <a:prstGeom prst="line">
            <a:avLst/>
          </a:prstGeom>
          <a:noFill/>
          <a:ln w="25400">
            <a:solidFill>
              <a:srgbClr val="0000FF"/>
            </a:solidFill>
            <a:round/>
            <a:headEnd/>
            <a:tailEnd/>
          </a:ln>
          <a:effectLst>
            <a:prstShdw prst="shdw17" dist="17961" dir="2700000">
              <a:srgbClr val="0000FF">
                <a:gamma/>
                <a:shade val="60000"/>
                <a:invGamma/>
              </a:srgbClr>
            </a:prstShdw>
          </a:effectLst>
        </p:spPr>
        <p:txBody>
          <a:bodyPr/>
          <a:lstStyle/>
          <a:p>
            <a:endParaRPr lang="en-US"/>
          </a:p>
        </p:txBody>
      </p:sp>
      <p:sp>
        <p:nvSpPr>
          <p:cNvPr id="28" name="Rectangle 24"/>
          <p:cNvSpPr>
            <a:spLocks noChangeArrowheads="1"/>
          </p:cNvSpPr>
          <p:nvPr/>
        </p:nvSpPr>
        <p:spPr bwMode="auto">
          <a:xfrm>
            <a:off x="4953000" y="5791200"/>
            <a:ext cx="1066800" cy="381000"/>
          </a:xfrm>
          <a:prstGeom prst="rect">
            <a:avLst/>
          </a:prstGeom>
          <a:noFill/>
          <a:ln w="28575">
            <a:solidFill>
              <a:srgbClr val="0000FF"/>
            </a:solidFill>
            <a:prstDash val="dash"/>
            <a:miter lim="800000"/>
            <a:headEnd/>
            <a:tailEnd/>
          </a:ln>
          <a:effectLst>
            <a:prstShdw prst="shdw17" dist="17961" dir="2700000">
              <a:srgbClr val="0000FF">
                <a:gamma/>
                <a:shade val="60000"/>
                <a:invGamma/>
              </a:srgbClr>
            </a:prstShdw>
          </a:effectLst>
        </p:spPr>
        <p:txBody>
          <a:bodyPr wrap="none" anchor="ctr"/>
          <a:lstStyle/>
          <a:p>
            <a:endParaRPr lang="en-US"/>
          </a:p>
        </p:txBody>
      </p:sp>
      <p:sp>
        <p:nvSpPr>
          <p:cNvPr id="29" name="Line 26"/>
          <p:cNvSpPr>
            <a:spLocks noChangeShapeType="1"/>
          </p:cNvSpPr>
          <p:nvPr/>
        </p:nvSpPr>
        <p:spPr bwMode="auto">
          <a:xfrm flipH="1" flipV="1">
            <a:off x="5486397" y="4572000"/>
            <a:ext cx="45719" cy="1219200"/>
          </a:xfrm>
          <a:prstGeom prst="line">
            <a:avLst/>
          </a:prstGeom>
          <a:noFill/>
          <a:ln w="25400">
            <a:solidFill>
              <a:srgbClr val="0000FF"/>
            </a:solidFill>
            <a:round/>
            <a:headEnd/>
            <a:tailEnd/>
          </a:ln>
          <a:effectLst>
            <a:prstShdw prst="shdw17" dist="17961" dir="2700000">
              <a:srgbClr val="0000FF">
                <a:gamma/>
                <a:shade val="60000"/>
                <a:invGamma/>
              </a:srgbClr>
            </a:prstShdw>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5"/>
                                        </p:tgtEl>
                                        <p:attrNameLst>
                                          <p:attrName>style.visibility</p:attrName>
                                        </p:attrNameLst>
                                      </p:cBhvr>
                                      <p:to>
                                        <p:strVal val="visible"/>
                                      </p:to>
                                    </p:set>
                                    <p:anim calcmode="discrete" valueType="clr">
                                      <p:cBhvr override="childStyle">
                                        <p:cTn id="13"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5"/>
                                        </p:tgtEl>
                                        <p:attrNameLst>
                                          <p:attrName>fillcolor</p:attrName>
                                        </p:attrNameLst>
                                      </p:cBhvr>
                                      <p:tavLst>
                                        <p:tav tm="0">
                                          <p:val>
                                            <p:clrVal>
                                              <a:schemeClr val="accent2"/>
                                            </p:clrVal>
                                          </p:val>
                                        </p:tav>
                                        <p:tav tm="50000">
                                          <p:val>
                                            <p:clrVal>
                                              <a:schemeClr val="hlink"/>
                                            </p:clrVal>
                                          </p:val>
                                        </p:tav>
                                      </p:tavLst>
                                    </p:anim>
                                    <p:set>
                                      <p:cBhvr>
                                        <p:cTn id="15" dur="80"/>
                                        <p:tgtEl>
                                          <p:spTgt spid="15"/>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par>
                                <p:cTn id="21" presetID="10" presetClass="exit" presetSubtype="0" fill="hold" grpId="1" nodeType="withEffect">
                                  <p:stCondLst>
                                    <p:cond delay="0"/>
                                  </p:stCondLst>
                                  <p:iterate type="lt">
                                    <p:tmPct val="0"/>
                                  </p:iterate>
                                  <p:childTnLst>
                                    <p:animEffect transition="out" filter="fade">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000"/>
                                        <p:tgtEl>
                                          <p:spTgt spid="18"/>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20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20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strips(downLeft)">
                                      <p:cBhvr>
                                        <p:cTn id="39" dur="1000"/>
                                        <p:tgtEl>
                                          <p:spTgt spid="21"/>
                                        </p:tgtEl>
                                      </p:cBhvr>
                                    </p:animEffect>
                                  </p:childTnLst>
                                </p:cTn>
                              </p:par>
                            </p:childTnLst>
                          </p:cTn>
                        </p:par>
                        <p:par>
                          <p:cTn id="40" fill="hold">
                            <p:stCondLst>
                              <p:cond delay="1000"/>
                            </p:stCondLst>
                            <p:childTnLst>
                              <p:par>
                                <p:cTn id="41" presetID="18" presetClass="entr" presetSubtype="12"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strips(downLeft)">
                                      <p:cBhvr>
                                        <p:cTn id="43" dur="1000"/>
                                        <p:tgtEl>
                                          <p:spTgt spid="22"/>
                                        </p:tgtEl>
                                      </p:cBhvr>
                                    </p:animEffect>
                                  </p:childTnLst>
                                </p:cTn>
                              </p:par>
                            </p:childTnLst>
                          </p:cTn>
                        </p:par>
                        <p:par>
                          <p:cTn id="44" fill="hold">
                            <p:stCondLst>
                              <p:cond delay="2000"/>
                            </p:stCondLst>
                            <p:childTnLst>
                              <p:par>
                                <p:cTn id="45" presetID="18" presetClass="entr" presetSubtype="6"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strips(downRight)">
                                      <p:cBhvr>
                                        <p:cTn id="47" dur="1000"/>
                                        <p:tgtEl>
                                          <p:spTgt spid="23"/>
                                        </p:tgtEl>
                                      </p:cBhvr>
                                    </p:animEffect>
                                  </p:childTnLst>
                                </p:cTn>
                              </p:par>
                            </p:childTnLst>
                          </p:cTn>
                        </p:par>
                        <p:par>
                          <p:cTn id="48" fill="hold">
                            <p:stCondLst>
                              <p:cond delay="3000"/>
                            </p:stCondLst>
                            <p:childTnLst>
                              <p:par>
                                <p:cTn id="49" presetID="18" presetClass="entr" presetSubtype="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strips(downRight)">
                                      <p:cBhvr>
                                        <p:cTn id="51" dur="10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strips(downLeft)">
                                      <p:cBhvr>
                                        <p:cTn id="56" dur="1000"/>
                                        <p:tgtEl>
                                          <p:spTgt spid="25"/>
                                        </p:tgtEl>
                                      </p:cBhvr>
                                    </p:animEffect>
                                  </p:childTnLst>
                                </p:cTn>
                              </p:par>
                            </p:childTnLst>
                          </p:cTn>
                        </p:par>
                        <p:par>
                          <p:cTn id="57" fill="hold">
                            <p:stCondLst>
                              <p:cond delay="1000"/>
                            </p:stCondLst>
                            <p:childTnLst>
                              <p:par>
                                <p:cTn id="58" presetID="18" presetClass="entr" presetSubtype="12"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strips(downLeft)">
                                      <p:cBhvr>
                                        <p:cTn id="60" dur="1000"/>
                                        <p:tgtEl>
                                          <p:spTgt spid="26"/>
                                        </p:tgtEl>
                                      </p:cBhvr>
                                    </p:animEffect>
                                  </p:childTnLst>
                                </p:cTn>
                              </p:par>
                            </p:childTnLst>
                          </p:cTn>
                        </p:par>
                        <p:par>
                          <p:cTn id="61" fill="hold">
                            <p:stCondLst>
                              <p:cond delay="2000"/>
                            </p:stCondLst>
                            <p:childTnLst>
                              <p:par>
                                <p:cTn id="62" presetID="18" presetClass="entr" presetSubtype="12"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strips(downLeft)">
                                      <p:cBhvr>
                                        <p:cTn id="64" dur="1000"/>
                                        <p:tgtEl>
                                          <p:spTgt spid="27"/>
                                        </p:tgtEl>
                                      </p:cBhvr>
                                    </p:animEffect>
                                  </p:childTnLst>
                                </p:cTn>
                              </p:par>
                            </p:childTnLst>
                          </p:cTn>
                        </p:par>
                        <p:par>
                          <p:cTn id="65" fill="hold">
                            <p:stCondLst>
                              <p:cond delay="3000"/>
                            </p:stCondLst>
                            <p:childTnLst>
                              <p:par>
                                <p:cTn id="66" presetID="18" presetClass="entr" presetSubtype="12" fill="hold"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strips(downLeft)">
                                      <p:cBhvr>
                                        <p:cTn id="68" dur="1000"/>
                                        <p:tgtEl>
                                          <p:spTgt spid="29"/>
                                        </p:tgtEl>
                                      </p:cBhvr>
                                    </p:animEffect>
                                  </p:childTnLst>
                                </p:cTn>
                              </p:par>
                            </p:childTnLst>
                          </p:cTn>
                        </p:par>
                        <p:par>
                          <p:cTn id="69" fill="hold">
                            <p:stCondLst>
                              <p:cond delay="4000"/>
                            </p:stCondLst>
                            <p:childTnLst>
                              <p:par>
                                <p:cTn id="70" presetID="18" presetClass="entr" presetSubtype="12"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strips(downLeft)">
                                      <p:cBhvr>
                                        <p:cTn id="7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4" cstate="print">
            <a:lum/>
          </a:blip>
          <a:srcRect/>
          <a:stretch>
            <a:fillRect t="-1000" b="-1000"/>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276600" y="2590801"/>
            <a:ext cx="6096000" cy="1698625"/>
          </a:xfrm>
        </p:spPr>
        <p:txBody>
          <a:bodyPr/>
          <a:lstStyle/>
          <a:p>
            <a:r>
              <a:rPr lang="en-US" sz="3600" b="1">
                <a:solidFill>
                  <a:srgbClr val="FF0000"/>
                </a:solidFill>
                <a:effectLst>
                  <a:innerShdw blurRad="63500" dist="50800" dir="13500000">
                    <a:prstClr val="black">
                      <a:alpha val="50000"/>
                    </a:prstClr>
                  </a:innerShdw>
                </a:effectLst>
              </a:rPr>
              <a:t>CÁM ƠN SỰ THEO DÕI CỦA THẦY GIÁO VÀ CÁC BẠN!!!</a:t>
            </a:r>
          </a:p>
        </p:txBody>
      </p:sp>
    </p:spTree>
    <p:custDataLst>
      <p:tags r:id="rId1"/>
    </p:custDataLst>
    <p:extLst>
      <p:ext uri="{BB962C8B-B14F-4D97-AF65-F5344CB8AC3E}">
        <p14:creationId xmlns:p14="http://schemas.microsoft.com/office/powerpoint/2010/main" val="221955620"/>
      </p:ext>
    </p:extLst>
  </p:cSld>
  <p:clrMapOvr>
    <a:masterClrMapping/>
  </p:clrMapOvr>
  <p:transition>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mn-lt"/>
              </a:rPr>
              <a:t>BÀI 10: CƠ SỞ DỮ LiỆU QUAN HỆ</a:t>
            </a:r>
          </a:p>
        </p:txBody>
      </p:sp>
      <p:sp>
        <p:nvSpPr>
          <p:cNvPr id="4" name="Slide Number Placeholder 3"/>
          <p:cNvSpPr>
            <a:spLocks noGrp="1"/>
          </p:cNvSpPr>
          <p:nvPr>
            <p:ph type="sldNum" sz="quarter" idx="12"/>
          </p:nvPr>
        </p:nvSpPr>
        <p:spPr/>
        <p:txBody>
          <a:bodyPr/>
          <a:lstStyle/>
          <a:p>
            <a:fld id="{0F6E7020-5109-4EE0-B939-0A203D8953B1}" type="slidenum">
              <a:rPr lang="en-US" smtClean="0">
                <a:latin typeface="+mn-lt"/>
              </a:rPr>
              <a:pPr/>
              <a:t>3</a:t>
            </a:fld>
            <a:endParaRPr lang="en-US">
              <a:latin typeface="+mn-lt"/>
            </a:endParaRPr>
          </a:p>
        </p:txBody>
      </p:sp>
      <p:sp>
        <p:nvSpPr>
          <p:cNvPr id="7" name="TextBox 6"/>
          <p:cNvSpPr txBox="1"/>
          <p:nvPr/>
        </p:nvSpPr>
        <p:spPr>
          <a:xfrm>
            <a:off x="1668296" y="1496290"/>
            <a:ext cx="2446504" cy="707886"/>
          </a:xfrm>
          <a:prstGeom prst="rect">
            <a:avLst/>
          </a:prstGeom>
          <a:noFill/>
        </p:spPr>
        <p:txBody>
          <a:bodyPr wrap="none" rtlCol="0">
            <a:spAutoFit/>
          </a:bodyPr>
          <a:lstStyle/>
          <a:p>
            <a:r>
              <a:rPr lang="en-US" sz="2000" b="1">
                <a:solidFill>
                  <a:srgbClr val="0000FF"/>
                </a:solidFill>
              </a:rPr>
              <a:t>1. Mô hình dữ liệu </a:t>
            </a:r>
            <a:br>
              <a:rPr lang="en-US" sz="2000" b="1">
                <a:solidFill>
                  <a:srgbClr val="0000FF"/>
                </a:solidFill>
              </a:rPr>
            </a:br>
            <a:r>
              <a:rPr lang="en-US" sz="2000" b="1">
                <a:solidFill>
                  <a:srgbClr val="0000FF"/>
                </a:solidFill>
              </a:rPr>
              <a:t>quan hệ:</a:t>
            </a:r>
          </a:p>
        </p:txBody>
      </p:sp>
      <p:sp>
        <p:nvSpPr>
          <p:cNvPr id="8" name="TextBox 7"/>
          <p:cNvSpPr txBox="1"/>
          <p:nvPr/>
        </p:nvSpPr>
        <p:spPr>
          <a:xfrm>
            <a:off x="1668296" y="2111515"/>
            <a:ext cx="2223686" cy="646331"/>
          </a:xfrm>
          <a:prstGeom prst="rect">
            <a:avLst/>
          </a:prstGeom>
          <a:noFill/>
        </p:spPr>
        <p:txBody>
          <a:bodyPr wrap="none" rtlCol="0">
            <a:spAutoFit/>
          </a:bodyPr>
          <a:lstStyle/>
          <a:p>
            <a:r>
              <a:rPr lang="en-US" b="1">
                <a:solidFill>
                  <a:schemeClr val="tx2"/>
                </a:solidFill>
              </a:rPr>
              <a:t>a. Mô hình dữ liệu </a:t>
            </a:r>
            <a:br>
              <a:rPr lang="en-US" b="1">
                <a:solidFill>
                  <a:schemeClr val="tx2"/>
                </a:solidFill>
              </a:rPr>
            </a:br>
            <a:r>
              <a:rPr lang="en-US" b="1">
                <a:solidFill>
                  <a:schemeClr val="tx2"/>
                </a:solidFill>
              </a:rPr>
              <a:t>là gì?</a:t>
            </a:r>
          </a:p>
        </p:txBody>
      </p:sp>
      <p:sp>
        <p:nvSpPr>
          <p:cNvPr id="9" name="TextBox 8"/>
          <p:cNvSpPr txBox="1"/>
          <p:nvPr/>
        </p:nvSpPr>
        <p:spPr>
          <a:xfrm>
            <a:off x="4270376" y="1576810"/>
            <a:ext cx="6092825" cy="1569660"/>
          </a:xfrm>
          <a:prstGeom prst="rect">
            <a:avLst/>
          </a:prstGeom>
          <a:noFill/>
        </p:spPr>
        <p:txBody>
          <a:bodyPr wrap="square" rtlCol="0">
            <a:spAutoFit/>
          </a:bodyPr>
          <a:lstStyle/>
          <a:p>
            <a:r>
              <a:rPr lang="en-US" sz="2400" b="1">
                <a:solidFill>
                  <a:schemeClr val="tx2"/>
                </a:solidFill>
              </a:rPr>
              <a:t>Trong lĩnh vực CSDL, người ta dùng mô hình dữ liệu để mô tả dữ liệu ở mức cao, tổng quát, vì vậy mô hình dữ liệu được dùng để thiết kế CSDL.</a:t>
            </a:r>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3036"/>
          <a:stretch/>
        </p:blipFill>
        <p:spPr bwMode="auto">
          <a:xfrm>
            <a:off x="4191000" y="3174180"/>
            <a:ext cx="4019550" cy="3379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267201" y="3477162"/>
            <a:ext cx="2279791" cy="1323439"/>
          </a:xfrm>
          <a:prstGeom prst="rect">
            <a:avLst/>
          </a:prstGeom>
          <a:noFill/>
        </p:spPr>
        <p:txBody>
          <a:bodyPr wrap="none" rtlCol="0">
            <a:spAutoFit/>
          </a:bodyPr>
          <a:lstStyle/>
          <a:p>
            <a:r>
              <a:rPr lang="en-US" sz="2000" b="1">
                <a:solidFill>
                  <a:schemeClr val="bg1"/>
                </a:solidFill>
              </a:rPr>
              <a:t>Vậy khi thiết kế </a:t>
            </a:r>
            <a:br>
              <a:rPr lang="en-US" sz="2000" b="1">
                <a:solidFill>
                  <a:schemeClr val="bg1"/>
                </a:solidFill>
              </a:rPr>
            </a:br>
            <a:r>
              <a:rPr lang="en-US" sz="2000" b="1">
                <a:solidFill>
                  <a:schemeClr val="bg1"/>
                </a:solidFill>
              </a:rPr>
              <a:t>CSDL cần </a:t>
            </a:r>
            <a:br>
              <a:rPr lang="en-US" sz="2000" b="1">
                <a:solidFill>
                  <a:schemeClr val="bg1"/>
                </a:solidFill>
              </a:rPr>
            </a:br>
            <a:r>
              <a:rPr lang="en-US" sz="2000" b="1">
                <a:solidFill>
                  <a:schemeClr val="bg1"/>
                </a:solidFill>
              </a:rPr>
              <a:t>quan tâm những </a:t>
            </a:r>
          </a:p>
          <a:p>
            <a:r>
              <a:rPr lang="en-US" sz="2000" b="1">
                <a:solidFill>
                  <a:schemeClr val="bg1"/>
                </a:solidFill>
              </a:rPr>
              <a:t>yếu tố nào?</a:t>
            </a:r>
          </a:p>
        </p:txBody>
      </p:sp>
      <p:sp>
        <p:nvSpPr>
          <p:cNvPr id="12" name="TextBox 11"/>
          <p:cNvSpPr txBox="1"/>
          <p:nvPr/>
        </p:nvSpPr>
        <p:spPr>
          <a:xfrm>
            <a:off x="7620000" y="3048000"/>
            <a:ext cx="3048000" cy="523220"/>
          </a:xfrm>
          <a:prstGeom prst="rect">
            <a:avLst/>
          </a:prstGeom>
          <a:noFill/>
        </p:spPr>
        <p:txBody>
          <a:bodyPr wrap="square" rtlCol="0">
            <a:spAutoFit/>
          </a:bodyPr>
          <a:lstStyle/>
          <a:p>
            <a:r>
              <a:rPr lang="en-US" sz="2800">
                <a:solidFill>
                  <a:srgbClr val="FF0000"/>
                </a:solidFill>
              </a:rPr>
              <a:t>Cấu trúc dữ liệu?</a:t>
            </a:r>
          </a:p>
        </p:txBody>
      </p:sp>
      <p:sp>
        <p:nvSpPr>
          <p:cNvPr id="13" name="TextBox 12"/>
          <p:cNvSpPr txBox="1"/>
          <p:nvPr/>
        </p:nvSpPr>
        <p:spPr>
          <a:xfrm>
            <a:off x="8153400" y="3657601"/>
            <a:ext cx="2605200" cy="1384995"/>
          </a:xfrm>
          <a:prstGeom prst="rect">
            <a:avLst/>
          </a:prstGeom>
          <a:noFill/>
        </p:spPr>
        <p:txBody>
          <a:bodyPr wrap="none" rtlCol="0">
            <a:spAutoFit/>
          </a:bodyPr>
          <a:lstStyle/>
          <a:p>
            <a:r>
              <a:rPr lang="en-US" sz="2800">
                <a:solidFill>
                  <a:srgbClr val="FF0000"/>
                </a:solidFill>
              </a:rPr>
              <a:t>Các thao tác, </a:t>
            </a:r>
            <a:br>
              <a:rPr lang="en-US" sz="2800">
                <a:solidFill>
                  <a:srgbClr val="FF0000"/>
                </a:solidFill>
              </a:rPr>
            </a:br>
            <a:r>
              <a:rPr lang="en-US" sz="2800">
                <a:solidFill>
                  <a:srgbClr val="FF0000"/>
                </a:solidFill>
              </a:rPr>
              <a:t>phép toán trên </a:t>
            </a:r>
          </a:p>
          <a:p>
            <a:r>
              <a:rPr lang="en-US" sz="2800">
                <a:solidFill>
                  <a:srgbClr val="FF0000"/>
                </a:solidFill>
              </a:rPr>
              <a:t>dữ liệu?</a:t>
            </a:r>
          </a:p>
        </p:txBody>
      </p:sp>
      <p:sp>
        <p:nvSpPr>
          <p:cNvPr id="14" name="TextBox 13"/>
          <p:cNvSpPr txBox="1"/>
          <p:nvPr/>
        </p:nvSpPr>
        <p:spPr>
          <a:xfrm>
            <a:off x="8305801" y="5181601"/>
            <a:ext cx="1925527" cy="954107"/>
          </a:xfrm>
          <a:prstGeom prst="rect">
            <a:avLst/>
          </a:prstGeom>
          <a:noFill/>
        </p:spPr>
        <p:txBody>
          <a:bodyPr wrap="none" rtlCol="0">
            <a:spAutoFit/>
          </a:bodyPr>
          <a:lstStyle/>
          <a:p>
            <a:r>
              <a:rPr lang="en-US" sz="2800">
                <a:solidFill>
                  <a:srgbClr val="FF0000"/>
                </a:solidFill>
              </a:rPr>
              <a:t>Ràng buộc</a:t>
            </a:r>
          </a:p>
          <a:p>
            <a:r>
              <a:rPr lang="en-US" sz="2800">
                <a:solidFill>
                  <a:srgbClr val="FF0000"/>
                </a:solidFill>
              </a:rPr>
              <a:t>dữ liệu?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by="(-#ppt_w*2)" calcmode="lin" valueType="num">
                                      <p:cBhvr rctx="PPT">
                                        <p:cTn id="17" dur="250" autoRev="1" fill="hold">
                                          <p:stCondLst>
                                            <p:cond delay="0"/>
                                          </p:stCondLst>
                                        </p:cTn>
                                        <p:tgtEl>
                                          <p:spTgt spid="11"/>
                                        </p:tgtEl>
                                        <p:attrNameLst>
                                          <p:attrName>ppt_w</p:attrName>
                                        </p:attrNameLst>
                                      </p:cBhvr>
                                    </p:anim>
                                    <p:anim by="(#ppt_w*0.50)" calcmode="lin" valueType="num">
                                      <p:cBhvr>
                                        <p:cTn id="18" dur="250" decel="50000" autoRev="1" fill="hold">
                                          <p:stCondLst>
                                            <p:cond delay="0"/>
                                          </p:stCondLst>
                                        </p:cTn>
                                        <p:tgtEl>
                                          <p:spTgt spid="11"/>
                                        </p:tgtEl>
                                        <p:attrNameLst>
                                          <p:attrName>ppt_x</p:attrName>
                                        </p:attrNameLst>
                                      </p:cBhvr>
                                    </p:anim>
                                    <p:anim from="(-#ppt_h/2)" to="(#ppt_y)" calcmode="lin" valueType="num">
                                      <p:cBhvr>
                                        <p:cTn id="19" dur="500" fill="hold">
                                          <p:stCondLst>
                                            <p:cond delay="0"/>
                                          </p:stCondLst>
                                        </p:cTn>
                                        <p:tgtEl>
                                          <p:spTgt spid="11"/>
                                        </p:tgtEl>
                                        <p:attrNameLst>
                                          <p:attrName>ppt_y</p:attrName>
                                        </p:attrNameLst>
                                      </p:cBhvr>
                                    </p:anim>
                                    <p:animRot by="21600000">
                                      <p:cBhvr>
                                        <p:cTn id="20" dur="500" fill="hold">
                                          <p:stCondLst>
                                            <p:cond delay="0"/>
                                          </p:stCondLst>
                                        </p:cTn>
                                        <p:tgtEl>
                                          <p:spTgt spid="11"/>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mn-lt"/>
              </a:rPr>
              <a:t>BÀI 10: CƠ SỞ DỮ LiỆU QUAN HỆ</a:t>
            </a:r>
          </a:p>
        </p:txBody>
      </p:sp>
      <p:sp>
        <p:nvSpPr>
          <p:cNvPr id="4" name="Slide Number Placeholder 3"/>
          <p:cNvSpPr>
            <a:spLocks noGrp="1"/>
          </p:cNvSpPr>
          <p:nvPr>
            <p:ph type="sldNum" sz="quarter" idx="12"/>
          </p:nvPr>
        </p:nvSpPr>
        <p:spPr/>
        <p:txBody>
          <a:bodyPr/>
          <a:lstStyle/>
          <a:p>
            <a:fld id="{0F6E7020-5109-4EE0-B939-0A203D8953B1}" type="slidenum">
              <a:rPr lang="en-US" smtClean="0">
                <a:latin typeface="+mn-lt"/>
              </a:rPr>
              <a:pPr/>
              <a:t>4</a:t>
            </a:fld>
            <a:endParaRPr lang="en-US">
              <a:latin typeface="+mn-lt"/>
            </a:endParaRPr>
          </a:p>
        </p:txBody>
      </p:sp>
      <p:sp>
        <p:nvSpPr>
          <p:cNvPr id="5" name="TextBox 4"/>
          <p:cNvSpPr txBox="1"/>
          <p:nvPr/>
        </p:nvSpPr>
        <p:spPr>
          <a:xfrm>
            <a:off x="1668296" y="1496290"/>
            <a:ext cx="2446504" cy="707886"/>
          </a:xfrm>
          <a:prstGeom prst="rect">
            <a:avLst/>
          </a:prstGeom>
          <a:noFill/>
        </p:spPr>
        <p:txBody>
          <a:bodyPr wrap="none" rtlCol="0">
            <a:spAutoFit/>
          </a:bodyPr>
          <a:lstStyle/>
          <a:p>
            <a:r>
              <a:rPr lang="en-US" sz="2000" b="1">
                <a:solidFill>
                  <a:srgbClr val="0000FF"/>
                </a:solidFill>
              </a:rPr>
              <a:t>1. Mô hình dữ liệu </a:t>
            </a:r>
            <a:br>
              <a:rPr lang="en-US" sz="2000" b="1">
                <a:solidFill>
                  <a:srgbClr val="0000FF"/>
                </a:solidFill>
              </a:rPr>
            </a:br>
            <a:r>
              <a:rPr lang="en-US" sz="2000" b="1">
                <a:solidFill>
                  <a:srgbClr val="0000FF"/>
                </a:solidFill>
              </a:rPr>
              <a:t>quan hệ:</a:t>
            </a:r>
          </a:p>
        </p:txBody>
      </p:sp>
      <p:sp>
        <p:nvSpPr>
          <p:cNvPr id="6" name="TextBox 5"/>
          <p:cNvSpPr txBox="1"/>
          <p:nvPr/>
        </p:nvSpPr>
        <p:spPr>
          <a:xfrm>
            <a:off x="1668296" y="2111515"/>
            <a:ext cx="2223686" cy="646331"/>
          </a:xfrm>
          <a:prstGeom prst="rect">
            <a:avLst/>
          </a:prstGeom>
          <a:noFill/>
        </p:spPr>
        <p:txBody>
          <a:bodyPr wrap="none" rtlCol="0">
            <a:spAutoFit/>
          </a:bodyPr>
          <a:lstStyle/>
          <a:p>
            <a:r>
              <a:rPr lang="en-US" b="1">
                <a:solidFill>
                  <a:schemeClr val="tx2"/>
                </a:solidFill>
              </a:rPr>
              <a:t>a. Mô hình dữ liệu </a:t>
            </a:r>
            <a:br>
              <a:rPr lang="en-US" b="1">
                <a:solidFill>
                  <a:schemeClr val="tx2"/>
                </a:solidFill>
              </a:rPr>
            </a:br>
            <a:r>
              <a:rPr lang="en-US" b="1">
                <a:solidFill>
                  <a:schemeClr val="tx2"/>
                </a:solidFill>
              </a:rPr>
              <a:t>là gì?</a:t>
            </a:r>
          </a:p>
        </p:txBody>
      </p:sp>
      <p:sp>
        <p:nvSpPr>
          <p:cNvPr id="7" name="TextBox 6"/>
          <p:cNvSpPr txBox="1"/>
          <p:nvPr/>
        </p:nvSpPr>
        <p:spPr>
          <a:xfrm>
            <a:off x="4270376" y="1576811"/>
            <a:ext cx="3730625" cy="461665"/>
          </a:xfrm>
          <a:prstGeom prst="rect">
            <a:avLst/>
          </a:prstGeom>
          <a:noFill/>
        </p:spPr>
        <p:txBody>
          <a:bodyPr wrap="square" rtlCol="0">
            <a:spAutoFit/>
          </a:bodyPr>
          <a:lstStyle/>
          <a:p>
            <a:r>
              <a:rPr lang="en-US" sz="2400" b="1">
                <a:solidFill>
                  <a:schemeClr val="tx2"/>
                </a:solidFill>
              </a:rPr>
              <a:t>Mô hình dữ liệu là gì?</a:t>
            </a:r>
          </a:p>
        </p:txBody>
      </p:sp>
      <p:sp useBgFill="1">
        <p:nvSpPr>
          <p:cNvPr id="8" name="Rounded Rectangle 7"/>
          <p:cNvSpPr/>
          <p:nvPr/>
        </p:nvSpPr>
        <p:spPr>
          <a:xfrm>
            <a:off x="4419600" y="2187714"/>
            <a:ext cx="5791200" cy="1546086"/>
          </a:xfrm>
          <a:prstGeom prst="roundRect">
            <a:avLst/>
          </a:prstGeom>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2"/>
                </a:solidFill>
              </a:rPr>
              <a:t>Mô hình dữ liệu là một tập khái niệm dùng để mô tả </a:t>
            </a:r>
            <a:r>
              <a:rPr lang="en-US" sz="2400" b="1">
                <a:solidFill>
                  <a:srgbClr val="FF0000"/>
                </a:solidFill>
              </a:rPr>
              <a:t>cấu trúc dữ liệu</a:t>
            </a:r>
            <a:r>
              <a:rPr lang="en-US" sz="2400">
                <a:solidFill>
                  <a:schemeClr val="tx2"/>
                </a:solidFill>
              </a:rPr>
              <a:t>, các thao tác, phép toán trên dữ liệu và các </a:t>
            </a:r>
            <a:r>
              <a:rPr lang="en-US" sz="2400" b="1">
                <a:solidFill>
                  <a:srgbClr val="FF0000"/>
                </a:solidFill>
              </a:rPr>
              <a:t>ràng buộc dữ liệu</a:t>
            </a:r>
            <a:r>
              <a:rPr lang="en-US" sz="2400">
                <a:solidFill>
                  <a:schemeClr val="tx2"/>
                </a:solidFill>
              </a:rPr>
              <a:t> trên một CSDL.</a:t>
            </a:r>
          </a:p>
        </p:txBody>
      </p:sp>
      <p:sp>
        <p:nvSpPr>
          <p:cNvPr id="9" name="TextBox 8"/>
          <p:cNvSpPr txBox="1"/>
          <p:nvPr/>
        </p:nvSpPr>
        <p:spPr>
          <a:xfrm>
            <a:off x="4419600" y="4087091"/>
            <a:ext cx="5506636" cy="707886"/>
          </a:xfrm>
          <a:prstGeom prst="rect">
            <a:avLst/>
          </a:prstGeom>
          <a:noFill/>
        </p:spPr>
        <p:txBody>
          <a:bodyPr wrap="none" rtlCol="0">
            <a:spAutoFit/>
          </a:bodyPr>
          <a:lstStyle/>
          <a:p>
            <a:r>
              <a:rPr lang="en-US" sz="2000"/>
              <a:t>VD: Mô hình dữ liệu quan hệ, mô hình dữ liệu </a:t>
            </a:r>
            <a:br>
              <a:rPr lang="en-US" sz="2000"/>
            </a:br>
            <a:r>
              <a:rPr lang="en-US" sz="2000"/>
              <a:t>hướng đối tượng, mô hình dữ liệu phân cấp,…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wipe(down)">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out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mn-lt"/>
              </a:rPr>
              <a:t>BÀI 10: CƠ SỞ DỮ LiỆU QUAN HỆ</a:t>
            </a:r>
          </a:p>
        </p:txBody>
      </p:sp>
      <p:sp>
        <p:nvSpPr>
          <p:cNvPr id="4" name="Slide Number Placeholder 3"/>
          <p:cNvSpPr>
            <a:spLocks noGrp="1"/>
          </p:cNvSpPr>
          <p:nvPr>
            <p:ph type="sldNum" sz="quarter" idx="12"/>
          </p:nvPr>
        </p:nvSpPr>
        <p:spPr/>
        <p:txBody>
          <a:bodyPr/>
          <a:lstStyle/>
          <a:p>
            <a:fld id="{0F6E7020-5109-4EE0-B939-0A203D8953B1}" type="slidenum">
              <a:rPr lang="en-US" smtClean="0">
                <a:latin typeface="+mn-lt"/>
              </a:rPr>
              <a:pPr/>
              <a:t>5</a:t>
            </a:fld>
            <a:endParaRPr lang="en-US">
              <a:latin typeface="+mn-lt"/>
            </a:endParaRPr>
          </a:p>
        </p:txBody>
      </p:sp>
      <p:sp>
        <p:nvSpPr>
          <p:cNvPr id="5" name="TextBox 4"/>
          <p:cNvSpPr txBox="1"/>
          <p:nvPr/>
        </p:nvSpPr>
        <p:spPr>
          <a:xfrm>
            <a:off x="1668296" y="1496290"/>
            <a:ext cx="2446504" cy="707886"/>
          </a:xfrm>
          <a:prstGeom prst="rect">
            <a:avLst/>
          </a:prstGeom>
          <a:noFill/>
        </p:spPr>
        <p:txBody>
          <a:bodyPr wrap="none" rtlCol="0">
            <a:spAutoFit/>
          </a:bodyPr>
          <a:lstStyle/>
          <a:p>
            <a:r>
              <a:rPr lang="en-US" sz="2000" b="1">
                <a:solidFill>
                  <a:srgbClr val="0000FF"/>
                </a:solidFill>
              </a:rPr>
              <a:t>1. Mô hình dữ liệu </a:t>
            </a:r>
            <a:br>
              <a:rPr lang="en-US" sz="2000" b="1">
                <a:solidFill>
                  <a:srgbClr val="0000FF"/>
                </a:solidFill>
              </a:rPr>
            </a:br>
            <a:r>
              <a:rPr lang="en-US" sz="2000" b="1">
                <a:solidFill>
                  <a:srgbClr val="0000FF"/>
                </a:solidFill>
              </a:rPr>
              <a:t>quan hệ:</a:t>
            </a:r>
          </a:p>
        </p:txBody>
      </p:sp>
      <p:sp>
        <p:nvSpPr>
          <p:cNvPr id="6" name="TextBox 5"/>
          <p:cNvSpPr txBox="1"/>
          <p:nvPr/>
        </p:nvSpPr>
        <p:spPr>
          <a:xfrm>
            <a:off x="1668296" y="2111515"/>
            <a:ext cx="2223686" cy="646331"/>
          </a:xfrm>
          <a:prstGeom prst="rect">
            <a:avLst/>
          </a:prstGeom>
          <a:noFill/>
        </p:spPr>
        <p:txBody>
          <a:bodyPr wrap="none" rtlCol="0">
            <a:spAutoFit/>
          </a:bodyPr>
          <a:lstStyle/>
          <a:p>
            <a:r>
              <a:rPr lang="en-US" b="1">
                <a:solidFill>
                  <a:schemeClr val="tx2"/>
                </a:solidFill>
              </a:rPr>
              <a:t>a. Mô hình dữ liệu </a:t>
            </a:r>
            <a:br>
              <a:rPr lang="en-US" b="1">
                <a:solidFill>
                  <a:schemeClr val="tx2"/>
                </a:solidFill>
              </a:rPr>
            </a:br>
            <a:r>
              <a:rPr lang="en-US" b="1">
                <a:solidFill>
                  <a:schemeClr val="tx2"/>
                </a:solidFill>
              </a:rPr>
              <a:t>là gì?</a:t>
            </a:r>
          </a:p>
        </p:txBody>
      </p:sp>
      <p:sp>
        <p:nvSpPr>
          <p:cNvPr id="7" name="TextBox 6"/>
          <p:cNvSpPr txBox="1"/>
          <p:nvPr/>
        </p:nvSpPr>
        <p:spPr>
          <a:xfrm>
            <a:off x="1662545" y="2667000"/>
            <a:ext cx="2480166" cy="923330"/>
          </a:xfrm>
          <a:prstGeom prst="rect">
            <a:avLst/>
          </a:prstGeom>
          <a:noFill/>
        </p:spPr>
        <p:txBody>
          <a:bodyPr wrap="none" rtlCol="0">
            <a:spAutoFit/>
          </a:bodyPr>
          <a:lstStyle/>
          <a:p>
            <a:r>
              <a:rPr lang="en-US" b="1">
                <a:solidFill>
                  <a:schemeClr val="tx2"/>
                </a:solidFill>
              </a:rPr>
              <a:t>b. Các đặc trưng của</a:t>
            </a:r>
            <a:br>
              <a:rPr lang="en-US" b="1">
                <a:solidFill>
                  <a:schemeClr val="tx2"/>
                </a:solidFill>
              </a:rPr>
            </a:br>
            <a:r>
              <a:rPr lang="en-US" b="1">
                <a:solidFill>
                  <a:schemeClr val="tx2"/>
                </a:solidFill>
              </a:rPr>
              <a:t>mô hình dữ liệu </a:t>
            </a:r>
            <a:br>
              <a:rPr lang="en-US" b="1">
                <a:solidFill>
                  <a:schemeClr val="tx2"/>
                </a:solidFill>
              </a:rPr>
            </a:br>
            <a:r>
              <a:rPr lang="en-US" b="1">
                <a:solidFill>
                  <a:schemeClr val="tx2"/>
                </a:solidFill>
              </a:rPr>
              <a:t>quan hệ?</a:t>
            </a:r>
          </a:p>
        </p:txBody>
      </p:sp>
      <p:sp>
        <p:nvSpPr>
          <p:cNvPr id="8" name="TextBox 7"/>
          <p:cNvSpPr txBox="1"/>
          <p:nvPr/>
        </p:nvSpPr>
        <p:spPr>
          <a:xfrm>
            <a:off x="4270376" y="1576811"/>
            <a:ext cx="6092825" cy="830997"/>
          </a:xfrm>
          <a:prstGeom prst="rect">
            <a:avLst/>
          </a:prstGeom>
          <a:noFill/>
        </p:spPr>
        <p:txBody>
          <a:bodyPr wrap="square" rtlCol="0">
            <a:spAutoFit/>
          </a:bodyPr>
          <a:lstStyle/>
          <a:p>
            <a:r>
              <a:rPr lang="en-US" sz="2400" b="1">
                <a:solidFill>
                  <a:schemeClr val="tx2"/>
                </a:solidFill>
              </a:rPr>
              <a:t>Các đặc trưng của mô hình dữ liệu </a:t>
            </a:r>
            <a:br>
              <a:rPr lang="en-US" sz="2400" b="1">
                <a:solidFill>
                  <a:schemeClr val="tx2"/>
                </a:solidFill>
              </a:rPr>
            </a:br>
            <a:r>
              <a:rPr lang="en-US" sz="2400" b="1">
                <a:solidFill>
                  <a:schemeClr val="tx2"/>
                </a:solidFill>
              </a:rPr>
              <a:t>quan hệ?</a:t>
            </a:r>
          </a:p>
        </p:txBody>
      </p:sp>
      <p:sp>
        <p:nvSpPr>
          <p:cNvPr id="9" name="Curved Up Ribbon 8"/>
          <p:cNvSpPr/>
          <p:nvPr/>
        </p:nvSpPr>
        <p:spPr>
          <a:xfrm>
            <a:off x="5410200" y="2286000"/>
            <a:ext cx="3733800" cy="1224824"/>
          </a:xfrm>
          <a:prstGeom prst="ellipseRibbon2">
            <a:avLst/>
          </a:prstGeom>
          <a:gradFill>
            <a:gsLst>
              <a:gs pos="0">
                <a:srgbClr val="FFCCFF">
                  <a:gamma/>
                  <a:tint val="0"/>
                  <a:invGamma/>
                </a:srgbClr>
              </a:gs>
              <a:gs pos="50000">
                <a:srgbClr val="92D050"/>
              </a:gs>
              <a:gs pos="100000">
                <a:srgbClr val="FFCCFF">
                  <a:gamma/>
                  <a:tint val="0"/>
                  <a:invGamma/>
                </a:srgbClr>
              </a:gs>
            </a:gsLst>
            <a:lin ang="5400000" scaled="1"/>
          </a:gra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a:solidFill>
                  <a:srgbClr val="0000FF"/>
                </a:solidFill>
              </a:rPr>
              <a:t>Làm việc nhóm</a:t>
            </a:r>
          </a:p>
        </p:txBody>
      </p:sp>
      <p:sp>
        <p:nvSpPr>
          <p:cNvPr id="11" name="TextBox 10"/>
          <p:cNvSpPr txBox="1"/>
          <p:nvPr/>
        </p:nvSpPr>
        <p:spPr>
          <a:xfrm>
            <a:off x="4343400" y="3657600"/>
            <a:ext cx="6092824" cy="3046988"/>
          </a:xfrm>
          <a:prstGeom prst="rect">
            <a:avLst/>
          </a:prstGeom>
          <a:noFill/>
        </p:spPr>
        <p:txBody>
          <a:bodyPr wrap="square" rtlCol="0">
            <a:spAutoFit/>
          </a:bodyPr>
          <a:lstStyle/>
          <a:p>
            <a:r>
              <a:rPr lang="en-US" sz="2400" b="1" u="sng">
                <a:solidFill>
                  <a:srgbClr val="FF0000"/>
                </a:solidFill>
              </a:rPr>
              <a:t>Yêu cầu:</a:t>
            </a:r>
          </a:p>
          <a:p>
            <a:pPr marL="342900" indent="-342900">
              <a:buFont typeface="Arial" pitchFamily="34" charset="0"/>
              <a:buChar char="•"/>
            </a:pPr>
            <a:r>
              <a:rPr lang="en-US" sz="2400">
                <a:solidFill>
                  <a:schemeClr val="tx2"/>
                </a:solidFill>
              </a:rPr>
              <a:t>Trình bày hiểu biết về </a:t>
            </a:r>
            <a:r>
              <a:rPr lang="vi-VN" sz="2400">
                <a:solidFill>
                  <a:schemeClr val="tx2"/>
                </a:solidFill>
              </a:rPr>
              <a:t>các đặc trưng của mô hình dữ liệu quan hệ thông qua sơ đồ tư duy</a:t>
            </a:r>
            <a:r>
              <a:rPr lang="en-US" sz="2400">
                <a:solidFill>
                  <a:schemeClr val="tx2"/>
                </a:solidFill>
              </a:rPr>
              <a:t>.</a:t>
            </a:r>
          </a:p>
          <a:p>
            <a:pPr marL="342900" indent="-342900">
              <a:buFont typeface="Arial" pitchFamily="34" charset="0"/>
              <a:buChar char="•"/>
            </a:pPr>
            <a:r>
              <a:rPr lang="en-US" sz="2400">
                <a:solidFill>
                  <a:schemeClr val="tx2"/>
                </a:solidFill>
              </a:rPr>
              <a:t> </a:t>
            </a:r>
            <a:r>
              <a:rPr lang="vi-VN" sz="2400">
                <a:solidFill>
                  <a:schemeClr val="tx2"/>
                </a:solidFill>
              </a:rPr>
              <a:t>Sơ đồ tư duy cần cung cấp các thông tin như: tên đặc trưng, nội dung cơ bản của đặc trưng, cho ví dụ</a:t>
            </a:r>
            <a:r>
              <a:rPr lang="en-US" sz="2400">
                <a:solidFill>
                  <a:schemeClr val="tx2"/>
                </a:solidFill>
              </a:rPr>
              <a:t> với mỗi đặc trưng.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barn(inVertical)">
                                      <p:cBhvr>
                                        <p:cTn id="24" dur="500"/>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wipe(down)">
                                      <p:cBhvr>
                                        <p:cTn id="29" dur="500"/>
                                        <p:tgtEl>
                                          <p:spTgt spid="1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animEffect transition="in" filter="wipe(down)">
                                      <p:cBhvr>
                                        <p:cTn id="34"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mn-lt"/>
              </a:rPr>
              <a:t>BÀI 10: CƠ SỞ DỮ LiỆU QUAN HỆ</a:t>
            </a:r>
          </a:p>
        </p:txBody>
      </p:sp>
      <p:sp>
        <p:nvSpPr>
          <p:cNvPr id="4" name="Slide Number Placeholder 3"/>
          <p:cNvSpPr>
            <a:spLocks noGrp="1"/>
          </p:cNvSpPr>
          <p:nvPr>
            <p:ph type="sldNum" sz="quarter" idx="12"/>
          </p:nvPr>
        </p:nvSpPr>
        <p:spPr/>
        <p:txBody>
          <a:bodyPr/>
          <a:lstStyle/>
          <a:p>
            <a:fld id="{0F6E7020-5109-4EE0-B939-0A203D8953B1}" type="slidenum">
              <a:rPr lang="en-US" smtClean="0">
                <a:latin typeface="+mn-lt"/>
              </a:rPr>
              <a:pPr/>
              <a:t>6</a:t>
            </a:fld>
            <a:endParaRPr lang="en-US">
              <a:latin typeface="+mn-lt"/>
            </a:endParaRPr>
          </a:p>
        </p:txBody>
      </p:sp>
      <p:sp>
        <p:nvSpPr>
          <p:cNvPr id="5" name="TextBox 4"/>
          <p:cNvSpPr txBox="1"/>
          <p:nvPr/>
        </p:nvSpPr>
        <p:spPr>
          <a:xfrm>
            <a:off x="1668296" y="1496290"/>
            <a:ext cx="2446504" cy="707886"/>
          </a:xfrm>
          <a:prstGeom prst="rect">
            <a:avLst/>
          </a:prstGeom>
          <a:noFill/>
        </p:spPr>
        <p:txBody>
          <a:bodyPr wrap="none" rtlCol="0">
            <a:spAutoFit/>
          </a:bodyPr>
          <a:lstStyle/>
          <a:p>
            <a:r>
              <a:rPr lang="en-US" sz="2000" b="1">
                <a:solidFill>
                  <a:srgbClr val="0000FF"/>
                </a:solidFill>
              </a:rPr>
              <a:t>1. Mô hình dữ liệu </a:t>
            </a:r>
            <a:br>
              <a:rPr lang="en-US" sz="2000" b="1">
                <a:solidFill>
                  <a:srgbClr val="0000FF"/>
                </a:solidFill>
              </a:rPr>
            </a:br>
            <a:r>
              <a:rPr lang="en-US" sz="2000" b="1">
                <a:solidFill>
                  <a:srgbClr val="0000FF"/>
                </a:solidFill>
              </a:rPr>
              <a:t>quan hệ:</a:t>
            </a:r>
          </a:p>
        </p:txBody>
      </p:sp>
      <p:sp>
        <p:nvSpPr>
          <p:cNvPr id="6" name="TextBox 5"/>
          <p:cNvSpPr txBox="1"/>
          <p:nvPr/>
        </p:nvSpPr>
        <p:spPr>
          <a:xfrm>
            <a:off x="1668296" y="2111515"/>
            <a:ext cx="2223686" cy="646331"/>
          </a:xfrm>
          <a:prstGeom prst="rect">
            <a:avLst/>
          </a:prstGeom>
          <a:noFill/>
        </p:spPr>
        <p:txBody>
          <a:bodyPr wrap="none" rtlCol="0">
            <a:spAutoFit/>
          </a:bodyPr>
          <a:lstStyle/>
          <a:p>
            <a:r>
              <a:rPr lang="en-US" b="1">
                <a:solidFill>
                  <a:schemeClr val="tx2"/>
                </a:solidFill>
              </a:rPr>
              <a:t>a. Mô hình dữ liệu </a:t>
            </a:r>
            <a:br>
              <a:rPr lang="en-US" b="1">
                <a:solidFill>
                  <a:schemeClr val="tx2"/>
                </a:solidFill>
              </a:rPr>
            </a:br>
            <a:r>
              <a:rPr lang="en-US" b="1">
                <a:solidFill>
                  <a:schemeClr val="tx2"/>
                </a:solidFill>
              </a:rPr>
              <a:t>là gì?</a:t>
            </a:r>
          </a:p>
        </p:txBody>
      </p:sp>
      <p:sp>
        <p:nvSpPr>
          <p:cNvPr id="7" name="TextBox 6"/>
          <p:cNvSpPr txBox="1"/>
          <p:nvPr/>
        </p:nvSpPr>
        <p:spPr>
          <a:xfrm>
            <a:off x="1662545" y="2667000"/>
            <a:ext cx="2480166" cy="923330"/>
          </a:xfrm>
          <a:prstGeom prst="rect">
            <a:avLst/>
          </a:prstGeom>
          <a:noFill/>
        </p:spPr>
        <p:txBody>
          <a:bodyPr wrap="none" rtlCol="0">
            <a:spAutoFit/>
          </a:bodyPr>
          <a:lstStyle/>
          <a:p>
            <a:r>
              <a:rPr lang="en-US" b="1">
                <a:solidFill>
                  <a:schemeClr val="tx2"/>
                </a:solidFill>
              </a:rPr>
              <a:t>b. Các đặc trưng của</a:t>
            </a:r>
            <a:br>
              <a:rPr lang="en-US" b="1">
                <a:solidFill>
                  <a:schemeClr val="tx2"/>
                </a:solidFill>
              </a:rPr>
            </a:br>
            <a:r>
              <a:rPr lang="en-US" b="1">
                <a:solidFill>
                  <a:schemeClr val="tx2"/>
                </a:solidFill>
              </a:rPr>
              <a:t>mô hình dữ liệu </a:t>
            </a:r>
            <a:br>
              <a:rPr lang="en-US" b="1">
                <a:solidFill>
                  <a:schemeClr val="tx2"/>
                </a:solidFill>
              </a:rPr>
            </a:br>
            <a:r>
              <a:rPr lang="en-US" b="1">
                <a:solidFill>
                  <a:schemeClr val="tx2"/>
                </a:solidFill>
              </a:rPr>
              <a:t>quan hệ?</a:t>
            </a:r>
          </a:p>
        </p:txBody>
      </p:sp>
      <p:sp>
        <p:nvSpPr>
          <p:cNvPr id="8" name="TextBox 7"/>
          <p:cNvSpPr txBox="1"/>
          <p:nvPr/>
        </p:nvSpPr>
        <p:spPr>
          <a:xfrm>
            <a:off x="4270376" y="1576811"/>
            <a:ext cx="6092825" cy="830997"/>
          </a:xfrm>
          <a:prstGeom prst="rect">
            <a:avLst/>
          </a:prstGeom>
          <a:noFill/>
        </p:spPr>
        <p:txBody>
          <a:bodyPr wrap="square" rtlCol="0">
            <a:spAutoFit/>
          </a:bodyPr>
          <a:lstStyle/>
          <a:p>
            <a:r>
              <a:rPr lang="en-US" sz="2400" b="1">
                <a:solidFill>
                  <a:schemeClr val="tx2"/>
                </a:solidFill>
              </a:rPr>
              <a:t>Các đặc trưng của mô hình dữ liệu </a:t>
            </a:r>
            <a:br>
              <a:rPr lang="en-US" sz="2400" b="1">
                <a:solidFill>
                  <a:schemeClr val="tx2"/>
                </a:solidFill>
              </a:rPr>
            </a:br>
            <a:r>
              <a:rPr lang="en-US" sz="2400" b="1">
                <a:solidFill>
                  <a:schemeClr val="tx2"/>
                </a:solidFill>
              </a:rPr>
              <a:t>quan hệ?</a:t>
            </a:r>
          </a:p>
        </p:txBody>
      </p:sp>
      <p:sp useBgFill="1">
        <p:nvSpPr>
          <p:cNvPr id="9" name="Rounded Rectangle 8"/>
          <p:cNvSpPr/>
          <p:nvPr/>
        </p:nvSpPr>
        <p:spPr>
          <a:xfrm>
            <a:off x="4419600" y="2568714"/>
            <a:ext cx="5791200" cy="3679686"/>
          </a:xfrm>
          <a:prstGeom prst="roundRect">
            <a:avLst/>
          </a:prstGeom>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Symbol" pitchFamily="18" charset="2"/>
              <a:buChar char=""/>
            </a:pPr>
            <a:r>
              <a:rPr lang="en-US" sz="2400" b="1">
                <a:solidFill>
                  <a:srgbClr val="FF0000"/>
                </a:solidFill>
              </a:rPr>
              <a:t>Về mặt cấu trúc:</a:t>
            </a:r>
          </a:p>
          <a:p>
            <a:pPr marL="800100" lvl="1" indent="-342900">
              <a:buFont typeface="Symbol" pitchFamily="18" charset="2"/>
              <a:buChar char=""/>
            </a:pPr>
            <a:r>
              <a:rPr lang="en-US" sz="2400">
                <a:solidFill>
                  <a:schemeClr val="tx2"/>
                </a:solidFill>
              </a:rPr>
              <a:t>Dữ liệu được thể hiện trong các bảng;</a:t>
            </a:r>
          </a:p>
          <a:p>
            <a:pPr marL="800100" lvl="1" indent="-342900">
              <a:buFont typeface="Symbol" pitchFamily="18" charset="2"/>
              <a:buChar char=""/>
            </a:pPr>
            <a:r>
              <a:rPr lang="en-US" sz="2400">
                <a:solidFill>
                  <a:schemeClr val="tx2"/>
                </a:solidFill>
              </a:rPr>
              <a:t>Mỗi bảng có nhiều cột, dòng =&gt; thể hiện thông tin về 1 chủ thể;</a:t>
            </a:r>
          </a:p>
          <a:p>
            <a:pPr marL="800100" lvl="1" indent="-342900">
              <a:buFont typeface="Symbol" pitchFamily="18" charset="2"/>
              <a:buChar char=""/>
            </a:pPr>
            <a:r>
              <a:rPr lang="en-US" sz="2400">
                <a:solidFill>
                  <a:schemeClr val="tx2"/>
                </a:solidFill>
              </a:rPr>
              <a:t>Mỗi cột biểu thị thuộc tính của chủ thể;</a:t>
            </a:r>
          </a:p>
          <a:p>
            <a:pPr marL="800100" lvl="1" indent="-342900">
              <a:buFont typeface="Symbol" pitchFamily="18" charset="2"/>
              <a:buChar char=""/>
            </a:pPr>
            <a:r>
              <a:rPr lang="en-US" sz="2400">
                <a:solidFill>
                  <a:schemeClr val="tx2"/>
                </a:solidFill>
              </a:rPr>
              <a:t>Mỗi dòng biểu thị cho một cá thể trong chủ thể.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barn(inVertical)">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wipe(down)">
                                      <p:cBhvr>
                                        <p:cTn id="21" dur="5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wipe(down)">
                                      <p:cBhvr>
                                        <p:cTn id="26" dur="5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wipe(down)">
                                      <p:cBhvr>
                                        <p:cTn id="31" dur="500"/>
                                        <p:tgtEl>
                                          <p:spTgt spid="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wipe(down)">
                                      <p:cBhvr>
                                        <p:cTn id="36"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mn-lt"/>
                <a:cs typeface="Times New Roman" pitchFamily="18" charset="0"/>
              </a:rPr>
              <a:t>BÀI 10: CƠ SỞ DỮ LiỆU QUAN HỆ</a:t>
            </a:r>
          </a:p>
        </p:txBody>
      </p:sp>
      <p:sp>
        <p:nvSpPr>
          <p:cNvPr id="4" name="Slide Number Placeholder 3"/>
          <p:cNvSpPr>
            <a:spLocks noGrp="1"/>
          </p:cNvSpPr>
          <p:nvPr>
            <p:ph type="sldNum" sz="quarter" idx="12"/>
          </p:nvPr>
        </p:nvSpPr>
        <p:spPr/>
        <p:txBody>
          <a:bodyPr/>
          <a:lstStyle/>
          <a:p>
            <a:fld id="{0F6E7020-5109-4EE0-B939-0A203D8953B1}" type="slidenum">
              <a:rPr lang="en-US" smtClean="0">
                <a:latin typeface="+mn-lt"/>
                <a:cs typeface="Times New Roman" pitchFamily="18" charset="0"/>
              </a:rPr>
              <a:pPr/>
              <a:t>7</a:t>
            </a:fld>
            <a:endParaRPr lang="en-US">
              <a:latin typeface="+mn-lt"/>
              <a:cs typeface="Times New Roman" pitchFamily="18" charset="0"/>
            </a:endParaRPr>
          </a:p>
        </p:txBody>
      </p:sp>
      <p:sp>
        <p:nvSpPr>
          <p:cNvPr id="5" name="TextBox 4"/>
          <p:cNvSpPr txBox="1"/>
          <p:nvPr/>
        </p:nvSpPr>
        <p:spPr>
          <a:xfrm>
            <a:off x="1668296" y="1496290"/>
            <a:ext cx="2446504" cy="707886"/>
          </a:xfrm>
          <a:prstGeom prst="rect">
            <a:avLst/>
          </a:prstGeom>
          <a:noFill/>
        </p:spPr>
        <p:txBody>
          <a:bodyPr wrap="none" rtlCol="0">
            <a:spAutoFit/>
          </a:bodyPr>
          <a:lstStyle/>
          <a:p>
            <a:r>
              <a:rPr lang="en-US" sz="2000" b="1">
                <a:solidFill>
                  <a:srgbClr val="0000FF"/>
                </a:solidFill>
                <a:cs typeface="Times New Roman" pitchFamily="18" charset="0"/>
              </a:rPr>
              <a:t>1. Mô hình dữ liệu </a:t>
            </a:r>
            <a:br>
              <a:rPr lang="en-US" sz="2000" b="1">
                <a:solidFill>
                  <a:srgbClr val="0000FF"/>
                </a:solidFill>
                <a:cs typeface="Times New Roman" pitchFamily="18" charset="0"/>
              </a:rPr>
            </a:br>
            <a:r>
              <a:rPr lang="en-US" sz="2000" b="1">
                <a:solidFill>
                  <a:srgbClr val="0000FF"/>
                </a:solidFill>
                <a:cs typeface="Times New Roman" pitchFamily="18" charset="0"/>
              </a:rPr>
              <a:t>quan hệ:</a:t>
            </a:r>
          </a:p>
        </p:txBody>
      </p:sp>
      <p:sp>
        <p:nvSpPr>
          <p:cNvPr id="6" name="TextBox 5"/>
          <p:cNvSpPr txBox="1"/>
          <p:nvPr/>
        </p:nvSpPr>
        <p:spPr>
          <a:xfrm>
            <a:off x="1668296" y="2111515"/>
            <a:ext cx="2223686" cy="646331"/>
          </a:xfrm>
          <a:prstGeom prst="rect">
            <a:avLst/>
          </a:prstGeom>
          <a:noFill/>
        </p:spPr>
        <p:txBody>
          <a:bodyPr wrap="none" rtlCol="0">
            <a:spAutoFit/>
          </a:bodyPr>
          <a:lstStyle/>
          <a:p>
            <a:r>
              <a:rPr lang="en-US" b="1">
                <a:solidFill>
                  <a:schemeClr val="tx2"/>
                </a:solidFill>
                <a:cs typeface="Times New Roman" pitchFamily="18" charset="0"/>
              </a:rPr>
              <a:t>a. Mô hình dữ liệu </a:t>
            </a:r>
            <a:br>
              <a:rPr lang="en-US" b="1">
                <a:solidFill>
                  <a:schemeClr val="tx2"/>
                </a:solidFill>
                <a:cs typeface="Times New Roman" pitchFamily="18" charset="0"/>
              </a:rPr>
            </a:br>
            <a:r>
              <a:rPr lang="en-US" b="1">
                <a:solidFill>
                  <a:schemeClr val="tx2"/>
                </a:solidFill>
                <a:cs typeface="Times New Roman" pitchFamily="18" charset="0"/>
              </a:rPr>
              <a:t>là gì?</a:t>
            </a:r>
          </a:p>
        </p:txBody>
      </p:sp>
      <p:sp>
        <p:nvSpPr>
          <p:cNvPr id="7" name="TextBox 6"/>
          <p:cNvSpPr txBox="1"/>
          <p:nvPr/>
        </p:nvSpPr>
        <p:spPr>
          <a:xfrm>
            <a:off x="1662545" y="2667000"/>
            <a:ext cx="2480166" cy="923330"/>
          </a:xfrm>
          <a:prstGeom prst="rect">
            <a:avLst/>
          </a:prstGeom>
          <a:noFill/>
        </p:spPr>
        <p:txBody>
          <a:bodyPr wrap="none" rtlCol="0">
            <a:spAutoFit/>
          </a:bodyPr>
          <a:lstStyle/>
          <a:p>
            <a:r>
              <a:rPr lang="en-US" b="1">
                <a:solidFill>
                  <a:schemeClr val="tx2"/>
                </a:solidFill>
                <a:cs typeface="Times New Roman" pitchFamily="18" charset="0"/>
              </a:rPr>
              <a:t>b. Các đặc trưng của</a:t>
            </a:r>
            <a:br>
              <a:rPr lang="en-US" b="1">
                <a:solidFill>
                  <a:schemeClr val="tx2"/>
                </a:solidFill>
                <a:cs typeface="Times New Roman" pitchFamily="18" charset="0"/>
              </a:rPr>
            </a:br>
            <a:r>
              <a:rPr lang="en-US" b="1">
                <a:solidFill>
                  <a:schemeClr val="tx2"/>
                </a:solidFill>
                <a:cs typeface="Times New Roman" pitchFamily="18" charset="0"/>
              </a:rPr>
              <a:t>mô hình dữ liệu </a:t>
            </a:r>
            <a:br>
              <a:rPr lang="en-US" b="1">
                <a:solidFill>
                  <a:schemeClr val="tx2"/>
                </a:solidFill>
                <a:cs typeface="Times New Roman" pitchFamily="18" charset="0"/>
              </a:rPr>
            </a:br>
            <a:r>
              <a:rPr lang="en-US" b="1">
                <a:solidFill>
                  <a:schemeClr val="tx2"/>
                </a:solidFill>
                <a:cs typeface="Times New Roman" pitchFamily="18" charset="0"/>
              </a:rPr>
              <a:t>quan hệ?</a:t>
            </a:r>
          </a:p>
        </p:txBody>
      </p:sp>
      <p:sp>
        <p:nvSpPr>
          <p:cNvPr id="8" name="TextBox 7"/>
          <p:cNvSpPr txBox="1"/>
          <p:nvPr/>
        </p:nvSpPr>
        <p:spPr>
          <a:xfrm>
            <a:off x="4270376" y="1576811"/>
            <a:ext cx="6092825" cy="830997"/>
          </a:xfrm>
          <a:prstGeom prst="rect">
            <a:avLst/>
          </a:prstGeom>
          <a:noFill/>
        </p:spPr>
        <p:txBody>
          <a:bodyPr wrap="square" rtlCol="0">
            <a:spAutoFit/>
          </a:bodyPr>
          <a:lstStyle/>
          <a:p>
            <a:r>
              <a:rPr lang="en-US" sz="2400" b="1">
                <a:solidFill>
                  <a:schemeClr val="tx2"/>
                </a:solidFill>
                <a:cs typeface="Times New Roman" pitchFamily="18" charset="0"/>
              </a:rPr>
              <a:t>Các đặc trưng của mô hình dữ liệu </a:t>
            </a:r>
            <a:br>
              <a:rPr lang="en-US" sz="2400" b="1">
                <a:solidFill>
                  <a:schemeClr val="tx2"/>
                </a:solidFill>
                <a:cs typeface="Times New Roman" pitchFamily="18" charset="0"/>
              </a:rPr>
            </a:br>
            <a:r>
              <a:rPr lang="en-US" sz="2400" b="1">
                <a:solidFill>
                  <a:schemeClr val="tx2"/>
                </a:solidFill>
                <a:cs typeface="Times New Roman" pitchFamily="18" charset="0"/>
              </a:rPr>
              <a:t>quan hệ?</a:t>
            </a:r>
          </a:p>
        </p:txBody>
      </p:sp>
      <p:sp useBgFill="1">
        <p:nvSpPr>
          <p:cNvPr id="9" name="Rounded Rectangle 8"/>
          <p:cNvSpPr/>
          <p:nvPr/>
        </p:nvSpPr>
        <p:spPr>
          <a:xfrm>
            <a:off x="4419600" y="2568714"/>
            <a:ext cx="5791200" cy="2079486"/>
          </a:xfrm>
          <a:prstGeom prst="roundRect">
            <a:avLst/>
          </a:prstGeom>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Symbol" pitchFamily="18" charset="2"/>
              <a:buChar char=""/>
            </a:pPr>
            <a:r>
              <a:rPr lang="en-US" sz="2400" b="1">
                <a:solidFill>
                  <a:srgbClr val="FF0000"/>
                </a:solidFill>
                <a:cs typeface="Times New Roman" pitchFamily="18" charset="0"/>
              </a:rPr>
              <a:t>Về mặt thao tác trên dữ liệu:</a:t>
            </a:r>
          </a:p>
          <a:p>
            <a:pPr marL="800100" lvl="1" indent="-342900">
              <a:buFont typeface="Symbol" pitchFamily="18" charset="2"/>
              <a:buChar char=""/>
            </a:pPr>
            <a:r>
              <a:rPr lang="en-US" sz="2400">
                <a:solidFill>
                  <a:schemeClr val="tx2"/>
                </a:solidFill>
                <a:cs typeface="Times New Roman" pitchFamily="18" charset="0"/>
              </a:rPr>
              <a:t>Cập nhật dữ liệu: thêm, sửa, xóa 1 bảng ghi;</a:t>
            </a:r>
          </a:p>
          <a:p>
            <a:pPr marL="800100" lvl="1" indent="-342900">
              <a:buFont typeface="Symbol" pitchFamily="18" charset="2"/>
              <a:buChar char=""/>
            </a:pPr>
            <a:r>
              <a:rPr lang="en-US" sz="2400">
                <a:solidFill>
                  <a:schemeClr val="tx2"/>
                </a:solidFill>
                <a:cs typeface="Times New Roman" pitchFamily="18" charset="0"/>
              </a:rPr>
              <a:t>Khai thác dữ liệu: tìm kiếm thông qua truy vấn, sắp xếp,…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barn(inVertical)">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wipe(down)">
                                      <p:cBhvr>
                                        <p:cTn id="21" dur="5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wipe(down)">
                                      <p:cBhvr>
                                        <p:cTn id="2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mn-lt"/>
              </a:rPr>
              <a:t>BÀI 10: CƠ SỞ DỮ LiỆU QUAN HỆ</a:t>
            </a:r>
          </a:p>
        </p:txBody>
      </p:sp>
      <p:sp>
        <p:nvSpPr>
          <p:cNvPr id="4" name="Slide Number Placeholder 3"/>
          <p:cNvSpPr>
            <a:spLocks noGrp="1"/>
          </p:cNvSpPr>
          <p:nvPr>
            <p:ph type="sldNum" sz="quarter" idx="12"/>
          </p:nvPr>
        </p:nvSpPr>
        <p:spPr/>
        <p:txBody>
          <a:bodyPr/>
          <a:lstStyle/>
          <a:p>
            <a:fld id="{0F6E7020-5109-4EE0-B939-0A203D8953B1}" type="slidenum">
              <a:rPr lang="en-US" smtClean="0">
                <a:latin typeface="+mn-lt"/>
              </a:rPr>
              <a:pPr/>
              <a:t>8</a:t>
            </a:fld>
            <a:endParaRPr lang="en-US">
              <a:latin typeface="+mn-lt"/>
            </a:endParaRPr>
          </a:p>
        </p:txBody>
      </p:sp>
      <p:sp>
        <p:nvSpPr>
          <p:cNvPr id="5" name="TextBox 4"/>
          <p:cNvSpPr txBox="1"/>
          <p:nvPr/>
        </p:nvSpPr>
        <p:spPr>
          <a:xfrm>
            <a:off x="1668296" y="1496290"/>
            <a:ext cx="2446504" cy="707886"/>
          </a:xfrm>
          <a:prstGeom prst="rect">
            <a:avLst/>
          </a:prstGeom>
          <a:noFill/>
        </p:spPr>
        <p:txBody>
          <a:bodyPr wrap="none" rtlCol="0">
            <a:spAutoFit/>
          </a:bodyPr>
          <a:lstStyle/>
          <a:p>
            <a:r>
              <a:rPr lang="en-US" sz="2000" b="1">
                <a:solidFill>
                  <a:srgbClr val="0000FF"/>
                </a:solidFill>
              </a:rPr>
              <a:t>1. Mô hình dữ liệu </a:t>
            </a:r>
            <a:br>
              <a:rPr lang="en-US" sz="2000" b="1">
                <a:solidFill>
                  <a:srgbClr val="0000FF"/>
                </a:solidFill>
              </a:rPr>
            </a:br>
            <a:r>
              <a:rPr lang="en-US" sz="2000" b="1">
                <a:solidFill>
                  <a:srgbClr val="0000FF"/>
                </a:solidFill>
              </a:rPr>
              <a:t>quan hệ:</a:t>
            </a:r>
          </a:p>
        </p:txBody>
      </p:sp>
      <p:sp>
        <p:nvSpPr>
          <p:cNvPr id="6" name="TextBox 5"/>
          <p:cNvSpPr txBox="1"/>
          <p:nvPr/>
        </p:nvSpPr>
        <p:spPr>
          <a:xfrm>
            <a:off x="1668296" y="2111515"/>
            <a:ext cx="2223686" cy="646331"/>
          </a:xfrm>
          <a:prstGeom prst="rect">
            <a:avLst/>
          </a:prstGeom>
          <a:noFill/>
        </p:spPr>
        <p:txBody>
          <a:bodyPr wrap="none" rtlCol="0">
            <a:spAutoFit/>
          </a:bodyPr>
          <a:lstStyle/>
          <a:p>
            <a:r>
              <a:rPr lang="en-US" b="1">
                <a:solidFill>
                  <a:schemeClr val="tx2"/>
                </a:solidFill>
              </a:rPr>
              <a:t>a. Mô hình dữ liệu </a:t>
            </a:r>
            <a:br>
              <a:rPr lang="en-US" b="1">
                <a:solidFill>
                  <a:schemeClr val="tx2"/>
                </a:solidFill>
              </a:rPr>
            </a:br>
            <a:r>
              <a:rPr lang="en-US" b="1">
                <a:solidFill>
                  <a:schemeClr val="tx2"/>
                </a:solidFill>
              </a:rPr>
              <a:t>là gì?</a:t>
            </a:r>
          </a:p>
        </p:txBody>
      </p:sp>
      <p:sp>
        <p:nvSpPr>
          <p:cNvPr id="7" name="TextBox 6"/>
          <p:cNvSpPr txBox="1"/>
          <p:nvPr/>
        </p:nvSpPr>
        <p:spPr>
          <a:xfrm>
            <a:off x="1662545" y="2667000"/>
            <a:ext cx="2480166" cy="923330"/>
          </a:xfrm>
          <a:prstGeom prst="rect">
            <a:avLst/>
          </a:prstGeom>
          <a:noFill/>
        </p:spPr>
        <p:txBody>
          <a:bodyPr wrap="none" rtlCol="0">
            <a:spAutoFit/>
          </a:bodyPr>
          <a:lstStyle/>
          <a:p>
            <a:r>
              <a:rPr lang="en-US" b="1">
                <a:solidFill>
                  <a:schemeClr val="tx2"/>
                </a:solidFill>
              </a:rPr>
              <a:t>b. Các đặc trưng của</a:t>
            </a:r>
            <a:br>
              <a:rPr lang="en-US" b="1">
                <a:solidFill>
                  <a:schemeClr val="tx2"/>
                </a:solidFill>
              </a:rPr>
            </a:br>
            <a:r>
              <a:rPr lang="en-US" b="1">
                <a:solidFill>
                  <a:schemeClr val="tx2"/>
                </a:solidFill>
              </a:rPr>
              <a:t>mô hình dữ liệu </a:t>
            </a:r>
            <a:br>
              <a:rPr lang="en-US" b="1">
                <a:solidFill>
                  <a:schemeClr val="tx2"/>
                </a:solidFill>
              </a:rPr>
            </a:br>
            <a:r>
              <a:rPr lang="en-US" b="1">
                <a:solidFill>
                  <a:schemeClr val="tx2"/>
                </a:solidFill>
              </a:rPr>
              <a:t>quan hệ?</a:t>
            </a:r>
          </a:p>
        </p:txBody>
      </p:sp>
      <p:sp>
        <p:nvSpPr>
          <p:cNvPr id="8" name="TextBox 7"/>
          <p:cNvSpPr txBox="1"/>
          <p:nvPr/>
        </p:nvSpPr>
        <p:spPr>
          <a:xfrm>
            <a:off x="4270376" y="1576811"/>
            <a:ext cx="6092825" cy="830997"/>
          </a:xfrm>
          <a:prstGeom prst="rect">
            <a:avLst/>
          </a:prstGeom>
          <a:noFill/>
        </p:spPr>
        <p:txBody>
          <a:bodyPr wrap="square" rtlCol="0">
            <a:spAutoFit/>
          </a:bodyPr>
          <a:lstStyle/>
          <a:p>
            <a:r>
              <a:rPr lang="en-US" sz="2400" b="1">
                <a:solidFill>
                  <a:schemeClr val="tx2"/>
                </a:solidFill>
              </a:rPr>
              <a:t>Các đặc trưng của mô hình dữ liệu </a:t>
            </a:r>
            <a:br>
              <a:rPr lang="en-US" sz="2400" b="1">
                <a:solidFill>
                  <a:schemeClr val="tx2"/>
                </a:solidFill>
              </a:rPr>
            </a:br>
            <a:r>
              <a:rPr lang="en-US" sz="2400" b="1">
                <a:solidFill>
                  <a:schemeClr val="tx2"/>
                </a:solidFill>
              </a:rPr>
              <a:t>quan hệ?</a:t>
            </a:r>
          </a:p>
        </p:txBody>
      </p:sp>
      <p:sp useBgFill="1">
        <p:nvSpPr>
          <p:cNvPr id="9" name="Rounded Rectangle 8"/>
          <p:cNvSpPr/>
          <p:nvPr/>
        </p:nvSpPr>
        <p:spPr>
          <a:xfrm>
            <a:off x="4419600" y="2568714"/>
            <a:ext cx="5791200" cy="3527286"/>
          </a:xfrm>
          <a:prstGeom prst="roundRect">
            <a:avLst/>
          </a:prstGeom>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Symbol" pitchFamily="18" charset="2"/>
              <a:buChar char=""/>
            </a:pPr>
            <a:r>
              <a:rPr lang="en-US" sz="2400" b="1">
                <a:solidFill>
                  <a:srgbClr val="FF0000"/>
                </a:solidFill>
              </a:rPr>
              <a:t>Về mặt ràng buộc dữ liệu:</a:t>
            </a:r>
          </a:p>
          <a:p>
            <a:pPr marL="800100" lvl="1" indent="-342900" algn="just">
              <a:buFont typeface="Symbol" pitchFamily="18" charset="2"/>
              <a:buChar char=""/>
            </a:pPr>
            <a:r>
              <a:rPr lang="en-US" sz="2400">
                <a:solidFill>
                  <a:schemeClr val="tx2"/>
                </a:solidFill>
              </a:rPr>
              <a:t>Dữ liệu được trong các bảng phải thỏa mãn một số ràng buộc, thể hiện mối liên hệ giữa các </a:t>
            </a:r>
            <a:br>
              <a:rPr lang="en-US" sz="2400">
                <a:solidFill>
                  <a:schemeClr val="tx2"/>
                </a:solidFill>
              </a:rPr>
            </a:br>
            <a:r>
              <a:rPr lang="en-US" sz="2400">
                <a:solidFill>
                  <a:schemeClr val="tx2"/>
                </a:solidFill>
              </a:rPr>
              <a:t>dữ liệu;</a:t>
            </a:r>
          </a:p>
          <a:p>
            <a:pPr marL="800100" lvl="1" indent="-342900" algn="just">
              <a:buFont typeface="Symbol" pitchFamily="18" charset="2"/>
              <a:buChar char=""/>
            </a:pPr>
            <a:r>
              <a:rPr lang="en-US" sz="2400">
                <a:solidFill>
                  <a:schemeClr val="tx2"/>
                </a:solidFill>
              </a:rPr>
              <a:t>Thí dụ: ràng buộc về khóa chính, ràng buộc về liên kết giữa các bảng, ràng buộc miền giá trị...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barn(inVertical)">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wipe(down)">
                                      <p:cBhvr>
                                        <p:cTn id="21" dur="5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wipe(down)">
                                      <p:cBhvr>
                                        <p:cTn id="2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atin typeface="+mn-lt"/>
              </a:rPr>
              <a:t>BÀI 10: CƠ SỞ DỮ LIỆU QUAN HỆ</a:t>
            </a:r>
            <a:br>
              <a:rPr lang="en-US">
                <a:latin typeface="+mn-lt"/>
              </a:rPr>
            </a:br>
            <a:endParaRPr lang="en-US">
              <a:latin typeface="+mn-lt"/>
            </a:endParaRPr>
          </a:p>
        </p:txBody>
      </p:sp>
      <p:sp>
        <p:nvSpPr>
          <p:cNvPr id="4" name="TextBox 3"/>
          <p:cNvSpPr txBox="1"/>
          <p:nvPr/>
        </p:nvSpPr>
        <p:spPr>
          <a:xfrm>
            <a:off x="1668296" y="1496290"/>
            <a:ext cx="2446504" cy="707886"/>
          </a:xfrm>
          <a:prstGeom prst="rect">
            <a:avLst/>
          </a:prstGeom>
          <a:noFill/>
        </p:spPr>
        <p:txBody>
          <a:bodyPr wrap="none" rtlCol="0">
            <a:spAutoFit/>
          </a:bodyPr>
          <a:lstStyle/>
          <a:p>
            <a:r>
              <a:rPr lang="en-US" sz="2000" b="1">
                <a:solidFill>
                  <a:srgbClr val="0000FF"/>
                </a:solidFill>
              </a:rPr>
              <a:t>1. Mô hình dữ liệu </a:t>
            </a:r>
            <a:br>
              <a:rPr lang="en-US" sz="2000" b="1">
                <a:solidFill>
                  <a:srgbClr val="0000FF"/>
                </a:solidFill>
              </a:rPr>
            </a:br>
            <a:r>
              <a:rPr lang="en-US" sz="2000" b="1">
                <a:solidFill>
                  <a:srgbClr val="0000FF"/>
                </a:solidFill>
              </a:rPr>
              <a:t>quan hệ:</a:t>
            </a:r>
          </a:p>
        </p:txBody>
      </p:sp>
      <p:sp>
        <p:nvSpPr>
          <p:cNvPr id="6" name="AutoShape 8" descr="data:image/jpeg;base64,/9j/4AAQSkZJRgABAQAAAQABAAD/2wCEAAkGBhQSERQUEhQVFBQWFRoXGBgXGRoXGBcYGBgWFxUYFxcYHSYeGBkjGRYWIC8gIycpLCwsGB4xNTAqNSYrLCkBCQoKDgwOGg8PGikkHyQsLCkpLCwsKSksKSwsLCwsLCwsLCksLCkpLCwsLCwsLCkpLCwsLCksLCwpLCkpLCwpKf/AABEIALkBEAMBIgACEQEDEQH/xAAcAAABBQEBAQAAAAAAAAAAAAAFAQIDBAYABwj/xABGEAABAgQEBAQDBQUFBwQDAAABAhEAAyExBAUSQQYiUWETMnGBQpGhI7HB0fAHFFJygjNDYrLhNFNzkqLS8SRjg8IVFhf/xAAZAQADAQEBAAAAAAAAAAAAAAAAAQIDBAX/xAApEQACAgICAQQBAwUAAAAAAAAAAQIRAyESMUEEIlFhMhPR4RQzkbHB/9oADAMBAAIRAxEAPwDxiHiEaOBgGLCCFjjCARoVo4Q1ZhgMXCAx0K0Ajmi5hsGtY5EKU19KSpvVhSNn+yfgdWMxKZs2SF4VGoLK3CVK0kJSkDzkKIJFhvs/umGwcrCSlIwstEoDmZAYO4d+pb7oQz5YXKKSygUkbEEH5GGmPTP2uZUh04gJ0zFEBRAACnfmVuVBgH6R5/g8nnTqSZUyYf8AAhSv8ogAFGOixjMDMlLKJqFS1i6VpKSPY1ivDEWU2jo4QrQihhjgIO8P8K/vRD4jDyNStCfGUpJUoBJISAkg+dNyLwdxf7GcelQCRJWn+NM0AN1IWyvpDEYQmIzGh4q4Mm4AS/EXKX4jt4ZUWIZwdSR1FQ8Z9oAOEOWR7bQmmG3gEcKxyjDiIa0AxGhyRHNCLVtAA1anh6A0MQmHEwCEJhxLCESIZNW5gAY8SIERgRMmABVGGQqjHAQAPjojSuJAYBnQhVDmiJSIAHaoapbwmmOSiARLhsKqYoJQlS1HZIKj8hWNtwv+yDGYyWZh04dFkmcFJKzuyQHAHUt2eNx+x/8AZzOwqjjMS8tSpZSmVZWlRSSqZ/CeUMm/VrR6NjsQdKgkqFLueo/1hAUsgytWFw6JKl69AA5UhCQGHKgBnSC9SHL1iLE57KTqBKRtUsfVmrXpFbx1pmSyVFlKZT+jh3gRmuTTZs15ctSxzMWBDEhmUWDQhBjDDC4pQCgJxCdQBQdIDtc0eJcTnz8solDIUBp6gFtmcM0C8iySfh8Qhc2WQkoKdT6mJU4B00HvFZVJjd1CpfYiwgAwv7Y5ilfuylKKi8wVL/7s7x5oI9Q/azKfD4dXSYdrOj6WjzB4pAiYQilRGZvSHSZWpQB3IHzLQDPpnKMBLlSZYkS5MsgJPLLAJdKXPV7Oe0HMXKLP/hP3GKko+EBpBOlgKigACew2cwDzLiiYqbhrAK1BQYKe3yiQJ5iMTMIlyE4dSG5xOQ6SNSKctSdJWzwE4q/Z6iaGlYTBCYUqdSVzJKgplaClCWQQ+l9R6wdw+bKKgnUCClZqhUtVAkhiaCp/VYexKgA1QTX+Um8AAjJOAZBlqlYnCYDzFvCMwzNNWKlK5tdrK3PpDf8A+XZdKVqTh9TqtMmLUgX2cOPV422BwPMVEJT7V9XPWnyirj1JUShJGpKmVW1Ol94YHkXE37HZ65y5mC/d1ILESkLIKKB/NRiXPmjD5jwdjMO/i4aclt9BUn/mS4b3j6Fw3CeGTOVPmoecpk6yVgaUhJAAcC4d4tYpgppWIVLUoAJ/vUBiAOVbs7NQi53rDsD5XVEYDx9W47IMPMKTOw8iasV1LlpJcd4x/GOSYTFS5UvEYhOFLqMvTKSE8qSVJLADSEubi0FgeCwkeiY39jM5ivC4nDYlAD0XoLEOCbpFCD5owmYZeuRMVLmABSWdlJUKgEEKSSCGINDABWWpohhyjCQAOSIcYRIjjABwhYSHNABGUxwVDo5oAOE2HPDUSSaAE7xPg8uXMNAdL1UxZPqbCFYWRNBrgvCGZj8KgEgmeiouGUFEj0AJibL+C1zlLCFpAQnUxLrUOiQlwT6kRpOCctlSsbhlLQrlWNKi6WUWAUrrUs3eIeWPRH6kT23BI8KUiXqWsIQE6lkKWpg2pStzAvE8SIALlI7Mp2Pa13+UGBHn+bJabW+lvK5oesVZZqMpziVNmpQErWopJ1KA0BiaM7vFvF58NWgAjSv4XNqMbBt4xeRz9OKkkvdQ5j1ewHrBrNg01d/Nuph7QWLoSbNLkkkkKN70VFSYs+I9fP2G/wBYnnWWzXVb5/OKM1XM/cG34n8ICRc04fl42WmXMDgEKdy4NnBBDmu8ZTFfsvEtajhwpaNKarZdXBIGgU2uHLUeN/gDzMehG34Ugh4IZm5elhS1BA1aHVo8FzfgXFSZjzJemWo+cMQnq4FRbdooHJFpmIYhSSUnVQb2Ym96djH0FisrkTEFK5QJahc0LUINxGVzngnnSqWQJY6qbSXJuA9zuN4huSE7XRvMWOU+o+HVuPh/TXjE47+0w39V+XboI2uKPLtcbkbjcVjE41X2mH9F2LbHdUUWXcln/bMFU0LoJhUPg+BV/U2940WD8/8ASXp6PGayckzVOSR4a76Vi6dxU+to0uC8/wDSfwgEdm8xSUukrDNYAh9Q67s9OjxmJWM/9RiirQaoB1JKrBVwn09o0OetpD6fhvqfzdtnHzjK6/tMTU+YDzhOy7D8N/aAZpMgmgiZp0edI+z1bSx5gv8ACDUiQolKWFPi0mhIcWLMytoz3DazoW+r+0LampyptpsH61g9PRRRq7XZzQMKbntDAvZlNSgJdSQ501UAAas7xnV8OyJy5ap2mZoKhpJSE86SlQVV6gs0BeIpyggAmn7ykDUkDc2asSz8UlSkhXguZiRzJUkl1PdPmPcwWAXziRhAjwv3aWsEaSkoSkBIZg/mIoLHYdI+e+NkpTjZyUJ0oSUpSkOQkJQhIAerBt495zZTzDf3Lx8/8WTNWNxJ/wDeX9FEfhDQAmFSISHpEUAsJCx0IDmhRCCOEABWVwws6RqSlSi3MdIHqbuDQ0gzN4MOGITNIWVCpS+kVcgFQBcNdo1ubZGhaEzpKTMM0ksnm0qJT5hsKEMSw+8/kU4YhJlrlFK0JSVKJDO5qkAUqk0uI5OWSWkjC5PRisPkEk4eUMOkImkqUrWSqYrSPKDsKPpAizKzRUpIw04JUgHndwE6lPRtxzFwIN4XhFaJz+NoEtYKTpdSkl9bMbEOK9T0gpOyiQZpVoQpJckOsqKiGdhyp/8AMJwv82Txb7M5meWKk+EqSFrCiDqSKEJmcqSvqXtT6QZweXTcQiROUnwihZWpKgUqdLaVcw3AF+pg3LnEJCEISlCWYCgDEEMB3hqkqJLqV6AkfdEPJih1sftRqjGC4gS03+pQoW33eN2guAew+6MTxZL+1/q3S9w9I6zoA+EW05DNRZtU1A3MaPHq+0NnIBoHNhGZdlJJdtab8o+V40mNVUdNIN2H5w0Jj11Cr+/oLdv9YFz1fcDufpYQUlsXtZNv5QPwgLiF2/l6n/KICTR5CgKmpCnY6rU2JEGhk0xJWRMEwGqU6QhQ7O7H1pGRwmMKOZJ0kVcjqPre8X0cYLSOcah1QfrBasLCsvUX1y1yyCzKA+YIJBHoYdp6Q3A8Qy5tErD9FUP1i6ZKTs3pFpaBMjxB5fluBuNzT84xGPP2uHueVfRWyt7e0bXEOU77bA7jY0/KMPmB+1w/8i9gdlbCn5xmUyzkqftlkj+7VcafjTdSQ3sI1OXnn/p/ERlsmDTVsAD4arAoPn70HpGmy485/l/EfKABM7JYNq8ybKAG/WrxkQCVYm/n2QD/AB3erdxWNZnAcop8Sfgf+L4vw2vGQSR/6glv7U3Cj13FjW8AzQcMJZCrB5q7DS9Eix83rGgnkaVWt10j/m2gFw0fsi1R4q7ErDuLvUGlhQQcxHlP/bq/6d4YGMz1blIG+Jqx9bvDJCl+NLbW3iJsUqDOXc7J7CsJnR55Peeo1DW6N98Q4VIOIlPpfxAQ6VINA9BYHuYBBzFl5htfYNHz1nM3ViJyus1Z+azH0FiDzH13j52nF1KPUk/MxSBEYEPEIBCwxiQsc0dAB0LCR0Az6Ew8iVKlplhKlpCtdT8V7hgz7CkNwaFSgoSmQFKKzTUdRZ606RMkQ9mjyZeom+tHK5MVU1ShzqKvW3yFIQCFeGzZwSHJAFqlqxzttmbZI8ZviHPq+HLL0OsipDszd71+dorZ3xZyK8F0kEHV1Hb3+giXh/hrWrxJ6krF2CiNTuWLdmFbuY1xw8sluj0HIZmrDSC7vKRXqyQH+kZzjFLLJ/lNC2zbxqctlhMpCQAAAwAsA5oICcUYBc1QEtJUdINADYmpJt7x6q6O1dIxkwV70P8AEaE3NheNNia6Ouno5/KJcL+z+bM86ggNYVO2wYfWNZh+FpSUjW6mG5LfIMPvhpDaMnJ2vYXbqdusZ/EzKdg4uwofnHqM3h6SoAIllDUcUp6F3v0jN55+yWROTyTFIVqUvm5klSmJ6EWgadE0zD5jikmQtIUNSkHSAanlp91/SBqcVysFKDJAcVcsxPru0aDN+BJmHDrQtQCdIXL5gwDB+nu0YtWGUglgo1vb0YWBjgyybejCe2EsIJstIIBmOq/MWb0t3je5FmUxOgOrSQS0ztShAqxpAbhOctATrSCFB2DOK3V1pShp0rB/MDKYEy1gJdiGYame79I0XKEOSYo9WmGcQOWz1HwlW42H37Rhcz/tJFPgX8JFwrYRpMXmyvskpl6gsjWXbwwCKlj9IyWKmL8KWZqdKtKgUhxvQXNw1dorJnjCPI2lNJWFMjX9pMA2lmg1P/aH4V0A+sajLfOf5fxEYLA4vw1S0pUdOlIXXU4UUqJqDUOY2fDmY+IVJ1eW6SwIPV7kHvDhmjN0gjNPRNnBGpA5fMm5U/xtyig/GsZCSuk6rPOPx6dhszG9jGwzeYykByOdPxgCyrC/57Rj8MSBMDkPNNiio5djU+l42s0ZpOHP7IH/ABrqS/xM2pO1LQcxR5Tba6ikXHxC0BeGR9kihB1KuAk+c/CKe94M4g03uLAE3GxpFDMJmZ55FR/aTDQ9hd4dlZJny7s5soKT5d3qoRDmaz4mHvaYbA7bdIlygPiUvcazVLHyt5xypP3wEhPHLZMw9EqNA1gTaPnoCPoPHAmXMYkEpUxBcgkFiD1ePN87xKCoS5spEwhLKWU6ZoVsdaGJP8ziByolzowrwkaMcOylylzEzDLUn4VpdJHwspNQojYg+sC5mRTmUpKDMSkspUvnSPUiw7lopST6KUk+ge8LHQkMo6OjhCEwAfRscBDCCIRUxgSbAOY8E4iQlrkCMhxXm2pYQAWlqqaVJD+4DGnaJc9z4TAZcosUnmCuVWzFL9C9D3pDcm4ZVM1TJyVGXcJJOsnlclq1oXDivaN4Q8kt0P4X4eSopnLWkorpRp1anChXoe1d/bYYHFSzMWABrFwAwAYhnP1+loiyfI04eXSUSQe+5sH67mCOAy1JUtakHXVLvZPmAHQVjoUJWjRQaad7CeHW6Q7dKQxyJ6GIBMtYD2JDED519omkqSUJIIL1PyEUcwUPElPYlaWcB3QaVuY6lo6UqWw8MeU0WkvW1Qb7+gf3h6MUFWoWsaG56QNlzS3KqhBorZ9Vn9vyhFLH94hwPjTQ0Vb7ouygkMekKKVEpLC/l2sfeLCZ4Ja3Tv6dYFgEuHTNS6nSbjoPnHIxKAD5kEAOk2D0Dg7QWAYeA2b8I4bEA6kaFH45fKr32PuIuomm+1Kio+W3tEyMQD+YqIGlJUxNJ9mW/wD1CbJAEpSVhgCSGWwdqWND9IG43KpgQoBcwKqQk0c7D0j0BKukdMlBQZQBHeGoxqmjnn6e9xdHmmU4adp0zpZ7KSHUPz94kzDhdU1BBU241INPXYxvZ+Vg+Ukfj2e4ilLwixMKPDOln1lVHfa5oHv2jnl6eD7/ANfsCx1po85zrhyVIAmCYolKEhgoMSAzkAdoh4dz9KJqSwCpiilfcC3yJ2jZcXcNGaFaCSqjjcs1tiex+cYnCcN6GmKmKE1JcJ0ltQPcvcAt23jhnjlGd9Gc7hKwvMnT5ipRmeHyzwqgS+gDcneAByEiayljUVlfKdQckGpFNhSNxLnJUQFhyWLkNQuxcV+cDc04XmLUfAlhi1dRYGju5YP+Ea5JZHG4v/BrGbmrR2QYZUqYp1lQUaJI5UkqBUWf+FxaD+MPLVvMLvd6M1XitlGQqklJxE5IL0QKmxLajszmg+G8aOSkDypZ/iuf12eOnDzcfeaxutnna+EcRNMtaUJSES1efkJKuiTX5tEGVYZcvEhMxKkHQosSob3EtVCO+0enKwWttYCwC4fYjf1iI5DLD6CpDu4fUgk7mWp0v3AEbUyqMNiEvLUBcgj5xk8blySpzLBNi71Dh7b0FY9SxPDZZQ0JIIbVLOkj/wCNZKfkoWgHi+ENCglEwKUzsUkU9RQfOKjXkhoweK4ZQuSAn7PTWnlUWY6vXrFXKMmmyR4odTpfTLPUDa77UEb1eQzE3QfUV+6Ik5RqBQXCSwoGUKuGI7ttEzxRozklWzznF4kTVhWIkImA6R5dKtKiSGWhlE2rWOzTgfCF/BnzJS9kLT4qTvRaGI9wY9FlcNOS+hQLMpRUVWFAskm/cXgZnHBGhaZgmJZwGL6gXblNjff6xlc49Ci5eGeTYzhfES0a/DUqX/vEArR7keX0U0CY9iGGmYZM1Y8QFS5YSQp1AnUSaUNA0VBhMNOWUz5KZ/iKSBMB0KSVOSdSADUmxBAZoFnS/JGiyfJsVzAA6iAOp2jIZ7xCVrMqXWWQEnuSWv0sYL8Q4lpTbEgHY6Xqz79ox8qUVFGrWdSmSQNhuADzAn5NHBjiu2c4Xy/h5ShrmqKaMkgata30kO41AMRfeNrlspKEsZustp0gA6acoDPWm0QZRgdMpImJIZBCQonlBFz1NYmyjh5UszZyfswsEhPxJ3NTd2+sdCjK1S/guMZR3V/QclzkkGWQyimxNajt+HSKuJzoSUKEsD4WrygkAb3qK/60A8XkeIkpdSkgAkHoTdt3rAo4pSgyUjVqetQh25QfnW/1jOfqJcnFGltPYcn8bK0khKeUjUalqdB377EtFUcQLnYjCghLCdLehDEgpJB76vrFjD4VSkgTW0vR0D/NvBkSJZmpWogsU0AJLAgpDuw222gUZ3bkK38hWVLdmLinY/DtDJkwpJYtT2u9fnFoYT+E6mPoQ2nb+kxHOBB7MaGxoI9A3GOCqzFyxT3G/wDpDzPWUV0rDBj15gGPt2hoSCf4TqT3BcfSGolEXHwXFiyn94AJJZFCgmWpgWNU3b0vFsz2bXykkgEbirfT7ooCY4rzcu9/N1/VosIWQ2kagVFwRZ9Jp87tDAsnGKSQQnWhn1BnF/mInlY8LYpqPkflA6UpJ06FGUrSWSajf7jEsxbN4iHDOVJs/wCcFgFZc0G369ojGMALKBB+m/5RWXhiQ6FG4NT+usR/vZQAFpJpV+tBQ2NzDAizLMJaFF1PagrsGgNiZfjq1AJltdSncj7ibQuZYseIdEsAggOeY8rgMLCK8uUQylnSP8Vzawud4mUVNUxPZewUjDc2hQnTEs9QQDXlfyA0NyW62gnIXMUAFI8Psku1aVZrdI7LJ6JiXHWhIAJ709d4JJ+UKMFHoEitKwPUhXrceijUfOLMuWBYNHGYGf7qxRx2dy5V1AndKan52EadDCEV8RmCEDmUkHYG/wAoyuP4qWp/DGgWpc+/5QMkTSokqLnV+EKxWavH8Sy5flOo/S362gdhuIQsrXMUEhLMGbo567iMziVcyz/N/lA/GB2ciZpeWNph7kghgkXJpt9IyyzlGNxVkTk0tGrzDjqVLSopSVaXfoG6i7RmJ/GsyYEqLBIVtR3YEezmMTh8wBUpSgGT1s9bUrf7o1sqUZ8iWpQShVVMQ1GuwHePMy5crW2crnJ9sOcU58hAT4NiKi3o7wWwGPQrCpxD8ihX1cixoK9YwWNlApfWFEGoa+1APwjsJmy5UgYcKcFDEAOA5c2HLU/SHD1VNt7b6NIv3cmjcyMbJxIKNBsCWGj2cH/zWIE8MIN0ofUVJJ5VJqWAUKgbMDALhTPEyTMUtQPL5TQmtaAB60HSLGO47K5amQmXq5QvZNS9Tc6Snajx2458oXPs1Uk1srYzLFYnTpRN1IUCDoIAIILsoMTRngxlXCkyhmsNJ5erO7nptTt8tUmbLT5foIim43+kD9VioYFEaxpDTkwUUlalK0lwHYP36wzNcxlygUrcOk1Z2p1NCzikeZzM9xCZs0qnLLK1EJmEChsGqxBADbHtBPN86nzpUubMStKC7OCkOCzhhuaenzM5snGDcVsl5FVijLVL06aqUXlJDuR8S1dEgAULX6X1eX8OeCgmWj7RV1LU7E3UfyEZHhjiIpny9bseRiQyQWZnsBTtePUEKexeI9JGNWuwxtS2V5uWS1VUkEtdz+cUczy9On7M6FJNCDZWkkP3ZMGYE5tkxmqSpKykp+H4VevfZ43yQVNpbLnFNdFcZmqWQiZzKDHUKEgg1H6MEf3rSSCQyjZVrHfaM1Pw02WpOslTBNFAMdNDzXLiLErH6i032Y19S8c/9VGLp6I/US0zReEkkMdJOksaigZgYYmQpNKgEK9DeB0rFNzIWCgaXs3uDbaCknMgEKdKiy2pU1eoHSlu8dUZxl0zVO+iFgRUbKqPXpCzEWLvzC38ov8AKLqQiYHSeopQhwxcRBOllFXYakh+vKQXHtFjK3iOBqGrlVXex+fvEstSh5FONPlPr0/KIyxAcaSyg4tYXG36pHLQb3Gm49TCAupLqdKtJ5XSdgxt9Olo5eYLCTrluQ3ofNv/AE/WKtCQ4/gr7G4hoWvRRbhgQbmynfeGAKxuYK1qCEBDEubl+6jQXigoOXUSo/q5NTE2MJMxWouxP6aIVFoBFrC4rSAAW5hboxpBTDZ2pJCVVom1aktb8oFS30U3v3inKWxrSo++AVlvMM+mLJQCUpBKWFLH5mA5X1rQxOxKywsov0HqYiKUi51FjRP5wDsalWqgr5bdx/pFrDsm9S5oK7RQnYxkmwDgMn03Pt3ixl63ALXf7zDJFmzQ5ITuaqtcAsPaAPEOHmzAVJKiDLUkkOalQcNdmF4vzQXVq+J26s7+1odJzIS0upKimwbc+/vEziuNt0RN6MIrJzpqoBjtQPtegsII4ScuWySp7Av/AIn1V3o30ghmc+XiVkpPhOwKi5o7WSLs59HiObk+lbAamstjpAF1E7hm2f8AHzZ4ZSdXoxURcLIStwSyC4CvKlOl1EitWD0hmMMtKkNqMp9GsABVG1ECo3BHt1i/kGECZ6PFIImAtzJWKlSTqFU1Yp099otyuHVCYJsshGmYSkaNPKCaVdLtYkRrj9PGPSNFFtAfLuHZi9GkOqYtY1KDICE3OqzvqdLvb1jTnhyW8yWoS20S2UElRSQDrIqAXLP16Qbw2CKiplFidXVib1pF+RlKResdixpdmiiiqFQmJmHQrSNRALA1fs3e0JHVjZoo85mTVyFFC5ekgalEyxUv8EwiqQwLA3ekWMTxKJ6JYnOZiTpBBsijKb4j7dPSPQkykzCNTA6SguAQpJZ0l7W2jLYn9m4E8/a6Ja0qYBPMCGIHmAN3D/wxyyhevBk4MDrybwihSyBrchSnDdmbZx3+6L+DxBlTJaVrWEJUJhCSzpBcb1o3ziurBzk4lelKD4csyxqoGMshKzTzaUGruCbmCeRZecdh5i1t4urSdRDEnmJZNUhlNbakcssDW4mfD4D87jVAKtCSsNqSSNA2dKn96ikaHDz0zEJUmoUAR71jA4fIhLSqTP0udWiYGJppYGnor+mNfgZvhSkJdwhAGo0oAznYNHXi5vcjaDl5L07ChXX9dopz8m1bIV7MfxgjhlhSQoWIcRM0auKfaNKTMovKEWSCllPRTh/RyGi3g5i5MpQKjOOoFIUyWSaEBQ+dXuYNTsClV6HqL/6xQxGXqT/iHa/yiI4oRdpCUUnaI5GJlrqk6F9DyqHofi9vlE0/MVDwjrBBJCnHKatUDtAudgwr9CGYxCvCQKnQVEu5JFCANyaRT+R2aAykqAPkLnd0lwHYxCuSpBD05T3F1H0MActzYmWmqXJLpuCGY0Nbv3g7IzIMmwd6GoNa1uLxMckZK0CkntDmcpqx5KWG9ojQlnBDHR/3RamYbUUlIHw8r2YvexvFaU4BBeibHbzCKGAMWPtF/wAx++IiQ/X9CJ8VLJmLuan74gmSwHc7WF6NvbbvABaw0xJBSTpI+Ih09RFNOZ6HDiaT/h5RavWKOPn1sQGoNt7neB8/EsoAmjinWzsBeKbSRDdF+ZjSpTE7mgtu/wChFM4jkUTQaaU7p9zSHYXATFl20Am6vNW7J2vvEmay/wB3QFlHi8zMTpADX97VieSSbZDnqyDD4Va0sEsl31LoLbJufeLWFlSANapyVaepZtqIhk7iVPgBYCa8qpRuXo6TShf/AKexgOhRAOhS5ZJOtwUkJCFMyh8JXRm9eoxctpraItvZbzjEfackwEJAoLWetWO/WIpmf+KdMxkyVX0gFSWJCiE3DkEsezUaG4PJDMVKQJssJKTMJDgjURRe9RboOkXcZkcozCObSUJHI2m9WDUsOrg9oSi7f2Pi+wZhMnTMQkJUFIJUUhygiYBqALUcpCQ9ReNLkuUFMpSFzFFS06aMwFWYnmIrZ2+UXMtwqEoCES0hD6gA5Y9XNXg/IwCWFO9zG8cddmiQJweTKSGGnTdg4Aftt6CC+Gy8JFQD+u8WpcoAUh8XRdDEygLCHtCx0MZWn5cLp+X5GBpSdShpUAN1NX0q/uWgumY0SLQlYreFYUAzL6RLJmt5hqAsDVvR4tz8EU9x1iHw4KEBMVlXjThPlKXLUCErQQ2oB060gkGyi1uu8GpUkk8qQKM4Gk07j847w4tysSRdjC4oKFl5ck+YavWv3xblyukVv3s9hEycawJIJYE0Dkt26wxlgJiHHYrwpalljpDsSznYPtWPN8VxWpWIVNlzSlIQNQIJZZC0oIAHlY1JqK7kRtJ+LGJwWsMdSAdIZQ1N5ASK8xAf8Yzcva6J5WtEWG4ylkcySkh3YhSaPqZW4AY93EHJOIC0hSS6VBwWIcbGtY8xTNBQmXRisrBShlavKA7kFNPpvBeVxvNSpj4cxIBBKTYhmPcN2H3xyR9Tx/uGSy1+Rq5mCBKqmje5Ic/rtA5CC6gQXF3IYbhvaKeV46eUGcFpmJPmDVSRcK3cdu0XcPm0pSlJJAWasehSgDmteNI5ov6B13HX/QJmuGmSleLKAIPmDOXNlPdn27wRGNJky1AgLYvSyqagwNOx994t/uyluxGlyK1pYCnaKuJyladOghQCnPVi1G3sYynjlBuUF32SoOna7JsNmOlQSpiAQApJahLhu3UGCKMfrQSClX0U3NQj0atoyUzHKl6gpNEhJNN2q2/b2ER4TiVKUkpDlQZhVzba1YuPqI9MpZIx9ocmYWZMWWSQkmuw7+sTy8hCXUsgNcmwipl0+eSVy+UEuQq3fl/GkZfiDPJ/iEzQVIBctVKUvpB5aJc0eN5TUa+zSU0g9nWc4dKWbxHoFGgf/DuT3cQOyORJIKpdTuVVV7kxAjDDEhUuSpJWlGsg9CAwewNRGfyjL1l1IKgslQClA6QmWylEE3WDpp3elwuT5/Rm22y9xZh5klRmjXpUzEVZWwDVFBeIMu4v8Y/u+ISGUNOsgkuagqSKs3Sto2vCiyvC6Z58UqJKypylWouydT6kjqKEu3WKauHJQUCmSQUTFEEAAsVOkEipADU7QRhV15GsdbQDXw/MkLHiLS5ICQhTFLOospSeU8jgs+1LxdyGSZap2tCiZgrUKlkO4NRzKc7941GHwxX/AGiQoPSgp0v+EXE5Yj+H5Ui1jotRXaM/gcqLMA7MHLAsLVAgthcoa4AgpLlgWh4EaLXRVEUuSBaJWhWjoYzo6OgRxBxEjDIJ8yrACoBoeZi4BG8JugboKzJgSCTYAk+gvAPEcb4VCdXiaqgAAVcki3t9RGSzTjM4uSpARzIJWoAtyg8ukvcAsXvqtR4DLydCQtxMGlImJC9Dr1FqrfyEP5XL9Nsnkfgyc76PXwXjmIhZkgiotDUTIs3ZNLn9YSZhQqqaH6f6QwpiSWpoZNFRcoi8NAgkWIrWIJmG6VEMCsImkkMQaOGcEj6i3rEbQ0wwM3juA5CNPMoBU1yqmrToUoI/hNU3Io/aM1nkxeHneHIKghvDSNTk0TqFBy1A2Fgd3j0cqdgQFAVY/h0itislkzVmYQ6iGI3A06eU7UJt19IylH4IcbWjzrh3HqlTUy5yQlBLkq8zVKFNYgbAGr0EE8zm4aX4p1kalhKSADu8wkDYAkiu8H04Y+CkkMoSzLCykkpcabMzBr/WMvhuE1zJSFHSFNNUdRcK8MgAEbBw3oQYxnjUtNESj4o1eEnyxhB4aNKNOvzEElncqBHyjImWsI1BCwH0hQ3uxs5sR20iNPwEuYqWTOqlfNLJSoOByhiQEBLGgHcxezTJda5bALAB1fC6i5Ci24cmkRkwqaVClDkS8OYceECJhUki1tKh5gInzTNZWGYrck2Ab5lzQX+Rh2Hwa+7QP4m4f8WWVFQSoC6g6QBegq/6aNZKUMdY+y2pKOgthpsnFSwpLLTatwdxS1xvGV4ulJwwT4UvT1UQCHuAFGgsb+0CZGZTEygywiXrUVhAYK0EcqSKEq1pFCwoTGlx+ZoxclZ8GadKzKKAeZy1gKahqDk2PKXiJwWSO+xVyW+ylk37RJJQ2IGhSQA6a6zvygcu31ivxTkviKUtIWmVpC0EaTLK3dSSlNQpSTRRDAgCAuP4PmeIJCQH0hRmKcITdgWcEipp/E1hG7ykCVJRJKn0J0uAztR2r0e8aJN9jjbVSMVwrhEoxCVhR0FLOsHnSQUrSRpYq1B7sGjTZhlkta5a5SJYUkmoAQfKwIYbUi/Jy9WkDUVaRpDgCgDB/aLWHwJF7do0UCkq0DsBk5QGApWj2JJJ+pMGZGHYViZKYfFjoQJhWjo54YztMc0c8VsXmUuXpC1AFRYB6nqfQbnaACwTAzP818GQtYd6pBDHSqt3pQiAvGGJXNMuRKZ1jWghQGoEEFlA9DbcV2IjHYXxiBqJUZupOkjUFaXKiQXchRYEVeM5T8IzlLwEOHeLZyJ2knxUrUXcvQAErBenKDenXrFjiWcJsxK1a0pT4nOl5mlYJAQj4dOpKbtUxTyCSpC1IWhctS0KFQOVwNRALuDzAhq9eh/KclEpCkFlApCQQGNm1El61LVpEpNolXVALJcr8LHJVIQSgBOtSnGnUHPQro7FrxqpuSJmTzMUEKNNKqukjb9GLuCyxQQAVOwAFGp36wQw2Ea8WlRaiXQYim4d6ihh6YfDNSoFNeJUmG4raGyYQEoLRKiZEZhovDsCWZJB7GKeJwxZnKTsobfOnzEXzCT/ACn2hkguXh2SA5LC5ufWF0NE5hqodAOlYhr17wFx2TImzhMlEgaVoXoOkOQBUb71LuQK0ghivIr+U/dEWE/2k/8AC/GJaQ6snlSC7XPQbdIuYfDtU/r3h6bmLA3hAIExXx2F8RBS4D9RqB+4+4IILVixsI6ZYwMKMdmmXF5UoJShZK1+Mmo1pS4UQwZRKXIPQ32jyTCGQtY8FKbc+rWVmp1lSiFV1GgSAIKcRXkf8X/6TI6Zb5QRjZLGIwuuZqLuQAa0pam1z84uyctAP4RJg7H9dItpi+gGoltDmjk3hTeGM6OhRHCADngdmOeypBZamUxIAqSwJA6Alizxf3jy7jz/AGpfoP8AKmIm+KJk6Vm0zHiIHBKnyKnSC3xIdnJAeoBf5bRgZ2Km4hJLqJJVypBYKmB1FPYuqmzGNLwL5EfyTfukxLL/ANrk/wDDmfcqM3umS90B+DsrSuYpalHXILabJKuYVOzFqvQvTqRweDmTEqSFeGha1utC/tEgTFnwxQsgly6SLvCcCeRP8p/zqg/hf7z1/OHFaGkV/wD8UFaAbook3U1qkQZw+BSBaIsFb3ggmNCkNJSkEkgAbnaA2P4g2lf8x/AH7z8ok4n8if5/wjPqjh9RmlF8UY5JtaR//9k="/>
          <p:cNvSpPr>
            <a:spLocks noChangeAspect="1" noChangeArrowheads="1"/>
          </p:cNvSpPr>
          <p:nvPr/>
        </p:nvSpPr>
        <p:spPr bwMode="auto">
          <a:xfrm>
            <a:off x="1679575" y="-846138"/>
            <a:ext cx="2590800" cy="1762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1" descr="https://encrypted-tbn2.gstatic.com/images?q=tbn:ANd9GcTKsLIU_skI9sqgMXUpbxM422tnKBA7LlicYXJvvxemCCeLQ0KLeQ"/>
          <p:cNvSpPr>
            <a:spLocks noChangeAspect="1" noChangeArrowheads="1"/>
          </p:cNvSpPr>
          <p:nvPr/>
        </p:nvSpPr>
        <p:spPr bwMode="auto">
          <a:xfrm>
            <a:off x="1679576" y="-8842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1668296" y="2111515"/>
            <a:ext cx="2223686" cy="646331"/>
          </a:xfrm>
          <a:prstGeom prst="rect">
            <a:avLst/>
          </a:prstGeom>
          <a:noFill/>
        </p:spPr>
        <p:txBody>
          <a:bodyPr wrap="none" rtlCol="0">
            <a:spAutoFit/>
          </a:bodyPr>
          <a:lstStyle/>
          <a:p>
            <a:r>
              <a:rPr lang="en-US" b="1">
                <a:solidFill>
                  <a:schemeClr val="tx2"/>
                </a:solidFill>
              </a:rPr>
              <a:t>a. Mô hình dữ liệu </a:t>
            </a:r>
            <a:br>
              <a:rPr lang="en-US" b="1">
                <a:solidFill>
                  <a:schemeClr val="tx2"/>
                </a:solidFill>
              </a:rPr>
            </a:br>
            <a:r>
              <a:rPr lang="en-US" b="1">
                <a:solidFill>
                  <a:schemeClr val="tx2"/>
                </a:solidFill>
              </a:rPr>
              <a:t>là gì?</a:t>
            </a:r>
          </a:p>
        </p:txBody>
      </p:sp>
      <p:sp>
        <p:nvSpPr>
          <p:cNvPr id="10" name="TextBox 9"/>
          <p:cNvSpPr txBox="1"/>
          <p:nvPr/>
        </p:nvSpPr>
        <p:spPr>
          <a:xfrm>
            <a:off x="1662545" y="2667000"/>
            <a:ext cx="2480166" cy="923330"/>
          </a:xfrm>
          <a:prstGeom prst="rect">
            <a:avLst/>
          </a:prstGeom>
          <a:noFill/>
        </p:spPr>
        <p:txBody>
          <a:bodyPr wrap="none" rtlCol="0">
            <a:spAutoFit/>
          </a:bodyPr>
          <a:lstStyle/>
          <a:p>
            <a:r>
              <a:rPr lang="en-US" b="1">
                <a:solidFill>
                  <a:schemeClr val="tx2"/>
                </a:solidFill>
              </a:rPr>
              <a:t>b. Các đặc trưng của</a:t>
            </a:r>
            <a:br>
              <a:rPr lang="en-US" b="1">
                <a:solidFill>
                  <a:schemeClr val="tx2"/>
                </a:solidFill>
              </a:rPr>
            </a:br>
            <a:r>
              <a:rPr lang="en-US" b="1">
                <a:solidFill>
                  <a:schemeClr val="tx2"/>
                </a:solidFill>
              </a:rPr>
              <a:t>mô hình dữ liệu </a:t>
            </a:r>
            <a:br>
              <a:rPr lang="en-US" b="1">
                <a:solidFill>
                  <a:schemeClr val="tx2"/>
                </a:solidFill>
              </a:rPr>
            </a:br>
            <a:r>
              <a:rPr lang="en-US" b="1">
                <a:solidFill>
                  <a:schemeClr val="tx2"/>
                </a:solidFill>
              </a:rPr>
              <a:t>quan hệ?</a:t>
            </a:r>
          </a:p>
        </p:txBody>
      </p:sp>
      <p:sp>
        <p:nvSpPr>
          <p:cNvPr id="8" name="TextBox 7"/>
          <p:cNvSpPr txBox="1"/>
          <p:nvPr/>
        </p:nvSpPr>
        <p:spPr>
          <a:xfrm>
            <a:off x="1662546" y="3505200"/>
            <a:ext cx="2304029" cy="400110"/>
          </a:xfrm>
          <a:prstGeom prst="rect">
            <a:avLst/>
          </a:prstGeom>
          <a:noFill/>
        </p:spPr>
        <p:txBody>
          <a:bodyPr wrap="none" rtlCol="0">
            <a:spAutoFit/>
          </a:bodyPr>
          <a:lstStyle/>
          <a:p>
            <a:r>
              <a:rPr lang="en-US" sz="2000" b="1">
                <a:solidFill>
                  <a:srgbClr val="0000FF"/>
                </a:solidFill>
              </a:rPr>
              <a:t>2. CSDL quan hệ:</a:t>
            </a:r>
          </a:p>
        </p:txBody>
      </p:sp>
      <p:sp>
        <p:nvSpPr>
          <p:cNvPr id="9" name="TextBox 8"/>
          <p:cNvSpPr txBox="1"/>
          <p:nvPr/>
        </p:nvSpPr>
        <p:spPr>
          <a:xfrm>
            <a:off x="1670761" y="3801070"/>
            <a:ext cx="2475790" cy="369332"/>
          </a:xfrm>
          <a:prstGeom prst="rect">
            <a:avLst/>
          </a:prstGeom>
          <a:noFill/>
        </p:spPr>
        <p:txBody>
          <a:bodyPr wrap="square" rtlCol="0">
            <a:spAutoFit/>
          </a:bodyPr>
          <a:lstStyle/>
          <a:p>
            <a:r>
              <a:rPr lang="en-US" b="1">
                <a:solidFill>
                  <a:schemeClr val="tx2"/>
                </a:solidFill>
              </a:rPr>
              <a:t>a. Khái niệm:</a:t>
            </a:r>
          </a:p>
        </p:txBody>
      </p:sp>
      <p:sp>
        <p:nvSpPr>
          <p:cNvPr id="28" name="Slide Number Placeholder 27"/>
          <p:cNvSpPr>
            <a:spLocks noGrp="1"/>
          </p:cNvSpPr>
          <p:nvPr>
            <p:ph type="sldNum" sz="quarter" idx="12"/>
          </p:nvPr>
        </p:nvSpPr>
        <p:spPr/>
        <p:txBody>
          <a:bodyPr/>
          <a:lstStyle/>
          <a:p>
            <a:fld id="{0F6E7020-5109-4EE0-B939-0A203D8953B1}" type="slidenum">
              <a:rPr lang="en-US" smtClean="0">
                <a:latin typeface="+mn-lt"/>
              </a:rPr>
              <a:pPr/>
              <a:t>9</a:t>
            </a:fld>
            <a:endParaRPr lang="en-US">
              <a:latin typeface="+mn-lt"/>
            </a:endParaRPr>
          </a:p>
        </p:txBody>
      </p:sp>
      <p:sp>
        <p:nvSpPr>
          <p:cNvPr id="36" name="TextBox 35"/>
          <p:cNvSpPr txBox="1"/>
          <p:nvPr/>
        </p:nvSpPr>
        <p:spPr>
          <a:xfrm>
            <a:off x="4270376" y="1576811"/>
            <a:ext cx="6092825" cy="461665"/>
          </a:xfrm>
          <a:prstGeom prst="rect">
            <a:avLst/>
          </a:prstGeom>
          <a:noFill/>
        </p:spPr>
        <p:txBody>
          <a:bodyPr wrap="square" rtlCol="0">
            <a:spAutoFit/>
          </a:bodyPr>
          <a:lstStyle/>
          <a:p>
            <a:r>
              <a:rPr lang="en-US" sz="2400" b="1">
                <a:solidFill>
                  <a:schemeClr val="tx2"/>
                </a:solidFill>
              </a:rPr>
              <a:t>Khái niệm:</a:t>
            </a:r>
          </a:p>
        </p:txBody>
      </p:sp>
      <p:sp useBgFill="1">
        <p:nvSpPr>
          <p:cNvPr id="37" name="Rounded Rectangle 36"/>
          <p:cNvSpPr/>
          <p:nvPr/>
        </p:nvSpPr>
        <p:spPr>
          <a:xfrm>
            <a:off x="4419600" y="2083804"/>
            <a:ext cx="5791200" cy="4517886"/>
          </a:xfrm>
          <a:prstGeom prst="roundRect">
            <a:avLst/>
          </a:prstGeom>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Symbol" pitchFamily="18" charset="2"/>
              <a:buChar char=""/>
            </a:pPr>
            <a:r>
              <a:rPr lang="en-US" sz="2400">
                <a:solidFill>
                  <a:schemeClr val="tx2"/>
                </a:solidFill>
              </a:rPr>
              <a:t>CSDL quan hệ là CSDL được xây dựng dựa trên </a:t>
            </a:r>
            <a:r>
              <a:rPr lang="en-US" sz="2400" b="1">
                <a:solidFill>
                  <a:srgbClr val="FF0000"/>
                </a:solidFill>
              </a:rPr>
              <a:t>mô hình quan hệ</a:t>
            </a:r>
            <a:r>
              <a:rPr lang="en-US" sz="2400">
                <a:solidFill>
                  <a:schemeClr val="tx2"/>
                </a:solidFill>
              </a:rPr>
              <a:t>.</a:t>
            </a:r>
          </a:p>
          <a:p>
            <a:pPr marL="342900" indent="-342900">
              <a:buFont typeface="Symbol" pitchFamily="18" charset="2"/>
              <a:buChar char=""/>
            </a:pPr>
            <a:r>
              <a:rPr lang="en-US" sz="2400">
                <a:solidFill>
                  <a:schemeClr val="tx2"/>
                </a:solidFill>
              </a:rPr>
              <a:t>Hệ QT CSDL quan hệ là hệ QT CSDL dùng để tạo lập, cập nhật và khai thác CSDL quan hệ.</a:t>
            </a:r>
          </a:p>
          <a:p>
            <a:pPr marL="342900" indent="-342900">
              <a:buFont typeface="Symbol" pitchFamily="18" charset="2"/>
              <a:buChar char=""/>
            </a:pPr>
            <a:r>
              <a:rPr lang="en-US" sz="2400">
                <a:solidFill>
                  <a:schemeClr val="tx2"/>
                </a:solidFill>
              </a:rPr>
              <a:t>Trong CSDL quan hệ:</a:t>
            </a:r>
          </a:p>
          <a:p>
            <a:pPr marL="688975" lvl="1" indent="-342900">
              <a:buFont typeface="Symbol" pitchFamily="18" charset="2"/>
              <a:buChar char=""/>
            </a:pPr>
            <a:r>
              <a:rPr lang="en-US" sz="2400">
                <a:solidFill>
                  <a:schemeClr val="tx2"/>
                </a:solidFill>
              </a:rPr>
              <a:t>Quan hệ dùng để chỉ bảng;</a:t>
            </a:r>
          </a:p>
          <a:p>
            <a:pPr marL="688975" lvl="1" indent="-342900">
              <a:buFont typeface="Symbol" pitchFamily="18" charset="2"/>
              <a:buChar char=""/>
            </a:pPr>
            <a:r>
              <a:rPr lang="en-US" sz="2400">
                <a:solidFill>
                  <a:schemeClr val="tx2"/>
                </a:solidFill>
              </a:rPr>
              <a:t>Thuộc tính dùng để chỉ cột (trường);</a:t>
            </a:r>
          </a:p>
          <a:p>
            <a:pPr marL="688975" lvl="1" indent="-342900">
              <a:buFont typeface="Symbol" pitchFamily="18" charset="2"/>
              <a:buChar char=""/>
            </a:pPr>
            <a:r>
              <a:rPr lang="en-US" sz="2400">
                <a:solidFill>
                  <a:schemeClr val="tx2"/>
                </a:solidFill>
              </a:rPr>
              <a:t>Bộ dùng để chỉ dòng (bản ghi);</a:t>
            </a:r>
          </a:p>
          <a:p>
            <a:pPr marL="688975" lvl="1" indent="-342900">
              <a:buFont typeface="Symbol" pitchFamily="18" charset="2"/>
              <a:buChar char=""/>
            </a:pPr>
            <a:r>
              <a:rPr lang="en-US" sz="2400">
                <a:solidFill>
                  <a:schemeClr val="tx2"/>
                </a:solidFill>
              </a:rPr>
              <a:t>Miền giá trị dùng để chỉ kiểu dữ liệu.</a:t>
            </a:r>
          </a:p>
        </p:txBody>
      </p:sp>
    </p:spTree>
    <p:custDataLst>
      <p:tags r:id="rId1"/>
    </p:custDataLst>
    <p:extLst>
      <p:ext uri="{BB962C8B-B14F-4D97-AF65-F5344CB8AC3E}">
        <p14:creationId xmlns:p14="http://schemas.microsoft.com/office/powerpoint/2010/main" val="155938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7">
                                            <p:txEl>
                                              <p:pRg st="0" end="0"/>
                                            </p:txEl>
                                          </p:spTgt>
                                        </p:tgtEl>
                                        <p:attrNameLst>
                                          <p:attrName>style.visibility</p:attrName>
                                        </p:attrNameLst>
                                      </p:cBhvr>
                                      <p:to>
                                        <p:strVal val="visible"/>
                                      </p:to>
                                    </p:set>
                                    <p:animEffect transition="in" filter="wipe(down)">
                                      <p:cBhvr>
                                        <p:cTn id="16" dur="500"/>
                                        <p:tgtEl>
                                          <p:spTgt spid="3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7">
                                            <p:txEl>
                                              <p:pRg st="1" end="1"/>
                                            </p:txEl>
                                          </p:spTgt>
                                        </p:tgtEl>
                                        <p:attrNameLst>
                                          <p:attrName>style.visibility</p:attrName>
                                        </p:attrNameLst>
                                      </p:cBhvr>
                                      <p:to>
                                        <p:strVal val="visible"/>
                                      </p:to>
                                    </p:set>
                                    <p:animEffect transition="in" filter="wipe(down)">
                                      <p:cBhvr>
                                        <p:cTn id="21" dur="500"/>
                                        <p:tgtEl>
                                          <p:spTgt spid="3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7">
                                            <p:txEl>
                                              <p:pRg st="2" end="2"/>
                                            </p:txEl>
                                          </p:spTgt>
                                        </p:tgtEl>
                                        <p:attrNameLst>
                                          <p:attrName>style.visibility</p:attrName>
                                        </p:attrNameLst>
                                      </p:cBhvr>
                                      <p:to>
                                        <p:strVal val="visible"/>
                                      </p:to>
                                    </p:set>
                                    <p:animEffect transition="in" filter="wipe(down)">
                                      <p:cBhvr>
                                        <p:cTn id="26" dur="500"/>
                                        <p:tgtEl>
                                          <p:spTgt spid="3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7">
                                            <p:txEl>
                                              <p:pRg st="3" end="3"/>
                                            </p:txEl>
                                          </p:spTgt>
                                        </p:tgtEl>
                                        <p:attrNameLst>
                                          <p:attrName>style.visibility</p:attrName>
                                        </p:attrNameLst>
                                      </p:cBhvr>
                                      <p:to>
                                        <p:strVal val="visible"/>
                                      </p:to>
                                    </p:set>
                                    <p:animEffect transition="in" filter="wipe(down)">
                                      <p:cBhvr>
                                        <p:cTn id="31" dur="500"/>
                                        <p:tgtEl>
                                          <p:spTgt spid="3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7">
                                            <p:txEl>
                                              <p:pRg st="4" end="4"/>
                                            </p:txEl>
                                          </p:spTgt>
                                        </p:tgtEl>
                                        <p:attrNameLst>
                                          <p:attrName>style.visibility</p:attrName>
                                        </p:attrNameLst>
                                      </p:cBhvr>
                                      <p:to>
                                        <p:strVal val="visible"/>
                                      </p:to>
                                    </p:set>
                                    <p:animEffect transition="in" filter="wipe(down)">
                                      <p:cBhvr>
                                        <p:cTn id="36" dur="500"/>
                                        <p:tgtEl>
                                          <p:spTgt spid="37">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7">
                                            <p:txEl>
                                              <p:pRg st="5" end="5"/>
                                            </p:txEl>
                                          </p:spTgt>
                                        </p:tgtEl>
                                        <p:attrNameLst>
                                          <p:attrName>style.visibility</p:attrName>
                                        </p:attrNameLst>
                                      </p:cBhvr>
                                      <p:to>
                                        <p:strVal val="visible"/>
                                      </p:to>
                                    </p:set>
                                    <p:animEffect transition="in" filter="wipe(down)">
                                      <p:cBhvr>
                                        <p:cTn id="41" dur="500"/>
                                        <p:tgtEl>
                                          <p:spTgt spid="37">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7">
                                            <p:txEl>
                                              <p:pRg st="6" end="6"/>
                                            </p:txEl>
                                          </p:spTgt>
                                        </p:tgtEl>
                                        <p:attrNameLst>
                                          <p:attrName>style.visibility</p:attrName>
                                        </p:attrNameLst>
                                      </p:cBhvr>
                                      <p:to>
                                        <p:strVal val="visible"/>
                                      </p:to>
                                    </p:set>
                                    <p:animEffect transition="in" filter="wipe(down)">
                                      <p:cBhvr>
                                        <p:cTn id="46" dur="500"/>
                                        <p:tgtEl>
                                          <p:spTgt spid="3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90.0000000000"/>
  <p:tag name="GENSWF_OUTPUT_FILE_NAME" val="Trac nghiem"/>
  <p:tag name="ISPRING_RESOURCE_PATHS_HASH_2" val="2ac0c133d29b302c5cc4d8999d88470377557d7"/>
</p:tagLst>
</file>

<file path=ppt/tags/tag10.xml><?xml version="1.0" encoding="utf-8"?>
<p:tagLst xmlns:a="http://schemas.openxmlformats.org/drawingml/2006/main" xmlns:r="http://schemas.openxmlformats.org/officeDocument/2006/relationships" xmlns:p="http://schemas.openxmlformats.org/presentationml/2006/main">
  <p:tag name="ISPRING_QUIZ_SHAPES_ADDED" val="1"/>
  <p:tag name="ISPRING_RESOURCE_QUIZ" val="Bo cau hoi trac nghiem.quiz"/>
  <p:tag name="ISPRING_QUIZ_FULL_PATH" val="D:\tai lieu\PPGD2\Do an - Project\HSBD\Bai giang\Bai trinh bay Multimedia\Bo cau hoi trac nghiem.quiz"/>
  <p:tag name="ISPRING_QUIZ_RELATIVE_PATH" val="Bo cau hoi trac nghiem.quiz"/>
</p:tagLst>
</file>

<file path=ppt/tags/tag11.xml><?xml version="1.0" encoding="utf-8"?>
<p:tagLst xmlns:a="http://schemas.openxmlformats.org/drawingml/2006/main" xmlns:r="http://schemas.openxmlformats.org/officeDocument/2006/relationships" xmlns:p="http://schemas.openxmlformats.org/presentationml/2006/main">
  <p:tag name="ISPRING_QUIZ_SHAPES_ADDED" val="1"/>
  <p:tag name="ISPRING_RESOURCE_QUIZ" val="Bo cau hoi trac nghiem.quiz"/>
  <p:tag name="ISPRING_QUIZ_FULL_PATH" val="D:\tai lieu\PPGD2\Do an - Project\HSBD\Bai giang\Bai trinh bay Multimedia\Bo cau hoi trac nghiem.quiz"/>
  <p:tag name="ISPRING_QUIZ_RELATIVE_PATH" val="Bo cau hoi trac nghiem.quiz"/>
</p:tagLst>
</file>

<file path=ppt/tags/tag12.xml><?xml version="1.0" encoding="utf-8"?>
<p:tagLst xmlns:a="http://schemas.openxmlformats.org/drawingml/2006/main" xmlns:r="http://schemas.openxmlformats.org/officeDocument/2006/relationships" xmlns:p="http://schemas.openxmlformats.org/presentationml/2006/main">
  <p:tag name="ISPRING_QUIZ_SHAPES_ADDED" val="1"/>
  <p:tag name="ISPRING_RESOURCE_QUIZ" val="Bo cau hoi trac nghiem.quiz"/>
  <p:tag name="ISPRING_QUIZ_FULL_PATH" val="D:\tai lieu\PPGD2\Do an - Project\HSBD\Bai giang\Bai trinh bay Multimedia\Bo cau hoi trac nghiem.quiz"/>
  <p:tag name="ISPRING_QUIZ_RELATIVE_PATH" val="Bo cau hoi trac nghiem.quiz"/>
</p:tagLst>
</file>

<file path=ppt/tags/tag13.xml><?xml version="1.0" encoding="utf-8"?>
<p:tagLst xmlns:a="http://schemas.openxmlformats.org/drawingml/2006/main" xmlns:r="http://schemas.openxmlformats.org/officeDocument/2006/relationships" xmlns:p="http://schemas.openxmlformats.org/presentationml/2006/main">
  <p:tag name="ISPRING_QUIZ_SHAPES_ADDED" val="1"/>
  <p:tag name="ISPRING_RESOURCE_QUIZ" val="Bo cau hoi trac nghiem.quiz"/>
  <p:tag name="ISPRING_QUIZ_FULL_PATH" val="D:\tai lieu\PPGD2\Do an - Project\HSBD\Bai giang\Bai trinh bay Multimedia\Bo cau hoi trac nghiem.quiz"/>
  <p:tag name="ISPRING_QUIZ_RELATIVE_PATH" val="Bo cau hoi trac nghiem.quiz"/>
</p:tagLst>
</file>

<file path=ppt/tags/tag2.xml><?xml version="1.0" encoding="utf-8"?>
<p:tagLst xmlns:a="http://schemas.openxmlformats.org/drawingml/2006/main" xmlns:r="http://schemas.openxmlformats.org/officeDocument/2006/relationships" xmlns:p="http://schemas.openxmlformats.org/presentationml/2006/main">
  <p:tag name="ISPRING_QUIZ_SHAPES_ADDED" val="1"/>
  <p:tag name="ISPRING_RESOURCE_QUIZ" val="Bo cau hoi trac nghiem.quiz"/>
  <p:tag name="ISPRING_QUIZ_FULL_PATH" val="D:\tai lieu\PPGD2\Do an - Project\HSBD\Bai giang\Bai trinh bay Multimedia\Bo cau hoi trac nghiem.quiz"/>
  <p:tag name="ISPRING_QUIZ_RELATIVE_PATH" val="Bo cau hoi trac nghiem.quiz"/>
</p:tagLst>
</file>

<file path=ppt/tags/tag3.xml><?xml version="1.0" encoding="utf-8"?>
<p:tagLst xmlns:a="http://schemas.openxmlformats.org/drawingml/2006/main" xmlns:r="http://schemas.openxmlformats.org/officeDocument/2006/relationships" xmlns:p="http://schemas.openxmlformats.org/presentationml/2006/main">
  <p:tag name="ISPRING_QUIZ_SHAPES_ADDED" val="1"/>
  <p:tag name="ISPRING_RESOURCE_QUIZ" val="Bo cau hoi trac nghiem.quiz"/>
  <p:tag name="ISPRING_QUIZ_FULL_PATH" val="D:\tai lieu\PPGD2\Do an - Project\HSBD\Bai giang\Bai trinh bay Multimedia\Bo cau hoi trac nghiem.quiz"/>
  <p:tag name="ISPRING_QUIZ_RELATIVE_PATH" val="Bo cau hoi trac nghiem.quiz"/>
</p:tagLst>
</file>

<file path=ppt/tags/tag4.xml><?xml version="1.0" encoding="utf-8"?>
<p:tagLst xmlns:a="http://schemas.openxmlformats.org/drawingml/2006/main" xmlns:r="http://schemas.openxmlformats.org/officeDocument/2006/relationships" xmlns:p="http://schemas.openxmlformats.org/presentationml/2006/main">
  <p:tag name="ISPRING_QUIZ_SHAPES_ADDED" val="1"/>
  <p:tag name="ISPRING_RESOURCE_QUIZ" val="Bo cau hoi trac nghiem.quiz"/>
  <p:tag name="ISPRING_QUIZ_FULL_PATH" val="D:\tai lieu\PPGD2\Do an - Project\HSBD\Bai giang\Bai trinh bay Multimedia\Bo cau hoi trac nghiem.quiz"/>
  <p:tag name="ISPRING_QUIZ_RELATIVE_PATH" val="Bo cau hoi trac nghiem.quiz"/>
</p:tagLst>
</file>

<file path=ppt/tags/tag5.xml><?xml version="1.0" encoding="utf-8"?>
<p:tagLst xmlns:a="http://schemas.openxmlformats.org/drawingml/2006/main" xmlns:r="http://schemas.openxmlformats.org/officeDocument/2006/relationships" xmlns:p="http://schemas.openxmlformats.org/presentationml/2006/main">
  <p:tag name="ISPRING_QUIZ_SHAPES_ADDED" val="1"/>
  <p:tag name="ISPRING_RESOURCE_QUIZ" val="Bo cau hoi trac nghiem.quiz"/>
  <p:tag name="ISPRING_QUIZ_FULL_PATH" val="D:\tai lieu\PPGD2\Do an - Project\HSBD\Bai giang\Bai trinh bay Multimedia\Bo cau hoi trac nghiem.quiz"/>
  <p:tag name="ISPRING_QUIZ_RELATIVE_PATH" val="Bo cau hoi trac nghiem.quiz"/>
</p:tagLst>
</file>

<file path=ppt/tags/tag6.xml><?xml version="1.0" encoding="utf-8"?>
<p:tagLst xmlns:a="http://schemas.openxmlformats.org/drawingml/2006/main" xmlns:r="http://schemas.openxmlformats.org/officeDocument/2006/relationships" xmlns:p="http://schemas.openxmlformats.org/presentationml/2006/main">
  <p:tag name="ISPRING_QUIZ_SHAPES_ADDED" val="1"/>
  <p:tag name="ISPRING_RESOURCE_QUIZ" val="Bo cau hoi trac nghiem.quiz"/>
  <p:tag name="ISPRING_QUIZ_FULL_PATH" val="D:\tai lieu\PPGD2\Do an - Project\HSBD\Bai giang\Bai trinh bay Multimedia\Bo cau hoi trac nghiem.quiz"/>
  <p:tag name="ISPRING_QUIZ_RELATIVE_PATH" val="Bo cau hoi trac nghiem.quiz"/>
</p:tagLst>
</file>

<file path=ppt/tags/tag7.xml><?xml version="1.0" encoding="utf-8"?>
<p:tagLst xmlns:a="http://schemas.openxmlformats.org/drawingml/2006/main" xmlns:r="http://schemas.openxmlformats.org/officeDocument/2006/relationships" xmlns:p="http://schemas.openxmlformats.org/presentationml/2006/main">
  <p:tag name="ISPRING_QUIZ_SHAPES_ADDED" val="1"/>
  <p:tag name="ISPRING_RESOURCE_QUIZ" val="Bo cau hoi trac nghiem.quiz"/>
  <p:tag name="ISPRING_QUIZ_FULL_PATH" val="D:\tai lieu\PPGD2\Do an - Project\HSBD\Bai giang\Bai trinh bay Multimedia\Bo cau hoi trac nghiem.quiz"/>
  <p:tag name="ISPRING_QUIZ_RELATIVE_PATH" val="Bo cau hoi trac nghiem.quiz"/>
</p:tagLst>
</file>

<file path=ppt/tags/tag8.xml><?xml version="1.0" encoding="utf-8"?>
<p:tagLst xmlns:a="http://schemas.openxmlformats.org/drawingml/2006/main" xmlns:r="http://schemas.openxmlformats.org/officeDocument/2006/relationships" xmlns:p="http://schemas.openxmlformats.org/presentationml/2006/main">
  <p:tag name="ISPRING_QUIZ_SHAPES_ADDED" val="1"/>
  <p:tag name="ISPRING_RESOURCE_QUIZ" val="Bo cau hoi trac nghiem.quiz"/>
  <p:tag name="ISPRING_QUIZ_FULL_PATH" val="D:\tai lieu\PPGD2\Do an - Project\HSBD\Bai giang\Bai trinh bay Multimedia\Bo cau hoi trac nghiem.quiz"/>
  <p:tag name="ISPRING_QUIZ_RELATIVE_PATH" val="Bo cau hoi trac nghiem.quiz"/>
</p:tagLst>
</file>

<file path=ppt/tags/tag9.xml><?xml version="1.0" encoding="utf-8"?>
<p:tagLst xmlns:a="http://schemas.openxmlformats.org/drawingml/2006/main" xmlns:r="http://schemas.openxmlformats.org/officeDocument/2006/relationships" xmlns:p="http://schemas.openxmlformats.org/presentationml/2006/main">
  <p:tag name="ISPRING_QUIZ_SHAPES_ADDED" val="1"/>
  <p:tag name="ISPRING_RESOURCE_QUIZ" val="Bo cau hoi trac nghiem.quiz"/>
  <p:tag name="ISPRING_QUIZ_FULL_PATH" val="D:\tai lieu\PPGD2\Do an - Project\HSBD\Bai giang\Bai trinh bay Multimedia\Bo cau hoi trac nghiem.quiz"/>
  <p:tag name="ISPRING_QUIZ_RELATIVE_PATH" val="Bo cau hoi trac nghiem.quiz"/>
</p:tagLst>
</file>

<file path=ppt/theme/theme1.xml><?xml version="1.0" encoding="utf-8"?>
<a:theme xmlns:a="http://schemas.openxmlformats.org/drawingml/2006/main" name="Office Theme">
  <a:themeElements>
    <a:clrScheme name="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ạch Trương Thảo (0987 039 863)">
  <a:themeElements>
    <a:clrScheme name="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1498</TotalTime>
  <Words>3095</Words>
  <Application>Microsoft Office PowerPoint</Application>
  <PresentationFormat>Widescreen</PresentationFormat>
  <Paragraphs>471</Paragraphs>
  <Slides>27</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Arial</vt:lpstr>
      <vt:lpstr>Calibri</vt:lpstr>
      <vt:lpstr>Palatino Linotype</vt:lpstr>
      <vt:lpstr>Symbol</vt:lpstr>
      <vt:lpstr>Tahoma</vt:lpstr>
      <vt:lpstr>Times New Roman</vt:lpstr>
      <vt:lpstr>Verdana</vt:lpstr>
      <vt:lpstr>Wingdings</vt:lpstr>
      <vt:lpstr>Office Theme</vt:lpstr>
      <vt:lpstr>Thạch Trương Thảo (0987 039 863)</vt:lpstr>
      <vt:lpstr>Chương 3 – Bài 10:  CSDL QUAN HỆ</vt:lpstr>
      <vt:lpstr>BÀI 10: CƠ SỞ DỮ LiỆU QUAN HỆ</vt:lpstr>
      <vt:lpstr>BÀI 10: CƠ SỞ DỮ LiỆU QUAN HỆ</vt:lpstr>
      <vt:lpstr>BÀI 10: CƠ SỞ DỮ LiỆU QUAN HỆ</vt:lpstr>
      <vt:lpstr>BÀI 10: CƠ SỞ DỮ LiỆU QUAN HỆ</vt:lpstr>
      <vt:lpstr>BÀI 10: CƠ SỞ DỮ LiỆU QUAN HỆ</vt:lpstr>
      <vt:lpstr>BÀI 10: CƠ SỞ DỮ LiỆU QUAN HỆ</vt:lpstr>
      <vt:lpstr>BÀI 10: CƠ SỞ DỮ LiỆU QUAN HỆ</vt:lpstr>
      <vt:lpstr>BÀI 10: CƠ SỞ DỮ LIỆU QUAN HỆ </vt:lpstr>
      <vt:lpstr>BÀI 10: CƠ SỞ DỮ LIỆU QUAN HỆ </vt:lpstr>
      <vt:lpstr>BÀI 10: CƠ SỞ DỮ LIỆU QUAN HỆ </vt:lpstr>
      <vt:lpstr>BÀI 10: CƠ SỞ DỮ LIỆU QUAN HỆ </vt:lpstr>
      <vt:lpstr>BÀI 10: CƠ SỞ DỮ LIỆU QUAN HỆ </vt:lpstr>
      <vt:lpstr>BÀI 10: CƠ SỞ DỮ LIỆU QUAN HỆ </vt:lpstr>
      <vt:lpstr>BÀI 10: CƠ SỞ DỮ LIỆU QUAN HỆ </vt:lpstr>
      <vt:lpstr>BÀI 10: CƠ SỞ DỮ LIỆU QUAN HỆ </vt:lpstr>
      <vt:lpstr>BÀI 10: CƠ SỞ DỮ LIỆU QUAN HỆ </vt:lpstr>
      <vt:lpstr>BÀI 10: CƠ SỞ DỮ LIỆU QUAN HỆ </vt:lpstr>
      <vt:lpstr>BÀI 10: CƠ SỞ DỮ LIỆU QUAN HỆ </vt:lpstr>
      <vt:lpstr>BÀI 10: CƠ SỞ DỮ LIỆU QUAN HỆ</vt:lpstr>
      <vt:lpstr>BÀI 10: CƠ SỞ DỮ LIỆU QUAN HỆ</vt:lpstr>
      <vt:lpstr>BÀI 10: CƠ SỞ DỮ LIỆU QUAN HỆ</vt:lpstr>
      <vt:lpstr>BÀI 10: CƠ SỞ DỮ LIỆU QUAN HỆ</vt:lpstr>
      <vt:lpstr>BÀI 10: CƠ SỞ DỮ LIỆU QUAN HỆ</vt:lpstr>
      <vt:lpstr>BÀI 10: CƠ SỞ DỮ LIỆU QUAN HỆ</vt:lpstr>
      <vt:lpstr>BÀI 10: CƠ SỞ DỮ LIỆU QUAN HỆ</vt:lpstr>
      <vt:lpstr>CÁM ƠN SỰ THEO DÕI CỦA THẦY GIÁO VÀ CÁC BẠN!!!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NNNL</dc:creator>
  <cp:lastModifiedBy>Administrator</cp:lastModifiedBy>
  <cp:revision>138</cp:revision>
  <dcterms:created xsi:type="dcterms:W3CDTF">2012-11-20T17:06:40Z</dcterms:created>
  <dcterms:modified xsi:type="dcterms:W3CDTF">2024-01-17T00:42:42Z</dcterms:modified>
</cp:coreProperties>
</file>