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27"/>
  </p:notesMasterIdLst>
  <p:handoutMasterIdLst>
    <p:handoutMasterId r:id="rId28"/>
  </p:handoutMasterIdLst>
  <p:sldIdLst>
    <p:sldId id="256" r:id="rId5"/>
    <p:sldId id="259" r:id="rId6"/>
    <p:sldId id="262" r:id="rId7"/>
    <p:sldId id="263" r:id="rId8"/>
    <p:sldId id="264" r:id="rId9"/>
    <p:sldId id="265" r:id="rId10"/>
    <p:sldId id="266" r:id="rId11"/>
    <p:sldId id="267" r:id="rId12"/>
    <p:sldId id="268" r:id="rId13"/>
    <p:sldId id="272" r:id="rId14"/>
    <p:sldId id="269" r:id="rId15"/>
    <p:sldId id="270" r:id="rId16"/>
    <p:sldId id="271" r:id="rId17"/>
    <p:sldId id="273" r:id="rId18"/>
    <p:sldId id="274" r:id="rId19"/>
    <p:sldId id="279" r:id="rId20"/>
    <p:sldId id="275" r:id="rId21"/>
    <p:sldId id="276" r:id="rId22"/>
    <p:sldId id="277" r:id="rId23"/>
    <p:sldId id="278" r:id="rId24"/>
    <p:sldId id="260" r:id="rId25"/>
    <p:sldId id="2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p:cViewPr varScale="1">
        <p:scale>
          <a:sx n="73" d="100"/>
          <a:sy n="73" d="100"/>
        </p:scale>
        <p:origin x="612" y="72"/>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6/13/2022</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a:t>
            </a:fld>
            <a:endParaRPr lang="en-US" dirty="0"/>
          </a:p>
        </p:txBody>
      </p:sp>
    </p:spTree>
    <p:extLst>
      <p:ext uri="{BB962C8B-B14F-4D97-AF65-F5344CB8AC3E}">
        <p14:creationId xmlns:p14="http://schemas.microsoft.com/office/powerpoint/2010/main" val="405745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21</a:t>
            </a:fld>
            <a:endParaRPr lang="en-US" dirty="0"/>
          </a:p>
        </p:txBody>
      </p:sp>
    </p:spTree>
    <p:extLst>
      <p:ext uri="{BB962C8B-B14F-4D97-AF65-F5344CB8AC3E}">
        <p14:creationId xmlns:p14="http://schemas.microsoft.com/office/powerpoint/2010/main" val="16006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22</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6/13/2022</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6/13/2022</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gimp.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9841E-71E7-4F51-8E6F-5E8A5E3756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594B067E-A161-4B29-A8FA-FEEB194495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138544" y="758952"/>
            <a:ext cx="4391891" cy="3813048"/>
          </a:xfrm>
        </p:spPr>
        <p:txBody>
          <a:bodyPr>
            <a:normAutofit fontScale="90000"/>
          </a:bodyPr>
          <a:lstStyle/>
          <a:p>
            <a:pPr marL="0" marR="18415" algn="ctr">
              <a:lnSpc>
                <a:spcPct val="115000"/>
              </a:lnSpc>
              <a:spcBef>
                <a:spcPts val="0"/>
              </a:spcBef>
              <a:spcAft>
                <a:spcPts val="0"/>
              </a:spcAft>
            </a:pPr>
            <a:r>
              <a:rPr lang="nl-NL"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E</a:t>
            </a:r>
            <a:r>
              <a:rPr lang="nl-NL" sz="3200" b="1" baseline="30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ICT</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 </a:t>
            </a:r>
            <a:br>
              <a:rPr lang="nl-NL" sz="3200" b="1">
                <a:effectLst/>
                <a:latin typeface="Times New Roman" panose="02020603050405020304" pitchFamily="18" charset="0"/>
                <a:ea typeface="Calibri" panose="020F0502020204030204" pitchFamily="34" charset="0"/>
                <a:cs typeface="Times New Roman" panose="02020603050405020304" pitchFamily="18" charset="0"/>
              </a:rPr>
            </a:br>
            <a:r>
              <a:rPr lang="nl-NL" sz="3200" b="1">
                <a:effectLst/>
                <a:latin typeface="Times New Roman" panose="02020603050405020304" pitchFamily="18" charset="0"/>
                <a:ea typeface="Calibri" panose="020F0502020204030204" pitchFamily="34" charset="0"/>
                <a:cs typeface="Times New Roman" panose="02020603050405020304" pitchFamily="18" charset="0"/>
              </a:rPr>
              <a:t>ỨNG DỤNG TIN HỌC </a:t>
            </a:r>
            <a:br>
              <a:rPr lang="nl-NL" sz="3200" b="1">
                <a:effectLst/>
                <a:latin typeface="Times New Roman" panose="02020603050405020304" pitchFamily="18" charset="0"/>
                <a:ea typeface="Calibri" panose="020F0502020204030204" pitchFamily="34" charset="0"/>
                <a:cs typeface="Times New Roman" panose="02020603050405020304" pitchFamily="18" charset="0"/>
              </a:rPr>
            </a:br>
            <a:r>
              <a:rPr lang="nl-NL" sz="3200" b="1">
                <a:effectLst/>
                <a:latin typeface="Times New Roman" panose="02020603050405020304" pitchFamily="18" charset="0"/>
                <a:ea typeface="Calibri" panose="020F0502020204030204" pitchFamily="34" charset="0"/>
                <a:cs typeface="Times New Roman" panose="02020603050405020304" pitchFamily="18" charset="0"/>
              </a:rPr>
              <a:t>ICT – PHẦN MỀM THIẾT KẾ ĐỒ HỌA</a:t>
            </a:r>
            <a:r>
              <a:rPr lang="en-US" sz="3200">
                <a:effectLst/>
                <a:latin typeface="Times New Roman" panose="02020603050405020304" pitchFamily="18" charset="0"/>
                <a:ea typeface="Calibri" panose="020F0502020204030204" pitchFamily="34" charset="0"/>
                <a:cs typeface="Arial" panose="020B0604020202020204" pitchFamily="34" charset="0"/>
              </a:rPr>
              <a:t/>
            </a:r>
            <a:br>
              <a:rPr lang="en-US" sz="3200">
                <a:effectLst/>
                <a:latin typeface="Times New Roman" panose="02020603050405020304" pitchFamily="18" charset="0"/>
                <a:ea typeface="Calibri" panose="020F0502020204030204" pitchFamily="34" charset="0"/>
                <a:cs typeface="Arial" panose="020B0604020202020204" pitchFamily="34" charset="0"/>
              </a:rPr>
            </a:br>
            <a: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BÀI 1</a:t>
            </a:r>
            <a:b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br>
            <a: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TẠO VĂN BẢN TÔ MÀU VÀ GHÉP ẢNH</a:t>
            </a:r>
            <a:endParaRPr lang="en-US" sz="3200" b="1" kern="0">
              <a:solidFill>
                <a:srgbClr val="2F5496"/>
              </a:solidFill>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20C741F-0826-4AB6-A92E-AB4EB50216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582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88F75-C5F5-4C71-A2A5-5F6CAF971259}"/>
              </a:ext>
            </a:extLst>
          </p:cNvPr>
          <p:cNvSpPr txBox="1"/>
          <p:nvPr/>
        </p:nvSpPr>
        <p:spPr>
          <a:xfrm>
            <a:off x="633647" y="252432"/>
            <a:ext cx="11031583" cy="2862322"/>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hai cách tô màu: tô màu thuần nhất và tô màu gradient</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i="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Tô màu thuần nhất: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một màu duy nhất lên bề mặt đối tượng.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Bucket Fill</a:t>
            </a:r>
            <a:r>
              <a:rPr lang="en-US" sz="2800">
                <a:effectLst/>
                <a:latin typeface="Times New Roman" panose="02020603050405020304" pitchFamily="18" charset="0"/>
                <a:ea typeface="Calibri" panose="020F0502020204030204" pitchFamily="34" charset="0"/>
                <a:cs typeface="Times New Roman" panose="02020603050405020304" pitchFamily="18" charset="0"/>
              </a:rPr>
              <a:t>, chọn thuộc tính cho công cụ</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B2. Nháy chuột vào vị trí nào đó trên đối tượng cần tô màu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B5427D3-24A3-40DC-8596-36685BE0A895}"/>
              </a:ext>
            </a:extLst>
          </p:cNvPr>
          <p:cNvSpPr txBox="1"/>
          <p:nvPr/>
        </p:nvSpPr>
        <p:spPr>
          <a:xfrm>
            <a:off x="633647" y="3225591"/>
            <a:ext cx="11201795" cy="3570208"/>
          </a:xfrm>
          <a:prstGeom prst="rect">
            <a:avLst/>
          </a:prstGeom>
          <a:noFill/>
        </p:spPr>
        <p:txBody>
          <a:bodyPr wrap="square">
            <a:spAutoFit/>
          </a:bodyPr>
          <a:lstStyle/>
          <a:p>
            <a:pPr marL="0" marR="0" algn="just">
              <a:spcBef>
                <a:spcPts val="600"/>
              </a:spcBef>
              <a:spcAft>
                <a:spcPts val="600"/>
              </a:spcAft>
            </a:pPr>
            <a:r>
              <a:rPr lang="en-US" sz="2800" b="1" i="1">
                <a:solidFill>
                  <a:srgbClr val="7030A0"/>
                </a:solidFill>
                <a:latin typeface="Times New Roman" panose="02020603050405020304" pitchFamily="18" charset="0"/>
                <a:cs typeface="Times New Roman" panose="02020603050405020304" pitchFamily="18" charset="0"/>
              </a:rPr>
              <a:t>+ Tô màu gradient: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lên bề mặt đối tượng một dải màu chuyển dần từ màu thứ nhất sang màu thứ hai.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 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Gradient</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 B2. Chọn các thuộc tính của công cụ rồi kéo thả chuột để xác định một đoạn thẳng (gọi là đường cơ sở) tại vị trí nào đó bên cạnh hoặc bên trên đối tượng cần tô màu</a:t>
            </a:r>
            <a:endParaRPr lang="en-US" sz="2800"/>
          </a:p>
        </p:txBody>
      </p:sp>
    </p:spTree>
    <p:extLst>
      <p:ext uri="{BB962C8B-B14F-4D97-AF65-F5344CB8AC3E}">
        <p14:creationId xmlns:p14="http://schemas.microsoft.com/office/powerpoint/2010/main" val="373423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C0480-E71F-44C9-8120-D328393B5E24}"/>
              </a:ext>
            </a:extLst>
          </p:cNvPr>
          <p:cNvPicPr>
            <a:picLocks noChangeAspect="1"/>
          </p:cNvPicPr>
          <p:nvPr/>
        </p:nvPicPr>
        <p:blipFill rotWithShape="1">
          <a:blip r:embed="rId2"/>
          <a:srcRect l="56818" t="43229" r="7046" b="32921"/>
          <a:stretch/>
        </p:blipFill>
        <p:spPr>
          <a:xfrm>
            <a:off x="1503218" y="1524000"/>
            <a:ext cx="9185564" cy="3408481"/>
          </a:xfrm>
          <a:prstGeom prst="rect">
            <a:avLst/>
          </a:prstGeom>
        </p:spPr>
      </p:pic>
    </p:spTree>
    <p:extLst>
      <p:ext uri="{BB962C8B-B14F-4D97-AF65-F5344CB8AC3E}">
        <p14:creationId xmlns:p14="http://schemas.microsoft.com/office/powerpoint/2010/main" val="187485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C543E-282F-4741-8DAB-3084AC323F55}"/>
              </a:ext>
            </a:extLst>
          </p:cNvPr>
          <p:cNvSpPr txBox="1"/>
          <p:nvPr/>
        </p:nvSpPr>
        <p:spPr>
          <a:xfrm>
            <a:off x="568234" y="42127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4. Tạo văn bản</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109DF6-AE89-4A4C-B7B5-1C583F770B7A}"/>
              </a:ext>
            </a:extLst>
          </p:cNvPr>
          <p:cNvSpPr txBox="1"/>
          <p:nvPr/>
        </p:nvSpPr>
        <p:spPr>
          <a:xfrm>
            <a:off x="568233" y="1469892"/>
            <a:ext cx="10822577" cy="4585871"/>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B1</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Text, chọn các thuộc tính định dạng.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B2</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vị trí cần chèn văn bản trong cửa sổ ảnh để nhập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B3</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khác (thường là công cụ di chuyển Move)</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Sau khi tạo xong văn bản, một lớp mới với biểu tượng là T được tự động tạo ra để chứa văn bản. Tên lớp trùng với phần đầu nội dung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Khi công cụ Text không được chọn, văn bản được xem như một đối tượng đồ họa và lớp văn bản cũng là một lớp ảnh</a:t>
            </a:r>
            <a:endParaRPr lang="en-US" sz="2800"/>
          </a:p>
        </p:txBody>
      </p:sp>
    </p:spTree>
    <p:extLst>
      <p:ext uri="{BB962C8B-B14F-4D97-AF65-F5344CB8AC3E}">
        <p14:creationId xmlns:p14="http://schemas.microsoft.com/office/powerpoint/2010/main" val="318205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3299F-79D7-477A-9CEA-E11AD96E3EE5}"/>
              </a:ext>
            </a:extLst>
          </p:cNvPr>
          <p:cNvPicPr>
            <a:picLocks noChangeAspect="1"/>
          </p:cNvPicPr>
          <p:nvPr/>
        </p:nvPicPr>
        <p:blipFill rotWithShape="1">
          <a:blip r:embed="rId2"/>
          <a:srcRect l="53523" t="38378" r="3863" b="25847"/>
          <a:stretch/>
        </p:blipFill>
        <p:spPr>
          <a:xfrm>
            <a:off x="1634836" y="1323331"/>
            <a:ext cx="8922327" cy="4211338"/>
          </a:xfrm>
          <a:prstGeom prst="rect">
            <a:avLst/>
          </a:prstGeom>
        </p:spPr>
      </p:pic>
    </p:spTree>
    <p:extLst>
      <p:ext uri="{BB962C8B-B14F-4D97-AF65-F5344CB8AC3E}">
        <p14:creationId xmlns:p14="http://schemas.microsoft.com/office/powerpoint/2010/main" val="229169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2898668" y="1273282"/>
            <a:ext cx="6619405" cy="3978928"/>
          </a:xfrm>
          <a:prstGeom prst="cloudCallou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just">
              <a:lnSpc>
                <a:spcPct val="115000"/>
              </a:lnSpc>
              <a:spcBef>
                <a:spcPts val="0"/>
              </a:spcBef>
              <a:spcAft>
                <a:spcPts val="0"/>
              </a:spcAft>
            </a:pPr>
            <a:r>
              <a:rPr lang="en-US" sz="2400">
                <a:effectLst/>
                <a:latin typeface="Times New Roman" panose="02020603050405020304" pitchFamily="18" charset="0"/>
                <a:ea typeface="Calibri" panose="020F0502020204030204" pitchFamily="34" charset="0"/>
              </a:rPr>
              <a:t>Ảnh nguồn để ghép thường được xử lí trước khi ghép bằng các phép biến đổi ảnh. Em hãy tìm hiểu và cho biết các cách biến đổi ảnh như: thay đổi kích thước, xoay, lật và biến dạng ảnh.</a:t>
            </a:r>
            <a:endParaRPr lang="en-US" sz="3600"/>
          </a:p>
        </p:txBody>
      </p:sp>
    </p:spTree>
    <p:extLst>
      <p:ext uri="{BB962C8B-B14F-4D97-AF65-F5344CB8AC3E}">
        <p14:creationId xmlns:p14="http://schemas.microsoft.com/office/powerpoint/2010/main" val="2939162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539930" y="1165147"/>
            <a:ext cx="11188338" cy="5413790"/>
          </a:xfrm>
          <a:prstGeom prst="rect">
            <a:avLst/>
          </a:prstGeom>
          <a:noFill/>
        </p:spPr>
        <p:txBody>
          <a:bodyPr wrap="square">
            <a:spAutoFit/>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Mở tệp ảnh bằng cách: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File\Open</a:t>
            </a:r>
            <a:endParaRPr lang="en-US" sz="2800" b="1">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Chú ý: </a:t>
            </a:r>
            <a:endParaRPr lang="en-US" sz="2800" b="1" i="1">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thể mở một hoặc nhiều tệp ảnh trong GIMP, nhưng tại một thời điểm, cửa sổ ảnh chỉ hiển thị ảnh của một tệp.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Danh sách cá biểu tượng tệp ảnh đang mở nằm ở phía trên cửa sổ ảnh. Nếu muốn đóng một tệp ảnh, nháy dấu x ở bên phải biểu tượng tệp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thể ghép một phần hoặc toàn bộ ảnh nguồn vào trong ảnh đích bằng cách: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Chọn ảnh nguồn và thực hiện các xử lí cần thiết (biến đổi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r>
              <a:rPr lang="en-US" sz="2800">
                <a:effectLst/>
                <a:latin typeface="Times New Roman" panose="02020603050405020304" pitchFamily="18" charset="0"/>
                <a:ea typeface="Calibri" panose="020F0502020204030204" pitchFamily="34" charset="0"/>
              </a:rPr>
              <a:t>+ Sao chép ảnh nguồn vào ảnh đích điều chỉnh kích thước và vị trí ảnh mới ghép vào cho phù hợp.</a:t>
            </a:r>
            <a:endParaRPr lang="en-US" sz="2800"/>
          </a:p>
        </p:txBody>
      </p:sp>
    </p:spTree>
    <p:extLst>
      <p:ext uri="{BB962C8B-B14F-4D97-AF65-F5344CB8AC3E}">
        <p14:creationId xmlns:p14="http://schemas.microsoft.com/office/powerpoint/2010/main" val="3078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B6996-1C48-4F68-9991-64FB9C164EBA}"/>
              </a:ext>
            </a:extLst>
          </p:cNvPr>
          <p:cNvPicPr>
            <a:picLocks noChangeAspect="1"/>
          </p:cNvPicPr>
          <p:nvPr/>
        </p:nvPicPr>
        <p:blipFill rotWithShape="1">
          <a:blip r:embed="rId2"/>
          <a:srcRect l="54091" t="38782" r="4773" b="40601"/>
          <a:stretch/>
        </p:blipFill>
        <p:spPr>
          <a:xfrm>
            <a:off x="775853" y="1551709"/>
            <a:ext cx="11014095" cy="3103418"/>
          </a:xfrm>
          <a:prstGeom prst="rect">
            <a:avLst/>
          </a:prstGeom>
        </p:spPr>
      </p:pic>
    </p:spTree>
    <p:extLst>
      <p:ext uri="{BB962C8B-B14F-4D97-AF65-F5344CB8AC3E}">
        <p14:creationId xmlns:p14="http://schemas.microsoft.com/office/powerpoint/2010/main" val="212322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2F3B4A-5B19-4D21-978B-373FC4288140}"/>
              </a:ext>
            </a:extLst>
          </p:cNvPr>
          <p:cNvSpPr txBox="1"/>
          <p:nvPr/>
        </p:nvSpPr>
        <p:spPr>
          <a:xfrm>
            <a:off x="933994" y="941268"/>
            <a:ext cx="10770326" cy="1043619"/>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1. </a:t>
            </a:r>
            <a:r>
              <a:rPr lang="nl-NL" sz="2800">
                <a:effectLst/>
                <a:latin typeface="Times New Roman" panose="02020603050405020304" pitchFamily="18" charset="0"/>
                <a:ea typeface="Calibri" panose="020F0502020204030204" pitchFamily="34" charset="0"/>
                <a:cs typeface="Times New Roman" panose="02020603050405020304" pitchFamily="18" charset="0"/>
              </a:rPr>
              <a:t>Em hãy thực hiện ghép ảnh để thiết kế một thiệp chúc mừng sinh nhật như ở Hình 8</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BD318B7-917D-4BA7-A21E-68FDBF4D2E8C}"/>
              </a:ext>
            </a:extLst>
          </p:cNvPr>
          <p:cNvPicPr>
            <a:picLocks noChangeAspect="1"/>
          </p:cNvPicPr>
          <p:nvPr/>
        </p:nvPicPr>
        <p:blipFill rotWithShape="1">
          <a:blip r:embed="rId2"/>
          <a:srcRect l="31091" t="26161" r="30783" b="32780"/>
          <a:stretch/>
        </p:blipFill>
        <p:spPr bwMode="auto">
          <a:xfrm>
            <a:off x="3237613" y="2467292"/>
            <a:ext cx="6499159" cy="344944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5EF4E02-BB3D-4419-85EF-EC6FAF21C015}"/>
              </a:ext>
            </a:extLst>
          </p:cNvPr>
          <p:cNvSpPr txBox="1"/>
          <p:nvPr/>
        </p:nvSpPr>
        <p:spPr>
          <a:xfrm>
            <a:off x="933994" y="48370"/>
            <a:ext cx="10770326" cy="678327"/>
          </a:xfrm>
          <a:prstGeom prst="rect">
            <a:avLst/>
          </a:prstGeom>
          <a:noFill/>
        </p:spPr>
        <p:txBody>
          <a:bodyPr wrap="square">
            <a:spAutoFit/>
          </a:bodyPr>
          <a:lstStyle/>
          <a:p>
            <a:pPr marL="0" marR="0" algn="ctr">
              <a:lnSpc>
                <a:spcPct val="115000"/>
              </a:lnSpc>
              <a:spcBef>
                <a:spcPts val="0"/>
              </a:spcBef>
              <a:spcAft>
                <a:spcPts val="0"/>
              </a:spcAft>
            </a:pPr>
            <a:r>
              <a:rPr lang="nl-NL"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TẬP</a:t>
            </a:r>
            <a:endParaRPr lang="en-US" sz="360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508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3F202-3478-4570-AB6D-DE7B5B752145}"/>
              </a:ext>
            </a:extLst>
          </p:cNvPr>
          <p:cNvSpPr txBox="1"/>
          <p:nvPr/>
        </p:nvSpPr>
        <p:spPr>
          <a:xfrm>
            <a:off x="496388" y="214369"/>
            <a:ext cx="10763795" cy="6429261"/>
          </a:xfrm>
          <a:prstGeom prst="rect">
            <a:avLst/>
          </a:prstGeom>
          <a:noFill/>
        </p:spPr>
        <p:txBody>
          <a:bodyPr wrap="square">
            <a:spAutoFit/>
          </a:bodyPr>
          <a:lstStyle/>
          <a:p>
            <a:pPr marL="0" marR="0" algn="just">
              <a:lnSpc>
                <a:spcPct val="115000"/>
              </a:lnSpc>
              <a:spcBef>
                <a:spcPts val="0"/>
              </a:spcBef>
              <a:spcAft>
                <a:spcPts val="0"/>
              </a:spcAft>
            </a:pPr>
            <a:r>
              <a:rPr lang="nl-NL"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Hướng dẫn:</a:t>
            </a:r>
            <a:endParaRPr lang="en-US" sz="2400" b="1">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Bước 1. </a:t>
            </a: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ảnh nguồn từ một tệp ảnh đã mở và thực hiện các xử lí cần thiết. Có thể dùng công cụ </a:t>
            </a:r>
            <a:r>
              <a:rPr lang="nl-NL" sz="2400" b="1">
                <a:latin typeface="Times New Roman" panose="02020603050405020304" pitchFamily="18" charset="0"/>
                <a:cs typeface="Times New Roman" panose="02020603050405020304" pitchFamily="18" charset="0"/>
              </a:rPr>
              <a:t>Crop</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cắt, phần cần lấy ở ảnh nguồn, sau đó chọn lớp ảnh nguồn rồi thực hiện lệnh </a:t>
            </a:r>
            <a:r>
              <a:rPr lang="nl-NL" sz="2400" b="1">
                <a:latin typeface="Times New Roman" panose="02020603050405020304" pitchFamily="18" charset="0"/>
                <a:cs typeface="Times New Roman" panose="02020603050405020304" pitchFamily="18" charset="0"/>
              </a:rPr>
              <a:t>Edit\Copy</a:t>
            </a:r>
            <a:endParaRPr lang="en-US" sz="2400" b="1">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nl-NL" sz="2400" b="1" i="1">
                <a:solidFill>
                  <a:srgbClr val="C00000"/>
                </a:solidFill>
                <a:latin typeface="Times New Roman" panose="02020603050405020304" pitchFamily="18" charset="0"/>
                <a:cs typeface="Times New Roman" panose="02020603050405020304" pitchFamily="18" charset="0"/>
              </a:rPr>
              <a:t>Bước 2. </a:t>
            </a:r>
            <a:r>
              <a:rPr lang="nl-NL" sz="2400">
                <a:effectLst/>
                <a:latin typeface="Times New Roman" panose="02020603050405020304" pitchFamily="18" charset="0"/>
                <a:ea typeface="Calibri" panose="020F0502020204030204" pitchFamily="34" charset="0"/>
                <a:cs typeface="Times New Roman" panose="02020603050405020304" pitchFamily="18" charset="0"/>
              </a:rPr>
              <a:t>Sao chép ảnh nguồn thành một lớp mới của ảnh đích và thực hiện các điều chỉnh cần thiết cho lớp ảnh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tệp ảnh đích, chọn một lớp ảnh ví dụ </a:t>
            </a:r>
            <a:r>
              <a:rPr lang="nl-NL" sz="2400" b="1">
                <a:latin typeface="Times New Roman" panose="02020603050405020304" pitchFamily="18" charset="0"/>
                <a:cs typeface="Times New Roman" panose="02020603050405020304" pitchFamily="18" charset="0"/>
              </a:rPr>
              <a:t>Background</a:t>
            </a:r>
            <a:r>
              <a:rPr lang="nl-NL" sz="2400">
                <a:effectLst/>
                <a:latin typeface="Times New Roman" panose="02020603050405020304" pitchFamily="18" charset="0"/>
                <a:ea typeface="Calibri" panose="020F0502020204030204" pitchFamily="34" charset="0"/>
                <a:cs typeface="Times New Roman" panose="02020603050405020304" pitchFamily="18" charset="0"/>
              </a:rPr>
              <a:t>, thực hiện lệnh </a:t>
            </a:r>
            <a:r>
              <a:rPr lang="nl-NL" sz="2400" b="1">
                <a:latin typeface="Times New Roman" panose="02020603050405020304" pitchFamily="18" charset="0"/>
                <a:cs typeface="Times New Roman" panose="02020603050405020304" pitchFamily="18" charset="0"/>
              </a:rPr>
              <a:t>Edit\Paste</a:t>
            </a:r>
            <a:r>
              <a:rPr lang="nl-NL" sz="2400">
                <a:effectLst/>
                <a:latin typeface="Times New Roman" panose="02020603050405020304" pitchFamily="18" charset="0"/>
                <a:ea typeface="Calibri" panose="020F0502020204030204" pitchFamily="34" charset="0"/>
                <a:cs typeface="Times New Roman" panose="02020603050405020304" pitchFamily="18" charset="0"/>
              </a:rPr>
              <a:t>. Một lớp động được tự động tạo ra ở phía trên lớp đã chọn để chứa ảnh được sao chép và có tên tạm thời là </a:t>
            </a:r>
            <a:r>
              <a:rPr lang="nl-NL" sz="2400" b="1">
                <a:latin typeface="Times New Roman" panose="02020603050405020304" pitchFamily="18" charset="0"/>
                <a:cs typeface="Times New Roman" panose="02020603050405020304" pitchFamily="18" charset="0"/>
              </a:rPr>
              <a:t>Floating Selection </a:t>
            </a:r>
            <a:r>
              <a:rPr lang="nl-NL" sz="2400">
                <a:effectLst/>
                <a:latin typeface="Times New Roman" panose="02020603050405020304" pitchFamily="18" charset="0"/>
                <a:ea typeface="Calibri" panose="020F0502020204030204" pitchFamily="34" charset="0"/>
                <a:cs typeface="Times New Roman" panose="02020603050405020304" pitchFamily="18" charset="0"/>
              </a:rPr>
              <a:t>(Hình 9b)</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Nháy chuột vào nút lệnh </a:t>
            </a:r>
            <a:r>
              <a:rPr lang="nl-NL" sz="2400" b="1">
                <a:latin typeface="Times New Roman" panose="02020603050405020304" pitchFamily="18" charset="0"/>
                <a:cs typeface="Times New Roman" panose="02020603050405020304" pitchFamily="18" charset="0"/>
              </a:rPr>
              <a:t>New Layer </a:t>
            </a:r>
            <a:r>
              <a:rPr lang="nl-NL" sz="2400">
                <a:effectLst/>
                <a:latin typeface="Times New Roman" panose="02020603050405020304" pitchFamily="18" charset="0"/>
                <a:ea typeface="Calibri" panose="020F0502020204030204" pitchFamily="34" charset="0"/>
                <a:cs typeface="Times New Roman" panose="02020603050405020304" pitchFamily="18" charset="0"/>
              </a:rPr>
              <a:t>để tạo lớp mới. Tên lớp mới mặc định là tên tệp ảnh nguồn. Nên đổi lại tên lớp mới này bằng cách nháy đúp chuột vào tên lớp rồi gõ tên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457200" marR="0" algn="just">
              <a:lnSpc>
                <a:spcPct val="115000"/>
              </a:lnSpc>
              <a:spcBef>
                <a:spcPts val="0"/>
              </a:spcBef>
              <a:spcAft>
                <a:spcPts val="0"/>
              </a:spcAft>
            </a:pPr>
            <a:r>
              <a:rPr lang="nl-NL" sz="2400">
                <a:effectLst/>
                <a:latin typeface="Times New Roman" panose="02020603050405020304" pitchFamily="18" charset="0"/>
                <a:ea typeface="Calibri" panose="020F0502020204030204" pitchFamily="34" charset="0"/>
                <a:cs typeface="Times New Roman" panose="02020603050405020304" pitchFamily="18" charset="0"/>
              </a:rPr>
              <a:t>Ảnh mới được ghép thường có kích thước và vị trí không phù hợp (Hình 9a). Dùng công cụ </a:t>
            </a:r>
            <a:r>
              <a:rPr lang="nl-NL" sz="2400" b="1">
                <a:effectLst/>
                <a:latin typeface="Times New Roman" panose="02020603050405020304" pitchFamily="18" charset="0"/>
                <a:ea typeface="Calibri" panose="020F0502020204030204" pitchFamily="34" charset="0"/>
                <a:cs typeface="Times New Roman" panose="02020603050405020304" pitchFamily="18" charset="0"/>
              </a:rPr>
              <a:t>Scale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thay đổi kích thước ảnh và công cụ </a:t>
            </a:r>
            <a:r>
              <a:rPr lang="nl-NL" sz="2400" b="1">
                <a:latin typeface="Times New Roman" panose="02020603050405020304" pitchFamily="18" charset="0"/>
                <a:cs typeface="Times New Roman" panose="02020603050405020304" pitchFamily="18" charset="0"/>
              </a:rPr>
              <a:t>Move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di chuyển ảnh đến vị trí phù hợp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275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8C72E-AB94-4572-AFCE-2BF146307A12}"/>
              </a:ext>
            </a:extLst>
          </p:cNvPr>
          <p:cNvPicPr>
            <a:picLocks noChangeAspect="1"/>
          </p:cNvPicPr>
          <p:nvPr/>
        </p:nvPicPr>
        <p:blipFill rotWithShape="1">
          <a:blip r:embed="rId2"/>
          <a:srcRect l="65107" t="31030" r="6051" b="48292"/>
          <a:stretch/>
        </p:blipFill>
        <p:spPr bwMode="auto">
          <a:xfrm>
            <a:off x="1820703" y="1229358"/>
            <a:ext cx="8550593" cy="3460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1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9DE327-AEAE-44B2-8483-660A265AE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492CA2-7E37-4577-8E02-1E79AE7EED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7ACB9FA-C8E8-43F1-868B-D328ECFC31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hought Bubble: Cloud 6">
            <a:extLst>
              <a:ext uri="{FF2B5EF4-FFF2-40B4-BE49-F238E27FC236}">
                <a16:creationId xmlns:a16="http://schemas.microsoft.com/office/drawing/2014/main" id="{EC4F1EBD-59A6-438D-B701-0CA293146A21}"/>
              </a:ext>
            </a:extLst>
          </p:cNvPr>
          <p:cNvSpPr/>
          <p:nvPr/>
        </p:nvSpPr>
        <p:spPr>
          <a:xfrm>
            <a:off x="1904800" y="940526"/>
            <a:ext cx="6588036" cy="41302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đã bao giờ dùng phần mềm để tạo ra thiệp chúc mừng, bưu thiếp hay một áp phích (poster) chưa? Em hãy giới thiệu sơ lược về một phần mềm như vậy.</a:t>
            </a:r>
          </a:p>
        </p:txBody>
      </p:sp>
    </p:spTree>
    <p:extLst>
      <p:ext uri="{BB962C8B-B14F-4D97-AF65-F5344CB8AC3E}">
        <p14:creationId xmlns:p14="http://schemas.microsoft.com/office/powerpoint/2010/main" val="255286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D32CB-7CA9-4EB9-85CD-6F78A95BDA30}"/>
              </a:ext>
            </a:extLst>
          </p:cNvPr>
          <p:cNvSpPr txBox="1"/>
          <p:nvPr/>
        </p:nvSpPr>
        <p:spPr>
          <a:xfrm>
            <a:off x="496389" y="963278"/>
            <a:ext cx="10816045" cy="5503301"/>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2.</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hãy tạo một thiệp chúc mừng sinh nhật bạn hoặc người thân. Lưu sản phẩm với tên tập là “Chúc mừng sinh nhật.cxf” và xuất sang định dạng IPG bằng cách thực hiện lệnh File\Export As</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3.</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đồng ý với những phát biểu nào sau đây?</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Trong phần mềm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bảng các công cụ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thể tô nền bằng một màu duy nhất hoặc tô bằng hai màu chuyển dần cho nhau.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Văn bản được tạo cũng có các thuộc tính định dạng cơ bản như: kiểu chữ, cỡ chữ, màu sắc.</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Không thể mở nhiều tệp ảnh để lựa chọn và sao chép sang tệp ảnh đích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432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72AC46CB-E41C-431E-B498-6295C0C5E3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Woman standing in her office looking at blueprints">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sp>
        <p:nvSpPr>
          <p:cNvPr id="5" name="Title 4">
            <a:extLst>
              <a:ext uri="{FF2B5EF4-FFF2-40B4-BE49-F238E27FC236}">
                <a16:creationId xmlns:a16="http://schemas.microsoft.com/office/drawing/2014/main" id="{BFB43D24-8C9A-4C48-8F00-DA72A38C4ED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D1623088-91A2-4946-802E-942DCCFFEA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689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rking">
            <a:extLst>
              <a:ext uri="{FF2B5EF4-FFF2-40B4-BE49-F238E27FC236}">
                <a16:creationId xmlns:a16="http://schemas.microsoft.com/office/drawing/2014/main" id="{BC829010-59E7-4B6E-AE76-EEE7D0ED0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1069848" y="1298448"/>
            <a:ext cx="7315200" cy="2130552"/>
          </a:xfrm>
        </p:spPr>
        <p:txBody>
          <a:bodyPr>
            <a:normAutofit/>
          </a:bodyPr>
          <a:lstStyle/>
          <a:p>
            <a:r>
              <a:rPr lang="en-US" dirty="0"/>
              <a:t>Thank 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1100015" y="3454094"/>
            <a:ext cx="7315200" cy="2130552"/>
          </a:xfrm>
        </p:spPr>
        <p:txBody>
          <a:bodyPr>
            <a:normAutofit/>
          </a:bodyPr>
          <a:lstStyle/>
          <a:p>
            <a:r>
              <a:rPr lang="en-US" b="1" dirty="0"/>
              <a:t>someone@example.com</a:t>
            </a:r>
            <a:endParaRPr lang="en-US" dirty="0"/>
          </a:p>
        </p:txBody>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81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4DA96-DF6A-4F5C-A5DD-48D1629948B2}"/>
              </a:ext>
            </a:extLst>
          </p:cNvPr>
          <p:cNvSpPr txBox="1"/>
          <p:nvPr/>
        </p:nvSpPr>
        <p:spPr>
          <a:xfrm>
            <a:off x="646610" y="261998"/>
            <a:ext cx="10169435" cy="1179554"/>
          </a:xfrm>
          <a:prstGeom prst="rect">
            <a:avLst/>
          </a:prstGeom>
          <a:noFill/>
        </p:spPr>
        <p:txBody>
          <a:bodyPr wrap="square">
            <a:spAutoFit/>
          </a:bodyPr>
          <a:lstStyle/>
          <a:p>
            <a:pPr marL="0" marR="0" algn="just">
              <a:lnSpc>
                <a:spcPct val="115000"/>
              </a:lnSpc>
              <a:spcBef>
                <a:spcPts val="0"/>
              </a:spcBef>
              <a:spcAft>
                <a:spcPts val="0"/>
              </a:spcAft>
            </a:pPr>
            <a:r>
              <a:rPr lang="en-US" sz="3200" b="1" cap="all">
                <a:effectLst/>
                <a:latin typeface="Times New Roman" panose="02020603050405020304" pitchFamily="18" charset="0"/>
                <a:ea typeface="Calibri" panose="020F0502020204030204" pitchFamily="34" charset="0"/>
                <a:cs typeface="Times New Roman" panose="02020603050405020304" pitchFamily="18" charset="0"/>
              </a:rPr>
              <a:t>1. sản phẩm đồ họa và phần mềm thiết kế đồ họa</a:t>
            </a:r>
            <a:endParaRPr lang="en-US" sz="3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hought Bubble: Cloud 3">
            <a:extLst>
              <a:ext uri="{FF2B5EF4-FFF2-40B4-BE49-F238E27FC236}">
                <a16:creationId xmlns:a16="http://schemas.microsoft.com/office/drawing/2014/main" id="{F3407E1E-3A25-4B90-AA93-AA0B0DCB3F42}"/>
              </a:ext>
            </a:extLst>
          </p:cNvPr>
          <p:cNvSpPr/>
          <p:nvPr/>
        </p:nvSpPr>
        <p:spPr>
          <a:xfrm>
            <a:off x="7077691" y="1443446"/>
            <a:ext cx="4861760" cy="39711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0"/>
              </a:spcAft>
            </a:pPr>
            <a:r>
              <a:rPr lang="en-US" sz="2800" i="1">
                <a:effectLst/>
                <a:latin typeface="Times New Roman" panose="02020603050405020304" pitchFamily="18" charset="0"/>
                <a:ea typeface="Calibri" panose="020F0502020204030204" pitchFamily="34" charset="0"/>
                <a:cs typeface="Times New Roman" panose="02020603050405020304" pitchFamily="18" charset="0"/>
              </a:rPr>
              <a:t>Theo em, để tạo được các bưu thiếp đẹp bằng một phần mềm thì phần mềm đó cần cung cấp những khả năng gì?</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50CAF8-9611-4118-BC76-C8C7F63896DF}"/>
              </a:ext>
            </a:extLst>
          </p:cNvPr>
          <p:cNvSpPr txBox="1"/>
          <p:nvPr/>
        </p:nvSpPr>
        <p:spPr>
          <a:xfrm>
            <a:off x="646610" y="1900359"/>
            <a:ext cx="6100354" cy="4016741"/>
          </a:xfrm>
          <a:prstGeom prst="rect">
            <a:avLst/>
          </a:prstGeom>
          <a:noFill/>
        </p:spPr>
        <p:txBody>
          <a:bodyPr wrap="square">
            <a:spAutoFit/>
          </a:bodyPr>
          <a:lstStyle/>
          <a:p>
            <a:pPr marL="0" marR="0" algn="just">
              <a:lnSpc>
                <a:spcPct val="115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a) Sản phẩm đồ họa và phần mềm thiết kế đồ họa</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Phần mềm thiết kế đồ họa là phần mềm cung cấp các công cụ giúp tạo ra sản phẩm đồ họa như: logo, banner, topic quảng cáo, băng rôn, áp phích, poster và thiệp chúc mừng.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Ví dụ:</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737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3E79B-2FED-41F2-9616-2E1E9E8BD723}"/>
              </a:ext>
            </a:extLst>
          </p:cNvPr>
          <p:cNvPicPr>
            <a:picLocks noChangeAspect="1"/>
          </p:cNvPicPr>
          <p:nvPr/>
        </p:nvPicPr>
        <p:blipFill rotWithShape="1">
          <a:blip r:embed="rId2"/>
          <a:srcRect l="78669" t="48974" r="7425" b="36126"/>
          <a:stretch/>
        </p:blipFill>
        <p:spPr bwMode="auto">
          <a:xfrm>
            <a:off x="2815589" y="1444442"/>
            <a:ext cx="7504067" cy="4539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125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872D9-016E-4261-9BEC-F3DF02692B7D}"/>
              </a:ext>
            </a:extLst>
          </p:cNvPr>
          <p:cNvSpPr txBox="1"/>
          <p:nvPr/>
        </p:nvSpPr>
        <p:spPr>
          <a:xfrm>
            <a:off x="600891" y="694460"/>
            <a:ext cx="11181806" cy="5579797"/>
          </a:xfrm>
          <a:prstGeom prst="rect">
            <a:avLst/>
          </a:prstGeom>
          <a:noFill/>
        </p:spPr>
        <p:txBody>
          <a:bodyPr wrap="square">
            <a:spAutoFit/>
          </a:bodyPr>
          <a:lstStyle/>
          <a:p>
            <a:pPr marL="0" marR="0" algn="just">
              <a:lnSpc>
                <a:spcPct val="115000"/>
              </a:lnSpc>
              <a:spcBef>
                <a:spcPts val="0"/>
              </a:spcBef>
              <a:spcAft>
                <a:spcPts val="0"/>
              </a:spcAft>
            </a:pPr>
            <a:r>
              <a:rPr lang="vi-VN" sz="2400" b="1" i="1">
                <a:effectLst/>
                <a:latin typeface="Times New Roman" panose="02020603050405020304" pitchFamily="18" charset="0"/>
                <a:ea typeface="Calibri" panose="020F0502020204030204" pitchFamily="34" charset="0"/>
                <a:cs typeface="Times New Roman" panose="02020603050405020304" pitchFamily="18" charset="0"/>
              </a:rPr>
              <a:t>b)Giới thiệu phần mềm GIMP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Một phần mềm thiết kế, chỉnh sửa đồ họa sẽ hỗ trợ tạo ra sản phẩm số dựa trên đồ hoa vector hay đồ họa raster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Đồ họa vector sử dụng các tọa độ trong mặt phẳng và mối quan hệ vector để tạo ra các đường giữa chúng với các thuộc tính như màu nét, hình dạng, độ dày để biểu diễn hình ảnh. Ảnh được tạo theo cách này được gọi là ảnh vector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Đồ họa raster sử dụng ma trận các điểm ảnh với màu sắc và sắc thái khác nhau để biểu diễn hình ảnh. Ảnh được tạo theo cách này gọi là ảnh raster (hay ảnh bitmap)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GIMP là phần mềm mã nguồn mở, miễn phí, trợ giúp một cách hiệu quả cả hai công việc chỉnh sửa ảnh và thiết kế đồ họa dựa trên đồ họa raster.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Mặc dù GIMP xử lí đồ họa raster nhưng cũng hỗ trợ đồ họa vector. Do vậy có thể khai thác GIMP cho các chủ đề về chỉnh sửa ảnh, làm video, phim hoạt hình, …</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 Tải GIMP tại trang </a:t>
            </a:r>
            <a:r>
              <a:rPr lang="fr-FR" sz="24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https://www.gimp.org</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964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CE68A-495E-43B4-A5FF-82FD4991A92E}"/>
              </a:ext>
            </a:extLst>
          </p:cNvPr>
          <p:cNvSpPr txBox="1"/>
          <p:nvPr/>
        </p:nvSpPr>
        <p:spPr>
          <a:xfrm>
            <a:off x="475706" y="514950"/>
            <a:ext cx="11240588" cy="3431709"/>
          </a:xfrm>
          <a:prstGeom prst="rect">
            <a:avLst/>
          </a:prstGeom>
          <a:noFill/>
        </p:spPr>
        <p:txBody>
          <a:bodyPr wrap="square">
            <a:spAutoFit/>
          </a:bodyPr>
          <a:lstStyle/>
          <a:p>
            <a:pPr marL="0" marR="0" algn="just">
              <a:lnSpc>
                <a:spcPct val="115000"/>
              </a:lnSpc>
              <a:spcBef>
                <a:spcPts val="0"/>
              </a:spcBef>
              <a:spcAft>
                <a:spcPts val="0"/>
              </a:spcAft>
            </a:pPr>
            <a:r>
              <a:rPr lang="fr-FR" sz="2800" b="1" i="1">
                <a:effectLst/>
                <a:latin typeface="Times New Roman" panose="02020603050405020304" pitchFamily="18" charset="0"/>
                <a:ea typeface="Calibri" panose="020F0502020204030204" pitchFamily="34" charset="0"/>
                <a:cs typeface="Times New Roman" panose="02020603050405020304" pitchFamily="18" charset="0"/>
              </a:rPr>
              <a:t>c) Màn hình làm việc của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Hệ thống bảng chọn</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lệnh của phần mềm</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Bảng công cụ</a:t>
            </a: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a:effectLst/>
                <a:latin typeface="Times New Roman" panose="02020603050405020304" pitchFamily="18" charset="0"/>
                <a:ea typeface="Calibri" panose="020F0502020204030204" pitchFamily="34" charset="0"/>
                <a:cs typeface="Times New Roman" panose="02020603050405020304" pitchFamily="18" charset="0"/>
              </a:rPr>
              <a:t>Toolbox</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công cụ thiết kế và chỉnh sửa như: tạo văn bản, chọn, cắt, xóa, vẽ, tô màu và biến đổi hình. Các thuộc tính của công cụ được chọn ở bảng tùy chọn.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r>
              <a:rPr lang="fr-FR" sz="2800">
                <a:effectLst/>
                <a:latin typeface="Times New Roman" panose="02020603050405020304" pitchFamily="18" charset="0"/>
                <a:ea typeface="Calibri" panose="020F0502020204030204" pitchFamily="34" charset="0"/>
              </a:rPr>
              <a:t>- </a:t>
            </a:r>
            <a:r>
              <a:rPr lang="fr-FR" sz="2800" i="1">
                <a:effectLst/>
                <a:latin typeface="Times New Roman" panose="02020603050405020304" pitchFamily="18" charset="0"/>
                <a:ea typeface="Calibri" panose="020F0502020204030204" pitchFamily="34" charset="0"/>
              </a:rPr>
              <a:t>Các bảng quản lí lớp ảnh, kênh màu và đường dẫn</a:t>
            </a:r>
            <a:r>
              <a:rPr lang="fr-FR" sz="2800">
                <a:effectLst/>
                <a:latin typeface="Times New Roman" panose="02020603050405020304" pitchFamily="18" charset="0"/>
                <a:ea typeface="Calibri" panose="020F0502020204030204" pitchFamily="34" charset="0"/>
              </a:rPr>
              <a:t> chứa các lệnh làm việc với các lớp ảnh (thưởng gọi tắt là lớp), các kênh màu và các đường dẫn.</a:t>
            </a:r>
            <a:endParaRPr lang="en-US" sz="2800"/>
          </a:p>
        </p:txBody>
      </p:sp>
    </p:spTree>
    <p:extLst>
      <p:ext uri="{BB962C8B-B14F-4D97-AF65-F5344CB8AC3E}">
        <p14:creationId xmlns:p14="http://schemas.microsoft.com/office/powerpoint/2010/main" val="359322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69BC-A2CF-4959-A0A8-A43FE2AD2704}"/>
              </a:ext>
            </a:extLst>
          </p:cNvPr>
          <p:cNvPicPr>
            <a:picLocks noChangeAspect="1"/>
          </p:cNvPicPr>
          <p:nvPr/>
        </p:nvPicPr>
        <p:blipFill rotWithShape="1">
          <a:blip r:embed="rId2"/>
          <a:srcRect l="56023" t="31304" r="6932" b="25443"/>
          <a:stretch/>
        </p:blipFill>
        <p:spPr>
          <a:xfrm>
            <a:off x="1066800" y="127625"/>
            <a:ext cx="10058400" cy="6602750"/>
          </a:xfrm>
          <a:prstGeom prst="rect">
            <a:avLst/>
          </a:prstGeom>
        </p:spPr>
      </p:pic>
    </p:spTree>
    <p:extLst>
      <p:ext uri="{BB962C8B-B14F-4D97-AF65-F5344CB8AC3E}">
        <p14:creationId xmlns:p14="http://schemas.microsoft.com/office/powerpoint/2010/main" val="320701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E5020-BF5F-407E-9F34-3B714BC7FC5D}"/>
              </a:ext>
            </a:extLst>
          </p:cNvPr>
          <p:cNvSpPr txBox="1"/>
          <p:nvPr/>
        </p:nvSpPr>
        <p:spPr>
          <a:xfrm>
            <a:off x="583474" y="1661515"/>
            <a:ext cx="11025051" cy="4431983"/>
          </a:xfrm>
          <a:prstGeom prst="rect">
            <a:avLst/>
          </a:prstGeom>
          <a:noFill/>
        </p:spPr>
        <p:txBody>
          <a:bodyPr wrap="square">
            <a:spAutoFit/>
          </a:bodyPr>
          <a:lstStyle/>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Chọn File\New</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=&gt; GIMP đưa ra hộp thoại hỏi về các tham số để tạo tệp ảnh mới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Đơn vị đo kích thước và độ phân giải ảnh được chọn tùy theo đặc điểm của sản phẩm đồ họa cần tạo và cách chọn đơn vị thông dụng của người thiết kế.</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Ví dụ: </a:t>
            </a:r>
            <a:r>
              <a:rPr lang="en-US" sz="2800">
                <a:effectLst/>
                <a:latin typeface="Times New Roman" panose="02020603050405020304" pitchFamily="18" charset="0"/>
                <a:ea typeface="Calibri" panose="020F0502020204030204" pitchFamily="34" charset="0"/>
              </a:rPr>
              <a:t>Thiệp chúc mừng sinh nhật có thể được tạo trên tệp ảnh mới với kích thước 15x8 (cm), không gian mà là RGB. Tệp ảnh mới sẽ có “ảnh trống” trong cửa sổ ảnh. Lớp ảnh nền có tên mặc định là Background được hiển thị trong bảng quản lí lớp ảnh.</a:t>
            </a:r>
            <a:endParaRPr lang="en-US" sz="2800"/>
          </a:p>
        </p:txBody>
      </p:sp>
      <p:sp>
        <p:nvSpPr>
          <p:cNvPr id="5" name="TextBox 4">
            <a:extLst>
              <a:ext uri="{FF2B5EF4-FFF2-40B4-BE49-F238E27FC236}">
                <a16:creationId xmlns:a16="http://schemas.microsoft.com/office/drawing/2014/main" id="{B62653B4-0207-492F-BC9E-29D3AC74782E}"/>
              </a:ext>
            </a:extLst>
          </p:cNvPr>
          <p:cNvSpPr txBox="1"/>
          <p:nvPr/>
        </p:nvSpPr>
        <p:spPr>
          <a:xfrm>
            <a:off x="583474" y="616912"/>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Tạo tệp ảnh mới</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680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F6ECF-BA19-491B-B38C-9DD13BDB4D94}"/>
              </a:ext>
            </a:extLst>
          </p:cNvPr>
          <p:cNvSpPr txBox="1"/>
          <p:nvPr/>
        </p:nvSpPr>
        <p:spPr>
          <a:xfrm>
            <a:off x="463731" y="369021"/>
            <a:ext cx="6100354" cy="548099"/>
          </a:xfrm>
          <a:prstGeom prst="rect">
            <a:avLst/>
          </a:prstGeom>
          <a:noFill/>
        </p:spPr>
        <p:txBody>
          <a:bodyPr wrap="square">
            <a:spAutoFit/>
          </a:bodyPr>
          <a:lstStyle/>
          <a:p>
            <a:pPr marL="0" marR="0" algn="just">
              <a:lnSpc>
                <a:spcPct val="115000"/>
              </a:lnSpc>
              <a:spcBef>
                <a:spcPts val="0"/>
              </a:spcBef>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Tô màu</a:t>
            </a:r>
            <a:endParaRPr lang="en-US" sz="28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E88F75-C5F5-4C71-A2A5-5F6CAF971259}"/>
              </a:ext>
            </a:extLst>
          </p:cNvPr>
          <p:cNvSpPr txBox="1"/>
          <p:nvPr/>
        </p:nvSpPr>
        <p:spPr>
          <a:xfrm>
            <a:off x="463731" y="1194542"/>
            <a:ext cx="11031583" cy="1969770"/>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Đối tượng được tô màu hay phủ màu có thể là hậu cảnh (nền ảnh) hoặc tiền cảnh (văn bản, hình vẽ, vùng chọn trên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Để thay đổi màu tiền cảnh (hoặc hậu cảnh), nháy chuột vào biểu tượng FG hoặc BG rồi chọn màu trong hộp thoại chọn màu xuất hiện ngay sau đó</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AC62226-EC8D-4A66-B0E7-3C54A0D4CB26}"/>
              </a:ext>
            </a:extLst>
          </p:cNvPr>
          <p:cNvPicPr>
            <a:picLocks noChangeAspect="1"/>
          </p:cNvPicPr>
          <p:nvPr/>
        </p:nvPicPr>
        <p:blipFill rotWithShape="1">
          <a:blip r:embed="rId2"/>
          <a:srcRect l="71477" t="44239" r="5228" b="31911"/>
          <a:stretch/>
        </p:blipFill>
        <p:spPr>
          <a:xfrm>
            <a:off x="3117273" y="3343998"/>
            <a:ext cx="5463736" cy="3144981"/>
          </a:xfrm>
          <a:prstGeom prst="rect">
            <a:avLst/>
          </a:prstGeom>
        </p:spPr>
      </p:pic>
    </p:spTree>
    <p:extLst>
      <p:ext uri="{BB962C8B-B14F-4D97-AF65-F5344CB8AC3E}">
        <p14:creationId xmlns:p14="http://schemas.microsoft.com/office/powerpoint/2010/main" val="700059573"/>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2.xml><?xml version="1.0" encoding="utf-8"?>
<ds:datastoreItem xmlns:ds="http://schemas.openxmlformats.org/officeDocument/2006/customXml" ds:itemID="{90668657-C50E-4365-A5FD-AC07593EBE5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Architecture design</Template>
  <TotalTime>38</TotalTime>
  <Words>1511</Words>
  <Application>Microsoft Office PowerPoint</Application>
  <PresentationFormat>Widescreen</PresentationFormat>
  <Paragraphs>72</Paragraphs>
  <Slides>22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Corbel</vt:lpstr>
      <vt:lpstr>Symbol</vt:lpstr>
      <vt:lpstr>Times New Roman</vt:lpstr>
      <vt:lpstr>Wingdings 2</vt:lpstr>
      <vt:lpstr>Frame</vt:lpstr>
      <vt:lpstr>CHỦ ĐỀ EICT  ỨNG DỤNG TIN HỌC  ICT – PHẦN MỀM THIẾT KẾ ĐỒ HỌA BÀI 1 TẠO VĂN BẢN TÔ MÀU VÀ GHÉP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EICT  ỨNG DỤNG TIN HỌC  ICT – PHẦN MỀM THIẾT KẾ ĐỒ HỌA BÀI 1 TẠO VĂN BẢN TÔ MÀU VÀ GHÉP ẢNH</dc:title>
  <dc:creator>HoangThanh Tam</dc:creator>
  <cp:lastModifiedBy>Administrator</cp:lastModifiedBy>
  <cp:revision>2</cp:revision>
  <dcterms:created xsi:type="dcterms:W3CDTF">2022-02-15T13:38:48Z</dcterms:created>
  <dcterms:modified xsi:type="dcterms:W3CDTF">2022-06-13T09:34:13Z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