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6" d="100"/>
          <a:sy n="86" d="100"/>
        </p:scale>
        <p:origin x="-1494"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smtClean="0"/>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8/28/2023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smtClean="0"/>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pPr/>
              <a:t>8/28/2023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8/28/2023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8/28/2023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smtClean="0"/>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smtClean="0"/>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smtClean="0"/>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8/28/2023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1D8BD707-D9CF-40AE-B4C6-C98DA3205C09}" type="datetimeFigureOut">
              <a:rPr lang="en-US" smtClean="0"/>
              <a:pPr/>
              <a:t>8/28/2023</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Layout" Target="../slideLayouts/slideLayout1.xml"/><Relationship Id="rId4" Type="http://schemas.openxmlformats.org/officeDocument/2006/relationships/image" Target="../media/image5.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00200" y="978665"/>
            <a:ext cx="5943600" cy="1107996"/>
          </a:xfrm>
          <a:prstGeom prst="rect">
            <a:avLst/>
          </a:prstGeom>
        </p:spPr>
        <p:txBody>
          <a:bodyPr wrap="square">
            <a:spAutoFit/>
          </a:bodyPr>
          <a:lstStyle/>
          <a:p>
            <a:pPr algn="ctr"/>
            <a:r>
              <a:rPr lang="en-US" sz="2200" b="1">
                <a:latin typeface="Times New Roman" pitchFamily="18" charset="0"/>
                <a:cs typeface="Times New Roman" pitchFamily="18" charset="0"/>
              </a:rPr>
              <a:t>CHỦ ĐỀ: </a:t>
            </a:r>
            <a:r>
              <a:rPr lang="en-US" sz="2200" b="1">
                <a:latin typeface="Times New Roman" pitchFamily="18" charset="0"/>
                <a:cs typeface="Times New Roman" pitchFamily="18" charset="0"/>
              </a:rPr>
              <a:t>9    </a:t>
            </a:r>
            <a:endParaRPr lang="en-US" sz="2200" b="1" smtClean="0">
              <a:latin typeface="Times New Roman" pitchFamily="18" charset="0"/>
              <a:cs typeface="Times New Roman" pitchFamily="18" charset="0"/>
            </a:endParaRPr>
          </a:p>
          <a:p>
            <a:pPr algn="ctr"/>
            <a:r>
              <a:rPr lang="en-US" sz="2200" b="1" smtClean="0">
                <a:latin typeface="Times New Roman" pitchFamily="18" charset="0"/>
                <a:cs typeface="Times New Roman" pitchFamily="18" charset="0"/>
              </a:rPr>
              <a:t>RÈN </a:t>
            </a:r>
            <a:r>
              <a:rPr lang="en-US" sz="2200" b="1">
                <a:latin typeface="Times New Roman" pitchFamily="18" charset="0"/>
                <a:cs typeface="Times New Roman" pitchFamily="18" charset="0"/>
              </a:rPr>
              <a:t>LUYỆN PHẨM CHẤT NĂNG LỰC PHÙ HỢP VỚI NHÓM NGHỀ LỰA CHỌN</a:t>
            </a:r>
            <a:endParaRPr lang="en-US" sz="2200">
              <a:latin typeface="Times New Roman" pitchFamily="18" charset="0"/>
              <a:cs typeface="Times New Roman" pitchFamily="18" charset="0"/>
            </a:endParaRPr>
          </a:p>
        </p:txBody>
      </p:sp>
      <p:pic>
        <p:nvPicPr>
          <p:cNvPr id="1026" name="Picture 2" descr="https://gapama.edu.vn/wp-content/uploads/2022/07/mat-ma-holland_2-01.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677115" y="3733800"/>
            <a:ext cx="3520565" cy="3124200"/>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JobWay - Wake up your job - CHA MẸ HÃY GIẢI BÀI TOÁN HƯỚNG NGHIỆP CHO CON  BẰNG TAM GIÁC CHỌN NGHỀ Lý thuyết này lần đầu tiên được xây dựng bở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65418" y="2209800"/>
            <a:ext cx="2721052" cy="2445504"/>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CNG TC HNG NGHIP TS L Th Thanh"/>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72" y="4489933"/>
            <a:ext cx="3157422" cy="236806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5618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57200" y="184666"/>
            <a:ext cx="8458200" cy="369332"/>
          </a:xfrm>
          <a:prstGeom prst="rect">
            <a:avLst/>
          </a:prstGeom>
        </p:spPr>
        <p:txBody>
          <a:bodyPr wrap="square">
            <a:spAutoFit/>
          </a:bodyPr>
          <a:lstStyle/>
          <a:p>
            <a:pPr algn="ctr"/>
            <a:r>
              <a:rPr lang="en-US" b="1"/>
              <a:t>Đề xuất giải pháp học tập, rèn luyện theo nhóm nghề/nghề lựa chọn </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2152507890"/>
              </p:ext>
            </p:extLst>
          </p:nvPr>
        </p:nvGraphicFramePr>
        <p:xfrm>
          <a:off x="152400" y="609600"/>
          <a:ext cx="8458200" cy="6059170"/>
        </p:xfrm>
        <a:graphic>
          <a:graphicData uri="http://schemas.openxmlformats.org/drawingml/2006/table">
            <a:tbl>
              <a:tblPr firstRow="1" firstCol="1" bandRow="1">
                <a:tableStyleId>{5C22544A-7EE6-4342-B048-85BDC9FD1C3A}</a:tableStyleId>
              </a:tblPr>
              <a:tblGrid>
                <a:gridCol w="1651490"/>
                <a:gridCol w="1651490"/>
                <a:gridCol w="2577610"/>
                <a:gridCol w="2577610"/>
              </a:tblGrid>
              <a:tr h="468184">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Nhóm ngành/nghề dự định</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Các môn học liên quan</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Mục tiêu học tập rèn luyện</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Biện pháp học tập, rèn luyện</a:t>
                      </a:r>
                      <a:endParaRPr lang="en-US" sz="1500">
                        <a:effectLst/>
                        <a:latin typeface="Times New Roman" pitchFamily="18" charset="0"/>
                        <a:ea typeface="Times New Roman"/>
                        <a:cs typeface="Times New Roman" pitchFamily="18" charset="0"/>
                      </a:endParaRPr>
                    </a:p>
                  </a:txBody>
                  <a:tcPr marL="29821" marR="29821" marT="0" marB="0"/>
                </a:tc>
              </a:tr>
              <a:tr h="468184">
                <a:tc rowSpan="4">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Giáo viên môn Ngữ  Văn</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Toán</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Hoàn thành tốt chương trình môn học</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Luyện tập làm nhiều dạng bài</a:t>
                      </a:r>
                      <a:endParaRPr lang="en-US" sz="1500">
                        <a:effectLst/>
                        <a:latin typeface="Times New Roman" pitchFamily="18" charset="0"/>
                        <a:ea typeface="Times New Roman"/>
                        <a:cs typeface="Times New Roman" pitchFamily="18" charset="0"/>
                      </a:endParaRPr>
                    </a:p>
                  </a:txBody>
                  <a:tcPr marL="29821" marR="29821" marT="0" marB="0"/>
                </a:tc>
              </a:tr>
              <a:tr h="2410900">
                <a:tc vMerge="1">
                  <a:txBody>
                    <a:bodyPr/>
                    <a:lstStyle/>
                    <a:p>
                      <a:endParaRPr lang="en-US"/>
                    </a:p>
                  </a:txBody>
                  <a:tcPr/>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Ngữ văn</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Rèn luyện tốt, hoàn thành xuất sắc chương trình môn học</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 Đọc sách, báo, các tài liệu liên quan đến môn học.</a:t>
                      </a:r>
                    </a:p>
                    <a:p>
                      <a:pPr algn="just">
                        <a:lnSpc>
                          <a:spcPct val="115000"/>
                        </a:lnSpc>
                        <a:spcBef>
                          <a:spcPts val="500"/>
                        </a:spcBef>
                        <a:spcAft>
                          <a:spcPts val="0"/>
                        </a:spcAft>
                      </a:pPr>
                      <a:r>
                        <a:rPr lang="en-US" sz="1500">
                          <a:effectLst/>
                          <a:latin typeface="Times New Roman" pitchFamily="18" charset="0"/>
                          <a:cs typeface="Times New Roman" pitchFamily="18" charset="0"/>
                        </a:rPr>
                        <a:t>- Luyện tập viết văn với nhiều dạng đề khác nhau.</a:t>
                      </a:r>
                    </a:p>
                    <a:p>
                      <a:pPr algn="just">
                        <a:lnSpc>
                          <a:spcPct val="115000"/>
                        </a:lnSpc>
                        <a:spcBef>
                          <a:spcPts val="500"/>
                        </a:spcBef>
                        <a:spcAft>
                          <a:spcPts val="0"/>
                        </a:spcAft>
                      </a:pPr>
                      <a:r>
                        <a:rPr lang="en-US" sz="1500">
                          <a:effectLst/>
                          <a:latin typeface="Times New Roman" pitchFamily="18" charset="0"/>
                          <a:cs typeface="Times New Roman" pitchFamily="18" charset="0"/>
                        </a:rPr>
                        <a:t>- Trao đổi với các bạn những dạng bài tập năng cao.</a:t>
                      </a:r>
                    </a:p>
                    <a:p>
                      <a:pPr algn="just">
                        <a:lnSpc>
                          <a:spcPct val="115000"/>
                        </a:lnSpc>
                        <a:spcBef>
                          <a:spcPts val="500"/>
                        </a:spcBef>
                        <a:spcAft>
                          <a:spcPts val="0"/>
                        </a:spcAft>
                      </a:pPr>
                      <a:r>
                        <a:rPr lang="en-US" sz="1500">
                          <a:effectLst/>
                          <a:latin typeface="Times New Roman" pitchFamily="18" charset="0"/>
                          <a:cs typeface="Times New Roman" pitchFamily="18" charset="0"/>
                        </a:rPr>
                        <a:t>- Tập trung trong giờ học.</a:t>
                      </a:r>
                    </a:p>
                    <a:p>
                      <a:pPr algn="just">
                        <a:lnSpc>
                          <a:spcPct val="115000"/>
                        </a:lnSpc>
                        <a:spcBef>
                          <a:spcPts val="500"/>
                        </a:spcBef>
                        <a:spcAft>
                          <a:spcPts val="0"/>
                        </a:spcAft>
                      </a:pPr>
                      <a:r>
                        <a:rPr lang="en-US" sz="1500">
                          <a:effectLst/>
                          <a:latin typeface="Times New Roman" pitchFamily="18" charset="0"/>
                          <a:cs typeface="Times New Roman" pitchFamily="18" charset="0"/>
                        </a:rPr>
                        <a:t>- Áp dụng các phương pháp học tập phù hợp.</a:t>
                      </a:r>
                      <a:endParaRPr lang="en-US" sz="1500">
                        <a:effectLst/>
                        <a:latin typeface="Times New Roman" pitchFamily="18" charset="0"/>
                        <a:ea typeface="Times New Roman"/>
                        <a:cs typeface="Times New Roman" pitchFamily="18" charset="0"/>
                      </a:endParaRPr>
                    </a:p>
                  </a:txBody>
                  <a:tcPr marL="29821" marR="29821" marT="0" marB="0"/>
                </a:tc>
              </a:tr>
              <a:tr h="1317607">
                <a:tc vMerge="1">
                  <a:txBody>
                    <a:bodyPr/>
                    <a:lstStyle/>
                    <a:p>
                      <a:endParaRPr lang="en-US"/>
                    </a:p>
                  </a:txBody>
                  <a:tcPr/>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Ngoại ngữ</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Hoàn thành tốt chương trình môn học</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 Học thuộc, ghi nhớ các từ mới.</a:t>
                      </a:r>
                    </a:p>
                    <a:p>
                      <a:pPr algn="just">
                        <a:lnSpc>
                          <a:spcPct val="115000"/>
                        </a:lnSpc>
                        <a:spcBef>
                          <a:spcPts val="500"/>
                        </a:spcBef>
                        <a:spcAft>
                          <a:spcPts val="0"/>
                        </a:spcAft>
                      </a:pPr>
                      <a:r>
                        <a:rPr lang="en-US" sz="1500">
                          <a:effectLst/>
                          <a:latin typeface="Times New Roman" pitchFamily="18" charset="0"/>
                          <a:cs typeface="Times New Roman" pitchFamily="18" charset="0"/>
                        </a:rPr>
                        <a:t>- Luyện nghe trên các chương trình youtube, tivi.</a:t>
                      </a:r>
                    </a:p>
                    <a:p>
                      <a:pPr algn="just">
                        <a:lnSpc>
                          <a:spcPct val="115000"/>
                        </a:lnSpc>
                        <a:spcBef>
                          <a:spcPts val="500"/>
                        </a:spcBef>
                        <a:spcAft>
                          <a:spcPts val="0"/>
                        </a:spcAft>
                      </a:pPr>
                      <a:r>
                        <a:rPr lang="en-US" sz="1500">
                          <a:effectLst/>
                          <a:latin typeface="Times New Roman" pitchFamily="18" charset="0"/>
                          <a:cs typeface="Times New Roman" pitchFamily="18" charset="0"/>
                        </a:rPr>
                        <a:t>- Luyện nói bằng cách trò chuyện với các bạn.</a:t>
                      </a:r>
                      <a:endParaRPr lang="en-US" sz="1500">
                        <a:effectLst/>
                        <a:latin typeface="Times New Roman" pitchFamily="18" charset="0"/>
                        <a:ea typeface="Times New Roman"/>
                        <a:cs typeface="Times New Roman" pitchFamily="18" charset="0"/>
                      </a:endParaRPr>
                    </a:p>
                  </a:txBody>
                  <a:tcPr marL="29821" marR="29821" marT="0" marB="0"/>
                </a:tc>
              </a:tr>
              <a:tr h="955925">
                <a:tc vMerge="1">
                  <a:txBody>
                    <a:bodyPr/>
                    <a:lstStyle/>
                    <a:p>
                      <a:endParaRPr lang="en-US"/>
                    </a:p>
                  </a:txBody>
                  <a:tcPr/>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Nhóm môn Khoa học xã hội (Lịch sử, Địa lí, Giáo dục kinh tế và pháp luật)</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Hoàn thành tốt chương trình môn học</a:t>
                      </a:r>
                      <a:endParaRPr lang="en-US" sz="1500">
                        <a:effectLst/>
                        <a:latin typeface="Times New Roman" pitchFamily="18" charset="0"/>
                        <a:ea typeface="Times New Roman"/>
                        <a:cs typeface="Times New Roman" pitchFamily="18" charset="0"/>
                      </a:endParaRPr>
                    </a:p>
                  </a:txBody>
                  <a:tcPr marL="29821" marR="29821" marT="0" marB="0"/>
                </a:tc>
                <a:tc>
                  <a:txBody>
                    <a:bodyPr/>
                    <a:lstStyle/>
                    <a:p>
                      <a:pPr algn="just">
                        <a:lnSpc>
                          <a:spcPct val="115000"/>
                        </a:lnSpc>
                        <a:spcBef>
                          <a:spcPts val="500"/>
                        </a:spcBef>
                        <a:spcAft>
                          <a:spcPts val="0"/>
                        </a:spcAft>
                      </a:pPr>
                      <a:r>
                        <a:rPr lang="en-US" sz="1500">
                          <a:effectLst/>
                          <a:latin typeface="Times New Roman" pitchFamily="18" charset="0"/>
                          <a:cs typeface="Times New Roman" pitchFamily="18" charset="0"/>
                        </a:rPr>
                        <a:t>- Tập trung trong giờ học.</a:t>
                      </a:r>
                    </a:p>
                    <a:p>
                      <a:pPr algn="just">
                        <a:lnSpc>
                          <a:spcPct val="115000"/>
                        </a:lnSpc>
                        <a:spcBef>
                          <a:spcPts val="500"/>
                        </a:spcBef>
                        <a:spcAft>
                          <a:spcPts val="0"/>
                        </a:spcAft>
                      </a:pPr>
                      <a:r>
                        <a:rPr lang="en-US" sz="1500">
                          <a:effectLst/>
                          <a:latin typeface="Times New Roman" pitchFamily="18" charset="0"/>
                          <a:cs typeface="Times New Roman" pitchFamily="18" charset="0"/>
                        </a:rPr>
                        <a:t>- Đọc thêm các tài liệu môn học.</a:t>
                      </a:r>
                      <a:endParaRPr lang="en-US" sz="1500">
                        <a:effectLst/>
                        <a:latin typeface="Times New Roman" pitchFamily="18" charset="0"/>
                        <a:ea typeface="Times New Roman"/>
                        <a:cs typeface="Times New Roman" pitchFamily="18" charset="0"/>
                      </a:endParaRPr>
                    </a:p>
                  </a:txBody>
                  <a:tcPr marL="29821" marR="29821" marT="0" marB="0"/>
                </a:tc>
              </a:tr>
            </a:tbl>
          </a:graphicData>
        </a:graphic>
      </p:graphicFrame>
    </p:spTree>
    <p:extLst>
      <p:ext uri="{BB962C8B-B14F-4D97-AF65-F5344CB8AC3E}">
        <p14:creationId xmlns:p14="http://schemas.microsoft.com/office/powerpoint/2010/main" val="24319430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400" y="838200"/>
            <a:ext cx="6248400" cy="769441"/>
          </a:xfrm>
          <a:prstGeom prst="rect">
            <a:avLst/>
          </a:prstGeom>
        </p:spPr>
        <p:txBody>
          <a:bodyPr wrap="square">
            <a:spAutoFit/>
          </a:bodyPr>
          <a:lstStyle/>
          <a:p>
            <a:pPr algn="ctr"/>
            <a:r>
              <a:rPr lang="en-US" sz="2200" b="1" smtClean="0">
                <a:latin typeface="Times New Roman" pitchFamily="18" charset="0"/>
                <a:cs typeface="Times New Roman" pitchFamily="18" charset="0"/>
              </a:rPr>
              <a:t>TÌM HIỂU SỰ PHÁT TRIỂN CỦA CÁC NHÓM NGHỀ TRONG XÃ HỘI HIỆN ĐẠI</a:t>
            </a:r>
            <a:endParaRPr lang="en-US" sz="2200">
              <a:latin typeface="Times New Roman" pitchFamily="18" charset="0"/>
              <a:cs typeface="Times New Roman" pitchFamily="18" charset="0"/>
            </a:endParaRPr>
          </a:p>
        </p:txBody>
      </p:sp>
      <p:pic>
        <p:nvPicPr>
          <p:cNvPr id="2050" name="Picture 2" descr="8 Nghề nghiệp trong xã hội hiện đạ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1685924"/>
            <a:ext cx="2362200" cy="1504951"/>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838200" y="1937129"/>
            <a:ext cx="4572000" cy="646331"/>
          </a:xfrm>
          <a:prstGeom prst="rect">
            <a:avLst/>
          </a:prstGeom>
        </p:spPr>
        <p:txBody>
          <a:bodyPr>
            <a:spAutoFit/>
          </a:bodyPr>
          <a:lstStyle/>
          <a:p>
            <a:r>
              <a:rPr lang="en-US" b="1" smtClean="0"/>
              <a:t>L</a:t>
            </a:r>
            <a:r>
              <a:rPr lang="vi-VN" b="1" smtClean="0"/>
              <a:t>ập </a:t>
            </a:r>
            <a:r>
              <a:rPr lang="vi-VN" b="1"/>
              <a:t>danh mục nghề phổ biến trong xã hội hiện đại</a:t>
            </a:r>
            <a:endParaRPr lang="en-US"/>
          </a:p>
        </p:txBody>
      </p:sp>
      <p:pic>
        <p:nvPicPr>
          <p:cNvPr id="2052" name="Picture 4" descr="Nghề nghiệp là gì? Cách định hướng nghề nghiệp trong tương lai"/>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484670"/>
            <a:ext cx="5867400" cy="33850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3432520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609600" y="381000"/>
            <a:ext cx="7696200" cy="430887"/>
          </a:xfrm>
          <a:prstGeom prst="rect">
            <a:avLst/>
          </a:prstGeom>
        </p:spPr>
        <p:txBody>
          <a:bodyPr wrap="square">
            <a:spAutoFit/>
          </a:bodyPr>
          <a:lstStyle/>
          <a:p>
            <a:r>
              <a:rPr lang="nl-NL" sz="2200" b="1">
                <a:latin typeface="Times New Roman" pitchFamily="18" charset="0"/>
                <a:cs typeface="Times New Roman" pitchFamily="18" charset="0"/>
              </a:rPr>
              <a:t>HÙNG BIỆN “HIỂU BẢN THÂN, CHỌN NGHỀ PHÙ HỢP”</a:t>
            </a:r>
            <a:endParaRPr lang="en-US" sz="2200" b="1">
              <a:latin typeface="Times New Roman" pitchFamily="18" charset="0"/>
              <a:cs typeface="Times New Roman" pitchFamily="18" charset="0"/>
            </a:endParaRPr>
          </a:p>
        </p:txBody>
      </p:sp>
      <p:sp>
        <p:nvSpPr>
          <p:cNvPr id="5" name="Rectangle 4"/>
          <p:cNvSpPr/>
          <p:nvPr/>
        </p:nvSpPr>
        <p:spPr>
          <a:xfrm>
            <a:off x="3733800" y="1524000"/>
            <a:ext cx="4572000" cy="1200329"/>
          </a:xfrm>
          <a:prstGeom prst="rect">
            <a:avLst/>
          </a:prstGeom>
        </p:spPr>
        <p:txBody>
          <a:bodyPr>
            <a:spAutoFit/>
          </a:bodyPr>
          <a:lstStyle/>
          <a:p>
            <a:r>
              <a:rPr lang="nl-NL">
                <a:latin typeface="Times New Roman" pitchFamily="18" charset="0"/>
                <a:cs typeface="Times New Roman" pitchFamily="18" charset="0"/>
              </a:rPr>
              <a:t>Hướng dẫn cách viết bài hùng biện.</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Thu thập tài liệu, số liệu, minh chứng.</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Lập dàn bài: Phần mở đầu; Phần nội dung chính; Phần kết.</a:t>
            </a:r>
            <a:endParaRPr lang="en-US">
              <a:latin typeface="Times New Roman" pitchFamily="18" charset="0"/>
              <a:cs typeface="Times New Roman" pitchFamily="18" charset="0"/>
            </a:endParaRPr>
          </a:p>
        </p:txBody>
      </p:sp>
      <p:sp>
        <p:nvSpPr>
          <p:cNvPr id="6" name="Rectangle 5"/>
          <p:cNvSpPr/>
          <p:nvPr/>
        </p:nvSpPr>
        <p:spPr>
          <a:xfrm>
            <a:off x="457200" y="1676400"/>
            <a:ext cx="3087705" cy="369332"/>
          </a:xfrm>
          <a:prstGeom prst="rect">
            <a:avLst/>
          </a:prstGeom>
        </p:spPr>
        <p:txBody>
          <a:bodyPr wrap="none">
            <a:spAutoFit/>
          </a:bodyPr>
          <a:lstStyle/>
          <a:p>
            <a:r>
              <a:rPr lang="nl-NL">
                <a:latin typeface="Times New Roman" pitchFamily="18" charset="0"/>
                <a:cs typeface="Times New Roman" pitchFamily="18" charset="0"/>
              </a:rPr>
              <a:t>Chọn 3 HS viết bài hùng biện.</a:t>
            </a:r>
            <a:endParaRPr lang="en-US">
              <a:latin typeface="Times New Roman" pitchFamily="18" charset="0"/>
              <a:cs typeface="Times New Roman" pitchFamily="18" charset="0"/>
            </a:endParaRPr>
          </a:p>
        </p:txBody>
      </p:sp>
      <p:sp>
        <p:nvSpPr>
          <p:cNvPr id="7" name="AutoShape 2" descr="4 cách định hướng nghề nghiệp phù hợp cho tương lai"/>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4" descr="Văn mẫu lớp 12: Viết đoạn văn về nghề nghiệp tương lai của em"/>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pic>
        <p:nvPicPr>
          <p:cNvPr id="3078" name="Picture 6" descr="Văn mẫu lớp 12: Viết đoạn văn về nghề nghiệp tương lai của e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371600" y="3377932"/>
            <a:ext cx="6667500" cy="3495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0492598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676400" y="75889"/>
            <a:ext cx="6006260" cy="430887"/>
          </a:xfrm>
          <a:prstGeom prst="rect">
            <a:avLst/>
          </a:prstGeom>
        </p:spPr>
        <p:txBody>
          <a:bodyPr wrap="none">
            <a:spAutoFit/>
          </a:bodyPr>
          <a:lstStyle/>
          <a:p>
            <a:r>
              <a:rPr lang="nl-NL" sz="2200" b="1">
                <a:latin typeface="Times New Roman" pitchFamily="18" charset="0"/>
                <a:cs typeface="Times New Roman" pitchFamily="18" charset="0"/>
              </a:rPr>
              <a:t>GIAO LƯU VỚI DOANH NHÂN THÀNH ĐẠT</a:t>
            </a:r>
            <a:endParaRPr lang="en-US" sz="2200" b="1">
              <a:latin typeface="Times New Roman" pitchFamily="18" charset="0"/>
              <a:cs typeface="Times New Roman" pitchFamily="18" charset="0"/>
            </a:endParaRPr>
          </a:p>
        </p:txBody>
      </p:sp>
      <p:pic>
        <p:nvPicPr>
          <p:cNvPr id="4098" name="Picture 2" descr="4 cách định hướng nghề nghiệp phù hợp cho tương lai"/>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50390" y="3590925"/>
            <a:ext cx="4595446" cy="3267075"/>
          </a:xfrm>
          <a:prstGeom prst="rect">
            <a:avLst/>
          </a:prstGeom>
          <a:noFill/>
          <a:extLst>
            <a:ext uri="{909E8E84-426E-40DD-AFC4-6F175D3DCCD1}">
              <a14:hiddenFill xmlns:a14="http://schemas.microsoft.com/office/drawing/2010/main">
                <a:solidFill>
                  <a:srgbClr val="FFFFFF"/>
                </a:solidFill>
              </a14:hiddenFill>
            </a:ext>
          </a:extLst>
        </p:spPr>
      </p:pic>
      <p:pic>
        <p:nvPicPr>
          <p:cNvPr id="4100" name="Picture 4" descr="Định hướng nghề nghiệp trong tương lai và 4 bước cần lưu ý - Viện Tâm lý  Giáo dục BrainCar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427" y="3493814"/>
            <a:ext cx="4103783" cy="3364186"/>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55085" y="760709"/>
            <a:ext cx="9061373" cy="2862322"/>
          </a:xfrm>
          <a:prstGeom prst="rect">
            <a:avLst/>
          </a:prstGeom>
        </p:spPr>
        <p:txBody>
          <a:bodyPr wrap="square">
            <a:spAutoFit/>
          </a:bodyPr>
          <a:lstStyle/>
          <a:p>
            <a:r>
              <a:rPr lang="nl-NL">
                <a:latin typeface="Times New Roman" pitchFamily="18" charset="0"/>
                <a:cs typeface="Times New Roman" pitchFamily="18" charset="0"/>
              </a:rPr>
              <a:t>+ Vì sao cô/ chú/ bác/ anh/ chị? Chọn nghề...? Để thành đạt trong nghề cô/chú/ bác/anh/chị đã làm gì?</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Nghề của cô, chú, bác/anh, chị đang làm có đặc điểm gì? Muốn theo đuổi nghề đó cần có phẩm chất, năng lực gì?</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Những kinh nghiệm quý báu để cô, chú, bác/ anh chị thành đạt là gì?</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Muốn thành đạt, khi đang là HS, chúng cháu/em cần phải làm gì?</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Thị trường lao động thuộc ngành nghề cô, chú, bác/anh chị làm có tạo nhiều cơ hội việc làm cho sinh viên, thanh niên không?</a:t>
            </a:r>
            <a:endParaRPr lang="en-US">
              <a:latin typeface="Times New Roman" pitchFamily="18" charset="0"/>
              <a:cs typeface="Times New Roman" pitchFamily="18" charset="0"/>
            </a:endParaRPr>
          </a:p>
          <a:p>
            <a:r>
              <a:rPr lang="nl-NL">
                <a:latin typeface="Times New Roman" pitchFamily="18" charset="0"/>
                <a:cs typeface="Times New Roman" pitchFamily="18" charset="0"/>
              </a:rPr>
              <a:t>+ An toàn và sức khỏe nghề nghiệp đối với người lao động của ngành nghề đó như thế nào? Chế độ đãi ngộ ra sao?</a:t>
            </a:r>
            <a:endParaRPr lang="en-US">
              <a:latin typeface="Times New Roman" pitchFamily="18" charset="0"/>
              <a:cs typeface="Times New Roman" pitchFamily="18" charset="0"/>
            </a:endParaRPr>
          </a:p>
        </p:txBody>
      </p:sp>
    </p:spTree>
    <p:extLst>
      <p:ext uri="{BB962C8B-B14F-4D97-AF65-F5344CB8AC3E}">
        <p14:creationId xmlns:p14="http://schemas.microsoft.com/office/powerpoint/2010/main" val="237803879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1629" y="17443"/>
            <a:ext cx="7520940" cy="548640"/>
          </a:xfrm>
        </p:spPr>
        <p:txBody>
          <a:bodyPr/>
          <a:lstStyle/>
          <a:p>
            <a:pPr algn="ctr"/>
            <a:r>
              <a:rPr lang="en-US" smtClean="0"/>
              <a:t>HĐGD THEO CHỦ ĐỀ</a:t>
            </a:r>
            <a:endParaRPr lang="en-US"/>
          </a:p>
        </p:txBody>
      </p:sp>
      <p:sp>
        <p:nvSpPr>
          <p:cNvPr id="4" name="Rectangle 3"/>
          <p:cNvSpPr/>
          <p:nvPr/>
        </p:nvSpPr>
        <p:spPr>
          <a:xfrm>
            <a:off x="0" y="533400"/>
            <a:ext cx="9144000" cy="3970318"/>
          </a:xfrm>
          <a:prstGeom prst="rect">
            <a:avLst/>
          </a:prstGeom>
        </p:spPr>
        <p:txBody>
          <a:bodyPr wrap="square">
            <a:spAutoFit/>
          </a:bodyPr>
          <a:lstStyle/>
          <a:p>
            <a:r>
              <a:rPr lang="en-US">
                <a:latin typeface="Times New Roman" pitchFamily="18" charset="0"/>
                <a:cs typeface="Times New Roman" pitchFamily="18" charset="0"/>
              </a:rPr>
              <a:t>Chơi trò chơi “Đoán ý đồng đội”</a:t>
            </a:r>
          </a:p>
          <a:p>
            <a:r>
              <a:rPr lang="en-US">
                <a:latin typeface="Times New Roman" pitchFamily="18" charset="0"/>
                <a:cs typeface="Times New Roman" pitchFamily="18" charset="0"/>
              </a:rPr>
              <a:t>- GV phổ biến cách chơi và luật chơi:</a:t>
            </a:r>
          </a:p>
          <a:p>
            <a:pPr fontAlgn="base"/>
            <a:r>
              <a:rPr lang="en-US">
                <a:latin typeface="Times New Roman" pitchFamily="18" charset="0"/>
                <a:cs typeface="Times New Roman" pitchFamily="18" charset="0"/>
              </a:rPr>
              <a:t>+ Cách chơi: - Mỗi đội sẽ cử một thành viên đại diện cho đội đó lên sân khấu (đứng trước đội mình) để nhận từ khóa và diễn tả lại bằng hành động.</a:t>
            </a:r>
          </a:p>
          <a:p>
            <a:pPr fontAlgn="base"/>
            <a:r>
              <a:rPr lang="en-US">
                <a:latin typeface="Times New Roman" pitchFamily="18" charset="0"/>
                <a:cs typeface="Times New Roman" pitchFamily="18" charset="0"/>
              </a:rPr>
              <a:t>- Từng đội sẽ lần lượt tham gia chơi. Khi chủ trò hô “bắt đầu” thì người diễn tả hành động sẽ  nhận thử thách (từ khóa) và sau đó dùng ngôn ngữ cơ thể, diễn tả làm sao để đồng đội có thể hiểu được từ khóa. </a:t>
            </a:r>
          </a:p>
          <a:p>
            <a:pPr fontAlgn="base"/>
            <a:r>
              <a:rPr lang="en-US">
                <a:latin typeface="Times New Roman" pitchFamily="18" charset="0"/>
                <a:cs typeface="Times New Roman" pitchFamily="18" charset="0"/>
              </a:rPr>
              <a:t>- Sau khi người đại diện diễn tả, các thành viên trong đội có đáp án sẽ hô to, rõ ràng, nếu chính xác sẽ được tính điểm. </a:t>
            </a:r>
          </a:p>
          <a:p>
            <a:pPr fontAlgn="base"/>
            <a:r>
              <a:rPr lang="en-US">
                <a:latin typeface="Times New Roman" pitchFamily="18" charset="0"/>
                <a:cs typeface="Times New Roman" pitchFamily="18" charset="0"/>
              </a:rPr>
              <a:t>- Đội chơi có quyền bỏ qua từ khóa khó và sau khi đoán đến từ khóa cuối cùng mà vẫn còn thời gian thì sẽ quay lại đoán tiếp tục từ khóa đã bỏ qua. </a:t>
            </a:r>
          </a:p>
          <a:p>
            <a:pPr fontAlgn="base"/>
            <a:r>
              <a:rPr lang="en-US">
                <a:latin typeface="Times New Roman" pitchFamily="18" charset="0"/>
                <a:cs typeface="Times New Roman" pitchFamily="18" charset="0"/>
              </a:rPr>
              <a:t>- Những từ  khóa được đưa ra: Bác sĩ, Giáo viên, kĩ sư, ….</a:t>
            </a:r>
          </a:p>
          <a:p>
            <a:pPr fontAlgn="base"/>
            <a:r>
              <a:rPr lang="en-US">
                <a:latin typeface="Times New Roman" pitchFamily="18" charset="0"/>
                <a:cs typeface="Times New Roman" pitchFamily="18" charset="0"/>
              </a:rPr>
              <a:t>- Mỗi đội sẽ có 5 từ khóa, chơi trong một thời gian nhất định. Đội nào có nhiều đáp án chính xác và sớm nhất sẽ là đội chiến thắng.</a:t>
            </a:r>
          </a:p>
        </p:txBody>
      </p:sp>
      <p:pic>
        <p:nvPicPr>
          <p:cNvPr id="11266" name="Picture 2" descr="Thuyết trình về nghề em muốn làm trong tương lai. | hoạt động trải nghiệm  10 ctst | Tech12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05000" y="4503718"/>
            <a:ext cx="4619625" cy="243048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6245737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600200" y="533400"/>
            <a:ext cx="4953000" cy="1477328"/>
          </a:xfrm>
          <a:prstGeom prst="rect">
            <a:avLst/>
          </a:prstGeom>
        </p:spPr>
        <p:txBody>
          <a:bodyPr wrap="square">
            <a:spAutoFit/>
          </a:bodyPr>
          <a:lstStyle/>
          <a:p>
            <a:r>
              <a:rPr lang="en-US">
                <a:latin typeface="Times New Roman" pitchFamily="18" charset="0"/>
                <a:cs typeface="Times New Roman" pitchFamily="18" charset="0"/>
              </a:rPr>
              <a:t>- Học sinh nhận định được các ngành nghề phát triển trong xã hội hiện nay:</a:t>
            </a:r>
          </a:p>
          <a:p>
            <a:r>
              <a:rPr lang="en-US">
                <a:latin typeface="Times New Roman" pitchFamily="18" charset="0"/>
                <a:cs typeface="Times New Roman" pitchFamily="18" charset="0"/>
              </a:rPr>
              <a:t>+ Công nghệ thông tin</a:t>
            </a:r>
          </a:p>
          <a:p>
            <a:r>
              <a:rPr lang="en-US">
                <a:latin typeface="Times New Roman" pitchFamily="18" charset="0"/>
                <a:cs typeface="Times New Roman" pitchFamily="18" charset="0"/>
              </a:rPr>
              <a:t>+ Công nghệ kĩ thuật cơ điện tử</a:t>
            </a:r>
          </a:p>
          <a:p>
            <a:r>
              <a:rPr lang="en-US">
                <a:latin typeface="Times New Roman" pitchFamily="18" charset="0"/>
                <a:cs typeface="Times New Roman" pitchFamily="18" charset="0"/>
              </a:rPr>
              <a:t>+ Công nghệ sinh học</a:t>
            </a:r>
          </a:p>
        </p:txBody>
      </p:sp>
      <p:pic>
        <p:nvPicPr>
          <p:cNvPr id="5122" name="Picture 2" descr="Chọn Ngành Chọn Nghề - Top 13 Nghề Nghiệp Có Triển Vọng Trong Tương Lai -  CÔNG TY CỔ PHẦN TƯ VẤN DU HỌC VÀ THƯƠNG MẠI VJ"/>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2590800"/>
            <a:ext cx="9144000" cy="43116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013403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15134541"/>
              </p:ext>
            </p:extLst>
          </p:nvPr>
        </p:nvGraphicFramePr>
        <p:xfrm>
          <a:off x="914401" y="528479"/>
          <a:ext cx="8153400" cy="4530165"/>
        </p:xfrm>
        <a:graphic>
          <a:graphicData uri="http://schemas.openxmlformats.org/drawingml/2006/table">
            <a:tbl>
              <a:tblPr firstRow="1" firstCol="1" bandRow="1">
                <a:tableStyleId>{5C22544A-7EE6-4342-B048-85BDC9FD1C3A}</a:tableStyleId>
              </a:tblPr>
              <a:tblGrid>
                <a:gridCol w="1066799"/>
                <a:gridCol w="1143000"/>
                <a:gridCol w="1828800"/>
                <a:gridCol w="2133600"/>
                <a:gridCol w="1981201"/>
              </a:tblGrid>
              <a:tr h="179550">
                <a:tc rowSpan="2">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TT</a:t>
                      </a:r>
                      <a:endParaRPr lang="en-US" sz="1400">
                        <a:effectLst/>
                        <a:latin typeface="Times New Roman" pitchFamily="18" charset="0"/>
                        <a:ea typeface="Times New Roman"/>
                        <a:cs typeface="Times New Roman" pitchFamily="18" charset="0"/>
                      </a:endParaRPr>
                    </a:p>
                  </a:txBody>
                  <a:tcPr marL="22217" marR="22217" marT="0" marB="0"/>
                </a:tc>
                <a:tc rowSpan="2">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Nhóm nghề</a:t>
                      </a:r>
                      <a:endParaRPr lang="en-US" sz="1400">
                        <a:effectLst/>
                        <a:latin typeface="Times New Roman" pitchFamily="18" charset="0"/>
                        <a:ea typeface="Times New Roman"/>
                        <a:cs typeface="Times New Roman" pitchFamily="18" charset="0"/>
                      </a:endParaRPr>
                    </a:p>
                  </a:txBody>
                  <a:tcPr marL="22217" marR="22217" marT="0" marB="0"/>
                </a:tc>
                <a:tc rowSpan="2">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Đặc trưng, yêu cầu của nhóm nghề</a:t>
                      </a:r>
                      <a:endParaRPr lang="en-US" sz="1400">
                        <a:effectLst/>
                        <a:latin typeface="Times New Roman" pitchFamily="18" charset="0"/>
                        <a:ea typeface="Times New Roman"/>
                        <a:cs typeface="Times New Roman" pitchFamily="18" charset="0"/>
                      </a:endParaRPr>
                    </a:p>
                  </a:txBody>
                  <a:tcPr marL="22217" marR="22217" marT="0" marB="0"/>
                </a:tc>
                <a:tc gridSpan="2">
                  <a:txBody>
                    <a:bodyPr/>
                    <a:lstStyle/>
                    <a:p>
                      <a:pPr algn="ctr">
                        <a:lnSpc>
                          <a:spcPct val="115000"/>
                        </a:lnSpc>
                        <a:spcBef>
                          <a:spcPts val="500"/>
                        </a:spcBef>
                        <a:spcAft>
                          <a:spcPts val="0"/>
                        </a:spcAft>
                      </a:pPr>
                      <a:r>
                        <a:rPr lang="en-US" sz="1400">
                          <a:effectLst/>
                          <a:latin typeface="Times New Roman" pitchFamily="18" charset="0"/>
                          <a:cs typeface="Times New Roman" pitchFamily="18" charset="0"/>
                        </a:rPr>
                        <a:t>Đánh giá</a:t>
                      </a:r>
                    </a:p>
                    <a:p>
                      <a:pPr algn="ctr">
                        <a:lnSpc>
                          <a:spcPct val="115000"/>
                        </a:lnSpc>
                        <a:spcBef>
                          <a:spcPts val="500"/>
                        </a:spcBef>
                        <a:spcAft>
                          <a:spcPts val="0"/>
                        </a:spcAft>
                      </a:pPr>
                      <a:r>
                        <a:rPr lang="vi-VN" sz="1400">
                          <a:effectLst/>
                          <a:latin typeface="Times New Roman" pitchFamily="18" charset="0"/>
                          <a:cs typeface="Times New Roman" pitchFamily="18" charset="0"/>
                        </a:rPr>
                        <a:t> </a:t>
                      </a:r>
                      <a:endParaRPr lang="en-US" sz="1400">
                        <a:effectLst/>
                        <a:latin typeface="Times New Roman" pitchFamily="18" charset="0"/>
                        <a:ea typeface="Times New Roman"/>
                        <a:cs typeface="Times New Roman" pitchFamily="18" charset="0"/>
                      </a:endParaRPr>
                    </a:p>
                  </a:txBody>
                  <a:tcPr marL="22217" marR="22217" marT="0" marB="0"/>
                </a:tc>
                <a:tc hMerge="1">
                  <a:txBody>
                    <a:bodyPr/>
                    <a:lstStyle/>
                    <a:p>
                      <a:endParaRPr lang="en-US"/>
                    </a:p>
                  </a:txBody>
                  <a:tcPr/>
                </a:tc>
              </a:tr>
              <a:tr h="158978">
                <a:tc vMerge="1">
                  <a:txBody>
                    <a:bodyPr/>
                    <a:lstStyle/>
                    <a:p>
                      <a:endParaRPr lang="en-US"/>
                    </a:p>
                  </a:txBody>
                  <a:tcPr/>
                </a:tc>
                <a:tc vMerge="1">
                  <a:txBody>
                    <a:bodyPr/>
                    <a:lstStyle/>
                    <a:p>
                      <a:endParaRPr lang="en-US"/>
                    </a:p>
                  </a:txBody>
                  <a:tcPr/>
                </a:tc>
                <a:tc vMerge="1">
                  <a:txBody>
                    <a:bodyPr/>
                    <a:lstStyle/>
                    <a:p>
                      <a:endParaRPr lang="en-US"/>
                    </a:p>
                  </a:txBody>
                  <a:tcPr/>
                </a:tc>
                <a:tc>
                  <a:txBody>
                    <a:bodyPr/>
                    <a:lstStyle/>
                    <a:p>
                      <a:pPr algn="ctr">
                        <a:lnSpc>
                          <a:spcPct val="115000"/>
                        </a:lnSpc>
                        <a:spcBef>
                          <a:spcPts val="500"/>
                        </a:spcBef>
                        <a:spcAft>
                          <a:spcPts val="0"/>
                        </a:spcAft>
                      </a:pPr>
                      <a:r>
                        <a:rPr lang="en-US" sz="1400">
                          <a:effectLst/>
                          <a:latin typeface="Times New Roman" pitchFamily="18" charset="0"/>
                          <a:cs typeface="Times New Roman" pitchFamily="18" charset="0"/>
                        </a:rPr>
                        <a:t>Điểm mạnh</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ctr">
                        <a:lnSpc>
                          <a:spcPct val="115000"/>
                        </a:lnSpc>
                        <a:spcBef>
                          <a:spcPts val="500"/>
                        </a:spcBef>
                        <a:spcAft>
                          <a:spcPts val="0"/>
                        </a:spcAft>
                      </a:pPr>
                      <a:r>
                        <a:rPr lang="en-US" sz="1400">
                          <a:effectLst/>
                          <a:latin typeface="Times New Roman" pitchFamily="18" charset="0"/>
                          <a:cs typeface="Times New Roman" pitchFamily="18" charset="0"/>
                        </a:rPr>
                        <a:t>Điểm yếu</a:t>
                      </a:r>
                      <a:endParaRPr lang="en-US" sz="1400">
                        <a:effectLst/>
                        <a:latin typeface="Times New Roman" pitchFamily="18" charset="0"/>
                        <a:ea typeface="Times New Roman"/>
                        <a:cs typeface="Times New Roman" pitchFamily="18" charset="0"/>
                      </a:endParaRPr>
                    </a:p>
                  </a:txBody>
                  <a:tcPr marL="22217" marR="22217" marT="0" marB="0"/>
                </a:tc>
              </a:tr>
              <a:tr h="1053931">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1</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Nhóm nghề kĩ thuật</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Khéo léo, phản ứng cảm giác hoặc vận động động nhanh chính xác</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 Thích sửa chữa vật dụng trong gđ hoặc làm công việc thủ công</a:t>
                      </a:r>
                    </a:p>
                    <a:p>
                      <a:pPr algn="just">
                        <a:lnSpc>
                          <a:spcPct val="115000"/>
                        </a:lnSpc>
                        <a:spcBef>
                          <a:spcPts val="500"/>
                        </a:spcBef>
                        <a:spcAft>
                          <a:spcPts val="0"/>
                        </a:spcAft>
                      </a:pPr>
                      <a:r>
                        <a:rPr lang="en-US" sz="1400">
                          <a:effectLst/>
                          <a:latin typeface="Times New Roman" pitchFamily="18" charset="0"/>
                          <a:cs typeface="Times New Roman" pitchFamily="18" charset="0"/>
                        </a:rPr>
                        <a:t>-Thích nghiên cứu tìm tòi về máy móc</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-Thiếu tập trung, </a:t>
                      </a:r>
                    </a:p>
                    <a:p>
                      <a:pPr>
                        <a:spcBef>
                          <a:spcPts val="500"/>
                        </a:spcBef>
                        <a:spcAft>
                          <a:spcPts val="0"/>
                        </a:spcAft>
                      </a:pPr>
                      <a:r>
                        <a:rPr lang="en-US" sz="1400">
                          <a:effectLst/>
                          <a:latin typeface="Times New Roman" pitchFamily="18" charset="0"/>
                          <a:cs typeface="Times New Roman" pitchFamily="18" charset="0"/>
                        </a:rPr>
                        <a:t>- Thiếu kiên nhẫn.</a:t>
                      </a:r>
                    </a:p>
                    <a:p>
                      <a:pPr algn="just">
                        <a:lnSpc>
                          <a:spcPct val="115000"/>
                        </a:lnSpc>
                        <a:spcBef>
                          <a:spcPts val="500"/>
                        </a:spcBef>
                        <a:spcAft>
                          <a:spcPts val="0"/>
                        </a:spcAft>
                      </a:pPr>
                      <a:r>
                        <a:rPr lang="en-US" sz="1400">
                          <a:effectLst/>
                          <a:latin typeface="Times New Roman" pitchFamily="18" charset="0"/>
                          <a:cs typeface="Times New Roman" pitchFamily="18" charset="0"/>
                        </a:rPr>
                        <a:t>- Thích các hoạt động bề nổi</a:t>
                      </a:r>
                    </a:p>
                    <a:p>
                      <a:pPr algn="just">
                        <a:lnSpc>
                          <a:spcPct val="115000"/>
                        </a:lnSpc>
                        <a:spcBef>
                          <a:spcPts val="500"/>
                        </a:spcBef>
                        <a:spcAft>
                          <a:spcPts val="0"/>
                        </a:spcAft>
                      </a:pPr>
                      <a:r>
                        <a:rPr lang="en-US" sz="1400">
                          <a:effectLst/>
                          <a:latin typeface="Times New Roman" pitchFamily="18" charset="0"/>
                          <a:cs typeface="Times New Roman" pitchFamily="18" charset="0"/>
                        </a:rPr>
                        <a:t> </a:t>
                      </a:r>
                      <a:endParaRPr lang="en-US" sz="1400">
                        <a:effectLst/>
                        <a:latin typeface="Times New Roman" pitchFamily="18" charset="0"/>
                        <a:ea typeface="Times New Roman"/>
                        <a:cs typeface="Times New Roman" pitchFamily="18" charset="0"/>
                      </a:endParaRPr>
                    </a:p>
                  </a:txBody>
                  <a:tcPr marL="22217" marR="22217" marT="0" marB="0"/>
                </a:tc>
              </a:tr>
              <a:tr h="1053931">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2</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Nhóm nghề nghệ thuật</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Khéo léo, sáng tạo, yêu thích tự do</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 Có khả năng làm việc thiên về tính chất nghệ thuật, coi trọng sự sáng tạo.</a:t>
                      </a:r>
                    </a:p>
                    <a:p>
                      <a:pPr algn="just">
                        <a:lnSpc>
                          <a:spcPct val="115000"/>
                        </a:lnSpc>
                        <a:spcBef>
                          <a:spcPts val="500"/>
                        </a:spcBef>
                        <a:spcAft>
                          <a:spcPts val="0"/>
                        </a:spcAft>
                      </a:pPr>
                      <a:r>
                        <a:rPr lang="en-US" sz="1400">
                          <a:effectLst/>
                          <a:latin typeface="Times New Roman" pitchFamily="18" charset="0"/>
                          <a:cs typeface="Times New Roman" pitchFamily="18" charset="0"/>
                        </a:rPr>
                        <a:t>- Sẵn sàng trải nghiệm cái mới.</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 </a:t>
                      </a:r>
                      <a:endParaRPr lang="en-US" sz="1400">
                        <a:effectLst/>
                        <a:latin typeface="Times New Roman" pitchFamily="18" charset="0"/>
                        <a:ea typeface="Times New Roman"/>
                        <a:cs typeface="Times New Roman" pitchFamily="18" charset="0"/>
                      </a:endParaRPr>
                    </a:p>
                  </a:txBody>
                  <a:tcPr marL="22217" marR="22217" marT="0" marB="0"/>
                </a:tc>
              </a:tr>
              <a:tr h="1133421">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3</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Nhóm nghề nghiên cứu</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Đam mê khám phá, phân tích</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en-US" sz="1400">
                          <a:effectLst/>
                          <a:latin typeface="Times New Roman" pitchFamily="18" charset="0"/>
                          <a:cs typeface="Times New Roman" pitchFamily="18" charset="0"/>
                        </a:rPr>
                        <a:t>- Thích làm việc độc lập, học hỏi , khám phá,</a:t>
                      </a:r>
                    </a:p>
                    <a:p>
                      <a:pPr algn="just">
                        <a:lnSpc>
                          <a:spcPct val="115000"/>
                        </a:lnSpc>
                        <a:spcBef>
                          <a:spcPts val="500"/>
                        </a:spcBef>
                        <a:spcAft>
                          <a:spcPts val="0"/>
                        </a:spcAft>
                      </a:pPr>
                      <a:r>
                        <a:rPr lang="en-US" sz="1400">
                          <a:effectLst/>
                          <a:latin typeface="Times New Roman" pitchFamily="18" charset="0"/>
                          <a:cs typeface="Times New Roman" pitchFamily="18" charset="0"/>
                        </a:rPr>
                        <a:t>- Luôn quan sát giải quyết vấn đề mang tính xã hội.</a:t>
                      </a:r>
                      <a:endParaRPr lang="en-US" sz="1400">
                        <a:effectLst/>
                        <a:latin typeface="Times New Roman" pitchFamily="18" charset="0"/>
                        <a:ea typeface="Times New Roman"/>
                        <a:cs typeface="Times New Roman" pitchFamily="18" charset="0"/>
                      </a:endParaRPr>
                    </a:p>
                  </a:txBody>
                  <a:tcPr marL="22217" marR="22217" marT="0" marB="0"/>
                </a:tc>
                <a:tc>
                  <a:txBody>
                    <a:bodyPr/>
                    <a:lstStyle/>
                    <a:p>
                      <a:pPr algn="just">
                        <a:lnSpc>
                          <a:spcPct val="115000"/>
                        </a:lnSpc>
                        <a:spcBef>
                          <a:spcPts val="500"/>
                        </a:spcBef>
                        <a:spcAft>
                          <a:spcPts val="0"/>
                        </a:spcAft>
                      </a:pPr>
                      <a:r>
                        <a:rPr lang="vi-VN" sz="1400">
                          <a:effectLst/>
                          <a:latin typeface="Times New Roman" pitchFamily="18" charset="0"/>
                          <a:cs typeface="Times New Roman" pitchFamily="18" charset="0"/>
                        </a:rPr>
                        <a:t> </a:t>
                      </a:r>
                      <a:endParaRPr lang="en-US" sz="1400">
                        <a:effectLst/>
                        <a:latin typeface="Times New Roman" pitchFamily="18" charset="0"/>
                        <a:ea typeface="Times New Roman"/>
                        <a:cs typeface="Times New Roman" pitchFamily="18" charset="0"/>
                      </a:endParaRPr>
                    </a:p>
                  </a:txBody>
                  <a:tcPr marL="22217" marR="22217" marT="0" marB="0"/>
                </a:tc>
              </a:tr>
            </a:tbl>
          </a:graphicData>
        </a:graphic>
      </p:graphicFrame>
    </p:spTree>
    <p:extLst>
      <p:ext uri="{BB962C8B-B14F-4D97-AF65-F5344CB8AC3E}">
        <p14:creationId xmlns:p14="http://schemas.microsoft.com/office/powerpoint/2010/main" val="2090085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381000" y="457200"/>
            <a:ext cx="8763000" cy="646331"/>
          </a:xfrm>
          <a:prstGeom prst="rect">
            <a:avLst/>
          </a:prstGeom>
        </p:spPr>
        <p:txBody>
          <a:bodyPr wrap="square">
            <a:spAutoFit/>
          </a:bodyPr>
          <a:lstStyle/>
          <a:p>
            <a:pPr algn="ctr"/>
            <a:r>
              <a:rPr lang="pt-BR" b="1"/>
              <a:t>Xác định sự phù hợp về phẩm chất, năng lực của bản thân đối với nhóm nghề/nghề lựa chọn</a:t>
            </a:r>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764031136"/>
              </p:ext>
            </p:extLst>
          </p:nvPr>
        </p:nvGraphicFramePr>
        <p:xfrm>
          <a:off x="1905000" y="1600200"/>
          <a:ext cx="5303202" cy="2600168"/>
        </p:xfrm>
        <a:graphic>
          <a:graphicData uri="http://schemas.openxmlformats.org/drawingml/2006/table">
            <a:tbl>
              <a:tblPr firstRow="1" firstCol="1" bandRow="1">
                <a:tableStyleId>{5C22544A-7EE6-4342-B048-85BDC9FD1C3A}</a:tableStyleId>
              </a:tblPr>
              <a:tblGrid>
                <a:gridCol w="1737922"/>
                <a:gridCol w="1782640"/>
                <a:gridCol w="1782640"/>
              </a:tblGrid>
              <a:tr h="650042">
                <a:tc rowSpan="2">
                  <a:txBody>
                    <a:bodyPr/>
                    <a:lstStyle/>
                    <a:p>
                      <a:pPr algn="ctr">
                        <a:lnSpc>
                          <a:spcPct val="115000"/>
                        </a:lnSpc>
                        <a:spcBef>
                          <a:spcPts val="500"/>
                        </a:spcBef>
                        <a:spcAft>
                          <a:spcPts val="0"/>
                        </a:spcAft>
                      </a:pPr>
                      <a:r>
                        <a:rPr lang="en-US" sz="1400">
                          <a:effectLst/>
                        </a:rPr>
                        <a:t>PC,NL của bản thân</a:t>
                      </a:r>
                      <a:endParaRPr lang="en-US" sz="1000">
                        <a:effectLst/>
                        <a:latin typeface="Calibri"/>
                        <a:ea typeface="Times New Roman"/>
                        <a:cs typeface="Times New Roman"/>
                      </a:endParaRPr>
                    </a:p>
                  </a:txBody>
                  <a:tcPr marL="68580" marR="68580" marT="0" marB="0"/>
                </a:tc>
                <a:tc gridSpan="2">
                  <a:txBody>
                    <a:bodyPr/>
                    <a:lstStyle/>
                    <a:p>
                      <a:pPr algn="ctr">
                        <a:lnSpc>
                          <a:spcPct val="115000"/>
                        </a:lnSpc>
                        <a:spcBef>
                          <a:spcPts val="500"/>
                        </a:spcBef>
                        <a:spcAft>
                          <a:spcPts val="0"/>
                        </a:spcAft>
                      </a:pPr>
                      <a:r>
                        <a:rPr lang="en-US" sz="1400">
                          <a:effectLst/>
                        </a:rPr>
                        <a:t>Nhóm nghề/nghề lựa chọn</a:t>
                      </a:r>
                      <a:endParaRPr lang="en-US" sz="1000">
                        <a:effectLst/>
                        <a:latin typeface="Calibri"/>
                        <a:ea typeface="Times New Roman"/>
                        <a:cs typeface="Times New Roman"/>
                      </a:endParaRPr>
                    </a:p>
                  </a:txBody>
                  <a:tcPr marL="68580" marR="68580" marT="0" marB="0"/>
                </a:tc>
                <a:tc hMerge="1">
                  <a:txBody>
                    <a:bodyPr/>
                    <a:lstStyle/>
                    <a:p>
                      <a:endParaRPr lang="en-US"/>
                    </a:p>
                  </a:txBody>
                  <a:tcPr/>
                </a:tc>
              </a:tr>
              <a:tr h="650042">
                <a:tc vMerge="1">
                  <a:txBody>
                    <a:bodyPr/>
                    <a:lstStyle/>
                    <a:p>
                      <a:endParaRPr lang="en-US"/>
                    </a:p>
                  </a:txBody>
                  <a:tcPr/>
                </a:tc>
                <a:tc>
                  <a:txBody>
                    <a:bodyPr/>
                    <a:lstStyle/>
                    <a:p>
                      <a:pPr algn="ctr">
                        <a:lnSpc>
                          <a:spcPct val="115000"/>
                        </a:lnSpc>
                        <a:spcBef>
                          <a:spcPts val="500"/>
                        </a:spcBef>
                        <a:spcAft>
                          <a:spcPts val="0"/>
                        </a:spcAft>
                      </a:pPr>
                      <a:r>
                        <a:rPr lang="en-US" sz="1400">
                          <a:effectLst/>
                        </a:rPr>
                        <a:t>Phù hợp</a:t>
                      </a:r>
                      <a:endParaRPr lang="en-US" sz="1000">
                        <a:effectLst/>
                        <a:latin typeface="Calibri"/>
                        <a:ea typeface="Times New Roman"/>
                        <a:cs typeface="Times New Roman"/>
                      </a:endParaRPr>
                    </a:p>
                  </a:txBody>
                  <a:tcPr marL="68580" marR="68580" marT="0" marB="0"/>
                </a:tc>
                <a:tc>
                  <a:txBody>
                    <a:bodyPr/>
                    <a:lstStyle/>
                    <a:p>
                      <a:pPr algn="ctr">
                        <a:lnSpc>
                          <a:spcPct val="115000"/>
                        </a:lnSpc>
                        <a:spcBef>
                          <a:spcPts val="500"/>
                        </a:spcBef>
                        <a:spcAft>
                          <a:spcPts val="0"/>
                        </a:spcAft>
                      </a:pPr>
                      <a:r>
                        <a:rPr lang="en-US" sz="1400">
                          <a:effectLst/>
                        </a:rPr>
                        <a:t>Chưa phù hợp</a:t>
                      </a:r>
                      <a:endParaRPr lang="en-US" sz="1000">
                        <a:effectLst/>
                        <a:latin typeface="Calibri"/>
                        <a:ea typeface="Times New Roman"/>
                        <a:cs typeface="Times New Roman"/>
                      </a:endParaRPr>
                    </a:p>
                  </a:txBody>
                  <a:tcPr marL="68580" marR="68580" marT="0" marB="0"/>
                </a:tc>
              </a:tr>
              <a:tr h="650042">
                <a:tc>
                  <a:txBody>
                    <a:bodyPr/>
                    <a:lstStyle/>
                    <a:p>
                      <a:pPr algn="just">
                        <a:lnSpc>
                          <a:spcPct val="115000"/>
                        </a:lnSpc>
                        <a:spcBef>
                          <a:spcPts val="500"/>
                        </a:spcBef>
                        <a:spcAft>
                          <a:spcPts val="0"/>
                        </a:spcAft>
                      </a:pPr>
                      <a:r>
                        <a:rPr lang="vi-VN" sz="1400">
                          <a:effectLst/>
                        </a:rPr>
                        <a:t> </a:t>
                      </a:r>
                      <a:endParaRPr lang="en-US" sz="1000">
                        <a:effectLst/>
                        <a:latin typeface="Calibri"/>
                        <a:ea typeface="Times New Roman"/>
                        <a:cs typeface="Times New Roman"/>
                      </a:endParaRPr>
                    </a:p>
                  </a:txBody>
                  <a:tcPr marL="68580" marR="68580" marT="0" marB="0"/>
                </a:tc>
                <a:tc>
                  <a:txBody>
                    <a:bodyPr/>
                    <a:lstStyle/>
                    <a:p>
                      <a:pPr algn="just">
                        <a:lnSpc>
                          <a:spcPct val="115000"/>
                        </a:lnSpc>
                        <a:spcBef>
                          <a:spcPts val="500"/>
                        </a:spcBef>
                        <a:spcAft>
                          <a:spcPts val="0"/>
                        </a:spcAft>
                      </a:pPr>
                      <a:r>
                        <a:rPr lang="vi-VN" sz="1400">
                          <a:effectLst/>
                        </a:rPr>
                        <a:t> </a:t>
                      </a:r>
                      <a:endParaRPr lang="en-US" sz="1000">
                        <a:effectLst/>
                        <a:latin typeface="Calibri"/>
                        <a:ea typeface="Times New Roman"/>
                        <a:cs typeface="Times New Roman"/>
                      </a:endParaRPr>
                    </a:p>
                  </a:txBody>
                  <a:tcPr marL="68580" marR="68580" marT="0" marB="0"/>
                </a:tc>
                <a:tc>
                  <a:txBody>
                    <a:bodyPr/>
                    <a:lstStyle/>
                    <a:p>
                      <a:pPr algn="just">
                        <a:lnSpc>
                          <a:spcPct val="115000"/>
                        </a:lnSpc>
                        <a:spcBef>
                          <a:spcPts val="500"/>
                        </a:spcBef>
                        <a:spcAft>
                          <a:spcPts val="0"/>
                        </a:spcAft>
                      </a:pPr>
                      <a:r>
                        <a:rPr lang="vi-VN" sz="1400">
                          <a:effectLst/>
                        </a:rPr>
                        <a:t> </a:t>
                      </a:r>
                      <a:endParaRPr lang="en-US" sz="1000">
                        <a:effectLst/>
                        <a:latin typeface="Calibri"/>
                        <a:ea typeface="Times New Roman"/>
                        <a:cs typeface="Times New Roman"/>
                      </a:endParaRPr>
                    </a:p>
                  </a:txBody>
                  <a:tcPr marL="68580" marR="68580" marT="0" marB="0"/>
                </a:tc>
              </a:tr>
              <a:tr h="650042">
                <a:tc>
                  <a:txBody>
                    <a:bodyPr/>
                    <a:lstStyle/>
                    <a:p>
                      <a:pPr algn="just">
                        <a:lnSpc>
                          <a:spcPct val="115000"/>
                        </a:lnSpc>
                        <a:spcBef>
                          <a:spcPts val="500"/>
                        </a:spcBef>
                        <a:spcAft>
                          <a:spcPts val="0"/>
                        </a:spcAft>
                      </a:pPr>
                      <a:r>
                        <a:rPr lang="vi-VN" sz="1400">
                          <a:effectLst/>
                        </a:rPr>
                        <a:t> </a:t>
                      </a:r>
                      <a:endParaRPr lang="en-US" sz="1000">
                        <a:effectLst/>
                        <a:latin typeface="Calibri"/>
                        <a:ea typeface="Times New Roman"/>
                        <a:cs typeface="Times New Roman"/>
                      </a:endParaRPr>
                    </a:p>
                  </a:txBody>
                  <a:tcPr marL="68580" marR="68580" marT="0" marB="0"/>
                </a:tc>
                <a:tc>
                  <a:txBody>
                    <a:bodyPr/>
                    <a:lstStyle/>
                    <a:p>
                      <a:pPr algn="just">
                        <a:lnSpc>
                          <a:spcPct val="115000"/>
                        </a:lnSpc>
                        <a:spcBef>
                          <a:spcPts val="500"/>
                        </a:spcBef>
                        <a:spcAft>
                          <a:spcPts val="0"/>
                        </a:spcAft>
                      </a:pPr>
                      <a:r>
                        <a:rPr lang="vi-VN" sz="1400">
                          <a:effectLst/>
                        </a:rPr>
                        <a:t> </a:t>
                      </a:r>
                      <a:endParaRPr lang="en-US" sz="1000">
                        <a:effectLst/>
                        <a:latin typeface="Calibri"/>
                        <a:ea typeface="Times New Roman"/>
                        <a:cs typeface="Times New Roman"/>
                      </a:endParaRPr>
                    </a:p>
                  </a:txBody>
                  <a:tcPr marL="68580" marR="68580" marT="0" marB="0"/>
                </a:tc>
                <a:tc>
                  <a:txBody>
                    <a:bodyPr/>
                    <a:lstStyle/>
                    <a:p>
                      <a:pPr algn="just">
                        <a:lnSpc>
                          <a:spcPct val="115000"/>
                        </a:lnSpc>
                        <a:spcBef>
                          <a:spcPts val="500"/>
                        </a:spcBef>
                        <a:spcAft>
                          <a:spcPts val="0"/>
                        </a:spcAft>
                      </a:pPr>
                      <a:r>
                        <a:rPr lang="vi-VN" sz="1400">
                          <a:effectLst/>
                        </a:rPr>
                        <a:t> </a:t>
                      </a:r>
                      <a:endParaRPr lang="en-US" sz="1000">
                        <a:effectLst/>
                        <a:latin typeface="Calibri"/>
                        <a:ea typeface="Times New Roman"/>
                        <a:cs typeface="Times New Roman"/>
                      </a:endParaRPr>
                    </a:p>
                  </a:txBody>
                  <a:tcPr marL="68580" marR="68580" marT="0" marB="0"/>
                </a:tc>
              </a:tr>
            </a:tbl>
          </a:graphicData>
        </a:graphic>
      </p:graphicFrame>
      <p:pic>
        <p:nvPicPr>
          <p:cNvPr id="7170" name="Picture 2" descr="5 bước tự hướng nghiệp tới tương lai - HuongNghiep24h.com"/>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419600"/>
            <a:ext cx="3810000" cy="2438400"/>
          </a:xfrm>
          <a:prstGeom prst="rect">
            <a:avLst/>
          </a:prstGeom>
          <a:noFill/>
          <a:extLst>
            <a:ext uri="{909E8E84-426E-40DD-AFC4-6F175D3DCCD1}">
              <a14:hiddenFill xmlns:a14="http://schemas.microsoft.com/office/drawing/2010/main">
                <a:solidFill>
                  <a:srgbClr val="FFFFFF"/>
                </a:solidFill>
              </a14:hiddenFill>
            </a:ext>
          </a:extLst>
        </p:spPr>
      </p:pic>
      <p:pic>
        <p:nvPicPr>
          <p:cNvPr id="7172" name="Picture 4" descr="Định hướng nghề nghiệp cho các bạn trẻ đang loay hoay tìm lối đi riê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0" y="4419600"/>
            <a:ext cx="5029200" cy="2438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107845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438400" y="457200"/>
            <a:ext cx="3969998" cy="369332"/>
          </a:xfrm>
          <a:prstGeom prst="rect">
            <a:avLst/>
          </a:prstGeom>
        </p:spPr>
        <p:txBody>
          <a:bodyPr wrap="none">
            <a:spAutoFit/>
          </a:bodyPr>
          <a:lstStyle/>
          <a:p>
            <a:r>
              <a:rPr lang="en-US">
                <a:latin typeface="Times New Roman" pitchFamily="18" charset="0"/>
                <a:cs typeface="Times New Roman" pitchFamily="18" charset="0"/>
              </a:rPr>
              <a:t>KẾ HOẠCH RÈN LUYỆN BẢN THÂN</a:t>
            </a:r>
          </a:p>
        </p:txBody>
      </p:sp>
      <p:sp>
        <p:nvSpPr>
          <p:cNvPr id="6" name="Rectangle 1"/>
          <p:cNvSpPr>
            <a:spLocks noChangeArrowheads="1"/>
          </p:cNvSpPr>
          <p:nvPr/>
        </p:nvSpPr>
        <p:spPr bwMode="auto">
          <a:xfrm>
            <a:off x="1836" y="3745793"/>
            <a:ext cx="9142164" cy="1708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Nắm vững kiến thức môn học giảng dạy. (lựa chọn nhóm môn học theo chuyên ngành giảng dạy, tích cực đọc, tìm tòi và giải đề).</a:t>
            </a:r>
            <a:endParaRPr kumimoji="0" lang="en-US" sz="15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5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Kĩ năng giao tiếp (chủ động tham gia các hoạt động, giao lưu kết bạn với nhiều người, tâm thế cởi mở trước mọi người).</a:t>
            </a:r>
            <a:endParaRPr kumimoji="0" lang="en-US" sz="15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5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Xử lí tình huống. (bình tĩnh trước tình huống xảy ra, giữ cái đầu lạnh,…)</a:t>
            </a:r>
            <a:endParaRPr kumimoji="0" lang="en-US" sz="15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5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Có trách nhiệm (Đúng hạn, tập trung hoàn thiện công việc từ những điều nhỏ nhất)</a:t>
            </a:r>
            <a:endParaRPr kumimoji="0" lang="en-US" sz="1500" b="0" i="0" u="none" strike="noStrike" cap="none" normalizeH="0" baseline="0" smtClean="0">
              <a:ln>
                <a:noFill/>
              </a:ln>
              <a:solidFill>
                <a:schemeClr val="tx1"/>
              </a:solidFill>
              <a:effectLst/>
              <a:latin typeface="Times New Roman" pitchFamily="18" charset="0"/>
              <a:cs typeface="Times New Roman"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500" b="0" i="0" u="none" strike="noStrike" cap="none" normalizeH="0" baseline="0" smtClean="0">
                <a:ln>
                  <a:noFill/>
                </a:ln>
                <a:solidFill>
                  <a:schemeClr val="tx1"/>
                </a:solidFill>
                <a:effectLst/>
                <a:latin typeface="Times New Roman" pitchFamily="18" charset="0"/>
                <a:ea typeface="Times New Roman" pitchFamily="18" charset="0"/>
                <a:cs typeface="Times New Roman" pitchFamily="18" charset="0"/>
              </a:rPr>
              <a:t>+ Công bằng (Không phân biệt đối xử, công bằng, công tâm đúng sai ngay cả trong cuộc sông).</a:t>
            </a:r>
            <a:endParaRPr kumimoji="0" lang="en-US" sz="1500" b="0" i="0" u="none" strike="noStrike" cap="none" normalizeH="0" baseline="0" smtClean="0">
              <a:ln>
                <a:noFill/>
              </a:ln>
              <a:solidFill>
                <a:schemeClr val="tx1"/>
              </a:solidFill>
              <a:effectLst/>
              <a:latin typeface="Times New Roman" pitchFamily="18" charset="0"/>
              <a:cs typeface="Times New Roman" pitchFamily="18" charset="0"/>
            </a:endParaRPr>
          </a:p>
        </p:txBody>
      </p:sp>
      <p:sp>
        <p:nvSpPr>
          <p:cNvPr id="7" name="Rectangle 6"/>
          <p:cNvSpPr/>
          <p:nvPr/>
        </p:nvSpPr>
        <p:spPr>
          <a:xfrm>
            <a:off x="-19280" y="826532"/>
            <a:ext cx="9087080" cy="2973122"/>
          </a:xfrm>
          <a:prstGeom prst="rect">
            <a:avLst/>
          </a:prstGeom>
        </p:spPr>
        <p:txBody>
          <a:bodyPr wrap="square">
            <a:spAutoFit/>
          </a:bodyPr>
          <a:lstStyle/>
          <a:p>
            <a:pPr algn="just">
              <a:lnSpc>
                <a:spcPct val="115000"/>
              </a:lnSpc>
              <a:spcBef>
                <a:spcPts val="500"/>
              </a:spcBef>
              <a:spcAft>
                <a:spcPts val="0"/>
              </a:spcAft>
            </a:pPr>
            <a:r>
              <a:rPr lang="en-US" sz="1500">
                <a:latin typeface="Times New Roman" pitchFamily="18" charset="0"/>
                <a:cs typeface="Times New Roman" pitchFamily="18" charset="0"/>
              </a:rPr>
              <a:t>- Nghề quan tâm: Giáo viên</a:t>
            </a:r>
          </a:p>
          <a:p>
            <a:pPr algn="just">
              <a:lnSpc>
                <a:spcPct val="115000"/>
              </a:lnSpc>
              <a:spcBef>
                <a:spcPts val="500"/>
              </a:spcBef>
              <a:spcAft>
                <a:spcPts val="0"/>
              </a:spcAft>
            </a:pPr>
            <a:r>
              <a:rPr lang="en-US" sz="1500">
                <a:latin typeface="Times New Roman" pitchFamily="18" charset="0"/>
                <a:cs typeface="Times New Roman" pitchFamily="18" charset="0"/>
              </a:rPr>
              <a:t>- Yêu cầu về phẩm chất, năng lực của nghề:</a:t>
            </a:r>
          </a:p>
          <a:p>
            <a:pPr algn="just">
              <a:lnSpc>
                <a:spcPct val="115000"/>
              </a:lnSpc>
              <a:spcBef>
                <a:spcPts val="500"/>
              </a:spcBef>
              <a:spcAft>
                <a:spcPts val="0"/>
              </a:spcAft>
            </a:pPr>
            <a:r>
              <a:rPr lang="en-US" sz="1500">
                <a:latin typeface="Times New Roman" pitchFamily="18" charset="0"/>
                <a:cs typeface="Times New Roman" pitchFamily="18" charset="0"/>
              </a:rPr>
              <a:t>+ Kĩ năng giao tiếp.</a:t>
            </a:r>
          </a:p>
          <a:p>
            <a:pPr algn="just">
              <a:lnSpc>
                <a:spcPct val="115000"/>
              </a:lnSpc>
              <a:spcBef>
                <a:spcPts val="500"/>
              </a:spcBef>
              <a:spcAft>
                <a:spcPts val="0"/>
              </a:spcAft>
            </a:pPr>
            <a:r>
              <a:rPr lang="en-US" sz="1500">
                <a:latin typeface="Times New Roman" pitchFamily="18" charset="0"/>
                <a:cs typeface="Times New Roman" pitchFamily="18" charset="0"/>
              </a:rPr>
              <a:t>+ Kĩ năng xử lí tình huống.</a:t>
            </a:r>
          </a:p>
          <a:p>
            <a:pPr algn="just">
              <a:lnSpc>
                <a:spcPct val="115000"/>
              </a:lnSpc>
              <a:spcBef>
                <a:spcPts val="500"/>
              </a:spcBef>
              <a:spcAft>
                <a:spcPts val="0"/>
              </a:spcAft>
            </a:pPr>
            <a:r>
              <a:rPr lang="en-US" sz="1500">
                <a:latin typeface="Times New Roman" pitchFamily="18" charset="0"/>
                <a:cs typeface="Times New Roman" pitchFamily="18" charset="0"/>
              </a:rPr>
              <a:t>+ Kĩ năng tạo dựng không khí lớp học.</a:t>
            </a:r>
          </a:p>
          <a:p>
            <a:pPr algn="just">
              <a:lnSpc>
                <a:spcPct val="115000"/>
              </a:lnSpc>
              <a:spcBef>
                <a:spcPts val="500"/>
              </a:spcBef>
              <a:spcAft>
                <a:spcPts val="0"/>
              </a:spcAft>
            </a:pPr>
            <a:r>
              <a:rPr lang="en-US" sz="1500">
                <a:latin typeface="Times New Roman" pitchFamily="18" charset="0"/>
                <a:cs typeface="Times New Roman" pitchFamily="18" charset="0"/>
              </a:rPr>
              <a:t>+ Cẩn trọng, công bằng</a:t>
            </a:r>
          </a:p>
          <a:p>
            <a:pPr algn="just">
              <a:lnSpc>
                <a:spcPct val="115000"/>
              </a:lnSpc>
              <a:spcBef>
                <a:spcPts val="500"/>
              </a:spcBef>
              <a:spcAft>
                <a:spcPts val="0"/>
              </a:spcAft>
            </a:pPr>
            <a:r>
              <a:rPr lang="en-US" sz="1500">
                <a:latin typeface="Times New Roman" pitchFamily="18" charset="0"/>
                <a:cs typeface="Times New Roman" pitchFamily="18" charset="0"/>
              </a:rPr>
              <a:t>+ Có trách nhiệm.</a:t>
            </a:r>
          </a:p>
          <a:p>
            <a:pPr algn="just">
              <a:lnSpc>
                <a:spcPct val="115000"/>
              </a:lnSpc>
              <a:spcBef>
                <a:spcPts val="500"/>
              </a:spcBef>
              <a:spcAft>
                <a:spcPts val="0"/>
              </a:spcAft>
            </a:pPr>
            <a:r>
              <a:rPr lang="en-US" sz="1500">
                <a:latin typeface="Times New Roman" pitchFamily="18" charset="0"/>
                <a:cs typeface="Times New Roman" pitchFamily="18" charset="0"/>
              </a:rPr>
              <a:t>- Phẩm chất, năng lực đã có:</a:t>
            </a:r>
          </a:p>
          <a:p>
            <a:pPr algn="just">
              <a:lnSpc>
                <a:spcPct val="115000"/>
              </a:lnSpc>
              <a:spcBef>
                <a:spcPts val="500"/>
              </a:spcBef>
              <a:spcAft>
                <a:spcPts val="0"/>
              </a:spcAft>
            </a:pPr>
            <a:r>
              <a:rPr lang="en-US" sz="1500">
                <a:latin typeface="Times New Roman" pitchFamily="18" charset="0"/>
                <a:cs typeface="Times New Roman" pitchFamily="18" charset="0"/>
              </a:rPr>
              <a:t>+ Kĩ năng giao tiếp, xử lí tình huống.</a:t>
            </a:r>
            <a:endParaRPr lang="en-US" sz="1500">
              <a:latin typeface="Times New Roman" pitchFamily="18" charset="0"/>
              <a:ea typeface="Times New Roman"/>
              <a:cs typeface="Times New Roman" pitchFamily="18" charset="0"/>
            </a:endParaRPr>
          </a:p>
        </p:txBody>
      </p:sp>
    </p:spTree>
    <p:extLst>
      <p:ext uri="{BB962C8B-B14F-4D97-AF65-F5344CB8AC3E}">
        <p14:creationId xmlns:p14="http://schemas.microsoft.com/office/powerpoint/2010/main" val="4445913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45</TotalTime>
  <Words>988</Words>
  <Application>Microsoft Office PowerPoint</Application>
  <PresentationFormat>On-screen Show (4:3)</PresentationFormat>
  <Paragraphs>108</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Angles</vt:lpstr>
      <vt:lpstr>PowerPoint Presentation</vt:lpstr>
      <vt:lpstr>PowerPoint Presentation</vt:lpstr>
      <vt:lpstr>PowerPoint Presentation</vt:lpstr>
      <vt:lpstr>PowerPoint Presentation</vt:lpstr>
      <vt:lpstr>HĐGD THEO CHỦ ĐỀ</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TGDD</dc:creator>
  <cp:lastModifiedBy>TGDD</cp:lastModifiedBy>
  <cp:revision>4</cp:revision>
  <dcterms:created xsi:type="dcterms:W3CDTF">2006-08-16T00:00:00Z</dcterms:created>
  <dcterms:modified xsi:type="dcterms:W3CDTF">2023-08-28T09:04:48Z</dcterms:modified>
</cp:coreProperties>
</file>