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E2CB8-097E-45C8-B185-AA0D75617EC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BA2D9-624E-4C0F-BA39-FB1C2E20B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4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>
                <a:latin typeface="Times New Roman" panose="02020603050405020304" pitchFamily="18" charset="0"/>
              </a:defRPr>
            </a:lvl1pPr>
          </a:lstStyle>
          <a:p>
            <a:pPr marL="0" lvl="0" indent="0">
              <a:buNone/>
            </a:pPr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>
                <a:latin typeface="Times New Roman" panose="02020603050405020304" pitchFamily="18" charset="0"/>
              </a:defRPr>
            </a:lvl1pPr>
          </a:lstStyle>
          <a:p>
            <a:pPr marL="0" lvl="0" indent="0">
              <a:buNone/>
            </a:pPr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>
                <a:latin typeface="Times New Roman" panose="02020603050405020304" pitchFamily="18" charset="0"/>
              </a:defRPr>
            </a:lvl1pPr>
          </a:lstStyle>
          <a:p>
            <a:pPr marL="0" lvl="0" indent="0">
              <a:buNone/>
            </a:pPr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>
                <a:latin typeface="Times New Roman" panose="02020603050405020304" pitchFamily="18" charset="0"/>
              </a:defRPr>
            </a:lvl1pPr>
          </a:lstStyle>
          <a:p>
            <a:pPr marL="0" lvl="0" indent="0">
              <a:buNone/>
            </a:pPr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eaVert" anchor="t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>
                <a:latin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28AE90DA-435F-4247-89AF-D39D237A25B9}"/>
              </a:ext>
            </a:extLst>
          </p:cNvPr>
          <p:cNvSpPr txBox="1"/>
          <p:nvPr userDrawn="1"/>
        </p:nvSpPr>
        <p:spPr>
          <a:xfrm>
            <a:off x="1544161" y="126940"/>
            <a:ext cx="10419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CHỦ ĐỀ 1: </a:t>
            </a:r>
          </a:p>
          <a:p>
            <a:pPr algn="ctr"/>
            <a:r>
              <a:rPr lang="vi-VN" sz="2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 HUY TRUYỀN THỐNG NHÀ TRƯỜNG 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Hình Bầu dục 50">
            <a:extLst>
              <a:ext uri="{FF2B5EF4-FFF2-40B4-BE49-F238E27FC236}">
                <a16:creationId xmlns:a16="http://schemas.microsoft.com/office/drawing/2014/main" id="{663F5D25-21BB-499E-9523-8C0A12CA37E8}"/>
              </a:ext>
            </a:extLst>
          </p:cNvPr>
          <p:cNvSpPr/>
          <p:nvPr userDrawn="1"/>
        </p:nvSpPr>
        <p:spPr>
          <a:xfrm>
            <a:off x="-31751" y="-15779"/>
            <a:ext cx="2105026" cy="2269934"/>
          </a:xfrm>
          <a:prstGeom prst="ellipse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1800103" lon="19792290" rev="21089282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88C4144-BB25-4B32-ABD6-9FE8B0FBB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45" t="22795" r="31451" b="14265"/>
          <a:stretch/>
        </p:blipFill>
        <p:spPr>
          <a:xfrm>
            <a:off x="3529781" y="1192161"/>
            <a:ext cx="5889522" cy="55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6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2">
            <a:hlinkClick r:id="rId2" action="ppaction://hlinksldjump"/>
            <a:extLst>
              <a:ext uri="{FF2B5EF4-FFF2-40B4-BE49-F238E27FC236}">
                <a16:creationId xmlns:a16="http://schemas.microsoft.com/office/drawing/2014/main" id="{DC8DEBC1-471E-4053-8467-2DC679B8527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68122" y="1467379"/>
            <a:ext cx="681250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vi-VN" b="1">
                <a:latin typeface="+mj-lt"/>
              </a:rPr>
              <a:t>Tìm hiểu nội quy của trường, lớp, quy định của cộng đồng 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449C7570-28F6-435A-A696-C9D3749BB975}"/>
              </a:ext>
            </a:extLst>
          </p:cNvPr>
          <p:cNvGrpSpPr/>
          <p:nvPr/>
        </p:nvGrpSpPr>
        <p:grpSpPr>
          <a:xfrm>
            <a:off x="1700981" y="1392391"/>
            <a:ext cx="812415" cy="563102"/>
            <a:chOff x="3212828" y="3429412"/>
            <a:chExt cx="1248697" cy="839775"/>
          </a:xfrm>
        </p:grpSpPr>
        <p:grpSp>
          <p:nvGrpSpPr>
            <p:cNvPr id="5" name="Group 53">
              <a:extLst>
                <a:ext uri="{FF2B5EF4-FFF2-40B4-BE49-F238E27FC236}">
                  <a16:creationId xmlns:a16="http://schemas.microsoft.com/office/drawing/2014/main" id="{45FDC899-25B6-4F8E-9461-24B03967B49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212828" y="3429412"/>
              <a:ext cx="1248697" cy="839775"/>
              <a:chOff x="2075" y="1642"/>
              <a:chExt cx="1615" cy="1691"/>
            </a:xfrm>
          </p:grpSpPr>
          <p:sp>
            <p:nvSpPr>
              <p:cNvPr id="6" name="Oval 54">
                <a:extLst>
                  <a:ext uri="{FF2B5EF4-FFF2-40B4-BE49-F238E27FC236}">
                    <a16:creationId xmlns:a16="http://schemas.microsoft.com/office/drawing/2014/main" id="{941A6AA1-1DA8-4098-9BC8-AD96ECBF82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5" y="1646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" name="Oval 55">
                <a:extLst>
                  <a:ext uri="{FF2B5EF4-FFF2-40B4-BE49-F238E27FC236}">
                    <a16:creationId xmlns:a16="http://schemas.microsoft.com/office/drawing/2014/main" id="{A3395AB7-4503-49E1-AD97-DA494485562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" name="Oval 56">
                <a:extLst>
                  <a:ext uri="{FF2B5EF4-FFF2-40B4-BE49-F238E27FC236}">
                    <a16:creationId xmlns:a16="http://schemas.microsoft.com/office/drawing/2014/main" id="{289C9578-5F61-44F2-8622-DD7A006470B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3" y="1642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9" name="Oval 57">
                <a:extLst>
                  <a:ext uri="{FF2B5EF4-FFF2-40B4-BE49-F238E27FC236}">
                    <a16:creationId xmlns:a16="http://schemas.microsoft.com/office/drawing/2014/main" id="{5CCBEF33-FBFD-432B-A53E-6EAD24AD1A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1643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" name="Oval 58">
                <a:extLst>
                  <a:ext uri="{FF2B5EF4-FFF2-40B4-BE49-F238E27FC236}">
                    <a16:creationId xmlns:a16="http://schemas.microsoft.com/office/drawing/2014/main" id="{8D75A8A7-9906-4088-94AA-C0AB8AD940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4" y="1643"/>
                <a:ext cx="1097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11" name="Oval 59">
                <a:extLst>
                  <a:ext uri="{FF2B5EF4-FFF2-40B4-BE49-F238E27FC236}">
                    <a16:creationId xmlns:a16="http://schemas.microsoft.com/office/drawing/2014/main" id="{F2844969-54C0-4F0D-A350-89B77849270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643"/>
                <a:ext cx="1096" cy="169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D7C0C32E-06A4-4853-9B9B-0AC6773D1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620183" y="3558067"/>
              <a:ext cx="611049" cy="59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4" name="AutoShape 52">
            <a:hlinkClick r:id="rId2" action="ppaction://hlinksldjump"/>
            <a:extLst>
              <a:ext uri="{FF2B5EF4-FFF2-40B4-BE49-F238E27FC236}">
                <a16:creationId xmlns:a16="http://schemas.microsoft.com/office/drawing/2014/main" id="{1274431B-AE96-4D3C-B0F7-C8C0DA4C6E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08439" y="1983528"/>
            <a:ext cx="806243" cy="211652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lớp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52">
            <a:hlinkClick r:id="rId2" action="ppaction://hlinksldjump"/>
            <a:extLst>
              <a:ext uri="{FF2B5EF4-FFF2-40B4-BE49-F238E27FC236}">
                <a16:creationId xmlns:a16="http://schemas.microsoft.com/office/drawing/2014/main" id="{3BCD8249-EFFA-47D3-BD98-B1285CBD76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1999" y="4990793"/>
            <a:ext cx="2851355" cy="465137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sp>
        <p:nvSpPr>
          <p:cNvPr id="29" name="AutoShape 52">
            <a:hlinkClick r:id="rId2" action="ppaction://hlinksldjump"/>
            <a:extLst>
              <a:ext uri="{FF2B5EF4-FFF2-40B4-BE49-F238E27FC236}">
                <a16:creationId xmlns:a16="http://schemas.microsoft.com/office/drawing/2014/main" id="{8EBF9574-9164-4BE8-A68F-8910EA840C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1999" y="5486962"/>
            <a:ext cx="2851355" cy="465137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  <p:sp>
        <p:nvSpPr>
          <p:cNvPr id="30" name="AutoShape 52">
            <a:hlinkClick r:id="rId2" action="ppaction://hlinksldjump"/>
            <a:extLst>
              <a:ext uri="{FF2B5EF4-FFF2-40B4-BE49-F238E27FC236}">
                <a16:creationId xmlns:a16="http://schemas.microsoft.com/office/drawing/2014/main" id="{87BA2720-C0D3-45FF-AAB9-85A0DC33DA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18272" y="4665944"/>
            <a:ext cx="806243" cy="1579972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công</a:t>
            </a: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cộng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07F4B54-978D-4D03-BC6B-87658C0B576B}"/>
              </a:ext>
            </a:extLst>
          </p:cNvPr>
          <p:cNvSpPr txBox="1"/>
          <p:nvPr/>
        </p:nvSpPr>
        <p:spPr>
          <a:xfrm>
            <a:off x="4513006" y="2303126"/>
            <a:ext cx="5270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+ Quy tắc giao tiếp, ứng xử  </a:t>
            </a:r>
            <a:endParaRPr lang="en-US" sz="2000">
              <a:latin typeface="+mj-lt"/>
            </a:endParaRPr>
          </a:p>
          <a:p>
            <a:r>
              <a:rPr lang="vi-VN" sz="2000">
                <a:latin typeface="+mj-lt"/>
              </a:rPr>
              <a:t>+ Quy định trong học tập</a:t>
            </a:r>
            <a:endParaRPr lang="en-US" sz="2000">
              <a:latin typeface="+mj-lt"/>
            </a:endParaRPr>
          </a:p>
          <a:p>
            <a:r>
              <a:rPr lang="vi-VN" sz="2000">
                <a:latin typeface="+mj-lt"/>
              </a:rPr>
              <a:t>+ Quy định về trang phục </a:t>
            </a:r>
            <a:endParaRPr lang="en-US" sz="2000">
              <a:latin typeface="+mj-lt"/>
            </a:endParaRPr>
          </a:p>
          <a:p>
            <a:r>
              <a:rPr lang="vi-VN" sz="2000">
                <a:latin typeface="+mj-lt"/>
              </a:rPr>
              <a:t>+ Quy định về thái độ tham gia hoạt động chung</a:t>
            </a:r>
            <a:endParaRPr lang="en-US" sz="2000">
              <a:latin typeface="+mj-lt"/>
            </a:endParaRPr>
          </a:p>
          <a:p>
            <a:r>
              <a:rPr lang="vi-VN" sz="2000">
                <a:latin typeface="+mj-lt"/>
              </a:rPr>
              <a:t>+ Quy định về bảo vệ tài sản và môi trường</a:t>
            </a:r>
            <a:r>
              <a:rPr lang="en-US" sz="200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6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52">
            <a:hlinkClick r:id="rId2" action="ppaction://hlinksldjump"/>
            <a:extLst>
              <a:ext uri="{FF2B5EF4-FFF2-40B4-BE49-F238E27FC236}">
                <a16:creationId xmlns:a16="http://schemas.microsoft.com/office/drawing/2014/main" id="{1274431B-AE96-4D3C-B0F7-C8C0DA4C6E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9282" y="1860339"/>
            <a:ext cx="789278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ách thực hiện tốt nội quy, quy định của trường lớp, cộng đồng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AF200F5C-480C-4107-A1BA-117E0107261A}"/>
              </a:ext>
            </a:extLst>
          </p:cNvPr>
          <p:cNvGrpSpPr/>
          <p:nvPr/>
        </p:nvGrpSpPr>
        <p:grpSpPr>
          <a:xfrm>
            <a:off x="1742141" y="1763706"/>
            <a:ext cx="812415" cy="606392"/>
            <a:chOff x="3212828" y="3397132"/>
            <a:chExt cx="1248697" cy="904335"/>
          </a:xfrm>
        </p:grpSpPr>
        <p:grpSp>
          <p:nvGrpSpPr>
            <p:cNvPr id="16" name="Group 53">
              <a:extLst>
                <a:ext uri="{FF2B5EF4-FFF2-40B4-BE49-F238E27FC236}">
                  <a16:creationId xmlns:a16="http://schemas.microsoft.com/office/drawing/2014/main" id="{6A2AB2E8-79AF-415F-B367-A77988346F4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212828" y="3397132"/>
              <a:ext cx="1248697" cy="904335"/>
              <a:chOff x="2075" y="1577"/>
              <a:chExt cx="1615" cy="1821"/>
            </a:xfrm>
          </p:grpSpPr>
          <p:sp>
            <p:nvSpPr>
              <p:cNvPr id="18" name="Oval 54">
                <a:extLst>
                  <a:ext uri="{FF2B5EF4-FFF2-40B4-BE49-F238E27FC236}">
                    <a16:creationId xmlns:a16="http://schemas.microsoft.com/office/drawing/2014/main" id="{AA2DC608-E47B-4DDB-B533-63FB66C4E01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5" y="1646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 sz="220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55">
                <a:extLst>
                  <a:ext uri="{FF2B5EF4-FFF2-40B4-BE49-F238E27FC236}">
                    <a16:creationId xmlns:a16="http://schemas.microsoft.com/office/drawing/2014/main" id="{33A2F931-382A-4F36-BEAE-FB43ED54FBC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 sz="220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56">
                <a:extLst>
                  <a:ext uri="{FF2B5EF4-FFF2-40B4-BE49-F238E27FC236}">
                    <a16:creationId xmlns:a16="http://schemas.microsoft.com/office/drawing/2014/main" id="{64ADF3E3-B5A0-491B-AF75-B52F6913B0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3" y="1577"/>
                <a:ext cx="516" cy="182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20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57">
                <a:extLst>
                  <a:ext uri="{FF2B5EF4-FFF2-40B4-BE49-F238E27FC236}">
                    <a16:creationId xmlns:a16="http://schemas.microsoft.com/office/drawing/2014/main" id="{6FD1923E-627D-41D0-815B-E24ECF80DE1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1578"/>
                <a:ext cx="516" cy="18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 sz="220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58">
                <a:extLst>
                  <a:ext uri="{FF2B5EF4-FFF2-40B4-BE49-F238E27FC236}">
                    <a16:creationId xmlns:a16="http://schemas.microsoft.com/office/drawing/2014/main" id="{6F655D7F-A673-44B6-B9D5-BCFB15F28D7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4" y="1578"/>
                <a:ext cx="1097" cy="182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20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59">
                <a:extLst>
                  <a:ext uri="{FF2B5EF4-FFF2-40B4-BE49-F238E27FC236}">
                    <a16:creationId xmlns:a16="http://schemas.microsoft.com/office/drawing/2014/main" id="{10E9D283-953F-48F6-901A-73B2C150C4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578"/>
                <a:ext cx="1096" cy="182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 sz="220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E2C9C0-5162-42AF-8890-808297150E8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620183" y="3558067"/>
              <a:ext cx="611049" cy="64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200" b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itchFamily="18" charset="0"/>
                </a:rPr>
                <a:t>2</a:t>
              </a:r>
              <a:endParaRPr lang="en-US" altLang="en-US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AutoShape 52">
            <a:hlinkClick r:id="rId2" action="ppaction://hlinksldjump"/>
            <a:extLst>
              <a:ext uri="{FF2B5EF4-FFF2-40B4-BE49-F238E27FC236}">
                <a16:creationId xmlns:a16="http://schemas.microsoft.com/office/drawing/2014/main" id="{3BCD8249-EFFA-47D3-BD98-B1285CBD76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78795" y="2508405"/>
            <a:ext cx="3217205" cy="46513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của tập thể lớp:</a:t>
            </a:r>
          </a:p>
        </p:txBody>
      </p:sp>
      <p:sp>
        <p:nvSpPr>
          <p:cNvPr id="29" name="AutoShape 52">
            <a:hlinkClick r:id="rId2" action="ppaction://hlinksldjump"/>
            <a:extLst>
              <a:ext uri="{FF2B5EF4-FFF2-40B4-BE49-F238E27FC236}">
                <a16:creationId xmlns:a16="http://schemas.microsoft.com/office/drawing/2014/main" id="{8EBF9574-9164-4BE8-A68F-8910EA840C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59131" y="4056134"/>
            <a:ext cx="3118473" cy="46513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của cá nhân: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EEEF9CC-6691-4A97-9BD7-3A95562AC632}"/>
              </a:ext>
            </a:extLst>
          </p:cNvPr>
          <p:cNvSpPr txBox="1"/>
          <p:nvPr/>
        </p:nvSpPr>
        <p:spPr>
          <a:xfrm>
            <a:off x="3154508" y="4549886"/>
            <a:ext cx="6803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Tuân thủ nội quy.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nhiệm vụ được giao.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hoạt động được giao.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cách khắc phục những điểm yếu.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59F3E64-3086-4952-86D3-D06A96B7520C}"/>
              </a:ext>
            </a:extLst>
          </p:cNvPr>
          <p:cNvSpPr txBox="1"/>
          <p:nvPr/>
        </p:nvSpPr>
        <p:spPr>
          <a:xfrm>
            <a:off x="3154509" y="2992050"/>
            <a:ext cx="5606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tiêu chí thi đua.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Theo dõi việc thực hiện nội quy cá nhân.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2">
            <a:hlinkClick r:id="rId2" action="ppaction://hlinksldjump"/>
            <a:extLst>
              <a:ext uri="{FF2B5EF4-FFF2-40B4-BE49-F238E27FC236}">
                <a16:creationId xmlns:a16="http://schemas.microsoft.com/office/drawing/2014/main" id="{DC8DEBC1-471E-4053-8467-2DC679B8527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68122" y="1467379"/>
            <a:ext cx="681250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truyền thống nhà trường</a:t>
            </a: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449C7570-28F6-435A-A696-C9D3749BB975}"/>
              </a:ext>
            </a:extLst>
          </p:cNvPr>
          <p:cNvGrpSpPr/>
          <p:nvPr/>
        </p:nvGrpSpPr>
        <p:grpSpPr>
          <a:xfrm>
            <a:off x="1700981" y="1392391"/>
            <a:ext cx="812415" cy="563102"/>
            <a:chOff x="3212828" y="3429412"/>
            <a:chExt cx="1248697" cy="839775"/>
          </a:xfrm>
        </p:grpSpPr>
        <p:grpSp>
          <p:nvGrpSpPr>
            <p:cNvPr id="5" name="Group 53">
              <a:extLst>
                <a:ext uri="{FF2B5EF4-FFF2-40B4-BE49-F238E27FC236}">
                  <a16:creationId xmlns:a16="http://schemas.microsoft.com/office/drawing/2014/main" id="{45FDC899-25B6-4F8E-9461-24B03967B49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212828" y="3429412"/>
              <a:ext cx="1248697" cy="839775"/>
              <a:chOff x="2075" y="1642"/>
              <a:chExt cx="1615" cy="1691"/>
            </a:xfrm>
          </p:grpSpPr>
          <p:sp>
            <p:nvSpPr>
              <p:cNvPr id="6" name="Oval 54">
                <a:extLst>
                  <a:ext uri="{FF2B5EF4-FFF2-40B4-BE49-F238E27FC236}">
                    <a16:creationId xmlns:a16="http://schemas.microsoft.com/office/drawing/2014/main" id="{941A6AA1-1DA8-4098-9BC8-AD96ECBF82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5" y="1646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" name="Oval 55">
                <a:extLst>
                  <a:ext uri="{FF2B5EF4-FFF2-40B4-BE49-F238E27FC236}">
                    <a16:creationId xmlns:a16="http://schemas.microsoft.com/office/drawing/2014/main" id="{A3395AB7-4503-49E1-AD97-DA494485562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" name="Oval 56">
                <a:extLst>
                  <a:ext uri="{FF2B5EF4-FFF2-40B4-BE49-F238E27FC236}">
                    <a16:creationId xmlns:a16="http://schemas.microsoft.com/office/drawing/2014/main" id="{289C9578-5F61-44F2-8622-DD7A006470B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3" y="1642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9" name="Oval 57">
                <a:extLst>
                  <a:ext uri="{FF2B5EF4-FFF2-40B4-BE49-F238E27FC236}">
                    <a16:creationId xmlns:a16="http://schemas.microsoft.com/office/drawing/2014/main" id="{5CCBEF33-FBFD-432B-A53E-6EAD24AD1A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1643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" name="Oval 58">
                <a:extLst>
                  <a:ext uri="{FF2B5EF4-FFF2-40B4-BE49-F238E27FC236}">
                    <a16:creationId xmlns:a16="http://schemas.microsoft.com/office/drawing/2014/main" id="{8D75A8A7-9906-4088-94AA-C0AB8AD940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4" y="1643"/>
                <a:ext cx="1097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11" name="Oval 59">
                <a:extLst>
                  <a:ext uri="{FF2B5EF4-FFF2-40B4-BE49-F238E27FC236}">
                    <a16:creationId xmlns:a16="http://schemas.microsoft.com/office/drawing/2014/main" id="{F2844969-54C0-4F0D-A350-89B77849270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643"/>
                <a:ext cx="1096" cy="169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D7C0C32E-06A4-4853-9B9B-0AC6773D1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620183" y="3558067"/>
              <a:ext cx="611049" cy="59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3</a:t>
              </a:r>
              <a:endParaRPr lang="en-US" alt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07F4B54-978D-4D03-BC6B-87658C0B576B}"/>
              </a:ext>
            </a:extLst>
          </p:cNvPr>
          <p:cNvSpPr txBox="1"/>
          <p:nvPr/>
        </p:nvSpPr>
        <p:spPr>
          <a:xfrm>
            <a:off x="2592054" y="2136338"/>
            <a:ext cx="7682656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vi-VN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dạy tốt, học tốt.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vi-VN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hoạt động của Đoàn thanh niên, phong trào văn hóa, văn nghệ, thể thao.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vi-VN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tương thân tương ái – Uống nước nhớ nguồn.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vi-VN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tham gia các hoạt động thiện nguyện, tình nguyện, giúp đỡ học sinh có hoàn cảnh khó khăn, gia đình khó khăn tại địa phương,...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vi-VN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noi gương, học tập những tấm gương thầy cô, học sinh hoạt động nghiên cứu khoa học tích cực, nghiêm túc.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2">
            <a:hlinkClick r:id="rId2" action="ppaction://hlinksldjump"/>
            <a:extLst>
              <a:ext uri="{FF2B5EF4-FFF2-40B4-BE49-F238E27FC236}">
                <a16:creationId xmlns:a16="http://schemas.microsoft.com/office/drawing/2014/main" id="{DC8DEBC1-471E-4053-8467-2DC679B8527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68122" y="1467379"/>
            <a:ext cx="71281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vi-VN" b="1" i="1"/>
              <a:t>Thực hiện nội quy của trường, lớp và quy định của cộng đồng</a:t>
            </a:r>
            <a:endParaRPr 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449C7570-28F6-435A-A696-C9D3749BB975}"/>
              </a:ext>
            </a:extLst>
          </p:cNvPr>
          <p:cNvGrpSpPr/>
          <p:nvPr/>
        </p:nvGrpSpPr>
        <p:grpSpPr>
          <a:xfrm>
            <a:off x="1700981" y="1392391"/>
            <a:ext cx="812415" cy="563102"/>
            <a:chOff x="3212828" y="3429412"/>
            <a:chExt cx="1248697" cy="839775"/>
          </a:xfrm>
        </p:grpSpPr>
        <p:grpSp>
          <p:nvGrpSpPr>
            <p:cNvPr id="5" name="Group 53">
              <a:extLst>
                <a:ext uri="{FF2B5EF4-FFF2-40B4-BE49-F238E27FC236}">
                  <a16:creationId xmlns:a16="http://schemas.microsoft.com/office/drawing/2014/main" id="{45FDC899-25B6-4F8E-9461-24B03967B49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212828" y="3429412"/>
              <a:ext cx="1248697" cy="839775"/>
              <a:chOff x="2075" y="1642"/>
              <a:chExt cx="1615" cy="1691"/>
            </a:xfrm>
          </p:grpSpPr>
          <p:sp>
            <p:nvSpPr>
              <p:cNvPr id="6" name="Oval 54">
                <a:extLst>
                  <a:ext uri="{FF2B5EF4-FFF2-40B4-BE49-F238E27FC236}">
                    <a16:creationId xmlns:a16="http://schemas.microsoft.com/office/drawing/2014/main" id="{941A6AA1-1DA8-4098-9BC8-AD96ECBF82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5" y="1646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" name="Oval 55">
                <a:extLst>
                  <a:ext uri="{FF2B5EF4-FFF2-40B4-BE49-F238E27FC236}">
                    <a16:creationId xmlns:a16="http://schemas.microsoft.com/office/drawing/2014/main" id="{A3395AB7-4503-49E1-AD97-DA494485562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" name="Oval 56">
                <a:extLst>
                  <a:ext uri="{FF2B5EF4-FFF2-40B4-BE49-F238E27FC236}">
                    <a16:creationId xmlns:a16="http://schemas.microsoft.com/office/drawing/2014/main" id="{289C9578-5F61-44F2-8622-DD7A006470B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3" y="1642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9" name="Oval 57">
                <a:extLst>
                  <a:ext uri="{FF2B5EF4-FFF2-40B4-BE49-F238E27FC236}">
                    <a16:creationId xmlns:a16="http://schemas.microsoft.com/office/drawing/2014/main" id="{5CCBEF33-FBFD-432B-A53E-6EAD24AD1A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1643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" name="Oval 58">
                <a:extLst>
                  <a:ext uri="{FF2B5EF4-FFF2-40B4-BE49-F238E27FC236}">
                    <a16:creationId xmlns:a16="http://schemas.microsoft.com/office/drawing/2014/main" id="{8D75A8A7-9906-4088-94AA-C0AB8AD940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4" y="1643"/>
                <a:ext cx="1097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11" name="Oval 59">
                <a:extLst>
                  <a:ext uri="{FF2B5EF4-FFF2-40B4-BE49-F238E27FC236}">
                    <a16:creationId xmlns:a16="http://schemas.microsoft.com/office/drawing/2014/main" id="{F2844969-54C0-4F0D-A350-89B77849270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643"/>
                <a:ext cx="1096" cy="169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D7C0C32E-06A4-4853-9B9B-0AC6773D1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620183" y="3558067"/>
              <a:ext cx="611049" cy="59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4</a:t>
              </a:r>
              <a:endParaRPr lang="en-US" alt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</p:grp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2313F37A-53A2-4141-AE12-35C7BB260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275707"/>
              </p:ext>
            </p:extLst>
          </p:nvPr>
        </p:nvGraphicFramePr>
        <p:xfrm>
          <a:off x="835854" y="2917863"/>
          <a:ext cx="10392697" cy="2891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2661">
                  <a:extLst>
                    <a:ext uri="{9D8B030D-6E8A-4147-A177-3AD203B41FA5}">
                      <a16:colId xmlns:a16="http://schemas.microsoft.com/office/drawing/2014/main" val="2346837455"/>
                    </a:ext>
                  </a:extLst>
                </a:gridCol>
                <a:gridCol w="4200036">
                  <a:extLst>
                    <a:ext uri="{9D8B030D-6E8A-4147-A177-3AD203B41FA5}">
                      <a16:colId xmlns:a16="http://schemas.microsoft.com/office/drawing/2014/main" val="1810153515"/>
                    </a:ext>
                  </a:extLst>
                </a:gridCol>
              </a:tblGrid>
              <a:tr h="176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việc làm tốt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việc làm chưa tốt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6573555"/>
                  </a:ext>
                </a:extLst>
              </a:tr>
              <a:tr h="246375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ý thức rèn luyện, có ý thức tổ chức kỉ luật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 đúng nội quy của nhà trường, của lớp đề ra Tham gia phát biểu xây dựng bài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 gia góp ý xây dựng kế hoạch của lớp, góp ý xây dựng trong những giờ sinh hoạt lớp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chủ nhưng cần có tổ chức, có ý thức xây dựng tập thể lớp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ý thức rèn luyện, có ý thức tổ chức kỉ luật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 luật nội quy trường lớp và cá nhân chưa thống nhất với nhau.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gắn kết được mối quan hệ giữa cá nhân với địa phương.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đặt ra kỉ luật cho chính mình.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lên được kế hoạch làm việc cho từng ngày.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264862"/>
                  </a:ext>
                </a:extLst>
              </a:tr>
            </a:tbl>
          </a:graphicData>
        </a:graphic>
      </p:graphicFrame>
      <p:sp>
        <p:nvSpPr>
          <p:cNvPr id="3" name="Bong bóng Lời nói: Hình bầu dục 2">
            <a:extLst>
              <a:ext uri="{FF2B5EF4-FFF2-40B4-BE49-F238E27FC236}">
                <a16:creationId xmlns:a16="http://schemas.microsoft.com/office/drawing/2014/main" id="{ADC4BD5A-3366-435D-8448-01FBB8A0D661}"/>
              </a:ext>
            </a:extLst>
          </p:cNvPr>
          <p:cNvSpPr/>
          <p:nvPr/>
        </p:nvSpPr>
        <p:spPr>
          <a:xfrm>
            <a:off x="5591011" y="1963548"/>
            <a:ext cx="3215148" cy="1946787"/>
          </a:xfrm>
          <a:prstGeom prst="wedgeEllipseCallout">
            <a:avLst>
              <a:gd name="adj1" fmla="val -68628"/>
              <a:gd name="adj2" fmla="val 6594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>
                <a:solidFill>
                  <a:schemeClr val="bg1">
                    <a:lumMod val="95000"/>
                    <a:lumOff val="5000"/>
                  </a:schemeClr>
                </a:solidFill>
              </a:rPr>
              <a:t>Chia sẻ những việc làm tốt, chưa tốt trong việc thực hiện nội quy trường lớp và quy định của cộng đồng.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8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2">
            <a:hlinkClick r:id="rId2" action="ppaction://hlinksldjump"/>
            <a:extLst>
              <a:ext uri="{FF2B5EF4-FFF2-40B4-BE49-F238E27FC236}">
                <a16:creationId xmlns:a16="http://schemas.microsoft.com/office/drawing/2014/main" id="{DC8DEBC1-471E-4053-8467-2DC679B8527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68122" y="1467379"/>
            <a:ext cx="681250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b="1" i="1"/>
              <a:t>M</a:t>
            </a:r>
            <a:r>
              <a:rPr lang="vi-VN" b="1" i="1"/>
              <a:t>ột số biện pháp thu hút các bạn vào hoạt động chung</a:t>
            </a:r>
            <a:r>
              <a:rPr lang="vi-VN" b="1"/>
              <a:t> </a:t>
            </a:r>
            <a:endParaRPr 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449C7570-28F6-435A-A696-C9D3749BB975}"/>
              </a:ext>
            </a:extLst>
          </p:cNvPr>
          <p:cNvGrpSpPr/>
          <p:nvPr/>
        </p:nvGrpSpPr>
        <p:grpSpPr>
          <a:xfrm>
            <a:off x="1700981" y="1392391"/>
            <a:ext cx="812415" cy="563102"/>
            <a:chOff x="3212828" y="3429412"/>
            <a:chExt cx="1248697" cy="839775"/>
          </a:xfrm>
        </p:grpSpPr>
        <p:grpSp>
          <p:nvGrpSpPr>
            <p:cNvPr id="5" name="Group 53">
              <a:extLst>
                <a:ext uri="{FF2B5EF4-FFF2-40B4-BE49-F238E27FC236}">
                  <a16:creationId xmlns:a16="http://schemas.microsoft.com/office/drawing/2014/main" id="{45FDC899-25B6-4F8E-9461-24B03967B49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212828" y="3429412"/>
              <a:ext cx="1248697" cy="839775"/>
              <a:chOff x="2075" y="1642"/>
              <a:chExt cx="1615" cy="1691"/>
            </a:xfrm>
          </p:grpSpPr>
          <p:sp>
            <p:nvSpPr>
              <p:cNvPr id="6" name="Oval 54">
                <a:extLst>
                  <a:ext uri="{FF2B5EF4-FFF2-40B4-BE49-F238E27FC236}">
                    <a16:creationId xmlns:a16="http://schemas.microsoft.com/office/drawing/2014/main" id="{941A6AA1-1DA8-4098-9BC8-AD96ECBF82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5" y="1646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" name="Oval 55">
                <a:extLst>
                  <a:ext uri="{FF2B5EF4-FFF2-40B4-BE49-F238E27FC236}">
                    <a16:creationId xmlns:a16="http://schemas.microsoft.com/office/drawing/2014/main" id="{A3395AB7-4503-49E1-AD97-DA494485562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" name="Oval 56">
                <a:extLst>
                  <a:ext uri="{FF2B5EF4-FFF2-40B4-BE49-F238E27FC236}">
                    <a16:creationId xmlns:a16="http://schemas.microsoft.com/office/drawing/2014/main" id="{289C9578-5F61-44F2-8622-DD7A006470B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3" y="1642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9" name="Oval 57">
                <a:extLst>
                  <a:ext uri="{FF2B5EF4-FFF2-40B4-BE49-F238E27FC236}">
                    <a16:creationId xmlns:a16="http://schemas.microsoft.com/office/drawing/2014/main" id="{5CCBEF33-FBFD-432B-A53E-6EAD24AD1A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1643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" name="Oval 58">
                <a:extLst>
                  <a:ext uri="{FF2B5EF4-FFF2-40B4-BE49-F238E27FC236}">
                    <a16:creationId xmlns:a16="http://schemas.microsoft.com/office/drawing/2014/main" id="{8D75A8A7-9906-4088-94AA-C0AB8AD940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4" y="1643"/>
                <a:ext cx="1097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11" name="Oval 59">
                <a:extLst>
                  <a:ext uri="{FF2B5EF4-FFF2-40B4-BE49-F238E27FC236}">
                    <a16:creationId xmlns:a16="http://schemas.microsoft.com/office/drawing/2014/main" id="{F2844969-54C0-4F0D-A350-89B77849270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643"/>
                <a:ext cx="1096" cy="169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D7C0C32E-06A4-4853-9B9B-0AC6773D1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620183" y="3558067"/>
              <a:ext cx="611049" cy="59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5</a:t>
              </a:r>
              <a:endParaRPr lang="en-US" alt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07F4B54-978D-4D03-BC6B-87658C0B576B}"/>
              </a:ext>
            </a:extLst>
          </p:cNvPr>
          <p:cNvSpPr txBox="1"/>
          <p:nvPr/>
        </p:nvSpPr>
        <p:spPr>
          <a:xfrm>
            <a:off x="2592054" y="2136338"/>
            <a:ext cx="768265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vi-VN" sz="20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Động viên, thuyết phục người khác tham gia.</a:t>
            </a:r>
            <a:endParaRPr lang="en-US" sz="200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vi-VN" sz="20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Hỗ trợ khi bạn gặp khó khăn trong quá trình hoạt động.</a:t>
            </a:r>
            <a:endParaRPr lang="en-US" sz="200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vi-VN" sz="20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Mời các bạn tham gia thiết kế và chuẩn bị hoạt động.</a:t>
            </a:r>
            <a:endParaRPr lang="en-US" sz="200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vi-VN" sz="20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Phân công trách nhiệm phù hợp với sở thích và khả năng của các bạn.</a:t>
            </a:r>
            <a:endParaRPr lang="en-US" sz="200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74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2">
            <a:hlinkClick r:id="rId2" action="ppaction://hlinksldjump"/>
            <a:extLst>
              <a:ext uri="{FF2B5EF4-FFF2-40B4-BE49-F238E27FC236}">
                <a16:creationId xmlns:a16="http://schemas.microsoft.com/office/drawing/2014/main" id="{DC8DEBC1-471E-4053-8467-2DC679B8527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68121" y="1339560"/>
            <a:ext cx="8101555" cy="165927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	Lựa chọn các biện pháp phù hợp để thu hút bạn vào hoạt động</a:t>
            </a:r>
          </a:p>
          <a:p>
            <a:pPr algn="ctr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chung trong tình huống sau đây: </a:t>
            </a:r>
            <a:r>
              <a:rPr lang="en-US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được phân công chủ đề văn</a:t>
            </a:r>
          </a:p>
          <a:p>
            <a:pPr algn="ctr"/>
            <a:r>
              <a:rPr lang="en-US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nghệ cho hoạt động sinh hoạt dưới cờ, một số bạn có khả năng</a:t>
            </a:r>
          </a:p>
          <a:p>
            <a:pPr algn="ctr"/>
            <a:r>
              <a:rPr lang="en-US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nghệ nhưng không muốn tham gia.</a:t>
            </a: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449C7570-28F6-435A-A696-C9D3749BB975}"/>
              </a:ext>
            </a:extLst>
          </p:cNvPr>
          <p:cNvGrpSpPr/>
          <p:nvPr/>
        </p:nvGrpSpPr>
        <p:grpSpPr>
          <a:xfrm>
            <a:off x="1700981" y="1392391"/>
            <a:ext cx="812415" cy="563102"/>
            <a:chOff x="3212828" y="3429412"/>
            <a:chExt cx="1248697" cy="839775"/>
          </a:xfrm>
        </p:grpSpPr>
        <p:grpSp>
          <p:nvGrpSpPr>
            <p:cNvPr id="5" name="Group 53">
              <a:extLst>
                <a:ext uri="{FF2B5EF4-FFF2-40B4-BE49-F238E27FC236}">
                  <a16:creationId xmlns:a16="http://schemas.microsoft.com/office/drawing/2014/main" id="{45FDC899-25B6-4F8E-9461-24B03967B49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212828" y="3429412"/>
              <a:ext cx="1248697" cy="839775"/>
              <a:chOff x="2075" y="1642"/>
              <a:chExt cx="1615" cy="1691"/>
            </a:xfrm>
          </p:grpSpPr>
          <p:sp>
            <p:nvSpPr>
              <p:cNvPr id="6" name="Oval 54">
                <a:extLst>
                  <a:ext uri="{FF2B5EF4-FFF2-40B4-BE49-F238E27FC236}">
                    <a16:creationId xmlns:a16="http://schemas.microsoft.com/office/drawing/2014/main" id="{941A6AA1-1DA8-4098-9BC8-AD96ECBF82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5" y="1646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" name="Oval 55">
                <a:extLst>
                  <a:ext uri="{FF2B5EF4-FFF2-40B4-BE49-F238E27FC236}">
                    <a16:creationId xmlns:a16="http://schemas.microsoft.com/office/drawing/2014/main" id="{A3395AB7-4503-49E1-AD97-DA494485562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" name="Oval 56">
                <a:extLst>
                  <a:ext uri="{FF2B5EF4-FFF2-40B4-BE49-F238E27FC236}">
                    <a16:creationId xmlns:a16="http://schemas.microsoft.com/office/drawing/2014/main" id="{289C9578-5F61-44F2-8622-DD7A006470B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3" y="1642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9" name="Oval 57">
                <a:extLst>
                  <a:ext uri="{FF2B5EF4-FFF2-40B4-BE49-F238E27FC236}">
                    <a16:creationId xmlns:a16="http://schemas.microsoft.com/office/drawing/2014/main" id="{5CCBEF33-FBFD-432B-A53E-6EAD24AD1A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1643"/>
                <a:ext cx="516" cy="169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" name="Oval 58">
                <a:extLst>
                  <a:ext uri="{FF2B5EF4-FFF2-40B4-BE49-F238E27FC236}">
                    <a16:creationId xmlns:a16="http://schemas.microsoft.com/office/drawing/2014/main" id="{8D75A8A7-9906-4088-94AA-C0AB8AD940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4" y="1643"/>
                <a:ext cx="1097" cy="169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chemeClr val="tx2">
                      <a:lumMod val="7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11" name="Oval 59">
                <a:extLst>
                  <a:ext uri="{FF2B5EF4-FFF2-40B4-BE49-F238E27FC236}">
                    <a16:creationId xmlns:a16="http://schemas.microsoft.com/office/drawing/2014/main" id="{F2844969-54C0-4F0D-A350-89B77849270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643"/>
                <a:ext cx="1096" cy="169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vi-VN" sz="2000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D7C0C32E-06A4-4853-9B9B-0AC6773D1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620183" y="3558067"/>
              <a:ext cx="611049" cy="59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6</a:t>
              </a:r>
              <a:endParaRPr lang="en-US" alt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07F4B54-978D-4D03-BC6B-87658C0B576B}"/>
              </a:ext>
            </a:extLst>
          </p:cNvPr>
          <p:cNvSpPr txBox="1"/>
          <p:nvPr/>
        </p:nvSpPr>
        <p:spPr>
          <a:xfrm>
            <a:off x="2363565" y="3429000"/>
            <a:ext cx="8174269" cy="1785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vi-VN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 (Đầu đề)"/>
              </a:rPr>
              <a:t>Động viên, thuyết phục bạn tham gia hoạt động văn nghệ.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 (Đầu đề)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vi-VN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 (Đầu đề)"/>
              </a:rPr>
              <a:t>Cùng các bạn tham gia thiết kế và chuẩn bị cho tiết mục văn nghệ.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 (Đầu đề)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vi-VN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 (Đầu đề)"/>
              </a:rPr>
              <a:t>Cùng các bạn luyện tập hát, múa.</a:t>
            </a:r>
            <a:endParaRPr lang="en-US" sz="2200">
              <a:solidFill>
                <a:schemeClr val="bg1">
                  <a:lumMod val="95000"/>
                  <a:lumOff val="5000"/>
                </a:schemeClr>
              </a:solidFill>
              <a:latin typeface="Times New Roman (Đầu đề)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200">
                <a:solidFill>
                  <a:schemeClr val="bg1">
                    <a:lumMod val="95000"/>
                    <a:lumOff val="5000"/>
                  </a:schemeClr>
                </a:solidFill>
                <a:latin typeface="Times New Roman (Đầu đề)"/>
              </a:rPr>
              <a:t>Phân công nhiệm vụ theo sở thích của từng bạn: hát bè, hát đơn, múa phụ họa,....</a:t>
            </a:r>
          </a:p>
        </p:txBody>
      </p:sp>
    </p:spTree>
    <p:extLst>
      <p:ext uri="{BB962C8B-B14F-4D97-AF65-F5344CB8AC3E}">
        <p14:creationId xmlns:p14="http://schemas.microsoft.com/office/powerpoint/2010/main" val="21872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326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òng tròn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TM04033919[[fn=Vòng tròn]]</Template>
  <TotalTime>74</TotalTime>
  <Words>574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SimSun</vt:lpstr>
      <vt:lpstr>Arial</vt:lpstr>
      <vt:lpstr>Calibri</vt:lpstr>
      <vt:lpstr>Symbol</vt:lpstr>
      <vt:lpstr>Times New Roman</vt:lpstr>
      <vt:lpstr>Times New Roman (Đầu đề)</vt:lpstr>
      <vt:lpstr>Trebuchet MS</vt:lpstr>
      <vt:lpstr>Tw Cen MT</vt:lpstr>
      <vt:lpstr>Wingdings</vt:lpstr>
      <vt:lpstr>Vòng tròn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Bách Sa</dc:creator>
  <cp:lastModifiedBy>Admin</cp:lastModifiedBy>
  <cp:revision>10</cp:revision>
  <dcterms:created xsi:type="dcterms:W3CDTF">2022-08-27T06:19:11Z</dcterms:created>
  <dcterms:modified xsi:type="dcterms:W3CDTF">2024-10-09T09:25:02Z</dcterms:modified>
</cp:coreProperties>
</file>