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7" r:id="rId2"/>
    <p:sldId id="258" r:id="rId3"/>
    <p:sldId id="265" r:id="rId4"/>
    <p:sldId id="266" r:id="rId5"/>
    <p:sldId id="267" r:id="rId6"/>
    <p:sldId id="260" r:id="rId7"/>
    <p:sldId id="268" r:id="rId8"/>
    <p:sldId id="261" r:id="rId9"/>
    <p:sldId id="262" r:id="rId10"/>
    <p:sldId id="269" r:id="rId11"/>
    <p:sldId id="263" r:id="rId12"/>
    <p:sldId id="270"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15" y="72"/>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E2CB8-097E-45C8-B185-AA0D75617EC0}" type="datetimeFigureOut">
              <a:rPr lang="en-US" smtClean="0"/>
              <a:t>27/08/2022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BA2D9-624E-4C0F-BA39-FB1C2E20B100}" type="slidenum">
              <a:rPr lang="en-US" smtClean="0"/>
              <a:t>‹#›</a:t>
            </a:fld>
            <a:endParaRPr lang="en-US"/>
          </a:p>
        </p:txBody>
      </p:sp>
    </p:spTree>
    <p:extLst>
      <p:ext uri="{BB962C8B-B14F-4D97-AF65-F5344CB8AC3E}">
        <p14:creationId xmlns:p14="http://schemas.microsoft.com/office/powerpoint/2010/main" val="165644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a:prstGeom prst="rect">
            <a:avLst/>
          </a:prstGeom>
        </p:spPr>
        <p:txBody>
          <a:bodyPr anchor="b">
            <a:normAutofit/>
          </a:bodyPr>
          <a:lstStyle>
            <a:lvl1pPr algn="l">
              <a:defRPr sz="4800"/>
            </a:lvl1pPr>
          </a:lstStyle>
          <a:p>
            <a:r>
              <a:rPr lang="vi-VN"/>
              <a:t>Bấm để sửa kiểu tiêu đề Bản cái</a:t>
            </a:r>
            <a:endParaRPr lang="en-US" dirty="0"/>
          </a:p>
        </p:txBody>
      </p:sp>
      <p:sp>
        <p:nvSpPr>
          <p:cNvPr id="3" name="Subtitle 2"/>
          <p:cNvSpPr>
            <a:spLocks noGrp="1"/>
          </p:cNvSpPr>
          <p:nvPr>
            <p:ph type="subTitle" idx="1"/>
          </p:nvPr>
        </p:nvSpPr>
        <p:spPr>
          <a:xfrm>
            <a:off x="1876424" y="3602038"/>
            <a:ext cx="8791575" cy="1655762"/>
          </a:xfrm>
          <a:prstGeom prst="rect">
            <a:avLst/>
          </a:prstGeom>
        </p:spPr>
        <p:txBody>
          <a:bodyPr>
            <a:normAutofit/>
          </a:bodyPr>
          <a:lstStyle>
            <a:lvl1pPr marL="0" indent="0" algn="l">
              <a:buNone/>
              <a:defRPr sz="2000" cap="all" baseline="0">
                <a:solidFill>
                  <a:schemeClr val="tx2"/>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atin typeface="Times New Roman" panose="02020603050405020304" pitchFamily="18" charset="0"/>
              </a:defRPr>
            </a:lvl1pPr>
          </a:lstStyle>
          <a:p>
            <a:pPr marL="0" lvl="0" indent="0">
              <a:buNone/>
            </a:pPr>
            <a:r>
              <a:rPr lang="vi-VN"/>
              <a:t>Bấm biểu tượng để thêm hình ảnh</a:t>
            </a:r>
            <a:endParaRPr lang="en-US" dirty="0"/>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idx="1"/>
          </p:nvPr>
        </p:nvSpPr>
        <p:spPr>
          <a:xfrm>
            <a:off x="1141412" y="2249487"/>
            <a:ext cx="990599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ontent Placeholder 3"/>
          <p:cNvSpPr>
            <a:spLocks noGrp="1"/>
          </p:cNvSpPr>
          <p:nvPr>
            <p:ph sz="half" idx="2"/>
          </p:nvPr>
        </p:nvSpPr>
        <p:spPr>
          <a:xfrm>
            <a:off x="1141410" y="3073397"/>
            <a:ext cx="4878391"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ontent Placeholder 5"/>
          <p:cNvSpPr>
            <a:spLocks noGrp="1"/>
          </p:cNvSpPr>
          <p:nvPr>
            <p:ph sz="quarter" idx="4"/>
          </p:nvPr>
        </p:nvSpPr>
        <p:spPr>
          <a:xfrm>
            <a:off x="6172200" y="3073397"/>
            <a:ext cx="4875210"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atin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48" name="Hộp Văn bản 47">
            <a:extLst>
              <a:ext uri="{FF2B5EF4-FFF2-40B4-BE49-F238E27FC236}">
                <a16:creationId xmlns:a16="http://schemas.microsoft.com/office/drawing/2014/main" id="{28AE90DA-435F-4247-89AF-D39D237A25B9}"/>
              </a:ext>
            </a:extLst>
          </p:cNvPr>
          <p:cNvSpPr txBox="1"/>
          <p:nvPr userDrawn="1"/>
        </p:nvSpPr>
        <p:spPr>
          <a:xfrm>
            <a:off x="1544161" y="126940"/>
            <a:ext cx="10419239" cy="954107"/>
          </a:xfrm>
          <a:prstGeom prst="rect">
            <a:avLst/>
          </a:prstGeom>
          <a:noFill/>
        </p:spPr>
        <p:txBody>
          <a:bodyPr wrap="square" rtlCol="0">
            <a:spAutoFit/>
          </a:bodyPr>
          <a:lstStyle/>
          <a:p>
            <a:pPr algn="ctr"/>
            <a:r>
              <a:rPr lang="en-US" sz="2800" b="1" kern="1200">
                <a:solidFill>
                  <a:srgbClr val="FF0000"/>
                </a:solidFill>
                <a:effectLst/>
                <a:latin typeface="+mn-lt"/>
                <a:ea typeface="+mn-ea"/>
                <a:cs typeface="+mn-cs"/>
              </a:rPr>
              <a:t>CHỦ ĐỀ 3: </a:t>
            </a:r>
          </a:p>
          <a:p>
            <a:pPr algn="ctr"/>
            <a:r>
              <a:rPr lang="vi-VN" sz="2800" b="1" kern="1200">
                <a:solidFill>
                  <a:srgbClr val="002060"/>
                </a:solidFill>
                <a:effectLst/>
                <a:latin typeface="+mn-lt"/>
                <a:ea typeface="+mn-ea"/>
                <a:cs typeface="+mn-cs"/>
              </a:rPr>
              <a:t>RÈN LUYỆN BẢN THÂN </a:t>
            </a:r>
            <a:endParaRPr lang="en-US" sz="2800" b="1" kern="1200">
              <a:solidFill>
                <a:srgbClr val="002060"/>
              </a:solidFill>
              <a:effectLst/>
              <a:latin typeface="+mn-lt"/>
              <a:ea typeface="+mn-ea"/>
              <a:cs typeface="+mn-cs"/>
            </a:endParaRPr>
          </a:p>
        </p:txBody>
      </p:sp>
      <p:sp>
        <p:nvSpPr>
          <p:cNvPr id="51" name="Hình Bầu dục 50">
            <a:extLst>
              <a:ext uri="{FF2B5EF4-FFF2-40B4-BE49-F238E27FC236}">
                <a16:creationId xmlns:a16="http://schemas.microsoft.com/office/drawing/2014/main" id="{663F5D25-21BB-499E-9523-8C0A12CA37E8}"/>
              </a:ext>
            </a:extLst>
          </p:cNvPr>
          <p:cNvSpPr/>
          <p:nvPr userDrawn="1"/>
        </p:nvSpPr>
        <p:spPr>
          <a:xfrm>
            <a:off x="-31751" y="-15779"/>
            <a:ext cx="2105026" cy="2269934"/>
          </a:xfrm>
          <a:prstGeom prst="ellipse">
            <a:avLst/>
          </a:prstGeom>
          <a:blipFill dpi="0" rotWithShape="1">
            <a:blip r:embed="rId20">
              <a:extLst>
                <a:ext uri="{28A0092B-C50C-407E-A947-70E740481C1C}">
                  <a14:useLocalDpi xmlns:a14="http://schemas.microsoft.com/office/drawing/2010/main" val="0"/>
                </a:ext>
              </a:extLst>
            </a:blip>
            <a:srcRect/>
            <a:stretch>
              <a:fillRect/>
            </a:stretch>
          </a:blipFill>
          <a:scene3d>
            <a:camera prst="orthographicFront">
              <a:rot lat="1800103" lon="19792290" rev="21089282"/>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0DF8C69-8226-4516-9803-832C5F7BB292}"/>
              </a:ext>
            </a:extLst>
          </p:cNvPr>
          <p:cNvPicPr>
            <a:picLocks noChangeAspect="1"/>
          </p:cNvPicPr>
          <p:nvPr/>
        </p:nvPicPr>
        <p:blipFill rotWithShape="1">
          <a:blip r:embed="rId2"/>
          <a:srcRect l="31613" t="22939" r="31451" b="11541"/>
          <a:stretch/>
        </p:blipFill>
        <p:spPr>
          <a:xfrm>
            <a:off x="3864078" y="1187361"/>
            <a:ext cx="5683046" cy="5670639"/>
          </a:xfrm>
          <a:prstGeom prst="rect">
            <a:avLst/>
          </a:prstGeom>
        </p:spPr>
      </p:pic>
    </p:spTree>
    <p:extLst>
      <p:ext uri="{BB962C8B-B14F-4D97-AF65-F5344CB8AC3E}">
        <p14:creationId xmlns:p14="http://schemas.microsoft.com/office/powerpoint/2010/main" val="114596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727564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000" b="1"/>
              <a:t>Thể hiện trách nhiệm, tự chủ, tự trọng, ý chí vượt khó</a:t>
            </a:r>
            <a:endParaRPr lang="en-US" sz="2000" b="1"/>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5</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1406013" y="2136338"/>
            <a:ext cx="10176387" cy="3477875"/>
          </a:xfrm>
          <a:prstGeom prst="rect">
            <a:avLst/>
          </a:prstGeom>
          <a:solidFill>
            <a:schemeClr val="tx2">
              <a:lumMod val="20000"/>
              <a:lumOff val="80000"/>
            </a:schemeClr>
          </a:solidFill>
        </p:spPr>
        <p:txBody>
          <a:bodyPr wrap="square" rtlCol="0">
            <a:spAutoFit/>
          </a:bodyPr>
          <a:lstStyle/>
          <a:p>
            <a:r>
              <a:rPr lang="en-US" sz="2200">
                <a:solidFill>
                  <a:schemeClr val="bg1"/>
                </a:solidFill>
                <a:latin typeface="+mj-lt"/>
              </a:rPr>
              <a:t>	</a:t>
            </a:r>
            <a:r>
              <a:rPr lang="vi-VN" sz="2200" b="1">
                <a:solidFill>
                  <a:schemeClr val="bg1"/>
                </a:solidFill>
                <a:latin typeface="+mj-lt"/>
              </a:rPr>
              <a:t>Đề xuất cách thể hiện trách nhiệm, tự chủ, tự trọng và ý chí vượt khó trong các tình huống sau:</a:t>
            </a:r>
            <a:endParaRPr lang="en-US" sz="2200" b="1">
              <a:solidFill>
                <a:schemeClr val="bg1"/>
              </a:solidFill>
              <a:latin typeface="+mj-lt"/>
            </a:endParaRPr>
          </a:p>
          <a:p>
            <a:r>
              <a:rPr lang="en-US" sz="2200">
                <a:solidFill>
                  <a:schemeClr val="bg1"/>
                </a:solidFill>
                <a:latin typeface="+mj-lt"/>
              </a:rPr>
              <a:t>	</a:t>
            </a:r>
            <a:r>
              <a:rPr lang="vi-VN" sz="2200">
                <a:solidFill>
                  <a:srgbClr val="FF0000"/>
                </a:solidFill>
                <a:latin typeface="+mj-lt"/>
              </a:rPr>
              <a:t>Tình huống 1:</a:t>
            </a:r>
            <a:r>
              <a:rPr lang="vi-VN" sz="2200">
                <a:solidFill>
                  <a:schemeClr val="bg1"/>
                </a:solidFill>
                <a:latin typeface="+mj-lt"/>
              </a:rPr>
              <a:t> Quân được chuyển đến học tại trường mới mà ở đó các bạn đều học giỏi mônTin học. Một số bạn có thái độ coi thường Quân khi thực hiện nhiệm vụ chung.</a:t>
            </a:r>
            <a:endParaRPr lang="en-US" sz="2200">
              <a:solidFill>
                <a:schemeClr val="bg1"/>
              </a:solidFill>
              <a:latin typeface="+mj-lt"/>
            </a:endParaRPr>
          </a:p>
          <a:p>
            <a:r>
              <a:rPr lang="en-US" sz="2200">
                <a:solidFill>
                  <a:schemeClr val="bg1"/>
                </a:solidFill>
                <a:latin typeface="+mj-lt"/>
              </a:rPr>
              <a:t>	</a:t>
            </a:r>
            <a:r>
              <a:rPr lang="vi-VN" sz="2200">
                <a:solidFill>
                  <a:srgbClr val="FF0000"/>
                </a:solidFill>
                <a:latin typeface="+mj-lt"/>
              </a:rPr>
              <a:t>Tình huống 2: </a:t>
            </a:r>
            <a:r>
              <a:rPr lang="vi-VN" sz="2200">
                <a:solidFill>
                  <a:schemeClr val="bg1"/>
                </a:solidFill>
                <a:latin typeface="+mj-lt"/>
              </a:rPr>
              <a:t>Vân được phân công làm một video clip về bảo tồn cảnh quan thiên nhiên ở địa phương nhưng bạn chưa thành thạo kĩ thuật dựng clip.</a:t>
            </a:r>
            <a:endParaRPr lang="en-US" sz="2200">
              <a:solidFill>
                <a:schemeClr val="bg1"/>
              </a:solidFill>
              <a:latin typeface="+mj-lt"/>
            </a:endParaRPr>
          </a:p>
          <a:p>
            <a:r>
              <a:rPr lang="en-US" sz="2200">
                <a:solidFill>
                  <a:schemeClr val="bg1"/>
                </a:solidFill>
                <a:latin typeface="+mj-lt"/>
              </a:rPr>
              <a:t>	</a:t>
            </a:r>
            <a:r>
              <a:rPr lang="vi-VN" sz="2200">
                <a:solidFill>
                  <a:srgbClr val="FF0000"/>
                </a:solidFill>
                <a:latin typeface="+mj-lt"/>
              </a:rPr>
              <a:t>Tình huống 3</a:t>
            </a:r>
            <a:r>
              <a:rPr lang="vi-VN" sz="2200">
                <a:solidFill>
                  <a:schemeClr val="bg1"/>
                </a:solidFill>
                <a:latin typeface="+mj-lt"/>
              </a:rPr>
              <a:t>: Phương là đội trưởng đội tuyển điền kinh của trường. Gần đến ngày thi đấuPhương không m</a:t>
            </a:r>
            <a:r>
              <a:rPr lang="en-US" sz="2200">
                <a:solidFill>
                  <a:schemeClr val="bg1"/>
                </a:solidFill>
                <a:latin typeface="+mj-lt"/>
              </a:rPr>
              <a:t>, </a:t>
            </a:r>
            <a:r>
              <a:rPr lang="vi-VN" sz="2200">
                <a:solidFill>
                  <a:schemeClr val="bg1"/>
                </a:solidFill>
                <a:latin typeface="+mj-lt"/>
              </a:rPr>
              <a:t>ay bị chấn thương khi luyện tập.</a:t>
            </a:r>
            <a:endParaRPr lang="en-US" sz="2200">
              <a:solidFill>
                <a:schemeClr val="bg1"/>
              </a:solidFill>
              <a:latin typeface="+mj-lt"/>
            </a:endParaRPr>
          </a:p>
          <a:p>
            <a:r>
              <a:rPr lang="en-US" sz="2200">
                <a:solidFill>
                  <a:schemeClr val="bg1"/>
                </a:solidFill>
                <a:latin typeface="+mj-lt"/>
              </a:rPr>
              <a:t>	</a:t>
            </a:r>
            <a:r>
              <a:rPr lang="vi-VN" sz="2200">
                <a:solidFill>
                  <a:srgbClr val="FF0000"/>
                </a:solidFill>
                <a:latin typeface="+mj-lt"/>
              </a:rPr>
              <a:t>Tình huống 4: </a:t>
            </a:r>
            <a:r>
              <a:rPr lang="vi-VN" sz="2200">
                <a:solidFill>
                  <a:schemeClr val="bg1"/>
                </a:solidFill>
                <a:latin typeface="+mj-lt"/>
              </a:rPr>
              <a:t>Ngọc và Tuấn là đôi bạn học cùng lớp. Ngọc học tốt tiếng Anh. Trong khi đó,Tuấn lại gặp khó khăn trong việc học tiếng Anh.</a:t>
            </a:r>
            <a:endParaRPr lang="en-US" sz="2200">
              <a:solidFill>
                <a:schemeClr val="bg1"/>
              </a:solidFill>
              <a:latin typeface="+mj-lt"/>
            </a:endParaRPr>
          </a:p>
        </p:txBody>
      </p:sp>
    </p:spTree>
    <p:extLst>
      <p:ext uri="{BB962C8B-B14F-4D97-AF65-F5344CB8AC3E}">
        <p14:creationId xmlns:p14="http://schemas.microsoft.com/office/powerpoint/2010/main" val="9235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782755" y="1235474"/>
            <a:ext cx="727564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000" b="1"/>
              <a:t>Thể hiện trách nhiệm, tự chủ, tự trọng, ý chí vượt khó</a:t>
            </a:r>
            <a:endParaRPr lang="en-US" sz="2000" b="1"/>
          </a:p>
        </p:txBody>
      </p:sp>
      <p:grpSp>
        <p:nvGrpSpPr>
          <p:cNvPr id="13" name="Nhóm 12">
            <a:extLst>
              <a:ext uri="{FF2B5EF4-FFF2-40B4-BE49-F238E27FC236}">
                <a16:creationId xmlns:a16="http://schemas.microsoft.com/office/drawing/2014/main" id="{449C7570-28F6-435A-A696-C9D3749BB975}"/>
              </a:ext>
            </a:extLst>
          </p:cNvPr>
          <p:cNvGrpSpPr/>
          <p:nvPr/>
        </p:nvGrpSpPr>
        <p:grpSpPr>
          <a:xfrm>
            <a:off x="2015614" y="1160486"/>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5</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904569" y="1808585"/>
            <a:ext cx="4198374" cy="5078313"/>
          </a:xfrm>
          <a:prstGeom prst="rect">
            <a:avLst/>
          </a:prstGeom>
          <a:solidFill>
            <a:schemeClr val="tx2">
              <a:lumMod val="20000"/>
              <a:lumOff val="80000"/>
            </a:schemeClr>
          </a:solidFill>
        </p:spPr>
        <p:txBody>
          <a:bodyPr wrap="square" rtlCol="0">
            <a:spAutoFit/>
          </a:bodyPr>
          <a:lstStyle/>
          <a:p>
            <a:pPr algn="just"/>
            <a:r>
              <a:rPr lang="en-US">
                <a:solidFill>
                  <a:schemeClr val="bg1"/>
                </a:solidFill>
                <a:latin typeface="Times New Roman" panose="02020603050405020304" pitchFamily="18" charset="0"/>
                <a:cs typeface="Times New Roman" panose="02020603050405020304" pitchFamily="18" charset="0"/>
              </a:rPr>
              <a:t>	</a:t>
            </a:r>
            <a:r>
              <a:rPr lang="vi-VN">
                <a:solidFill>
                  <a:srgbClr val="FF0000"/>
                </a:solidFill>
                <a:latin typeface="Times New Roman" panose="02020603050405020304" pitchFamily="18" charset="0"/>
                <a:cs typeface="Times New Roman" panose="02020603050405020304" pitchFamily="18" charset="0"/>
              </a:rPr>
              <a:t>Tình huống 1:</a:t>
            </a:r>
            <a:r>
              <a:rPr lang="vi-VN">
                <a:solidFill>
                  <a:schemeClr val="bg1"/>
                </a:solidFill>
                <a:latin typeface="Times New Roman" panose="02020603050405020304" pitchFamily="18" charset="0"/>
                <a:cs typeface="Times New Roman" panose="02020603050405020304" pitchFamily="18" charset="0"/>
              </a:rPr>
              <a:t> Quân được chuyển đến học tại trường mới mà ở đó các bạn đều học giỏi mônTin học. Một số bạn có thái độ coi thường Quân khi thực hiện nhiệm vụ chung.</a:t>
            </a:r>
            <a:endParaRPr lang="en-US">
              <a:solidFill>
                <a:schemeClr val="bg1"/>
              </a:solidFill>
              <a:latin typeface="Times New Roman" panose="02020603050405020304" pitchFamily="18" charset="0"/>
              <a:cs typeface="Times New Roman" panose="02020603050405020304" pitchFamily="18" charset="0"/>
            </a:endParaRPr>
          </a:p>
          <a:p>
            <a:pPr algn="just"/>
            <a:endParaRPr lang="en-US" sz="800">
              <a:solidFill>
                <a:schemeClr val="bg1"/>
              </a:solidFill>
              <a:latin typeface="Times New Roman" panose="02020603050405020304" pitchFamily="18" charset="0"/>
              <a:cs typeface="Times New Roman" panose="02020603050405020304" pitchFamily="18" charset="0"/>
            </a:endParaRPr>
          </a:p>
          <a:p>
            <a:pPr algn="just"/>
            <a:r>
              <a:rPr lang="en-US">
                <a:solidFill>
                  <a:schemeClr val="bg1"/>
                </a:solidFill>
                <a:latin typeface="Times New Roman" panose="02020603050405020304" pitchFamily="18" charset="0"/>
                <a:cs typeface="Times New Roman" panose="02020603050405020304" pitchFamily="18" charset="0"/>
              </a:rPr>
              <a:t>	</a:t>
            </a:r>
            <a:r>
              <a:rPr lang="vi-VN">
                <a:solidFill>
                  <a:srgbClr val="FF0000"/>
                </a:solidFill>
                <a:latin typeface="Times New Roman" panose="02020603050405020304" pitchFamily="18" charset="0"/>
                <a:cs typeface="Times New Roman" panose="02020603050405020304" pitchFamily="18" charset="0"/>
              </a:rPr>
              <a:t>Tình huống 2: </a:t>
            </a:r>
            <a:r>
              <a:rPr lang="vi-VN">
                <a:solidFill>
                  <a:schemeClr val="bg1"/>
                </a:solidFill>
                <a:latin typeface="Times New Roman" panose="02020603050405020304" pitchFamily="18" charset="0"/>
                <a:cs typeface="Times New Roman" panose="02020603050405020304" pitchFamily="18" charset="0"/>
              </a:rPr>
              <a:t>Vân được phân công làm một video clip về bảo tồn cảnh quan thiên nhiên ở địa phương nhưng bạn chưa thành thạo kĩ thuật dựng clip.</a:t>
            </a:r>
            <a:endParaRPr lang="en-US">
              <a:solidFill>
                <a:schemeClr val="bg1"/>
              </a:solidFill>
              <a:latin typeface="Times New Roman" panose="02020603050405020304" pitchFamily="18" charset="0"/>
              <a:cs typeface="Times New Roman" panose="02020603050405020304" pitchFamily="18" charset="0"/>
            </a:endParaRPr>
          </a:p>
          <a:p>
            <a:pPr algn="just"/>
            <a:r>
              <a:rPr lang="en-US">
                <a:solidFill>
                  <a:schemeClr val="bg1"/>
                </a:solidFill>
                <a:latin typeface="Times New Roman" panose="02020603050405020304" pitchFamily="18" charset="0"/>
                <a:cs typeface="Times New Roman" panose="02020603050405020304" pitchFamily="18" charset="0"/>
              </a:rPr>
              <a:t>	</a:t>
            </a:r>
            <a:r>
              <a:rPr lang="vi-VN">
                <a:solidFill>
                  <a:srgbClr val="FF0000"/>
                </a:solidFill>
                <a:latin typeface="Times New Roman" panose="02020603050405020304" pitchFamily="18" charset="0"/>
                <a:cs typeface="Times New Roman" panose="02020603050405020304" pitchFamily="18" charset="0"/>
              </a:rPr>
              <a:t>Tình huống 3</a:t>
            </a:r>
            <a:r>
              <a:rPr lang="vi-VN">
                <a:solidFill>
                  <a:schemeClr val="bg1"/>
                </a:solidFill>
                <a:latin typeface="Times New Roman" panose="02020603050405020304" pitchFamily="18" charset="0"/>
                <a:cs typeface="Times New Roman" panose="02020603050405020304" pitchFamily="18" charset="0"/>
              </a:rPr>
              <a:t>: Phương là đội trưởng đội tuyển điền kinh của trường. Gần đến ngày thi đấuPhương không m</a:t>
            </a:r>
            <a:r>
              <a:rPr lang="en-US">
                <a:solidFill>
                  <a:schemeClr val="bg1"/>
                </a:solidFill>
                <a:latin typeface="Times New Roman" panose="02020603050405020304" pitchFamily="18" charset="0"/>
                <a:cs typeface="Times New Roman" panose="02020603050405020304" pitchFamily="18" charset="0"/>
              </a:rPr>
              <a:t>, </a:t>
            </a:r>
            <a:r>
              <a:rPr lang="vi-VN">
                <a:solidFill>
                  <a:schemeClr val="bg1"/>
                </a:solidFill>
                <a:latin typeface="Times New Roman" panose="02020603050405020304" pitchFamily="18" charset="0"/>
                <a:cs typeface="Times New Roman" panose="02020603050405020304" pitchFamily="18" charset="0"/>
              </a:rPr>
              <a:t>ay bị chấn thương khi luyện tập.</a:t>
            </a:r>
            <a:endParaRPr lang="en-US">
              <a:solidFill>
                <a:schemeClr val="bg1"/>
              </a:solidFill>
              <a:latin typeface="Times New Roman" panose="02020603050405020304" pitchFamily="18" charset="0"/>
              <a:cs typeface="Times New Roman" panose="02020603050405020304" pitchFamily="18" charset="0"/>
            </a:endParaRPr>
          </a:p>
          <a:p>
            <a:pPr algn="just"/>
            <a:r>
              <a:rPr lang="en-US">
                <a:solidFill>
                  <a:schemeClr val="bg1"/>
                </a:solidFill>
                <a:latin typeface="Times New Roman" panose="02020603050405020304" pitchFamily="18" charset="0"/>
                <a:cs typeface="Times New Roman" panose="02020603050405020304" pitchFamily="18" charset="0"/>
              </a:rPr>
              <a:t>	</a:t>
            </a:r>
            <a:r>
              <a:rPr lang="vi-VN">
                <a:solidFill>
                  <a:srgbClr val="FF0000"/>
                </a:solidFill>
                <a:latin typeface="Times New Roman" panose="02020603050405020304" pitchFamily="18" charset="0"/>
                <a:cs typeface="Times New Roman" panose="02020603050405020304" pitchFamily="18" charset="0"/>
              </a:rPr>
              <a:t>Tình huống 4</a:t>
            </a:r>
            <a:r>
              <a:rPr lang="en-US">
                <a:solidFill>
                  <a:srgbClr val="FF0000"/>
                </a:solidFill>
                <a:latin typeface="Times New Roman" panose="02020603050405020304" pitchFamily="18" charset="0"/>
                <a:cs typeface="Times New Roman" panose="02020603050405020304" pitchFamily="18" charset="0"/>
              </a:rPr>
              <a:t>: </a:t>
            </a:r>
            <a:r>
              <a:rPr lang="vi-VN">
                <a:solidFill>
                  <a:schemeClr val="bg1"/>
                </a:solidFill>
                <a:latin typeface="Times New Roman" panose="02020603050405020304" pitchFamily="18" charset="0"/>
                <a:cs typeface="Times New Roman" panose="02020603050405020304" pitchFamily="18" charset="0"/>
              </a:rPr>
              <a:t>Ngọc và Tuấn là đôi bạn học cùng lớp. Ngọc học tốt tiếng Anh. Trong khi đó,Tuấn lại gặp khó khăn trong việc học tiếng Anh.</a:t>
            </a:r>
            <a:endParaRPr lang="en-US">
              <a:solidFill>
                <a:schemeClr val="bg1"/>
              </a:solidFill>
              <a:latin typeface="Times New Roman" panose="02020603050405020304" pitchFamily="18" charset="0"/>
              <a:cs typeface="Times New Roman" panose="02020603050405020304" pitchFamily="18" charset="0"/>
            </a:endParaRPr>
          </a:p>
        </p:txBody>
      </p:sp>
      <p:sp>
        <p:nvSpPr>
          <p:cNvPr id="2" name="Hình chữ nhật 1">
            <a:extLst>
              <a:ext uri="{FF2B5EF4-FFF2-40B4-BE49-F238E27FC236}">
                <a16:creationId xmlns:a16="http://schemas.microsoft.com/office/drawing/2014/main" id="{1C89C6D6-17C0-40D8-BD9F-B438F631FED0}"/>
              </a:ext>
            </a:extLst>
          </p:cNvPr>
          <p:cNvSpPr/>
          <p:nvPr/>
        </p:nvSpPr>
        <p:spPr>
          <a:xfrm>
            <a:off x="5201264" y="1813238"/>
            <a:ext cx="6086168" cy="5009898"/>
          </a:xfrm>
          <a:prstGeom prst="rect">
            <a:avLst/>
          </a:prstGeom>
          <a:solidFill>
            <a:schemeClr val="accent3">
              <a:lumMod val="20000"/>
              <a:lumOff val="80000"/>
            </a:schemeClr>
          </a:solidFill>
        </p:spPr>
        <p:txBody>
          <a:bodyPr wrap="square">
            <a:spAutoFit/>
          </a:bodyPr>
          <a:lstStyle/>
          <a:p>
            <a:pPr algn="just">
              <a:lnSpc>
                <a:spcPct val="107000"/>
              </a:lnSpc>
              <a:spcAft>
                <a:spcPts val="0"/>
              </a:spcAft>
            </a:pP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huống 1: </a:t>
            </a: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Làm quen và giúp đỡ Quân để bạn tự tin hơn với môi trường mới. Trong học tập, nhất là với môn Tin học, cùng bạn học tập, giải đáp những thắc mắc, hướng dẫn và chia sẻ những kiến thức mà mình học được với bạn.</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huống 2: </a:t>
            </a: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Chủ động đề xuất, hướng dẫn và dậy cho Vân kĩ thuật dựng clip và cùng bạn thực hành kĩ thuật dựng clip.</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huống 3</a:t>
            </a: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Động viên, an ủi bạn khi bạn không may gặp phải chấn thương khi luyện tập. Nhắc nhở bạn chú ý giữ gìn sức khỏe để sức khỏe ổn định chờ đến ngày thi đấu.</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huống 4:</a:t>
            </a: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Ngọc chủ động học cùng và giúp Tuấn trong việc ôn luyện và làm bài tập môn tiếng Anh, để giúp bạn cùng tiến bộ.</a:t>
            </a:r>
            <a:endParaRPr lang="en-US"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4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500"/>
                                        <p:tgtEl>
                                          <p:spTgt spid="31">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righ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wipe(left)">
                                      <p:cBhvr>
                                        <p:cTn id="15" dur="500"/>
                                        <p:tgtEl>
                                          <p:spTgt spid="31">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right)">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1">
                                            <p:txEl>
                                              <p:pRg st="3" end="3"/>
                                            </p:txEl>
                                          </p:spTgt>
                                        </p:tgtEl>
                                        <p:attrNameLst>
                                          <p:attrName>style.visibility</p:attrName>
                                        </p:attrNameLst>
                                      </p:cBhvr>
                                      <p:to>
                                        <p:strVal val="visible"/>
                                      </p:to>
                                    </p:set>
                                    <p:animEffect transition="in" filter="wipe(left)">
                                      <p:cBhvr>
                                        <p:cTn id="23" dur="500"/>
                                        <p:tgtEl>
                                          <p:spTgt spid="31">
                                            <p:txEl>
                                              <p:pRg st="3" end="3"/>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righ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xEl>
                                              <p:pRg st="4" end="4"/>
                                            </p:txEl>
                                          </p:spTgt>
                                        </p:tgtEl>
                                        <p:attrNameLst>
                                          <p:attrName>style.visibility</p:attrName>
                                        </p:attrNameLst>
                                      </p:cBhvr>
                                      <p:to>
                                        <p:strVal val="visible"/>
                                      </p:to>
                                    </p:set>
                                    <p:animEffect transition="in" filter="wipe(left)">
                                      <p:cBhvr>
                                        <p:cTn id="31" dur="500"/>
                                        <p:tgtEl>
                                          <p:spTgt spid="31">
                                            <p:txEl>
                                              <p:pRg st="4" end="4"/>
                                            </p:txEl>
                                          </p:spTgt>
                                        </p:tgtEl>
                                      </p:cBhvr>
                                    </p:animEffect>
                                  </p:childTnLst>
                                </p:cTn>
                              </p:par>
                              <p:par>
                                <p:cTn id="32" presetID="22" presetClass="entr" presetSubtype="2"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right)">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339560"/>
            <a:ext cx="5790976" cy="614601"/>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en-US" sz="200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rPr>
              <a:t>RÈN LUYỆN TƯ DUY PHẢN BIỆN</a:t>
            </a:r>
            <a:endParaRPr lang="en-US" sz="2000">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6</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1748769" y="2416277"/>
            <a:ext cx="8948727" cy="1569660"/>
          </a:xfrm>
          <a:prstGeom prst="rect">
            <a:avLst/>
          </a:prstGeom>
          <a:solidFill>
            <a:schemeClr val="accent2">
              <a:lumMod val="40000"/>
              <a:lumOff val="60000"/>
            </a:schemeClr>
          </a:solidFill>
        </p:spPr>
        <p:txBody>
          <a:bodyPr wrap="square" rtlCol="0">
            <a:spAutoFit/>
          </a:bodyPr>
          <a:lstStyle/>
          <a:p>
            <a:pPr marL="0" lvl="1" indent="457200"/>
            <a:r>
              <a:rPr lang="en-US" sz="2400">
                <a:solidFill>
                  <a:srgbClr val="0000CC"/>
                </a:solidFill>
                <a:latin typeface="Times New Roman" panose="02020603050405020304" pitchFamily="18" charset="0"/>
                <a:cs typeface="Times New Roman" panose="02020603050405020304" pitchFamily="18" charset="0"/>
              </a:rPr>
              <a:t>S</a:t>
            </a:r>
            <a:r>
              <a:rPr lang="vi-VN" sz="2400">
                <a:solidFill>
                  <a:srgbClr val="0000CC"/>
                </a:solidFill>
                <a:latin typeface="Times New Roman" panose="02020603050405020304" pitchFamily="18" charset="0"/>
                <a:cs typeface="Times New Roman" panose="02020603050405020304" pitchFamily="18" charset="0"/>
              </a:rPr>
              <a:t>ử dụng tư duy phản biện để nhận xét, đánh giá những nhận định sau:</a:t>
            </a:r>
            <a:endParaRPr lang="en-US" sz="2400">
              <a:solidFill>
                <a:srgbClr val="0000CC"/>
              </a:solidFill>
              <a:latin typeface="Times New Roman" panose="02020603050405020304" pitchFamily="18" charset="0"/>
              <a:cs typeface="Times New Roman" panose="02020603050405020304" pitchFamily="18" charset="0"/>
            </a:endParaRPr>
          </a:p>
          <a:p>
            <a:pPr marL="285750" indent="342900">
              <a:buFont typeface="+mj-lt"/>
              <a:buAutoNum type="arabicPeriod"/>
            </a:pPr>
            <a:r>
              <a:rPr lang="vi-VN" sz="2400" i="1">
                <a:solidFill>
                  <a:srgbClr val="0000CC"/>
                </a:solidFill>
                <a:latin typeface="Times New Roman" panose="02020603050405020304" pitchFamily="18" charset="0"/>
                <a:cs typeface="Times New Roman" panose="02020603050405020304" pitchFamily="18" charset="0"/>
              </a:rPr>
              <a:t>Đại học là con đường ngắn nhất để thành công.</a:t>
            </a:r>
            <a:endParaRPr lang="en-US" sz="2400" i="1">
              <a:solidFill>
                <a:srgbClr val="0000CC"/>
              </a:solidFill>
              <a:latin typeface="Times New Roman" panose="02020603050405020304" pitchFamily="18" charset="0"/>
              <a:cs typeface="Times New Roman" panose="02020603050405020304" pitchFamily="18" charset="0"/>
            </a:endParaRPr>
          </a:p>
          <a:p>
            <a:pPr marL="285750" indent="342900">
              <a:buFont typeface="+mj-lt"/>
              <a:buAutoNum type="arabicPeriod"/>
            </a:pPr>
            <a:r>
              <a:rPr lang="vi-VN" sz="2400" i="1">
                <a:solidFill>
                  <a:srgbClr val="0000CC"/>
                </a:solidFill>
                <a:latin typeface="Times New Roman" panose="02020603050405020304" pitchFamily="18" charset="0"/>
                <a:cs typeface="Times New Roman" panose="02020603050405020304" pitchFamily="18" charset="0"/>
              </a:rPr>
              <a:t>Những người học giỏi bao giờ cũng là những người bạn tuyệt vời.</a:t>
            </a:r>
            <a:endParaRPr lang="en-US" sz="2400"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56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32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b="1">
                <a:solidFill>
                  <a:srgbClr val="FF0000"/>
                </a:solidFill>
              </a:rPr>
              <a:t>BIỂU HIỆN CỦA NGƯỜI CÓ TRÁCH NHIỆM</a:t>
            </a:r>
            <a:endParaRPr lang="en-US" b="1">
              <a:solidFill>
                <a:srgbClr val="FF0000"/>
              </a:solidFill>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rPr>
                <a:t>1</a:t>
              </a: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2241755" y="2124689"/>
            <a:ext cx="9006347" cy="3170099"/>
          </a:xfrm>
          <a:prstGeom prst="rect">
            <a:avLst/>
          </a:prstGeom>
          <a:solidFill>
            <a:schemeClr val="accent4">
              <a:lumMod val="20000"/>
              <a:lumOff val="80000"/>
            </a:schemeClr>
          </a:solidFill>
        </p:spPr>
        <p:txBody>
          <a:bodyPr wrap="square" rtlCol="0">
            <a:spAutoFit/>
          </a:bodyPr>
          <a:lstStyle/>
          <a:p>
            <a:pPr marL="342900" lvl="0" indent="-342900" algn="just">
              <a:buFont typeface="Wingdings" panose="05000000000000000000" pitchFamily="2" charset="2"/>
              <a:buChar char="Ø"/>
            </a:pPr>
            <a:r>
              <a:rPr lang="vi-VN" sz="2000">
                <a:solidFill>
                  <a:schemeClr val="bg1"/>
                </a:solidFill>
                <a:latin typeface="+mj-lt"/>
              </a:rPr>
              <a:t>Trách nhiệm trong công việc: </a:t>
            </a:r>
            <a:r>
              <a:rPr lang="vi-VN" sz="2000">
                <a:solidFill>
                  <a:srgbClr val="0000CC"/>
                </a:solidFill>
                <a:latin typeface="+mj-lt"/>
              </a:rPr>
              <a:t>bảo đảm hoàn thành các công việc được giao.</a:t>
            </a:r>
            <a:endParaRPr lang="en-US" sz="2000">
              <a:solidFill>
                <a:srgbClr val="0000CC"/>
              </a:solidFill>
              <a:latin typeface="+mj-lt"/>
            </a:endParaRPr>
          </a:p>
          <a:p>
            <a:pPr marL="342900" lvl="0" indent="-342900" algn="just">
              <a:buFont typeface="Wingdings" panose="05000000000000000000" pitchFamily="2" charset="2"/>
              <a:buChar char="Ø"/>
            </a:pPr>
            <a:r>
              <a:rPr lang="vi-VN" sz="2000">
                <a:solidFill>
                  <a:schemeClr val="bg1"/>
                </a:solidFill>
                <a:latin typeface="+mj-lt"/>
              </a:rPr>
              <a:t>Trách nhiệm trong việc hỗ trợ người khác: </a:t>
            </a:r>
            <a:r>
              <a:rPr lang="vi-VN" sz="2000">
                <a:solidFill>
                  <a:srgbClr val="0000CC"/>
                </a:solidFill>
                <a:latin typeface="+mj-lt"/>
              </a:rPr>
              <a:t>hướng dẫn cách làm, cho lời khuyên.</a:t>
            </a:r>
            <a:endParaRPr lang="en-US" sz="2000">
              <a:solidFill>
                <a:srgbClr val="0000CC"/>
              </a:solidFill>
              <a:latin typeface="+mj-lt"/>
            </a:endParaRPr>
          </a:p>
          <a:p>
            <a:pPr marL="342900" indent="-342900" algn="just">
              <a:buFont typeface="Wingdings" panose="05000000000000000000" pitchFamily="2" charset="2"/>
              <a:buChar char="Ø"/>
            </a:pPr>
            <a:r>
              <a:rPr lang="vi-VN" sz="2000">
                <a:solidFill>
                  <a:schemeClr val="bg1"/>
                </a:solidFill>
                <a:latin typeface="+mj-lt"/>
              </a:rPr>
              <a:t>Trách nhiệm trong cuộc sống:</a:t>
            </a:r>
            <a:endParaRPr lang="en-US" sz="2000">
              <a:solidFill>
                <a:schemeClr val="bg1"/>
              </a:solidFill>
              <a:latin typeface="+mj-lt"/>
            </a:endParaRPr>
          </a:p>
          <a:p>
            <a:pPr marL="855663" lvl="0" indent="-342900" algn="just">
              <a:buFont typeface="Wingdings" panose="05000000000000000000" pitchFamily="2" charset="2"/>
              <a:buChar char="ü"/>
            </a:pPr>
            <a:r>
              <a:rPr lang="vi-VN" sz="2000">
                <a:solidFill>
                  <a:srgbClr val="0000CC"/>
                </a:solidFill>
                <a:latin typeface="+mj-lt"/>
              </a:rPr>
              <a:t>Biết coi trọng thời gian.</a:t>
            </a:r>
            <a:endParaRPr lang="en-US" sz="2000">
              <a:solidFill>
                <a:srgbClr val="0000CC"/>
              </a:solidFill>
              <a:latin typeface="+mj-lt"/>
            </a:endParaRPr>
          </a:p>
          <a:p>
            <a:pPr marL="855663" lvl="0" indent="-342900" algn="just">
              <a:buFont typeface="Wingdings" panose="05000000000000000000" pitchFamily="2" charset="2"/>
              <a:buChar char="ü"/>
            </a:pPr>
            <a:r>
              <a:rPr lang="vi-VN" sz="2000">
                <a:solidFill>
                  <a:srgbClr val="0000CC"/>
                </a:solidFill>
                <a:latin typeface="+mj-lt"/>
              </a:rPr>
              <a:t>Biết chịu trách nhiệm trong mọi việc, hiểu được trách nhiệm phải do nỗ lực mới có được.</a:t>
            </a:r>
            <a:endParaRPr lang="en-US" sz="2000">
              <a:solidFill>
                <a:srgbClr val="0000CC"/>
              </a:solidFill>
              <a:latin typeface="+mj-lt"/>
            </a:endParaRPr>
          </a:p>
          <a:p>
            <a:pPr marL="855663" lvl="0" indent="-342900" algn="just">
              <a:buFont typeface="Wingdings" panose="05000000000000000000" pitchFamily="2" charset="2"/>
              <a:buChar char="ü"/>
            </a:pPr>
            <a:r>
              <a:rPr lang="vi-VN" sz="2000">
                <a:solidFill>
                  <a:srgbClr val="0000CC"/>
                </a:solidFill>
                <a:latin typeface="+mj-lt"/>
              </a:rPr>
              <a:t>Lập kế hoạch cho mọi thứ.</a:t>
            </a:r>
            <a:endParaRPr lang="en-US" sz="2000">
              <a:solidFill>
                <a:srgbClr val="0000CC"/>
              </a:solidFill>
              <a:latin typeface="+mj-lt"/>
            </a:endParaRPr>
          </a:p>
          <a:p>
            <a:pPr marL="855663" lvl="0" indent="-342900" algn="just">
              <a:buFont typeface="Wingdings" panose="05000000000000000000" pitchFamily="2" charset="2"/>
              <a:buChar char="ü"/>
            </a:pPr>
            <a:r>
              <a:rPr lang="vi-VN" sz="2000">
                <a:solidFill>
                  <a:srgbClr val="0000CC"/>
                </a:solidFill>
                <a:latin typeface="+mj-lt"/>
              </a:rPr>
              <a:t>Biết cách tập trung.</a:t>
            </a:r>
            <a:endParaRPr lang="en-US" sz="2000">
              <a:solidFill>
                <a:srgbClr val="0000CC"/>
              </a:solidFill>
              <a:latin typeface="+mj-lt"/>
            </a:endParaRPr>
          </a:p>
          <a:p>
            <a:pPr marL="855663" lvl="0" indent="-342900" algn="just">
              <a:buFont typeface="Wingdings" panose="05000000000000000000" pitchFamily="2" charset="2"/>
              <a:buChar char="ü"/>
            </a:pPr>
            <a:r>
              <a:rPr lang="vi-VN" sz="2000">
                <a:solidFill>
                  <a:srgbClr val="0000CC"/>
                </a:solidFill>
                <a:latin typeface="+mj-lt"/>
              </a:rPr>
              <a:t>Không đổ lỗi và luôn tôn trọng sự cố gắng của người khác.</a:t>
            </a:r>
            <a:endParaRPr lang="en-US" sz="2000">
              <a:solidFill>
                <a:srgbClr val="0000CC"/>
              </a:solidFill>
              <a:latin typeface="+mj-lt"/>
            </a:endParaRPr>
          </a:p>
          <a:p>
            <a:pPr marL="855663" lvl="0" indent="-342900" algn="just">
              <a:buFont typeface="Wingdings" panose="05000000000000000000" pitchFamily="2" charset="2"/>
              <a:buChar char="ü"/>
            </a:pPr>
            <a:r>
              <a:rPr lang="vi-VN" sz="2000">
                <a:solidFill>
                  <a:srgbClr val="0000CC"/>
                </a:solidFill>
                <a:latin typeface="+mj-lt"/>
              </a:rPr>
              <a:t>Không than thở và không viện cớ. Thừa nhận sai trái.</a:t>
            </a:r>
            <a:endParaRPr lang="en-US" sz="2000">
              <a:solidFill>
                <a:srgbClr val="0000CC"/>
              </a:solidFill>
              <a:latin typeface="+mj-lt"/>
            </a:endParaRPr>
          </a:p>
        </p:txBody>
      </p:sp>
    </p:spTree>
    <p:extLst>
      <p:ext uri="{BB962C8B-B14F-4D97-AF65-F5344CB8AC3E}">
        <p14:creationId xmlns:p14="http://schemas.microsoft.com/office/powerpoint/2010/main" val="5206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b="1">
                <a:solidFill>
                  <a:srgbClr val="FF0000"/>
                </a:solidFill>
              </a:rPr>
              <a:t>BIỂU HIỆN CỦA NGƯỜI CÓ TRÁCH NHIỆM</a:t>
            </a:r>
            <a:endParaRPr lang="en-US" b="1">
              <a:solidFill>
                <a:srgbClr val="FF0000"/>
              </a:solidFill>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rPr>
                <a:t>1</a:t>
              </a:r>
            </a:p>
          </p:txBody>
        </p:sp>
      </p:grpSp>
      <p:sp>
        <p:nvSpPr>
          <p:cNvPr id="14" name="Hộp Văn bản 13">
            <a:extLst>
              <a:ext uri="{FF2B5EF4-FFF2-40B4-BE49-F238E27FC236}">
                <a16:creationId xmlns:a16="http://schemas.microsoft.com/office/drawing/2014/main" id="{8713A794-E5A5-45C1-AAC8-3A872918832C}"/>
              </a:ext>
            </a:extLst>
          </p:cNvPr>
          <p:cNvSpPr txBox="1"/>
          <p:nvPr/>
        </p:nvSpPr>
        <p:spPr>
          <a:xfrm>
            <a:off x="2424268" y="2622764"/>
            <a:ext cx="8391216" cy="2677656"/>
          </a:xfrm>
          <a:prstGeom prst="rect">
            <a:avLst/>
          </a:prstGeom>
          <a:noFill/>
        </p:spPr>
        <p:txBody>
          <a:bodyPr wrap="square" rtlCol="0">
            <a:spAutoFit/>
          </a:bodyPr>
          <a:lstStyle/>
          <a:p>
            <a:pPr marL="342900" lvl="0" indent="-342900" algn="just">
              <a:buFont typeface="Wingdings" panose="05000000000000000000" pitchFamily="2" charset="2"/>
              <a:buChar char="§"/>
            </a:pPr>
            <a:r>
              <a:rPr lang="vi-VN" sz="2400">
                <a:solidFill>
                  <a:srgbClr val="0000CC"/>
                </a:solidFill>
                <a:latin typeface="+mj-lt"/>
              </a:rPr>
              <a:t>Chăm lo học tập tốt, hoàn thành bài tập về nhà và chuẩn bị bài mới trước khi đến lớp.</a:t>
            </a:r>
            <a:endParaRPr lang="en-US" sz="2400">
              <a:solidFill>
                <a:srgbClr val="0000CC"/>
              </a:solidFill>
              <a:latin typeface="+mj-lt"/>
            </a:endParaRPr>
          </a:p>
          <a:p>
            <a:pPr marL="342900" lvl="0" indent="-342900" algn="just">
              <a:buFont typeface="Wingdings" panose="05000000000000000000" pitchFamily="2" charset="2"/>
              <a:buChar char="§"/>
            </a:pPr>
            <a:r>
              <a:rPr lang="vi-VN" sz="2400">
                <a:solidFill>
                  <a:srgbClr val="0000CC"/>
                </a:solidFill>
                <a:latin typeface="+mj-lt"/>
              </a:rPr>
              <a:t>Nghiêm chỉnh thực hiện các quy định của nhà trường.</a:t>
            </a:r>
            <a:endParaRPr lang="en-US" sz="2400">
              <a:solidFill>
                <a:srgbClr val="0000CC"/>
              </a:solidFill>
              <a:latin typeface="+mj-lt"/>
            </a:endParaRPr>
          </a:p>
          <a:p>
            <a:pPr marL="342900" lvl="0" indent="-342900" algn="just">
              <a:buFont typeface="Wingdings" panose="05000000000000000000" pitchFamily="2" charset="2"/>
              <a:buChar char="§"/>
            </a:pPr>
            <a:r>
              <a:rPr lang="vi-VN" sz="2400">
                <a:solidFill>
                  <a:srgbClr val="0000CC"/>
                </a:solidFill>
                <a:latin typeface="+mj-lt"/>
              </a:rPr>
              <a:t>Có mục đích học tập định hướng tương lai nghề nghiệp rõ ràng.</a:t>
            </a:r>
            <a:endParaRPr lang="en-US" sz="2400">
              <a:solidFill>
                <a:srgbClr val="0000CC"/>
              </a:solidFill>
              <a:latin typeface="+mj-lt"/>
            </a:endParaRPr>
          </a:p>
          <a:p>
            <a:pPr marL="342900" lvl="0" indent="-342900" algn="just">
              <a:buFont typeface="Wingdings" panose="05000000000000000000" pitchFamily="2" charset="2"/>
              <a:buChar char="§"/>
            </a:pPr>
            <a:r>
              <a:rPr lang="vi-VN" sz="2400">
                <a:solidFill>
                  <a:srgbClr val="0000CC"/>
                </a:solidFill>
                <a:latin typeface="+mj-lt"/>
              </a:rPr>
              <a:t>Giúp đỡ nhiệt tình, giảng bài cho bạn khi học và làm bài tập nhóm cùng nhau.</a:t>
            </a:r>
            <a:endParaRPr lang="en-US" sz="2400">
              <a:solidFill>
                <a:srgbClr val="0000CC"/>
              </a:solidFill>
              <a:latin typeface="+mj-lt"/>
            </a:endParaRPr>
          </a:p>
          <a:p>
            <a:pPr marL="342900" lvl="0" indent="-342900" algn="just">
              <a:buFont typeface="Wingdings" panose="05000000000000000000" pitchFamily="2" charset="2"/>
              <a:buChar char="§"/>
            </a:pPr>
            <a:r>
              <a:rPr lang="vi-VN" sz="2400">
                <a:solidFill>
                  <a:srgbClr val="0000CC"/>
                </a:solidFill>
                <a:latin typeface="+mj-lt"/>
                <a:cs typeface="Times New Roman" panose="02020603050405020304" pitchFamily="18" charset="0"/>
              </a:rPr>
              <a:t>…</a:t>
            </a:r>
            <a:endParaRPr lang="en-US" sz="2400">
              <a:solidFill>
                <a:srgbClr val="0000CC"/>
              </a:solidFill>
              <a:latin typeface="+mj-lt"/>
              <a:cs typeface="Times New Roman" panose="02020603050405020304" pitchFamily="18" charset="0"/>
            </a:endParaRPr>
          </a:p>
        </p:txBody>
      </p:sp>
      <p:sp>
        <p:nvSpPr>
          <p:cNvPr id="15" name="AutoShape 52">
            <a:hlinkClick r:id="rId2" action="ppaction://hlinksldjump"/>
            <a:extLst>
              <a:ext uri="{FF2B5EF4-FFF2-40B4-BE49-F238E27FC236}">
                <a16:creationId xmlns:a16="http://schemas.microsoft.com/office/drawing/2014/main" id="{F6BBF602-80DD-43FA-AB75-D7A2FC52C643}"/>
              </a:ext>
            </a:extLst>
          </p:cNvPr>
          <p:cNvSpPr>
            <a:spLocks noChangeArrowheads="1"/>
          </p:cNvSpPr>
          <p:nvPr/>
        </p:nvSpPr>
        <p:spPr bwMode="gray">
          <a:xfrm>
            <a:off x="2468122" y="2157627"/>
            <a:ext cx="3765530" cy="465137"/>
          </a:xfrm>
          <a:prstGeom prst="roundRect">
            <a:avLst>
              <a:gd name="adj" fmla="val 50000"/>
            </a:avLst>
          </a:prstGeom>
          <a:solidFill>
            <a:schemeClr val="accent2">
              <a:lumMod val="40000"/>
              <a:lumOff val="6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vi-VN" sz="2000" b="1">
                <a:solidFill>
                  <a:srgbClr val="FF0000"/>
                </a:solidFill>
              </a:rPr>
              <a:t>Trách nhiệm của bản thân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0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509282" y="1860339"/>
            <a:ext cx="789278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vi-VN" sz="2200" b="1">
                <a:solidFill>
                  <a:srgbClr val="FF0000"/>
                </a:solidFill>
                <a:latin typeface="+mj-lt"/>
              </a:rPr>
              <a:t>Thể hiện sự tự chủ, tự trọng, ý chí vượt khó</a:t>
            </a:r>
            <a:endParaRPr lang="en-US" sz="2200" b="1" dirty="0">
              <a:solidFill>
                <a:srgbClr val="FF0000"/>
              </a:solidFill>
              <a:latin typeface="+mj-lt"/>
              <a:cs typeface="Times New Roman" panose="02020603050405020304" pitchFamily="18" charset="0"/>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1742141" y="1763706"/>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2" name="Hộp Văn bản 1">
            <a:extLst>
              <a:ext uri="{FF2B5EF4-FFF2-40B4-BE49-F238E27FC236}">
                <a16:creationId xmlns:a16="http://schemas.microsoft.com/office/drawing/2014/main" id="{2EEEF9CC-6691-4A97-9BD7-3A95562AC632}"/>
              </a:ext>
            </a:extLst>
          </p:cNvPr>
          <p:cNvSpPr txBox="1"/>
          <p:nvPr/>
        </p:nvSpPr>
        <p:spPr>
          <a:xfrm>
            <a:off x="2554556" y="2622764"/>
            <a:ext cx="7847514" cy="2462213"/>
          </a:xfrm>
          <a:prstGeom prst="rect">
            <a:avLst/>
          </a:prstGeom>
          <a:solidFill>
            <a:schemeClr val="tx2">
              <a:lumMod val="20000"/>
              <a:lumOff val="80000"/>
            </a:schemeClr>
          </a:solidFill>
        </p:spPr>
        <p:txBody>
          <a:bodyPr wrap="square" rtlCol="0">
            <a:spAutoFit/>
          </a:bodyPr>
          <a:lstStyle/>
          <a:p>
            <a:pPr algn="ctr"/>
            <a:r>
              <a:rPr lang="vi-VN" sz="2200" b="1">
                <a:solidFill>
                  <a:schemeClr val="bg1">
                    <a:lumMod val="95000"/>
                    <a:lumOff val="5000"/>
                  </a:schemeClr>
                </a:solidFill>
                <a:latin typeface="Times New Roman" panose="02020603050405020304" pitchFamily="18" charset="0"/>
                <a:cs typeface="Times New Roman" panose="02020603050405020304" pitchFamily="18" charset="0"/>
              </a:rPr>
              <a:t>Những việc làm thể hiện sự tự chủ, tự trọng và ý chí vượt khó:</a:t>
            </a:r>
            <a:endParaRPr lang="en-US" sz="2200" b="1">
              <a:solidFill>
                <a:schemeClr val="bg1">
                  <a:lumMod val="95000"/>
                  <a:lumOff val="5000"/>
                </a:schemeClr>
              </a:solidFill>
              <a:latin typeface="Times New Roman" panose="02020603050405020304" pitchFamily="18" charset="0"/>
              <a:cs typeface="Times New Roman" panose="02020603050405020304" pitchFamily="18" charset="0"/>
            </a:endParaRPr>
          </a:p>
          <a:p>
            <a:pPr marL="342900" lvl="0" indent="-342900" algn="just">
              <a:buFont typeface="Courier New" panose="02070309020205020404" pitchFamily="49" charset="0"/>
              <a:buChar char="o"/>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	</a:t>
            </a:r>
            <a:r>
              <a:rPr lang="vi-VN" sz="2200">
                <a:solidFill>
                  <a:schemeClr val="bg1">
                    <a:lumMod val="95000"/>
                    <a:lumOff val="5000"/>
                  </a:schemeClr>
                </a:solidFill>
                <a:latin typeface="Times New Roman" panose="02020603050405020304" pitchFamily="18" charset="0"/>
                <a:cs typeface="Times New Roman" panose="02020603050405020304" pitchFamily="18" charset="0"/>
              </a:rPr>
              <a:t>Việc làm thể hiện sự tự chủ: quyết định tham gia câu lạc bộ phù hợp với sở thích, khả năng của bản thân, không theo người khác hoặc số đông.</a:t>
            </a:r>
            <a:endParaRPr lang="en-US" sz="2200">
              <a:solidFill>
                <a:schemeClr val="bg1">
                  <a:lumMod val="95000"/>
                  <a:lumOff val="5000"/>
                </a:schemeClr>
              </a:solidFill>
              <a:latin typeface="Times New Roman" panose="02020603050405020304" pitchFamily="18" charset="0"/>
              <a:cs typeface="Times New Roman" panose="02020603050405020304" pitchFamily="18" charset="0"/>
            </a:endParaRPr>
          </a:p>
          <a:p>
            <a:pPr marL="342900" lvl="0" indent="-342900" algn="just">
              <a:buFont typeface="Courier New" panose="02070309020205020404" pitchFamily="49" charset="0"/>
              <a:buChar char="o"/>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	</a:t>
            </a:r>
            <a:r>
              <a:rPr lang="vi-VN" sz="2200">
                <a:solidFill>
                  <a:schemeClr val="bg1">
                    <a:lumMod val="95000"/>
                    <a:lumOff val="5000"/>
                  </a:schemeClr>
                </a:solidFill>
                <a:latin typeface="Times New Roman" panose="02020603050405020304" pitchFamily="18" charset="0"/>
                <a:cs typeface="Times New Roman" panose="02020603050405020304" pitchFamily="18" charset="0"/>
              </a:rPr>
              <a:t>Việc làm thể hiện ý chí vượt khó: vượt lên khó khăn để hoàn thành các nhiệm vụ được giao.</a:t>
            </a:r>
            <a:endParaRPr lang="en-US" sz="2200">
              <a:solidFill>
                <a:schemeClr val="bg1">
                  <a:lumMod val="95000"/>
                  <a:lumOff val="5000"/>
                </a:schemeClr>
              </a:solidFill>
              <a:latin typeface="Times New Roman" panose="02020603050405020304" pitchFamily="18" charset="0"/>
              <a:cs typeface="Times New Roman" panose="02020603050405020304" pitchFamily="18" charset="0"/>
            </a:endParaRPr>
          </a:p>
          <a:p>
            <a:pPr marL="342900" lvl="0" indent="-342900" algn="just">
              <a:buFont typeface="Courier New" panose="02070309020205020404" pitchFamily="49" charset="0"/>
              <a:buChar char="o"/>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	</a:t>
            </a:r>
            <a:r>
              <a:rPr lang="vi-VN" sz="2200">
                <a:solidFill>
                  <a:schemeClr val="bg1">
                    <a:lumMod val="95000"/>
                    <a:lumOff val="5000"/>
                  </a:schemeClr>
                </a:solidFill>
                <a:latin typeface="Times New Roman" panose="02020603050405020304" pitchFamily="18" charset="0"/>
                <a:cs typeface="Times New Roman" panose="02020603050405020304" pitchFamily="18" charset="0"/>
              </a:rPr>
              <a:t>Việc làm thể hiện sự tự trọng: hoàn thành công việc được giao.</a:t>
            </a:r>
            <a:endParaRPr lang="en-US" sz="220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91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left)">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509282" y="1604700"/>
            <a:ext cx="789278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vi-VN" sz="2200" b="1">
                <a:solidFill>
                  <a:srgbClr val="FF0000"/>
                </a:solidFill>
                <a:latin typeface="+mj-lt"/>
              </a:rPr>
              <a:t>Thể hiện sự tự chủ, tự trọng, ý chí vượt khó</a:t>
            </a:r>
            <a:endParaRPr lang="en-US" sz="2200" b="1" dirty="0">
              <a:solidFill>
                <a:srgbClr val="FF0000"/>
              </a:solidFill>
              <a:latin typeface="+mj-lt"/>
              <a:cs typeface="Times New Roman" panose="02020603050405020304" pitchFamily="18" charset="0"/>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1742141" y="1508067"/>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2" name="Hộp Văn bản 1">
            <a:extLst>
              <a:ext uri="{FF2B5EF4-FFF2-40B4-BE49-F238E27FC236}">
                <a16:creationId xmlns:a16="http://schemas.microsoft.com/office/drawing/2014/main" id="{2EEEF9CC-6691-4A97-9BD7-3A95562AC632}"/>
              </a:ext>
            </a:extLst>
          </p:cNvPr>
          <p:cNvSpPr txBox="1"/>
          <p:nvPr/>
        </p:nvSpPr>
        <p:spPr>
          <a:xfrm>
            <a:off x="1872429" y="2308132"/>
            <a:ext cx="8775906" cy="4154984"/>
          </a:xfrm>
          <a:prstGeom prst="rect">
            <a:avLst/>
          </a:prstGeom>
          <a:solidFill>
            <a:schemeClr val="tx2">
              <a:lumMod val="20000"/>
              <a:lumOff val="80000"/>
            </a:schemeClr>
          </a:solidFill>
        </p:spPr>
        <p:txBody>
          <a:bodyPr wrap="square" rtlCol="0">
            <a:spAutoFit/>
          </a:bodyPr>
          <a:lstStyle/>
          <a:p>
            <a:pPr algn="just"/>
            <a:r>
              <a:rPr lang="en-US" sz="2200">
                <a:solidFill>
                  <a:schemeClr val="bg1">
                    <a:lumMod val="95000"/>
                    <a:lumOff val="5000"/>
                  </a:schemeClr>
                </a:solidFill>
                <a:latin typeface="Times New Roman" panose="02020603050405020304" pitchFamily="18" charset="0"/>
                <a:cs typeface="Times New Roman" panose="02020603050405020304" pitchFamily="18" charset="0"/>
              </a:rPr>
              <a:t>	</a:t>
            </a:r>
            <a:r>
              <a:rPr lang="vi-VN" sz="2200" b="1">
                <a:solidFill>
                  <a:schemeClr val="bg1">
                    <a:lumMod val="95000"/>
                    <a:lumOff val="5000"/>
                  </a:schemeClr>
                </a:solidFill>
                <a:latin typeface="Times New Roman" panose="02020603050405020304" pitchFamily="18" charset="0"/>
                <a:cs typeface="Times New Roman" panose="02020603050405020304" pitchFamily="18" charset="0"/>
              </a:rPr>
              <a:t>Thảo luận để xác định những việc làm thể hiện sự tự chủ, tự trọng và ý chí vượt khó trong tình huống sau:</a:t>
            </a:r>
            <a:endParaRPr lang="en-US" sz="2200" b="1">
              <a:solidFill>
                <a:schemeClr val="bg1">
                  <a:lumMod val="95000"/>
                  <a:lumOff val="5000"/>
                </a:schemeClr>
              </a:solidFill>
              <a:latin typeface="Times New Roman" panose="02020603050405020304" pitchFamily="18" charset="0"/>
              <a:cs typeface="Times New Roman" panose="02020603050405020304" pitchFamily="18" charset="0"/>
            </a:endParaRPr>
          </a:p>
          <a:p>
            <a:pPr algn="just"/>
            <a:r>
              <a:rPr lang="en-US" sz="2200">
                <a:solidFill>
                  <a:schemeClr val="bg1">
                    <a:lumMod val="95000"/>
                    <a:lumOff val="5000"/>
                  </a:schemeClr>
                </a:solidFill>
                <a:latin typeface="Times New Roman" panose="02020603050405020304" pitchFamily="18" charset="0"/>
                <a:cs typeface="Times New Roman" panose="02020603050405020304" pitchFamily="18" charset="0"/>
              </a:rPr>
              <a:t>	</a:t>
            </a:r>
            <a:r>
              <a:rPr lang="vi-VN" sz="2200" i="1">
                <a:solidFill>
                  <a:schemeClr val="bg1">
                    <a:lumMod val="95000"/>
                    <a:lumOff val="5000"/>
                  </a:schemeClr>
                </a:solidFill>
                <a:latin typeface="Times New Roman" panose="02020603050405020304" pitchFamily="18" charset="0"/>
                <a:cs typeface="Times New Roman" panose="02020603050405020304" pitchFamily="18" charset="0"/>
              </a:rPr>
              <a:t>Từ ngày bố mẹ đi làm xa, hai anh em Vinh chuyển đến ở cùng ông bà. Do có tính tự chủ từ nhỏ, Vinh đã sắp xếp thời gian, phân công công việc hợp lí giữa việc học và giúp đỡ ông bà. Vinh cũng hứa với bố mẹ chăm sóc, bảo ban em trai học hành. </a:t>
            </a:r>
            <a:endParaRPr lang="en-US" sz="2200" i="1">
              <a:solidFill>
                <a:schemeClr val="bg1">
                  <a:lumMod val="95000"/>
                  <a:lumOff val="5000"/>
                </a:schemeClr>
              </a:solidFill>
              <a:latin typeface="Times New Roman" panose="02020603050405020304" pitchFamily="18" charset="0"/>
              <a:cs typeface="Times New Roman" panose="02020603050405020304" pitchFamily="18" charset="0"/>
            </a:endParaRPr>
          </a:p>
          <a:p>
            <a:pPr algn="just"/>
            <a:r>
              <a:rPr lang="en-US" sz="2200" i="1">
                <a:solidFill>
                  <a:schemeClr val="bg1">
                    <a:lumMod val="95000"/>
                    <a:lumOff val="5000"/>
                  </a:schemeClr>
                </a:solidFill>
                <a:latin typeface="Times New Roman" panose="02020603050405020304" pitchFamily="18" charset="0"/>
                <a:cs typeface="Times New Roman" panose="02020603050405020304" pitchFamily="18" charset="0"/>
              </a:rPr>
              <a:t>	</a:t>
            </a:r>
            <a:r>
              <a:rPr lang="vi-VN" sz="2200" i="1">
                <a:solidFill>
                  <a:schemeClr val="bg1">
                    <a:lumMod val="95000"/>
                    <a:lumOff val="5000"/>
                  </a:schemeClr>
                </a:solidFill>
                <a:latin typeface="Times New Roman" panose="02020603050405020304" pitchFamily="18" charset="0"/>
                <a:cs typeface="Times New Roman" panose="02020603050405020304" pitchFamily="18" charset="0"/>
              </a:rPr>
              <a:t>Ngoài việc học, giúp đỡ ông bà việc nhà, Vinh còn tranh thủ làm thêm những công việc phù hợp với khả năng của bản thân. Anh họ thấy Vinh vất vả, muốn giúp đỡ nhưng Vinh nói: "Khi nào thực sự khó khăn, em sẽ nhờ anh và các bác, các cô, các chú giúp". </a:t>
            </a:r>
            <a:endParaRPr lang="en-US" sz="2200" i="1">
              <a:solidFill>
                <a:schemeClr val="bg1">
                  <a:lumMod val="95000"/>
                  <a:lumOff val="5000"/>
                </a:schemeClr>
              </a:solidFill>
              <a:latin typeface="Times New Roman" panose="02020603050405020304" pitchFamily="18" charset="0"/>
              <a:cs typeface="Times New Roman" panose="02020603050405020304" pitchFamily="18" charset="0"/>
            </a:endParaRPr>
          </a:p>
          <a:p>
            <a:pPr algn="just"/>
            <a:r>
              <a:rPr lang="en-US" sz="2200" i="1">
                <a:solidFill>
                  <a:schemeClr val="bg1">
                    <a:lumMod val="95000"/>
                    <a:lumOff val="5000"/>
                  </a:schemeClr>
                </a:solidFill>
                <a:latin typeface="Times New Roman" panose="02020603050405020304" pitchFamily="18" charset="0"/>
                <a:cs typeface="Times New Roman" panose="02020603050405020304" pitchFamily="18" charset="0"/>
              </a:rPr>
              <a:t>	</a:t>
            </a:r>
            <a:r>
              <a:rPr lang="vi-VN" sz="2200" i="1">
                <a:solidFill>
                  <a:schemeClr val="bg1">
                    <a:lumMod val="95000"/>
                    <a:lumOff val="5000"/>
                  </a:schemeClr>
                </a:solidFill>
                <a:latin typeface="Times New Roman" panose="02020603050405020304" pitchFamily="18" charset="0"/>
                <a:cs typeface="Times New Roman" panose="02020603050405020304" pitchFamily="18" charset="0"/>
              </a:rPr>
              <a:t>Tuy vất vả nhưng kết quả học tập của anh em Vinh đều rất tốt. Vinh luôn được thầy yêu, bạn mến và là niềm tự hào của ông bà, bố mẹ.</a:t>
            </a:r>
            <a:endParaRPr lang="en-US" sz="2200" i="1">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65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509282" y="1604700"/>
            <a:ext cx="789278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vi-VN" sz="2200" b="1">
                <a:solidFill>
                  <a:srgbClr val="FF0000"/>
                </a:solidFill>
                <a:latin typeface="+mj-lt"/>
              </a:rPr>
              <a:t>Thể hiện sự tự chủ, tự trọng, ý chí vượt khó</a:t>
            </a:r>
            <a:endParaRPr lang="en-US" sz="2200" b="1" dirty="0">
              <a:solidFill>
                <a:srgbClr val="FF0000"/>
              </a:solidFill>
              <a:latin typeface="+mj-lt"/>
              <a:cs typeface="Times New Roman" panose="02020603050405020304" pitchFamily="18" charset="0"/>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1742141" y="1508067"/>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2" name="Hộp Văn bản 1">
            <a:extLst>
              <a:ext uri="{FF2B5EF4-FFF2-40B4-BE49-F238E27FC236}">
                <a16:creationId xmlns:a16="http://schemas.microsoft.com/office/drawing/2014/main" id="{2EEEF9CC-6691-4A97-9BD7-3A95562AC632}"/>
              </a:ext>
            </a:extLst>
          </p:cNvPr>
          <p:cNvSpPr txBox="1"/>
          <p:nvPr/>
        </p:nvSpPr>
        <p:spPr>
          <a:xfrm>
            <a:off x="1321821" y="2441253"/>
            <a:ext cx="10073765" cy="2800767"/>
          </a:xfrm>
          <a:prstGeom prst="rect">
            <a:avLst/>
          </a:prstGeom>
          <a:solidFill>
            <a:schemeClr val="tx2">
              <a:lumMod val="20000"/>
              <a:lumOff val="80000"/>
            </a:schemeClr>
          </a:solidFill>
        </p:spPr>
        <p:txBody>
          <a:bodyPr wrap="square" rtlCol="0">
            <a:spAutoFit/>
          </a:bodyPr>
          <a:lstStyle/>
          <a:p>
            <a:r>
              <a:rPr lang="en-US" sz="2200">
                <a:solidFill>
                  <a:srgbClr val="0000CC"/>
                </a:solidFill>
                <a:latin typeface="Times New Roman" panose="02020603050405020304" pitchFamily="18" charset="0"/>
                <a:cs typeface="Times New Roman" panose="02020603050405020304" pitchFamily="18" charset="0"/>
              </a:rPr>
              <a:t>	</a:t>
            </a:r>
            <a:r>
              <a:rPr lang="vi-VN" sz="2200" b="1">
                <a:solidFill>
                  <a:schemeClr val="bg1"/>
                </a:solidFill>
                <a:latin typeface="Times New Roman" panose="02020603050405020304" pitchFamily="18" charset="0"/>
                <a:cs typeface="Times New Roman" panose="02020603050405020304" pitchFamily="18" charset="0"/>
              </a:rPr>
              <a:t>Xác định những việc làm thể hiện sự tự chủ, tự trọng và ý chí vượt khó trong tình huống:</a:t>
            </a:r>
            <a:endParaRPr lang="en-US" sz="2200" b="1">
              <a:solidFill>
                <a:schemeClr val="bg1"/>
              </a:solidFill>
              <a:latin typeface="Times New Roman" panose="02020603050405020304" pitchFamily="18" charset="0"/>
              <a:cs typeface="Times New Roman" panose="02020603050405020304" pitchFamily="18" charset="0"/>
            </a:endParaRPr>
          </a:p>
          <a:p>
            <a:pPr lvl="0" indent="344488">
              <a:buFont typeface="+mj-lt"/>
              <a:buAutoNum type="arabicParenR"/>
            </a:pPr>
            <a:r>
              <a:rPr lang="vi-VN" sz="2200">
                <a:solidFill>
                  <a:srgbClr val="0000CC"/>
                </a:solidFill>
                <a:latin typeface="Times New Roman" panose="02020603050405020304" pitchFamily="18" charset="0"/>
                <a:cs typeface="Times New Roman" panose="02020603050405020304" pitchFamily="18" charset="0"/>
              </a:rPr>
              <a:t>Vinh sắp xếp thời gian, phân công công việc hợp lí giữa việc học và giúp đỡ ông bà.</a:t>
            </a:r>
            <a:endParaRPr lang="en-US" sz="2200">
              <a:solidFill>
                <a:srgbClr val="0000CC"/>
              </a:solidFill>
              <a:latin typeface="Times New Roman" panose="02020603050405020304" pitchFamily="18" charset="0"/>
              <a:cs typeface="Times New Roman" panose="02020603050405020304" pitchFamily="18" charset="0"/>
            </a:endParaRPr>
          </a:p>
          <a:p>
            <a:pPr lvl="0" indent="344488">
              <a:buFont typeface="+mj-lt"/>
              <a:buAutoNum type="arabicParenR"/>
            </a:pPr>
            <a:r>
              <a:rPr lang="vi-VN" sz="2200">
                <a:solidFill>
                  <a:srgbClr val="0000CC"/>
                </a:solidFill>
                <a:latin typeface="Times New Roman" panose="02020603050405020304" pitchFamily="18" charset="0"/>
                <a:cs typeface="Times New Roman" panose="02020603050405020304" pitchFamily="18" charset="0"/>
              </a:rPr>
              <a:t>Vinh hứa với bố mẹ chăm sóc em, bảo ban em học hành.</a:t>
            </a:r>
            <a:endParaRPr lang="en-US" sz="2200">
              <a:solidFill>
                <a:srgbClr val="0000CC"/>
              </a:solidFill>
              <a:latin typeface="Times New Roman" panose="02020603050405020304" pitchFamily="18" charset="0"/>
              <a:cs typeface="Times New Roman" panose="02020603050405020304" pitchFamily="18" charset="0"/>
            </a:endParaRPr>
          </a:p>
          <a:p>
            <a:pPr lvl="0" indent="344488">
              <a:buFont typeface="+mj-lt"/>
              <a:buAutoNum type="arabicParenR"/>
            </a:pPr>
            <a:r>
              <a:rPr lang="vi-VN" sz="2200">
                <a:solidFill>
                  <a:srgbClr val="0000CC"/>
                </a:solidFill>
                <a:latin typeface="Times New Roman" panose="02020603050405020304" pitchFamily="18" charset="0"/>
                <a:cs typeface="Times New Roman" panose="02020603050405020304" pitchFamily="18" charset="0"/>
              </a:rPr>
              <a:t>Vinh giúp đỡ ông bà.</a:t>
            </a:r>
            <a:endParaRPr lang="en-US" sz="2200">
              <a:solidFill>
                <a:srgbClr val="0000CC"/>
              </a:solidFill>
              <a:latin typeface="Times New Roman" panose="02020603050405020304" pitchFamily="18" charset="0"/>
              <a:cs typeface="Times New Roman" panose="02020603050405020304" pitchFamily="18" charset="0"/>
            </a:endParaRPr>
          </a:p>
          <a:p>
            <a:pPr lvl="0" indent="344488">
              <a:buFont typeface="+mj-lt"/>
              <a:buAutoNum type="arabicParenR"/>
            </a:pPr>
            <a:r>
              <a:rPr lang="vi-VN" sz="2200">
                <a:solidFill>
                  <a:srgbClr val="0000CC"/>
                </a:solidFill>
                <a:latin typeface="Times New Roman" panose="02020603050405020304" pitchFamily="18" charset="0"/>
                <a:cs typeface="Times New Roman" panose="02020603050405020304" pitchFamily="18" charset="0"/>
              </a:rPr>
              <a:t>Vinh tranh thủ làm thêm những công việc phù hợp với khả năng của bản thân.</a:t>
            </a:r>
            <a:endParaRPr lang="en-US" sz="2200">
              <a:solidFill>
                <a:srgbClr val="0000CC"/>
              </a:solidFill>
              <a:latin typeface="Times New Roman" panose="02020603050405020304" pitchFamily="18" charset="0"/>
              <a:cs typeface="Times New Roman" panose="02020603050405020304" pitchFamily="18" charset="0"/>
            </a:endParaRPr>
          </a:p>
          <a:p>
            <a:pPr lvl="0" indent="344488">
              <a:buFont typeface="+mj-lt"/>
              <a:buAutoNum type="arabicParenR"/>
            </a:pPr>
            <a:r>
              <a:rPr lang="vi-VN" sz="2200">
                <a:solidFill>
                  <a:srgbClr val="0000CC"/>
                </a:solidFill>
                <a:latin typeface="Times New Roman" panose="02020603050405020304" pitchFamily="18" charset="0"/>
                <a:cs typeface="Times New Roman" panose="02020603050405020304" pitchFamily="18" charset="0"/>
              </a:rPr>
              <a:t>Khi thật sự khó khăn, Vinh mới nhờ đến sự giúp đỡ của các bác, các cô chú.</a:t>
            </a:r>
            <a:endParaRPr lang="en-US" sz="2200">
              <a:solidFill>
                <a:srgbClr val="0000CC"/>
              </a:solidFill>
              <a:latin typeface="Times New Roman" panose="02020603050405020304" pitchFamily="18" charset="0"/>
              <a:cs typeface="Times New Roman" panose="02020603050405020304" pitchFamily="18" charset="0"/>
            </a:endParaRPr>
          </a:p>
          <a:p>
            <a:pPr lvl="0" indent="344488">
              <a:buFont typeface="+mj-lt"/>
              <a:buAutoNum type="arabicParenR"/>
            </a:pPr>
            <a:r>
              <a:rPr lang="vi-VN" sz="2200">
                <a:solidFill>
                  <a:srgbClr val="0000CC"/>
                </a:solidFill>
                <a:latin typeface="Times New Roman" panose="02020603050405020304" pitchFamily="18" charset="0"/>
                <a:cs typeface="Times New Roman" panose="02020603050405020304" pitchFamily="18" charset="0"/>
              </a:rPr>
              <a:t>Kết quả học tập của Vinh rất tốt.</a:t>
            </a:r>
            <a:endParaRPr lang="en-US" sz="2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18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200" b="1">
                <a:solidFill>
                  <a:srgbClr val="FF0000"/>
                </a:solidFill>
                <a:latin typeface="+mj-lt"/>
              </a:rPr>
              <a:t>BIỂU HIỆN CỦA NGƯỜI CÓ TƯ DUY PHẢN BIỆN</a:t>
            </a:r>
            <a:endParaRPr lang="en-US" sz="2200">
              <a:solidFill>
                <a:srgbClr val="FF0000"/>
              </a:solidFill>
              <a:latin typeface="+mj-lt"/>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2592054" y="2136338"/>
            <a:ext cx="7466346" cy="2308324"/>
          </a:xfrm>
          <a:prstGeom prst="rect">
            <a:avLst/>
          </a:prstGeom>
          <a:solidFill>
            <a:schemeClr val="accent2">
              <a:lumMod val="40000"/>
              <a:lumOff val="60000"/>
            </a:schemeClr>
          </a:solidFill>
        </p:spPr>
        <p:txBody>
          <a:bodyPr wrap="square" rtlCol="0">
            <a:spAutoFit/>
          </a:bodyPr>
          <a:lstStyle/>
          <a:p>
            <a:pPr marL="342900" lvl="0" indent="-342900" algn="just">
              <a:buFont typeface="Wingdings" panose="05000000000000000000" pitchFamily="2" charset="2"/>
              <a:buChar char="Ø"/>
            </a:pPr>
            <a:r>
              <a:rPr lang="vi-VN" sz="2400">
                <a:solidFill>
                  <a:srgbClr val="0000CC"/>
                </a:solidFill>
                <a:latin typeface="+mj-lt"/>
              </a:rPr>
              <a:t>Luôn tự đặt nhiều câu hỏi về sự vật, hiện tượng.</a:t>
            </a:r>
            <a:endParaRPr lang="en-US" sz="2400">
              <a:solidFill>
                <a:srgbClr val="0000CC"/>
              </a:solidFill>
              <a:latin typeface="+mj-lt"/>
            </a:endParaRPr>
          </a:p>
          <a:p>
            <a:pPr marL="342900" lvl="0" indent="-342900" algn="just">
              <a:buFont typeface="Wingdings" panose="05000000000000000000" pitchFamily="2" charset="2"/>
              <a:buChar char="Ø"/>
            </a:pPr>
            <a:r>
              <a:rPr lang="vi-VN" sz="2400">
                <a:solidFill>
                  <a:srgbClr val="0000CC"/>
                </a:solidFill>
                <a:latin typeface="+mj-lt"/>
              </a:rPr>
              <a:t>Luôn suy nghĩ từ nhiều góc độ khác nhau.</a:t>
            </a:r>
            <a:endParaRPr lang="en-US" sz="2400">
              <a:solidFill>
                <a:srgbClr val="0000CC"/>
              </a:solidFill>
              <a:latin typeface="+mj-lt"/>
            </a:endParaRPr>
          </a:p>
          <a:p>
            <a:pPr marL="342900" lvl="0" indent="-342900" algn="just">
              <a:buFont typeface="Wingdings" panose="05000000000000000000" pitchFamily="2" charset="2"/>
              <a:buChar char="Ø"/>
            </a:pPr>
            <a:r>
              <a:rPr lang="vi-VN" sz="2400">
                <a:solidFill>
                  <a:srgbClr val="0000CC"/>
                </a:solidFill>
                <a:latin typeface="+mj-lt"/>
              </a:rPr>
              <a:t>Luôn chủ động tìm hiểu những lí lẽ và dẫn chứng khi đánh giá.</a:t>
            </a:r>
            <a:endParaRPr lang="en-US" sz="2400">
              <a:solidFill>
                <a:srgbClr val="0000CC"/>
              </a:solidFill>
              <a:latin typeface="+mj-lt"/>
            </a:endParaRPr>
          </a:p>
          <a:p>
            <a:pPr marL="342900" lvl="0" indent="-342900" algn="just">
              <a:buFont typeface="Wingdings" panose="05000000000000000000" pitchFamily="2" charset="2"/>
              <a:buChar char="Ø"/>
            </a:pPr>
            <a:r>
              <a:rPr lang="vi-VN" sz="2400">
                <a:solidFill>
                  <a:srgbClr val="0000CC"/>
                </a:solidFill>
                <a:latin typeface="+mj-lt"/>
              </a:rPr>
              <a:t>Tiếp nhận và phân tích những thông tin, quan điểm trái chiều trước khi đánh giá.</a:t>
            </a:r>
            <a:endParaRPr lang="en-US" sz="2400">
              <a:solidFill>
                <a:srgbClr val="0000CC"/>
              </a:solidFill>
              <a:latin typeface="+mj-lt"/>
            </a:endParaRPr>
          </a:p>
        </p:txBody>
      </p:sp>
    </p:spTree>
    <p:extLst>
      <p:ext uri="{BB962C8B-B14F-4D97-AF65-F5344CB8AC3E}">
        <p14:creationId xmlns:p14="http://schemas.microsoft.com/office/powerpoint/2010/main" val="340460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200" b="1">
                <a:solidFill>
                  <a:srgbClr val="FF0000"/>
                </a:solidFill>
                <a:latin typeface="+mj-lt"/>
              </a:rPr>
              <a:t>BIỂU HIỆN CỦA NGƯỜI CÓ TƯ DUY PHẢN BIỆN</a:t>
            </a:r>
            <a:endParaRPr lang="en-US" sz="2200">
              <a:solidFill>
                <a:srgbClr val="FF0000"/>
              </a:solidFill>
              <a:latin typeface="+mj-lt"/>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1966010" y="2197893"/>
            <a:ext cx="8970681" cy="2462213"/>
          </a:xfrm>
          <a:prstGeom prst="rect">
            <a:avLst/>
          </a:prstGeom>
          <a:solidFill>
            <a:schemeClr val="accent2">
              <a:lumMod val="40000"/>
              <a:lumOff val="60000"/>
            </a:schemeClr>
          </a:solidFill>
        </p:spPr>
        <p:txBody>
          <a:bodyPr wrap="square" rtlCol="0">
            <a:spAutoFit/>
          </a:bodyPr>
          <a:lstStyle/>
          <a:p>
            <a:r>
              <a:rPr lang="vi-VN" sz="2200" b="1">
                <a:solidFill>
                  <a:srgbClr val="0000CC"/>
                </a:solidFill>
                <a:latin typeface="+mj-lt"/>
              </a:rPr>
              <a:t>Các yêu cầu khi tư duy phản biện:</a:t>
            </a:r>
            <a:endParaRPr lang="en-US" sz="2200" b="1">
              <a:solidFill>
                <a:srgbClr val="0000CC"/>
              </a:solidFill>
              <a:latin typeface="+mj-lt"/>
            </a:endParaRPr>
          </a:p>
          <a:p>
            <a:pPr marL="342900" indent="-342900">
              <a:buFont typeface="Tw Cen MT" panose="020B0602020104020603" pitchFamily="34" charset="0"/>
              <a:buChar char="*"/>
            </a:pPr>
            <a:r>
              <a:rPr lang="vi-VN" sz="2200">
                <a:solidFill>
                  <a:srgbClr val="0000CC"/>
                </a:solidFill>
                <a:latin typeface="+mj-lt"/>
              </a:rPr>
              <a:t>Suy nghĩ độc lập.</a:t>
            </a:r>
            <a:endParaRPr lang="en-US" sz="2200">
              <a:solidFill>
                <a:srgbClr val="0000CC"/>
              </a:solidFill>
              <a:latin typeface="+mj-lt"/>
            </a:endParaRPr>
          </a:p>
          <a:p>
            <a:pPr marL="342900" indent="-342900">
              <a:buFont typeface="Tw Cen MT" panose="020B0602020104020603" pitchFamily="34" charset="0"/>
              <a:buChar char="*"/>
            </a:pPr>
            <a:r>
              <a:rPr lang="vi-VN" sz="2200">
                <a:solidFill>
                  <a:srgbClr val="0000CC"/>
                </a:solidFill>
                <a:latin typeface="+mj-lt"/>
              </a:rPr>
              <a:t>Lắng nghe các quan điểm khác nhau.</a:t>
            </a:r>
            <a:endParaRPr lang="en-US" sz="2200">
              <a:solidFill>
                <a:srgbClr val="0000CC"/>
              </a:solidFill>
              <a:latin typeface="+mj-lt"/>
            </a:endParaRPr>
          </a:p>
          <a:p>
            <a:pPr marL="342900" indent="-342900">
              <a:buFont typeface="Tw Cen MT" panose="020B0602020104020603" pitchFamily="34" charset="0"/>
              <a:buChar char="*"/>
            </a:pPr>
            <a:r>
              <a:rPr lang="vi-VN" sz="2200">
                <a:solidFill>
                  <a:srgbClr val="0000CC"/>
                </a:solidFill>
                <a:latin typeface="+mj-lt"/>
              </a:rPr>
              <a:t>Đặt ra các câu hỏi: Như thế nào? Tại sao? Khi nào? Ở đâu? Với ai? Cái gì?</a:t>
            </a:r>
            <a:endParaRPr lang="en-US" sz="2200">
              <a:solidFill>
                <a:srgbClr val="0000CC"/>
              </a:solidFill>
              <a:latin typeface="+mj-lt"/>
            </a:endParaRPr>
          </a:p>
          <a:p>
            <a:pPr marL="342900" indent="-342900">
              <a:buFont typeface="Tw Cen MT" panose="020B0602020104020603" pitchFamily="34" charset="0"/>
              <a:buChar char="*"/>
            </a:pPr>
            <a:r>
              <a:rPr lang="vi-VN" sz="2200">
                <a:solidFill>
                  <a:srgbClr val="0000CC"/>
                </a:solidFill>
                <a:latin typeface="+mj-lt"/>
              </a:rPr>
              <a:t>Cập nhật và sàng lọc, kiểm tra độ tin cậy của thông tin.</a:t>
            </a:r>
            <a:endParaRPr lang="en-US" sz="2200">
              <a:solidFill>
                <a:srgbClr val="0000CC"/>
              </a:solidFill>
              <a:latin typeface="+mj-lt"/>
            </a:endParaRPr>
          </a:p>
          <a:p>
            <a:pPr marL="342900" indent="-342900">
              <a:buFont typeface="Tw Cen MT" panose="020B0602020104020603" pitchFamily="34" charset="0"/>
              <a:buChar char="*"/>
            </a:pPr>
            <a:r>
              <a:rPr lang="vi-VN" sz="2200">
                <a:solidFill>
                  <a:srgbClr val="0000CC"/>
                </a:solidFill>
                <a:latin typeface="+mj-lt"/>
              </a:rPr>
              <a:t>Tư duy mở.</a:t>
            </a:r>
            <a:endParaRPr lang="en-US" sz="2200">
              <a:solidFill>
                <a:srgbClr val="0000CC"/>
              </a:solidFill>
              <a:latin typeface="+mj-lt"/>
            </a:endParaRPr>
          </a:p>
          <a:p>
            <a:pPr marL="342900" indent="-342900">
              <a:buFont typeface="Tw Cen MT" panose="020B0602020104020603" pitchFamily="34" charset="0"/>
              <a:buChar char="*"/>
            </a:pPr>
            <a:r>
              <a:rPr lang="vi-VN" sz="2200">
                <a:solidFill>
                  <a:srgbClr val="0000CC"/>
                </a:solidFill>
                <a:latin typeface="+mj-lt"/>
              </a:rPr>
              <a:t>Lắng nghe các quan điểm khác nhau.</a:t>
            </a:r>
            <a:endParaRPr lang="en-US" sz="2200">
              <a:solidFill>
                <a:srgbClr val="0000CC"/>
              </a:solidFill>
              <a:latin typeface="+mj-lt"/>
            </a:endParaRPr>
          </a:p>
        </p:txBody>
      </p:sp>
    </p:spTree>
    <p:extLst>
      <p:ext uri="{BB962C8B-B14F-4D97-AF65-F5344CB8AC3E}">
        <p14:creationId xmlns:p14="http://schemas.microsoft.com/office/powerpoint/2010/main" val="14180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wipe(left)">
                                      <p:cBhvr>
                                        <p:cTn id="7" dur="500"/>
                                        <p:tgtEl>
                                          <p:spTgt spid="31">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1">
                                            <p:txEl>
                                              <p:pRg st="2" end="2"/>
                                            </p:txEl>
                                          </p:spTgt>
                                        </p:tgtEl>
                                        <p:attrNameLst>
                                          <p:attrName>style.visibility</p:attrName>
                                        </p:attrNameLst>
                                      </p:cBhvr>
                                      <p:to>
                                        <p:strVal val="visible"/>
                                      </p:to>
                                    </p:set>
                                    <p:animEffect transition="in" filter="wipe(left)">
                                      <p:cBhvr>
                                        <p:cTn id="10" dur="500"/>
                                        <p:tgtEl>
                                          <p:spTgt spid="31">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3" end="3"/>
                                            </p:txEl>
                                          </p:spTgt>
                                        </p:tgtEl>
                                        <p:attrNameLst>
                                          <p:attrName>style.visibility</p:attrName>
                                        </p:attrNameLst>
                                      </p:cBhvr>
                                      <p:to>
                                        <p:strVal val="visible"/>
                                      </p:to>
                                    </p:set>
                                    <p:animEffect transition="in" filter="wipe(left)">
                                      <p:cBhvr>
                                        <p:cTn id="13" dur="500"/>
                                        <p:tgtEl>
                                          <p:spTgt spid="31">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1">
                                            <p:txEl>
                                              <p:pRg st="4" end="4"/>
                                            </p:txEl>
                                          </p:spTgt>
                                        </p:tgtEl>
                                        <p:attrNameLst>
                                          <p:attrName>style.visibility</p:attrName>
                                        </p:attrNameLst>
                                      </p:cBhvr>
                                      <p:to>
                                        <p:strVal val="visible"/>
                                      </p:to>
                                    </p:set>
                                    <p:animEffect transition="in" filter="wipe(left)">
                                      <p:cBhvr>
                                        <p:cTn id="16" dur="500"/>
                                        <p:tgtEl>
                                          <p:spTgt spid="31">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1">
                                            <p:txEl>
                                              <p:pRg st="5" end="5"/>
                                            </p:txEl>
                                          </p:spTgt>
                                        </p:tgtEl>
                                        <p:attrNameLst>
                                          <p:attrName>style.visibility</p:attrName>
                                        </p:attrNameLst>
                                      </p:cBhvr>
                                      <p:to>
                                        <p:strVal val="visible"/>
                                      </p:to>
                                    </p:set>
                                    <p:animEffect transition="in" filter="wipe(left)">
                                      <p:cBhvr>
                                        <p:cTn id="19" dur="500"/>
                                        <p:tgtEl>
                                          <p:spTgt spid="31">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1">
                                            <p:txEl>
                                              <p:pRg st="6" end="6"/>
                                            </p:txEl>
                                          </p:spTgt>
                                        </p:tgtEl>
                                        <p:attrNameLst>
                                          <p:attrName>style.visibility</p:attrName>
                                        </p:attrNameLst>
                                      </p:cBhvr>
                                      <p:to>
                                        <p:strVal val="visible"/>
                                      </p:to>
                                    </p:set>
                                    <p:animEffect transition="in" filter="wipe(left)">
                                      <p:cBhvr>
                                        <p:cTn id="22" dur="500"/>
                                        <p:tgtEl>
                                          <p:spTgt spid="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7128162"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400" b="1">
                <a:solidFill>
                  <a:srgbClr val="FF0000"/>
                </a:solidFill>
                <a:latin typeface="+mj-lt"/>
              </a:rPr>
              <a:t>Tìm hiểu về kế hoạch tài chính cá nhân</a:t>
            </a:r>
            <a:endParaRPr lang="en-US" sz="2400" b="1">
              <a:solidFill>
                <a:srgbClr val="FF0000"/>
              </a:solidFill>
              <a:latin typeface="+mj-lt"/>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4</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14" name="Hình chữ nhật 13">
            <a:extLst>
              <a:ext uri="{FF2B5EF4-FFF2-40B4-BE49-F238E27FC236}">
                <a16:creationId xmlns:a16="http://schemas.microsoft.com/office/drawing/2014/main" id="{79391F4E-7F7C-417A-AA82-0E115CF49C9F}"/>
              </a:ext>
            </a:extLst>
          </p:cNvPr>
          <p:cNvSpPr/>
          <p:nvPr/>
        </p:nvSpPr>
        <p:spPr>
          <a:xfrm>
            <a:off x="2513396" y="2004247"/>
            <a:ext cx="4350123" cy="1387046"/>
          </a:xfrm>
          <a:prstGeom prst="rect">
            <a:avLst/>
          </a:prstGeom>
          <a:solidFill>
            <a:schemeClr val="tx2">
              <a:lumMod val="20000"/>
              <a:lumOff val="80000"/>
            </a:schemeClr>
          </a:solidFill>
        </p:spPr>
        <p:txBody>
          <a:bodyPr wrap="square">
            <a:spAutoFit/>
          </a:bodyPr>
          <a:lstStyle/>
          <a:p>
            <a:pPr algn="just">
              <a:lnSpc>
                <a:spcPct val="107000"/>
              </a:lnSpc>
              <a:spcAft>
                <a:spcPts val="0"/>
              </a:spcAft>
            </a:pPr>
            <a:r>
              <a:rPr lang="vi-VN" sz="2000" b="1">
                <a:solidFill>
                  <a:srgbClr val="0000CC"/>
                </a:solidFill>
                <a:latin typeface="+mj-lt"/>
                <a:ea typeface="Times New Roman" panose="02020603050405020304" pitchFamily="18" charset="0"/>
                <a:cs typeface="Times New Roman" panose="02020603050405020304" pitchFamily="18" charset="0"/>
              </a:rPr>
              <a:t>Các loại kế hoạch tài chính cá nhân:</a:t>
            </a:r>
            <a:endParaRPr lang="en-US" sz="2000" b="1">
              <a:solidFill>
                <a:srgbClr val="0000CC"/>
              </a:solidFill>
              <a:latin typeface="+mj-lt"/>
              <a:ea typeface="Arial" panose="020B060402020202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Kế hoạch tài chính ngắn hạn.</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Kế hoạch tài chính trung hạn.</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Kế hoạch tài chính dài hạn.</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p:txBody>
      </p:sp>
      <p:sp>
        <p:nvSpPr>
          <p:cNvPr id="15" name="Hình chữ nhật 14">
            <a:extLst>
              <a:ext uri="{FF2B5EF4-FFF2-40B4-BE49-F238E27FC236}">
                <a16:creationId xmlns:a16="http://schemas.microsoft.com/office/drawing/2014/main" id="{A9C331BA-3AFD-4FAC-88B3-A2264A346B00}"/>
              </a:ext>
            </a:extLst>
          </p:cNvPr>
          <p:cNvSpPr/>
          <p:nvPr/>
        </p:nvSpPr>
        <p:spPr>
          <a:xfrm>
            <a:off x="1966010" y="3550343"/>
            <a:ext cx="8475407" cy="2704330"/>
          </a:xfrm>
          <a:prstGeom prst="rect">
            <a:avLst/>
          </a:prstGeom>
          <a:solidFill>
            <a:schemeClr val="accent2">
              <a:lumMod val="20000"/>
              <a:lumOff val="80000"/>
            </a:schemeClr>
          </a:solidFill>
        </p:spPr>
        <p:txBody>
          <a:bodyPr wrap="square">
            <a:spAutoFit/>
          </a:bodyPr>
          <a:lstStyle/>
          <a:p>
            <a:pPr algn="just">
              <a:lnSpc>
                <a:spcPct val="107000"/>
              </a:lnSpc>
              <a:spcAft>
                <a:spcPts val="0"/>
              </a:spcAft>
            </a:pPr>
            <a:r>
              <a:rPr lang="vi-VN"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Cách xây dựng kế hoạch tài chính cá nhân của bạn Trang:</a:t>
            </a:r>
            <a:endParaRPr lang="en-US" sz="2000" b="1">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Thời gian thực hiện kế hoạch: 6 tháng.</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Xác định loại kế hoạch: Kế hoạch tài chính.</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Mục tiêu kế hoạch: mua 1 chiếc máy tính phục vụ học tập, giá 5 triệu đồng.</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Cách thực hiện kế hoạch:</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1139825" lvl="0" indent="-342900" algn="just">
              <a:lnSpc>
                <a:spcPct val="107000"/>
              </a:lnSpc>
              <a:spcAft>
                <a:spcPts val="0"/>
              </a:spcAft>
              <a:buFont typeface="Wingdings" panose="05000000000000000000" pitchFamily="2" charset="2"/>
              <a:buChar char="Ø"/>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Làm rau mầm, nước giải khát, đồ thủ công,...</a:t>
            </a:r>
            <a:r>
              <a:rPr lang="en-US"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để bán.</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1139825" lvl="0" indent="-342900" algn="just">
              <a:lnSpc>
                <a:spcPct val="107000"/>
              </a:lnSpc>
              <a:spcAft>
                <a:spcPts val="0"/>
              </a:spcAft>
              <a:buFont typeface="Wingdings" panose="05000000000000000000" pitchFamily="2" charset="2"/>
              <a:buChar char="Ø"/>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Thu gom giấy báo cũ, vỏ chai,....để bán.</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a:p>
            <a:pPr marL="1139825" lvl="0" indent="-342900" algn="just">
              <a:lnSpc>
                <a:spcPct val="107000"/>
              </a:lnSpc>
              <a:spcAft>
                <a:spcPts val="0"/>
              </a:spcAft>
              <a:buFont typeface="Wingdings" panose="05000000000000000000" pitchFamily="2" charset="2"/>
              <a:buChar char="Ø"/>
            </a:pPr>
            <a:r>
              <a:rPr lang="vi-VN" sz="20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Tiết kiệm tiền tiêu vặt trong vòng 6 tháng.</a:t>
            </a:r>
            <a:endParaRPr lang="en-US" sz="2000">
              <a:solidFill>
                <a:srgbClr val="0000CC"/>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031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wipe(left)">
                                      <p:cBhvr>
                                        <p:cTn id="10" dur="500"/>
                                        <p:tgtEl>
                                          <p:spTgt spid="14">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wipe(left)">
                                      <p:cBhvr>
                                        <p:cTn id="13" dur="500"/>
                                        <p:tgtEl>
                                          <p:spTgt spid="1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left)">
                                      <p:cBhvr>
                                        <p:cTn id="18" dur="500"/>
                                        <p:tgtEl>
                                          <p:spTgt spid="15">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wipe(left)">
                                      <p:cBhvr>
                                        <p:cTn id="21" dur="500"/>
                                        <p:tgtEl>
                                          <p:spTgt spid="15">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wipe(left)">
                                      <p:cBhvr>
                                        <p:cTn id="24" dur="500"/>
                                        <p:tgtEl>
                                          <p:spTgt spid="15">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500"/>
                                        <p:tgtEl>
                                          <p:spTgt spid="15">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wipe(left)">
                                      <p:cBhvr>
                                        <p:cTn id="30" dur="500"/>
                                        <p:tgtEl>
                                          <p:spTgt spid="15">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xEl>
                                              <p:pRg st="6" end="6"/>
                                            </p:txEl>
                                          </p:spTgt>
                                        </p:tgtEl>
                                        <p:attrNameLst>
                                          <p:attrName>style.visibility</p:attrName>
                                        </p:attrNameLst>
                                      </p:cBhvr>
                                      <p:to>
                                        <p:strVal val="visible"/>
                                      </p:to>
                                    </p:set>
                                    <p:animEffect transition="in" filter="wipe(left)">
                                      <p:cBhvr>
                                        <p:cTn id="33" dur="500"/>
                                        <p:tgtEl>
                                          <p:spTgt spid="15">
                                            <p:txEl>
                                              <p:pRg st="6" end="6"/>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15">
                                            <p:txEl>
                                              <p:pRg st="7" end="7"/>
                                            </p:txEl>
                                          </p:spTgt>
                                        </p:tgtEl>
                                        <p:attrNameLst>
                                          <p:attrName>style.visibility</p:attrName>
                                        </p:attrNameLst>
                                      </p:cBhvr>
                                      <p:to>
                                        <p:strVal val="visible"/>
                                      </p:to>
                                    </p:set>
                                    <p:animEffect transition="in" filter="wipe(left)">
                                      <p:cBhvr>
                                        <p:cTn id="36"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òng tròn">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TM04033919[[fn=Vòng tròn]]</Template>
  <TotalTime>115</TotalTime>
  <Words>1472</Words>
  <Application>Microsoft Office PowerPoint</Application>
  <PresentationFormat>Màn hình rộng</PresentationFormat>
  <Paragraphs>92</Paragraphs>
  <Slides>13</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13</vt:i4>
      </vt:variant>
    </vt:vector>
  </HeadingPairs>
  <TitlesOfParts>
    <vt:vector size="21" baseType="lpstr">
      <vt:lpstr>Arial</vt:lpstr>
      <vt:lpstr>Calibri</vt:lpstr>
      <vt:lpstr>Courier New</vt:lpstr>
      <vt:lpstr>Times New Roman</vt:lpstr>
      <vt:lpstr>Trebuchet MS</vt:lpstr>
      <vt:lpstr>Tw Cen MT</vt:lpstr>
      <vt:lpstr>Wingdings</vt:lpstr>
      <vt:lpstr>Vòng tròn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Bách Sa</dc:creator>
  <cp:lastModifiedBy>Nguyễn Bách Sa</cp:lastModifiedBy>
  <cp:revision>21</cp:revision>
  <dcterms:created xsi:type="dcterms:W3CDTF">2022-08-27T06:19:11Z</dcterms:created>
  <dcterms:modified xsi:type="dcterms:W3CDTF">2022-08-27T11:05:20Z</dcterms:modified>
</cp:coreProperties>
</file>