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7" r:id="rId2"/>
    <p:sldId id="258" r:id="rId3"/>
    <p:sldId id="260" r:id="rId4"/>
    <p:sldId id="265" r:id="rId5"/>
    <p:sldId id="261" r:id="rId6"/>
    <p:sldId id="262" r:id="rId7"/>
    <p:sldId id="266"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91" y="72"/>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E2CB8-097E-45C8-B185-AA0D75617EC0}" type="datetimeFigureOut">
              <a:rPr lang="en-US" smtClean="0"/>
              <a:t>27/08/2022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BA2D9-624E-4C0F-BA39-FB1C2E20B100}" type="slidenum">
              <a:rPr lang="en-US" smtClean="0"/>
              <a:t>‹#›</a:t>
            </a:fld>
            <a:endParaRPr lang="en-US"/>
          </a:p>
        </p:txBody>
      </p:sp>
    </p:spTree>
    <p:extLst>
      <p:ext uri="{BB962C8B-B14F-4D97-AF65-F5344CB8AC3E}">
        <p14:creationId xmlns:p14="http://schemas.microsoft.com/office/powerpoint/2010/main" val="165644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a:prstGeom prst="rect">
            <a:avLst/>
          </a:prstGeom>
        </p:spPr>
        <p:txBody>
          <a:bodyPr anchor="b">
            <a:normAutofit/>
          </a:bodyPr>
          <a:lstStyle>
            <a:lvl1pPr algn="l">
              <a:defRPr sz="4800"/>
            </a:lvl1pPr>
          </a:lstStyle>
          <a:p>
            <a:r>
              <a:rPr lang="vi-VN"/>
              <a:t>Bấm để sửa kiểu tiêu đề Bản cái</a:t>
            </a:r>
            <a:endParaRPr lang="en-US" dirty="0"/>
          </a:p>
        </p:txBody>
      </p:sp>
      <p:sp>
        <p:nvSpPr>
          <p:cNvPr id="3" name="Subtitle 2"/>
          <p:cNvSpPr>
            <a:spLocks noGrp="1"/>
          </p:cNvSpPr>
          <p:nvPr>
            <p:ph type="subTitle" idx="1"/>
          </p:nvPr>
        </p:nvSpPr>
        <p:spPr>
          <a:xfrm>
            <a:off x="1876424" y="3602038"/>
            <a:ext cx="8791575" cy="1655762"/>
          </a:xfrm>
          <a:prstGeom prst="rect">
            <a:avLst/>
          </a:prstGeom>
        </p:spPr>
        <p:txBody>
          <a:bodyPr>
            <a:normAutofit/>
          </a:bodyPr>
          <a:lstStyle>
            <a:lvl1pPr marL="0" indent="0" algn="l">
              <a:buNone/>
              <a:defRPr sz="2000" cap="all" baseline="0">
                <a:solidFill>
                  <a:schemeClr val="tx2"/>
                </a:solidFill>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876424" y="5410201"/>
            <a:ext cx="512488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a:prstGeom prst="rect">
            <a:avLst/>
          </a:prstGeom>
        </p:spPr>
        <p:txBody>
          <a:bodyPr anchor="b">
            <a:normAutofit/>
          </a:bodyPr>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atin typeface="Times New Roman" panose="02020603050405020304" pitchFamily="18" charset="0"/>
              </a:defRPr>
            </a:lvl1pPr>
          </a:lstStyle>
          <a:p>
            <a:pPr marL="0" lvl="0" indent="0">
              <a:buNone/>
            </a:pPr>
            <a:r>
              <a:rPr lang="vi-VN"/>
              <a:t>Bấm biểu tượng để thêm hình ảnh</a:t>
            </a:r>
            <a:endParaRPr lang="en-US" dirty="0"/>
          </a:p>
        </p:txBody>
      </p:sp>
      <p:sp>
        <p:nvSpPr>
          <p:cNvPr id="4" name="Text Placeholder 3"/>
          <p:cNvSpPr>
            <a:spLocks noGrp="1"/>
          </p:cNvSpPr>
          <p:nvPr>
            <p:ph type="body" sz="half" idx="2"/>
          </p:nvPr>
        </p:nvSpPr>
        <p:spPr>
          <a:xfrm>
            <a:off x="1141364" y="5124020"/>
            <a:ext cx="9910859" cy="682472"/>
          </a:xfrm>
          <a:prstGeom prst="rect">
            <a:avLst/>
          </a:prstGeom>
        </p:spPr>
        <p:txBody>
          <a:bodyPr>
            <a:normAutofit/>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410" y="4419599"/>
            <a:ext cx="9904459" cy="1371599"/>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a:prstGeom prst="rect">
            <a:avLst/>
          </a:prstGeom>
        </p:spPr>
        <p:txBody>
          <a:bodyPr anchor="ctr">
            <a:normAutofit/>
          </a:bodyPr>
          <a:lstStyle>
            <a:lvl1pPr>
              <a:defRPr sz="3600"/>
            </a:lvl1pPr>
          </a:lstStyle>
          <a:p>
            <a:r>
              <a:rPr lang="vi-VN"/>
              <a:t>Bấm để sửa kiểu tiêu đề Bản cái</a:t>
            </a:r>
            <a:endParaRPr lang="en-US" dirty="0"/>
          </a:p>
        </p:txBody>
      </p:sp>
      <p:sp>
        <p:nvSpPr>
          <p:cNvPr id="12" name="Text Placeholder 3"/>
          <p:cNvSpPr>
            <a:spLocks noGrp="1"/>
          </p:cNvSpPr>
          <p:nvPr>
            <p:ph type="body" sz="half" idx="13"/>
          </p:nvPr>
        </p:nvSpPr>
        <p:spPr>
          <a:xfrm>
            <a:off x="1720644" y="3365557"/>
            <a:ext cx="8752299" cy="548968"/>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4" name="Text Placeholder 3"/>
          <p:cNvSpPr>
            <a:spLocks noGrp="1"/>
          </p:cNvSpPr>
          <p:nvPr>
            <p:ph type="body" sz="half" idx="2"/>
          </p:nvPr>
        </p:nvSpPr>
        <p:spPr>
          <a:xfrm>
            <a:off x="1141411" y="4309919"/>
            <a:ext cx="9906002" cy="1489496"/>
          </a:xfrm>
          <a:prstGeom prst="rect">
            <a:avLst/>
          </a:prstGeom>
        </p:spPr>
        <p:txBody>
          <a:bodyPr anchor="ctr">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a:prstGeom prst="rect">
            <a:avLst/>
          </a:prstGeom>
        </p:spPr>
        <p:txBody>
          <a:bodyPr anchor="b">
            <a:normAutofit/>
          </a:bodyPr>
          <a:lstStyle>
            <a:lvl1pPr>
              <a:defRPr sz="3600"/>
            </a:lvl1pPr>
          </a:lstStyle>
          <a:p>
            <a:r>
              <a:rPr lang="vi-VN"/>
              <a:t>Bấm để sửa kiểu tiêu đề Bản cái</a:t>
            </a:r>
            <a:endParaRPr lang="en-US" dirty="0"/>
          </a:p>
        </p:txBody>
      </p:sp>
      <p:sp>
        <p:nvSpPr>
          <p:cNvPr id="4" name="Text Placeholder 3"/>
          <p:cNvSpPr>
            <a:spLocks noGrp="1"/>
          </p:cNvSpPr>
          <p:nvPr>
            <p:ph type="body" sz="half" idx="2"/>
          </p:nvPr>
        </p:nvSpPr>
        <p:spPr>
          <a:xfrm>
            <a:off x="1141364" y="4657655"/>
            <a:ext cx="9904505" cy="1140644"/>
          </a:xfrm>
          <a:prstGeom prst="rect">
            <a:avLst/>
          </a:prstGeom>
        </p:spPr>
        <p:txBody>
          <a:bodyPr anchor="t">
            <a:normAutofit/>
          </a:bodyPr>
          <a:lstStyle>
            <a:lvl1pPr marL="0" indent="0">
              <a:buNone/>
              <a:defRPr sz="18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a:prstGeom prst="rect">
            <a:avLst/>
          </a:prstGeom>
        </p:spPr>
        <p:txBody>
          <a:bodyPr/>
          <a:lstStyle/>
          <a:p>
            <a:r>
              <a:rPr lang="vi-VN"/>
              <a:t>Bấm để sửa kiểu tiêu đề Bản cái</a:t>
            </a:r>
            <a:endParaRPr lang="en-US" dirty="0"/>
          </a:p>
        </p:txBody>
      </p:sp>
      <p:sp>
        <p:nvSpPr>
          <p:cNvPr id="7" name="Text Placeholder 2"/>
          <p:cNvSpPr>
            <a:spLocks noGrp="1"/>
          </p:cNvSpPr>
          <p:nvPr>
            <p:ph type="body" idx="1"/>
          </p:nvPr>
        </p:nvSpPr>
        <p:spPr>
          <a:xfrm>
            <a:off x="1141410" y="2674463"/>
            <a:ext cx="3196899"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8" name="Text Placeholder 3"/>
          <p:cNvSpPr>
            <a:spLocks noGrp="1"/>
          </p:cNvSpPr>
          <p:nvPr>
            <p:ph type="body" sz="half" idx="15"/>
          </p:nvPr>
        </p:nvSpPr>
        <p:spPr>
          <a:xfrm>
            <a:off x="1127918" y="3360263"/>
            <a:ext cx="3208735"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9" name="Text Placeholder 4"/>
          <p:cNvSpPr>
            <a:spLocks noGrp="1"/>
          </p:cNvSpPr>
          <p:nvPr>
            <p:ph type="body" sz="quarter" idx="3"/>
          </p:nvPr>
        </p:nvSpPr>
        <p:spPr>
          <a:xfrm>
            <a:off x="4514766" y="2677635"/>
            <a:ext cx="3184385"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0" name="Text Placeholder 3"/>
          <p:cNvSpPr>
            <a:spLocks noGrp="1"/>
          </p:cNvSpPr>
          <p:nvPr>
            <p:ph type="body" sz="half" idx="16"/>
          </p:nvPr>
        </p:nvSpPr>
        <p:spPr>
          <a:xfrm>
            <a:off x="4504213" y="3363435"/>
            <a:ext cx="3195830"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11" name="Text Placeholder 4"/>
          <p:cNvSpPr>
            <a:spLocks noGrp="1"/>
          </p:cNvSpPr>
          <p:nvPr>
            <p:ph type="body" sz="quarter" idx="13"/>
          </p:nvPr>
        </p:nvSpPr>
        <p:spPr>
          <a:xfrm>
            <a:off x="7852442" y="2674463"/>
            <a:ext cx="3194968" cy="685800"/>
          </a:xfrm>
          <a:prstGeom prst="rect">
            <a:avLst/>
          </a:prstGeom>
        </p:spPr>
        <p:txBody>
          <a:bodyPr anchor="b">
            <a:noAutofit/>
          </a:bodyPr>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12" name="Text Placeholder 3"/>
          <p:cNvSpPr>
            <a:spLocks noGrp="1"/>
          </p:cNvSpPr>
          <p:nvPr>
            <p:ph type="body" sz="half" idx="17"/>
          </p:nvPr>
        </p:nvSpPr>
        <p:spPr>
          <a:xfrm>
            <a:off x="7852442" y="3360263"/>
            <a:ext cx="3194968" cy="2430936"/>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a:prstGeom prst="rect">
            <a:avLst/>
          </a:prstGeom>
        </p:spPr>
        <p:txBody>
          <a:bodyPr/>
          <a:lstStyle/>
          <a:p>
            <a:r>
              <a:rPr lang="vi-VN"/>
              <a:t>Bấm để sửa kiểu tiêu đề Bản cái</a:t>
            </a:r>
            <a:endParaRPr lang="en-US" dirty="0"/>
          </a:p>
        </p:txBody>
      </p:sp>
      <p:sp>
        <p:nvSpPr>
          <p:cNvPr id="19" name="Text Placeholder 2"/>
          <p:cNvSpPr>
            <a:spLocks noGrp="1"/>
          </p:cNvSpPr>
          <p:nvPr>
            <p:ph type="body" idx="1"/>
          </p:nvPr>
        </p:nvSpPr>
        <p:spPr>
          <a:xfrm>
            <a:off x="1141413" y="4404596"/>
            <a:ext cx="319524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1" name="Text Placeholder 3"/>
          <p:cNvSpPr>
            <a:spLocks noGrp="1"/>
          </p:cNvSpPr>
          <p:nvPr>
            <p:ph type="body" sz="half" idx="18"/>
          </p:nvPr>
        </p:nvSpPr>
        <p:spPr>
          <a:xfrm>
            <a:off x="1141413" y="4980858"/>
            <a:ext cx="3195240" cy="817843"/>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2" name="Text Placeholder 4"/>
          <p:cNvSpPr>
            <a:spLocks noGrp="1"/>
          </p:cNvSpPr>
          <p:nvPr>
            <p:ph type="body" sz="quarter" idx="3"/>
          </p:nvPr>
        </p:nvSpPr>
        <p:spPr>
          <a:xfrm>
            <a:off x="4489053" y="4404596"/>
            <a:ext cx="3200400"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4" name="Text Placeholder 3"/>
          <p:cNvSpPr>
            <a:spLocks noGrp="1"/>
          </p:cNvSpPr>
          <p:nvPr>
            <p:ph type="body" sz="half" idx="19"/>
          </p:nvPr>
        </p:nvSpPr>
        <p:spPr>
          <a:xfrm>
            <a:off x="4487593" y="4980857"/>
            <a:ext cx="3200400" cy="810342"/>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25" name="Text Placeholder 4"/>
          <p:cNvSpPr>
            <a:spLocks noGrp="1"/>
          </p:cNvSpPr>
          <p:nvPr>
            <p:ph type="body" sz="quarter" idx="13"/>
          </p:nvPr>
        </p:nvSpPr>
        <p:spPr>
          <a:xfrm>
            <a:off x="7852567" y="4404595"/>
            <a:ext cx="3190741" cy="576262"/>
          </a:xfrm>
          <a:prstGeom prst="rect">
            <a:avLst/>
          </a:prstGeom>
        </p:spPr>
        <p:txBody>
          <a:bodyPr anchor="b">
            <a:noAutofit/>
          </a:bodyPr>
          <a:lstStyle>
            <a:lvl1pPr marL="0" indent="0">
              <a:lnSpc>
                <a:spcPct val="90000"/>
              </a:lnSpc>
              <a:buNone/>
              <a:defRPr sz="20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atin typeface="Times New Roman" panose="02020603050405020304" pitchFamily="18" charset="0"/>
              </a:defRPr>
            </a:lvl1pPr>
          </a:lstStyle>
          <a:p>
            <a:pPr marL="0" lvl="0" indent="0">
              <a:buNone/>
            </a:pPr>
            <a:r>
              <a:rPr lang="vi-VN"/>
              <a:t>Bấm biểu tượng để thêm hình ảnh</a:t>
            </a:r>
            <a:endParaRPr lang="en-US" dirty="0"/>
          </a:p>
        </p:txBody>
      </p:sp>
      <p:sp>
        <p:nvSpPr>
          <p:cNvPr id="27" name="Text Placeholder 3"/>
          <p:cNvSpPr>
            <a:spLocks noGrp="1"/>
          </p:cNvSpPr>
          <p:nvPr>
            <p:ph type="body" sz="half" idx="20"/>
          </p:nvPr>
        </p:nvSpPr>
        <p:spPr>
          <a:xfrm>
            <a:off x="7852442" y="4980854"/>
            <a:ext cx="3194968" cy="810345"/>
          </a:xfrm>
          <a:prstGeom prst="rect">
            <a:avLst/>
          </a:prstGeom>
        </p:spPr>
        <p:txBody>
          <a:bodyPr anchor="t">
            <a:normAutofit/>
          </a:bodyPr>
          <a:lstStyle>
            <a:lvl1pPr marL="0" indent="0">
              <a:buNone/>
              <a:defRPr sz="1400">
                <a:latin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Chỉnh sửa kiểu văn bản của Bản cái</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2" y="2249487"/>
            <a:ext cx="9905999" cy="3541714"/>
          </a:xfrm>
          <a:prstGeom prst="rect">
            <a:avLst/>
          </a:prstGeom>
        </p:spPr>
        <p:txBody>
          <a:bodyPr vert="eaVert" ancho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a:prstGeom prst="rect">
            <a:avLst/>
          </a:prstGeo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141410" y="609599"/>
            <a:ext cx="7748590" cy="5181601"/>
          </a:xfrm>
          <a:prstGeom prst="rect">
            <a:avLst/>
          </a:prstGeom>
        </p:spPr>
        <p:txBody>
          <a:bodyPr vert="eaVert"/>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idx="1"/>
          </p:nvPr>
        </p:nvSpPr>
        <p:spPr>
          <a:xfrm>
            <a:off x="1141412" y="2249487"/>
            <a:ext cx="990599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a:prstGeom prst="rect">
            <a:avLst/>
          </a:prstGeom>
        </p:spPr>
        <p:txBody>
          <a:bodyPr anchor="b">
            <a:normAutofit/>
          </a:bodyPr>
          <a:lstStyle>
            <a:lvl1pPr>
              <a:defRPr sz="3600"/>
            </a:lvl1pPr>
          </a:lstStyle>
          <a:p>
            <a:r>
              <a:rPr lang="vi-VN"/>
              <a:t>Bấm để sửa kiểu tiêu đề Bản cái</a:t>
            </a:r>
            <a:endParaRPr lang="en-US" dirty="0"/>
          </a:p>
        </p:txBody>
      </p:sp>
      <p:sp>
        <p:nvSpPr>
          <p:cNvPr id="3" name="Text Placeholder 2"/>
          <p:cNvSpPr>
            <a:spLocks noGrp="1"/>
          </p:cNvSpPr>
          <p:nvPr>
            <p:ph type="body" idx="1"/>
          </p:nvPr>
        </p:nvSpPr>
        <p:spPr>
          <a:xfrm>
            <a:off x="1141411" y="4424362"/>
            <a:ext cx="9906000" cy="1374776"/>
          </a:xfrm>
          <a:prstGeom prst="rect">
            <a:avLst/>
          </a:prstGeom>
        </p:spPr>
        <p:txBody>
          <a:bodyPr>
            <a:normAutofit/>
          </a:bodyPr>
          <a:lstStyle>
            <a:lvl1pPr marL="0" indent="0">
              <a:buNone/>
              <a:defRPr sz="1800" cap="all" baseline="0">
                <a:solidFill>
                  <a:schemeClr val="tx1">
                    <a:tint val="75000"/>
                  </a:schemeClr>
                </a:solidFill>
                <a:latin typeface="Times New Roman" panose="02020603050405020304" pitchFamily="18" charset="0"/>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141410" y="2249486"/>
            <a:ext cx="4878389"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2249486"/>
            <a:ext cx="4875211" cy="3541714"/>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a:prstGeom prst="rect">
            <a:avLst/>
          </a:prstGeo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370019" y="2249486"/>
            <a:ext cx="4649783"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ontent Placeholder 3"/>
          <p:cNvSpPr>
            <a:spLocks noGrp="1"/>
          </p:cNvSpPr>
          <p:nvPr>
            <p:ph sz="half" idx="2"/>
          </p:nvPr>
        </p:nvSpPr>
        <p:spPr>
          <a:xfrm>
            <a:off x="1141410" y="3073397"/>
            <a:ext cx="4878391"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400808" y="2249485"/>
            <a:ext cx="4646602" cy="823912"/>
          </a:xfrm>
          <a:prstGeom prst="rect">
            <a:avLst/>
          </a:prstGeom>
        </p:spPr>
        <p:txBody>
          <a:bodyPr anchor="b"/>
          <a:lstStyle>
            <a:lvl1pPr marL="0" indent="0">
              <a:lnSpc>
                <a:spcPct val="90000"/>
              </a:lnSpc>
              <a:buNone/>
              <a:defRPr sz="2400" b="0" cap="all" baseline="0">
                <a:solidFill>
                  <a:schemeClr val="tx1"/>
                </a:solidFill>
                <a:latin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ontent Placeholder 5"/>
          <p:cNvSpPr>
            <a:spLocks noGrp="1"/>
          </p:cNvSpPr>
          <p:nvPr>
            <p:ph sz="quarter" idx="4"/>
          </p:nvPr>
        </p:nvSpPr>
        <p:spPr>
          <a:xfrm>
            <a:off x="6172200" y="3073397"/>
            <a:ext cx="4875210" cy="2717801"/>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8" name="Footer Placeholder 7"/>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478570"/>
          </a:xfrm>
          <a:prstGeom prst="rect">
            <a:avLst/>
          </a:prstGeom>
        </p:spPr>
        <p:txBody>
          <a:bodyPr/>
          <a:lstStyle/>
          <a:p>
            <a:r>
              <a:rPr lang="vi-VN"/>
              <a:t>Bấm để sửa kiểu tiêu đề Bản cái</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3" name="Footer Placeholder 2"/>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a:prstGeom prst="rect">
            <a:avLst/>
          </a:prstGeo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56200" y="592666"/>
            <a:ext cx="5891209" cy="5198534"/>
          </a:xfrm>
          <a:prstGeom prst="rect">
            <a:avLst/>
          </a:prstGeom>
        </p:spPr>
        <p:txBody>
          <a:bodyPr anchor="ct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146705" y="2249486"/>
            <a:ext cx="3856037"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a:prstGeom prst="rect">
            <a:avLst/>
          </a:prstGeo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atin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141410" y="2249486"/>
            <a:ext cx="5934511" cy="3541714"/>
          </a:xfrm>
          <a:prstGeom prst="rect">
            <a:avLst/>
          </a:prstGeom>
        </p:spPr>
        <p:txBody>
          <a:bodyPr/>
          <a:lstStyle>
            <a:lvl1pPr marL="0" indent="0">
              <a:buNone/>
              <a:defRPr sz="1600">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27/08/2022</a:t>
            </a:fld>
            <a:endParaRPr lang="en-US" dirty="0"/>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48" name="Hộp Văn bản 47">
            <a:extLst>
              <a:ext uri="{FF2B5EF4-FFF2-40B4-BE49-F238E27FC236}">
                <a16:creationId xmlns:a16="http://schemas.microsoft.com/office/drawing/2014/main" id="{28AE90DA-435F-4247-89AF-D39D237A25B9}"/>
              </a:ext>
            </a:extLst>
          </p:cNvPr>
          <p:cNvSpPr txBox="1"/>
          <p:nvPr userDrawn="1"/>
        </p:nvSpPr>
        <p:spPr>
          <a:xfrm>
            <a:off x="2797226" y="126940"/>
            <a:ext cx="9166174" cy="1384995"/>
          </a:xfrm>
          <a:prstGeom prst="rect">
            <a:avLst/>
          </a:prstGeom>
          <a:noFill/>
        </p:spPr>
        <p:txBody>
          <a:bodyPr wrap="square" rtlCol="0">
            <a:spAutoFit/>
          </a:bodyPr>
          <a:lstStyle/>
          <a:p>
            <a:pPr algn="ctr"/>
            <a:r>
              <a:rPr lang="en-US" sz="2800" b="1" kern="1200">
                <a:solidFill>
                  <a:schemeClr val="bg1"/>
                </a:solidFill>
                <a:effectLst/>
                <a:latin typeface="+mn-lt"/>
                <a:ea typeface="+mn-ea"/>
                <a:cs typeface="+mn-cs"/>
              </a:rPr>
              <a:t>CHỦ ĐỀ 4:</a:t>
            </a:r>
          </a:p>
          <a:p>
            <a:pPr marL="0" marR="0" lvl="0" indent="0" algn="ctr" defTabSz="457200" rtl="0" eaLnBrk="1" fontAlgn="auto" latinLnBrk="0" hangingPunct="1">
              <a:lnSpc>
                <a:spcPct val="100000"/>
              </a:lnSpc>
              <a:spcBef>
                <a:spcPts val="0"/>
              </a:spcBef>
              <a:spcAft>
                <a:spcPts val="0"/>
              </a:spcAft>
              <a:buClrTx/>
              <a:buSzTx/>
              <a:buFontTx/>
              <a:buNone/>
              <a:tabLst/>
              <a:defRPr/>
            </a:pPr>
            <a:r>
              <a:rPr lang="vi-VN" sz="2800" b="1" kern="1200">
                <a:solidFill>
                  <a:srgbClr val="0000CC"/>
                </a:solidFill>
                <a:effectLst/>
                <a:latin typeface="+mn-lt"/>
                <a:ea typeface="+mn-ea"/>
                <a:cs typeface="+mn-cs"/>
              </a:rPr>
              <a:t>CHỦ ĐỘNG, TỰ TIN TRONG HỌC TẬP VÀ GIAO TIẾP</a:t>
            </a:r>
            <a:endParaRPr lang="en-US" sz="2800" b="1" kern="1200">
              <a:solidFill>
                <a:srgbClr val="0000CC"/>
              </a:solidFill>
              <a:effectLst/>
              <a:latin typeface="+mn-lt"/>
              <a:ea typeface="+mn-ea"/>
              <a:cs typeface="+mn-cs"/>
            </a:endParaRPr>
          </a:p>
          <a:p>
            <a:pPr algn="ctr"/>
            <a:r>
              <a:rPr lang="vi-VN" sz="2800" b="1" kern="1200">
                <a:solidFill>
                  <a:schemeClr val="tx1"/>
                </a:solidFill>
                <a:effectLst/>
                <a:latin typeface="+mn-lt"/>
                <a:ea typeface="+mn-ea"/>
                <a:cs typeface="+mn-cs"/>
              </a:rPr>
              <a:t>HỐNG NHÀ TRƯỜNG </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51" name="Hình Bầu dục 50">
            <a:extLst>
              <a:ext uri="{FF2B5EF4-FFF2-40B4-BE49-F238E27FC236}">
                <a16:creationId xmlns:a16="http://schemas.microsoft.com/office/drawing/2014/main" id="{663F5D25-21BB-499E-9523-8C0A12CA37E8}"/>
              </a:ext>
            </a:extLst>
          </p:cNvPr>
          <p:cNvSpPr/>
          <p:nvPr userDrawn="1"/>
        </p:nvSpPr>
        <p:spPr>
          <a:xfrm>
            <a:off x="-31751" y="-15780"/>
            <a:ext cx="2420990" cy="2852641"/>
          </a:xfrm>
          <a:prstGeom prst="ellipse">
            <a:avLst/>
          </a:prstGeom>
          <a:blipFill dpi="0" rotWithShape="1">
            <a:blip r:embed="rId20">
              <a:extLst>
                <a:ext uri="{28A0092B-C50C-407E-A947-70E740481C1C}">
                  <a14:useLocalDpi xmlns:a14="http://schemas.microsoft.com/office/drawing/2010/main" val="0"/>
                </a:ext>
              </a:extLst>
            </a:blip>
            <a:srcRect/>
            <a:stretch>
              <a:fillRect/>
            </a:stretch>
          </a:blipFill>
          <a:scene3d>
            <a:camera prst="orthographicFront">
              <a:rot lat="1800103" lon="19792290" rev="21089282"/>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F7375F4-3794-4375-8CE6-2F6B34312284}"/>
              </a:ext>
            </a:extLst>
          </p:cNvPr>
          <p:cNvPicPr>
            <a:picLocks noChangeAspect="1"/>
          </p:cNvPicPr>
          <p:nvPr/>
        </p:nvPicPr>
        <p:blipFill rotWithShape="1">
          <a:blip r:embed="rId2"/>
          <a:srcRect l="30242" t="21506" r="31452" b="11254"/>
          <a:stretch/>
        </p:blipFill>
        <p:spPr>
          <a:xfrm>
            <a:off x="4180061" y="1177412"/>
            <a:ext cx="5730855" cy="5658465"/>
          </a:xfrm>
          <a:prstGeom prst="rect">
            <a:avLst/>
          </a:prstGeom>
        </p:spPr>
      </p:pic>
    </p:spTree>
    <p:extLst>
      <p:ext uri="{BB962C8B-B14F-4D97-AF65-F5344CB8AC3E}">
        <p14:creationId xmlns:p14="http://schemas.microsoft.com/office/powerpoint/2010/main" val="114596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3431683" y="1504665"/>
            <a:ext cx="7314974"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b="1"/>
              <a:t>B</a:t>
            </a:r>
            <a:r>
              <a:rPr lang="vi-VN" b="1"/>
              <a:t>iểu hiện của chủ động trong các môi trường học tập, giao tiếp</a:t>
            </a:r>
            <a:endParaRPr lang="en-US" sz="1800" b="1" dirty="0">
              <a:solidFill>
                <a:srgbClr val="FF0000"/>
              </a:solidFill>
              <a:latin typeface="+mj-lt"/>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2664542" y="1429677"/>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rPr>
                <a:t>1</a:t>
              </a:r>
            </a:p>
          </p:txBody>
        </p:sp>
      </p:grpSp>
      <p:sp>
        <p:nvSpPr>
          <p:cNvPr id="2" name="Hộp Văn bản 1">
            <a:extLst>
              <a:ext uri="{FF2B5EF4-FFF2-40B4-BE49-F238E27FC236}">
                <a16:creationId xmlns:a16="http://schemas.microsoft.com/office/drawing/2014/main" id="{AD1BB128-9BF2-4680-9A59-4BE417F6ACE4}"/>
              </a:ext>
            </a:extLst>
          </p:cNvPr>
          <p:cNvSpPr txBox="1"/>
          <p:nvPr/>
        </p:nvSpPr>
        <p:spPr>
          <a:xfrm>
            <a:off x="3013654" y="2133600"/>
            <a:ext cx="8126294" cy="4493538"/>
          </a:xfrm>
          <a:prstGeom prst="rect">
            <a:avLst/>
          </a:prstGeom>
          <a:noFill/>
        </p:spPr>
        <p:txBody>
          <a:bodyPr wrap="square" rtlCol="0">
            <a:spAutoFit/>
          </a:bodyPr>
          <a:lstStyle/>
          <a:p>
            <a:pPr marL="342900" indent="-342900">
              <a:buFont typeface="Wingdings" panose="05000000000000000000" pitchFamily="2" charset="2"/>
              <a:buChar char="Ø"/>
            </a:pPr>
            <a:r>
              <a:rPr lang="vi-VN" sz="2200">
                <a:solidFill>
                  <a:srgbClr val="0000CC"/>
                </a:solidFill>
                <a:latin typeface="+mj-lt"/>
              </a:rPr>
              <a:t>Ở trường, lớp:</a:t>
            </a:r>
            <a:endParaRPr lang="en-US" sz="2200">
              <a:solidFill>
                <a:srgbClr val="0000CC"/>
              </a:solidFill>
              <a:latin typeface="+mj-lt"/>
            </a:endParaRPr>
          </a:p>
          <a:p>
            <a:pPr marL="342900" lvl="0" indent="404813">
              <a:buFont typeface="Wingdings" panose="05000000000000000000" pitchFamily="2" charset="2"/>
              <a:buChar char="ü"/>
            </a:pPr>
            <a:r>
              <a:rPr lang="vi-VN" sz="2200">
                <a:solidFill>
                  <a:schemeClr val="bg1"/>
                </a:solidFill>
                <a:latin typeface="+mj-lt"/>
              </a:rPr>
              <a:t>Tích cực phát biểu, xây dựng bài.</a:t>
            </a:r>
            <a:endParaRPr lang="en-US" sz="2200">
              <a:solidFill>
                <a:schemeClr val="bg1"/>
              </a:solidFill>
              <a:latin typeface="+mj-lt"/>
            </a:endParaRPr>
          </a:p>
          <a:p>
            <a:pPr marL="342900" lvl="0" indent="404813">
              <a:buFont typeface="Wingdings" panose="05000000000000000000" pitchFamily="2" charset="2"/>
              <a:buChar char="ü"/>
            </a:pPr>
            <a:r>
              <a:rPr lang="vi-VN" sz="2200">
                <a:solidFill>
                  <a:schemeClr val="bg1"/>
                </a:solidFill>
                <a:latin typeface="+mj-lt"/>
              </a:rPr>
              <a:t>Chủ động chia sẻ với thầy cô, bạn bè.</a:t>
            </a:r>
            <a:endParaRPr lang="en-US" sz="2200">
              <a:solidFill>
                <a:schemeClr val="bg1"/>
              </a:solidFill>
              <a:latin typeface="+mj-lt"/>
            </a:endParaRPr>
          </a:p>
          <a:p>
            <a:pPr marL="342900" indent="-342900">
              <a:buFont typeface="Wingdings" panose="05000000000000000000" pitchFamily="2" charset="2"/>
              <a:buChar char="Ø"/>
            </a:pPr>
            <a:r>
              <a:rPr lang="vi-VN" sz="2200">
                <a:solidFill>
                  <a:srgbClr val="0000CC"/>
                </a:solidFill>
                <a:latin typeface="+mj-lt"/>
              </a:rPr>
              <a:t>Ở nhà:</a:t>
            </a:r>
            <a:endParaRPr lang="en-US" sz="2200">
              <a:solidFill>
                <a:srgbClr val="0000CC"/>
              </a:solidFill>
              <a:latin typeface="+mj-lt"/>
            </a:endParaRPr>
          </a:p>
          <a:p>
            <a:pPr marL="342900" lvl="0" indent="404813">
              <a:buFont typeface="Wingdings" panose="05000000000000000000" pitchFamily="2" charset="2"/>
              <a:buChar char="ü"/>
            </a:pPr>
            <a:r>
              <a:rPr lang="vi-VN" sz="2200">
                <a:solidFill>
                  <a:schemeClr val="bg1"/>
                </a:solidFill>
                <a:latin typeface="+mj-lt"/>
              </a:rPr>
              <a:t>Tự giác ôn bài, chuẩn bị bài cho buổi học tiếp theo.</a:t>
            </a:r>
            <a:endParaRPr lang="en-US" sz="2200">
              <a:solidFill>
                <a:schemeClr val="bg1"/>
              </a:solidFill>
              <a:latin typeface="+mj-lt"/>
            </a:endParaRPr>
          </a:p>
          <a:p>
            <a:pPr marL="342900" lvl="0" indent="404813">
              <a:buFont typeface="Wingdings" panose="05000000000000000000" pitchFamily="2" charset="2"/>
              <a:buChar char="ü"/>
            </a:pPr>
            <a:r>
              <a:rPr lang="vi-VN" sz="2200">
                <a:solidFill>
                  <a:schemeClr val="bg1"/>
                </a:solidFill>
                <a:latin typeface="+mj-lt"/>
              </a:rPr>
              <a:t>Chủ động chia sẻ với người thân về học tập.</a:t>
            </a:r>
            <a:endParaRPr lang="en-US" sz="2200">
              <a:solidFill>
                <a:schemeClr val="bg1"/>
              </a:solidFill>
              <a:latin typeface="+mj-lt"/>
            </a:endParaRPr>
          </a:p>
          <a:p>
            <a:pPr marL="342900" indent="-342900">
              <a:buFont typeface="Wingdings" panose="05000000000000000000" pitchFamily="2" charset="2"/>
              <a:buChar char="Ø"/>
            </a:pPr>
            <a:r>
              <a:rPr lang="vi-VN" sz="2200">
                <a:solidFill>
                  <a:srgbClr val="0000CC"/>
                </a:solidFill>
                <a:latin typeface="+mj-lt"/>
              </a:rPr>
              <a:t>Thực tiễn xã hội:</a:t>
            </a:r>
            <a:endParaRPr lang="en-US" sz="2200">
              <a:solidFill>
                <a:srgbClr val="0000CC"/>
              </a:solidFill>
              <a:latin typeface="+mj-lt"/>
            </a:endParaRPr>
          </a:p>
          <a:p>
            <a:pPr marL="342900" lvl="0" indent="404813">
              <a:buFont typeface="Wingdings" panose="05000000000000000000" pitchFamily="2" charset="2"/>
              <a:buChar char="ü"/>
            </a:pPr>
            <a:r>
              <a:rPr lang="vi-VN" sz="2200">
                <a:solidFill>
                  <a:schemeClr val="bg1"/>
                </a:solidFill>
                <a:latin typeface="+mj-lt"/>
              </a:rPr>
              <a:t>Vận dụng kiến thức bài học vào thực tế.</a:t>
            </a:r>
            <a:endParaRPr lang="en-US" sz="2200">
              <a:solidFill>
                <a:schemeClr val="bg1"/>
              </a:solidFill>
              <a:latin typeface="+mj-lt"/>
            </a:endParaRPr>
          </a:p>
          <a:p>
            <a:pPr marL="342900" lvl="0" indent="404813">
              <a:buFont typeface="Wingdings" panose="05000000000000000000" pitchFamily="2" charset="2"/>
              <a:buChar char="ü"/>
            </a:pPr>
            <a:r>
              <a:rPr lang="vi-VN" sz="2200">
                <a:solidFill>
                  <a:schemeClr val="bg1"/>
                </a:solidFill>
                <a:latin typeface="+mj-lt"/>
              </a:rPr>
              <a:t>Chủ động chia sẻ, học hỏi kinh nghiệm từ mọi người.</a:t>
            </a:r>
            <a:endParaRPr lang="en-US" sz="2200">
              <a:solidFill>
                <a:schemeClr val="bg1"/>
              </a:solidFill>
              <a:latin typeface="+mj-lt"/>
            </a:endParaRPr>
          </a:p>
          <a:p>
            <a:pPr marL="342900" indent="-342900">
              <a:buFont typeface="Wingdings" panose="05000000000000000000" pitchFamily="2" charset="2"/>
              <a:buChar char="Ø"/>
            </a:pPr>
            <a:r>
              <a:rPr lang="vi-VN" sz="2200">
                <a:solidFill>
                  <a:srgbClr val="0000CC"/>
                </a:solidFill>
                <a:latin typeface="+mj-lt"/>
              </a:rPr>
              <a:t>Ở các trung tâm câu lạc bộ:</a:t>
            </a:r>
            <a:endParaRPr lang="en-US" sz="2200">
              <a:solidFill>
                <a:srgbClr val="0000CC"/>
              </a:solidFill>
              <a:latin typeface="+mj-lt"/>
            </a:endParaRPr>
          </a:p>
          <a:p>
            <a:pPr marL="342900" lvl="0" indent="404813">
              <a:buFont typeface="Wingdings" panose="05000000000000000000" pitchFamily="2" charset="2"/>
              <a:buChar char="ü"/>
            </a:pPr>
            <a:r>
              <a:rPr lang="vi-VN" sz="2200">
                <a:solidFill>
                  <a:schemeClr val="bg1"/>
                </a:solidFill>
                <a:latin typeface="+mj-lt"/>
              </a:rPr>
              <a:t>Tìm hiểu kiến thức bài học.</a:t>
            </a:r>
            <a:endParaRPr lang="en-US" sz="2200">
              <a:solidFill>
                <a:schemeClr val="bg1"/>
              </a:solidFill>
              <a:latin typeface="+mj-lt"/>
            </a:endParaRPr>
          </a:p>
          <a:p>
            <a:pPr marL="342900" lvl="0" indent="404813">
              <a:buFont typeface="Wingdings" panose="05000000000000000000" pitchFamily="2" charset="2"/>
              <a:buChar char="ü"/>
            </a:pPr>
            <a:r>
              <a:rPr lang="vi-VN" sz="2200">
                <a:solidFill>
                  <a:schemeClr val="bg1"/>
                </a:solidFill>
                <a:latin typeface="+mj-lt"/>
              </a:rPr>
              <a:t>Chủ động làm quen.</a:t>
            </a:r>
            <a:endParaRPr lang="en-US" sz="2200">
              <a:solidFill>
                <a:schemeClr val="bg1"/>
              </a:solidFill>
              <a:latin typeface="+mj-lt"/>
            </a:endParaRPr>
          </a:p>
          <a:p>
            <a:endParaRPr lang="en-US" sz="2200">
              <a:solidFill>
                <a:schemeClr val="bg1"/>
              </a:solidFill>
              <a:latin typeface="+mj-lt"/>
            </a:endParaRPr>
          </a:p>
        </p:txBody>
      </p:sp>
    </p:spTree>
    <p:extLst>
      <p:ext uri="{BB962C8B-B14F-4D97-AF65-F5344CB8AC3E}">
        <p14:creationId xmlns:p14="http://schemas.microsoft.com/office/powerpoint/2010/main" val="5206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wipe(left)">
                                      <p:cBhvr>
                                        <p:cTn id="15" dur="500"/>
                                        <p:tgtEl>
                                          <p:spTgt spid="2">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wipe(left)">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wipe(left)">
                                      <p:cBhvr>
                                        <p:cTn id="23" dur="500"/>
                                        <p:tgtEl>
                                          <p:spTgt spid="2">
                                            <p:txEl>
                                              <p:pRg st="7" end="7"/>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wipe(left)">
                                      <p:cBhvr>
                                        <p:cTn id="26" dur="500"/>
                                        <p:tgtEl>
                                          <p:spTgt spid="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wipe(left)">
                                      <p:cBhvr>
                                        <p:cTn id="31" dur="500"/>
                                        <p:tgtEl>
                                          <p:spTgt spid="2">
                                            <p:txEl>
                                              <p:pRg st="10" end="1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wipe(left)">
                                      <p:cBhvr>
                                        <p:cTn id="3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2">
            <a:hlinkClick r:id="rId2" action="ppaction://hlinksldjump"/>
            <a:extLst>
              <a:ext uri="{FF2B5EF4-FFF2-40B4-BE49-F238E27FC236}">
                <a16:creationId xmlns:a16="http://schemas.microsoft.com/office/drawing/2014/main" id="{1274431B-AE96-4D3C-B0F7-C8C0DA4C6E9F}"/>
              </a:ext>
            </a:extLst>
          </p:cNvPr>
          <p:cNvSpPr>
            <a:spLocks noChangeArrowheads="1"/>
          </p:cNvSpPr>
          <p:nvPr/>
        </p:nvSpPr>
        <p:spPr bwMode="gray">
          <a:xfrm>
            <a:off x="3364688" y="1592751"/>
            <a:ext cx="7892788"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000" b="1">
                <a:solidFill>
                  <a:srgbClr val="FF0000"/>
                </a:solidFill>
                <a:latin typeface="+mj-lt"/>
              </a:rPr>
              <a:t>Biểu hiện của tự tin, thân thiện trong giao tiếp</a:t>
            </a:r>
            <a:endParaRPr lang="en-US" sz="2000">
              <a:solidFill>
                <a:srgbClr val="FF0000"/>
              </a:solidFill>
              <a:latin typeface="+mj-lt"/>
            </a:endParaRPr>
          </a:p>
        </p:txBody>
      </p:sp>
      <p:grpSp>
        <p:nvGrpSpPr>
          <p:cNvPr id="15" name="Nhóm 14">
            <a:extLst>
              <a:ext uri="{FF2B5EF4-FFF2-40B4-BE49-F238E27FC236}">
                <a16:creationId xmlns:a16="http://schemas.microsoft.com/office/drawing/2014/main" id="{AF200F5C-480C-4107-A1BA-117E0107261A}"/>
              </a:ext>
            </a:extLst>
          </p:cNvPr>
          <p:cNvGrpSpPr/>
          <p:nvPr/>
        </p:nvGrpSpPr>
        <p:grpSpPr>
          <a:xfrm>
            <a:off x="2597547" y="1496118"/>
            <a:ext cx="812415" cy="606392"/>
            <a:chOff x="3212828" y="3397132"/>
            <a:chExt cx="1248697" cy="904335"/>
          </a:xfrm>
        </p:grpSpPr>
        <p:grpSp>
          <p:nvGrpSpPr>
            <p:cNvPr id="16" name="Group 53">
              <a:extLst>
                <a:ext uri="{FF2B5EF4-FFF2-40B4-BE49-F238E27FC236}">
                  <a16:creationId xmlns:a16="http://schemas.microsoft.com/office/drawing/2014/main" id="{6A2AB2E8-79AF-415F-B367-A77988346F4B}"/>
                </a:ext>
              </a:extLst>
            </p:cNvPr>
            <p:cNvGrpSpPr>
              <a:grpSpLocks/>
            </p:cNvGrpSpPr>
            <p:nvPr/>
          </p:nvGrpSpPr>
          <p:grpSpPr bwMode="auto">
            <a:xfrm flipV="1">
              <a:off x="3212828" y="3397132"/>
              <a:ext cx="1248697" cy="904335"/>
              <a:chOff x="2075" y="1577"/>
              <a:chExt cx="1615" cy="1821"/>
            </a:xfrm>
          </p:grpSpPr>
          <p:sp>
            <p:nvSpPr>
              <p:cNvPr id="18" name="Oval 54">
                <a:extLst>
                  <a:ext uri="{FF2B5EF4-FFF2-40B4-BE49-F238E27FC236}">
                    <a16:creationId xmlns:a16="http://schemas.microsoft.com/office/drawing/2014/main" id="{AA2DC608-E47B-4DDB-B533-63FB66C4E013}"/>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Oval 55">
                <a:extLst>
                  <a:ext uri="{FF2B5EF4-FFF2-40B4-BE49-F238E27FC236}">
                    <a16:creationId xmlns:a16="http://schemas.microsoft.com/office/drawing/2014/main" id="{33A2F931-382A-4F36-BEAE-FB43ED54FBC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Oval 56">
                <a:extLst>
                  <a:ext uri="{FF2B5EF4-FFF2-40B4-BE49-F238E27FC236}">
                    <a16:creationId xmlns:a16="http://schemas.microsoft.com/office/drawing/2014/main" id="{64ADF3E3-B5A0-491B-AF75-B52F6913B0FA}"/>
                  </a:ext>
                </a:extLst>
              </p:cNvPr>
              <p:cNvSpPr>
                <a:spLocks noChangeArrowheads="1"/>
              </p:cNvSpPr>
              <p:nvPr/>
            </p:nvSpPr>
            <p:spPr bwMode="gray">
              <a:xfrm>
                <a:off x="2253" y="1577"/>
                <a:ext cx="516" cy="18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1" name="Oval 57">
                <a:extLst>
                  <a:ext uri="{FF2B5EF4-FFF2-40B4-BE49-F238E27FC236}">
                    <a16:creationId xmlns:a16="http://schemas.microsoft.com/office/drawing/2014/main" id="{6FD1923E-627D-41D0-815B-E24ECF80DE10}"/>
                  </a:ext>
                </a:extLst>
              </p:cNvPr>
              <p:cNvSpPr>
                <a:spLocks noChangeArrowheads="1"/>
              </p:cNvSpPr>
              <p:nvPr/>
            </p:nvSpPr>
            <p:spPr bwMode="gray">
              <a:xfrm>
                <a:off x="2254" y="1578"/>
                <a:ext cx="516" cy="182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2" name="Oval 58">
                <a:extLst>
                  <a:ext uri="{FF2B5EF4-FFF2-40B4-BE49-F238E27FC236}">
                    <a16:creationId xmlns:a16="http://schemas.microsoft.com/office/drawing/2014/main" id="{6F655D7F-A673-44B6-B9D5-BCFB15F28D73}"/>
                  </a:ext>
                </a:extLst>
              </p:cNvPr>
              <p:cNvSpPr>
                <a:spLocks noChangeArrowheads="1"/>
              </p:cNvSpPr>
              <p:nvPr/>
            </p:nvSpPr>
            <p:spPr bwMode="gray">
              <a:xfrm>
                <a:off x="2334" y="1578"/>
                <a:ext cx="1097" cy="18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20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Oval 59">
                <a:extLst>
                  <a:ext uri="{FF2B5EF4-FFF2-40B4-BE49-F238E27FC236}">
                    <a16:creationId xmlns:a16="http://schemas.microsoft.com/office/drawing/2014/main" id="{10E9D283-953F-48F6-901A-73B2C150C489}"/>
                  </a:ext>
                </a:extLst>
              </p:cNvPr>
              <p:cNvSpPr>
                <a:spLocks noChangeArrowheads="1"/>
              </p:cNvSpPr>
              <p:nvPr/>
            </p:nvSpPr>
            <p:spPr bwMode="gray">
              <a:xfrm>
                <a:off x="2337" y="1578"/>
                <a:ext cx="1096" cy="182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200">
                  <a:solidFill>
                    <a:schemeClr val="tx2">
                      <a:lumMod val="75000"/>
                    </a:schemeClr>
                  </a:solidFill>
                  <a:latin typeface="Times New Roman" panose="02020603050405020304" pitchFamily="18" charset="0"/>
                  <a:cs typeface="Times New Roman" panose="02020603050405020304" pitchFamily="18" charset="0"/>
                </a:endParaRPr>
              </a:p>
            </p:txBody>
          </p:sp>
        </p:grpSp>
        <p:sp>
          <p:nvSpPr>
            <p:cNvPr id="17" name="Text Box 9">
              <a:extLst>
                <a:ext uri="{FF2B5EF4-FFF2-40B4-BE49-F238E27FC236}">
                  <a16:creationId xmlns:a16="http://schemas.microsoft.com/office/drawing/2014/main" id="{50E2C9C0-5162-42AF-8890-808297150E8E}"/>
                </a:ext>
              </a:extLst>
            </p:cNvPr>
            <p:cNvSpPr txBox="1">
              <a:spLocks noChangeArrowheads="1"/>
            </p:cNvSpPr>
            <p:nvPr/>
          </p:nvSpPr>
          <p:spPr bwMode="gray">
            <a:xfrm>
              <a:off x="3620183" y="3558067"/>
              <a:ext cx="611049" cy="64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2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2</a:t>
              </a:r>
              <a:endParaRPr lang="en-US" altLang="en-US" sz="22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grpSp>
      <p:sp>
        <p:nvSpPr>
          <p:cNvPr id="3" name="Hộp Văn bản 2">
            <a:extLst>
              <a:ext uri="{FF2B5EF4-FFF2-40B4-BE49-F238E27FC236}">
                <a16:creationId xmlns:a16="http://schemas.microsoft.com/office/drawing/2014/main" id="{1A2FA3B0-6C16-4363-BC94-F43E44CE34F5}"/>
              </a:ext>
            </a:extLst>
          </p:cNvPr>
          <p:cNvSpPr txBox="1"/>
          <p:nvPr/>
        </p:nvSpPr>
        <p:spPr>
          <a:xfrm>
            <a:off x="3126659" y="2399071"/>
            <a:ext cx="8337754" cy="3785652"/>
          </a:xfrm>
          <a:prstGeom prst="rect">
            <a:avLst/>
          </a:prstGeom>
          <a:solidFill>
            <a:schemeClr val="accent4">
              <a:lumMod val="20000"/>
              <a:lumOff val="80000"/>
            </a:schemeClr>
          </a:solidFill>
        </p:spPr>
        <p:txBody>
          <a:bodyPr wrap="square" rtlCol="0">
            <a:spAutoFit/>
          </a:bodyPr>
          <a:lstStyle/>
          <a:p>
            <a:pPr marL="342900" lvl="0" indent="-342900">
              <a:buFont typeface="Wingdings" panose="05000000000000000000" pitchFamily="2" charset="2"/>
              <a:buChar char="Ø"/>
            </a:pPr>
            <a:r>
              <a:rPr lang="vi-VN" sz="2400">
                <a:solidFill>
                  <a:schemeClr val="bg1"/>
                </a:solidFill>
                <a:latin typeface="+mj-lt"/>
              </a:rPr>
              <a:t>Bình tĩnh và nhìn vào người giao tiếp.</a:t>
            </a:r>
            <a:endParaRPr lang="en-US" sz="2400">
              <a:solidFill>
                <a:schemeClr val="bg1"/>
              </a:solidFill>
              <a:latin typeface="+mj-lt"/>
            </a:endParaRPr>
          </a:p>
          <a:p>
            <a:pPr marL="342900" lvl="0" indent="-342900">
              <a:buFont typeface="Wingdings" panose="05000000000000000000" pitchFamily="2" charset="2"/>
              <a:buChar char="Ø"/>
            </a:pPr>
            <a:r>
              <a:rPr lang="vi-VN" sz="2400">
                <a:solidFill>
                  <a:schemeClr val="bg1"/>
                </a:solidFill>
                <a:latin typeface="+mj-lt"/>
              </a:rPr>
              <a:t>Lời nói làm cho người khác vui, phấn khích, bớt lo lắng, làm vừa lòng nhau.</a:t>
            </a:r>
            <a:endParaRPr lang="en-US" sz="2400">
              <a:solidFill>
                <a:schemeClr val="bg1"/>
              </a:solidFill>
              <a:latin typeface="+mj-lt"/>
            </a:endParaRPr>
          </a:p>
          <a:p>
            <a:pPr marL="342900" lvl="0" indent="-342900">
              <a:buFont typeface="Wingdings" panose="05000000000000000000" pitchFamily="2" charset="2"/>
              <a:buChar char="Ø"/>
            </a:pPr>
            <a:r>
              <a:rPr lang="vi-VN" sz="2400">
                <a:solidFill>
                  <a:schemeClr val="bg1"/>
                </a:solidFill>
                <a:latin typeface="+mj-lt"/>
              </a:rPr>
              <a:t>Trang phục gọn gàng, thân thiện, tạo thiện cảm với mọi người.</a:t>
            </a:r>
            <a:endParaRPr lang="en-US" sz="2400">
              <a:solidFill>
                <a:schemeClr val="bg1"/>
              </a:solidFill>
              <a:latin typeface="+mj-lt"/>
            </a:endParaRPr>
          </a:p>
          <a:p>
            <a:pPr marL="342900" lvl="0" indent="-342900">
              <a:buFont typeface="Wingdings" panose="05000000000000000000" pitchFamily="2" charset="2"/>
              <a:buChar char="Ø"/>
            </a:pPr>
            <a:r>
              <a:rPr lang="vi-VN" sz="2400">
                <a:solidFill>
                  <a:schemeClr val="bg1"/>
                </a:solidFill>
                <a:latin typeface="+mj-lt"/>
              </a:rPr>
              <a:t>Tự ti</a:t>
            </a:r>
            <a:r>
              <a:rPr lang="en-US" sz="2400">
                <a:solidFill>
                  <a:schemeClr val="bg1"/>
                </a:solidFill>
                <a:latin typeface="Times New Roman" panose="02020603050405020304" pitchFamily="18" charset="0"/>
                <a:cs typeface="Times New Roman" panose="02020603050405020304" pitchFamily="18" charset="0"/>
              </a:rPr>
              <a:t>n</a:t>
            </a:r>
            <a:r>
              <a:rPr lang="vi-VN" sz="2400">
                <a:solidFill>
                  <a:schemeClr val="bg1"/>
                </a:solidFill>
                <a:latin typeface="+mj-lt"/>
              </a:rPr>
              <a:t> xử lí các tình huống trong giao tiếp.</a:t>
            </a:r>
            <a:endParaRPr lang="en-US" sz="2400">
              <a:solidFill>
                <a:schemeClr val="bg1"/>
              </a:solidFill>
              <a:latin typeface="+mj-lt"/>
            </a:endParaRPr>
          </a:p>
          <a:p>
            <a:pPr marL="342900" lvl="0" indent="-342900">
              <a:buFont typeface="Wingdings" panose="05000000000000000000" pitchFamily="2" charset="2"/>
              <a:buChar char="Ø"/>
            </a:pPr>
            <a:r>
              <a:rPr lang="vi-VN" sz="2400">
                <a:solidFill>
                  <a:schemeClr val="bg1"/>
                </a:solidFill>
                <a:latin typeface="+mj-lt"/>
              </a:rPr>
              <a:t>Tập trung vào mục đích giao tiếp, không lơ đãng, xao nhãng sang chuyện khác.</a:t>
            </a:r>
            <a:endParaRPr lang="en-US" sz="2400">
              <a:solidFill>
                <a:schemeClr val="bg1"/>
              </a:solidFill>
              <a:latin typeface="+mj-lt"/>
            </a:endParaRPr>
          </a:p>
          <a:p>
            <a:pPr marL="342900" lvl="0" indent="-342900">
              <a:buFont typeface="Wingdings" panose="05000000000000000000" pitchFamily="2" charset="2"/>
              <a:buChar char="Ø"/>
            </a:pPr>
            <a:r>
              <a:rPr lang="vi-VN" sz="2400">
                <a:solidFill>
                  <a:schemeClr val="bg1"/>
                </a:solidFill>
                <a:latin typeface="+mj-lt"/>
              </a:rPr>
              <a:t>Biểu hiện của ứng xử thân thiện trong giao tiếp: Vui vẻ, hòa đồng,...</a:t>
            </a:r>
            <a:endParaRPr lang="en-US" sz="2400">
              <a:solidFill>
                <a:schemeClr val="bg1"/>
              </a:solidFill>
              <a:latin typeface="+mj-lt"/>
            </a:endParaRPr>
          </a:p>
          <a:p>
            <a:endParaRPr lang="en-US" sz="2400">
              <a:solidFill>
                <a:schemeClr val="bg1"/>
              </a:solidFill>
              <a:latin typeface="+mj-lt"/>
            </a:endParaRPr>
          </a:p>
        </p:txBody>
      </p:sp>
    </p:spTree>
    <p:extLst>
      <p:ext uri="{BB962C8B-B14F-4D97-AF65-F5344CB8AC3E}">
        <p14:creationId xmlns:p14="http://schemas.microsoft.com/office/powerpoint/2010/main" val="3625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3382524" y="1467379"/>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en-US" sz="2400" b="1">
                <a:solidFill>
                  <a:srgbClr val="FF0000"/>
                </a:solidFill>
                <a:latin typeface="Times New Roman" panose="02020603050405020304" pitchFamily="18" charset="0"/>
                <a:cs typeface="Times New Roman" panose="02020603050405020304" pitchFamily="18" charset="0"/>
              </a:rPr>
              <a:t>C</a:t>
            </a:r>
            <a:r>
              <a:rPr lang="vi-VN" sz="2400" b="1">
                <a:solidFill>
                  <a:srgbClr val="FF0000"/>
                </a:solidFill>
                <a:latin typeface="Times New Roman" panose="02020603050405020304" pitchFamily="18" charset="0"/>
                <a:cs typeface="Times New Roman" panose="02020603050405020304" pitchFamily="18" charset="0"/>
              </a:rPr>
              <a:t>hủ động học tập, giao tiếp trong các môi trường</a:t>
            </a:r>
            <a:endParaRPr lang="en-US" sz="2400">
              <a:solidFill>
                <a:srgbClr val="FF0000"/>
              </a:solidFill>
              <a:latin typeface="Times New Roman" panose="02020603050405020304" pitchFamily="18" charset="0"/>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2615383"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2576052" y="2025908"/>
            <a:ext cx="8981210" cy="4832092"/>
          </a:xfrm>
          <a:prstGeom prst="rect">
            <a:avLst/>
          </a:prstGeom>
          <a:solidFill>
            <a:schemeClr val="accent2">
              <a:lumMod val="40000"/>
              <a:lumOff val="60000"/>
            </a:schemeClr>
          </a:solidFill>
        </p:spPr>
        <p:txBody>
          <a:bodyPr wrap="square" rtlCol="0">
            <a:spAutoFit/>
          </a:bodyPr>
          <a:lstStyle/>
          <a:p>
            <a:pPr algn="just"/>
            <a:r>
              <a:rPr lang="en-US" sz="2200">
                <a:solidFill>
                  <a:srgbClr val="0000CC"/>
                </a:solidFill>
                <a:latin typeface="+mj-lt"/>
              </a:rPr>
              <a:t>	</a:t>
            </a:r>
            <a:r>
              <a:rPr lang="en-US" sz="2200">
                <a:solidFill>
                  <a:srgbClr val="0000CC"/>
                </a:solidFill>
                <a:latin typeface="Times New Roman" panose="02020603050405020304" pitchFamily="18" charset="0"/>
                <a:cs typeface="Times New Roman" panose="02020603050405020304" pitchFamily="18" charset="0"/>
              </a:rPr>
              <a:t>X</a:t>
            </a:r>
            <a:r>
              <a:rPr lang="vi-VN" sz="2200">
                <a:solidFill>
                  <a:srgbClr val="0000CC"/>
                </a:solidFill>
                <a:latin typeface="Times New Roman" panose="02020603050405020304" pitchFamily="18" charset="0"/>
                <a:cs typeface="Times New Roman" panose="02020603050405020304" pitchFamily="18" charset="0"/>
              </a:rPr>
              <a:t>á</a:t>
            </a:r>
            <a:r>
              <a:rPr lang="vi-VN" sz="2200">
                <a:solidFill>
                  <a:srgbClr val="0000CC"/>
                </a:solidFill>
                <a:latin typeface="+mj-lt"/>
              </a:rPr>
              <a:t>c định cách thể hiện sự chủ động, tự tin trong các tình huống sau:</a:t>
            </a:r>
            <a:endParaRPr lang="en-US" sz="2200">
              <a:solidFill>
                <a:srgbClr val="0000CC"/>
              </a:solidFill>
              <a:latin typeface="+mj-lt"/>
            </a:endParaRPr>
          </a:p>
          <a:p>
            <a:pPr algn="just"/>
            <a:r>
              <a:rPr lang="en-US" sz="2200">
                <a:solidFill>
                  <a:srgbClr val="0000CC"/>
                </a:solidFill>
                <a:latin typeface="+mj-lt"/>
              </a:rPr>
              <a:t>	</a:t>
            </a:r>
            <a:r>
              <a:rPr lang="vi-VN" sz="2200" b="1">
                <a:solidFill>
                  <a:srgbClr val="0000CC"/>
                </a:solidFill>
                <a:latin typeface="+mj-lt"/>
              </a:rPr>
              <a:t>Tình huống 1: </a:t>
            </a:r>
            <a:r>
              <a:rPr lang="vi-VN" sz="2200">
                <a:solidFill>
                  <a:srgbClr val="0000CC"/>
                </a:solidFill>
                <a:latin typeface="+mj-lt"/>
              </a:rPr>
              <a:t>Minh là một học sinh khá trong lớp. Trong giờ học, khi thầy, cô giáo nêu câu hỏi, Minh chỉ trả lời khi được chỉ định.</a:t>
            </a:r>
            <a:endParaRPr lang="en-US" sz="2200">
              <a:solidFill>
                <a:srgbClr val="0000CC"/>
              </a:solidFill>
              <a:latin typeface="+mj-lt"/>
            </a:endParaRPr>
          </a:p>
          <a:p>
            <a:pPr algn="just"/>
            <a:r>
              <a:rPr lang="en-US" sz="2200">
                <a:solidFill>
                  <a:srgbClr val="0000CC"/>
                </a:solidFill>
                <a:latin typeface="+mj-lt"/>
              </a:rPr>
              <a:t>	</a:t>
            </a:r>
            <a:r>
              <a:rPr lang="vi-VN" sz="2200" b="1">
                <a:solidFill>
                  <a:srgbClr val="0000CC"/>
                </a:solidFill>
                <a:latin typeface="+mj-lt"/>
              </a:rPr>
              <a:t>Tình huống 2:</a:t>
            </a:r>
            <a:r>
              <a:rPr lang="vi-VN" sz="2200">
                <a:solidFill>
                  <a:srgbClr val="0000CC"/>
                </a:solidFill>
                <a:latin typeface="+mj-lt"/>
              </a:rPr>
              <a:t> Sơn và Hằng cùng học chung lớp. Thầy giáo chủ nhiệm giao nhiệm vụ cho hai bạn chuẩn bị chung một bài thuyết trình về vấn đề ô nhiễm môi trường ở địa phương để trình bày trước lớp vào tuần tới. Nhưng còn hai ngày nữa phải lên thuyết trình thì Hằng bị ốm.</a:t>
            </a:r>
            <a:endParaRPr lang="en-US" sz="2200">
              <a:solidFill>
                <a:srgbClr val="0000CC"/>
              </a:solidFill>
              <a:latin typeface="+mj-lt"/>
            </a:endParaRPr>
          </a:p>
          <a:p>
            <a:pPr algn="just"/>
            <a:r>
              <a:rPr lang="en-US" sz="2200">
                <a:solidFill>
                  <a:srgbClr val="0000CC"/>
                </a:solidFill>
                <a:latin typeface="+mj-lt"/>
              </a:rPr>
              <a:t>	</a:t>
            </a:r>
            <a:r>
              <a:rPr lang="vi-VN" sz="2200" b="1">
                <a:solidFill>
                  <a:srgbClr val="0000CC"/>
                </a:solidFill>
                <a:latin typeface="+mj-lt"/>
              </a:rPr>
              <a:t>Tình huống 3:</a:t>
            </a:r>
            <a:r>
              <a:rPr lang="vi-VN" sz="2200">
                <a:solidFill>
                  <a:srgbClr val="0000CC"/>
                </a:solidFill>
                <a:latin typeface="+mj-lt"/>
              </a:rPr>
              <a:t> Thủy cùng các bạn tham gia Câu lạc bộ Ngoại ngữ. Nhóm của Thủy được phân công chuẩn bị một tiểu phẩm bằng tiếng Anh. Thủy được các bạn trong nhóm phân công xây dựng kịch bản nhưng kĩ năng tiếng Anh của bạn chưa được tốt.</a:t>
            </a:r>
            <a:endParaRPr lang="en-US" sz="2200">
              <a:solidFill>
                <a:srgbClr val="0000CC"/>
              </a:solidFill>
              <a:latin typeface="+mj-lt"/>
            </a:endParaRPr>
          </a:p>
          <a:p>
            <a:pPr algn="just"/>
            <a:r>
              <a:rPr lang="en-US" sz="2200">
                <a:solidFill>
                  <a:srgbClr val="0000CC"/>
                </a:solidFill>
                <a:latin typeface="+mj-lt"/>
              </a:rPr>
              <a:t>	</a:t>
            </a:r>
            <a:r>
              <a:rPr lang="vi-VN" sz="2200" b="1">
                <a:solidFill>
                  <a:srgbClr val="0000CC"/>
                </a:solidFill>
                <a:latin typeface="+mj-lt"/>
              </a:rPr>
              <a:t>Tình huống 4:</a:t>
            </a:r>
            <a:r>
              <a:rPr lang="vi-VN" sz="2200">
                <a:solidFill>
                  <a:srgbClr val="0000CC"/>
                </a:solidFill>
                <a:latin typeface="+mj-lt"/>
              </a:rPr>
              <a:t> Đạt rất muốn vận dụng kiến thức của mình vào công tác tuyên truyền bảo vệ môi trường ở địa phương nhưng bạn băn khoăn không biết nên thực như thế nào.</a:t>
            </a:r>
            <a:endParaRPr lang="en-US" sz="2200">
              <a:solidFill>
                <a:srgbClr val="0000CC"/>
              </a:solidFill>
              <a:latin typeface="+mj-lt"/>
            </a:endParaRPr>
          </a:p>
        </p:txBody>
      </p:sp>
    </p:spTree>
    <p:extLst>
      <p:ext uri="{BB962C8B-B14F-4D97-AF65-F5344CB8AC3E}">
        <p14:creationId xmlns:p14="http://schemas.microsoft.com/office/powerpoint/2010/main" val="429176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3382524" y="1467379"/>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en-US" sz="2400" b="1">
                <a:solidFill>
                  <a:srgbClr val="FF0000"/>
                </a:solidFill>
                <a:latin typeface="Times New Roman" panose="02020603050405020304" pitchFamily="18" charset="0"/>
                <a:cs typeface="Times New Roman" panose="02020603050405020304" pitchFamily="18" charset="0"/>
              </a:rPr>
              <a:t>C</a:t>
            </a:r>
            <a:r>
              <a:rPr lang="vi-VN" sz="2400" b="1">
                <a:solidFill>
                  <a:srgbClr val="FF0000"/>
                </a:solidFill>
                <a:latin typeface="Times New Roman" panose="02020603050405020304" pitchFamily="18" charset="0"/>
                <a:cs typeface="Times New Roman" panose="02020603050405020304" pitchFamily="18" charset="0"/>
              </a:rPr>
              <a:t>hủ động học tập, giao tiếp trong các môi trường</a:t>
            </a:r>
            <a:endParaRPr lang="en-US" sz="2400">
              <a:solidFill>
                <a:srgbClr val="FF0000"/>
              </a:solidFill>
              <a:latin typeface="Times New Roman" panose="02020603050405020304" pitchFamily="18" charset="0"/>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2615383" y="1392391"/>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3</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31" name="Hộp Văn bản 30">
            <a:extLst>
              <a:ext uri="{FF2B5EF4-FFF2-40B4-BE49-F238E27FC236}">
                <a16:creationId xmlns:a16="http://schemas.microsoft.com/office/drawing/2014/main" id="{207F4B54-978D-4D03-BC6B-87658C0B576B}"/>
              </a:ext>
            </a:extLst>
          </p:cNvPr>
          <p:cNvSpPr txBox="1"/>
          <p:nvPr/>
        </p:nvSpPr>
        <p:spPr>
          <a:xfrm>
            <a:off x="2349910" y="2350373"/>
            <a:ext cx="8711380" cy="3785652"/>
          </a:xfrm>
          <a:prstGeom prst="rect">
            <a:avLst/>
          </a:prstGeom>
          <a:solidFill>
            <a:schemeClr val="accent2">
              <a:lumMod val="40000"/>
              <a:lumOff val="60000"/>
            </a:schemeClr>
          </a:solidFill>
        </p:spPr>
        <p:txBody>
          <a:bodyPr wrap="square" rtlCol="0">
            <a:spAutoFit/>
          </a:bodyPr>
          <a:lstStyle/>
          <a:p>
            <a:pPr marL="117475" lvl="0" indent="393700" algn="just">
              <a:buFont typeface="Wingdings" panose="05000000000000000000" pitchFamily="2" charset="2"/>
              <a:buChar char=""/>
            </a:pPr>
            <a:r>
              <a:rPr lang="vi-VN" sz="2400">
                <a:solidFill>
                  <a:srgbClr val="0000CC"/>
                </a:solidFill>
                <a:latin typeface="Times New Roman" panose="02020603050405020304" pitchFamily="18" charset="0"/>
                <a:cs typeface="Times New Roman" panose="02020603050405020304" pitchFamily="18" charset="0"/>
              </a:rPr>
              <a:t>Tình huống 1: là một học sinh khá trong lớp, Minh nên tự tin, mạnh dạn giơ tay phát biểu ý kiến.</a:t>
            </a:r>
            <a:endParaRPr lang="en-US" sz="2400">
              <a:solidFill>
                <a:srgbClr val="0000CC"/>
              </a:solidFill>
              <a:latin typeface="Times New Roman" panose="02020603050405020304" pitchFamily="18" charset="0"/>
              <a:cs typeface="Times New Roman" panose="02020603050405020304" pitchFamily="18" charset="0"/>
            </a:endParaRPr>
          </a:p>
          <a:p>
            <a:pPr marL="117475" lvl="0" indent="393700" algn="just">
              <a:buFont typeface="Wingdings" panose="05000000000000000000" pitchFamily="2" charset="2"/>
              <a:buChar char=""/>
            </a:pPr>
            <a:r>
              <a:rPr lang="vi-VN" sz="2400">
                <a:solidFill>
                  <a:srgbClr val="0000CC"/>
                </a:solidFill>
                <a:latin typeface="Times New Roman" panose="02020603050405020304" pitchFamily="18" charset="0"/>
                <a:cs typeface="Times New Roman" panose="02020603050405020304" pitchFamily="18" charset="0"/>
              </a:rPr>
              <a:t>Tình huống 2: Sơn chủ động giúp đỡ và hướng dẫn để Hằng hoàn thành bài thuyết trình đúng hạn.</a:t>
            </a:r>
            <a:endParaRPr lang="en-US" sz="2400">
              <a:solidFill>
                <a:srgbClr val="0000CC"/>
              </a:solidFill>
              <a:latin typeface="Times New Roman" panose="02020603050405020304" pitchFamily="18" charset="0"/>
              <a:cs typeface="Times New Roman" panose="02020603050405020304" pitchFamily="18" charset="0"/>
            </a:endParaRPr>
          </a:p>
          <a:p>
            <a:pPr marL="117475" lvl="0" indent="393700" algn="just">
              <a:buFont typeface="Wingdings" panose="05000000000000000000" pitchFamily="2" charset="2"/>
              <a:buChar char=""/>
            </a:pPr>
            <a:r>
              <a:rPr lang="vi-VN" sz="2400">
                <a:solidFill>
                  <a:srgbClr val="0000CC"/>
                </a:solidFill>
                <a:latin typeface="Times New Roman" panose="02020603050405020304" pitchFamily="18" charset="0"/>
                <a:cs typeface="Times New Roman" panose="02020603050405020304" pitchFamily="18" charset="0"/>
              </a:rPr>
              <a:t>Tình huống 3: Có thể phân công lại công việc trong nhóm để thích hợp hơn với Thủy, hoặc cả nhóm cùng giúp đỡ, hướng dẫn Thủy xây dựng kịch bản.</a:t>
            </a:r>
            <a:endParaRPr lang="en-US" sz="2400">
              <a:solidFill>
                <a:srgbClr val="0000CC"/>
              </a:solidFill>
              <a:latin typeface="Times New Roman" panose="02020603050405020304" pitchFamily="18" charset="0"/>
              <a:cs typeface="Times New Roman" panose="02020603050405020304" pitchFamily="18" charset="0"/>
            </a:endParaRPr>
          </a:p>
          <a:p>
            <a:pPr marL="117475" lvl="0" indent="393700" algn="just">
              <a:buFont typeface="Wingdings" panose="05000000000000000000" pitchFamily="2" charset="2"/>
              <a:buChar char=""/>
            </a:pPr>
            <a:r>
              <a:rPr lang="vi-VN" sz="2400">
                <a:solidFill>
                  <a:srgbClr val="0000CC"/>
                </a:solidFill>
                <a:latin typeface="Times New Roman" panose="02020603050405020304" pitchFamily="18" charset="0"/>
                <a:cs typeface="Times New Roman" panose="02020603050405020304" pitchFamily="18" charset="0"/>
              </a:rPr>
              <a:t>Tình huống 4: Đạt nên mạnh dạn nhờ sự hỗ trợ, tư vấn của bố mẹ để bố mẹ có những định hướng, tư vấn đúng đắn. Nhờ sự hướng dẫn, tư vấn của những người có trách nhiệm quản lí tại địa phương.</a:t>
            </a:r>
            <a:endParaRPr lang="en-US" sz="24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06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left)">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wipe(left)">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wipe(left)">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wipe(left)">
                                      <p:cBhvr>
                                        <p:cTn id="22"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3584581" y="1229692"/>
            <a:ext cx="6597220" cy="892288"/>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400" b="1">
                <a:solidFill>
                  <a:srgbClr val="FF0000"/>
                </a:solidFill>
                <a:latin typeface="Times New Roman" panose="02020603050405020304" pitchFamily="18" charset="0"/>
                <a:cs typeface="Times New Roman" panose="02020603050405020304" pitchFamily="18" charset="0"/>
              </a:rPr>
              <a:t>Thực hành giao tiếp, ứng xử tự tin, thân thiện </a:t>
            </a:r>
            <a:endParaRPr lang="en-US" sz="2400" b="1">
              <a:solidFill>
                <a:srgbClr val="FF0000"/>
              </a:solidFill>
              <a:latin typeface="Times New Roman" panose="02020603050405020304" pitchFamily="18" charset="0"/>
              <a:cs typeface="Times New Roman" panose="02020603050405020304" pitchFamily="18" charset="0"/>
            </a:endParaRPr>
          </a:p>
          <a:p>
            <a:r>
              <a:rPr lang="vi-VN" sz="2400" b="1">
                <a:solidFill>
                  <a:srgbClr val="FF0000"/>
                </a:solidFill>
                <a:latin typeface="Times New Roman" panose="02020603050405020304" pitchFamily="18" charset="0"/>
                <a:cs typeface="Times New Roman" panose="02020603050405020304" pitchFamily="18" charset="0"/>
              </a:rPr>
              <a:t>với bạn bè trong trường học</a:t>
            </a:r>
            <a:endParaRPr lang="en-US" sz="2400">
              <a:solidFill>
                <a:srgbClr val="FF0000"/>
              </a:solidFill>
              <a:latin typeface="Times New Roman" panose="02020603050405020304" pitchFamily="18" charset="0"/>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2723536" y="1364016"/>
            <a:ext cx="812415" cy="59953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4</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14" name="Hộp Văn bản 13">
            <a:extLst>
              <a:ext uri="{FF2B5EF4-FFF2-40B4-BE49-F238E27FC236}">
                <a16:creationId xmlns:a16="http://schemas.microsoft.com/office/drawing/2014/main" id="{1C473B3D-1455-4681-B9A1-76EBE6600968}"/>
              </a:ext>
            </a:extLst>
          </p:cNvPr>
          <p:cNvSpPr txBox="1"/>
          <p:nvPr/>
        </p:nvSpPr>
        <p:spPr>
          <a:xfrm>
            <a:off x="2507226" y="2389238"/>
            <a:ext cx="8967019" cy="4493538"/>
          </a:xfrm>
          <a:prstGeom prst="rect">
            <a:avLst/>
          </a:prstGeom>
          <a:noFill/>
        </p:spPr>
        <p:txBody>
          <a:bodyPr wrap="square" rtlCol="0">
            <a:spAutoFit/>
          </a:bodyPr>
          <a:lstStyle/>
          <a:p>
            <a:r>
              <a:rPr lang="en-US" sz="2200">
                <a:solidFill>
                  <a:schemeClr val="bg1"/>
                </a:solidFill>
                <a:latin typeface="+mj-lt"/>
              </a:rPr>
              <a:t>	</a:t>
            </a:r>
            <a:r>
              <a:rPr lang="vi-VN" sz="2200" b="1">
                <a:solidFill>
                  <a:schemeClr val="bg1"/>
                </a:solidFill>
                <a:latin typeface="+mj-lt"/>
              </a:rPr>
              <a:t>Thảo luận để nhận biết cách ứng xử trong các tình huống dưới đây và đề xuất cách ứng xử phù hợp:</a:t>
            </a:r>
            <a:endParaRPr lang="en-US" sz="2200" b="1">
              <a:solidFill>
                <a:schemeClr val="bg1"/>
              </a:solidFill>
              <a:latin typeface="+mj-lt"/>
            </a:endParaRPr>
          </a:p>
          <a:p>
            <a:pPr marL="342900" indent="-342900">
              <a:buFont typeface="Wingdings" panose="05000000000000000000" pitchFamily="2" charset="2"/>
              <a:buChar char="ü"/>
            </a:pPr>
            <a:r>
              <a:rPr lang="en-US" sz="2200">
                <a:solidFill>
                  <a:schemeClr val="bg1"/>
                </a:solidFill>
                <a:latin typeface="+mj-lt"/>
              </a:rPr>
              <a:t>	</a:t>
            </a:r>
            <a:r>
              <a:rPr lang="vi-VN" sz="2200">
                <a:solidFill>
                  <a:schemeClr val="bg1"/>
                </a:solidFill>
                <a:latin typeface="+mj-lt"/>
              </a:rPr>
              <a:t>Tình huống 1: Bảo là một học sinh giỏi trong lớp. Nhiều khi các bạn hỏi Bảo về cách giải bài tập khó, Bảo thường từ chối.</a:t>
            </a:r>
            <a:endParaRPr lang="en-US" sz="2200">
              <a:solidFill>
                <a:schemeClr val="bg1"/>
              </a:solidFill>
              <a:latin typeface="+mj-lt"/>
            </a:endParaRPr>
          </a:p>
          <a:p>
            <a:pPr marL="342900" indent="-342900">
              <a:buFont typeface="Wingdings" panose="05000000000000000000" pitchFamily="2" charset="2"/>
              <a:buChar char="ü"/>
            </a:pPr>
            <a:r>
              <a:rPr lang="en-US" sz="2200">
                <a:solidFill>
                  <a:schemeClr val="bg1"/>
                </a:solidFill>
                <a:latin typeface="+mj-lt"/>
              </a:rPr>
              <a:t>	</a:t>
            </a:r>
            <a:r>
              <a:rPr lang="vi-VN" sz="2200">
                <a:solidFill>
                  <a:schemeClr val="bg1"/>
                </a:solidFill>
                <a:latin typeface="+mj-lt"/>
              </a:rPr>
              <a:t>Tình huống 2: Lớp 10A tổ chức bầu lớp trưởng. Tuấn tín nhiệm giới thiệu Trang. Bản thân Trang thấy mình có thể đảm nhiệm tốt nhiệm vụ đó. Nhưng khi thấy một số bạn khác tỏ thái độ không đồng tình với ý kiến giới thiệu của Tuấn, Trang nhất định từ chối, đòi gạch tên mình trong danh sách đề cử.</a:t>
            </a:r>
            <a:endParaRPr lang="en-US" sz="2200">
              <a:solidFill>
                <a:schemeClr val="bg1"/>
              </a:solidFill>
              <a:latin typeface="+mj-lt"/>
            </a:endParaRPr>
          </a:p>
          <a:p>
            <a:pPr marL="342900" indent="-342900">
              <a:buFont typeface="Wingdings" panose="05000000000000000000" pitchFamily="2" charset="2"/>
              <a:buChar char="ü"/>
            </a:pPr>
            <a:r>
              <a:rPr lang="en-US" sz="2200">
                <a:solidFill>
                  <a:schemeClr val="bg1"/>
                </a:solidFill>
                <a:latin typeface="+mj-lt"/>
              </a:rPr>
              <a:t>	</a:t>
            </a:r>
            <a:r>
              <a:rPr lang="vi-VN" sz="2200">
                <a:solidFill>
                  <a:schemeClr val="bg1"/>
                </a:solidFill>
                <a:latin typeface="+mj-lt"/>
              </a:rPr>
              <a:t>Tình huống 3: Linh không những hát hay mà còn học giỏi nên được nhiều bạn trong lớp yêu mến. Tuy nhiên, vẫn có một số bạn nói xấu Linh khiến Linh rất buồn và không muốn tham gia các Hoạt động văn nghệ của trường, lớp.</a:t>
            </a:r>
            <a:endParaRPr lang="en-US" sz="2200">
              <a:solidFill>
                <a:schemeClr val="bg1"/>
              </a:solidFill>
              <a:latin typeface="+mj-lt"/>
            </a:endParaRPr>
          </a:p>
        </p:txBody>
      </p:sp>
    </p:spTree>
    <p:extLst>
      <p:ext uri="{BB962C8B-B14F-4D97-AF65-F5344CB8AC3E}">
        <p14:creationId xmlns:p14="http://schemas.microsoft.com/office/powerpoint/2010/main" val="380318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3584581" y="1229692"/>
            <a:ext cx="6597220" cy="892288"/>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sz="2400" b="1">
                <a:solidFill>
                  <a:srgbClr val="FF0000"/>
                </a:solidFill>
                <a:latin typeface="Times New Roman" panose="02020603050405020304" pitchFamily="18" charset="0"/>
                <a:cs typeface="Times New Roman" panose="02020603050405020304" pitchFamily="18" charset="0"/>
              </a:rPr>
              <a:t>Thực hành giao tiếp, ứng xử tự tin, thân thiện </a:t>
            </a:r>
            <a:endParaRPr lang="en-US" sz="2400" b="1">
              <a:solidFill>
                <a:srgbClr val="FF0000"/>
              </a:solidFill>
              <a:latin typeface="Times New Roman" panose="02020603050405020304" pitchFamily="18" charset="0"/>
              <a:cs typeface="Times New Roman" panose="02020603050405020304" pitchFamily="18" charset="0"/>
            </a:endParaRPr>
          </a:p>
          <a:p>
            <a:r>
              <a:rPr lang="vi-VN" sz="2400" b="1">
                <a:solidFill>
                  <a:srgbClr val="FF0000"/>
                </a:solidFill>
                <a:latin typeface="Times New Roman" panose="02020603050405020304" pitchFamily="18" charset="0"/>
                <a:cs typeface="Times New Roman" panose="02020603050405020304" pitchFamily="18" charset="0"/>
              </a:rPr>
              <a:t>với bạn bè trong trường học</a:t>
            </a:r>
            <a:endParaRPr lang="en-US" sz="2400">
              <a:solidFill>
                <a:srgbClr val="FF0000"/>
              </a:solidFill>
              <a:latin typeface="Times New Roman" panose="02020603050405020304" pitchFamily="18" charset="0"/>
              <a:cs typeface="Times New Roman" panose="02020603050405020304" pitchFamily="18" charset="0"/>
            </a:endParaRPr>
          </a:p>
        </p:txBody>
      </p:sp>
      <p:grpSp>
        <p:nvGrpSpPr>
          <p:cNvPr id="13" name="Nhóm 12">
            <a:extLst>
              <a:ext uri="{FF2B5EF4-FFF2-40B4-BE49-F238E27FC236}">
                <a16:creationId xmlns:a16="http://schemas.microsoft.com/office/drawing/2014/main" id="{449C7570-28F6-435A-A696-C9D3749BB975}"/>
              </a:ext>
            </a:extLst>
          </p:cNvPr>
          <p:cNvGrpSpPr/>
          <p:nvPr/>
        </p:nvGrpSpPr>
        <p:grpSpPr>
          <a:xfrm>
            <a:off x="2723536" y="1364016"/>
            <a:ext cx="812415" cy="59953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4</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
        <p:nvSpPr>
          <p:cNvPr id="14" name="Hộp Văn bản 13">
            <a:extLst>
              <a:ext uri="{FF2B5EF4-FFF2-40B4-BE49-F238E27FC236}">
                <a16:creationId xmlns:a16="http://schemas.microsoft.com/office/drawing/2014/main" id="{1C473B3D-1455-4681-B9A1-76EBE6600968}"/>
              </a:ext>
            </a:extLst>
          </p:cNvPr>
          <p:cNvSpPr txBox="1"/>
          <p:nvPr/>
        </p:nvSpPr>
        <p:spPr>
          <a:xfrm>
            <a:off x="2064774" y="2271251"/>
            <a:ext cx="9547123" cy="4247317"/>
          </a:xfrm>
          <a:prstGeom prst="rect">
            <a:avLst/>
          </a:prstGeom>
          <a:solidFill>
            <a:schemeClr val="tx2">
              <a:lumMod val="20000"/>
              <a:lumOff val="80000"/>
            </a:schemeClr>
          </a:solidFill>
        </p:spPr>
        <p:txBody>
          <a:bodyPr wrap="square" rtlCol="0">
            <a:spAutoFit/>
          </a:bodyPr>
          <a:lstStyle/>
          <a:p>
            <a:pPr algn="just"/>
            <a:r>
              <a:rPr lang="vi-VN" b="1">
                <a:solidFill>
                  <a:schemeClr val="bg1"/>
                </a:solidFill>
                <a:latin typeface="Times New Roman" panose="02020603050405020304" pitchFamily="18" charset="0"/>
                <a:cs typeface="Times New Roman" panose="02020603050405020304" pitchFamily="18" charset="0"/>
              </a:rPr>
              <a:t>Tình huống 1:</a:t>
            </a:r>
            <a:r>
              <a:rPr lang="en-US" b="1">
                <a:solidFill>
                  <a:schemeClr val="bg1"/>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v"/>
            </a:pPr>
            <a:r>
              <a:rPr lang="vi-VN">
                <a:solidFill>
                  <a:schemeClr val="bg1"/>
                </a:solidFill>
                <a:latin typeface="Times New Roman" panose="02020603050405020304" pitchFamily="18" charset="0"/>
                <a:cs typeface="Times New Roman" panose="02020603050405020304" pitchFamily="18" charset="0"/>
              </a:rPr>
              <a:t>Nhận xét cách ứng xử: Bảo ứng xử chưa phù hợp, khi Bảo là học sinh giỏi, các bạn hỏi Bảo về cách giải bài tập khó nhưng Bảo từ chối không giúp đỡ.</a:t>
            </a:r>
            <a:endParaRPr lang="en-US">
              <a:solidFill>
                <a:schemeClr val="bg1"/>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v"/>
            </a:pPr>
            <a:r>
              <a:rPr lang="vi-VN">
                <a:solidFill>
                  <a:schemeClr val="bg1"/>
                </a:solidFill>
                <a:latin typeface="Times New Roman" panose="02020603050405020304" pitchFamily="18" charset="0"/>
                <a:cs typeface="Times New Roman" panose="02020603050405020304" pitchFamily="18" charset="0"/>
              </a:rPr>
              <a:t>Đề xuất cách ứng xử phù hợp: Khi các bạn hỏi Bảo về cách giải bài tập khó, Bảo nên giúp đỡ, hướng dẫn và giảng giải cho các bạn cách giải bài.</a:t>
            </a:r>
            <a:endParaRPr lang="en-US">
              <a:solidFill>
                <a:schemeClr val="bg1"/>
              </a:solidFill>
              <a:latin typeface="Times New Roman" panose="02020603050405020304" pitchFamily="18" charset="0"/>
              <a:cs typeface="Times New Roman" panose="02020603050405020304" pitchFamily="18" charset="0"/>
            </a:endParaRPr>
          </a:p>
          <a:p>
            <a:pPr algn="just"/>
            <a:r>
              <a:rPr lang="vi-VN" b="1">
                <a:solidFill>
                  <a:schemeClr val="bg1"/>
                </a:solidFill>
                <a:latin typeface="Times New Roman" panose="02020603050405020304" pitchFamily="18" charset="0"/>
                <a:cs typeface="Times New Roman" panose="02020603050405020304" pitchFamily="18" charset="0"/>
              </a:rPr>
              <a:t>Tình huống 2:</a:t>
            </a:r>
            <a:endParaRPr lang="en-US" b="1">
              <a:solidFill>
                <a:schemeClr val="bg1"/>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v"/>
            </a:pPr>
            <a:r>
              <a:rPr lang="vi-VN">
                <a:solidFill>
                  <a:schemeClr val="bg1"/>
                </a:solidFill>
                <a:latin typeface="Times New Roman" panose="02020603050405020304" pitchFamily="18" charset="0"/>
                <a:cs typeface="Times New Roman" panose="02020603050405020304" pitchFamily="18" charset="0"/>
              </a:rPr>
              <a:t>Nhận xét cách ứng xử: Cách ứng xử của Trang chưa phù hợp, nhất định từ chối, đòi gạch tên mình ra khỏi danh sách khi các bạn không đồng tình với ý kiến giới thiệu Trang của Tuấn.</a:t>
            </a:r>
            <a:endParaRPr lang="en-US">
              <a:solidFill>
                <a:schemeClr val="bg1"/>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v"/>
            </a:pPr>
            <a:r>
              <a:rPr lang="vi-VN">
                <a:solidFill>
                  <a:schemeClr val="bg1"/>
                </a:solidFill>
                <a:latin typeface="Times New Roman" panose="02020603050405020304" pitchFamily="18" charset="0"/>
                <a:cs typeface="Times New Roman" panose="02020603050405020304" pitchFamily="18" charset="0"/>
              </a:rPr>
              <a:t>Đề xuất cách ứng xử phù hợp: Trang vẫn nên để nguyên tên mình trong danh sách đề cử, thuyết phục với các bạn trong lớp bằng lời nói và hành động để các bạn có thêm niềm tin.</a:t>
            </a:r>
            <a:endParaRPr lang="en-US">
              <a:solidFill>
                <a:schemeClr val="bg1"/>
              </a:solidFill>
              <a:latin typeface="Times New Roman" panose="02020603050405020304" pitchFamily="18" charset="0"/>
              <a:cs typeface="Times New Roman" panose="02020603050405020304" pitchFamily="18" charset="0"/>
            </a:endParaRPr>
          </a:p>
          <a:p>
            <a:pPr lvl="0" algn="just"/>
            <a:r>
              <a:rPr lang="vi-VN" b="1">
                <a:solidFill>
                  <a:schemeClr val="bg1"/>
                </a:solidFill>
                <a:latin typeface="Times New Roman" panose="02020603050405020304" pitchFamily="18" charset="0"/>
                <a:cs typeface="Times New Roman" panose="02020603050405020304" pitchFamily="18" charset="0"/>
              </a:rPr>
              <a:t>Tình huống 3:</a:t>
            </a:r>
            <a:endParaRPr lang="en-US" b="1">
              <a:solidFill>
                <a:schemeClr val="bg1"/>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v"/>
            </a:pPr>
            <a:r>
              <a:rPr lang="vi-VN">
                <a:solidFill>
                  <a:schemeClr val="bg1"/>
                </a:solidFill>
                <a:latin typeface="Times New Roman" panose="02020603050405020304" pitchFamily="18" charset="0"/>
                <a:cs typeface="Times New Roman" panose="02020603050405020304" pitchFamily="18" charset="0"/>
              </a:rPr>
              <a:t>Nhận xét cách ứng xử: Linh không nên có thái độ buồn bã và không muốn tham gia các hoạt động văn nghệ của trường, lớp.</a:t>
            </a:r>
            <a:endParaRPr lang="en-US">
              <a:solidFill>
                <a:schemeClr val="bg1"/>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v"/>
            </a:pPr>
            <a:r>
              <a:rPr lang="vi-VN">
                <a:solidFill>
                  <a:schemeClr val="bg1"/>
                </a:solidFill>
                <a:latin typeface="Times New Roman" panose="02020603050405020304" pitchFamily="18" charset="0"/>
                <a:cs typeface="Times New Roman" panose="02020603050405020304" pitchFamily="18" charset="0"/>
              </a:rPr>
              <a:t>Đề xuất cách ứng xử phù hợp: Linh nên nói chuyện thẳng thắn với các bạn, để các bạn không có thái độ ghen tị và nói xấu Linh như vậy nữa.</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46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left)">
                                      <p:cBhvr>
                                        <p:cTn id="10" dur="500"/>
                                        <p:tgtEl>
                                          <p:spTgt spid="1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wipe(left)">
                                      <p:cBhvr>
                                        <p:cTn id="13" dur="500"/>
                                        <p:tgtEl>
                                          <p:spTgt spid="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wipe(left)">
                                      <p:cBhvr>
                                        <p:cTn id="18" dur="500"/>
                                        <p:tgtEl>
                                          <p:spTgt spid="14">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wipe(left)">
                                      <p:cBhvr>
                                        <p:cTn id="21" dur="500"/>
                                        <p:tgtEl>
                                          <p:spTgt spid="14">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4">
                                            <p:txEl>
                                              <p:pRg st="5" end="5"/>
                                            </p:txEl>
                                          </p:spTgt>
                                        </p:tgtEl>
                                        <p:attrNameLst>
                                          <p:attrName>style.visibility</p:attrName>
                                        </p:attrNameLst>
                                      </p:cBhvr>
                                      <p:to>
                                        <p:strVal val="visible"/>
                                      </p:to>
                                    </p:set>
                                    <p:animEffect transition="in" filter="wipe(left)">
                                      <p:cBhvr>
                                        <p:cTn id="24" dur="500"/>
                                        <p:tgtEl>
                                          <p:spTgt spid="1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animEffect transition="in" filter="wipe(left)">
                                      <p:cBhvr>
                                        <p:cTn id="29" dur="500"/>
                                        <p:tgtEl>
                                          <p:spTgt spid="14">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wipe(left)">
                                      <p:cBhvr>
                                        <p:cTn id="32" dur="500"/>
                                        <p:tgtEl>
                                          <p:spTgt spid="14">
                                            <p:txEl>
                                              <p:pRg st="7" end="7"/>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animEffect transition="in" filter="wipe(left)">
                                      <p:cBhvr>
                                        <p:cTn id="35"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a:hlinkClick r:id="rId2" action="ppaction://hlinksldjump"/>
            <a:extLst>
              <a:ext uri="{FF2B5EF4-FFF2-40B4-BE49-F238E27FC236}">
                <a16:creationId xmlns:a16="http://schemas.microsoft.com/office/drawing/2014/main" id="{DC8DEBC1-471E-4053-8467-2DC679B85278}"/>
              </a:ext>
            </a:extLst>
          </p:cNvPr>
          <p:cNvSpPr>
            <a:spLocks noChangeArrowheads="1"/>
          </p:cNvSpPr>
          <p:nvPr/>
        </p:nvSpPr>
        <p:spPr bwMode="gray">
          <a:xfrm>
            <a:off x="3736484" y="2116308"/>
            <a:ext cx="6812501"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r>
              <a:rPr lang="vi-VN" b="1"/>
              <a:t>Thực hành giao tiếp, ứng xử với thầy, cô giáo</a:t>
            </a:r>
            <a:endParaRPr lang="en-US"/>
          </a:p>
        </p:txBody>
      </p:sp>
      <p:grpSp>
        <p:nvGrpSpPr>
          <p:cNvPr id="13" name="Nhóm 12">
            <a:extLst>
              <a:ext uri="{FF2B5EF4-FFF2-40B4-BE49-F238E27FC236}">
                <a16:creationId xmlns:a16="http://schemas.microsoft.com/office/drawing/2014/main" id="{449C7570-28F6-435A-A696-C9D3749BB975}"/>
              </a:ext>
            </a:extLst>
          </p:cNvPr>
          <p:cNvGrpSpPr/>
          <p:nvPr/>
        </p:nvGrpSpPr>
        <p:grpSpPr>
          <a:xfrm>
            <a:off x="2792363" y="2067325"/>
            <a:ext cx="812415" cy="563102"/>
            <a:chOff x="3212828" y="3429412"/>
            <a:chExt cx="1248697" cy="839775"/>
          </a:xfrm>
        </p:grpSpPr>
        <p:grpSp>
          <p:nvGrpSpPr>
            <p:cNvPr id="5" name="Group 53">
              <a:extLst>
                <a:ext uri="{FF2B5EF4-FFF2-40B4-BE49-F238E27FC236}">
                  <a16:creationId xmlns:a16="http://schemas.microsoft.com/office/drawing/2014/main" id="{45FDC899-25B6-4F8E-9461-24B03967B497}"/>
                </a:ext>
              </a:extLst>
            </p:cNvPr>
            <p:cNvGrpSpPr>
              <a:grpSpLocks/>
            </p:cNvGrpSpPr>
            <p:nvPr/>
          </p:nvGrpSpPr>
          <p:grpSpPr bwMode="auto">
            <a:xfrm flipV="1">
              <a:off x="3212828" y="3429412"/>
              <a:ext cx="1248697" cy="839775"/>
              <a:chOff x="2075" y="1642"/>
              <a:chExt cx="1615" cy="1691"/>
            </a:xfrm>
          </p:grpSpPr>
          <p:sp>
            <p:nvSpPr>
              <p:cNvPr id="6" name="Oval 54">
                <a:extLst>
                  <a:ext uri="{FF2B5EF4-FFF2-40B4-BE49-F238E27FC236}">
                    <a16:creationId xmlns:a16="http://schemas.microsoft.com/office/drawing/2014/main" id="{941A6AA1-1DA8-4098-9BC8-AD96ECBF8261}"/>
                  </a:ext>
                </a:extLst>
              </p:cNvPr>
              <p:cNvSpPr>
                <a:spLocks noChangeArrowheads="1"/>
              </p:cNvSpPr>
              <p:nvPr/>
            </p:nvSpPr>
            <p:spPr bwMode="gray">
              <a:xfrm>
                <a:off x="2075" y="1646"/>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sz="2000">
                  <a:solidFill>
                    <a:schemeClr val="tx2">
                      <a:lumMod val="75000"/>
                    </a:schemeClr>
                  </a:solidFill>
                  <a:latin typeface="+mj-lt"/>
                </a:endParaRPr>
              </a:p>
            </p:txBody>
          </p:sp>
          <p:sp>
            <p:nvSpPr>
              <p:cNvPr id="7" name="Oval 55">
                <a:extLst>
                  <a:ext uri="{FF2B5EF4-FFF2-40B4-BE49-F238E27FC236}">
                    <a16:creationId xmlns:a16="http://schemas.microsoft.com/office/drawing/2014/main" id="{A3395AB7-4503-49E1-AD97-DA494485562D}"/>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sz="2000">
                  <a:solidFill>
                    <a:schemeClr val="tx2">
                      <a:lumMod val="75000"/>
                    </a:schemeClr>
                  </a:solidFill>
                  <a:latin typeface="+mj-lt"/>
                </a:endParaRPr>
              </a:p>
            </p:txBody>
          </p:sp>
          <p:sp>
            <p:nvSpPr>
              <p:cNvPr id="8" name="Oval 56">
                <a:extLst>
                  <a:ext uri="{FF2B5EF4-FFF2-40B4-BE49-F238E27FC236}">
                    <a16:creationId xmlns:a16="http://schemas.microsoft.com/office/drawing/2014/main" id="{289C9578-5F61-44F2-8622-DD7A006470BE}"/>
                  </a:ext>
                </a:extLst>
              </p:cNvPr>
              <p:cNvSpPr>
                <a:spLocks noChangeArrowheads="1"/>
              </p:cNvSpPr>
              <p:nvPr/>
            </p:nvSpPr>
            <p:spPr bwMode="gray">
              <a:xfrm>
                <a:off x="2253" y="1642"/>
                <a:ext cx="516" cy="16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9" name="Oval 57">
                <a:extLst>
                  <a:ext uri="{FF2B5EF4-FFF2-40B4-BE49-F238E27FC236}">
                    <a16:creationId xmlns:a16="http://schemas.microsoft.com/office/drawing/2014/main" id="{5CCBEF33-FBFD-432B-A53E-6EAD24AD1A11}"/>
                  </a:ext>
                </a:extLst>
              </p:cNvPr>
              <p:cNvSpPr>
                <a:spLocks noChangeArrowheads="1"/>
              </p:cNvSpPr>
              <p:nvPr/>
            </p:nvSpPr>
            <p:spPr bwMode="gray">
              <a:xfrm>
                <a:off x="2254" y="1643"/>
                <a:ext cx="516" cy="1690"/>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sz="2000">
                  <a:solidFill>
                    <a:schemeClr val="tx2">
                      <a:lumMod val="75000"/>
                    </a:schemeClr>
                  </a:solidFill>
                  <a:latin typeface="+mj-lt"/>
                </a:endParaRPr>
              </a:p>
            </p:txBody>
          </p:sp>
          <p:sp>
            <p:nvSpPr>
              <p:cNvPr id="10" name="Oval 58">
                <a:extLst>
                  <a:ext uri="{FF2B5EF4-FFF2-40B4-BE49-F238E27FC236}">
                    <a16:creationId xmlns:a16="http://schemas.microsoft.com/office/drawing/2014/main" id="{8D75A8A7-9906-4088-94AA-C0AB8AD9407C}"/>
                  </a:ext>
                </a:extLst>
              </p:cNvPr>
              <p:cNvSpPr>
                <a:spLocks noChangeArrowheads="1"/>
              </p:cNvSpPr>
              <p:nvPr/>
            </p:nvSpPr>
            <p:spPr bwMode="gray">
              <a:xfrm>
                <a:off x="2334" y="1643"/>
                <a:ext cx="1097" cy="16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sz="2000">
                  <a:solidFill>
                    <a:schemeClr val="tx2">
                      <a:lumMod val="75000"/>
                    </a:schemeClr>
                  </a:solidFill>
                  <a:latin typeface="+mj-lt"/>
                  <a:cs typeface="+mn-cs"/>
                </a:endParaRPr>
              </a:p>
            </p:txBody>
          </p:sp>
          <p:sp>
            <p:nvSpPr>
              <p:cNvPr id="11" name="Oval 59">
                <a:extLst>
                  <a:ext uri="{FF2B5EF4-FFF2-40B4-BE49-F238E27FC236}">
                    <a16:creationId xmlns:a16="http://schemas.microsoft.com/office/drawing/2014/main" id="{F2844969-54C0-4F0D-A350-89B77849270C}"/>
                  </a:ext>
                </a:extLst>
              </p:cNvPr>
              <p:cNvSpPr>
                <a:spLocks noChangeArrowheads="1"/>
              </p:cNvSpPr>
              <p:nvPr/>
            </p:nvSpPr>
            <p:spPr bwMode="gray">
              <a:xfrm>
                <a:off x="2337" y="1643"/>
                <a:ext cx="1096" cy="1690"/>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sz="2000">
                  <a:solidFill>
                    <a:schemeClr val="tx2">
                      <a:lumMod val="75000"/>
                    </a:schemeClr>
                  </a:solidFill>
                  <a:latin typeface="+mj-lt"/>
                </a:endParaRPr>
              </a:p>
            </p:txBody>
          </p:sp>
        </p:grpSp>
        <p:sp>
          <p:nvSpPr>
            <p:cNvPr id="12" name="Text Box 9">
              <a:extLst>
                <a:ext uri="{FF2B5EF4-FFF2-40B4-BE49-F238E27FC236}">
                  <a16:creationId xmlns:a16="http://schemas.microsoft.com/office/drawing/2014/main" id="{D7C0C32E-06A4-4853-9B9B-0AC6773D162C}"/>
                </a:ext>
              </a:extLst>
            </p:cNvPr>
            <p:cNvSpPr txBox="1">
              <a:spLocks noChangeArrowheads="1"/>
            </p:cNvSpPr>
            <p:nvPr/>
          </p:nvSpPr>
          <p:spPr bwMode="gray">
            <a:xfrm>
              <a:off x="3620183" y="3558067"/>
              <a:ext cx="611049" cy="59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b="1">
                  <a:solidFill>
                    <a:schemeClr val="tx2">
                      <a:lumMod val="75000"/>
                    </a:schemeClr>
                  </a:solidFill>
                  <a:effectLst>
                    <a:outerShdw blurRad="38100" dist="38100" dir="2700000" algn="tl">
                      <a:srgbClr val="000000">
                        <a:alpha val="43137"/>
                      </a:srgbClr>
                    </a:outerShdw>
                  </a:effectLst>
                  <a:latin typeface="+mj-lt"/>
                  <a:cs typeface="Times New Roman" pitchFamily="18" charset="0"/>
                </a:rPr>
                <a:t>5</a:t>
              </a:r>
              <a:endParaRPr lang="en-US" altLang="en-US" sz="2000" b="1" dirty="0">
                <a:solidFill>
                  <a:schemeClr val="tx2">
                    <a:lumMod val="75000"/>
                  </a:schemeClr>
                </a:solidFill>
                <a:effectLst>
                  <a:outerShdw blurRad="38100" dist="38100" dir="2700000" algn="tl">
                    <a:srgbClr val="000000">
                      <a:alpha val="43137"/>
                    </a:srgbClr>
                  </a:outerShdw>
                </a:effectLst>
                <a:latin typeface="+mj-lt"/>
                <a:cs typeface="Times New Roman" pitchFamily="18" charset="0"/>
              </a:endParaRPr>
            </a:p>
          </p:txBody>
        </p:sp>
      </p:grpSp>
    </p:spTree>
    <p:extLst>
      <p:ext uri="{BB962C8B-B14F-4D97-AF65-F5344CB8AC3E}">
        <p14:creationId xmlns:p14="http://schemas.microsoft.com/office/powerpoint/2010/main" val="3687467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òng tròn">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TM04033919[[fn=Vòng tròn]]</Template>
  <TotalTime>100</TotalTime>
  <Words>1057</Words>
  <Application>Microsoft Office PowerPoint</Application>
  <PresentationFormat>Màn hình rộng</PresentationFormat>
  <Paragraphs>56</Paragraphs>
  <Slides>8</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8</vt:i4>
      </vt:variant>
    </vt:vector>
  </HeadingPairs>
  <TitlesOfParts>
    <vt:vector size="15" baseType="lpstr">
      <vt:lpstr>Arial</vt:lpstr>
      <vt:lpstr>Calibri</vt:lpstr>
      <vt:lpstr>Times New Roman</vt:lpstr>
      <vt:lpstr>Trebuchet MS</vt:lpstr>
      <vt:lpstr>Tw Cen MT</vt:lpstr>
      <vt:lpstr>Wingdings</vt:lpstr>
      <vt:lpstr>Vòng tròn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Bách Sa</dc:creator>
  <cp:lastModifiedBy>Nguyễn Bách Sa</cp:lastModifiedBy>
  <cp:revision>17</cp:revision>
  <dcterms:created xsi:type="dcterms:W3CDTF">2022-08-27T06:19:11Z</dcterms:created>
  <dcterms:modified xsi:type="dcterms:W3CDTF">2022-08-27T11:10:10Z</dcterms:modified>
</cp:coreProperties>
</file>