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0"/>
  </p:notesMasterIdLst>
  <p:sldIdLst>
    <p:sldId id="257" r:id="rId2"/>
    <p:sldId id="265" r:id="rId3"/>
    <p:sldId id="256" r:id="rId4"/>
    <p:sldId id="258" r:id="rId5"/>
    <p:sldId id="259" r:id="rId6"/>
    <p:sldId id="261" r:id="rId7"/>
    <p:sldId id="267" r:id="rId8"/>
    <p:sldId id="263" r:id="rId9"/>
    <p:sldId id="269" r:id="rId10"/>
    <p:sldId id="266" r:id="rId11"/>
    <p:sldId id="268" r:id="rId12"/>
    <p:sldId id="270" r:id="rId13"/>
    <p:sldId id="271" r:id="rId14"/>
    <p:sldId id="272" r:id="rId15"/>
    <p:sldId id="274" r:id="rId16"/>
    <p:sldId id="275" r:id="rId17"/>
    <p:sldId id="276" r:id="rId18"/>
    <p:sldId id="264" r:id="rId19"/>
    <p:sldId id="277" r:id="rId20"/>
    <p:sldId id="278" r:id="rId21"/>
    <p:sldId id="279" r:id="rId22"/>
    <p:sldId id="280" r:id="rId23"/>
    <p:sldId id="260" r:id="rId24"/>
    <p:sldId id="262" r:id="rId25"/>
    <p:sldId id="281" r:id="rId26"/>
    <p:sldId id="282" r:id="rId27"/>
    <p:sldId id="283" r:id="rId28"/>
    <p:sldId id="284" r:id="rId29"/>
  </p:sldIdLst>
  <p:sldSz cx="18288000" cy="10287000"/>
  <p:notesSz cx="6858000" cy="9144000"/>
  <p:embeddedFontLst>
    <p:embeddedFont>
      <p:font typeface="Calibri" panose="020F0502020204030204" pitchFamily="34"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EB7"/>
    <a:srgbClr val="FEF1E6"/>
    <a:srgbClr val="EFF1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9" d="100"/>
          <a:sy n="39" d="100"/>
        </p:scale>
        <p:origin x="94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A609EB-6CA3-40AE-A9BC-D4B8FF547B95}" type="datetimeFigureOut">
              <a:rPr lang="en-US" smtClean="0"/>
              <a:t>8/19/2023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1BED0D-E3F2-4851-85C5-DB3A38B7B86F}" type="slidenum">
              <a:rPr lang="en-US" smtClean="0"/>
              <a:t>‹#›</a:t>
            </a:fld>
            <a:endParaRPr lang="en-US"/>
          </a:p>
        </p:txBody>
      </p:sp>
    </p:spTree>
    <p:extLst>
      <p:ext uri="{BB962C8B-B14F-4D97-AF65-F5344CB8AC3E}">
        <p14:creationId xmlns:p14="http://schemas.microsoft.com/office/powerpoint/2010/main" val="1291843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1BED0D-E3F2-4851-85C5-DB3A38B7B86F}" type="slidenum">
              <a:rPr lang="en-US" smtClean="0"/>
              <a:t>8</a:t>
            </a:fld>
            <a:endParaRPr lang="en-US"/>
          </a:p>
        </p:txBody>
      </p:sp>
    </p:spTree>
    <p:extLst>
      <p:ext uri="{BB962C8B-B14F-4D97-AF65-F5344CB8AC3E}">
        <p14:creationId xmlns:p14="http://schemas.microsoft.com/office/powerpoint/2010/main" val="2076454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1BED0D-E3F2-4851-85C5-DB3A38B7B86F}" type="slidenum">
              <a:rPr lang="en-US" smtClean="0"/>
              <a:t>9</a:t>
            </a:fld>
            <a:endParaRPr lang="en-US"/>
          </a:p>
        </p:txBody>
      </p:sp>
    </p:spTree>
    <p:extLst>
      <p:ext uri="{BB962C8B-B14F-4D97-AF65-F5344CB8AC3E}">
        <p14:creationId xmlns:p14="http://schemas.microsoft.com/office/powerpoint/2010/main" val="1114923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1BED0D-E3F2-4851-85C5-DB3A38B7B86F}" type="slidenum">
              <a:rPr lang="en-US" smtClean="0"/>
              <a:t>13</a:t>
            </a:fld>
            <a:endParaRPr lang="en-US"/>
          </a:p>
        </p:txBody>
      </p:sp>
    </p:spTree>
    <p:extLst>
      <p:ext uri="{BB962C8B-B14F-4D97-AF65-F5344CB8AC3E}">
        <p14:creationId xmlns:p14="http://schemas.microsoft.com/office/powerpoint/2010/main" val="1949501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1BED0D-E3F2-4851-85C5-DB3A38B7B86F}" type="slidenum">
              <a:rPr lang="en-US" smtClean="0"/>
              <a:t>20</a:t>
            </a:fld>
            <a:endParaRPr lang="en-US"/>
          </a:p>
        </p:txBody>
      </p:sp>
    </p:spTree>
    <p:extLst>
      <p:ext uri="{BB962C8B-B14F-4D97-AF65-F5344CB8AC3E}">
        <p14:creationId xmlns:p14="http://schemas.microsoft.com/office/powerpoint/2010/main" val="2273639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1BED0D-E3F2-4851-85C5-DB3A38B7B86F}" type="slidenum">
              <a:rPr lang="en-US" smtClean="0"/>
              <a:t>22</a:t>
            </a:fld>
            <a:endParaRPr lang="en-US"/>
          </a:p>
        </p:txBody>
      </p:sp>
    </p:spTree>
    <p:extLst>
      <p:ext uri="{BB962C8B-B14F-4D97-AF65-F5344CB8AC3E}">
        <p14:creationId xmlns:p14="http://schemas.microsoft.com/office/powerpoint/2010/main" val="375449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1BED0D-E3F2-4851-85C5-DB3A38B7B86F}" type="slidenum">
              <a:rPr lang="en-US" smtClean="0"/>
              <a:t>25</a:t>
            </a:fld>
            <a:endParaRPr lang="en-US"/>
          </a:p>
        </p:txBody>
      </p:sp>
    </p:spTree>
    <p:extLst>
      <p:ext uri="{BB962C8B-B14F-4D97-AF65-F5344CB8AC3E}">
        <p14:creationId xmlns:p14="http://schemas.microsoft.com/office/powerpoint/2010/main" val="29801957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36.jpe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8.svg"/><Relationship Id="rId7" Type="http://schemas.openxmlformats.org/officeDocument/2006/relationships/image" Target="../media/image40.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11.sv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7.svg"/><Relationship Id="rId7" Type="http://schemas.openxmlformats.org/officeDocument/2006/relationships/image" Target="../media/image43.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19.sv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10.png"/><Relationship Id="rId7"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11.svg"/></Relationships>
</file>

<file path=ppt/slides/_rels/slide14.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jpeg"/></Relationships>
</file>

<file path=ppt/slides/_rels/slide15.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jpeg"/></Relationships>
</file>

<file path=ppt/slides/_rels/slide16.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jpeg"/></Relationships>
</file>

<file path=ppt/slides/_rels/slide1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52.svg"/><Relationship Id="rId7" Type="http://schemas.openxmlformats.org/officeDocument/2006/relationships/image" Target="../media/image56.sv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sv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52.svg"/><Relationship Id="rId7" Type="http://schemas.openxmlformats.org/officeDocument/2006/relationships/image" Target="../media/image25.svg"/><Relationship Id="rId12" Type="http://schemas.openxmlformats.org/officeDocument/2006/relationships/image" Target="../media/image30.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54.svg"/><Relationship Id="rId10" Type="http://schemas.openxmlformats.org/officeDocument/2006/relationships/image" Target="../media/image28.png"/><Relationship Id="rId4" Type="http://schemas.openxmlformats.org/officeDocument/2006/relationships/image" Target="../media/image53.png"/><Relationship Id="rId9" Type="http://schemas.openxmlformats.org/officeDocument/2006/relationships/image" Target="../media/image27.sv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9.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11.svg"/></Relationships>
</file>

<file path=ppt/slides/_rels/slide21.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61.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19.sv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10.png"/><Relationship Id="rId7" Type="http://schemas.openxmlformats.org/officeDocument/2006/relationships/image" Target="../media/image6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11.svg"/></Relationships>
</file>

<file path=ppt/slides/_rels/slide23.xml.rels><?xml version="1.0" encoding="UTF-8" standalone="yes"?>
<Relationships xmlns="http://schemas.openxmlformats.org/package/2006/relationships"><Relationship Id="rId3" Type="http://schemas.openxmlformats.org/officeDocument/2006/relationships/image" Target="../media/image67.svg"/><Relationship Id="rId7" Type="http://schemas.openxmlformats.org/officeDocument/2006/relationships/image" Target="../media/image69.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5.svg"/><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71.svg"/><Relationship Id="rId7" Type="http://schemas.openxmlformats.org/officeDocument/2006/relationships/image" Target="../media/image63.sv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73.svg"/><Relationship Id="rId4" Type="http://schemas.openxmlformats.org/officeDocument/2006/relationships/image" Target="../media/image72.png"/></Relationships>
</file>

<file path=ppt/slides/_rels/slide2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76.svg"/></Relationships>
</file>

<file path=ppt/slides/_rels/slide2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17.svg"/><Relationship Id="rId7" Type="http://schemas.openxmlformats.org/officeDocument/2006/relationships/image" Target="../media/image80.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82.svg"/></Relationships>
</file>

<file path=ppt/slides/_rels/slide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1.svg"/></Relationships>
</file>

<file path=ppt/slides/_rels/slide9.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10.pn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11.sv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EE2FF"/>
        </a:solidFill>
        <a:effectLst/>
      </p:bgPr>
    </p:bg>
    <p:spTree>
      <p:nvGrpSpPr>
        <p:cNvPr id="1" name=""/>
        <p:cNvGrpSpPr/>
        <p:nvPr/>
      </p:nvGrpSpPr>
      <p:grpSpPr>
        <a:xfrm>
          <a:off x="0" y="0"/>
          <a:ext cx="0" cy="0"/>
          <a:chOff x="0" y="0"/>
          <a:chExt cx="0" cy="0"/>
        </a:xfrm>
      </p:grpSpPr>
      <p:sp>
        <p:nvSpPr>
          <p:cNvPr id="6" name="Freeform 6"/>
          <p:cNvSpPr/>
          <p:nvPr/>
        </p:nvSpPr>
        <p:spPr>
          <a:xfrm>
            <a:off x="0" y="-21771"/>
            <a:ext cx="1905000" cy="1600200"/>
          </a:xfrm>
          <a:custGeom>
            <a:avLst/>
            <a:gdLst/>
            <a:ahLst/>
            <a:cxnLst/>
            <a:rect l="l" t="t" r="r" b="b"/>
            <a:pathLst>
              <a:path w="3287405" h="3173840">
                <a:moveTo>
                  <a:pt x="0" y="0"/>
                </a:moveTo>
                <a:lnTo>
                  <a:pt x="3287405" y="0"/>
                </a:lnTo>
                <a:lnTo>
                  <a:pt x="3287405" y="3173841"/>
                </a:lnTo>
                <a:lnTo>
                  <a:pt x="0" y="31738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6">
            <a:extLst>
              <a:ext uri="{FF2B5EF4-FFF2-40B4-BE49-F238E27FC236}">
                <a16:creationId xmlns:a16="http://schemas.microsoft.com/office/drawing/2014/main" id="{4A37C3D6-0804-64F1-C78C-4397CB792A0E}"/>
              </a:ext>
            </a:extLst>
          </p:cNvPr>
          <p:cNvSpPr/>
          <p:nvPr/>
        </p:nvSpPr>
        <p:spPr>
          <a:xfrm>
            <a:off x="16611600" y="8599715"/>
            <a:ext cx="1905000" cy="1600200"/>
          </a:xfrm>
          <a:custGeom>
            <a:avLst/>
            <a:gdLst/>
            <a:ahLst/>
            <a:cxnLst/>
            <a:rect l="l" t="t" r="r" b="b"/>
            <a:pathLst>
              <a:path w="3287405" h="3173840">
                <a:moveTo>
                  <a:pt x="0" y="0"/>
                </a:moveTo>
                <a:lnTo>
                  <a:pt x="3287405" y="0"/>
                </a:lnTo>
                <a:lnTo>
                  <a:pt x="3287405" y="3173841"/>
                </a:lnTo>
                <a:lnTo>
                  <a:pt x="0" y="31738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TextBox 8">
            <a:extLst>
              <a:ext uri="{FF2B5EF4-FFF2-40B4-BE49-F238E27FC236}">
                <a16:creationId xmlns:a16="http://schemas.microsoft.com/office/drawing/2014/main" id="{8D2102B9-8E85-0FAF-9D4E-DD2E0B8576AD}"/>
              </a:ext>
            </a:extLst>
          </p:cNvPr>
          <p:cNvSpPr txBox="1"/>
          <p:nvPr/>
        </p:nvSpPr>
        <p:spPr>
          <a:xfrm>
            <a:off x="787071" y="3497536"/>
            <a:ext cx="16713857" cy="3291927"/>
          </a:xfrm>
          <a:prstGeom prst="rect">
            <a:avLst/>
          </a:prstGeom>
        </p:spPr>
        <p:txBody>
          <a:bodyPr wrap="square" lIns="0" tIns="0" rIns="0" bIns="0" rtlCol="0" anchor="t">
            <a:spAutoFit/>
          </a:bodyPr>
          <a:lstStyle/>
          <a:p>
            <a:pPr algn="ctr">
              <a:lnSpc>
                <a:spcPct val="150000"/>
              </a:lnSpc>
            </a:pPr>
            <a:r>
              <a:rPr lang="en-US" sz="7600" b="1" dirty="0">
                <a:solidFill>
                  <a:schemeClr val="tx2">
                    <a:lumMod val="50000"/>
                  </a:schemeClr>
                </a:solidFill>
                <a:latin typeface="Arial" panose="020B0604020202020204" pitchFamily="34" charset="0"/>
                <a:cs typeface="Arial" panose="020B0604020202020204" pitchFamily="34" charset="0"/>
              </a:rPr>
              <a:t>CHÀO MỪNG </a:t>
            </a:r>
            <a:r>
              <a:rPr lang="en-US" sz="7600" b="1">
                <a:solidFill>
                  <a:schemeClr val="tx2">
                    <a:lumMod val="50000"/>
                  </a:schemeClr>
                </a:solidFill>
                <a:latin typeface="Arial" panose="020B0604020202020204" pitchFamily="34" charset="0"/>
                <a:cs typeface="Arial" panose="020B0604020202020204" pitchFamily="34" charset="0"/>
              </a:rPr>
              <a:t>CÁC EM HỌC SINH </a:t>
            </a:r>
            <a:r>
              <a:rPr lang="en-US" sz="7600" b="1" dirty="0">
                <a:solidFill>
                  <a:schemeClr val="tx2">
                    <a:lumMod val="50000"/>
                  </a:schemeClr>
                </a:solidFill>
                <a:latin typeface="Arial" panose="020B0604020202020204" pitchFamily="34" charset="0"/>
                <a:cs typeface="Arial" panose="020B0604020202020204" pitchFamily="34" charset="0"/>
              </a:rPr>
              <a:t>ĐẾN </a:t>
            </a:r>
            <a:r>
              <a:rPr lang="en-US" sz="7600" b="1">
                <a:solidFill>
                  <a:schemeClr val="tx2">
                    <a:lumMod val="50000"/>
                  </a:schemeClr>
                </a:solidFill>
                <a:latin typeface="Arial" panose="020B0604020202020204" pitchFamily="34" charset="0"/>
                <a:cs typeface="Arial" panose="020B0604020202020204" pitchFamily="34" charset="0"/>
              </a:rPr>
              <a:t>VỚI BÀI GIẢNG HÔM </a:t>
            </a:r>
            <a:r>
              <a:rPr lang="en-US" sz="7600" b="1" dirty="0">
                <a:solidFill>
                  <a:schemeClr val="tx2">
                    <a:lumMod val="50000"/>
                  </a:schemeClr>
                </a:solidFill>
                <a:latin typeface="Arial" panose="020B0604020202020204" pitchFamily="34" charset="0"/>
                <a:cs typeface="Arial" panose="020B0604020202020204" pitchFamily="34" charset="0"/>
              </a:rPr>
              <a:t>NAY!</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EE2FF"/>
        </a:solidFill>
        <a:effectLst/>
      </p:bgPr>
    </p:bg>
    <p:spTree>
      <p:nvGrpSpPr>
        <p:cNvPr id="1" name=""/>
        <p:cNvGrpSpPr/>
        <p:nvPr/>
      </p:nvGrpSpPr>
      <p:grpSpPr>
        <a:xfrm>
          <a:off x="0" y="0"/>
          <a:ext cx="0" cy="0"/>
          <a:chOff x="0" y="0"/>
          <a:chExt cx="0" cy="0"/>
        </a:xfrm>
      </p:grpSpPr>
      <p:sp>
        <p:nvSpPr>
          <p:cNvPr id="23" name="Freeform 23"/>
          <p:cNvSpPr/>
          <p:nvPr/>
        </p:nvSpPr>
        <p:spPr>
          <a:xfrm rot="1120226">
            <a:off x="17382581" y="9092596"/>
            <a:ext cx="875709" cy="1071448"/>
          </a:xfrm>
          <a:custGeom>
            <a:avLst/>
            <a:gdLst/>
            <a:ahLst/>
            <a:cxnLst/>
            <a:rect l="l" t="t" r="r" b="b"/>
            <a:pathLst>
              <a:path w="4641949" h="4844539">
                <a:moveTo>
                  <a:pt x="0" y="0"/>
                </a:moveTo>
                <a:lnTo>
                  <a:pt x="4641949" y="0"/>
                </a:lnTo>
                <a:lnTo>
                  <a:pt x="4641949" y="4844538"/>
                </a:lnTo>
                <a:lnTo>
                  <a:pt x="0" y="48445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28D30D57-9937-6C6D-98DF-F9576EAC75D1}"/>
              </a:ext>
            </a:extLst>
          </p:cNvPr>
          <p:cNvGrpSpPr/>
          <p:nvPr/>
        </p:nvGrpSpPr>
        <p:grpSpPr>
          <a:xfrm>
            <a:off x="525780" y="0"/>
            <a:ext cx="17514570" cy="2255520"/>
            <a:chOff x="457200" y="-79559"/>
            <a:chExt cx="17514570" cy="2255520"/>
          </a:xfrm>
        </p:grpSpPr>
        <p:sp>
          <p:nvSpPr>
            <p:cNvPr id="4" name="Line Callout 1 (Border and Accent Bar) 3">
              <a:extLst>
                <a:ext uri="{FF2B5EF4-FFF2-40B4-BE49-F238E27FC236}">
                  <a16:creationId xmlns:a16="http://schemas.microsoft.com/office/drawing/2014/main" id="{DE7329A0-A9A2-BEC6-3D74-C341A0574EA3}"/>
                </a:ext>
              </a:extLst>
            </p:cNvPr>
            <p:cNvSpPr/>
            <p:nvPr/>
          </p:nvSpPr>
          <p:spPr>
            <a:xfrm>
              <a:off x="457200" y="579120"/>
              <a:ext cx="16771620" cy="1596841"/>
            </a:xfrm>
            <a:prstGeom prst="accentBorderCallout1">
              <a:avLst>
                <a:gd name="adj1" fmla="val 18750"/>
                <a:gd name="adj2" fmla="val -3127"/>
                <a:gd name="adj3" fmla="val 17954"/>
                <a:gd name="adj4" fmla="val -17509"/>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C00000"/>
                  </a:solidFill>
                  <a:latin typeface="Arial" panose="020B0604020202020204" pitchFamily="34" charset="0"/>
                  <a:cs typeface="Arial" panose="020B0604020202020204" pitchFamily="34" charset="0"/>
                </a:rPr>
                <a:t>Gợi ý: </a:t>
              </a:r>
              <a:r>
                <a:rPr lang="en-US" sz="4000">
                  <a:solidFill>
                    <a:srgbClr val="C00000"/>
                  </a:solidFill>
                  <a:latin typeface="Arial" panose="020B0604020202020204" pitchFamily="34" charset="0"/>
                  <a:cs typeface="Arial" panose="020B0604020202020204" pitchFamily="34" charset="0"/>
                </a:rPr>
                <a:t>Một số </a:t>
              </a:r>
              <a:r>
                <a:rPr lang="vi-VN" sz="4000">
                  <a:solidFill>
                    <a:srgbClr val="C00000"/>
                  </a:solidFill>
                  <a:latin typeface="Arial" panose="020B0604020202020204" pitchFamily="34" charset="0"/>
                  <a:cs typeface="Arial" panose="020B0604020202020204" pitchFamily="34" charset="0"/>
                </a:rPr>
                <a:t>quy định chung của tổ, lớp, chi đoàn, trường, cộng đồng </a:t>
              </a:r>
              <a:endParaRPr lang="en-US" sz="4000" dirty="0">
                <a:solidFill>
                  <a:srgbClr val="C00000"/>
                </a:solidFill>
                <a:latin typeface="Arial" panose="020B0604020202020204" pitchFamily="34" charset="0"/>
                <a:cs typeface="Arial" panose="020B0604020202020204" pitchFamily="34" charset="0"/>
              </a:endParaRPr>
            </a:p>
          </p:txBody>
        </p:sp>
        <p:pic>
          <p:nvPicPr>
            <p:cNvPr id="5" name="Picture 4" descr="Icon&#10;&#10;Description automatically generated">
              <a:extLst>
                <a:ext uri="{FF2B5EF4-FFF2-40B4-BE49-F238E27FC236}">
                  <a16:creationId xmlns:a16="http://schemas.microsoft.com/office/drawing/2014/main" id="{8296F3BD-8325-0A51-56B0-02CDDF82B7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85870" y="-79559"/>
              <a:ext cx="1485900" cy="1485900"/>
            </a:xfrm>
            <a:prstGeom prst="rect">
              <a:avLst/>
            </a:prstGeom>
          </p:spPr>
        </p:pic>
      </p:grpSp>
      <p:sp>
        <p:nvSpPr>
          <p:cNvPr id="8" name="Rectangle: Rounded Corners 7">
            <a:extLst>
              <a:ext uri="{FF2B5EF4-FFF2-40B4-BE49-F238E27FC236}">
                <a16:creationId xmlns:a16="http://schemas.microsoft.com/office/drawing/2014/main" id="{C8AF32AC-39E4-9462-984A-6EE8542C08EB}"/>
              </a:ext>
            </a:extLst>
          </p:cNvPr>
          <p:cNvSpPr/>
          <p:nvPr/>
        </p:nvSpPr>
        <p:spPr>
          <a:xfrm>
            <a:off x="560147" y="2908756"/>
            <a:ext cx="5154853" cy="2907030"/>
          </a:xfrm>
          <a:prstGeom prst="round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800">
                <a:solidFill>
                  <a:schemeClr val="tx1"/>
                </a:solidFill>
                <a:latin typeface="Arial" panose="020B0604020202020204" pitchFamily="34" charset="0"/>
                <a:cs typeface="Arial" panose="020B0604020202020204" pitchFamily="34" charset="0"/>
              </a:rPr>
              <a:t>Đi học đúng giờ</a:t>
            </a:r>
            <a:endParaRPr lang="en-US" sz="3800" dirty="0">
              <a:solidFill>
                <a:schemeClr val="tx1"/>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DA748D23-5F46-C4A6-1FF8-4EB0C6D936B4}"/>
              </a:ext>
            </a:extLst>
          </p:cNvPr>
          <p:cNvSpPr/>
          <p:nvPr/>
        </p:nvSpPr>
        <p:spPr>
          <a:xfrm>
            <a:off x="5956157" y="2908756"/>
            <a:ext cx="5154853" cy="2907030"/>
          </a:xfrm>
          <a:prstGeom prst="round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Không nói chuyện trong lớp</a:t>
            </a:r>
            <a:endParaRPr lang="en-US" sz="3800" dirty="0">
              <a:solidFill>
                <a:schemeClr val="tx1"/>
              </a:solidFill>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00F3DB96-4A77-6E3B-ED67-4059D38A2971}"/>
              </a:ext>
            </a:extLst>
          </p:cNvPr>
          <p:cNvSpPr/>
          <p:nvPr/>
        </p:nvSpPr>
        <p:spPr>
          <a:xfrm>
            <a:off x="11355978" y="2908756"/>
            <a:ext cx="6400799" cy="2907030"/>
          </a:xfrm>
          <a:prstGeom prst="round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T</a:t>
            </a:r>
            <a:r>
              <a:rPr lang="vi-VN" sz="3800">
                <a:solidFill>
                  <a:schemeClr val="tx1"/>
                </a:solidFill>
                <a:latin typeface="Arial" panose="020B0604020202020204" pitchFamily="34" charset="0"/>
                <a:cs typeface="Arial" panose="020B0604020202020204" pitchFamily="34" charset="0"/>
              </a:rPr>
              <a:t>hường xuyên tham gia các hoạt động chung của lớp</a:t>
            </a:r>
            <a:r>
              <a:rPr lang="en-US" sz="3800">
                <a:solidFill>
                  <a:schemeClr val="tx1"/>
                </a:solidFill>
                <a:latin typeface="Arial" panose="020B0604020202020204" pitchFamily="34" charset="0"/>
                <a:cs typeface="Arial" panose="020B0604020202020204" pitchFamily="34" charset="0"/>
              </a:rPr>
              <a:t>, trường, cộng đồng</a:t>
            </a:r>
            <a:endParaRPr lang="en-US" sz="3800" dirty="0">
              <a:solidFill>
                <a:schemeClr val="tx1"/>
              </a:solidFill>
              <a:latin typeface="Arial" panose="020B0604020202020204" pitchFamily="34" charset="0"/>
              <a:cs typeface="Arial" panose="020B0604020202020204" pitchFamily="34" charset="0"/>
            </a:endParaRPr>
          </a:p>
        </p:txBody>
      </p:sp>
      <p:pic>
        <p:nvPicPr>
          <p:cNvPr id="1026" name="Picture 2" descr="Đi học đúng giờ | Bài thơ Đi học đúng giờ">
            <a:extLst>
              <a:ext uri="{FF2B5EF4-FFF2-40B4-BE49-F238E27FC236}">
                <a16:creationId xmlns:a16="http://schemas.microsoft.com/office/drawing/2014/main" id="{979BB44F-E005-2D33-10C8-0AF84C99381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3447" y="6315928"/>
            <a:ext cx="4503420" cy="33123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14 Kinh nghiệm thực tế rèn học sinh trật tự, không nói chuyện nhiều">
            <a:extLst>
              <a:ext uri="{FF2B5EF4-FFF2-40B4-BE49-F238E27FC236}">
                <a16:creationId xmlns:a16="http://schemas.microsoft.com/office/drawing/2014/main" id="{0F42A780-B8C5-08E5-CBD5-768E5964674C}"/>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8098"/>
          <a:stretch/>
        </p:blipFill>
        <p:spPr bwMode="auto">
          <a:xfrm>
            <a:off x="5911413" y="6315928"/>
            <a:ext cx="5410199" cy="33123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0" name="Picture 6" descr="Trách nhiệm quản lý nhà nước về bảo vệ môi trường của một số bộ, cơ quan  ngang bộ - Tạp chí Tài chính">
            <a:extLst>
              <a:ext uri="{FF2B5EF4-FFF2-40B4-BE49-F238E27FC236}">
                <a16:creationId xmlns:a16="http://schemas.microsoft.com/office/drawing/2014/main" id="{506E4177-7A8F-896C-11D8-BCD95394FAD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203826" y="6315929"/>
            <a:ext cx="4705101" cy="33123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 calcmode="lin" valueType="num">
                                      <p:cBhvr additive="base">
                                        <p:cTn id="16" dur="500" fill="hold"/>
                                        <p:tgtEl>
                                          <p:spTgt spid="1026"/>
                                        </p:tgtEl>
                                        <p:attrNameLst>
                                          <p:attrName>ppt_x</p:attrName>
                                        </p:attrNameLst>
                                      </p:cBhvr>
                                      <p:tavLst>
                                        <p:tav tm="0">
                                          <p:val>
                                            <p:strVal val="0-#ppt_w/2"/>
                                          </p:val>
                                        </p:tav>
                                        <p:tav tm="100000">
                                          <p:val>
                                            <p:strVal val="#ppt_x"/>
                                          </p:val>
                                        </p:tav>
                                      </p:tavLst>
                                    </p:anim>
                                    <p:anim calcmode="lin" valueType="num">
                                      <p:cBhvr additive="base">
                                        <p:cTn id="17"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028"/>
                                        </p:tgtEl>
                                        <p:attrNameLst>
                                          <p:attrName>style.visibility</p:attrName>
                                        </p:attrNameLst>
                                      </p:cBhvr>
                                      <p:to>
                                        <p:strVal val="visible"/>
                                      </p:to>
                                    </p:set>
                                    <p:anim calcmode="lin" valueType="num">
                                      <p:cBhvr additive="base">
                                        <p:cTn id="26" dur="500" fill="hold"/>
                                        <p:tgtEl>
                                          <p:spTgt spid="1028"/>
                                        </p:tgtEl>
                                        <p:attrNameLst>
                                          <p:attrName>ppt_x</p:attrName>
                                        </p:attrNameLst>
                                      </p:cBhvr>
                                      <p:tavLst>
                                        <p:tav tm="0">
                                          <p:val>
                                            <p:strVal val="#ppt_x"/>
                                          </p:val>
                                        </p:tav>
                                        <p:tav tm="100000">
                                          <p:val>
                                            <p:strVal val="#ppt_x"/>
                                          </p:val>
                                        </p:tav>
                                      </p:tavLst>
                                    </p:anim>
                                    <p:anim calcmode="lin" valueType="num">
                                      <p:cBhvr additive="base">
                                        <p:cTn id="27"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1+#ppt_w/2"/>
                                          </p:val>
                                        </p:tav>
                                        <p:tav tm="100000">
                                          <p:val>
                                            <p:strVal val="#ppt_x"/>
                                          </p:val>
                                        </p:tav>
                                      </p:tavLst>
                                    </p:anim>
                                    <p:anim calcmode="lin" valueType="num">
                                      <p:cBhvr additive="base">
                                        <p:cTn id="33" dur="500" fill="hold"/>
                                        <p:tgtEl>
                                          <p:spTgt spid="10"/>
                                        </p:tgtEl>
                                        <p:attrNameLst>
                                          <p:attrName>ppt_y</p:attrName>
                                        </p:attrNameLst>
                                      </p:cBhvr>
                                      <p:tavLst>
                                        <p:tav tm="0">
                                          <p:val>
                                            <p:strVal val="#ppt_y"/>
                                          </p:val>
                                        </p:tav>
                                        <p:tav tm="100000">
                                          <p:val>
                                            <p:strVal val="#ppt_y"/>
                                          </p:val>
                                        </p:tav>
                                      </p:tavLst>
                                    </p:anim>
                                  </p:childTnLst>
                                </p:cTn>
                              </p:par>
                              <p:par>
                                <p:cTn id="34" presetID="2" presetClass="entr" presetSubtype="2" fill="hold" nodeType="withEffect">
                                  <p:stCondLst>
                                    <p:cond delay="0"/>
                                  </p:stCondLst>
                                  <p:childTnLst>
                                    <p:set>
                                      <p:cBhvr>
                                        <p:cTn id="35" dur="1" fill="hold">
                                          <p:stCondLst>
                                            <p:cond delay="0"/>
                                          </p:stCondLst>
                                        </p:cTn>
                                        <p:tgtEl>
                                          <p:spTgt spid="1030"/>
                                        </p:tgtEl>
                                        <p:attrNameLst>
                                          <p:attrName>style.visibility</p:attrName>
                                        </p:attrNameLst>
                                      </p:cBhvr>
                                      <p:to>
                                        <p:strVal val="visible"/>
                                      </p:to>
                                    </p:set>
                                    <p:anim calcmode="lin" valueType="num">
                                      <p:cBhvr additive="base">
                                        <p:cTn id="36" dur="500" fill="hold"/>
                                        <p:tgtEl>
                                          <p:spTgt spid="1030"/>
                                        </p:tgtEl>
                                        <p:attrNameLst>
                                          <p:attrName>ppt_x</p:attrName>
                                        </p:attrNameLst>
                                      </p:cBhvr>
                                      <p:tavLst>
                                        <p:tav tm="0">
                                          <p:val>
                                            <p:strVal val="1+#ppt_w/2"/>
                                          </p:val>
                                        </p:tav>
                                        <p:tav tm="100000">
                                          <p:val>
                                            <p:strVal val="#ppt_x"/>
                                          </p:val>
                                        </p:tav>
                                      </p:tavLst>
                                    </p:anim>
                                    <p:anim calcmode="lin" valueType="num">
                                      <p:cBhvr additive="base">
                                        <p:cTn id="37" dur="500" fill="hold"/>
                                        <p:tgtEl>
                                          <p:spTgt spid="10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EE2FF"/>
        </a:solidFill>
        <a:effectLst/>
      </p:bgPr>
    </p:bg>
    <p:spTree>
      <p:nvGrpSpPr>
        <p:cNvPr id="1" name=""/>
        <p:cNvGrpSpPr/>
        <p:nvPr/>
      </p:nvGrpSpPr>
      <p:grpSpPr>
        <a:xfrm>
          <a:off x="0" y="0"/>
          <a:ext cx="0" cy="0"/>
          <a:chOff x="0" y="0"/>
          <a:chExt cx="0" cy="0"/>
        </a:xfrm>
      </p:grpSpPr>
      <p:sp>
        <p:nvSpPr>
          <p:cNvPr id="2" name="Freeform 2"/>
          <p:cNvSpPr/>
          <p:nvPr/>
        </p:nvSpPr>
        <p:spPr>
          <a:xfrm rot="-581240">
            <a:off x="16276161" y="8437106"/>
            <a:ext cx="1864462" cy="1757419"/>
          </a:xfrm>
          <a:custGeom>
            <a:avLst/>
            <a:gdLst/>
            <a:ahLst/>
            <a:cxnLst/>
            <a:rect l="l" t="t" r="r" b="b"/>
            <a:pathLst>
              <a:path w="3796105" h="3873576">
                <a:moveTo>
                  <a:pt x="0" y="0"/>
                </a:moveTo>
                <a:lnTo>
                  <a:pt x="3796105" y="0"/>
                </a:lnTo>
                <a:lnTo>
                  <a:pt x="3796105" y="3873576"/>
                </a:lnTo>
                <a:lnTo>
                  <a:pt x="0" y="38735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6" name="Freeform 36"/>
          <p:cNvSpPr/>
          <p:nvPr/>
        </p:nvSpPr>
        <p:spPr>
          <a:xfrm>
            <a:off x="521498" y="321940"/>
            <a:ext cx="1600199" cy="1676400"/>
          </a:xfrm>
          <a:custGeom>
            <a:avLst/>
            <a:gdLst/>
            <a:ahLst/>
            <a:cxnLst/>
            <a:rect l="l" t="t" r="r" b="b"/>
            <a:pathLst>
              <a:path w="3954257" h="4332353">
                <a:moveTo>
                  <a:pt x="0" y="0"/>
                </a:moveTo>
                <a:lnTo>
                  <a:pt x="3954257" y="0"/>
                </a:lnTo>
                <a:lnTo>
                  <a:pt x="3954257" y="4332353"/>
                </a:lnTo>
                <a:lnTo>
                  <a:pt x="0" y="43323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6" name="Group 3">
            <a:extLst>
              <a:ext uri="{FF2B5EF4-FFF2-40B4-BE49-F238E27FC236}">
                <a16:creationId xmlns:a16="http://schemas.microsoft.com/office/drawing/2014/main" id="{570E9884-C690-E8D5-3F6C-4E788F917A11}"/>
              </a:ext>
            </a:extLst>
          </p:cNvPr>
          <p:cNvGrpSpPr/>
          <p:nvPr/>
        </p:nvGrpSpPr>
        <p:grpSpPr>
          <a:xfrm rot="-348097">
            <a:off x="3260385" y="1371934"/>
            <a:ext cx="11750540" cy="6580115"/>
            <a:chOff x="0" y="0"/>
            <a:chExt cx="3190453" cy="1463594"/>
          </a:xfrm>
        </p:grpSpPr>
        <p:sp>
          <p:nvSpPr>
            <p:cNvPr id="7" name="Freeform 4">
              <a:extLst>
                <a:ext uri="{FF2B5EF4-FFF2-40B4-BE49-F238E27FC236}">
                  <a16:creationId xmlns:a16="http://schemas.microsoft.com/office/drawing/2014/main" id="{1F2B3C5D-7616-B3C7-44AB-6A1CD8651E7A}"/>
                </a:ext>
              </a:extLst>
            </p:cNvPr>
            <p:cNvSpPr/>
            <p:nvPr/>
          </p:nvSpPr>
          <p:spPr>
            <a:xfrm>
              <a:off x="0" y="0"/>
              <a:ext cx="3190453" cy="1463594"/>
            </a:xfrm>
            <a:custGeom>
              <a:avLst/>
              <a:gdLst/>
              <a:ahLst/>
              <a:cxnLst/>
              <a:rect l="l" t="t" r="r" b="b"/>
              <a:pathLst>
                <a:path w="3190453" h="1463594">
                  <a:moveTo>
                    <a:pt x="66427" y="0"/>
                  </a:moveTo>
                  <a:lnTo>
                    <a:pt x="3124026" y="0"/>
                  </a:lnTo>
                  <a:cubicBezTo>
                    <a:pt x="3141643" y="0"/>
                    <a:pt x="3158539" y="6999"/>
                    <a:pt x="3170997" y="19456"/>
                  </a:cubicBezTo>
                  <a:cubicBezTo>
                    <a:pt x="3183454" y="31913"/>
                    <a:pt x="3190453" y="48809"/>
                    <a:pt x="3190453" y="66427"/>
                  </a:cubicBezTo>
                  <a:lnTo>
                    <a:pt x="3190453" y="1397167"/>
                  </a:lnTo>
                  <a:cubicBezTo>
                    <a:pt x="3190453" y="1433854"/>
                    <a:pt x="3160712" y="1463594"/>
                    <a:pt x="3124026" y="1463594"/>
                  </a:cubicBezTo>
                  <a:lnTo>
                    <a:pt x="66427" y="1463594"/>
                  </a:lnTo>
                  <a:cubicBezTo>
                    <a:pt x="48809" y="1463594"/>
                    <a:pt x="31913" y="1456596"/>
                    <a:pt x="19456" y="1444138"/>
                  </a:cubicBezTo>
                  <a:cubicBezTo>
                    <a:pt x="6999" y="1431681"/>
                    <a:pt x="0" y="1414785"/>
                    <a:pt x="0" y="1397167"/>
                  </a:cubicBezTo>
                  <a:lnTo>
                    <a:pt x="0" y="66427"/>
                  </a:lnTo>
                  <a:cubicBezTo>
                    <a:pt x="0" y="48809"/>
                    <a:pt x="6999" y="31913"/>
                    <a:pt x="19456" y="19456"/>
                  </a:cubicBezTo>
                  <a:cubicBezTo>
                    <a:pt x="31913" y="6999"/>
                    <a:pt x="48809" y="0"/>
                    <a:pt x="66427" y="0"/>
                  </a:cubicBezTo>
                  <a:close/>
                </a:path>
              </a:pathLst>
            </a:custGeom>
            <a:solidFill>
              <a:schemeClr val="bg1"/>
            </a:solidFill>
            <a:ln w="66675">
              <a:solidFill>
                <a:srgbClr val="000000"/>
              </a:solidFill>
            </a:ln>
          </p:spPr>
          <p:txBody>
            <a:bodyPr/>
            <a:lstStyle/>
            <a:p>
              <a:endParaRPr lang="en-US">
                <a:latin typeface="Arial" panose="020B0604020202020204" pitchFamily="34" charset="0"/>
                <a:cs typeface="Arial" panose="020B0604020202020204" pitchFamily="34" charset="0"/>
              </a:endParaRPr>
            </a:p>
          </p:txBody>
        </p:sp>
        <p:sp>
          <p:nvSpPr>
            <p:cNvPr id="8" name="TextBox 5">
              <a:extLst>
                <a:ext uri="{FF2B5EF4-FFF2-40B4-BE49-F238E27FC236}">
                  <a16:creationId xmlns:a16="http://schemas.microsoft.com/office/drawing/2014/main" id="{A1C40212-1A90-165B-9798-9BFB4908CCBD}"/>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9" name="TextBox 8">
            <a:extLst>
              <a:ext uri="{FF2B5EF4-FFF2-40B4-BE49-F238E27FC236}">
                <a16:creationId xmlns:a16="http://schemas.microsoft.com/office/drawing/2014/main" id="{5965CDF2-8F8C-E537-6936-2F14E8091DD5}"/>
              </a:ext>
            </a:extLst>
          </p:cNvPr>
          <p:cNvSpPr txBox="1"/>
          <p:nvPr/>
        </p:nvSpPr>
        <p:spPr>
          <a:xfrm>
            <a:off x="4474125" y="2356389"/>
            <a:ext cx="9266645" cy="4594912"/>
          </a:xfrm>
          <a:prstGeom prst="rect">
            <a:avLst/>
          </a:prstGeom>
          <a:noFill/>
        </p:spPr>
        <p:txBody>
          <a:bodyPr wrap="square">
            <a:spAutoFit/>
          </a:bodyPr>
          <a:lstStyle/>
          <a:p>
            <a:pPr algn="just">
              <a:lnSpc>
                <a:spcPct val="150000"/>
              </a:lnSpc>
            </a:pPr>
            <a:r>
              <a:rPr lang="vi-VN" sz="4000">
                <a:latin typeface="Arial" panose="020B0604020202020204" pitchFamily="34" charset="0"/>
                <a:ea typeface="Calibri" panose="020F0502020204030204" pitchFamily="34" charset="0"/>
                <a:cs typeface="Arial" panose="020B0604020202020204" pitchFamily="34" charset="0"/>
              </a:rPr>
              <a:t>Những quy định chung của tổ, lớp, chi đoàn, cộng đồng được xây dựng nhằm giúp mỗi người tự rèn luyện và phát triển bản thân và tạo nên một cộng đồng, tập thể nghiêm túc, có kỉ luật.</a:t>
            </a:r>
            <a:endParaRPr lang="en-US" sz="4000" dirty="0">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3D002E0B-057E-1622-8F26-F03586CD4FB3}"/>
              </a:ext>
            </a:extLst>
          </p:cNvPr>
          <p:cNvGrpSpPr/>
          <p:nvPr/>
        </p:nvGrpSpPr>
        <p:grpSpPr>
          <a:xfrm>
            <a:off x="12344400" y="6536886"/>
            <a:ext cx="4065270" cy="2667709"/>
            <a:chOff x="11021046" y="6122180"/>
            <a:chExt cx="4065270" cy="2667709"/>
          </a:xfrm>
        </p:grpSpPr>
        <p:grpSp>
          <p:nvGrpSpPr>
            <p:cNvPr id="11" name="Group 7">
              <a:extLst>
                <a:ext uri="{FF2B5EF4-FFF2-40B4-BE49-F238E27FC236}">
                  <a16:creationId xmlns:a16="http://schemas.microsoft.com/office/drawing/2014/main" id="{50F20C64-04FC-741A-8392-1C326A0A63C5}"/>
                </a:ext>
              </a:extLst>
            </p:cNvPr>
            <p:cNvGrpSpPr/>
            <p:nvPr/>
          </p:nvGrpSpPr>
          <p:grpSpPr>
            <a:xfrm rot="317549">
              <a:off x="11021046" y="6122180"/>
              <a:ext cx="4065270" cy="2667709"/>
              <a:chOff x="0" y="0"/>
              <a:chExt cx="812800" cy="607172"/>
            </a:xfrm>
          </p:grpSpPr>
          <p:sp>
            <p:nvSpPr>
              <p:cNvPr id="17" name="Freeform 8">
                <a:extLst>
                  <a:ext uri="{FF2B5EF4-FFF2-40B4-BE49-F238E27FC236}">
                    <a16:creationId xmlns:a16="http://schemas.microsoft.com/office/drawing/2014/main" id="{8988ED4F-1A5A-8080-F6B0-A4EE3434ED8D}"/>
                  </a:ext>
                </a:extLst>
              </p:cNvPr>
              <p:cNvSpPr/>
              <p:nvPr/>
            </p:nvSpPr>
            <p:spPr>
              <a:xfrm>
                <a:off x="28300" y="19514"/>
                <a:ext cx="756200" cy="571328"/>
              </a:xfrm>
              <a:custGeom>
                <a:avLst/>
                <a:gdLst/>
                <a:ahLst/>
                <a:cxnLst/>
                <a:rect l="l" t="t" r="r" b="b"/>
                <a:pathLst>
                  <a:path w="756200" h="571328">
                    <a:moveTo>
                      <a:pt x="408098" y="13191"/>
                    </a:moveTo>
                    <a:lnTo>
                      <a:pt x="408098" y="13191"/>
                    </a:lnTo>
                    <a:cubicBezTo>
                      <a:pt x="425821" y="32513"/>
                      <a:pt x="454263" y="37625"/>
                      <a:pt x="477605" y="25684"/>
                    </a:cubicBezTo>
                    <a:lnTo>
                      <a:pt x="489470" y="19614"/>
                    </a:lnTo>
                    <a:cubicBezTo>
                      <a:pt x="498447" y="15022"/>
                      <a:pt x="508990" y="14615"/>
                      <a:pt x="518295" y="18502"/>
                    </a:cubicBezTo>
                    <a:cubicBezTo>
                      <a:pt x="527599" y="22388"/>
                      <a:pt x="534720" y="30175"/>
                      <a:pt x="537762" y="39788"/>
                    </a:cubicBezTo>
                    <a:lnTo>
                      <a:pt x="537762" y="39788"/>
                    </a:lnTo>
                    <a:cubicBezTo>
                      <a:pt x="544762" y="61906"/>
                      <a:pt x="567044" y="75433"/>
                      <a:pt x="589896" y="71439"/>
                    </a:cubicBezTo>
                    <a:lnTo>
                      <a:pt x="613675" y="67283"/>
                    </a:lnTo>
                    <a:cubicBezTo>
                      <a:pt x="622650" y="65715"/>
                      <a:pt x="631824" y="68635"/>
                      <a:pt x="638240" y="75103"/>
                    </a:cubicBezTo>
                    <a:cubicBezTo>
                      <a:pt x="644657" y="81571"/>
                      <a:pt x="647503" y="90769"/>
                      <a:pt x="645863" y="99730"/>
                    </a:cubicBezTo>
                    <a:lnTo>
                      <a:pt x="645863" y="99730"/>
                    </a:lnTo>
                    <a:cubicBezTo>
                      <a:pt x="644005" y="109882"/>
                      <a:pt x="646460" y="120348"/>
                      <a:pt x="652639" y="128613"/>
                    </a:cubicBezTo>
                    <a:cubicBezTo>
                      <a:pt x="658818" y="136879"/>
                      <a:pt x="668162" y="142196"/>
                      <a:pt x="678424" y="143287"/>
                    </a:cubicBezTo>
                    <a:lnTo>
                      <a:pt x="700523" y="145635"/>
                    </a:lnTo>
                    <a:cubicBezTo>
                      <a:pt x="709339" y="146572"/>
                      <a:pt x="716978" y="152156"/>
                      <a:pt x="720547" y="160271"/>
                    </a:cubicBezTo>
                    <a:cubicBezTo>
                      <a:pt x="724116" y="168386"/>
                      <a:pt x="723068" y="177790"/>
                      <a:pt x="717800" y="184920"/>
                    </a:cubicBezTo>
                    <a:lnTo>
                      <a:pt x="717800" y="184920"/>
                    </a:lnTo>
                    <a:cubicBezTo>
                      <a:pt x="711615" y="193293"/>
                      <a:pt x="709616" y="204042"/>
                      <a:pt x="712377" y="214078"/>
                    </a:cubicBezTo>
                    <a:cubicBezTo>
                      <a:pt x="715138" y="224115"/>
                      <a:pt x="722354" y="232328"/>
                      <a:pt x="731952" y="236359"/>
                    </a:cubicBezTo>
                    <a:lnTo>
                      <a:pt x="740300" y="239865"/>
                    </a:lnTo>
                    <a:cubicBezTo>
                      <a:pt x="748860" y="243459"/>
                      <a:pt x="754702" y="251524"/>
                      <a:pt x="755451" y="260777"/>
                    </a:cubicBezTo>
                    <a:cubicBezTo>
                      <a:pt x="756200" y="270030"/>
                      <a:pt x="751730" y="278929"/>
                      <a:pt x="743860" y="283853"/>
                    </a:cubicBezTo>
                    <a:lnTo>
                      <a:pt x="741820" y="285130"/>
                    </a:lnTo>
                    <a:cubicBezTo>
                      <a:pt x="732669" y="290855"/>
                      <a:pt x="726728" y="300538"/>
                      <a:pt x="725770" y="311290"/>
                    </a:cubicBezTo>
                    <a:cubicBezTo>
                      <a:pt x="724811" y="322042"/>
                      <a:pt x="728946" y="332623"/>
                      <a:pt x="736940" y="339876"/>
                    </a:cubicBezTo>
                    <a:lnTo>
                      <a:pt x="736940" y="339876"/>
                    </a:lnTo>
                    <a:cubicBezTo>
                      <a:pt x="743606" y="345924"/>
                      <a:pt x="746406" y="355147"/>
                      <a:pt x="744228" y="363880"/>
                    </a:cubicBezTo>
                    <a:cubicBezTo>
                      <a:pt x="742050" y="372612"/>
                      <a:pt x="735246" y="379440"/>
                      <a:pt x="726522" y="381649"/>
                    </a:cubicBezTo>
                    <a:lnTo>
                      <a:pt x="710330" y="385749"/>
                    </a:lnTo>
                    <a:cubicBezTo>
                      <a:pt x="700400" y="388264"/>
                      <a:pt x="692086" y="395030"/>
                      <a:pt x="687607" y="404241"/>
                    </a:cubicBezTo>
                    <a:cubicBezTo>
                      <a:pt x="683127" y="413452"/>
                      <a:pt x="682939" y="424170"/>
                      <a:pt x="687093" y="433533"/>
                    </a:cubicBezTo>
                    <a:lnTo>
                      <a:pt x="687093" y="433533"/>
                    </a:lnTo>
                    <a:cubicBezTo>
                      <a:pt x="690700" y="441665"/>
                      <a:pt x="689872" y="451080"/>
                      <a:pt x="684899" y="458457"/>
                    </a:cubicBezTo>
                    <a:cubicBezTo>
                      <a:pt x="679926" y="465833"/>
                      <a:pt x="671509" y="470133"/>
                      <a:pt x="662618" y="469838"/>
                    </a:cubicBezTo>
                    <a:lnTo>
                      <a:pt x="637784" y="469016"/>
                    </a:lnTo>
                    <a:cubicBezTo>
                      <a:pt x="615653" y="468284"/>
                      <a:pt x="596939" y="485257"/>
                      <a:pt x="595514" y="507355"/>
                    </a:cubicBezTo>
                    <a:lnTo>
                      <a:pt x="595514" y="507355"/>
                    </a:lnTo>
                    <a:cubicBezTo>
                      <a:pt x="594902" y="516850"/>
                      <a:pt x="589929" y="525527"/>
                      <a:pt x="582044" y="530853"/>
                    </a:cubicBezTo>
                    <a:cubicBezTo>
                      <a:pt x="574160" y="536179"/>
                      <a:pt x="564254" y="537555"/>
                      <a:pt x="555217" y="534579"/>
                    </a:cubicBezTo>
                    <a:lnTo>
                      <a:pt x="536097" y="528281"/>
                    </a:lnTo>
                    <a:cubicBezTo>
                      <a:pt x="512711" y="520579"/>
                      <a:pt x="487115" y="530186"/>
                      <a:pt x="474573" y="551375"/>
                    </a:cubicBezTo>
                    <a:lnTo>
                      <a:pt x="474573" y="551375"/>
                    </a:lnTo>
                    <a:cubicBezTo>
                      <a:pt x="469098" y="560625"/>
                      <a:pt x="459949" y="567112"/>
                      <a:pt x="449409" y="569220"/>
                    </a:cubicBezTo>
                    <a:cubicBezTo>
                      <a:pt x="438869" y="571328"/>
                      <a:pt x="427929" y="568857"/>
                      <a:pt x="419318" y="562424"/>
                    </a:cubicBezTo>
                    <a:lnTo>
                      <a:pt x="415598" y="559646"/>
                    </a:lnTo>
                    <a:cubicBezTo>
                      <a:pt x="393359" y="543033"/>
                      <a:pt x="362841" y="543033"/>
                      <a:pt x="340602" y="559646"/>
                    </a:cubicBezTo>
                    <a:lnTo>
                      <a:pt x="336883" y="562424"/>
                    </a:lnTo>
                    <a:cubicBezTo>
                      <a:pt x="328271" y="568857"/>
                      <a:pt x="317331" y="571328"/>
                      <a:pt x="306791" y="569220"/>
                    </a:cubicBezTo>
                    <a:cubicBezTo>
                      <a:pt x="296251" y="567112"/>
                      <a:pt x="287102" y="560625"/>
                      <a:pt x="281627" y="551375"/>
                    </a:cubicBezTo>
                    <a:lnTo>
                      <a:pt x="281627" y="551375"/>
                    </a:lnTo>
                    <a:cubicBezTo>
                      <a:pt x="269085" y="530186"/>
                      <a:pt x="243489" y="520579"/>
                      <a:pt x="220103" y="528281"/>
                    </a:cubicBezTo>
                    <a:lnTo>
                      <a:pt x="200983" y="534579"/>
                    </a:lnTo>
                    <a:cubicBezTo>
                      <a:pt x="191946" y="537555"/>
                      <a:pt x="182040" y="536179"/>
                      <a:pt x="174156" y="530853"/>
                    </a:cubicBezTo>
                    <a:cubicBezTo>
                      <a:pt x="166271" y="525527"/>
                      <a:pt x="161298" y="516850"/>
                      <a:pt x="160686" y="507355"/>
                    </a:cubicBezTo>
                    <a:lnTo>
                      <a:pt x="160686" y="507355"/>
                    </a:lnTo>
                    <a:cubicBezTo>
                      <a:pt x="159261" y="485257"/>
                      <a:pt x="140547" y="468284"/>
                      <a:pt x="118416" y="469016"/>
                    </a:cubicBezTo>
                    <a:lnTo>
                      <a:pt x="93583" y="469838"/>
                    </a:lnTo>
                    <a:cubicBezTo>
                      <a:pt x="84691" y="470133"/>
                      <a:pt x="76274" y="465833"/>
                      <a:pt x="71301" y="458457"/>
                    </a:cubicBezTo>
                    <a:cubicBezTo>
                      <a:pt x="66329" y="451080"/>
                      <a:pt x="65500" y="441665"/>
                      <a:pt x="69107" y="433533"/>
                    </a:cubicBezTo>
                    <a:lnTo>
                      <a:pt x="69107" y="433533"/>
                    </a:lnTo>
                    <a:cubicBezTo>
                      <a:pt x="73261" y="424170"/>
                      <a:pt x="73072" y="413452"/>
                      <a:pt x="68593" y="404241"/>
                    </a:cubicBezTo>
                    <a:cubicBezTo>
                      <a:pt x="64114" y="395030"/>
                      <a:pt x="55799" y="388264"/>
                      <a:pt x="45870" y="385749"/>
                    </a:cubicBezTo>
                    <a:lnTo>
                      <a:pt x="29679" y="381649"/>
                    </a:lnTo>
                    <a:cubicBezTo>
                      <a:pt x="20954" y="379440"/>
                      <a:pt x="14150" y="372612"/>
                      <a:pt x="11972" y="363880"/>
                    </a:cubicBezTo>
                    <a:cubicBezTo>
                      <a:pt x="9794" y="355147"/>
                      <a:pt x="12594" y="345924"/>
                      <a:pt x="19260" y="339876"/>
                    </a:cubicBezTo>
                    <a:lnTo>
                      <a:pt x="19260" y="339876"/>
                    </a:lnTo>
                    <a:cubicBezTo>
                      <a:pt x="27254" y="332623"/>
                      <a:pt x="31389" y="322042"/>
                      <a:pt x="30430" y="311290"/>
                    </a:cubicBezTo>
                    <a:cubicBezTo>
                      <a:pt x="29472" y="300538"/>
                      <a:pt x="23531" y="290855"/>
                      <a:pt x="14380" y="285130"/>
                    </a:cubicBezTo>
                    <a:lnTo>
                      <a:pt x="12340" y="283853"/>
                    </a:lnTo>
                    <a:cubicBezTo>
                      <a:pt x="4470" y="278929"/>
                      <a:pt x="0" y="270030"/>
                      <a:pt x="749" y="260777"/>
                    </a:cubicBezTo>
                    <a:cubicBezTo>
                      <a:pt x="1497" y="251524"/>
                      <a:pt x="7340" y="243459"/>
                      <a:pt x="15900" y="239865"/>
                    </a:cubicBezTo>
                    <a:lnTo>
                      <a:pt x="24248" y="236359"/>
                    </a:lnTo>
                    <a:cubicBezTo>
                      <a:pt x="33846" y="232329"/>
                      <a:pt x="41062" y="224115"/>
                      <a:pt x="43823" y="214078"/>
                    </a:cubicBezTo>
                    <a:cubicBezTo>
                      <a:pt x="46584" y="204042"/>
                      <a:pt x="44585" y="193293"/>
                      <a:pt x="38399" y="184920"/>
                    </a:cubicBezTo>
                    <a:lnTo>
                      <a:pt x="38399" y="184920"/>
                    </a:lnTo>
                    <a:cubicBezTo>
                      <a:pt x="33132" y="177790"/>
                      <a:pt x="32084" y="168386"/>
                      <a:pt x="35653" y="160271"/>
                    </a:cubicBezTo>
                    <a:cubicBezTo>
                      <a:pt x="39221" y="152156"/>
                      <a:pt x="46861" y="146572"/>
                      <a:pt x="55676" y="145635"/>
                    </a:cubicBezTo>
                    <a:lnTo>
                      <a:pt x="77776" y="143287"/>
                    </a:lnTo>
                    <a:cubicBezTo>
                      <a:pt x="88038" y="142196"/>
                      <a:pt x="97382" y="136879"/>
                      <a:pt x="103561" y="128613"/>
                    </a:cubicBezTo>
                    <a:cubicBezTo>
                      <a:pt x="109740" y="120348"/>
                      <a:pt x="112195" y="109882"/>
                      <a:pt x="110337" y="99730"/>
                    </a:cubicBezTo>
                    <a:lnTo>
                      <a:pt x="110337" y="99730"/>
                    </a:lnTo>
                    <a:cubicBezTo>
                      <a:pt x="108697" y="90769"/>
                      <a:pt x="111543" y="81571"/>
                      <a:pt x="117960" y="75103"/>
                    </a:cubicBezTo>
                    <a:cubicBezTo>
                      <a:pt x="124376" y="68635"/>
                      <a:pt x="133550" y="65715"/>
                      <a:pt x="142525" y="67283"/>
                    </a:cubicBezTo>
                    <a:lnTo>
                      <a:pt x="166304" y="71439"/>
                    </a:lnTo>
                    <a:cubicBezTo>
                      <a:pt x="189156" y="75433"/>
                      <a:pt x="211438" y="61906"/>
                      <a:pt x="218438" y="39788"/>
                    </a:cubicBezTo>
                    <a:lnTo>
                      <a:pt x="218438" y="39788"/>
                    </a:lnTo>
                    <a:cubicBezTo>
                      <a:pt x="221480" y="30175"/>
                      <a:pt x="228601" y="22388"/>
                      <a:pt x="237905" y="18502"/>
                    </a:cubicBezTo>
                    <a:cubicBezTo>
                      <a:pt x="247210" y="14615"/>
                      <a:pt x="257753" y="15022"/>
                      <a:pt x="266730" y="19614"/>
                    </a:cubicBezTo>
                    <a:lnTo>
                      <a:pt x="278595" y="25684"/>
                    </a:lnTo>
                    <a:cubicBezTo>
                      <a:pt x="301937" y="37625"/>
                      <a:pt x="330379" y="32513"/>
                      <a:pt x="348102" y="13191"/>
                    </a:cubicBezTo>
                    <a:lnTo>
                      <a:pt x="348102" y="13191"/>
                    </a:lnTo>
                    <a:cubicBezTo>
                      <a:pt x="355812" y="4785"/>
                      <a:pt x="366694" y="0"/>
                      <a:pt x="378100" y="0"/>
                    </a:cubicBezTo>
                    <a:cubicBezTo>
                      <a:pt x="389506" y="0"/>
                      <a:pt x="400388" y="4785"/>
                      <a:pt x="408098" y="13191"/>
                    </a:cubicBezTo>
                    <a:close/>
                  </a:path>
                </a:pathLst>
              </a:custGeom>
              <a:solidFill>
                <a:srgbClr val="4E7F1C"/>
              </a:solidFill>
              <a:ln w="57150">
                <a:solidFill>
                  <a:srgbClr val="000000"/>
                </a:solidFill>
              </a:ln>
            </p:spPr>
            <p:txBody>
              <a:bodyPr/>
              <a:lstStyle/>
              <a:p>
                <a:endParaRPr lang="en-US">
                  <a:latin typeface="Arial" panose="020B0604020202020204" pitchFamily="34" charset="0"/>
                  <a:cs typeface="Arial" panose="020B0604020202020204" pitchFamily="34" charset="0"/>
                </a:endParaRPr>
              </a:p>
            </p:txBody>
          </p:sp>
          <p:sp>
            <p:nvSpPr>
              <p:cNvPr id="22" name="TextBox 9">
                <a:extLst>
                  <a:ext uri="{FF2B5EF4-FFF2-40B4-BE49-F238E27FC236}">
                    <a16:creationId xmlns:a16="http://schemas.microsoft.com/office/drawing/2014/main" id="{F340FDE7-69FB-0998-2D07-A73D590F51D9}"/>
                  </a:ext>
                </a:extLst>
              </p:cNvPr>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16" name="TextBox 15">
              <a:extLst>
                <a:ext uri="{FF2B5EF4-FFF2-40B4-BE49-F238E27FC236}">
                  <a16:creationId xmlns:a16="http://schemas.microsoft.com/office/drawing/2014/main" id="{DC928DD4-017A-A6C7-44E4-316A8D05DEF9}"/>
                </a:ext>
              </a:extLst>
            </p:cNvPr>
            <p:cNvSpPr txBox="1"/>
            <p:nvPr/>
          </p:nvSpPr>
          <p:spPr>
            <a:xfrm>
              <a:off x="11220519" y="7068450"/>
              <a:ext cx="3600419" cy="861774"/>
            </a:xfrm>
            <a:prstGeom prst="rect">
              <a:avLst/>
            </a:prstGeom>
            <a:noFill/>
          </p:spPr>
          <p:txBody>
            <a:bodyPr wrap="square">
              <a:spAutoFit/>
            </a:bodyPr>
            <a:lstStyle/>
            <a:p>
              <a:pPr algn="ctr"/>
              <a:r>
                <a:rPr lang="en-US" sz="5000" b="1">
                  <a:solidFill>
                    <a:schemeClr val="bg1"/>
                  </a:solidFill>
                  <a:effectLst/>
                  <a:latin typeface="Arial" panose="020B0604020202020204" pitchFamily="34" charset="0"/>
                  <a:ea typeface="Calibri" panose="020F0502020204030204" pitchFamily="34" charset="0"/>
                  <a:cs typeface="Arial" panose="020B0604020202020204" pitchFamily="34" charset="0"/>
                </a:rPr>
                <a:t>Kết luận</a:t>
              </a:r>
              <a:endParaRPr lang="en-US" sz="5000" dirty="0">
                <a:solidFill>
                  <a:schemeClr val="bg1"/>
                </a:solidFill>
                <a:latin typeface="Arial" panose="020B0604020202020204" pitchFamily="34" charset="0"/>
                <a:cs typeface="Arial" panose="020B0604020202020204" pitchFamily="34" charset="0"/>
              </a:endParaRPr>
            </a:p>
          </p:txBody>
        </p:sp>
      </p:grpSp>
      <p:pic>
        <p:nvPicPr>
          <p:cNvPr id="28" name="Picture 19">
            <a:extLst>
              <a:ext uri="{FF2B5EF4-FFF2-40B4-BE49-F238E27FC236}">
                <a16:creationId xmlns:a16="http://schemas.microsoft.com/office/drawing/2014/main" id="{6EFD38ED-500B-744E-13F3-7B61EB5EFFF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862677" y="802862"/>
            <a:ext cx="1657508" cy="1195478"/>
          </a:xfrm>
          <a:prstGeom prst="rect">
            <a:avLst/>
          </a:prstGeom>
        </p:spPr>
      </p:pic>
      <p:pic>
        <p:nvPicPr>
          <p:cNvPr id="29" name="Picture 28" descr="A picture containing vector graphics&#10;&#10;Description automatically generated">
            <a:extLst>
              <a:ext uri="{FF2B5EF4-FFF2-40B4-BE49-F238E27FC236}">
                <a16:creationId xmlns:a16="http://schemas.microsoft.com/office/drawing/2014/main" id="{A5B6A9EB-EB0B-2B24-1A3C-F8CCDC3924EF}"/>
              </a:ext>
            </a:extLst>
          </p:cNvPr>
          <p:cNvPicPr>
            <a:picLocks noChangeAspect="1"/>
          </p:cNvPicPr>
          <p:nvPr/>
        </p:nvPicPr>
        <p:blipFill rotWithShape="1">
          <a:blip r:embed="rId8">
            <a:extLst>
              <a:ext uri="{28A0092B-C50C-407E-A947-70E740481C1C}">
                <a14:useLocalDpi xmlns:a14="http://schemas.microsoft.com/office/drawing/2010/main" val="0"/>
              </a:ext>
            </a:extLst>
          </a:blip>
          <a:srcRect l="5596" r="11864"/>
          <a:stretch/>
        </p:blipFill>
        <p:spPr>
          <a:xfrm>
            <a:off x="1245014" y="6362285"/>
            <a:ext cx="3391151" cy="410853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EE2FF"/>
        </a:solidFill>
        <a:effectLst/>
      </p:bgPr>
    </p:bg>
    <p:spTree>
      <p:nvGrpSpPr>
        <p:cNvPr id="1" name=""/>
        <p:cNvGrpSpPr/>
        <p:nvPr/>
      </p:nvGrpSpPr>
      <p:grpSpPr>
        <a:xfrm>
          <a:off x="0" y="0"/>
          <a:ext cx="0" cy="0"/>
          <a:chOff x="0" y="0"/>
          <a:chExt cx="0" cy="0"/>
        </a:xfrm>
      </p:grpSpPr>
      <p:sp>
        <p:nvSpPr>
          <p:cNvPr id="7" name="Freeform 7"/>
          <p:cNvSpPr/>
          <p:nvPr/>
        </p:nvSpPr>
        <p:spPr>
          <a:xfrm rot="-9579048">
            <a:off x="16876357" y="27020"/>
            <a:ext cx="1525314" cy="1259557"/>
          </a:xfrm>
          <a:custGeom>
            <a:avLst/>
            <a:gdLst/>
            <a:ahLst/>
            <a:cxnLst/>
            <a:rect l="l" t="t" r="r" b="b"/>
            <a:pathLst>
              <a:path w="4698326" h="4884838">
                <a:moveTo>
                  <a:pt x="0" y="0"/>
                </a:moveTo>
                <a:lnTo>
                  <a:pt x="4698326" y="0"/>
                </a:lnTo>
                <a:lnTo>
                  <a:pt x="4698326" y="4884838"/>
                </a:lnTo>
                <a:lnTo>
                  <a:pt x="0" y="48848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2" name="Freeform 17">
            <a:extLst>
              <a:ext uri="{FF2B5EF4-FFF2-40B4-BE49-F238E27FC236}">
                <a16:creationId xmlns:a16="http://schemas.microsoft.com/office/drawing/2014/main" id="{9D5CC785-8DC2-87BE-304A-026D41DEBA68}"/>
              </a:ext>
            </a:extLst>
          </p:cNvPr>
          <p:cNvSpPr/>
          <p:nvPr/>
        </p:nvSpPr>
        <p:spPr>
          <a:xfrm>
            <a:off x="-180523" y="8701824"/>
            <a:ext cx="1602630" cy="1399336"/>
          </a:xfrm>
          <a:custGeom>
            <a:avLst/>
            <a:gdLst/>
            <a:ahLst/>
            <a:cxnLst/>
            <a:rect l="l" t="t" r="r" b="b"/>
            <a:pathLst>
              <a:path w="4222621" h="3869456">
                <a:moveTo>
                  <a:pt x="0" y="0"/>
                </a:moveTo>
                <a:lnTo>
                  <a:pt x="4222621" y="0"/>
                </a:lnTo>
                <a:lnTo>
                  <a:pt x="4222621" y="3869456"/>
                </a:lnTo>
                <a:lnTo>
                  <a:pt x="0" y="38694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4" name="Picture 5">
            <a:extLst>
              <a:ext uri="{FF2B5EF4-FFF2-40B4-BE49-F238E27FC236}">
                <a16:creationId xmlns:a16="http://schemas.microsoft.com/office/drawing/2014/main" id="{BF938554-BEDA-CFE3-AC3D-06446485BCB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8914" t="38319"/>
          <a:stretch>
            <a:fillRect/>
          </a:stretch>
        </p:blipFill>
        <p:spPr>
          <a:xfrm rot="10800000">
            <a:off x="3254458" y="3695700"/>
            <a:ext cx="15030926" cy="6591300"/>
          </a:xfrm>
          <a:prstGeom prst="rect">
            <a:avLst/>
          </a:prstGeom>
        </p:spPr>
      </p:pic>
      <p:sp>
        <p:nvSpPr>
          <p:cNvPr id="5" name="TextBox 4">
            <a:extLst>
              <a:ext uri="{FF2B5EF4-FFF2-40B4-BE49-F238E27FC236}">
                <a16:creationId xmlns:a16="http://schemas.microsoft.com/office/drawing/2014/main" id="{2457C436-4485-D0FD-A01B-E7E4EBB68DB8}"/>
              </a:ext>
            </a:extLst>
          </p:cNvPr>
          <p:cNvSpPr txBox="1"/>
          <p:nvPr/>
        </p:nvSpPr>
        <p:spPr>
          <a:xfrm>
            <a:off x="1577602" y="430984"/>
            <a:ext cx="15544799" cy="1998176"/>
          </a:xfrm>
          <a:prstGeom prst="rect">
            <a:avLst/>
          </a:prstGeom>
          <a:noFill/>
        </p:spPr>
        <p:txBody>
          <a:bodyPr wrap="square">
            <a:spAutoFit/>
          </a:bodyPr>
          <a:lstStyle/>
          <a:p>
            <a:pPr algn="ctr">
              <a:lnSpc>
                <a:spcPct val="150000"/>
              </a:lnSpc>
            </a:pPr>
            <a:r>
              <a:rPr lang="en-US" sz="4400" b="1">
                <a:solidFill>
                  <a:srgbClr val="C00000"/>
                </a:solidFill>
                <a:latin typeface="Arial" panose="020B0604020202020204" pitchFamily="34" charset="0"/>
                <a:cs typeface="Arial" panose="020B0604020202020204" pitchFamily="34" charset="0"/>
              </a:rPr>
              <a:t>Nhiệm vụ 2. </a:t>
            </a:r>
            <a:r>
              <a:rPr lang="vi-VN" sz="4400" b="1">
                <a:solidFill>
                  <a:srgbClr val="C00000"/>
                </a:solidFill>
                <a:latin typeface="Arial" panose="020B0604020202020204" pitchFamily="34" charset="0"/>
                <a:cs typeface="Arial" panose="020B0604020202020204" pitchFamily="34" charset="0"/>
              </a:rPr>
              <a:t>Thảo luận về cách tuân thủ kỉ luật, quy định của nhóm, lớp, tập thể trường, cộng đồng</a:t>
            </a:r>
            <a:endParaRPr lang="en-US" sz="4400" b="1" dirty="0">
              <a:solidFill>
                <a:srgbClr val="C00000"/>
              </a:solidFill>
              <a:latin typeface="Arial" panose="020B0604020202020204" pitchFamily="34" charset="0"/>
              <a:cs typeface="Arial" panose="020B0604020202020204" pitchFamily="34" charset="0"/>
            </a:endParaRPr>
          </a:p>
        </p:txBody>
      </p:sp>
      <p:pic>
        <p:nvPicPr>
          <p:cNvPr id="8" name="Picture 7" descr="A picture containing toy, doll&#10;&#10;Description automatically generated">
            <a:extLst>
              <a:ext uri="{FF2B5EF4-FFF2-40B4-BE49-F238E27FC236}">
                <a16:creationId xmlns:a16="http://schemas.microsoft.com/office/drawing/2014/main" id="{8F13BA3C-FC75-DC30-EBE5-7818F065D4F2}"/>
              </a:ext>
            </a:extLst>
          </p:cNvPr>
          <p:cNvPicPr>
            <a:picLocks noChangeAspect="1"/>
          </p:cNvPicPr>
          <p:nvPr/>
        </p:nvPicPr>
        <p:blipFill rotWithShape="1">
          <a:blip r:embed="rId8">
            <a:extLst>
              <a:ext uri="{28A0092B-C50C-407E-A947-70E740481C1C}">
                <a14:useLocalDpi xmlns:a14="http://schemas.microsoft.com/office/drawing/2010/main" val="0"/>
              </a:ext>
            </a:extLst>
          </a:blip>
          <a:srcRect t="26331"/>
          <a:stretch/>
        </p:blipFill>
        <p:spPr>
          <a:xfrm rot="20184090">
            <a:off x="2469846" y="3007835"/>
            <a:ext cx="6069665" cy="3328491"/>
          </a:xfrm>
          <a:prstGeom prst="rect">
            <a:avLst/>
          </a:prstGeom>
        </p:spPr>
      </p:pic>
      <p:sp>
        <p:nvSpPr>
          <p:cNvPr id="9" name="TextBox 8">
            <a:extLst>
              <a:ext uri="{FF2B5EF4-FFF2-40B4-BE49-F238E27FC236}">
                <a16:creationId xmlns:a16="http://schemas.microsoft.com/office/drawing/2014/main" id="{BFBE07B8-58C9-9D22-CE7C-89A45E26E7A5}"/>
              </a:ext>
            </a:extLst>
          </p:cNvPr>
          <p:cNvSpPr txBox="1"/>
          <p:nvPr/>
        </p:nvSpPr>
        <p:spPr>
          <a:xfrm>
            <a:off x="6166299" y="5637576"/>
            <a:ext cx="11483601" cy="3763916"/>
          </a:xfrm>
          <a:prstGeom prst="rect">
            <a:avLst/>
          </a:prstGeom>
          <a:noFill/>
        </p:spPr>
        <p:txBody>
          <a:bodyPr wrap="square">
            <a:spAutoFit/>
          </a:bodyPr>
          <a:lstStyle/>
          <a:p>
            <a:pPr algn="ctr">
              <a:lnSpc>
                <a:spcPct val="150000"/>
              </a:lnSpc>
            </a:pPr>
            <a:r>
              <a:rPr lang="en-US" sz="4400" b="1">
                <a:solidFill>
                  <a:srgbClr val="FF0000"/>
                </a:solidFill>
                <a:effectLst/>
                <a:latin typeface="Arial" panose="020B0604020202020204" pitchFamily="34" charset="0"/>
                <a:ea typeface="Calibri" panose="020F0502020204030204" pitchFamily="34" charset="0"/>
                <a:cs typeface="Arial" panose="020B0604020202020204" pitchFamily="34" charset="0"/>
              </a:rPr>
              <a:t>HOẠT ĐỘNG NHÓM:</a:t>
            </a:r>
          </a:p>
          <a:p>
            <a:pPr algn="just">
              <a:lnSpc>
                <a:spcPct val="150000"/>
              </a:lnSpc>
            </a:pPr>
            <a:r>
              <a:rPr lang="en-US" sz="4000">
                <a:latin typeface="Arial" panose="020B0604020202020204" pitchFamily="34" charset="0"/>
                <a:cs typeface="Arial" panose="020B0604020202020204" pitchFamily="34" charset="0"/>
              </a:rPr>
              <a:t>Các em </a:t>
            </a:r>
            <a:r>
              <a:rPr lang="vi-VN" sz="4000">
                <a:latin typeface="Arial" panose="020B0604020202020204" pitchFamily="34" charset="0"/>
                <a:cs typeface="Arial" panose="020B0604020202020204" pitchFamily="34" charset="0"/>
              </a:rPr>
              <a:t>làm việc theo nhóm (4</a:t>
            </a:r>
            <a:r>
              <a:rPr lang="en-US" sz="4000">
                <a:latin typeface="Arial" panose="020B0604020202020204" pitchFamily="34" charset="0"/>
                <a:cs typeface="Arial" panose="020B0604020202020204" pitchFamily="34" charset="0"/>
              </a:rPr>
              <a:t> </a:t>
            </a:r>
            <a:r>
              <a:rPr lang="vi-VN" sz="4000">
                <a:latin typeface="Arial" panose="020B0604020202020204" pitchFamily="34" charset="0"/>
                <a:cs typeface="Arial" panose="020B0604020202020204" pitchFamily="34" charset="0"/>
              </a:rPr>
              <a:t>HS</a:t>
            </a:r>
            <a:r>
              <a:rPr lang="en-US" sz="4000">
                <a:latin typeface="Arial" panose="020B0604020202020204" pitchFamily="34" charset="0"/>
                <a:cs typeface="Arial" panose="020B0604020202020204" pitchFamily="34" charset="0"/>
              </a:rPr>
              <a:t>), </a:t>
            </a:r>
            <a:r>
              <a:rPr lang="vi-VN" sz="4000">
                <a:latin typeface="Arial" panose="020B0604020202020204" pitchFamily="34" charset="0"/>
                <a:cs typeface="Arial" panose="020B0604020202020204" pitchFamily="34" charset="0"/>
              </a:rPr>
              <a:t>thảo luận </a:t>
            </a:r>
            <a:r>
              <a:rPr lang="en-US" sz="4000">
                <a:latin typeface="Arial" panose="020B0604020202020204" pitchFamily="34" charset="0"/>
                <a:cs typeface="Arial" panose="020B0604020202020204" pitchFamily="34" charset="0"/>
              </a:rPr>
              <a:t>và cho biết</a:t>
            </a:r>
            <a:r>
              <a:rPr lang="vi-VN" sz="4000">
                <a:latin typeface="Arial" panose="020B0604020202020204" pitchFamily="34" charset="0"/>
                <a:cs typeface="Arial" panose="020B0604020202020204" pitchFamily="34" charset="0"/>
              </a:rPr>
              <a:t>: </a:t>
            </a:r>
            <a:r>
              <a:rPr lang="vi-VN" sz="4000" b="1">
                <a:latin typeface="Arial" panose="020B0604020202020204" pitchFamily="34" charset="0"/>
                <a:cs typeface="Arial" panose="020B0604020202020204" pitchFamily="34" charset="0"/>
              </a:rPr>
              <a:t>Những cách tuân thủ kỉ luật, quy định của nhóm, lớp, tập thể trường, cộng đồng</a:t>
            </a:r>
            <a:endParaRPr lang="en-US"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089012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EE2FF"/>
        </a:solidFill>
        <a:effectLst/>
      </p:bgPr>
    </p:bg>
    <p:spTree>
      <p:nvGrpSpPr>
        <p:cNvPr id="1" name=""/>
        <p:cNvGrpSpPr/>
        <p:nvPr/>
      </p:nvGrpSpPr>
      <p:grpSpPr>
        <a:xfrm>
          <a:off x="0" y="0"/>
          <a:ext cx="0" cy="0"/>
          <a:chOff x="0" y="0"/>
          <a:chExt cx="0" cy="0"/>
        </a:xfrm>
      </p:grpSpPr>
      <p:sp>
        <p:nvSpPr>
          <p:cNvPr id="23" name="Freeform 23"/>
          <p:cNvSpPr/>
          <p:nvPr/>
        </p:nvSpPr>
        <p:spPr>
          <a:xfrm>
            <a:off x="16630063" y="21772"/>
            <a:ext cx="1676400" cy="1371600"/>
          </a:xfrm>
          <a:custGeom>
            <a:avLst/>
            <a:gdLst/>
            <a:ahLst/>
            <a:cxnLst/>
            <a:rect l="l" t="t" r="r" b="b"/>
            <a:pathLst>
              <a:path w="3954257" h="4332353">
                <a:moveTo>
                  <a:pt x="0" y="0"/>
                </a:moveTo>
                <a:lnTo>
                  <a:pt x="3954257" y="0"/>
                </a:lnTo>
                <a:lnTo>
                  <a:pt x="3954257" y="4332354"/>
                </a:lnTo>
                <a:lnTo>
                  <a:pt x="0" y="433235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852FB60E-3E79-87DA-98C4-9191E1B4E3CA}"/>
              </a:ext>
            </a:extLst>
          </p:cNvPr>
          <p:cNvGrpSpPr/>
          <p:nvPr/>
        </p:nvGrpSpPr>
        <p:grpSpPr>
          <a:xfrm>
            <a:off x="304800" y="458278"/>
            <a:ext cx="10477500" cy="1653693"/>
            <a:chOff x="304800" y="458278"/>
            <a:chExt cx="10477500" cy="1653693"/>
          </a:xfrm>
        </p:grpSpPr>
        <p:sp>
          <p:nvSpPr>
            <p:cNvPr id="10" name="Line Callout 1 (Border and Accent Bar) 3">
              <a:extLst>
                <a:ext uri="{FF2B5EF4-FFF2-40B4-BE49-F238E27FC236}">
                  <a16:creationId xmlns:a16="http://schemas.microsoft.com/office/drawing/2014/main" id="{FDD2533C-FED8-A40A-D43F-7470145540F2}"/>
                </a:ext>
              </a:extLst>
            </p:cNvPr>
            <p:cNvSpPr/>
            <p:nvPr/>
          </p:nvSpPr>
          <p:spPr>
            <a:xfrm>
              <a:off x="304800" y="458278"/>
              <a:ext cx="9601200" cy="1653693"/>
            </a:xfrm>
            <a:prstGeom prst="accentBorderCallout1">
              <a:avLst>
                <a:gd name="adj1" fmla="val 18750"/>
                <a:gd name="adj2" fmla="val -3127"/>
                <a:gd name="adj3" fmla="val 17954"/>
                <a:gd name="adj4" fmla="val -17509"/>
              </a:avLst>
            </a:prstGeom>
            <a:solidFill>
              <a:srgbClr val="FEF1E6"/>
            </a:solidFill>
            <a:ln>
              <a:solidFill>
                <a:schemeClr val="accent6">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C00000"/>
                  </a:solidFill>
                  <a:latin typeface="Arial" panose="020B0604020202020204" pitchFamily="34" charset="0"/>
                  <a:cs typeface="Arial" panose="020B0604020202020204" pitchFamily="34" charset="0"/>
                </a:rPr>
                <a:t>GỢI Ý THỰC HIỆN</a:t>
              </a:r>
              <a:endParaRPr lang="en-US" sz="4800" b="1" i="1">
                <a:solidFill>
                  <a:srgbClr val="C00000"/>
                </a:solidFill>
                <a:latin typeface="Arial" panose="020B0604020202020204" pitchFamily="34" charset="0"/>
                <a:cs typeface="Arial" panose="020B0604020202020204" pitchFamily="34" charset="0"/>
              </a:endParaRPr>
            </a:p>
          </p:txBody>
        </p:sp>
        <p:sp>
          <p:nvSpPr>
            <p:cNvPr id="11" name="Freeform 26">
              <a:extLst>
                <a:ext uri="{FF2B5EF4-FFF2-40B4-BE49-F238E27FC236}">
                  <a16:creationId xmlns:a16="http://schemas.microsoft.com/office/drawing/2014/main" id="{5820F76A-2462-6E1E-B733-9874A4014DE7}"/>
                </a:ext>
              </a:extLst>
            </p:cNvPr>
            <p:cNvSpPr/>
            <p:nvPr/>
          </p:nvSpPr>
          <p:spPr>
            <a:xfrm>
              <a:off x="9029700" y="458278"/>
              <a:ext cx="1752600" cy="1653693"/>
            </a:xfrm>
            <a:custGeom>
              <a:avLst/>
              <a:gdLst/>
              <a:ahLst/>
              <a:cxnLst/>
              <a:rect l="l" t="t" r="r" b="b"/>
              <a:pathLst>
                <a:path w="5296629" h="4860771">
                  <a:moveTo>
                    <a:pt x="0" y="0"/>
                  </a:moveTo>
                  <a:lnTo>
                    <a:pt x="5296629" y="0"/>
                  </a:lnTo>
                  <a:lnTo>
                    <a:pt x="5296629" y="4860770"/>
                  </a:lnTo>
                  <a:lnTo>
                    <a:pt x="0" y="48607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grpSp>
        <p:nvGrpSpPr>
          <p:cNvPr id="32" name="Group 31">
            <a:extLst>
              <a:ext uri="{FF2B5EF4-FFF2-40B4-BE49-F238E27FC236}">
                <a16:creationId xmlns:a16="http://schemas.microsoft.com/office/drawing/2014/main" id="{D9A3CCAF-3FFA-2806-AFEA-E7B4CBC458A2}"/>
              </a:ext>
            </a:extLst>
          </p:cNvPr>
          <p:cNvGrpSpPr/>
          <p:nvPr/>
        </p:nvGrpSpPr>
        <p:grpSpPr>
          <a:xfrm>
            <a:off x="914401" y="2804926"/>
            <a:ext cx="14086697" cy="2185061"/>
            <a:chOff x="914401" y="2804926"/>
            <a:chExt cx="14086697" cy="2185061"/>
          </a:xfrm>
        </p:grpSpPr>
        <p:sp>
          <p:nvSpPr>
            <p:cNvPr id="13" name="Arrow: Pentagon 12">
              <a:extLst>
                <a:ext uri="{FF2B5EF4-FFF2-40B4-BE49-F238E27FC236}">
                  <a16:creationId xmlns:a16="http://schemas.microsoft.com/office/drawing/2014/main" id="{0EF8ADD2-2E18-C2EA-00B8-69F9A049E5EF}"/>
                </a:ext>
              </a:extLst>
            </p:cNvPr>
            <p:cNvSpPr/>
            <p:nvPr/>
          </p:nvSpPr>
          <p:spPr>
            <a:xfrm>
              <a:off x="914401" y="2804926"/>
              <a:ext cx="13334999" cy="2185061"/>
            </a:xfrm>
            <a:prstGeom prst="homePlate">
              <a:avLst/>
            </a:prstGeom>
            <a:ln>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vi-VN" sz="4000">
                  <a:latin typeface="Arial" panose="020B0604020202020204" pitchFamily="34" charset="0"/>
                  <a:cs typeface="Arial" panose="020B0604020202020204" pitchFamily="34" charset="0"/>
                </a:rPr>
                <a:t>Nhận thức được việc tuân thủ kỉ luật là tốt cho </a:t>
              </a:r>
              <a:endParaRPr lang="en-US" sz="4000">
                <a:latin typeface="Arial" panose="020B0604020202020204" pitchFamily="34" charset="0"/>
                <a:cs typeface="Arial" panose="020B0604020202020204" pitchFamily="34" charset="0"/>
              </a:endParaRPr>
            </a:p>
            <a:p>
              <a:pPr algn="ctr">
                <a:lnSpc>
                  <a:spcPct val="150000"/>
                </a:lnSpc>
              </a:pPr>
              <a:r>
                <a:rPr lang="vi-VN" sz="4000">
                  <a:latin typeface="Arial" panose="020B0604020202020204" pitchFamily="34" charset="0"/>
                  <a:cs typeface="Arial" panose="020B0604020202020204" pitchFamily="34" charset="0"/>
                </a:rPr>
                <a:t>bản thân, tập thể và cộng đồng</a:t>
              </a:r>
              <a:endParaRPr lang="en-US" sz="4000" dirty="0">
                <a:latin typeface="Arial" panose="020B0604020202020204" pitchFamily="34" charset="0"/>
                <a:cs typeface="Arial" panose="020B0604020202020204" pitchFamily="34" charset="0"/>
              </a:endParaRPr>
            </a:p>
          </p:txBody>
        </p:sp>
        <p:pic>
          <p:nvPicPr>
            <p:cNvPr id="28" name="Picture 5">
              <a:extLst>
                <a:ext uri="{FF2B5EF4-FFF2-40B4-BE49-F238E27FC236}">
                  <a16:creationId xmlns:a16="http://schemas.microsoft.com/office/drawing/2014/main" id="{378DB96C-8582-D9F8-0A66-4A815624B95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182600" y="3142967"/>
              <a:ext cx="1818498" cy="1620116"/>
            </a:xfrm>
            <a:prstGeom prst="rect">
              <a:avLst/>
            </a:prstGeom>
          </p:spPr>
        </p:pic>
      </p:grpSp>
      <p:grpSp>
        <p:nvGrpSpPr>
          <p:cNvPr id="33" name="Group 32">
            <a:extLst>
              <a:ext uri="{FF2B5EF4-FFF2-40B4-BE49-F238E27FC236}">
                <a16:creationId xmlns:a16="http://schemas.microsoft.com/office/drawing/2014/main" id="{83BD5196-2B58-BC00-EBC4-F2167864C225}"/>
              </a:ext>
            </a:extLst>
          </p:cNvPr>
          <p:cNvGrpSpPr/>
          <p:nvPr/>
        </p:nvGrpSpPr>
        <p:grpSpPr>
          <a:xfrm>
            <a:off x="1693212" y="5642741"/>
            <a:ext cx="14672976" cy="1819806"/>
            <a:chOff x="1400365" y="5595072"/>
            <a:chExt cx="14672976" cy="1819806"/>
          </a:xfrm>
        </p:grpSpPr>
        <p:sp>
          <p:nvSpPr>
            <p:cNvPr id="16" name="Arrow: Pentagon 15">
              <a:extLst>
                <a:ext uri="{FF2B5EF4-FFF2-40B4-BE49-F238E27FC236}">
                  <a16:creationId xmlns:a16="http://schemas.microsoft.com/office/drawing/2014/main" id="{9AECC556-23AB-90CE-51A6-1C2D7E84C024}"/>
                </a:ext>
              </a:extLst>
            </p:cNvPr>
            <p:cNvSpPr/>
            <p:nvPr/>
          </p:nvSpPr>
          <p:spPr>
            <a:xfrm>
              <a:off x="1400365" y="5595072"/>
              <a:ext cx="14068235" cy="1584650"/>
            </a:xfrm>
            <a:prstGeom prst="homePlate">
              <a:avLst/>
            </a:prstGeom>
            <a:ln>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a:latin typeface="Arial" panose="020B0604020202020204" pitchFamily="34" charset="0"/>
                  <a:cs typeface="Arial" panose="020B0604020202020204" pitchFamily="34" charset="0"/>
                </a:rPr>
                <a:t>Tạo thói quen tuân thủ kỉ luật, quy định</a:t>
              </a:r>
              <a:endParaRPr lang="en-US" sz="4000" dirty="0">
                <a:latin typeface="Arial" panose="020B0604020202020204" pitchFamily="34" charset="0"/>
                <a:cs typeface="Arial" panose="020B0604020202020204" pitchFamily="34" charset="0"/>
              </a:endParaRPr>
            </a:p>
          </p:txBody>
        </p:sp>
        <p:pic>
          <p:nvPicPr>
            <p:cNvPr id="31" name="Picture 5">
              <a:extLst>
                <a:ext uri="{FF2B5EF4-FFF2-40B4-BE49-F238E27FC236}">
                  <a16:creationId xmlns:a16="http://schemas.microsoft.com/office/drawing/2014/main" id="{266B380F-9D0E-9AC0-093C-44E3A914E0B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254843" y="5794762"/>
              <a:ext cx="1818498" cy="1620116"/>
            </a:xfrm>
            <a:prstGeom prst="rect">
              <a:avLst/>
            </a:prstGeom>
          </p:spPr>
        </p:pic>
      </p:grpSp>
      <p:grpSp>
        <p:nvGrpSpPr>
          <p:cNvPr id="35" name="Group 34">
            <a:extLst>
              <a:ext uri="{FF2B5EF4-FFF2-40B4-BE49-F238E27FC236}">
                <a16:creationId xmlns:a16="http://schemas.microsoft.com/office/drawing/2014/main" id="{9E2C2973-4DE1-9463-0D3D-9B38FBE2456F}"/>
              </a:ext>
            </a:extLst>
          </p:cNvPr>
          <p:cNvGrpSpPr/>
          <p:nvPr/>
        </p:nvGrpSpPr>
        <p:grpSpPr>
          <a:xfrm>
            <a:off x="2438400" y="8063736"/>
            <a:ext cx="15293255" cy="1764986"/>
            <a:chOff x="2133600" y="8115301"/>
            <a:chExt cx="15293255" cy="1764986"/>
          </a:xfrm>
        </p:grpSpPr>
        <p:sp>
          <p:nvSpPr>
            <p:cNvPr id="19" name="Arrow: Pentagon 18">
              <a:extLst>
                <a:ext uri="{FF2B5EF4-FFF2-40B4-BE49-F238E27FC236}">
                  <a16:creationId xmlns:a16="http://schemas.microsoft.com/office/drawing/2014/main" id="{0FB9D513-16FC-A7A2-3125-81D6A149171D}"/>
                </a:ext>
              </a:extLst>
            </p:cNvPr>
            <p:cNvSpPr/>
            <p:nvPr/>
          </p:nvSpPr>
          <p:spPr>
            <a:xfrm>
              <a:off x="2133600" y="8115301"/>
              <a:ext cx="14630400" cy="1584650"/>
            </a:xfrm>
            <a:prstGeom prst="homePlate">
              <a:avLst/>
            </a:prstGeom>
            <a:ln>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a:latin typeface="Arial" panose="020B0604020202020204" pitchFamily="34" charset="0"/>
                  <a:cs typeface="Arial" panose="020B0604020202020204" pitchFamily="34" charset="0"/>
                </a:rPr>
                <a:t>Nghiêm túc trong việc thực hiện</a:t>
              </a:r>
              <a:endParaRPr lang="en-US" sz="4000" dirty="0">
                <a:latin typeface="Arial" panose="020B0604020202020204" pitchFamily="34" charset="0"/>
                <a:cs typeface="Arial" panose="020B0604020202020204" pitchFamily="34" charset="0"/>
              </a:endParaRPr>
            </a:p>
          </p:txBody>
        </p:sp>
        <p:pic>
          <p:nvPicPr>
            <p:cNvPr id="34" name="Picture 5">
              <a:extLst>
                <a:ext uri="{FF2B5EF4-FFF2-40B4-BE49-F238E27FC236}">
                  <a16:creationId xmlns:a16="http://schemas.microsoft.com/office/drawing/2014/main" id="{77F8AEEB-E3AE-640E-2B7A-1C21377F905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608357" y="8260171"/>
              <a:ext cx="1818498" cy="1620116"/>
            </a:xfrm>
            <a:prstGeom prst="rect">
              <a:avLst/>
            </a:prstGeom>
          </p:spPr>
        </p:pic>
      </p:grpSp>
    </p:spTree>
    <p:extLst>
      <p:ext uri="{BB962C8B-B14F-4D97-AF65-F5344CB8AC3E}">
        <p14:creationId xmlns:p14="http://schemas.microsoft.com/office/powerpoint/2010/main" val="328855207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left)">
                                      <p:cBhvr>
                                        <p:cTn id="12" dur="500"/>
                                        <p:tgtEl>
                                          <p:spTgt spid="32"/>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left)">
                                      <p:cBhvr>
                                        <p:cTn id="16" dur="500"/>
                                        <p:tgtEl>
                                          <p:spTgt spid="33"/>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wipe(left)">
                                      <p:cBhvr>
                                        <p:cTn id="2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EE2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597DAA-B516-6299-634B-35FC53020992}"/>
              </a:ext>
            </a:extLst>
          </p:cNvPr>
          <p:cNvSpPr/>
          <p:nvPr/>
        </p:nvSpPr>
        <p:spPr>
          <a:xfrm>
            <a:off x="729343" y="609600"/>
            <a:ext cx="16764000" cy="90677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B81149F4-C742-D977-4D74-1654857D5BD5}"/>
              </a:ext>
            </a:extLst>
          </p:cNvPr>
          <p:cNvSpPr txBox="1"/>
          <p:nvPr/>
        </p:nvSpPr>
        <p:spPr>
          <a:xfrm>
            <a:off x="1502228" y="1047266"/>
            <a:ext cx="15283543" cy="1738296"/>
          </a:xfrm>
          <a:prstGeom prst="rect">
            <a:avLst/>
          </a:prstGeom>
          <a:noFill/>
        </p:spPr>
        <p:txBody>
          <a:bodyPr wrap="square" rtlCol="0">
            <a:spAutoFit/>
          </a:bodyPr>
          <a:lstStyle/>
          <a:p>
            <a:pPr algn="ctr">
              <a:lnSpc>
                <a:spcPct val="150000"/>
              </a:lnSpc>
            </a:pPr>
            <a:r>
              <a:rPr lang="en-US" sz="3800" b="1">
                <a:solidFill>
                  <a:srgbClr val="C00000"/>
                </a:solidFill>
                <a:latin typeface="Arial" panose="020B0604020202020204" pitchFamily="34" charset="0"/>
                <a:cs typeface="Arial" panose="020B0604020202020204" pitchFamily="34" charset="0"/>
              </a:rPr>
              <a:t>Gợi ý trả lời: </a:t>
            </a:r>
            <a:r>
              <a:rPr lang="en-US" sz="3800">
                <a:solidFill>
                  <a:srgbClr val="C00000"/>
                </a:solidFill>
                <a:latin typeface="Arial" panose="020B0604020202020204" pitchFamily="34" charset="0"/>
                <a:cs typeface="Arial" panose="020B0604020202020204" pitchFamily="34" charset="0"/>
              </a:rPr>
              <a:t>Một số cách</a:t>
            </a:r>
            <a:r>
              <a:rPr lang="vi-VN" sz="3800">
                <a:solidFill>
                  <a:srgbClr val="C00000"/>
                </a:solidFill>
                <a:latin typeface="Arial" panose="020B0604020202020204" pitchFamily="34" charset="0"/>
                <a:cs typeface="Arial" panose="020B0604020202020204" pitchFamily="34" charset="0"/>
              </a:rPr>
              <a:t> tuân thủ kỉ luật, quy định của nhóm, lớp, tập thể trường, cộng đồng</a:t>
            </a:r>
            <a:endParaRPr lang="en-US" sz="3800">
              <a:solidFill>
                <a:srgbClr val="C0000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3E91F1D-E60B-B1EA-DE99-C4B0BBA81CD4}"/>
              </a:ext>
            </a:extLst>
          </p:cNvPr>
          <p:cNvSpPr txBox="1"/>
          <p:nvPr/>
        </p:nvSpPr>
        <p:spPr>
          <a:xfrm>
            <a:off x="1146661" y="3037561"/>
            <a:ext cx="9393200" cy="5460406"/>
          </a:xfrm>
          <a:prstGeom prst="rect">
            <a:avLst/>
          </a:prstGeom>
          <a:noFill/>
        </p:spPr>
        <p:txBody>
          <a:bodyPr wrap="square" rtlCol="0">
            <a:spAutoFit/>
          </a:bodyPr>
          <a:lstStyle/>
          <a:p>
            <a:pPr marL="571500" indent="-571500" algn="just">
              <a:lnSpc>
                <a:spcPct val="200000"/>
              </a:lnSpc>
              <a:buFont typeface="Courier New" panose="02070309020205020404" pitchFamily="49" charset="0"/>
              <a:buChar char="o"/>
            </a:pPr>
            <a:r>
              <a:rPr lang="vi-VN" sz="3600">
                <a:latin typeface="Arial" panose="020B0604020202020204" pitchFamily="34" charset="0"/>
                <a:cs typeface="Arial" panose="020B0604020202020204" pitchFamily="34" charset="0"/>
              </a:rPr>
              <a:t>Xây dựng niềm tin rằng tuân thủ kỉ luật là tốt cho bản thân, tập thể và cộng đồng.</a:t>
            </a:r>
          </a:p>
          <a:p>
            <a:pPr marL="571500" indent="-571500" algn="just">
              <a:lnSpc>
                <a:spcPct val="200000"/>
              </a:lnSpc>
              <a:buFont typeface="Courier New" panose="02070309020205020404" pitchFamily="49" charset="0"/>
              <a:buChar char="o"/>
            </a:pPr>
            <a:r>
              <a:rPr lang="vi-VN" sz="3600">
                <a:latin typeface="Arial" panose="020B0604020202020204" pitchFamily="34" charset="0"/>
                <a:cs typeface="Arial" panose="020B0604020202020204" pitchFamily="34" charset="0"/>
              </a:rPr>
              <a:t>Xác định được nguyên nhân chủ quan và khách quan cản trở việc tuân thủ kỉ luật của bản thân</a:t>
            </a:r>
            <a:r>
              <a:rPr lang="en-US" sz="3600">
                <a:latin typeface="Arial" panose="020B0604020202020204" pitchFamily="34" charset="0"/>
                <a:cs typeface="Arial" panose="020B0604020202020204" pitchFamily="34" charset="0"/>
              </a:rPr>
              <a:t>.</a:t>
            </a:r>
          </a:p>
        </p:txBody>
      </p:sp>
      <p:sp>
        <p:nvSpPr>
          <p:cNvPr id="23" name="Freeform 23"/>
          <p:cNvSpPr/>
          <p:nvPr/>
        </p:nvSpPr>
        <p:spPr>
          <a:xfrm rot="1120226">
            <a:off x="17153459" y="-40424"/>
            <a:ext cx="875709" cy="1071448"/>
          </a:xfrm>
          <a:custGeom>
            <a:avLst/>
            <a:gdLst/>
            <a:ahLst/>
            <a:cxnLst/>
            <a:rect l="l" t="t" r="r" b="b"/>
            <a:pathLst>
              <a:path w="4641949" h="4844539">
                <a:moveTo>
                  <a:pt x="0" y="0"/>
                </a:moveTo>
                <a:lnTo>
                  <a:pt x="4641949" y="0"/>
                </a:lnTo>
                <a:lnTo>
                  <a:pt x="4641949" y="4844538"/>
                </a:lnTo>
                <a:lnTo>
                  <a:pt x="0" y="48445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DB174839-316E-7278-343A-54AF8373FD85}"/>
              </a:ext>
            </a:extLst>
          </p:cNvPr>
          <p:cNvGrpSpPr/>
          <p:nvPr/>
        </p:nvGrpSpPr>
        <p:grpSpPr>
          <a:xfrm>
            <a:off x="11224143" y="3244999"/>
            <a:ext cx="6035290" cy="4682574"/>
            <a:chOff x="10685368" y="3046241"/>
            <a:chExt cx="6035290" cy="4682574"/>
          </a:xfrm>
        </p:grpSpPr>
        <p:pic>
          <p:nvPicPr>
            <p:cNvPr id="21" name="Picture 2" descr="Vai trò của nội quy trường học đến ý thức và hành vi của mỗi học sinh, sinh  viên">
              <a:extLst>
                <a:ext uri="{FF2B5EF4-FFF2-40B4-BE49-F238E27FC236}">
                  <a16:creationId xmlns:a16="http://schemas.microsoft.com/office/drawing/2014/main" id="{9A4D1789-DB9E-9838-DCFC-A61B8DF4C1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85368" y="3819656"/>
              <a:ext cx="5863739" cy="390915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2" name="Picture 2" descr="Pin ">
              <a:extLst>
                <a:ext uri="{FF2B5EF4-FFF2-40B4-BE49-F238E27FC236}">
                  <a16:creationId xmlns:a16="http://schemas.microsoft.com/office/drawing/2014/main" id="{5CA4E0BF-A81D-36C0-A872-847B8309B4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313053">
              <a:off x="15935828" y="3046241"/>
              <a:ext cx="784830" cy="78483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1124466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animEffect transition="in" filter="wipe(left)">
                                      <p:cBhvr>
                                        <p:cTn id="18" dur="500"/>
                                        <p:tgtEl>
                                          <p:spTgt spid="1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2">
                                            <p:txEl>
                                              <p:pRg st="1" end="1"/>
                                            </p:txEl>
                                          </p:spTgt>
                                        </p:tgtEl>
                                        <p:attrNameLst>
                                          <p:attrName>style.visibility</p:attrName>
                                        </p:attrNameLst>
                                      </p:cBhvr>
                                      <p:to>
                                        <p:strVal val="visible"/>
                                      </p:to>
                                    </p:set>
                                    <p:animEffect transition="in" filter="wipe(left)">
                                      <p:cBhvr>
                                        <p:cTn id="23"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P spid="1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EE2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597DAA-B516-6299-634B-35FC53020992}"/>
              </a:ext>
            </a:extLst>
          </p:cNvPr>
          <p:cNvSpPr/>
          <p:nvPr/>
        </p:nvSpPr>
        <p:spPr>
          <a:xfrm>
            <a:off x="729343" y="609600"/>
            <a:ext cx="16764000" cy="90677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B81149F4-C742-D977-4D74-1654857D5BD5}"/>
              </a:ext>
            </a:extLst>
          </p:cNvPr>
          <p:cNvSpPr txBox="1"/>
          <p:nvPr/>
        </p:nvSpPr>
        <p:spPr>
          <a:xfrm>
            <a:off x="1502228" y="1047266"/>
            <a:ext cx="15283543" cy="1738296"/>
          </a:xfrm>
          <a:prstGeom prst="rect">
            <a:avLst/>
          </a:prstGeom>
          <a:noFill/>
        </p:spPr>
        <p:txBody>
          <a:bodyPr wrap="square" rtlCol="0">
            <a:spAutoFit/>
          </a:bodyPr>
          <a:lstStyle/>
          <a:p>
            <a:pPr algn="ctr">
              <a:lnSpc>
                <a:spcPct val="150000"/>
              </a:lnSpc>
            </a:pPr>
            <a:r>
              <a:rPr lang="en-US" sz="3800" b="1">
                <a:solidFill>
                  <a:srgbClr val="C00000"/>
                </a:solidFill>
                <a:latin typeface="Arial" panose="020B0604020202020204" pitchFamily="34" charset="0"/>
                <a:cs typeface="Arial" panose="020B0604020202020204" pitchFamily="34" charset="0"/>
              </a:rPr>
              <a:t>Gợi ý trả lời: </a:t>
            </a:r>
            <a:r>
              <a:rPr lang="en-US" sz="3800">
                <a:solidFill>
                  <a:srgbClr val="C00000"/>
                </a:solidFill>
                <a:latin typeface="Arial" panose="020B0604020202020204" pitchFamily="34" charset="0"/>
                <a:cs typeface="Arial" panose="020B0604020202020204" pitchFamily="34" charset="0"/>
              </a:rPr>
              <a:t>Một số cách</a:t>
            </a:r>
            <a:r>
              <a:rPr lang="vi-VN" sz="3800">
                <a:solidFill>
                  <a:srgbClr val="C00000"/>
                </a:solidFill>
                <a:latin typeface="Arial" panose="020B0604020202020204" pitchFamily="34" charset="0"/>
                <a:cs typeface="Arial" panose="020B0604020202020204" pitchFamily="34" charset="0"/>
              </a:rPr>
              <a:t> tuân thủ kỉ luật, quy định của nhóm, lớp, tập thể trường, cộng đồng</a:t>
            </a:r>
            <a:endParaRPr lang="en-US" sz="3800">
              <a:solidFill>
                <a:srgbClr val="C0000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3E91F1D-E60B-B1EA-DE99-C4B0BBA81CD4}"/>
              </a:ext>
            </a:extLst>
          </p:cNvPr>
          <p:cNvSpPr txBox="1"/>
          <p:nvPr/>
        </p:nvSpPr>
        <p:spPr>
          <a:xfrm>
            <a:off x="1023124" y="2839821"/>
            <a:ext cx="9489598" cy="6393289"/>
          </a:xfrm>
          <a:prstGeom prst="rect">
            <a:avLst/>
          </a:prstGeom>
          <a:noFill/>
        </p:spPr>
        <p:txBody>
          <a:bodyPr wrap="square" rtlCol="0">
            <a:spAutoFit/>
          </a:bodyPr>
          <a:lstStyle/>
          <a:p>
            <a:pPr marL="571500" indent="-571500" algn="just">
              <a:lnSpc>
                <a:spcPct val="200000"/>
              </a:lnSpc>
              <a:buFont typeface="Courier New" panose="02070309020205020404" pitchFamily="49" charset="0"/>
              <a:buChar char="o"/>
            </a:pPr>
            <a:r>
              <a:rPr lang="vi-VN" sz="3600">
                <a:latin typeface="Arial" panose="020B0604020202020204" pitchFamily="34" charset="0"/>
                <a:cs typeface="Arial" panose="020B0604020202020204" pitchFamily="34" charset="0"/>
              </a:rPr>
              <a:t>Xác định các biện pháp khắc phục việc chưa nghiêm túc tuân thủ kỉ luật, quy định của nhóm, lớp, tập thể trường, cộng đồng</a:t>
            </a:r>
            <a:r>
              <a:rPr lang="en-US" sz="3600">
                <a:latin typeface="Arial" panose="020B0604020202020204" pitchFamily="34" charset="0"/>
                <a:cs typeface="Arial" panose="020B0604020202020204" pitchFamily="34" charset="0"/>
              </a:rPr>
              <a:t>.</a:t>
            </a:r>
          </a:p>
          <a:p>
            <a:pPr marL="1028700" lvl="1" indent="-571500" algn="just">
              <a:lnSpc>
                <a:spcPct val="200000"/>
              </a:lnSpc>
              <a:buFont typeface="Wingdings" panose="05000000000000000000" pitchFamily="2" charset="2"/>
              <a:buChar char="§"/>
            </a:pPr>
            <a:r>
              <a:rPr lang="vi-VN" sz="3400" i="1">
                <a:latin typeface="Arial" panose="020B0604020202020204" pitchFamily="34" charset="0"/>
                <a:cs typeface="Arial" panose="020B0604020202020204" pitchFamily="34" charset="0"/>
              </a:rPr>
              <a:t>Thay đổi thói quen chưa tích cực</a:t>
            </a:r>
            <a:endParaRPr lang="en-US" sz="3400" i="1">
              <a:latin typeface="Arial" panose="020B0604020202020204" pitchFamily="34" charset="0"/>
              <a:cs typeface="Arial" panose="020B0604020202020204" pitchFamily="34" charset="0"/>
            </a:endParaRPr>
          </a:p>
          <a:p>
            <a:pPr marL="1028700" lvl="1" indent="-571500" algn="just">
              <a:lnSpc>
                <a:spcPct val="200000"/>
              </a:lnSpc>
              <a:buFont typeface="Wingdings" panose="05000000000000000000" pitchFamily="2" charset="2"/>
              <a:buChar char="§"/>
            </a:pPr>
            <a:r>
              <a:rPr lang="vi-VN" sz="3400" i="1">
                <a:latin typeface="Arial" panose="020B0604020202020204" pitchFamily="34" charset="0"/>
                <a:cs typeface="Arial" panose="020B0604020202020204" pitchFamily="34" charset="0"/>
              </a:rPr>
              <a:t>Quản lí thời gian</a:t>
            </a:r>
            <a:endParaRPr lang="en-US" sz="3400" i="1">
              <a:latin typeface="Arial" panose="020B0604020202020204" pitchFamily="34" charset="0"/>
              <a:cs typeface="Arial" panose="020B0604020202020204" pitchFamily="34" charset="0"/>
            </a:endParaRPr>
          </a:p>
          <a:p>
            <a:pPr marL="1028700" lvl="1" indent="-571500" algn="just">
              <a:lnSpc>
                <a:spcPct val="200000"/>
              </a:lnSpc>
              <a:buFont typeface="Wingdings" panose="05000000000000000000" pitchFamily="2" charset="2"/>
              <a:buChar char="§"/>
            </a:pPr>
            <a:r>
              <a:rPr lang="vi-VN" sz="3400" i="1">
                <a:latin typeface="Arial" panose="020B0604020202020204" pitchFamily="34" charset="0"/>
                <a:cs typeface="Arial" panose="020B0604020202020204" pitchFamily="34" charset="0"/>
              </a:rPr>
              <a:t>Làm chủ cảm xúc</a:t>
            </a:r>
          </a:p>
        </p:txBody>
      </p:sp>
      <p:sp>
        <p:nvSpPr>
          <p:cNvPr id="23" name="Freeform 23"/>
          <p:cNvSpPr/>
          <p:nvPr/>
        </p:nvSpPr>
        <p:spPr>
          <a:xfrm rot="1120226">
            <a:off x="17153459" y="-40424"/>
            <a:ext cx="875709" cy="1071448"/>
          </a:xfrm>
          <a:custGeom>
            <a:avLst/>
            <a:gdLst/>
            <a:ahLst/>
            <a:cxnLst/>
            <a:rect l="l" t="t" r="r" b="b"/>
            <a:pathLst>
              <a:path w="4641949" h="4844539">
                <a:moveTo>
                  <a:pt x="0" y="0"/>
                </a:moveTo>
                <a:lnTo>
                  <a:pt x="4641949" y="0"/>
                </a:lnTo>
                <a:lnTo>
                  <a:pt x="4641949" y="4844538"/>
                </a:lnTo>
                <a:lnTo>
                  <a:pt x="0" y="48445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EE9390FD-0D2C-8F4B-804B-63A8F3B6645B}"/>
              </a:ext>
            </a:extLst>
          </p:cNvPr>
          <p:cNvGrpSpPr/>
          <p:nvPr/>
        </p:nvGrpSpPr>
        <p:grpSpPr>
          <a:xfrm>
            <a:off x="11224143" y="3244999"/>
            <a:ext cx="6035290" cy="4682574"/>
            <a:chOff x="10685368" y="3046241"/>
            <a:chExt cx="6035290" cy="4682574"/>
          </a:xfrm>
        </p:grpSpPr>
        <p:pic>
          <p:nvPicPr>
            <p:cNvPr id="4" name="Picture 2" descr="Vai trò của nội quy trường học đến ý thức và hành vi của mỗi học sinh, sinh  viên">
              <a:extLst>
                <a:ext uri="{FF2B5EF4-FFF2-40B4-BE49-F238E27FC236}">
                  <a16:creationId xmlns:a16="http://schemas.microsoft.com/office/drawing/2014/main" id="{9E571AFD-A84B-BF0D-A9A5-005EAB0843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85368" y="3819656"/>
              <a:ext cx="5863739" cy="390915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2" descr="Pin ">
              <a:extLst>
                <a:ext uri="{FF2B5EF4-FFF2-40B4-BE49-F238E27FC236}">
                  <a16:creationId xmlns:a16="http://schemas.microsoft.com/office/drawing/2014/main" id="{B0A231C2-9E66-5041-C098-0805B4E19D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313053">
              <a:off x="15935828" y="3046241"/>
              <a:ext cx="784830" cy="78483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55800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left)">
                                      <p:cBhvr>
                                        <p:cTn id="7" dur="500"/>
                                        <p:tgtEl>
                                          <p:spTgt spid="12">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animEffect transition="in" filter="wipe(left)">
                                      <p:cBhvr>
                                        <p:cTn id="11" dur="500"/>
                                        <p:tgtEl>
                                          <p:spTgt spid="12">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animEffect transition="in" filter="wipe(left)">
                                      <p:cBhvr>
                                        <p:cTn id="15" dur="500"/>
                                        <p:tgtEl>
                                          <p:spTgt spid="12">
                                            <p:txEl>
                                              <p:pRg st="2" end="2"/>
                                            </p:tx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animEffect transition="in" filter="wipe(left)">
                                      <p:cBhvr>
                                        <p:cTn id="19"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EE2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597DAA-B516-6299-634B-35FC53020992}"/>
              </a:ext>
            </a:extLst>
          </p:cNvPr>
          <p:cNvSpPr/>
          <p:nvPr/>
        </p:nvSpPr>
        <p:spPr>
          <a:xfrm>
            <a:off x="729343" y="609600"/>
            <a:ext cx="16764000" cy="90677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B81149F4-C742-D977-4D74-1654857D5BD5}"/>
              </a:ext>
            </a:extLst>
          </p:cNvPr>
          <p:cNvSpPr txBox="1"/>
          <p:nvPr/>
        </p:nvSpPr>
        <p:spPr>
          <a:xfrm>
            <a:off x="1502228" y="1047266"/>
            <a:ext cx="15283543" cy="1738296"/>
          </a:xfrm>
          <a:prstGeom prst="rect">
            <a:avLst/>
          </a:prstGeom>
          <a:noFill/>
        </p:spPr>
        <p:txBody>
          <a:bodyPr wrap="square" rtlCol="0">
            <a:spAutoFit/>
          </a:bodyPr>
          <a:lstStyle/>
          <a:p>
            <a:pPr algn="ctr">
              <a:lnSpc>
                <a:spcPct val="150000"/>
              </a:lnSpc>
            </a:pPr>
            <a:r>
              <a:rPr lang="en-US" sz="3800" b="1">
                <a:solidFill>
                  <a:srgbClr val="C00000"/>
                </a:solidFill>
                <a:latin typeface="Arial" panose="020B0604020202020204" pitchFamily="34" charset="0"/>
                <a:cs typeface="Arial" panose="020B0604020202020204" pitchFamily="34" charset="0"/>
              </a:rPr>
              <a:t>Gợi ý trả lời: </a:t>
            </a:r>
            <a:r>
              <a:rPr lang="en-US" sz="3800">
                <a:solidFill>
                  <a:srgbClr val="C00000"/>
                </a:solidFill>
                <a:latin typeface="Arial" panose="020B0604020202020204" pitchFamily="34" charset="0"/>
                <a:cs typeface="Arial" panose="020B0604020202020204" pitchFamily="34" charset="0"/>
              </a:rPr>
              <a:t>Một số cách</a:t>
            </a:r>
            <a:r>
              <a:rPr lang="vi-VN" sz="3800">
                <a:solidFill>
                  <a:srgbClr val="C00000"/>
                </a:solidFill>
                <a:latin typeface="Arial" panose="020B0604020202020204" pitchFamily="34" charset="0"/>
                <a:cs typeface="Arial" panose="020B0604020202020204" pitchFamily="34" charset="0"/>
              </a:rPr>
              <a:t> tuân thủ kỉ luật, quy định của nhóm, lớp, tập thể trường, cộng đồng</a:t>
            </a:r>
            <a:endParaRPr lang="en-US" sz="3800">
              <a:solidFill>
                <a:srgbClr val="C0000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3E91F1D-E60B-B1EA-DE99-C4B0BBA81CD4}"/>
              </a:ext>
            </a:extLst>
          </p:cNvPr>
          <p:cNvSpPr txBox="1"/>
          <p:nvPr/>
        </p:nvSpPr>
        <p:spPr>
          <a:xfrm>
            <a:off x="1029873" y="2746352"/>
            <a:ext cx="9571827" cy="6568401"/>
          </a:xfrm>
          <a:prstGeom prst="rect">
            <a:avLst/>
          </a:prstGeom>
          <a:noFill/>
        </p:spPr>
        <p:txBody>
          <a:bodyPr wrap="square" rtlCol="0">
            <a:spAutoFit/>
          </a:bodyPr>
          <a:lstStyle/>
          <a:p>
            <a:pPr marL="571500" indent="-571500" algn="just">
              <a:lnSpc>
                <a:spcPct val="200000"/>
              </a:lnSpc>
              <a:buFont typeface="Courier New" panose="02070309020205020404" pitchFamily="49" charset="0"/>
              <a:buChar char="o"/>
            </a:pPr>
            <a:r>
              <a:rPr lang="vi-VN" sz="3600">
                <a:latin typeface="Arial" panose="020B0604020202020204" pitchFamily="34" charset="0"/>
                <a:cs typeface="Arial" panose="020B0604020202020204" pitchFamily="34" charset="0"/>
              </a:rPr>
              <a:t>Lập kế hoạch rèn luyện tính kỉ luật với các biện pháp đã xác định.</a:t>
            </a:r>
            <a:endParaRPr lang="en-US" sz="3600">
              <a:latin typeface="Arial" panose="020B0604020202020204" pitchFamily="34" charset="0"/>
              <a:cs typeface="Arial" panose="020B0604020202020204" pitchFamily="34" charset="0"/>
            </a:endParaRPr>
          </a:p>
          <a:p>
            <a:pPr marL="571500" indent="-571500" algn="just">
              <a:lnSpc>
                <a:spcPct val="200000"/>
              </a:lnSpc>
              <a:buFont typeface="Courier New" panose="02070309020205020404" pitchFamily="49" charset="0"/>
              <a:buChar char="o"/>
            </a:pPr>
            <a:r>
              <a:rPr lang="en-US" sz="3600">
                <a:latin typeface="Arial" panose="020B0604020202020204" pitchFamily="34" charset="0"/>
                <a:cs typeface="Arial" panose="020B0604020202020204" pitchFamily="34" charset="0"/>
              </a:rPr>
              <a:t>Nâng cao tính trách nhiệm và lòng tự trọng của bản thân để có thêm ý chí rèn tính kỉ luật, thực hiện nghiêm túc quy định của nhóm, tập thể trường, lớp, cộng đồng.</a:t>
            </a:r>
            <a:endParaRPr lang="vi-VN" sz="3400">
              <a:latin typeface="Arial" panose="020B0604020202020204" pitchFamily="34" charset="0"/>
              <a:cs typeface="Arial" panose="020B0604020202020204" pitchFamily="34" charset="0"/>
            </a:endParaRPr>
          </a:p>
        </p:txBody>
      </p:sp>
      <p:sp>
        <p:nvSpPr>
          <p:cNvPr id="23" name="Freeform 23"/>
          <p:cNvSpPr/>
          <p:nvPr/>
        </p:nvSpPr>
        <p:spPr>
          <a:xfrm rot="1120226">
            <a:off x="17153459" y="-40424"/>
            <a:ext cx="875709" cy="1071448"/>
          </a:xfrm>
          <a:custGeom>
            <a:avLst/>
            <a:gdLst/>
            <a:ahLst/>
            <a:cxnLst/>
            <a:rect l="l" t="t" r="r" b="b"/>
            <a:pathLst>
              <a:path w="4641949" h="4844539">
                <a:moveTo>
                  <a:pt x="0" y="0"/>
                </a:moveTo>
                <a:lnTo>
                  <a:pt x="4641949" y="0"/>
                </a:lnTo>
                <a:lnTo>
                  <a:pt x="4641949" y="4844538"/>
                </a:lnTo>
                <a:lnTo>
                  <a:pt x="0" y="48445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EE9390FD-0D2C-8F4B-804B-63A8F3B6645B}"/>
              </a:ext>
            </a:extLst>
          </p:cNvPr>
          <p:cNvGrpSpPr/>
          <p:nvPr/>
        </p:nvGrpSpPr>
        <p:grpSpPr>
          <a:xfrm>
            <a:off x="11224143" y="3244999"/>
            <a:ext cx="6035290" cy="4682574"/>
            <a:chOff x="10685368" y="3046241"/>
            <a:chExt cx="6035290" cy="4682574"/>
          </a:xfrm>
        </p:grpSpPr>
        <p:pic>
          <p:nvPicPr>
            <p:cNvPr id="4" name="Picture 2" descr="Vai trò của nội quy trường học đến ý thức và hành vi của mỗi học sinh, sinh  viên">
              <a:extLst>
                <a:ext uri="{FF2B5EF4-FFF2-40B4-BE49-F238E27FC236}">
                  <a16:creationId xmlns:a16="http://schemas.microsoft.com/office/drawing/2014/main" id="{9E571AFD-A84B-BF0D-A9A5-005EAB0843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85368" y="3819656"/>
              <a:ext cx="5863739" cy="390915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2" descr="Pin ">
              <a:extLst>
                <a:ext uri="{FF2B5EF4-FFF2-40B4-BE49-F238E27FC236}">
                  <a16:creationId xmlns:a16="http://schemas.microsoft.com/office/drawing/2014/main" id="{B0A231C2-9E66-5041-C098-0805B4E19D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313053">
              <a:off x="15935828" y="3046241"/>
              <a:ext cx="784830" cy="78483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03235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left)">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wipe(left)">
                                      <p:cBhvr>
                                        <p:cTn id="12"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EE2FF"/>
        </a:solidFill>
        <a:effectLst/>
      </p:bgPr>
    </p:bg>
    <p:spTree>
      <p:nvGrpSpPr>
        <p:cNvPr id="1" name=""/>
        <p:cNvGrpSpPr/>
        <p:nvPr/>
      </p:nvGrpSpPr>
      <p:grpSpPr>
        <a:xfrm>
          <a:off x="0" y="0"/>
          <a:ext cx="0" cy="0"/>
          <a:chOff x="0" y="0"/>
          <a:chExt cx="0" cy="0"/>
        </a:xfrm>
      </p:grpSpPr>
      <p:grpSp>
        <p:nvGrpSpPr>
          <p:cNvPr id="2" name="Group 2"/>
          <p:cNvGrpSpPr/>
          <p:nvPr/>
        </p:nvGrpSpPr>
        <p:grpSpPr>
          <a:xfrm>
            <a:off x="2514600" y="1543907"/>
            <a:ext cx="13258800" cy="6733940"/>
            <a:chOff x="0" y="0"/>
            <a:chExt cx="7913389" cy="5197813"/>
          </a:xfrm>
        </p:grpSpPr>
        <p:sp>
          <p:nvSpPr>
            <p:cNvPr id="3" name="Freeform 3"/>
            <p:cNvSpPr/>
            <p:nvPr/>
          </p:nvSpPr>
          <p:spPr>
            <a:xfrm>
              <a:off x="0" y="0"/>
              <a:ext cx="7913389" cy="5197813"/>
            </a:xfrm>
            <a:custGeom>
              <a:avLst/>
              <a:gdLst/>
              <a:ahLst/>
              <a:cxnLst/>
              <a:rect l="l" t="t" r="r" b="b"/>
              <a:pathLst>
                <a:path w="7913389" h="5197813">
                  <a:moveTo>
                    <a:pt x="7608589" y="0"/>
                  </a:moveTo>
                  <a:lnTo>
                    <a:pt x="304800" y="0"/>
                  </a:lnTo>
                  <a:cubicBezTo>
                    <a:pt x="135890" y="0"/>
                    <a:pt x="0" y="135890"/>
                    <a:pt x="0" y="304800"/>
                  </a:cubicBezTo>
                  <a:lnTo>
                    <a:pt x="0" y="4893013"/>
                  </a:lnTo>
                  <a:cubicBezTo>
                    <a:pt x="0" y="5061923"/>
                    <a:pt x="135890" y="5197813"/>
                    <a:pt x="304800" y="5197813"/>
                  </a:cubicBezTo>
                  <a:lnTo>
                    <a:pt x="7608589" y="5197813"/>
                  </a:lnTo>
                  <a:cubicBezTo>
                    <a:pt x="7777499" y="5197813"/>
                    <a:pt x="7913389" y="5061923"/>
                    <a:pt x="7913389" y="4893013"/>
                  </a:cubicBezTo>
                  <a:lnTo>
                    <a:pt x="7913389" y="304800"/>
                  </a:lnTo>
                  <a:cubicBezTo>
                    <a:pt x="7913389" y="135890"/>
                    <a:pt x="7777499" y="0"/>
                    <a:pt x="7608589" y="0"/>
                  </a:cubicBezTo>
                  <a:close/>
                </a:path>
              </a:pathLst>
            </a:custGeom>
            <a:solidFill>
              <a:srgbClr val="FFFFFF"/>
            </a:solidFill>
          </p:spPr>
          <p:txBody>
            <a:bodyPr/>
            <a:lstStyle/>
            <a:p>
              <a:endParaRPr lang="en-US">
                <a:latin typeface="Arial" panose="020B0604020202020204" pitchFamily="34" charset="0"/>
                <a:cs typeface="Arial" panose="020B0604020202020204" pitchFamily="34" charset="0"/>
              </a:endParaRPr>
            </a:p>
          </p:txBody>
        </p:sp>
      </p:grpSp>
      <p:sp>
        <p:nvSpPr>
          <p:cNvPr id="6" name="Freeform 6"/>
          <p:cNvSpPr/>
          <p:nvPr/>
        </p:nvSpPr>
        <p:spPr>
          <a:xfrm rot="-1641154">
            <a:off x="854297" y="534922"/>
            <a:ext cx="3387819" cy="4353506"/>
          </a:xfrm>
          <a:custGeom>
            <a:avLst/>
            <a:gdLst/>
            <a:ahLst/>
            <a:cxnLst/>
            <a:rect l="l" t="t" r="r" b="b"/>
            <a:pathLst>
              <a:path w="3387819" h="4353506">
                <a:moveTo>
                  <a:pt x="0" y="0"/>
                </a:moveTo>
                <a:lnTo>
                  <a:pt x="3387819" y="0"/>
                </a:lnTo>
                <a:lnTo>
                  <a:pt x="3387819" y="4353506"/>
                </a:lnTo>
                <a:lnTo>
                  <a:pt x="0" y="43535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7" name="Freeform 7"/>
          <p:cNvSpPr/>
          <p:nvPr/>
        </p:nvSpPr>
        <p:spPr>
          <a:xfrm rot="-3888439">
            <a:off x="13433860" y="5720899"/>
            <a:ext cx="4737143" cy="5190097"/>
          </a:xfrm>
          <a:custGeom>
            <a:avLst/>
            <a:gdLst/>
            <a:ahLst/>
            <a:cxnLst/>
            <a:rect l="l" t="t" r="r" b="b"/>
            <a:pathLst>
              <a:path w="4737143" h="5190097">
                <a:moveTo>
                  <a:pt x="0" y="0"/>
                </a:moveTo>
                <a:lnTo>
                  <a:pt x="4737143" y="0"/>
                </a:lnTo>
                <a:lnTo>
                  <a:pt x="4737143" y="5190097"/>
                </a:lnTo>
                <a:lnTo>
                  <a:pt x="0" y="51900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AECE95F5-348B-E4BC-54B4-92FC375D0D4D}"/>
              </a:ext>
            </a:extLst>
          </p:cNvPr>
          <p:cNvSpPr txBox="1"/>
          <p:nvPr/>
        </p:nvSpPr>
        <p:spPr>
          <a:xfrm>
            <a:off x="3027232" y="2786128"/>
            <a:ext cx="12288967" cy="4249497"/>
          </a:xfrm>
          <a:prstGeom prst="rect">
            <a:avLst/>
          </a:prstGeom>
        </p:spPr>
        <p:txBody>
          <a:bodyPr wrap="square" lIns="0" tIns="0" rIns="0" bIns="0" rtlCol="0" anchor="t">
            <a:spAutoFit/>
          </a:bodyPr>
          <a:lstStyle/>
          <a:p>
            <a:pPr algn="ctr">
              <a:lnSpc>
                <a:spcPct val="150000"/>
              </a:lnSpc>
            </a:pPr>
            <a:r>
              <a:rPr lang="vi-VN" sz="6400" b="1">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Hoạt động </a:t>
            </a:r>
            <a:r>
              <a:rPr lang="en-US" sz="6400" b="1">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2</a:t>
            </a:r>
            <a:r>
              <a:rPr lang="vi-VN" sz="6400" b="1">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 </a:t>
            </a:r>
            <a:endParaRPr lang="en-US" sz="6400" b="1">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vi-VN" sz="6400" b="1">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Tìm hiểu biểu hiện của sự nỗ lực tự hoàn thiện bản thân</a:t>
            </a:r>
            <a:endParaRPr lang="vi-VN" sz="6400" b="1" dirty="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9335388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EE2FF"/>
        </a:solidFill>
        <a:effectLst/>
      </p:bgPr>
    </p:bg>
    <p:spTree>
      <p:nvGrpSpPr>
        <p:cNvPr id="1" name=""/>
        <p:cNvGrpSpPr/>
        <p:nvPr/>
      </p:nvGrpSpPr>
      <p:grpSpPr>
        <a:xfrm>
          <a:off x="0" y="0"/>
          <a:ext cx="0" cy="0"/>
          <a:chOff x="0" y="0"/>
          <a:chExt cx="0" cy="0"/>
        </a:xfrm>
      </p:grpSpPr>
      <p:sp>
        <p:nvSpPr>
          <p:cNvPr id="2" name="Freeform 2"/>
          <p:cNvSpPr/>
          <p:nvPr/>
        </p:nvSpPr>
        <p:spPr>
          <a:xfrm rot="-2304371">
            <a:off x="17210881" y="79993"/>
            <a:ext cx="1207480" cy="1123301"/>
          </a:xfrm>
          <a:custGeom>
            <a:avLst/>
            <a:gdLst/>
            <a:ahLst/>
            <a:cxnLst/>
            <a:rect l="l" t="t" r="r" b="b"/>
            <a:pathLst>
              <a:path w="3530641" h="3602694">
                <a:moveTo>
                  <a:pt x="0" y="0"/>
                </a:moveTo>
                <a:lnTo>
                  <a:pt x="3530641" y="0"/>
                </a:lnTo>
                <a:lnTo>
                  <a:pt x="3530641" y="3602695"/>
                </a:lnTo>
                <a:lnTo>
                  <a:pt x="0" y="36026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13" name="Picture 18">
            <a:extLst>
              <a:ext uri="{FF2B5EF4-FFF2-40B4-BE49-F238E27FC236}">
                <a16:creationId xmlns:a16="http://schemas.microsoft.com/office/drawing/2014/main" id="{4924F9F7-0568-CB14-00E7-240996688A4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86017"/>
            <a:ext cx="1077165" cy="1095084"/>
          </a:xfrm>
          <a:prstGeom prst="rect">
            <a:avLst/>
          </a:prstGeom>
        </p:spPr>
      </p:pic>
      <p:sp>
        <p:nvSpPr>
          <p:cNvPr id="14" name="Rounded Rectangle 14">
            <a:extLst>
              <a:ext uri="{FF2B5EF4-FFF2-40B4-BE49-F238E27FC236}">
                <a16:creationId xmlns:a16="http://schemas.microsoft.com/office/drawing/2014/main" id="{AD332103-5295-4FE3-E7A2-E72FBC2A9CC4}"/>
              </a:ext>
            </a:extLst>
          </p:cNvPr>
          <p:cNvSpPr/>
          <p:nvPr/>
        </p:nvSpPr>
        <p:spPr>
          <a:xfrm>
            <a:off x="9144000" y="3368379"/>
            <a:ext cx="8392583" cy="6148686"/>
          </a:xfrm>
          <a:prstGeom prst="roundRect">
            <a:avLst/>
          </a:prstGeom>
          <a:solidFill>
            <a:srgbClr val="FEF1E6"/>
          </a:solidFill>
          <a:ln w="3810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Wingdings" panose="05000000000000000000" pitchFamily="2" charset="2"/>
              <a:buChar char="§"/>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Những việc em đã làm để phát huy điểm mạnh, khắc phục điểm yếu về đạo đức, lối sống, học tập, sức khoẻ của bản thân.</a:t>
            </a:r>
          </a:p>
          <a:p>
            <a:pPr marL="571500" indent="-571500" algn="just">
              <a:lnSpc>
                <a:spcPct val="150000"/>
              </a:lnSpc>
              <a:buFont typeface="Wingdings" panose="05000000000000000000" pitchFamily="2" charset="2"/>
              <a:buChar char="§"/>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Sự cố gắng và kiên trì trong quá trình tự hoàn thiện của em.</a:t>
            </a:r>
          </a:p>
        </p:txBody>
      </p:sp>
      <p:grpSp>
        <p:nvGrpSpPr>
          <p:cNvPr id="15" name="Group 14">
            <a:extLst>
              <a:ext uri="{FF2B5EF4-FFF2-40B4-BE49-F238E27FC236}">
                <a16:creationId xmlns:a16="http://schemas.microsoft.com/office/drawing/2014/main" id="{E7BA20D9-56E6-D10A-5AF9-26264BFA8D34}"/>
              </a:ext>
            </a:extLst>
          </p:cNvPr>
          <p:cNvGrpSpPr/>
          <p:nvPr/>
        </p:nvGrpSpPr>
        <p:grpSpPr>
          <a:xfrm>
            <a:off x="609600" y="3368379"/>
            <a:ext cx="7848600" cy="6512779"/>
            <a:chOff x="609600" y="3496671"/>
            <a:chExt cx="7848600" cy="6512779"/>
          </a:xfrm>
        </p:grpSpPr>
        <p:sp>
          <p:nvSpPr>
            <p:cNvPr id="16" name="Rectangle 15">
              <a:extLst>
                <a:ext uri="{FF2B5EF4-FFF2-40B4-BE49-F238E27FC236}">
                  <a16:creationId xmlns:a16="http://schemas.microsoft.com/office/drawing/2014/main" id="{51FE4986-D570-DD7D-B05A-4B4235AAE019}"/>
                </a:ext>
              </a:extLst>
            </p:cNvPr>
            <p:cNvSpPr/>
            <p:nvPr/>
          </p:nvSpPr>
          <p:spPr>
            <a:xfrm>
              <a:off x="609600" y="3496671"/>
              <a:ext cx="7848600" cy="2079921"/>
            </a:xfrm>
            <a:prstGeom prst="rect">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rgbClr val="FF0000"/>
                  </a:solidFill>
                  <a:latin typeface="Arial" panose="020B0604020202020204" pitchFamily="34" charset="0"/>
                  <a:cs typeface="Arial" panose="020B0604020202020204" pitchFamily="34" charset="0"/>
                </a:rPr>
                <a:t>Các em </a:t>
              </a:r>
              <a:r>
                <a:rPr lang="vi-VN" sz="4000" b="1">
                  <a:solidFill>
                    <a:srgbClr val="FF0000"/>
                  </a:solidFill>
                  <a:latin typeface="Arial" panose="020B0604020202020204" pitchFamily="34" charset="0"/>
                  <a:cs typeface="Arial" panose="020B0604020202020204" pitchFamily="34" charset="0"/>
                </a:rPr>
                <a:t>chia sẻ trước lớp về nội dung những câu hỏi sau</a:t>
              </a:r>
              <a:endParaRPr lang="en-US" sz="4000" b="1">
                <a:solidFill>
                  <a:srgbClr val="FF0000"/>
                </a:solidFill>
                <a:latin typeface="Arial" panose="020B0604020202020204" pitchFamily="34" charset="0"/>
                <a:cs typeface="Arial" panose="020B0604020202020204" pitchFamily="34" charset="0"/>
              </a:endParaRPr>
            </a:p>
          </p:txBody>
        </p:sp>
        <p:pic>
          <p:nvPicPr>
            <p:cNvPr id="17" name="Picture 3">
              <a:extLst>
                <a:ext uri="{FF2B5EF4-FFF2-40B4-BE49-F238E27FC236}">
                  <a16:creationId xmlns:a16="http://schemas.microsoft.com/office/drawing/2014/main" id="{1A1FC4AC-4E77-643D-31A1-F2324E571A3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25096" y="6263487"/>
              <a:ext cx="6017608" cy="3745963"/>
            </a:xfrm>
            <a:prstGeom prst="rect">
              <a:avLst/>
            </a:prstGeom>
          </p:spPr>
        </p:pic>
      </p:grpSp>
      <p:sp>
        <p:nvSpPr>
          <p:cNvPr id="18" name="TextBox 17">
            <a:extLst>
              <a:ext uri="{FF2B5EF4-FFF2-40B4-BE49-F238E27FC236}">
                <a16:creationId xmlns:a16="http://schemas.microsoft.com/office/drawing/2014/main" id="{D2D387B6-6EC2-1DC2-C682-6A26C9B4C77C}"/>
              </a:ext>
            </a:extLst>
          </p:cNvPr>
          <p:cNvSpPr txBox="1"/>
          <p:nvPr/>
        </p:nvSpPr>
        <p:spPr>
          <a:xfrm>
            <a:off x="1845127" y="769935"/>
            <a:ext cx="15163799" cy="1998176"/>
          </a:xfrm>
          <a:prstGeom prst="rect">
            <a:avLst/>
          </a:prstGeom>
          <a:noFill/>
        </p:spPr>
        <p:txBody>
          <a:bodyPr wrap="square">
            <a:spAutoFit/>
          </a:bodyPr>
          <a:lstStyle/>
          <a:p>
            <a:pPr algn="ctr">
              <a:lnSpc>
                <a:spcPct val="150000"/>
              </a:lnSpc>
              <a:spcAft>
                <a:spcPts val="1000"/>
              </a:spcAft>
            </a:pP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Nhiệm vụ </a:t>
            </a:r>
            <a:r>
              <a:rPr lang="en-US" sz="4400" b="1">
                <a:solidFill>
                  <a:srgbClr val="C00000"/>
                </a:solidFill>
                <a:latin typeface="Arial" panose="020B0604020202020204" pitchFamily="34" charset="0"/>
                <a:ea typeface="Calibri" panose="020F0502020204030204" pitchFamily="34" charset="0"/>
                <a:cs typeface="Arial" panose="020B0604020202020204" pitchFamily="34" charset="0"/>
              </a:rPr>
              <a:t>1</a:t>
            </a: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 Chia sẻ về những nỗ lực của em trong việc hoàn thiện bản thân</a:t>
            </a: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par>
                                <p:cTn id="13" presetID="14" presetClass="entr" presetSubtype="1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fade">
                                      <p:cBhvr>
                                        <p:cTn id="20" dur="500"/>
                                        <p:tgtEl>
                                          <p:spTgt spid="14">
                                            <p:txEl>
                                              <p:pRg st="0" end="0"/>
                                            </p:txEl>
                                          </p:spTgt>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14">
                                            <p:txEl>
                                              <p:pRg st="1" end="1"/>
                                            </p:txEl>
                                          </p:spTgt>
                                        </p:tgtEl>
                                        <p:attrNameLst>
                                          <p:attrName>style.visibility</p:attrName>
                                        </p:attrNameLst>
                                      </p:cBhvr>
                                      <p:to>
                                        <p:strVal val="visible"/>
                                      </p:to>
                                    </p:set>
                                    <p:animEffect transition="in" filter="fade">
                                      <p:cBhvr>
                                        <p:cTn id="24"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EE2FF"/>
        </a:solidFill>
        <a:effectLst/>
      </p:bgPr>
    </p:bg>
    <p:spTree>
      <p:nvGrpSpPr>
        <p:cNvPr id="1" name=""/>
        <p:cNvGrpSpPr/>
        <p:nvPr/>
      </p:nvGrpSpPr>
      <p:grpSpPr>
        <a:xfrm>
          <a:off x="0" y="0"/>
          <a:ext cx="0" cy="0"/>
          <a:chOff x="0" y="0"/>
          <a:chExt cx="0" cy="0"/>
        </a:xfrm>
      </p:grpSpPr>
      <p:sp>
        <p:nvSpPr>
          <p:cNvPr id="2" name="Freeform 2"/>
          <p:cNvSpPr/>
          <p:nvPr/>
        </p:nvSpPr>
        <p:spPr>
          <a:xfrm rot="-2304371">
            <a:off x="17210881" y="79993"/>
            <a:ext cx="1207480" cy="1123301"/>
          </a:xfrm>
          <a:custGeom>
            <a:avLst/>
            <a:gdLst/>
            <a:ahLst/>
            <a:cxnLst/>
            <a:rect l="l" t="t" r="r" b="b"/>
            <a:pathLst>
              <a:path w="3530641" h="3602694">
                <a:moveTo>
                  <a:pt x="0" y="0"/>
                </a:moveTo>
                <a:lnTo>
                  <a:pt x="3530641" y="0"/>
                </a:lnTo>
                <a:lnTo>
                  <a:pt x="3530641" y="3602695"/>
                </a:lnTo>
                <a:lnTo>
                  <a:pt x="0" y="36026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13" name="Picture 18">
            <a:extLst>
              <a:ext uri="{FF2B5EF4-FFF2-40B4-BE49-F238E27FC236}">
                <a16:creationId xmlns:a16="http://schemas.microsoft.com/office/drawing/2014/main" id="{4924F9F7-0568-CB14-00E7-240996688A4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86017"/>
            <a:ext cx="1077165" cy="1095084"/>
          </a:xfrm>
          <a:prstGeom prst="rect">
            <a:avLst/>
          </a:prstGeom>
        </p:spPr>
      </p:pic>
      <p:sp>
        <p:nvSpPr>
          <p:cNvPr id="18" name="TextBox 17">
            <a:extLst>
              <a:ext uri="{FF2B5EF4-FFF2-40B4-BE49-F238E27FC236}">
                <a16:creationId xmlns:a16="http://schemas.microsoft.com/office/drawing/2014/main" id="{D2D387B6-6EC2-1DC2-C682-6A26C9B4C77C}"/>
              </a:ext>
            </a:extLst>
          </p:cNvPr>
          <p:cNvSpPr txBox="1"/>
          <p:nvPr/>
        </p:nvSpPr>
        <p:spPr>
          <a:xfrm>
            <a:off x="1845127" y="769935"/>
            <a:ext cx="15163799" cy="1998176"/>
          </a:xfrm>
          <a:prstGeom prst="rect">
            <a:avLst/>
          </a:prstGeom>
          <a:noFill/>
        </p:spPr>
        <p:txBody>
          <a:bodyPr wrap="square">
            <a:spAutoFit/>
          </a:bodyPr>
          <a:lstStyle/>
          <a:p>
            <a:pPr algn="ctr">
              <a:lnSpc>
                <a:spcPct val="150000"/>
              </a:lnSpc>
              <a:spcAft>
                <a:spcPts val="1000"/>
              </a:spcAft>
            </a:pP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Nhiệm vụ </a:t>
            </a:r>
            <a:r>
              <a:rPr lang="en-US" sz="4400" b="1">
                <a:solidFill>
                  <a:srgbClr val="C00000"/>
                </a:solidFill>
                <a:latin typeface="Arial" panose="020B0604020202020204" pitchFamily="34" charset="0"/>
                <a:ea typeface="Calibri" panose="020F0502020204030204" pitchFamily="34" charset="0"/>
                <a:cs typeface="Arial" panose="020B0604020202020204" pitchFamily="34" charset="0"/>
              </a:rPr>
              <a:t>1</a:t>
            </a: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 Chia sẻ về những nỗ lực của em trong việc hoàn thiện bản thân</a:t>
            </a:r>
          </a:p>
        </p:txBody>
      </p:sp>
      <p:grpSp>
        <p:nvGrpSpPr>
          <p:cNvPr id="3" name="Group 2">
            <a:extLst>
              <a:ext uri="{FF2B5EF4-FFF2-40B4-BE49-F238E27FC236}">
                <a16:creationId xmlns:a16="http://schemas.microsoft.com/office/drawing/2014/main" id="{014DF5C3-ACD3-C98E-6D1B-5A7E8E84DE52}"/>
              </a:ext>
            </a:extLst>
          </p:cNvPr>
          <p:cNvGrpSpPr/>
          <p:nvPr/>
        </p:nvGrpSpPr>
        <p:grpSpPr>
          <a:xfrm>
            <a:off x="8551054" y="3238500"/>
            <a:ext cx="8305801" cy="6447047"/>
            <a:chOff x="7921643" y="3050727"/>
            <a:chExt cx="8305801" cy="6447047"/>
          </a:xfrm>
        </p:grpSpPr>
        <p:sp>
          <p:nvSpPr>
            <p:cNvPr id="4" name="Freeform 4">
              <a:extLst>
                <a:ext uri="{FF2B5EF4-FFF2-40B4-BE49-F238E27FC236}">
                  <a16:creationId xmlns:a16="http://schemas.microsoft.com/office/drawing/2014/main" id="{55D91569-128B-4AF5-143A-AA40882EC915}"/>
                </a:ext>
              </a:extLst>
            </p:cNvPr>
            <p:cNvSpPr/>
            <p:nvPr/>
          </p:nvSpPr>
          <p:spPr>
            <a:xfrm>
              <a:off x="7921643" y="3622196"/>
              <a:ext cx="8305801" cy="5875578"/>
            </a:xfrm>
            <a:custGeom>
              <a:avLst/>
              <a:gdLst/>
              <a:ahLst/>
              <a:cxnLst/>
              <a:rect l="l" t="t" r="r" b="b"/>
              <a:pathLst>
                <a:path w="2746884" h="2069539">
                  <a:moveTo>
                    <a:pt x="37858" y="0"/>
                  </a:moveTo>
                  <a:lnTo>
                    <a:pt x="2709026" y="0"/>
                  </a:lnTo>
                  <a:cubicBezTo>
                    <a:pt x="2729934" y="0"/>
                    <a:pt x="2746884" y="16949"/>
                    <a:pt x="2746884" y="37858"/>
                  </a:cubicBezTo>
                  <a:lnTo>
                    <a:pt x="2746884" y="2031682"/>
                  </a:lnTo>
                  <a:cubicBezTo>
                    <a:pt x="2746884" y="2052590"/>
                    <a:pt x="2729934" y="2069539"/>
                    <a:pt x="2709026" y="2069539"/>
                  </a:cubicBezTo>
                  <a:lnTo>
                    <a:pt x="37858" y="2069539"/>
                  </a:lnTo>
                  <a:cubicBezTo>
                    <a:pt x="16949" y="2069539"/>
                    <a:pt x="0" y="2052590"/>
                    <a:pt x="0" y="2031682"/>
                  </a:cubicBezTo>
                  <a:lnTo>
                    <a:pt x="0" y="37858"/>
                  </a:lnTo>
                  <a:cubicBezTo>
                    <a:pt x="0" y="16949"/>
                    <a:pt x="16949" y="0"/>
                    <a:pt x="37858" y="0"/>
                  </a:cubicBezTo>
                  <a:close/>
                </a:path>
              </a:pathLst>
            </a:custGeom>
            <a:solidFill>
              <a:schemeClr val="accent6">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D19B4375-0157-2550-2135-11868AD4D253}"/>
                </a:ext>
              </a:extLst>
            </p:cNvPr>
            <p:cNvGrpSpPr/>
            <p:nvPr/>
          </p:nvGrpSpPr>
          <p:grpSpPr>
            <a:xfrm>
              <a:off x="9482515" y="3050727"/>
              <a:ext cx="5405131" cy="1142938"/>
              <a:chOff x="1805556" y="2902746"/>
              <a:chExt cx="5405131" cy="1142938"/>
            </a:xfrm>
          </p:grpSpPr>
          <p:pic>
            <p:nvPicPr>
              <p:cNvPr id="7" name="Picture 9">
                <a:extLst>
                  <a:ext uri="{FF2B5EF4-FFF2-40B4-BE49-F238E27FC236}">
                    <a16:creationId xmlns:a16="http://schemas.microsoft.com/office/drawing/2014/main" id="{8AC45107-97A9-209E-C951-9208DE17CE7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805556" y="2902746"/>
                <a:ext cx="5405131" cy="1142938"/>
              </a:xfrm>
              <a:prstGeom prst="rect">
                <a:avLst/>
              </a:prstGeom>
            </p:spPr>
          </p:pic>
          <p:sp>
            <p:nvSpPr>
              <p:cNvPr id="8" name="TextBox 7">
                <a:extLst>
                  <a:ext uri="{FF2B5EF4-FFF2-40B4-BE49-F238E27FC236}">
                    <a16:creationId xmlns:a16="http://schemas.microsoft.com/office/drawing/2014/main" id="{67013867-62AE-03D2-CA0B-5B8F13AE7C7C}"/>
                  </a:ext>
                </a:extLst>
              </p:cNvPr>
              <p:cNvSpPr txBox="1"/>
              <p:nvPr/>
            </p:nvSpPr>
            <p:spPr>
              <a:xfrm>
                <a:off x="1835800" y="2996603"/>
                <a:ext cx="5251197" cy="830997"/>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Lưu ý</a:t>
                </a:r>
                <a:endParaRPr lang="en-US" sz="4800" b="1" dirty="0">
                  <a:solidFill>
                    <a:schemeClr val="bg1"/>
                  </a:solidFill>
                  <a:latin typeface="Arial" panose="020B0604020202020204" pitchFamily="34" charset="0"/>
                  <a:cs typeface="Arial" panose="020B0604020202020204" pitchFamily="34" charset="0"/>
                </a:endParaRPr>
              </a:p>
            </p:txBody>
          </p:sp>
        </p:grpSp>
        <p:sp>
          <p:nvSpPr>
            <p:cNvPr id="6" name="TextBox 9">
              <a:extLst>
                <a:ext uri="{FF2B5EF4-FFF2-40B4-BE49-F238E27FC236}">
                  <a16:creationId xmlns:a16="http://schemas.microsoft.com/office/drawing/2014/main" id="{7A001C36-D5BE-9F15-189D-B38EAE4819CF}"/>
                </a:ext>
              </a:extLst>
            </p:cNvPr>
            <p:cNvSpPr txBox="1"/>
            <p:nvPr/>
          </p:nvSpPr>
          <p:spPr>
            <a:xfrm>
              <a:off x="8726863" y="5336727"/>
              <a:ext cx="6695360" cy="2788712"/>
            </a:xfrm>
            <a:prstGeom prst="rect">
              <a:avLst/>
            </a:prstGeom>
          </p:spPr>
          <p:txBody>
            <a:bodyPr wrap="square" lIns="0" tIns="0" rIns="0" bIns="0" rtlCol="0" anchor="t">
              <a:spAutoFit/>
            </a:bodyPr>
            <a:lstStyle/>
            <a:p>
              <a:pPr algn="just">
                <a:lnSpc>
                  <a:spcPct val="150000"/>
                </a:lnSpc>
              </a:pPr>
              <a:r>
                <a:rPr lang="en-US" sz="4200">
                  <a:latin typeface="Arial" panose="020B0604020202020204" pitchFamily="34" charset="0"/>
                  <a:cs typeface="Arial" panose="020B0604020202020204" pitchFamily="34" charset="0"/>
                </a:rPr>
                <a:t>Các em</a:t>
              </a:r>
              <a:r>
                <a:rPr lang="vi-VN" sz="4200">
                  <a:latin typeface="Arial" panose="020B0604020202020204" pitchFamily="34" charset="0"/>
                  <a:cs typeface="Arial" panose="020B0604020202020204" pitchFamily="34" charset="0"/>
                </a:rPr>
                <a:t> không đưa ra ý kiến trùng lặp với những </a:t>
              </a:r>
              <a:r>
                <a:rPr lang="en-US" sz="4200">
                  <a:latin typeface="Arial" panose="020B0604020202020204" pitchFamily="34" charset="0"/>
                  <a:cs typeface="Arial" panose="020B0604020202020204" pitchFamily="34" charset="0"/>
                </a:rPr>
                <a:t>bạn</a:t>
              </a:r>
              <a:r>
                <a:rPr lang="vi-VN" sz="4200">
                  <a:latin typeface="Arial" panose="020B0604020202020204" pitchFamily="34" charset="0"/>
                  <a:cs typeface="Arial" panose="020B0604020202020204" pitchFamily="34" charset="0"/>
                </a:rPr>
                <a:t> đã phát biểu trước.</a:t>
              </a:r>
              <a:endParaRPr lang="vi-VN" sz="4200" i="1" dirty="0">
                <a:solidFill>
                  <a:srgbClr val="FF0000"/>
                </a:solidFill>
                <a:latin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id="{1B53DEF6-3F68-25E4-CC69-156564128636}"/>
              </a:ext>
            </a:extLst>
          </p:cNvPr>
          <p:cNvGrpSpPr/>
          <p:nvPr/>
        </p:nvGrpSpPr>
        <p:grpSpPr>
          <a:xfrm>
            <a:off x="1872341" y="3323356"/>
            <a:ext cx="5703018" cy="6597013"/>
            <a:chOff x="2069466" y="2794472"/>
            <a:chExt cx="5703018" cy="6597013"/>
          </a:xfrm>
        </p:grpSpPr>
        <p:sp>
          <p:nvSpPr>
            <p:cNvPr id="10" name="Freeform 5">
              <a:extLst>
                <a:ext uri="{FF2B5EF4-FFF2-40B4-BE49-F238E27FC236}">
                  <a16:creationId xmlns:a16="http://schemas.microsoft.com/office/drawing/2014/main" id="{D408BBD3-ECAD-1ECB-1FAE-B7A6215392CA}"/>
                </a:ext>
              </a:extLst>
            </p:cNvPr>
            <p:cNvSpPr/>
            <p:nvPr/>
          </p:nvSpPr>
          <p:spPr>
            <a:xfrm rot="-78630">
              <a:off x="2069466" y="2794472"/>
              <a:ext cx="5703018" cy="6088631"/>
            </a:xfrm>
            <a:custGeom>
              <a:avLst/>
              <a:gdLst/>
              <a:ahLst/>
              <a:cxnLst/>
              <a:rect l="l" t="t" r="r" b="b"/>
              <a:pathLst>
                <a:path w="5703018" h="6088631">
                  <a:moveTo>
                    <a:pt x="0" y="0"/>
                  </a:moveTo>
                  <a:lnTo>
                    <a:pt x="5703018" y="0"/>
                  </a:lnTo>
                  <a:lnTo>
                    <a:pt x="5703018" y="6088631"/>
                  </a:lnTo>
                  <a:lnTo>
                    <a:pt x="0" y="608863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1" name="Freeform 12">
              <a:extLst>
                <a:ext uri="{FF2B5EF4-FFF2-40B4-BE49-F238E27FC236}">
                  <a16:creationId xmlns:a16="http://schemas.microsoft.com/office/drawing/2014/main" id="{FE47645A-1C02-BD4F-BB84-22A1EACC264C}"/>
                </a:ext>
              </a:extLst>
            </p:cNvPr>
            <p:cNvSpPr/>
            <p:nvPr/>
          </p:nvSpPr>
          <p:spPr>
            <a:xfrm flipH="1">
              <a:off x="2755002" y="7944135"/>
              <a:ext cx="2027811" cy="1447350"/>
            </a:xfrm>
            <a:custGeom>
              <a:avLst/>
              <a:gdLst/>
              <a:ahLst/>
              <a:cxnLst/>
              <a:rect l="l" t="t" r="r" b="b"/>
              <a:pathLst>
                <a:path w="2027811" h="1447350">
                  <a:moveTo>
                    <a:pt x="2027811" y="0"/>
                  </a:moveTo>
                  <a:lnTo>
                    <a:pt x="0" y="0"/>
                  </a:lnTo>
                  <a:lnTo>
                    <a:pt x="0" y="1447350"/>
                  </a:lnTo>
                  <a:lnTo>
                    <a:pt x="2027811" y="1447350"/>
                  </a:lnTo>
                  <a:lnTo>
                    <a:pt x="2027811"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pic>
        <p:nvPicPr>
          <p:cNvPr id="12" name="Picture 11" descr="A red and white circle with a exclamation mark&#10;&#10;Description automatically generated">
            <a:extLst>
              <a:ext uri="{FF2B5EF4-FFF2-40B4-BE49-F238E27FC236}">
                <a16:creationId xmlns:a16="http://schemas.microsoft.com/office/drawing/2014/main" id="{B09C45F5-B71A-8A4A-C961-0E5974BE726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51648">
            <a:off x="2327929" y="4598619"/>
            <a:ext cx="3735194" cy="3735194"/>
          </a:xfrm>
          <a:prstGeom prst="rect">
            <a:avLst/>
          </a:prstGeom>
        </p:spPr>
      </p:pic>
    </p:spTree>
    <p:extLst>
      <p:ext uri="{BB962C8B-B14F-4D97-AF65-F5344CB8AC3E}">
        <p14:creationId xmlns:p14="http://schemas.microsoft.com/office/powerpoint/2010/main" val="267140954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EE2FF"/>
        </a:solidFill>
        <a:effectLst/>
      </p:bgPr>
    </p:bg>
    <p:spTree>
      <p:nvGrpSpPr>
        <p:cNvPr id="1" name=""/>
        <p:cNvGrpSpPr/>
        <p:nvPr/>
      </p:nvGrpSpPr>
      <p:grpSpPr>
        <a:xfrm>
          <a:off x="0" y="0"/>
          <a:ext cx="0" cy="0"/>
          <a:chOff x="0" y="0"/>
          <a:chExt cx="0" cy="0"/>
        </a:xfrm>
      </p:grpSpPr>
      <p:sp>
        <p:nvSpPr>
          <p:cNvPr id="2" name="Freeform 2"/>
          <p:cNvSpPr/>
          <p:nvPr/>
        </p:nvSpPr>
        <p:spPr>
          <a:xfrm rot="-9496504">
            <a:off x="28716" y="8654572"/>
            <a:ext cx="1309823" cy="1641671"/>
          </a:xfrm>
          <a:custGeom>
            <a:avLst/>
            <a:gdLst/>
            <a:ahLst/>
            <a:cxnLst/>
            <a:rect l="l" t="t" r="r" b="b"/>
            <a:pathLst>
              <a:path w="5085610" h="4993145">
                <a:moveTo>
                  <a:pt x="0" y="0"/>
                </a:moveTo>
                <a:lnTo>
                  <a:pt x="5085610" y="0"/>
                </a:lnTo>
                <a:lnTo>
                  <a:pt x="5085610" y="4993145"/>
                </a:lnTo>
                <a:lnTo>
                  <a:pt x="0" y="49931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7" name="Group 7"/>
          <p:cNvGrpSpPr>
            <a:grpSpLocks noChangeAspect="1"/>
          </p:cNvGrpSpPr>
          <p:nvPr/>
        </p:nvGrpSpPr>
        <p:grpSpPr>
          <a:xfrm>
            <a:off x="1028700" y="3951146"/>
            <a:ext cx="10078534" cy="5669104"/>
            <a:chOff x="0" y="0"/>
            <a:chExt cx="11289030" cy="6350000"/>
          </a:xfrm>
        </p:grpSpPr>
        <p:sp>
          <p:nvSpPr>
            <p:cNvPr id="8" name="Freeform 8"/>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p:spPr>
          <p:txBody>
            <a:bodyPr/>
            <a:lstStyle/>
            <a:p>
              <a:endParaRPr lang="en-US"/>
            </a:p>
          </p:txBody>
        </p:sp>
      </p:grpSp>
      <p:grpSp>
        <p:nvGrpSpPr>
          <p:cNvPr id="13" name="Group 12">
            <a:extLst>
              <a:ext uri="{FF2B5EF4-FFF2-40B4-BE49-F238E27FC236}">
                <a16:creationId xmlns:a16="http://schemas.microsoft.com/office/drawing/2014/main" id="{9DE90BB0-9EA7-A351-A52A-371519B4C2D2}"/>
              </a:ext>
            </a:extLst>
          </p:cNvPr>
          <p:cNvGrpSpPr/>
          <p:nvPr/>
        </p:nvGrpSpPr>
        <p:grpSpPr>
          <a:xfrm>
            <a:off x="5981699" y="-19897"/>
            <a:ext cx="6324600" cy="1590987"/>
            <a:chOff x="5715000" y="-27216"/>
            <a:chExt cx="6324600" cy="1590987"/>
          </a:xfrm>
        </p:grpSpPr>
        <p:sp>
          <p:nvSpPr>
            <p:cNvPr id="14" name="Round Same Side Corner Rectangle 11">
              <a:extLst>
                <a:ext uri="{FF2B5EF4-FFF2-40B4-BE49-F238E27FC236}">
                  <a16:creationId xmlns:a16="http://schemas.microsoft.com/office/drawing/2014/main" id="{C5DE37FC-C12A-A27E-AEB3-4ECFEBC75123}"/>
                </a:ext>
              </a:extLst>
            </p:cNvPr>
            <p:cNvSpPr/>
            <p:nvPr/>
          </p:nvSpPr>
          <p:spPr>
            <a:xfrm flipV="1">
              <a:off x="5715000" y="-27216"/>
              <a:ext cx="6324600" cy="1590987"/>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2FFD7084-A12F-8D77-AA86-FC38E88E8E93}"/>
                </a:ext>
              </a:extLst>
            </p:cNvPr>
            <p:cNvSpPr txBox="1"/>
            <p:nvPr/>
          </p:nvSpPr>
          <p:spPr>
            <a:xfrm>
              <a:off x="6515100" y="260445"/>
              <a:ext cx="4724400" cy="1015663"/>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KHỞI ĐỘNG</a:t>
              </a:r>
            </a:p>
          </p:txBody>
        </p:sp>
      </p:grpSp>
      <p:pic>
        <p:nvPicPr>
          <p:cNvPr id="33" name="Picture 4" descr="la musique ">
            <a:extLst>
              <a:ext uri="{FF2B5EF4-FFF2-40B4-BE49-F238E27FC236}">
                <a16:creationId xmlns:a16="http://schemas.microsoft.com/office/drawing/2014/main" id="{2C7ACAC1-6B17-E56B-5666-6824326A31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92600" y="214579"/>
            <a:ext cx="1068848" cy="106884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a:extLst>
              <a:ext uri="{FF2B5EF4-FFF2-40B4-BE49-F238E27FC236}">
                <a16:creationId xmlns:a16="http://schemas.microsoft.com/office/drawing/2014/main" id="{DD47F044-1B15-B921-A5C0-27294A63B3B0}"/>
              </a:ext>
            </a:extLst>
          </p:cNvPr>
          <p:cNvPicPr>
            <a:picLocks noChangeAspect="1"/>
          </p:cNvPicPr>
          <p:nvPr/>
        </p:nvPicPr>
        <p:blipFill>
          <a:blip r:embed="rId7"/>
          <a:srcRect/>
          <a:stretch>
            <a:fillRect/>
          </a:stretch>
        </p:blipFill>
        <p:spPr>
          <a:xfrm>
            <a:off x="4583884" y="4480560"/>
            <a:ext cx="8751116" cy="5961697"/>
          </a:xfrm>
          <a:prstGeom prst="rect">
            <a:avLst/>
          </a:prstGeom>
        </p:spPr>
      </p:pic>
      <p:sp>
        <p:nvSpPr>
          <p:cNvPr id="37" name="TextBox 36">
            <a:extLst>
              <a:ext uri="{FF2B5EF4-FFF2-40B4-BE49-F238E27FC236}">
                <a16:creationId xmlns:a16="http://schemas.microsoft.com/office/drawing/2014/main" id="{8CAD6C07-4B32-4547-67D9-C223A7F88019}"/>
              </a:ext>
            </a:extLst>
          </p:cNvPr>
          <p:cNvSpPr txBox="1"/>
          <p:nvPr/>
        </p:nvSpPr>
        <p:spPr>
          <a:xfrm>
            <a:off x="3020438" y="2101790"/>
            <a:ext cx="12247122" cy="1824923"/>
          </a:xfrm>
          <a:prstGeom prst="rect">
            <a:avLst/>
          </a:prstGeom>
          <a:noFill/>
        </p:spPr>
        <p:txBody>
          <a:bodyPr wrap="square" rtlCol="0">
            <a:spAutoFit/>
          </a:bodyPr>
          <a:lstStyle/>
          <a:p>
            <a:pPr algn="ctr">
              <a:lnSpc>
                <a:spcPct val="150000"/>
              </a:lnSpc>
            </a:pPr>
            <a:r>
              <a:rPr lang="en-US" sz="4000" b="1">
                <a:latin typeface="Arial" panose="020B0604020202020204" pitchFamily="34" charset="0"/>
                <a:cs typeface="Arial" panose="020B0604020202020204" pitchFamily="34" charset="0"/>
              </a:rPr>
              <a:t>Các em </a:t>
            </a:r>
            <a:r>
              <a:rPr lang="vi-VN" sz="4000" b="1">
                <a:latin typeface="Arial" panose="020B0604020202020204" pitchFamily="34" charset="0"/>
                <a:cs typeface="Arial" panose="020B0604020202020204" pitchFamily="34" charset="0"/>
              </a:rPr>
              <a:t>lắng nghe và hát theo giai điệu bài hát </a:t>
            </a:r>
            <a:r>
              <a:rPr lang="vi-VN" sz="4000" b="1" i="1">
                <a:latin typeface="Arial" panose="020B0604020202020204" pitchFamily="34" charset="0"/>
                <a:cs typeface="Arial" panose="020B0604020202020204" pitchFamily="34" charset="0"/>
              </a:rPr>
              <a:t>Đường đến ngày vinh quang</a:t>
            </a:r>
            <a:endParaRPr lang="en-US" sz="4000" b="1">
              <a:latin typeface="Arial" panose="020B0604020202020204" pitchFamily="34" charset="0"/>
              <a:cs typeface="Arial" panose="020B0604020202020204" pitchFamily="34" charset="0"/>
            </a:endParaRPr>
          </a:p>
        </p:txBody>
      </p:sp>
      <p:pic>
        <p:nvPicPr>
          <p:cNvPr id="38" name="đường đến ngày vinh quang - Trần Lập">
            <a:hlinkClick r:id="" action="ppaction://media"/>
            <a:extLst>
              <a:ext uri="{FF2B5EF4-FFF2-40B4-BE49-F238E27FC236}">
                <a16:creationId xmlns:a16="http://schemas.microsoft.com/office/drawing/2014/main" id="{E3FC402D-3C9E-82C7-69EF-3C53F57AAA7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28700" y="2054809"/>
            <a:ext cx="2179734" cy="217973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par>
                                <p:cTn id="8" presetID="53" presetClass="entr" presetSubtype="16"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 calcmode="lin" valueType="num">
                                      <p:cBhvr>
                                        <p:cTn id="10" dur="500" fill="hold"/>
                                        <p:tgtEl>
                                          <p:spTgt spid="36"/>
                                        </p:tgtEl>
                                        <p:attrNameLst>
                                          <p:attrName>ppt_w</p:attrName>
                                        </p:attrNameLst>
                                      </p:cBhvr>
                                      <p:tavLst>
                                        <p:tav tm="0">
                                          <p:val>
                                            <p:fltVal val="0"/>
                                          </p:val>
                                        </p:tav>
                                        <p:tav tm="100000">
                                          <p:val>
                                            <p:strVal val="#ppt_w"/>
                                          </p:val>
                                        </p:tav>
                                      </p:tavLst>
                                    </p:anim>
                                    <p:anim calcmode="lin" valueType="num">
                                      <p:cBhvr>
                                        <p:cTn id="11" dur="500" fill="hold"/>
                                        <p:tgtEl>
                                          <p:spTgt spid="36"/>
                                        </p:tgtEl>
                                        <p:attrNameLst>
                                          <p:attrName>ppt_h</p:attrName>
                                        </p:attrNameLst>
                                      </p:cBhvr>
                                      <p:tavLst>
                                        <p:tav tm="0">
                                          <p:val>
                                            <p:fltVal val="0"/>
                                          </p:val>
                                        </p:tav>
                                        <p:tav tm="100000">
                                          <p:val>
                                            <p:strVal val="#ppt_h"/>
                                          </p:val>
                                        </p:tav>
                                      </p:tavLst>
                                    </p:anim>
                                    <p:animEffect transition="in" filter="fade">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326530"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8"/>
                </p:tgtEl>
              </p:cMediaNode>
            </p:audio>
          </p:childTnLst>
        </p:cTn>
      </p:par>
    </p:tnLst>
    <p:bldLst>
      <p:bldP spid="3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EE2FF"/>
        </a:solidFill>
        <a:effectLst/>
      </p:bgPr>
    </p:bg>
    <p:spTree>
      <p:nvGrpSpPr>
        <p:cNvPr id="1" name=""/>
        <p:cNvGrpSpPr/>
        <p:nvPr/>
      </p:nvGrpSpPr>
      <p:grpSpPr>
        <a:xfrm>
          <a:off x="0" y="0"/>
          <a:ext cx="0" cy="0"/>
          <a:chOff x="0" y="0"/>
          <a:chExt cx="0" cy="0"/>
        </a:xfrm>
      </p:grpSpPr>
      <p:sp>
        <p:nvSpPr>
          <p:cNvPr id="23" name="Freeform 23"/>
          <p:cNvSpPr/>
          <p:nvPr/>
        </p:nvSpPr>
        <p:spPr>
          <a:xfrm>
            <a:off x="0" y="-46080"/>
            <a:ext cx="1676400" cy="1371600"/>
          </a:xfrm>
          <a:custGeom>
            <a:avLst/>
            <a:gdLst/>
            <a:ahLst/>
            <a:cxnLst/>
            <a:rect l="l" t="t" r="r" b="b"/>
            <a:pathLst>
              <a:path w="3954257" h="4332353">
                <a:moveTo>
                  <a:pt x="0" y="0"/>
                </a:moveTo>
                <a:lnTo>
                  <a:pt x="3954257" y="0"/>
                </a:lnTo>
                <a:lnTo>
                  <a:pt x="3954257" y="4332354"/>
                </a:lnTo>
                <a:lnTo>
                  <a:pt x="0" y="433235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9242E1B7-EBDB-2B43-144C-B0A28155FBD4}"/>
              </a:ext>
            </a:extLst>
          </p:cNvPr>
          <p:cNvGrpSpPr/>
          <p:nvPr/>
        </p:nvGrpSpPr>
        <p:grpSpPr>
          <a:xfrm>
            <a:off x="3124200" y="2403353"/>
            <a:ext cx="12115800" cy="1178048"/>
            <a:chOff x="3029863" y="1823688"/>
            <a:chExt cx="12362538" cy="1262412"/>
          </a:xfrm>
        </p:grpSpPr>
        <p:cxnSp>
          <p:nvCxnSpPr>
            <p:cNvPr id="4" name="Straight Connector 3">
              <a:extLst>
                <a:ext uri="{FF2B5EF4-FFF2-40B4-BE49-F238E27FC236}">
                  <a16:creationId xmlns:a16="http://schemas.microsoft.com/office/drawing/2014/main" id="{D6462D46-9BF4-3532-AABB-3B73DA1DEA44}"/>
                </a:ext>
              </a:extLst>
            </p:cNvPr>
            <p:cNvCxnSpPr>
              <a:cxnSpLocks/>
            </p:cNvCxnSpPr>
            <p:nvPr/>
          </p:nvCxnSpPr>
          <p:spPr>
            <a:xfrm>
              <a:off x="9144000" y="1823688"/>
              <a:ext cx="0" cy="12624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E89E37F-BD12-AAE2-09B4-EFFFCF6630CC}"/>
                </a:ext>
              </a:extLst>
            </p:cNvPr>
            <p:cNvCxnSpPr>
              <a:cxnSpLocks/>
            </p:cNvCxnSpPr>
            <p:nvPr/>
          </p:nvCxnSpPr>
          <p:spPr>
            <a:xfrm>
              <a:off x="3029863" y="2400300"/>
              <a:ext cx="123625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D2565A3-5327-EF79-C161-D7DF4387B8F5}"/>
                </a:ext>
              </a:extLst>
            </p:cNvPr>
            <p:cNvCxnSpPr>
              <a:cxnSpLocks/>
            </p:cNvCxnSpPr>
            <p:nvPr/>
          </p:nvCxnSpPr>
          <p:spPr>
            <a:xfrm>
              <a:off x="3029863" y="2400300"/>
              <a:ext cx="0" cy="685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7FBA323-B45E-78EB-F4C2-7333F3375A58}"/>
                </a:ext>
              </a:extLst>
            </p:cNvPr>
            <p:cNvCxnSpPr>
              <a:cxnSpLocks/>
            </p:cNvCxnSpPr>
            <p:nvPr/>
          </p:nvCxnSpPr>
          <p:spPr>
            <a:xfrm>
              <a:off x="15392401" y="2400300"/>
              <a:ext cx="0" cy="64454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 name="Rectangle 8">
            <a:extLst>
              <a:ext uri="{FF2B5EF4-FFF2-40B4-BE49-F238E27FC236}">
                <a16:creationId xmlns:a16="http://schemas.microsoft.com/office/drawing/2014/main" id="{87461E1F-F771-0FF5-3D62-1508FE1E74F5}"/>
              </a:ext>
            </a:extLst>
          </p:cNvPr>
          <p:cNvSpPr/>
          <p:nvPr/>
        </p:nvSpPr>
        <p:spPr>
          <a:xfrm>
            <a:off x="495300" y="3591256"/>
            <a:ext cx="5257800" cy="2775309"/>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Cố gắng đi ngủ sớm, thức dậy sớm</a:t>
            </a:r>
            <a:endParaRPr lang="en-US" sz="3800" dirty="0">
              <a:solidFill>
                <a:schemeClr val="tx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1FF7DAC6-5120-06B8-7EA9-903C9ED94742}"/>
              </a:ext>
            </a:extLst>
          </p:cNvPr>
          <p:cNvSpPr/>
          <p:nvPr/>
        </p:nvSpPr>
        <p:spPr>
          <a:xfrm>
            <a:off x="6346387" y="3591256"/>
            <a:ext cx="5551606" cy="277531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Rèn bản thân thói quen đọc sách và tập thể dục</a:t>
            </a:r>
            <a:endParaRPr lang="en-US" sz="3800" dirty="0">
              <a:solidFill>
                <a:schemeClr val="tx1"/>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D3551D0D-ACA4-DFC9-84A1-BC5546F8C142}"/>
              </a:ext>
            </a:extLst>
          </p:cNvPr>
          <p:cNvSpPr/>
          <p:nvPr/>
        </p:nvSpPr>
        <p:spPr>
          <a:xfrm>
            <a:off x="12491281" y="3581401"/>
            <a:ext cx="5192486" cy="2785164"/>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Luôn tìm tòi, học hỏi thêm những kiến thức mới mỗi ngày</a:t>
            </a:r>
            <a:endParaRPr lang="en-US" sz="3800" dirty="0">
              <a:solidFill>
                <a:schemeClr val="tx1"/>
              </a:solidFill>
              <a:latin typeface="Arial" panose="020B0604020202020204" pitchFamily="34" charset="0"/>
              <a:cs typeface="Arial" panose="020B0604020202020204" pitchFamily="34" charset="0"/>
            </a:endParaRPr>
          </a:p>
        </p:txBody>
      </p:sp>
      <p:sp>
        <p:nvSpPr>
          <p:cNvPr id="30" name="Rounded Rectangular Callout 13">
            <a:extLst>
              <a:ext uri="{FF2B5EF4-FFF2-40B4-BE49-F238E27FC236}">
                <a16:creationId xmlns:a16="http://schemas.microsoft.com/office/drawing/2014/main" id="{42508428-05DB-18D7-DBE7-46A0467A28E7}"/>
              </a:ext>
            </a:extLst>
          </p:cNvPr>
          <p:cNvSpPr/>
          <p:nvPr/>
        </p:nvSpPr>
        <p:spPr>
          <a:xfrm>
            <a:off x="868288" y="723900"/>
            <a:ext cx="16551424" cy="1679453"/>
          </a:xfrm>
          <a:prstGeom prst="roundRect">
            <a:avLst/>
          </a:prstGeom>
          <a:solidFill>
            <a:srgbClr val="FEF1E6"/>
          </a:solidFill>
          <a:ln w="38100">
            <a:solidFill>
              <a:schemeClr val="accent6">
                <a:lumMod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Arial" panose="020B0604020202020204" pitchFamily="34" charset="0"/>
                <a:cs typeface="Arial" panose="020B0604020202020204" pitchFamily="34" charset="0"/>
              </a:rPr>
              <a:t>GỢI Ý TRẢ LỜI: </a:t>
            </a:r>
            <a:r>
              <a:rPr lang="en-US" sz="4000">
                <a:solidFill>
                  <a:schemeClr val="tx1"/>
                </a:solidFill>
                <a:latin typeface="Arial" panose="020B0604020202020204" pitchFamily="34" charset="0"/>
                <a:cs typeface="Arial" panose="020B0604020202020204" pitchFamily="34" charset="0"/>
              </a:rPr>
              <a:t>Một số</a:t>
            </a:r>
            <a:r>
              <a:rPr lang="vi-VN" sz="4000">
                <a:solidFill>
                  <a:schemeClr val="tx1"/>
                </a:solidFill>
                <a:latin typeface="Arial" panose="020B0604020202020204" pitchFamily="34" charset="0"/>
                <a:cs typeface="Arial" panose="020B0604020202020204" pitchFamily="34" charset="0"/>
              </a:rPr>
              <a:t> nỗ lực trong việc hoàn thiện bản thân</a:t>
            </a:r>
            <a:endParaRPr lang="en-US" sz="4000" dirty="0">
              <a:solidFill>
                <a:schemeClr val="tx1"/>
              </a:solidFill>
              <a:latin typeface="Arial" panose="020B0604020202020204" pitchFamily="34" charset="0"/>
              <a:cs typeface="Arial" panose="020B0604020202020204" pitchFamily="34" charset="0"/>
            </a:endParaRPr>
          </a:p>
        </p:txBody>
      </p:sp>
      <p:pic>
        <p:nvPicPr>
          <p:cNvPr id="3074" name="Picture 2" descr="Cơ thể phụ nữ sẽ thay đổi thần kỳ nếu đi ngủ lúc 9 giờ tối">
            <a:extLst>
              <a:ext uri="{FF2B5EF4-FFF2-40B4-BE49-F238E27FC236}">
                <a16:creationId xmlns:a16="http://schemas.microsoft.com/office/drawing/2014/main" id="{BFCBB8A8-9EE1-4802-8944-F4641AFB41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3952" y="6905144"/>
            <a:ext cx="4440495" cy="27753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6" name="Picture 4" descr="Dậy sớm tập thể dục có sức khoẻ; Học thêm kỹ năng tăng sự chuyên nghiệp; Đọc  sách mỗi ngày thêm thông thái: 4 cuốn sách của người làm chủ">
            <a:extLst>
              <a:ext uri="{FF2B5EF4-FFF2-40B4-BE49-F238E27FC236}">
                <a16:creationId xmlns:a16="http://schemas.microsoft.com/office/drawing/2014/main" id="{2ED0A9CF-1EAD-511D-B287-2AD2CB6F63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96060" y="6905144"/>
            <a:ext cx="4440495" cy="27784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8" name="Picture 6" descr="Bật mí cách rèn luyện kỹ năng tự học hiệu quả">
            <a:extLst>
              <a:ext uri="{FF2B5EF4-FFF2-40B4-BE49-F238E27FC236}">
                <a16:creationId xmlns:a16="http://schemas.microsoft.com/office/drawing/2014/main" id="{4336C892-C2F9-934F-A7EC-053293AE26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882724" y="6908279"/>
            <a:ext cx="4501323" cy="28133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9264185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0-#ppt_w/2"/>
                                          </p:val>
                                        </p:tav>
                                        <p:tav tm="100000">
                                          <p:val>
                                            <p:strVal val="#ppt_x"/>
                                          </p:val>
                                        </p:tav>
                                      </p:tavLst>
                                    </p:anim>
                                    <p:anim calcmode="lin" valueType="num">
                                      <p:cBhvr additive="base">
                                        <p:cTn id="17" dur="500" fill="hold"/>
                                        <p:tgtEl>
                                          <p:spTgt spid="9"/>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3074"/>
                                        </p:tgtEl>
                                        <p:attrNameLst>
                                          <p:attrName>style.visibility</p:attrName>
                                        </p:attrNameLst>
                                      </p:cBhvr>
                                      <p:to>
                                        <p:strVal val="visible"/>
                                      </p:to>
                                    </p:set>
                                    <p:anim calcmode="lin" valueType="num">
                                      <p:cBhvr additive="base">
                                        <p:cTn id="20" dur="500" fill="hold"/>
                                        <p:tgtEl>
                                          <p:spTgt spid="3074"/>
                                        </p:tgtEl>
                                        <p:attrNameLst>
                                          <p:attrName>ppt_x</p:attrName>
                                        </p:attrNameLst>
                                      </p:cBhvr>
                                      <p:tavLst>
                                        <p:tav tm="0">
                                          <p:val>
                                            <p:strVal val="0-#ppt_w/2"/>
                                          </p:val>
                                        </p:tav>
                                        <p:tav tm="100000">
                                          <p:val>
                                            <p:strVal val="#ppt_x"/>
                                          </p:val>
                                        </p:tav>
                                      </p:tavLst>
                                    </p:anim>
                                    <p:anim calcmode="lin" valueType="num">
                                      <p:cBhvr additive="base">
                                        <p:cTn id="21" dur="500" fill="hold"/>
                                        <p:tgtEl>
                                          <p:spTgt spid="3074"/>
                                        </p:tgtEl>
                                        <p:attrNameLst>
                                          <p:attrName>ppt_y</p:attrName>
                                        </p:attrNameLst>
                                      </p:cBhvr>
                                      <p:tavLst>
                                        <p:tav tm="0">
                                          <p:val>
                                            <p:strVal val="#ppt_y"/>
                                          </p:val>
                                        </p:tav>
                                        <p:tav tm="100000">
                                          <p:val>
                                            <p:strVal val="#ppt_y"/>
                                          </p:val>
                                        </p:tav>
                                      </p:tavLst>
                                    </p:anim>
                                  </p:childTnLst>
                                </p:cTn>
                              </p:par>
                            </p:childTnLst>
                          </p:cTn>
                        </p:par>
                        <p:par>
                          <p:cTn id="22" fill="hold">
                            <p:stCondLst>
                              <p:cond delay="500"/>
                            </p:stCondLst>
                            <p:childTnLst>
                              <p:par>
                                <p:cTn id="23" presetID="2" presetClass="entr" presetSubtype="4"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076"/>
                                        </p:tgtEl>
                                        <p:attrNameLst>
                                          <p:attrName>style.visibility</p:attrName>
                                        </p:attrNameLst>
                                      </p:cBhvr>
                                      <p:to>
                                        <p:strVal val="visible"/>
                                      </p:to>
                                    </p:set>
                                    <p:anim calcmode="lin" valueType="num">
                                      <p:cBhvr additive="base">
                                        <p:cTn id="29" dur="500" fill="hold"/>
                                        <p:tgtEl>
                                          <p:spTgt spid="3076"/>
                                        </p:tgtEl>
                                        <p:attrNameLst>
                                          <p:attrName>ppt_x</p:attrName>
                                        </p:attrNameLst>
                                      </p:cBhvr>
                                      <p:tavLst>
                                        <p:tav tm="0">
                                          <p:val>
                                            <p:strVal val="#ppt_x"/>
                                          </p:val>
                                        </p:tav>
                                        <p:tav tm="100000">
                                          <p:val>
                                            <p:strVal val="#ppt_x"/>
                                          </p:val>
                                        </p:tav>
                                      </p:tavLst>
                                    </p:anim>
                                    <p:anim calcmode="lin" valueType="num">
                                      <p:cBhvr additive="base">
                                        <p:cTn id="30" dur="500" fill="hold"/>
                                        <p:tgtEl>
                                          <p:spTgt spid="3076"/>
                                        </p:tgtEl>
                                        <p:attrNameLst>
                                          <p:attrName>ppt_y</p:attrName>
                                        </p:attrNameLst>
                                      </p:cBhvr>
                                      <p:tavLst>
                                        <p:tav tm="0">
                                          <p:val>
                                            <p:strVal val="1+#ppt_h/2"/>
                                          </p:val>
                                        </p:tav>
                                        <p:tav tm="100000">
                                          <p:val>
                                            <p:strVal val="#ppt_y"/>
                                          </p:val>
                                        </p:tav>
                                      </p:tavLst>
                                    </p:anim>
                                  </p:childTnLst>
                                </p:cTn>
                              </p:par>
                            </p:childTnLst>
                          </p:cTn>
                        </p:par>
                        <p:par>
                          <p:cTn id="31" fill="hold">
                            <p:stCondLst>
                              <p:cond delay="1000"/>
                            </p:stCondLst>
                            <p:childTnLst>
                              <p:par>
                                <p:cTn id="32" presetID="2" presetClass="entr" presetSubtype="2"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1+#ppt_w/2"/>
                                          </p:val>
                                        </p:tav>
                                        <p:tav tm="100000">
                                          <p:val>
                                            <p:strVal val="#ppt_x"/>
                                          </p:val>
                                        </p:tav>
                                      </p:tavLst>
                                    </p:anim>
                                    <p:anim calcmode="lin" valueType="num">
                                      <p:cBhvr additive="base">
                                        <p:cTn id="35" dur="500" fill="hold"/>
                                        <p:tgtEl>
                                          <p:spTgt spid="14"/>
                                        </p:tgtEl>
                                        <p:attrNameLst>
                                          <p:attrName>ppt_y</p:attrName>
                                        </p:attrNameLst>
                                      </p:cBhvr>
                                      <p:tavLst>
                                        <p:tav tm="0">
                                          <p:val>
                                            <p:strVal val="#ppt_y"/>
                                          </p:val>
                                        </p:tav>
                                        <p:tav tm="100000">
                                          <p:val>
                                            <p:strVal val="#ppt_y"/>
                                          </p:val>
                                        </p:tav>
                                      </p:tavLst>
                                    </p:anim>
                                  </p:childTnLst>
                                </p:cTn>
                              </p:par>
                              <p:par>
                                <p:cTn id="36" presetID="2" presetClass="entr" presetSubtype="2" fill="hold" nodeType="withEffect">
                                  <p:stCondLst>
                                    <p:cond delay="0"/>
                                  </p:stCondLst>
                                  <p:childTnLst>
                                    <p:set>
                                      <p:cBhvr>
                                        <p:cTn id="37" dur="1" fill="hold">
                                          <p:stCondLst>
                                            <p:cond delay="0"/>
                                          </p:stCondLst>
                                        </p:cTn>
                                        <p:tgtEl>
                                          <p:spTgt spid="3078"/>
                                        </p:tgtEl>
                                        <p:attrNameLst>
                                          <p:attrName>style.visibility</p:attrName>
                                        </p:attrNameLst>
                                      </p:cBhvr>
                                      <p:to>
                                        <p:strVal val="visible"/>
                                      </p:to>
                                    </p:set>
                                    <p:anim calcmode="lin" valueType="num">
                                      <p:cBhvr additive="base">
                                        <p:cTn id="38" dur="500" fill="hold"/>
                                        <p:tgtEl>
                                          <p:spTgt spid="3078"/>
                                        </p:tgtEl>
                                        <p:attrNameLst>
                                          <p:attrName>ppt_x</p:attrName>
                                        </p:attrNameLst>
                                      </p:cBhvr>
                                      <p:tavLst>
                                        <p:tav tm="0">
                                          <p:val>
                                            <p:strVal val="1+#ppt_w/2"/>
                                          </p:val>
                                        </p:tav>
                                        <p:tav tm="100000">
                                          <p:val>
                                            <p:strVal val="#ppt_x"/>
                                          </p:val>
                                        </p:tav>
                                      </p:tavLst>
                                    </p:anim>
                                    <p:anim calcmode="lin" valueType="num">
                                      <p:cBhvr additive="base">
                                        <p:cTn id="39" dur="500" fill="hold"/>
                                        <p:tgtEl>
                                          <p:spTgt spid="307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4" grpId="0" animBg="1"/>
      <p:bldP spid="3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FF1FF"/>
        </a:solidFill>
        <a:effectLst/>
      </p:bgPr>
    </p:bg>
    <p:spTree>
      <p:nvGrpSpPr>
        <p:cNvPr id="1" name=""/>
        <p:cNvGrpSpPr/>
        <p:nvPr/>
      </p:nvGrpSpPr>
      <p:grpSpPr>
        <a:xfrm>
          <a:off x="0" y="0"/>
          <a:ext cx="0" cy="0"/>
          <a:chOff x="0" y="0"/>
          <a:chExt cx="0" cy="0"/>
        </a:xfrm>
      </p:grpSpPr>
      <p:sp>
        <p:nvSpPr>
          <p:cNvPr id="7" name="Freeform 7"/>
          <p:cNvSpPr/>
          <p:nvPr/>
        </p:nvSpPr>
        <p:spPr>
          <a:xfrm rot="-9579048">
            <a:off x="16876357" y="27020"/>
            <a:ext cx="1525314" cy="1259557"/>
          </a:xfrm>
          <a:custGeom>
            <a:avLst/>
            <a:gdLst/>
            <a:ahLst/>
            <a:cxnLst/>
            <a:rect l="l" t="t" r="r" b="b"/>
            <a:pathLst>
              <a:path w="4698326" h="4884838">
                <a:moveTo>
                  <a:pt x="0" y="0"/>
                </a:moveTo>
                <a:lnTo>
                  <a:pt x="4698326" y="0"/>
                </a:lnTo>
                <a:lnTo>
                  <a:pt x="4698326" y="4884838"/>
                </a:lnTo>
                <a:lnTo>
                  <a:pt x="0" y="48848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2" name="Freeform 17">
            <a:extLst>
              <a:ext uri="{FF2B5EF4-FFF2-40B4-BE49-F238E27FC236}">
                <a16:creationId xmlns:a16="http://schemas.microsoft.com/office/drawing/2014/main" id="{9D5CC785-8DC2-87BE-304A-026D41DEBA68}"/>
              </a:ext>
            </a:extLst>
          </p:cNvPr>
          <p:cNvSpPr/>
          <p:nvPr/>
        </p:nvSpPr>
        <p:spPr>
          <a:xfrm>
            <a:off x="-180523" y="8701824"/>
            <a:ext cx="1602630" cy="1399336"/>
          </a:xfrm>
          <a:custGeom>
            <a:avLst/>
            <a:gdLst/>
            <a:ahLst/>
            <a:cxnLst/>
            <a:rect l="l" t="t" r="r" b="b"/>
            <a:pathLst>
              <a:path w="4222621" h="3869456">
                <a:moveTo>
                  <a:pt x="0" y="0"/>
                </a:moveTo>
                <a:lnTo>
                  <a:pt x="4222621" y="0"/>
                </a:lnTo>
                <a:lnTo>
                  <a:pt x="4222621" y="3869456"/>
                </a:lnTo>
                <a:lnTo>
                  <a:pt x="0" y="38694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0F53AB22-1974-6C19-C078-41FD1BDBA574}"/>
              </a:ext>
            </a:extLst>
          </p:cNvPr>
          <p:cNvSpPr txBox="1"/>
          <p:nvPr/>
        </p:nvSpPr>
        <p:spPr>
          <a:xfrm>
            <a:off x="3132540" y="952500"/>
            <a:ext cx="12022907" cy="923330"/>
          </a:xfrm>
          <a:prstGeom prst="rect">
            <a:avLst/>
          </a:prstGeom>
          <a:noFill/>
        </p:spPr>
        <p:txBody>
          <a:bodyPr wrap="square" rtlCol="0">
            <a:spAutoFit/>
          </a:bodyPr>
          <a:lstStyle/>
          <a:p>
            <a:pPr algn="ctr"/>
            <a:r>
              <a:rPr lang="en-US" sz="5400" b="1">
                <a:solidFill>
                  <a:srgbClr val="C00000"/>
                </a:solidFill>
                <a:latin typeface="Arial" panose="020B0604020202020204" pitchFamily="34" charset="0"/>
                <a:cs typeface="Arial" panose="020B0604020202020204" pitchFamily="34" charset="0"/>
              </a:rPr>
              <a:t>KẾT LUẬN</a:t>
            </a:r>
          </a:p>
        </p:txBody>
      </p:sp>
      <p:sp>
        <p:nvSpPr>
          <p:cNvPr id="10" name="TextBox 9">
            <a:extLst>
              <a:ext uri="{FF2B5EF4-FFF2-40B4-BE49-F238E27FC236}">
                <a16:creationId xmlns:a16="http://schemas.microsoft.com/office/drawing/2014/main" id="{55AE41F0-9E55-DE95-C60F-C95A0C0126AC}"/>
              </a:ext>
            </a:extLst>
          </p:cNvPr>
          <p:cNvSpPr txBox="1"/>
          <p:nvPr/>
        </p:nvSpPr>
        <p:spPr>
          <a:xfrm>
            <a:off x="764716" y="1875830"/>
            <a:ext cx="16758557" cy="3865995"/>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r>
              <a:rPr lang="vi-VN" sz="4200">
                <a:latin typeface="Arial" panose="020B0604020202020204" pitchFamily="34" charset="0"/>
                <a:cs typeface="Arial" panose="020B0604020202020204" pitchFamily="34" charset="0"/>
              </a:rPr>
              <a:t>Việc nhận biết được điểm mạnh và điểm yếu của bản thân sẽ giúp chúng ta có kế hoạch để hoàn thiện bản thân trở nên tốt đẹp hơn. </a:t>
            </a:r>
            <a:endParaRPr lang="en-US" sz="420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Ø"/>
            </a:pPr>
            <a:r>
              <a:rPr lang="vi-VN" sz="4200">
                <a:latin typeface="Arial" panose="020B0604020202020204" pitchFamily="34" charset="0"/>
                <a:cs typeface="Arial" panose="020B0604020202020204" pitchFamily="34" charset="0"/>
              </a:rPr>
              <a:t>Để phát huy điểm mạnh và khắc phục điểm yếu cần quá trình nỗ lực lâu dài và sự kiên trì của bản thân</a:t>
            </a:r>
            <a:r>
              <a:rPr lang="en-US" sz="4200">
                <a:latin typeface="Arial" panose="020B0604020202020204" pitchFamily="34" charset="0"/>
                <a:cs typeface="Arial" panose="020B0604020202020204" pitchFamily="34" charset="0"/>
              </a:rPr>
              <a:t>.</a:t>
            </a:r>
            <a:endParaRPr lang="vi-VN" sz="4200">
              <a:latin typeface="Arial" panose="020B0604020202020204" pitchFamily="34" charset="0"/>
              <a:cs typeface="Arial" panose="020B0604020202020204" pitchFamily="34" charset="0"/>
            </a:endParaRPr>
          </a:p>
        </p:txBody>
      </p:sp>
      <p:pic>
        <p:nvPicPr>
          <p:cNvPr id="13" name="Picture 10">
            <a:extLst>
              <a:ext uri="{FF2B5EF4-FFF2-40B4-BE49-F238E27FC236}">
                <a16:creationId xmlns:a16="http://schemas.microsoft.com/office/drawing/2014/main" id="{2CA8B999-1D0C-4002-1DE8-26043FB5B1C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117046" y="6242372"/>
            <a:ext cx="8053896" cy="4077285"/>
          </a:xfrm>
          <a:prstGeom prst="rect">
            <a:avLst/>
          </a:prstGeom>
        </p:spPr>
      </p:pic>
    </p:spTree>
    <p:extLst>
      <p:ext uri="{BB962C8B-B14F-4D97-AF65-F5344CB8AC3E}">
        <p14:creationId xmlns:p14="http://schemas.microsoft.com/office/powerpoint/2010/main" val="217783139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wipe(left)">
                                      <p:cBhvr>
                                        <p:cTn id="15" dur="500"/>
                                        <p:tgtEl>
                                          <p:spTgt spid="10">
                                            <p:txEl>
                                              <p:pRg st="0" end="0"/>
                                            </p:txEl>
                                          </p:spTgt>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Effect transition="in" filter="wipe(left)">
                                      <p:cBhvr>
                                        <p:cTn id="19"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EE2FF"/>
        </a:solidFill>
        <a:effectLst/>
      </p:bgPr>
    </p:bg>
    <p:spTree>
      <p:nvGrpSpPr>
        <p:cNvPr id="1" name=""/>
        <p:cNvGrpSpPr/>
        <p:nvPr/>
      </p:nvGrpSpPr>
      <p:grpSpPr>
        <a:xfrm>
          <a:off x="0" y="0"/>
          <a:ext cx="0" cy="0"/>
          <a:chOff x="0" y="0"/>
          <a:chExt cx="0" cy="0"/>
        </a:xfrm>
      </p:grpSpPr>
      <p:sp>
        <p:nvSpPr>
          <p:cNvPr id="23" name="Freeform 23"/>
          <p:cNvSpPr/>
          <p:nvPr/>
        </p:nvSpPr>
        <p:spPr>
          <a:xfrm>
            <a:off x="16630063" y="21772"/>
            <a:ext cx="1676400" cy="1371600"/>
          </a:xfrm>
          <a:custGeom>
            <a:avLst/>
            <a:gdLst/>
            <a:ahLst/>
            <a:cxnLst/>
            <a:rect l="l" t="t" r="r" b="b"/>
            <a:pathLst>
              <a:path w="3954257" h="4332353">
                <a:moveTo>
                  <a:pt x="0" y="0"/>
                </a:moveTo>
                <a:lnTo>
                  <a:pt x="3954257" y="0"/>
                </a:lnTo>
                <a:lnTo>
                  <a:pt x="3954257" y="4332354"/>
                </a:lnTo>
                <a:lnTo>
                  <a:pt x="0" y="433235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9D65F7EE-64C2-F769-EE66-0AF3D457F4D2}"/>
              </a:ext>
            </a:extLst>
          </p:cNvPr>
          <p:cNvSpPr txBox="1"/>
          <p:nvPr/>
        </p:nvSpPr>
        <p:spPr>
          <a:xfrm>
            <a:off x="2324199" y="495158"/>
            <a:ext cx="13639602" cy="1998176"/>
          </a:xfrm>
          <a:prstGeom prst="rect">
            <a:avLst/>
          </a:prstGeom>
          <a:noFill/>
        </p:spPr>
        <p:txBody>
          <a:bodyPr wrap="square">
            <a:spAutoFit/>
          </a:bodyPr>
          <a:lstStyle/>
          <a:p>
            <a:pPr algn="ctr">
              <a:lnSpc>
                <a:spcPct val="150000"/>
              </a:lnSpc>
              <a:spcAft>
                <a:spcPts val="1000"/>
              </a:spcAft>
            </a:pP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Nhiệm vụ 2: Thảo luận để xác định hành động, việc làm biểu hiện sự nỗ lực tự hoàn thiện</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1034CA4A-B37F-78E8-CD88-1E3D13A88F17}"/>
              </a:ext>
            </a:extLst>
          </p:cNvPr>
          <p:cNvGrpSpPr/>
          <p:nvPr/>
        </p:nvGrpSpPr>
        <p:grpSpPr>
          <a:xfrm>
            <a:off x="6934200" y="2705100"/>
            <a:ext cx="10210800" cy="6477000"/>
            <a:chOff x="6787756" y="1969304"/>
            <a:chExt cx="10210800" cy="6477000"/>
          </a:xfrm>
        </p:grpSpPr>
        <p:sp>
          <p:nvSpPr>
            <p:cNvPr id="6" name="Speech Bubble: Rectangle with Corners Rounded 5">
              <a:extLst>
                <a:ext uri="{FF2B5EF4-FFF2-40B4-BE49-F238E27FC236}">
                  <a16:creationId xmlns:a16="http://schemas.microsoft.com/office/drawing/2014/main" id="{04F47396-42A0-264E-7A25-C3964CDBC25D}"/>
                </a:ext>
              </a:extLst>
            </p:cNvPr>
            <p:cNvSpPr/>
            <p:nvPr/>
          </p:nvSpPr>
          <p:spPr>
            <a:xfrm>
              <a:off x="6787756" y="2705100"/>
              <a:ext cx="10210800" cy="5741204"/>
            </a:xfrm>
            <a:prstGeom prst="wedgeRoundRectCallout">
              <a:avLst>
                <a:gd name="adj1" fmla="val -63004"/>
                <a:gd name="adj2" fmla="val 41126"/>
                <a:gd name="adj3" fmla="val 16667"/>
              </a:avLst>
            </a:prstGeom>
            <a:solidFill>
              <a:srgbClr val="FFF5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rgbClr val="FF0000"/>
                  </a:solidFill>
                  <a:latin typeface="Arial" panose="020B0604020202020204" pitchFamily="34" charset="0"/>
                  <a:ea typeface="Calibri" panose="020F0502020204030204" pitchFamily="34" charset="0"/>
                  <a:cs typeface="Arial" panose="020B0604020202020204" pitchFamily="34" charset="0"/>
                </a:rPr>
                <a:t>HOẠT ĐỘNG NHÓM</a:t>
              </a:r>
            </a:p>
            <a:p>
              <a:pPr algn="just">
                <a:lnSpc>
                  <a:spcPct val="150000"/>
                </a:lnSpc>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Các em</a:t>
              </a: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 làm việc theo nhóm (4</a:t>
              </a: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HS) và lựa chọn một khía cạnh để thảo luận</a:t>
              </a: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 về</a:t>
              </a: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3800" b="1" i="1">
                  <a:solidFill>
                    <a:srgbClr val="000000"/>
                  </a:solidFill>
                  <a:latin typeface="Arial" panose="020B0604020202020204" pitchFamily="34" charset="0"/>
                  <a:ea typeface="Calibri" panose="020F0502020204030204" pitchFamily="34" charset="0"/>
                  <a:cs typeface="Arial" panose="020B0604020202020204" pitchFamily="34" charset="0"/>
                </a:rPr>
                <a:t>Những việc em đã làm để phát huy điểm mạnh, khắc phục điểm yếu của bản thân</a:t>
              </a:r>
              <a:endParaRPr lang="en-US" sz="3800" b="1" i="1" dirty="0">
                <a:latin typeface="Arial" panose="020B0604020202020204" pitchFamily="34" charset="0"/>
                <a:cs typeface="Arial" panose="020B0604020202020204" pitchFamily="34" charset="0"/>
              </a:endParaRPr>
            </a:p>
          </p:txBody>
        </p:sp>
        <p:pic>
          <p:nvPicPr>
            <p:cNvPr id="8" name="Picture 2">
              <a:extLst>
                <a:ext uri="{FF2B5EF4-FFF2-40B4-BE49-F238E27FC236}">
                  <a16:creationId xmlns:a16="http://schemas.microsoft.com/office/drawing/2014/main" id="{622113E0-2334-CC9F-81F6-CFE21B1CDC0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372211" y="1969304"/>
              <a:ext cx="1041890" cy="1071101"/>
            </a:xfrm>
            <a:prstGeom prst="rect">
              <a:avLst/>
            </a:prstGeom>
          </p:spPr>
        </p:pic>
      </p:grpSp>
      <p:pic>
        <p:nvPicPr>
          <p:cNvPr id="2" name="Picture 9">
            <a:extLst>
              <a:ext uri="{FF2B5EF4-FFF2-40B4-BE49-F238E27FC236}">
                <a16:creationId xmlns:a16="http://schemas.microsoft.com/office/drawing/2014/main" id="{36569667-C61E-8ECE-4D3D-F46B2E34D3D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85800" y="5004202"/>
            <a:ext cx="4701690" cy="5282798"/>
          </a:xfrm>
          <a:prstGeom prst="rect">
            <a:avLst/>
          </a:prstGeom>
        </p:spPr>
      </p:pic>
    </p:spTree>
    <p:extLst>
      <p:ext uri="{BB962C8B-B14F-4D97-AF65-F5344CB8AC3E}">
        <p14:creationId xmlns:p14="http://schemas.microsoft.com/office/powerpoint/2010/main" val="176861806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EE2FF"/>
        </a:solidFill>
        <a:effectLst/>
      </p:bgPr>
    </p:bg>
    <p:spTree>
      <p:nvGrpSpPr>
        <p:cNvPr id="1" name=""/>
        <p:cNvGrpSpPr/>
        <p:nvPr/>
      </p:nvGrpSpPr>
      <p:grpSpPr>
        <a:xfrm>
          <a:off x="0" y="0"/>
          <a:ext cx="0" cy="0"/>
          <a:chOff x="0" y="0"/>
          <a:chExt cx="0" cy="0"/>
        </a:xfrm>
      </p:grpSpPr>
      <p:sp>
        <p:nvSpPr>
          <p:cNvPr id="23" name="Freeform 23"/>
          <p:cNvSpPr/>
          <p:nvPr/>
        </p:nvSpPr>
        <p:spPr>
          <a:xfrm>
            <a:off x="188504" y="4984963"/>
            <a:ext cx="5085610" cy="4993145"/>
          </a:xfrm>
          <a:custGeom>
            <a:avLst/>
            <a:gdLst/>
            <a:ahLst/>
            <a:cxnLst/>
            <a:rect l="l" t="t" r="r" b="b"/>
            <a:pathLst>
              <a:path w="5085610" h="4993145">
                <a:moveTo>
                  <a:pt x="0" y="0"/>
                </a:moveTo>
                <a:lnTo>
                  <a:pt x="5085611" y="0"/>
                </a:lnTo>
                <a:lnTo>
                  <a:pt x="5085611" y="4993145"/>
                </a:lnTo>
                <a:lnTo>
                  <a:pt x="0" y="49931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4FF2A86A-BC09-0136-BC9E-A9312A78EC81}"/>
              </a:ext>
            </a:extLst>
          </p:cNvPr>
          <p:cNvGrpSpPr/>
          <p:nvPr/>
        </p:nvGrpSpPr>
        <p:grpSpPr>
          <a:xfrm>
            <a:off x="780768" y="1076366"/>
            <a:ext cx="5630475" cy="4596023"/>
            <a:chOff x="1036568" y="908334"/>
            <a:chExt cx="5630475" cy="4596023"/>
          </a:xfrm>
        </p:grpSpPr>
        <p:grpSp>
          <p:nvGrpSpPr>
            <p:cNvPr id="20" name="Group 20"/>
            <p:cNvGrpSpPr/>
            <p:nvPr/>
          </p:nvGrpSpPr>
          <p:grpSpPr>
            <a:xfrm>
              <a:off x="1036568" y="908334"/>
              <a:ext cx="5630475" cy="4596023"/>
              <a:chOff x="0" y="0"/>
              <a:chExt cx="4432829" cy="3618413"/>
            </a:xfrm>
          </p:grpSpPr>
          <p:sp>
            <p:nvSpPr>
              <p:cNvPr id="21" name="Freeform 21"/>
              <p:cNvSpPr/>
              <p:nvPr/>
            </p:nvSpPr>
            <p:spPr>
              <a:xfrm>
                <a:off x="0" y="0"/>
                <a:ext cx="4432829" cy="3618413"/>
              </a:xfrm>
              <a:custGeom>
                <a:avLst/>
                <a:gdLst/>
                <a:ahLst/>
                <a:cxnLst/>
                <a:rect l="l" t="t" r="r" b="b"/>
                <a:pathLst>
                  <a:path w="4432829" h="3618413">
                    <a:moveTo>
                      <a:pt x="4128029" y="0"/>
                    </a:moveTo>
                    <a:lnTo>
                      <a:pt x="304800" y="0"/>
                    </a:lnTo>
                    <a:cubicBezTo>
                      <a:pt x="135890" y="0"/>
                      <a:pt x="0" y="135890"/>
                      <a:pt x="0" y="304800"/>
                    </a:cubicBezTo>
                    <a:lnTo>
                      <a:pt x="0" y="3313613"/>
                    </a:lnTo>
                    <a:cubicBezTo>
                      <a:pt x="0" y="3482523"/>
                      <a:pt x="135890" y="3618413"/>
                      <a:pt x="304800" y="3618413"/>
                    </a:cubicBezTo>
                    <a:lnTo>
                      <a:pt x="4128029" y="3618413"/>
                    </a:lnTo>
                    <a:cubicBezTo>
                      <a:pt x="4296938" y="3618413"/>
                      <a:pt x="4432829" y="3482523"/>
                      <a:pt x="4432829" y="3313613"/>
                    </a:cubicBezTo>
                    <a:lnTo>
                      <a:pt x="4432829" y="304800"/>
                    </a:lnTo>
                    <a:cubicBezTo>
                      <a:pt x="4432829" y="135890"/>
                      <a:pt x="4296938" y="0"/>
                      <a:pt x="4128029" y="0"/>
                    </a:cubicBezTo>
                    <a:close/>
                  </a:path>
                </a:pathLst>
              </a:custGeom>
              <a:solidFill>
                <a:srgbClr val="FFFFFF"/>
              </a:solidFill>
            </p:spPr>
            <p:txBody>
              <a:bodyPr/>
              <a:lstStyle/>
              <a:p>
                <a:endParaRPr lang="en-US">
                  <a:latin typeface="Arial" panose="020B0604020202020204" pitchFamily="34" charset="0"/>
                  <a:cs typeface="Arial" panose="020B0604020202020204" pitchFamily="34" charset="0"/>
                </a:endParaRPr>
              </a:p>
            </p:txBody>
          </p:sp>
        </p:grpSp>
        <p:sp>
          <p:nvSpPr>
            <p:cNvPr id="15" name="TextBox 14">
              <a:extLst>
                <a:ext uri="{FF2B5EF4-FFF2-40B4-BE49-F238E27FC236}">
                  <a16:creationId xmlns:a16="http://schemas.microsoft.com/office/drawing/2014/main" id="{69DB3451-E788-00EF-6A53-08E7FF1693A9}"/>
                </a:ext>
              </a:extLst>
            </p:cNvPr>
            <p:cNvSpPr txBox="1"/>
            <p:nvPr/>
          </p:nvSpPr>
          <p:spPr>
            <a:xfrm>
              <a:off x="1908705" y="2034004"/>
              <a:ext cx="3886199" cy="2344681"/>
            </a:xfrm>
            <a:prstGeom prst="rect">
              <a:avLst/>
            </a:prstGeom>
            <a:noFill/>
          </p:spPr>
          <p:txBody>
            <a:bodyPr wrap="square" rtlCol="0">
              <a:spAutoFit/>
            </a:bodyPr>
            <a:lstStyle/>
            <a:p>
              <a:pPr algn="ctr">
                <a:lnSpc>
                  <a:spcPct val="150000"/>
                </a:lnSpc>
              </a:pPr>
              <a:r>
                <a:rPr lang="en-US" sz="5200" b="1">
                  <a:solidFill>
                    <a:srgbClr val="C00000"/>
                  </a:solidFill>
                  <a:latin typeface="Arial" panose="020B0604020202020204" pitchFamily="34" charset="0"/>
                  <a:cs typeface="Arial" panose="020B0604020202020204" pitchFamily="34" charset="0"/>
                </a:rPr>
                <a:t>GỢI Ý THỰC HIỆN</a:t>
              </a:r>
              <a:endParaRPr lang="en-US" sz="5200" b="1" dirty="0">
                <a:solidFill>
                  <a:srgbClr val="C00000"/>
                </a:solidFill>
                <a:latin typeface="Arial" panose="020B0604020202020204" pitchFamily="34" charset="0"/>
                <a:cs typeface="Arial" panose="020B0604020202020204" pitchFamily="34" charset="0"/>
              </a:endParaRPr>
            </a:p>
          </p:txBody>
        </p:sp>
      </p:grpSp>
      <p:grpSp>
        <p:nvGrpSpPr>
          <p:cNvPr id="24" name="Group 23">
            <a:extLst>
              <a:ext uri="{FF2B5EF4-FFF2-40B4-BE49-F238E27FC236}">
                <a16:creationId xmlns:a16="http://schemas.microsoft.com/office/drawing/2014/main" id="{51539A5E-87C6-F34E-B997-7D830CD8F345}"/>
              </a:ext>
            </a:extLst>
          </p:cNvPr>
          <p:cNvGrpSpPr/>
          <p:nvPr/>
        </p:nvGrpSpPr>
        <p:grpSpPr>
          <a:xfrm>
            <a:off x="6884507" y="683256"/>
            <a:ext cx="10793893" cy="2691122"/>
            <a:chOff x="6884507" y="683256"/>
            <a:chExt cx="10793893" cy="2691122"/>
          </a:xfrm>
        </p:grpSpPr>
        <p:grpSp>
          <p:nvGrpSpPr>
            <p:cNvPr id="8" name="Group 8"/>
            <p:cNvGrpSpPr/>
            <p:nvPr/>
          </p:nvGrpSpPr>
          <p:grpSpPr>
            <a:xfrm>
              <a:off x="6884507" y="909004"/>
              <a:ext cx="2350309" cy="2350309"/>
              <a:chOff x="0" y="0"/>
              <a:chExt cx="2311400" cy="2311400"/>
            </a:xfrm>
          </p:grpSpPr>
          <p:sp>
            <p:nvSpPr>
              <p:cNvPr id="9" name="Freeform 9"/>
              <p:cNvSpPr/>
              <p:nvPr/>
            </p:nvSpPr>
            <p:spPr>
              <a:xfrm>
                <a:off x="0" y="0"/>
                <a:ext cx="2311400" cy="2311400"/>
              </a:xfrm>
              <a:custGeom>
                <a:avLst/>
                <a:gdLst/>
                <a:ahLst/>
                <a:cxnLst/>
                <a:rect l="l" t="t" r="r" b="b"/>
                <a:pathLst>
                  <a:path w="2311400" h="2311400">
                    <a:moveTo>
                      <a:pt x="2006600" y="0"/>
                    </a:moveTo>
                    <a:lnTo>
                      <a:pt x="304800" y="0"/>
                    </a:lnTo>
                    <a:cubicBezTo>
                      <a:pt x="135890" y="0"/>
                      <a:pt x="0" y="135890"/>
                      <a:pt x="0" y="304800"/>
                    </a:cubicBezTo>
                    <a:lnTo>
                      <a:pt x="0" y="2006600"/>
                    </a:lnTo>
                    <a:cubicBezTo>
                      <a:pt x="0" y="2175510"/>
                      <a:pt x="135890" y="2311400"/>
                      <a:pt x="304800" y="2311400"/>
                    </a:cubicBezTo>
                    <a:lnTo>
                      <a:pt x="2006600" y="2311400"/>
                    </a:lnTo>
                    <a:cubicBezTo>
                      <a:pt x="2175510" y="2311400"/>
                      <a:pt x="2311400" y="2175510"/>
                      <a:pt x="2311400" y="2006600"/>
                    </a:cubicBezTo>
                    <a:lnTo>
                      <a:pt x="2311400" y="304800"/>
                    </a:lnTo>
                    <a:cubicBezTo>
                      <a:pt x="2311400" y="135890"/>
                      <a:pt x="2175510" y="0"/>
                      <a:pt x="2006600" y="0"/>
                    </a:cubicBezTo>
                    <a:close/>
                  </a:path>
                </a:pathLst>
              </a:custGeom>
              <a:solidFill>
                <a:srgbClr val="FEEAFA"/>
              </a:solidFill>
            </p:spPr>
            <p:txBody>
              <a:bodyPr/>
              <a:lstStyle/>
              <a:p>
                <a:endParaRPr lang="en-US">
                  <a:latin typeface="Arial" panose="020B060402020202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2B9901A3-97C1-81E1-A302-A0D184E506D3}"/>
                </a:ext>
              </a:extLst>
            </p:cNvPr>
            <p:cNvGrpSpPr/>
            <p:nvPr/>
          </p:nvGrpSpPr>
          <p:grpSpPr>
            <a:xfrm>
              <a:off x="9414744" y="683256"/>
              <a:ext cx="8263656" cy="2691122"/>
              <a:chOff x="9414744" y="683256"/>
              <a:chExt cx="8263656" cy="2691122"/>
            </a:xfrm>
          </p:grpSpPr>
          <p:grpSp>
            <p:nvGrpSpPr>
              <p:cNvPr id="2" name="Group 2"/>
              <p:cNvGrpSpPr/>
              <p:nvPr/>
            </p:nvGrpSpPr>
            <p:grpSpPr>
              <a:xfrm>
                <a:off x="9414744" y="683256"/>
                <a:ext cx="8263656" cy="2691122"/>
                <a:chOff x="0" y="-130165"/>
                <a:chExt cx="7494806" cy="2646571"/>
              </a:xfrm>
            </p:grpSpPr>
            <p:sp>
              <p:nvSpPr>
                <p:cNvPr id="3" name="Freeform 3"/>
                <p:cNvSpPr/>
                <p:nvPr/>
              </p:nvSpPr>
              <p:spPr>
                <a:xfrm>
                  <a:off x="0" y="-130165"/>
                  <a:ext cx="7494806" cy="2646571"/>
                </a:xfrm>
                <a:custGeom>
                  <a:avLst/>
                  <a:gdLst/>
                  <a:ahLst/>
                  <a:cxnLst/>
                  <a:rect l="l" t="t" r="r" b="b"/>
                  <a:pathLst>
                    <a:path w="7494806" h="2311400">
                      <a:moveTo>
                        <a:pt x="7190006" y="0"/>
                      </a:moveTo>
                      <a:lnTo>
                        <a:pt x="304800" y="0"/>
                      </a:lnTo>
                      <a:cubicBezTo>
                        <a:pt x="135890" y="0"/>
                        <a:pt x="0" y="135890"/>
                        <a:pt x="0" y="304800"/>
                      </a:cubicBezTo>
                      <a:lnTo>
                        <a:pt x="0" y="2006600"/>
                      </a:lnTo>
                      <a:cubicBezTo>
                        <a:pt x="0" y="2175510"/>
                        <a:pt x="135890" y="2311400"/>
                        <a:pt x="304800" y="2311400"/>
                      </a:cubicBezTo>
                      <a:lnTo>
                        <a:pt x="7190006" y="2311400"/>
                      </a:lnTo>
                      <a:cubicBezTo>
                        <a:pt x="7358917" y="2311400"/>
                        <a:pt x="7494806" y="2175510"/>
                        <a:pt x="7494806" y="2006600"/>
                      </a:cubicBezTo>
                      <a:lnTo>
                        <a:pt x="7494806" y="304800"/>
                      </a:lnTo>
                      <a:cubicBezTo>
                        <a:pt x="7494806" y="135890"/>
                        <a:pt x="7358917" y="0"/>
                        <a:pt x="7190006" y="0"/>
                      </a:cubicBezTo>
                      <a:close/>
                    </a:path>
                  </a:pathLst>
                </a:custGeom>
                <a:solidFill>
                  <a:srgbClr val="FFFADB"/>
                </a:solidFill>
              </p:spPr>
              <p:txBody>
                <a:bodyPr/>
                <a:lstStyle/>
                <a:p>
                  <a:endParaRPr lang="en-US">
                    <a:latin typeface="Arial" panose="020B0604020202020204" pitchFamily="34" charset="0"/>
                    <a:cs typeface="Arial" panose="020B0604020202020204" pitchFamily="34" charset="0"/>
                  </a:endParaRPr>
                </a:p>
              </p:txBody>
            </p:sp>
          </p:grpSp>
          <p:sp>
            <p:nvSpPr>
              <p:cNvPr id="18" name="TextBox 17">
                <a:extLst>
                  <a:ext uri="{FF2B5EF4-FFF2-40B4-BE49-F238E27FC236}">
                    <a16:creationId xmlns:a16="http://schemas.microsoft.com/office/drawing/2014/main" id="{7A34A30B-05B9-279B-7BD8-9F73358F3240}"/>
                  </a:ext>
                </a:extLst>
              </p:cNvPr>
              <p:cNvSpPr txBox="1"/>
              <p:nvPr/>
            </p:nvSpPr>
            <p:spPr>
              <a:xfrm>
                <a:off x="9710292" y="749432"/>
                <a:ext cx="7748618" cy="2482667"/>
              </a:xfrm>
              <a:prstGeom prst="rect">
                <a:avLst/>
              </a:prstGeom>
              <a:noFill/>
            </p:spPr>
            <p:txBody>
              <a:bodyPr wrap="square">
                <a:spAutoFit/>
              </a:bodyPr>
              <a:lstStyle/>
              <a:p>
                <a:pPr algn="just">
                  <a:lnSpc>
                    <a:spcPct val="150000"/>
                  </a:lnSpc>
                </a:pPr>
                <a:r>
                  <a:rPr lang="nl-NL" sz="3600">
                    <a:solidFill>
                      <a:srgbClr val="000000"/>
                    </a:solidFill>
                    <a:effectLst/>
                    <a:latin typeface="Arial" panose="020B0604020202020204" pitchFamily="34" charset="0"/>
                    <a:ea typeface="Calibri" panose="020F0502020204030204" pitchFamily="34" charset="0"/>
                    <a:cs typeface="Arial" panose="020B0604020202020204" pitchFamily="34" charset="0"/>
                  </a:rPr>
                  <a:t>Những hành </a:t>
                </a: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động, việc làm thể hiện sự cố gắng và kiên trì hoàn thiện về đạo đức, lối sống.</a:t>
                </a:r>
                <a:endParaRPr lang="en-US" sz="3600">
                  <a:latin typeface="Arial" panose="020B0604020202020204" pitchFamily="34" charset="0"/>
                  <a:cs typeface="Arial" panose="020B0604020202020204" pitchFamily="34" charset="0"/>
                </a:endParaRPr>
              </a:p>
            </p:txBody>
          </p:sp>
        </p:grpSp>
        <p:pic>
          <p:nvPicPr>
            <p:cNvPr id="22" name="Picture 9">
              <a:extLst>
                <a:ext uri="{FF2B5EF4-FFF2-40B4-BE49-F238E27FC236}">
                  <a16:creationId xmlns:a16="http://schemas.microsoft.com/office/drawing/2014/main" id="{DED4317B-7644-0B2E-E7AA-083E3A9A1F0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165215" y="1164155"/>
              <a:ext cx="1539098" cy="1729324"/>
            </a:xfrm>
            <a:prstGeom prst="rect">
              <a:avLst/>
            </a:prstGeom>
          </p:spPr>
        </p:pic>
      </p:grpSp>
      <p:grpSp>
        <p:nvGrpSpPr>
          <p:cNvPr id="35" name="Group 34">
            <a:extLst>
              <a:ext uri="{FF2B5EF4-FFF2-40B4-BE49-F238E27FC236}">
                <a16:creationId xmlns:a16="http://schemas.microsoft.com/office/drawing/2014/main" id="{4355600C-F86D-F444-CACD-D6445B2EEDB5}"/>
              </a:ext>
            </a:extLst>
          </p:cNvPr>
          <p:cNvGrpSpPr/>
          <p:nvPr/>
        </p:nvGrpSpPr>
        <p:grpSpPr>
          <a:xfrm>
            <a:off x="6884507" y="3744790"/>
            <a:ext cx="10793893" cy="2691122"/>
            <a:chOff x="6884507" y="3629529"/>
            <a:chExt cx="10793893" cy="2691122"/>
          </a:xfrm>
        </p:grpSpPr>
        <p:grpSp>
          <p:nvGrpSpPr>
            <p:cNvPr id="26" name="Group 25">
              <a:extLst>
                <a:ext uri="{FF2B5EF4-FFF2-40B4-BE49-F238E27FC236}">
                  <a16:creationId xmlns:a16="http://schemas.microsoft.com/office/drawing/2014/main" id="{43FA5D92-AB7E-B333-A61C-5149562F60A6}"/>
                </a:ext>
              </a:extLst>
            </p:cNvPr>
            <p:cNvGrpSpPr/>
            <p:nvPr/>
          </p:nvGrpSpPr>
          <p:grpSpPr>
            <a:xfrm>
              <a:off x="6884507" y="3629529"/>
              <a:ext cx="10793893" cy="2691122"/>
              <a:chOff x="6884507" y="683256"/>
              <a:chExt cx="10793893" cy="2691122"/>
            </a:xfrm>
          </p:grpSpPr>
          <p:grpSp>
            <p:nvGrpSpPr>
              <p:cNvPr id="27" name="Group 8">
                <a:extLst>
                  <a:ext uri="{FF2B5EF4-FFF2-40B4-BE49-F238E27FC236}">
                    <a16:creationId xmlns:a16="http://schemas.microsoft.com/office/drawing/2014/main" id="{43CA8FA7-9227-3864-EBE2-580D736FD4DE}"/>
                  </a:ext>
                </a:extLst>
              </p:cNvPr>
              <p:cNvGrpSpPr/>
              <p:nvPr/>
            </p:nvGrpSpPr>
            <p:grpSpPr>
              <a:xfrm>
                <a:off x="6884507" y="909004"/>
                <a:ext cx="2350309" cy="2350309"/>
                <a:chOff x="0" y="0"/>
                <a:chExt cx="2311400" cy="2311400"/>
              </a:xfrm>
            </p:grpSpPr>
            <p:sp>
              <p:nvSpPr>
                <p:cNvPr id="33" name="Freeform 9">
                  <a:extLst>
                    <a:ext uri="{FF2B5EF4-FFF2-40B4-BE49-F238E27FC236}">
                      <a16:creationId xmlns:a16="http://schemas.microsoft.com/office/drawing/2014/main" id="{66E3EBBE-4203-FD37-C9E5-C2061D125F8A}"/>
                    </a:ext>
                  </a:extLst>
                </p:cNvPr>
                <p:cNvSpPr/>
                <p:nvPr/>
              </p:nvSpPr>
              <p:spPr>
                <a:xfrm>
                  <a:off x="0" y="0"/>
                  <a:ext cx="2311400" cy="2311400"/>
                </a:xfrm>
                <a:custGeom>
                  <a:avLst/>
                  <a:gdLst/>
                  <a:ahLst/>
                  <a:cxnLst/>
                  <a:rect l="l" t="t" r="r" b="b"/>
                  <a:pathLst>
                    <a:path w="2311400" h="2311400">
                      <a:moveTo>
                        <a:pt x="2006600" y="0"/>
                      </a:moveTo>
                      <a:lnTo>
                        <a:pt x="304800" y="0"/>
                      </a:lnTo>
                      <a:cubicBezTo>
                        <a:pt x="135890" y="0"/>
                        <a:pt x="0" y="135890"/>
                        <a:pt x="0" y="304800"/>
                      </a:cubicBezTo>
                      <a:lnTo>
                        <a:pt x="0" y="2006600"/>
                      </a:lnTo>
                      <a:cubicBezTo>
                        <a:pt x="0" y="2175510"/>
                        <a:pt x="135890" y="2311400"/>
                        <a:pt x="304800" y="2311400"/>
                      </a:cubicBezTo>
                      <a:lnTo>
                        <a:pt x="2006600" y="2311400"/>
                      </a:lnTo>
                      <a:cubicBezTo>
                        <a:pt x="2175510" y="2311400"/>
                        <a:pt x="2311400" y="2175510"/>
                        <a:pt x="2311400" y="2006600"/>
                      </a:cubicBezTo>
                      <a:lnTo>
                        <a:pt x="2311400" y="304800"/>
                      </a:lnTo>
                      <a:cubicBezTo>
                        <a:pt x="2311400" y="135890"/>
                        <a:pt x="2175510" y="0"/>
                        <a:pt x="2006600" y="0"/>
                      </a:cubicBezTo>
                      <a:close/>
                    </a:path>
                  </a:pathLst>
                </a:custGeom>
                <a:solidFill>
                  <a:srgbClr val="FEEAFA"/>
                </a:solidFill>
              </p:spPr>
              <p:txBody>
                <a:bodyPr/>
                <a:lstStyle/>
                <a:p>
                  <a:endParaRPr lang="en-US">
                    <a:latin typeface="Arial" panose="020B0604020202020204" pitchFamily="34" charset="0"/>
                    <a:cs typeface="Arial" panose="020B0604020202020204" pitchFamily="34" charset="0"/>
                  </a:endParaRPr>
                </a:p>
              </p:txBody>
            </p:sp>
          </p:grpSp>
          <p:grpSp>
            <p:nvGrpSpPr>
              <p:cNvPr id="28" name="Group 27">
                <a:extLst>
                  <a:ext uri="{FF2B5EF4-FFF2-40B4-BE49-F238E27FC236}">
                    <a16:creationId xmlns:a16="http://schemas.microsoft.com/office/drawing/2014/main" id="{869A3C77-DC0C-0AA2-B545-17B0DAF63373}"/>
                  </a:ext>
                </a:extLst>
              </p:cNvPr>
              <p:cNvGrpSpPr/>
              <p:nvPr/>
            </p:nvGrpSpPr>
            <p:grpSpPr>
              <a:xfrm>
                <a:off x="9414744" y="683256"/>
                <a:ext cx="8263656" cy="2691122"/>
                <a:chOff x="9414744" y="683256"/>
                <a:chExt cx="8263656" cy="2691122"/>
              </a:xfrm>
            </p:grpSpPr>
            <p:grpSp>
              <p:nvGrpSpPr>
                <p:cNvPr id="30" name="Group 2">
                  <a:extLst>
                    <a:ext uri="{FF2B5EF4-FFF2-40B4-BE49-F238E27FC236}">
                      <a16:creationId xmlns:a16="http://schemas.microsoft.com/office/drawing/2014/main" id="{B2C68AA7-8636-EA63-BD55-822585302BFC}"/>
                    </a:ext>
                  </a:extLst>
                </p:cNvPr>
                <p:cNvGrpSpPr/>
                <p:nvPr/>
              </p:nvGrpSpPr>
              <p:grpSpPr>
                <a:xfrm>
                  <a:off x="9414744" y="683256"/>
                  <a:ext cx="8263656" cy="2691122"/>
                  <a:chOff x="0" y="-130165"/>
                  <a:chExt cx="7494806" cy="2646571"/>
                </a:xfrm>
              </p:grpSpPr>
              <p:sp>
                <p:nvSpPr>
                  <p:cNvPr id="32" name="Freeform 3">
                    <a:extLst>
                      <a:ext uri="{FF2B5EF4-FFF2-40B4-BE49-F238E27FC236}">
                        <a16:creationId xmlns:a16="http://schemas.microsoft.com/office/drawing/2014/main" id="{17C6DD62-F1F1-F1A7-AE49-CE9521E43DBD}"/>
                      </a:ext>
                    </a:extLst>
                  </p:cNvPr>
                  <p:cNvSpPr/>
                  <p:nvPr/>
                </p:nvSpPr>
                <p:spPr>
                  <a:xfrm>
                    <a:off x="0" y="-130165"/>
                    <a:ext cx="7494806" cy="2646571"/>
                  </a:xfrm>
                  <a:custGeom>
                    <a:avLst/>
                    <a:gdLst/>
                    <a:ahLst/>
                    <a:cxnLst/>
                    <a:rect l="l" t="t" r="r" b="b"/>
                    <a:pathLst>
                      <a:path w="7494806" h="2311400">
                        <a:moveTo>
                          <a:pt x="7190006" y="0"/>
                        </a:moveTo>
                        <a:lnTo>
                          <a:pt x="304800" y="0"/>
                        </a:lnTo>
                        <a:cubicBezTo>
                          <a:pt x="135890" y="0"/>
                          <a:pt x="0" y="135890"/>
                          <a:pt x="0" y="304800"/>
                        </a:cubicBezTo>
                        <a:lnTo>
                          <a:pt x="0" y="2006600"/>
                        </a:lnTo>
                        <a:cubicBezTo>
                          <a:pt x="0" y="2175510"/>
                          <a:pt x="135890" y="2311400"/>
                          <a:pt x="304800" y="2311400"/>
                        </a:cubicBezTo>
                        <a:lnTo>
                          <a:pt x="7190006" y="2311400"/>
                        </a:lnTo>
                        <a:cubicBezTo>
                          <a:pt x="7358917" y="2311400"/>
                          <a:pt x="7494806" y="2175510"/>
                          <a:pt x="7494806" y="2006600"/>
                        </a:cubicBezTo>
                        <a:lnTo>
                          <a:pt x="7494806" y="304800"/>
                        </a:lnTo>
                        <a:cubicBezTo>
                          <a:pt x="7494806" y="135890"/>
                          <a:pt x="7358917" y="0"/>
                          <a:pt x="7190006" y="0"/>
                        </a:cubicBezTo>
                        <a:close/>
                      </a:path>
                    </a:pathLst>
                  </a:custGeom>
                  <a:solidFill>
                    <a:srgbClr val="FFFADB"/>
                  </a:solidFill>
                </p:spPr>
                <p:txBody>
                  <a:bodyPr/>
                  <a:lstStyle/>
                  <a:p>
                    <a:endParaRPr lang="en-US">
                      <a:latin typeface="Arial" panose="020B0604020202020204" pitchFamily="34" charset="0"/>
                      <a:cs typeface="Arial" panose="020B0604020202020204" pitchFamily="34" charset="0"/>
                    </a:endParaRPr>
                  </a:p>
                </p:txBody>
              </p:sp>
            </p:grpSp>
            <p:sp>
              <p:nvSpPr>
                <p:cNvPr id="31" name="TextBox 30">
                  <a:extLst>
                    <a:ext uri="{FF2B5EF4-FFF2-40B4-BE49-F238E27FC236}">
                      <a16:creationId xmlns:a16="http://schemas.microsoft.com/office/drawing/2014/main" id="{A42A5675-A442-A0E3-FE91-91C8436699DE}"/>
                    </a:ext>
                  </a:extLst>
                </p:cNvPr>
                <p:cNvSpPr txBox="1"/>
                <p:nvPr/>
              </p:nvSpPr>
              <p:spPr>
                <a:xfrm>
                  <a:off x="9710292" y="749432"/>
                  <a:ext cx="7748618" cy="2482667"/>
                </a:xfrm>
                <a:prstGeom prst="rect">
                  <a:avLst/>
                </a:prstGeom>
                <a:noFill/>
              </p:spPr>
              <p:txBody>
                <a:bodyPr wrap="square">
                  <a:spAutoFit/>
                </a:bodyPr>
                <a:lstStyle/>
                <a:p>
                  <a:pPr algn="just">
                    <a:lnSpc>
                      <a:spcPct val="150000"/>
                    </a:lnSpc>
                  </a:pPr>
                  <a:r>
                    <a:rPr lang="nl-NL" sz="3600">
                      <a:solidFill>
                        <a:srgbClr val="000000"/>
                      </a:solidFill>
                      <a:effectLst/>
                      <a:latin typeface="Arial" panose="020B0604020202020204" pitchFamily="34" charset="0"/>
                      <a:ea typeface="Calibri" panose="020F0502020204030204" pitchFamily="34" charset="0"/>
                      <a:cs typeface="Arial" panose="020B0604020202020204" pitchFamily="34" charset="0"/>
                    </a:rPr>
                    <a:t>Những hành </a:t>
                  </a: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động, việc làm thể hiện sự cố gắng và kiên trì hoàn thiện trong học tập.</a:t>
                  </a:r>
                  <a:endParaRPr lang="en-US" sz="3600">
                    <a:latin typeface="Arial" panose="020B0604020202020204" pitchFamily="34" charset="0"/>
                    <a:cs typeface="Arial" panose="020B0604020202020204" pitchFamily="34" charset="0"/>
                  </a:endParaRPr>
                </a:p>
              </p:txBody>
            </p:sp>
          </p:grpSp>
        </p:grpSp>
        <p:pic>
          <p:nvPicPr>
            <p:cNvPr id="34" name="Picture 33" descr="A child with glasses and a pen on a stack of books&#10;&#10;Description automatically generated">
              <a:extLst>
                <a:ext uri="{FF2B5EF4-FFF2-40B4-BE49-F238E27FC236}">
                  <a16:creationId xmlns:a16="http://schemas.microsoft.com/office/drawing/2014/main" id="{8DB81FF6-C560-58DB-7A9B-848FF8677F80}"/>
                </a:ext>
              </a:extLst>
            </p:cNvPr>
            <p:cNvPicPr>
              <a:picLocks noChangeAspect="1"/>
            </p:cNvPicPr>
            <p:nvPr/>
          </p:nvPicPr>
          <p:blipFill rotWithShape="1">
            <a:blip r:embed="rId6">
              <a:extLst>
                <a:ext uri="{28A0092B-C50C-407E-A947-70E740481C1C}">
                  <a14:useLocalDpi xmlns:a14="http://schemas.microsoft.com/office/drawing/2010/main" val="0"/>
                </a:ext>
              </a:extLst>
            </a:blip>
            <a:srcRect l="7280" t="2915" r="9520" b="4059"/>
            <a:stretch/>
          </p:blipFill>
          <p:spPr>
            <a:xfrm>
              <a:off x="7165215" y="3997578"/>
              <a:ext cx="1766161" cy="1974769"/>
            </a:xfrm>
            <a:prstGeom prst="rect">
              <a:avLst/>
            </a:prstGeom>
          </p:spPr>
        </p:pic>
      </p:grpSp>
      <p:grpSp>
        <p:nvGrpSpPr>
          <p:cNvPr id="48" name="Group 47">
            <a:extLst>
              <a:ext uri="{FF2B5EF4-FFF2-40B4-BE49-F238E27FC236}">
                <a16:creationId xmlns:a16="http://schemas.microsoft.com/office/drawing/2014/main" id="{46910608-5791-818F-92B3-ACED23397EC1}"/>
              </a:ext>
            </a:extLst>
          </p:cNvPr>
          <p:cNvGrpSpPr/>
          <p:nvPr/>
        </p:nvGrpSpPr>
        <p:grpSpPr>
          <a:xfrm>
            <a:off x="6884507" y="6806325"/>
            <a:ext cx="10793893" cy="2691122"/>
            <a:chOff x="6884507" y="6806325"/>
            <a:chExt cx="10793893" cy="2691122"/>
          </a:xfrm>
        </p:grpSpPr>
        <p:grpSp>
          <p:nvGrpSpPr>
            <p:cNvPr id="38" name="Group 37">
              <a:extLst>
                <a:ext uri="{FF2B5EF4-FFF2-40B4-BE49-F238E27FC236}">
                  <a16:creationId xmlns:a16="http://schemas.microsoft.com/office/drawing/2014/main" id="{2E75D597-6B7C-9FC5-B760-C4FA0801FAF1}"/>
                </a:ext>
              </a:extLst>
            </p:cNvPr>
            <p:cNvGrpSpPr/>
            <p:nvPr/>
          </p:nvGrpSpPr>
          <p:grpSpPr>
            <a:xfrm>
              <a:off x="6884507" y="6806325"/>
              <a:ext cx="10793893" cy="2691122"/>
              <a:chOff x="6884507" y="683256"/>
              <a:chExt cx="10793893" cy="2691122"/>
            </a:xfrm>
          </p:grpSpPr>
          <p:grpSp>
            <p:nvGrpSpPr>
              <p:cNvPr id="40" name="Group 8">
                <a:extLst>
                  <a:ext uri="{FF2B5EF4-FFF2-40B4-BE49-F238E27FC236}">
                    <a16:creationId xmlns:a16="http://schemas.microsoft.com/office/drawing/2014/main" id="{25342ED5-A7BC-A79B-A228-D3CE7ACFD608}"/>
                  </a:ext>
                </a:extLst>
              </p:cNvPr>
              <p:cNvGrpSpPr/>
              <p:nvPr/>
            </p:nvGrpSpPr>
            <p:grpSpPr>
              <a:xfrm>
                <a:off x="6884507" y="909004"/>
                <a:ext cx="2350309" cy="2350309"/>
                <a:chOff x="0" y="0"/>
                <a:chExt cx="2311400" cy="2311400"/>
              </a:xfrm>
            </p:grpSpPr>
            <p:sp>
              <p:nvSpPr>
                <p:cNvPr id="45" name="Freeform 9">
                  <a:extLst>
                    <a:ext uri="{FF2B5EF4-FFF2-40B4-BE49-F238E27FC236}">
                      <a16:creationId xmlns:a16="http://schemas.microsoft.com/office/drawing/2014/main" id="{AF091BC0-DA1B-C685-B347-23FE969AFADE}"/>
                    </a:ext>
                  </a:extLst>
                </p:cNvPr>
                <p:cNvSpPr/>
                <p:nvPr/>
              </p:nvSpPr>
              <p:spPr>
                <a:xfrm>
                  <a:off x="0" y="0"/>
                  <a:ext cx="2311400" cy="2311400"/>
                </a:xfrm>
                <a:custGeom>
                  <a:avLst/>
                  <a:gdLst/>
                  <a:ahLst/>
                  <a:cxnLst/>
                  <a:rect l="l" t="t" r="r" b="b"/>
                  <a:pathLst>
                    <a:path w="2311400" h="2311400">
                      <a:moveTo>
                        <a:pt x="2006600" y="0"/>
                      </a:moveTo>
                      <a:lnTo>
                        <a:pt x="304800" y="0"/>
                      </a:lnTo>
                      <a:cubicBezTo>
                        <a:pt x="135890" y="0"/>
                        <a:pt x="0" y="135890"/>
                        <a:pt x="0" y="304800"/>
                      </a:cubicBezTo>
                      <a:lnTo>
                        <a:pt x="0" y="2006600"/>
                      </a:lnTo>
                      <a:cubicBezTo>
                        <a:pt x="0" y="2175510"/>
                        <a:pt x="135890" y="2311400"/>
                        <a:pt x="304800" y="2311400"/>
                      </a:cubicBezTo>
                      <a:lnTo>
                        <a:pt x="2006600" y="2311400"/>
                      </a:lnTo>
                      <a:cubicBezTo>
                        <a:pt x="2175510" y="2311400"/>
                        <a:pt x="2311400" y="2175510"/>
                        <a:pt x="2311400" y="2006600"/>
                      </a:cubicBezTo>
                      <a:lnTo>
                        <a:pt x="2311400" y="304800"/>
                      </a:lnTo>
                      <a:cubicBezTo>
                        <a:pt x="2311400" y="135890"/>
                        <a:pt x="2175510" y="0"/>
                        <a:pt x="2006600" y="0"/>
                      </a:cubicBezTo>
                      <a:close/>
                    </a:path>
                  </a:pathLst>
                </a:custGeom>
                <a:solidFill>
                  <a:srgbClr val="FEEAFA"/>
                </a:solidFill>
              </p:spPr>
              <p:txBody>
                <a:bodyPr/>
                <a:lstStyle/>
                <a:p>
                  <a:endParaRPr lang="en-US">
                    <a:latin typeface="Arial" panose="020B0604020202020204" pitchFamily="34" charset="0"/>
                    <a:cs typeface="Arial" panose="020B0604020202020204" pitchFamily="34" charset="0"/>
                  </a:endParaRPr>
                </a:p>
              </p:txBody>
            </p:sp>
          </p:grpSp>
          <p:grpSp>
            <p:nvGrpSpPr>
              <p:cNvPr id="41" name="Group 40">
                <a:extLst>
                  <a:ext uri="{FF2B5EF4-FFF2-40B4-BE49-F238E27FC236}">
                    <a16:creationId xmlns:a16="http://schemas.microsoft.com/office/drawing/2014/main" id="{64AA7634-D56A-5B63-2EAE-142A757D05BE}"/>
                  </a:ext>
                </a:extLst>
              </p:cNvPr>
              <p:cNvGrpSpPr/>
              <p:nvPr/>
            </p:nvGrpSpPr>
            <p:grpSpPr>
              <a:xfrm>
                <a:off x="9414744" y="683256"/>
                <a:ext cx="8263656" cy="2691122"/>
                <a:chOff x="9414744" y="683256"/>
                <a:chExt cx="8263656" cy="2691122"/>
              </a:xfrm>
            </p:grpSpPr>
            <p:grpSp>
              <p:nvGrpSpPr>
                <p:cNvPr id="42" name="Group 2">
                  <a:extLst>
                    <a:ext uri="{FF2B5EF4-FFF2-40B4-BE49-F238E27FC236}">
                      <a16:creationId xmlns:a16="http://schemas.microsoft.com/office/drawing/2014/main" id="{F6605677-31F6-54C8-283B-2B7663D9BD75}"/>
                    </a:ext>
                  </a:extLst>
                </p:cNvPr>
                <p:cNvGrpSpPr/>
                <p:nvPr/>
              </p:nvGrpSpPr>
              <p:grpSpPr>
                <a:xfrm>
                  <a:off x="9414744" y="683256"/>
                  <a:ext cx="8263656" cy="2691122"/>
                  <a:chOff x="0" y="-130165"/>
                  <a:chExt cx="7494806" cy="2646571"/>
                </a:xfrm>
              </p:grpSpPr>
              <p:sp>
                <p:nvSpPr>
                  <p:cNvPr id="44" name="Freeform 3">
                    <a:extLst>
                      <a:ext uri="{FF2B5EF4-FFF2-40B4-BE49-F238E27FC236}">
                        <a16:creationId xmlns:a16="http://schemas.microsoft.com/office/drawing/2014/main" id="{76F09A6F-F9B3-3E68-0449-6FCE7B7863AF}"/>
                      </a:ext>
                    </a:extLst>
                  </p:cNvPr>
                  <p:cNvSpPr/>
                  <p:nvPr/>
                </p:nvSpPr>
                <p:spPr>
                  <a:xfrm>
                    <a:off x="0" y="-130165"/>
                    <a:ext cx="7494806" cy="2646571"/>
                  </a:xfrm>
                  <a:custGeom>
                    <a:avLst/>
                    <a:gdLst/>
                    <a:ahLst/>
                    <a:cxnLst/>
                    <a:rect l="l" t="t" r="r" b="b"/>
                    <a:pathLst>
                      <a:path w="7494806" h="2311400">
                        <a:moveTo>
                          <a:pt x="7190006" y="0"/>
                        </a:moveTo>
                        <a:lnTo>
                          <a:pt x="304800" y="0"/>
                        </a:lnTo>
                        <a:cubicBezTo>
                          <a:pt x="135890" y="0"/>
                          <a:pt x="0" y="135890"/>
                          <a:pt x="0" y="304800"/>
                        </a:cubicBezTo>
                        <a:lnTo>
                          <a:pt x="0" y="2006600"/>
                        </a:lnTo>
                        <a:cubicBezTo>
                          <a:pt x="0" y="2175510"/>
                          <a:pt x="135890" y="2311400"/>
                          <a:pt x="304800" y="2311400"/>
                        </a:cubicBezTo>
                        <a:lnTo>
                          <a:pt x="7190006" y="2311400"/>
                        </a:lnTo>
                        <a:cubicBezTo>
                          <a:pt x="7358917" y="2311400"/>
                          <a:pt x="7494806" y="2175510"/>
                          <a:pt x="7494806" y="2006600"/>
                        </a:cubicBezTo>
                        <a:lnTo>
                          <a:pt x="7494806" y="304800"/>
                        </a:lnTo>
                        <a:cubicBezTo>
                          <a:pt x="7494806" y="135890"/>
                          <a:pt x="7358917" y="0"/>
                          <a:pt x="7190006" y="0"/>
                        </a:cubicBezTo>
                        <a:close/>
                      </a:path>
                    </a:pathLst>
                  </a:custGeom>
                  <a:solidFill>
                    <a:srgbClr val="FFFADB"/>
                  </a:solidFill>
                </p:spPr>
                <p:txBody>
                  <a:bodyPr/>
                  <a:lstStyle/>
                  <a:p>
                    <a:endParaRPr lang="en-US">
                      <a:latin typeface="Arial" panose="020B0604020202020204" pitchFamily="34" charset="0"/>
                      <a:cs typeface="Arial" panose="020B0604020202020204" pitchFamily="34" charset="0"/>
                    </a:endParaRPr>
                  </a:p>
                </p:txBody>
              </p:sp>
            </p:grpSp>
            <p:sp>
              <p:nvSpPr>
                <p:cNvPr id="43" name="TextBox 42">
                  <a:extLst>
                    <a:ext uri="{FF2B5EF4-FFF2-40B4-BE49-F238E27FC236}">
                      <a16:creationId xmlns:a16="http://schemas.microsoft.com/office/drawing/2014/main" id="{CB245FEC-E335-E245-3D60-3646BA7B07B7}"/>
                    </a:ext>
                  </a:extLst>
                </p:cNvPr>
                <p:cNvSpPr txBox="1"/>
                <p:nvPr/>
              </p:nvSpPr>
              <p:spPr>
                <a:xfrm>
                  <a:off x="9710292" y="749432"/>
                  <a:ext cx="7748618" cy="2482667"/>
                </a:xfrm>
                <a:prstGeom prst="rect">
                  <a:avLst/>
                </a:prstGeom>
                <a:noFill/>
              </p:spPr>
              <p:txBody>
                <a:bodyPr wrap="square">
                  <a:spAutoFit/>
                </a:bodyPr>
                <a:lstStyle/>
                <a:p>
                  <a:pPr algn="just">
                    <a:lnSpc>
                      <a:spcPct val="150000"/>
                    </a:lnSpc>
                  </a:pPr>
                  <a:r>
                    <a:rPr lang="nl-NL" sz="3600">
                      <a:solidFill>
                        <a:srgbClr val="000000"/>
                      </a:solidFill>
                      <a:effectLst/>
                      <a:latin typeface="Arial" panose="020B0604020202020204" pitchFamily="34" charset="0"/>
                      <a:ea typeface="Calibri" panose="020F0502020204030204" pitchFamily="34" charset="0"/>
                      <a:cs typeface="Arial" panose="020B0604020202020204" pitchFamily="34" charset="0"/>
                    </a:rPr>
                    <a:t>Những hành </a:t>
                  </a: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động, việc làm thể hiện sự cố gắng và kiên trì hoàn thiện về sức khỏe.</a:t>
                  </a:r>
                  <a:endParaRPr lang="en-US" sz="3600">
                    <a:latin typeface="Arial" panose="020B0604020202020204" pitchFamily="34" charset="0"/>
                    <a:cs typeface="Arial" panose="020B0604020202020204" pitchFamily="34" charset="0"/>
                  </a:endParaRPr>
                </a:p>
              </p:txBody>
            </p:sp>
          </p:grpSp>
        </p:grpSp>
        <p:pic>
          <p:nvPicPr>
            <p:cNvPr id="47" name="Picture 46" descr="A heart with a muscular arm&#10;&#10;Description automatically generated">
              <a:extLst>
                <a:ext uri="{FF2B5EF4-FFF2-40B4-BE49-F238E27FC236}">
                  <a16:creationId xmlns:a16="http://schemas.microsoft.com/office/drawing/2014/main" id="{8EFD6CC2-DCF1-03E2-7B42-195B0C133EB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53920" y="7212852"/>
              <a:ext cx="1988750" cy="1988750"/>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right)">
                                      <p:cBhvr>
                                        <p:cTn id="12" dur="500"/>
                                        <p:tgtEl>
                                          <p:spTgt spid="24"/>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wipe(right)">
                                      <p:cBhvr>
                                        <p:cTn id="16" dur="500"/>
                                        <p:tgtEl>
                                          <p:spTgt spid="35"/>
                                        </p:tgtEl>
                                      </p:cBhvr>
                                    </p:animEffect>
                                  </p:childTnLst>
                                </p:cTn>
                              </p:par>
                            </p:childTnLst>
                          </p:cTn>
                        </p:par>
                        <p:par>
                          <p:cTn id="17" fill="hold">
                            <p:stCondLst>
                              <p:cond delay="1000"/>
                            </p:stCondLst>
                            <p:childTnLst>
                              <p:par>
                                <p:cTn id="18" presetID="22" presetClass="entr" presetSubtype="2" fill="hold" nodeType="after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wipe(right)">
                                      <p:cBhvr>
                                        <p:cTn id="2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EE2FF"/>
        </a:solidFill>
        <a:effectLst/>
      </p:bgPr>
    </p:bg>
    <p:spTree>
      <p:nvGrpSpPr>
        <p:cNvPr id="1" name=""/>
        <p:cNvGrpSpPr/>
        <p:nvPr/>
      </p:nvGrpSpPr>
      <p:grpSpPr>
        <a:xfrm>
          <a:off x="0" y="0"/>
          <a:ext cx="0" cy="0"/>
          <a:chOff x="0" y="0"/>
          <a:chExt cx="0" cy="0"/>
        </a:xfrm>
      </p:grpSpPr>
      <p:sp>
        <p:nvSpPr>
          <p:cNvPr id="2" name="Freeform 2"/>
          <p:cNvSpPr/>
          <p:nvPr/>
        </p:nvSpPr>
        <p:spPr>
          <a:xfrm rot="7310459">
            <a:off x="16719535" y="-276613"/>
            <a:ext cx="1527715" cy="1821291"/>
          </a:xfrm>
          <a:custGeom>
            <a:avLst/>
            <a:gdLst/>
            <a:ahLst/>
            <a:cxnLst/>
            <a:rect l="l" t="t" r="r" b="b"/>
            <a:pathLst>
              <a:path w="4661336" h="4500308">
                <a:moveTo>
                  <a:pt x="0" y="0"/>
                </a:moveTo>
                <a:lnTo>
                  <a:pt x="4661336" y="0"/>
                </a:lnTo>
                <a:lnTo>
                  <a:pt x="4661336" y="4500308"/>
                </a:lnTo>
                <a:lnTo>
                  <a:pt x="0" y="45003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 name="Freeform 3"/>
          <p:cNvSpPr/>
          <p:nvPr/>
        </p:nvSpPr>
        <p:spPr>
          <a:xfrm rot="1297674">
            <a:off x="-445522" y="-13651"/>
            <a:ext cx="1408394" cy="1572831"/>
          </a:xfrm>
          <a:custGeom>
            <a:avLst/>
            <a:gdLst/>
            <a:ahLst/>
            <a:cxnLst/>
            <a:rect l="l" t="t" r="r" b="b"/>
            <a:pathLst>
              <a:path w="3530641" h="3602694">
                <a:moveTo>
                  <a:pt x="0" y="0"/>
                </a:moveTo>
                <a:lnTo>
                  <a:pt x="3530641" y="0"/>
                </a:lnTo>
                <a:lnTo>
                  <a:pt x="3530641" y="3602694"/>
                </a:lnTo>
                <a:lnTo>
                  <a:pt x="0" y="360269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90AFAF9C-8113-BBFE-9817-409FEAA4E5C7}"/>
              </a:ext>
            </a:extLst>
          </p:cNvPr>
          <p:cNvGrpSpPr/>
          <p:nvPr/>
        </p:nvGrpSpPr>
        <p:grpSpPr>
          <a:xfrm>
            <a:off x="833979" y="2021721"/>
            <a:ext cx="5989321" cy="4072093"/>
            <a:chOff x="-1110918" y="2480581"/>
            <a:chExt cx="5989321" cy="4072093"/>
          </a:xfrm>
        </p:grpSpPr>
        <p:sp>
          <p:nvSpPr>
            <p:cNvPr id="26" name="Line Callout 1 (Border and Accent Bar) 3">
              <a:extLst>
                <a:ext uri="{FF2B5EF4-FFF2-40B4-BE49-F238E27FC236}">
                  <a16:creationId xmlns:a16="http://schemas.microsoft.com/office/drawing/2014/main" id="{B1ECA44A-DC85-E152-FF99-225E97772AFA}"/>
                </a:ext>
              </a:extLst>
            </p:cNvPr>
            <p:cNvSpPr/>
            <p:nvPr/>
          </p:nvSpPr>
          <p:spPr>
            <a:xfrm>
              <a:off x="-1110918" y="2916009"/>
              <a:ext cx="5989321" cy="3636665"/>
            </a:xfrm>
            <a:prstGeom prst="roundRect">
              <a:avLst/>
            </a:prstGeom>
            <a:solidFill>
              <a:schemeClr val="bg1"/>
            </a:solidFill>
            <a:ln>
              <a:solidFill>
                <a:schemeClr val="accent6">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accent6">
                      <a:lumMod val="50000"/>
                    </a:schemeClr>
                  </a:solidFill>
                  <a:latin typeface="Arial" panose="020B0604020202020204" pitchFamily="34" charset="0"/>
                  <a:cs typeface="Arial" panose="020B0604020202020204" pitchFamily="34" charset="0"/>
                </a:rPr>
                <a:t>Những hành động, việc làm thể hiện sự cố gắng và kiên trì hoàn thiện về đạo đức, lối sống</a:t>
              </a:r>
              <a:endParaRPr lang="en-US" sz="3600" dirty="0">
                <a:solidFill>
                  <a:schemeClr val="accent6">
                    <a:lumMod val="50000"/>
                  </a:schemeClr>
                </a:solidFill>
                <a:latin typeface="Arial" panose="020B0604020202020204" pitchFamily="34" charset="0"/>
                <a:cs typeface="Arial" panose="020B0604020202020204" pitchFamily="34" charset="0"/>
              </a:endParaRPr>
            </a:p>
          </p:txBody>
        </p:sp>
        <p:pic>
          <p:nvPicPr>
            <p:cNvPr id="27" name="Picture 2">
              <a:extLst>
                <a:ext uri="{FF2B5EF4-FFF2-40B4-BE49-F238E27FC236}">
                  <a16:creationId xmlns:a16="http://schemas.microsoft.com/office/drawing/2014/main" id="{74655320-2085-FB6F-4C51-E3D0D60AB9E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80945" y="2480581"/>
              <a:ext cx="605593" cy="622572"/>
            </a:xfrm>
            <a:prstGeom prst="rect">
              <a:avLst/>
            </a:prstGeom>
          </p:spPr>
        </p:pic>
      </p:grpSp>
      <p:sp>
        <p:nvSpPr>
          <p:cNvPr id="28" name="Speech Bubble: Rectangle with Corners Rounded 27">
            <a:extLst>
              <a:ext uri="{FF2B5EF4-FFF2-40B4-BE49-F238E27FC236}">
                <a16:creationId xmlns:a16="http://schemas.microsoft.com/office/drawing/2014/main" id="{5CF5C45D-4535-889B-8BBB-096659710870}"/>
              </a:ext>
            </a:extLst>
          </p:cNvPr>
          <p:cNvSpPr/>
          <p:nvPr/>
        </p:nvSpPr>
        <p:spPr>
          <a:xfrm>
            <a:off x="7788730" y="1959533"/>
            <a:ext cx="9935391" cy="2389727"/>
          </a:xfrm>
          <a:prstGeom prst="wedgeRoundRectCallout">
            <a:avLst>
              <a:gd name="adj1" fmla="val -54607"/>
              <a:gd name="adj2" fmla="val 49670"/>
              <a:gd name="adj3" fmla="val 16667"/>
            </a:avLst>
          </a:prstGeom>
          <a:solidFill>
            <a:schemeClr val="bg1"/>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400">
                <a:solidFill>
                  <a:schemeClr val="tx1"/>
                </a:solidFill>
                <a:latin typeface="Arial" panose="020B0604020202020204" pitchFamily="34" charset="0"/>
                <a:cs typeface="Arial" panose="020B0604020202020204" pitchFamily="34" charset="0"/>
              </a:rPr>
              <a:t>Lập kế hoạch rèn luyện và thực hiện </a:t>
            </a:r>
            <a:r>
              <a:rPr lang="en-US" sz="3400">
                <a:solidFill>
                  <a:schemeClr val="tx1"/>
                </a:solidFill>
                <a:latin typeface="Arial" panose="020B0604020202020204" pitchFamily="34" charset="0"/>
                <a:cs typeface="Arial" panose="020B0604020202020204" pitchFamily="34" charset="0"/>
              </a:rPr>
              <a:t>các </a:t>
            </a:r>
            <a:r>
              <a:rPr lang="vi-VN" sz="3400">
                <a:solidFill>
                  <a:schemeClr val="tx1"/>
                </a:solidFill>
                <a:latin typeface="Arial" panose="020B0604020202020204" pitchFamily="34" charset="0"/>
                <a:cs typeface="Arial" panose="020B0604020202020204" pitchFamily="34" charset="0"/>
              </a:rPr>
              <a:t>biện pháp khắc phục thói quen không phù hợp </a:t>
            </a:r>
            <a:r>
              <a:rPr lang="en-US" sz="3400">
                <a:solidFill>
                  <a:schemeClr val="tx1"/>
                </a:solidFill>
                <a:latin typeface="Arial" panose="020B0604020202020204" pitchFamily="34" charset="0"/>
                <a:cs typeface="Arial" panose="020B0604020202020204" pitchFamily="34" charset="0"/>
              </a:rPr>
              <a:t>như </a:t>
            </a:r>
            <a:r>
              <a:rPr lang="vi-VN" sz="3400">
                <a:solidFill>
                  <a:schemeClr val="tx1"/>
                </a:solidFill>
                <a:latin typeface="Arial" panose="020B0604020202020204" pitchFamily="34" charset="0"/>
                <a:cs typeface="Arial" panose="020B0604020202020204" pitchFamily="34" charset="0"/>
              </a:rPr>
              <a:t>nói bậy, chửi thề,</a:t>
            </a:r>
            <a:r>
              <a:rPr lang="en-US" sz="3400">
                <a:solidFill>
                  <a:schemeClr val="tx1"/>
                </a:solidFill>
                <a:latin typeface="Arial" panose="020B0604020202020204" pitchFamily="34" charset="0"/>
                <a:cs typeface="Arial" panose="020B0604020202020204" pitchFamily="34" charset="0"/>
              </a:rPr>
              <a:t>…</a:t>
            </a:r>
            <a:endParaRPr lang="vi-VN" sz="3400">
              <a:solidFill>
                <a:schemeClr val="tx1"/>
              </a:solidFill>
              <a:latin typeface="Arial" panose="020B0604020202020204" pitchFamily="34" charset="0"/>
              <a:cs typeface="Arial" panose="020B0604020202020204" pitchFamily="34" charset="0"/>
            </a:endParaRPr>
          </a:p>
        </p:txBody>
      </p:sp>
      <p:sp>
        <p:nvSpPr>
          <p:cNvPr id="29" name="Speech Bubble: Rectangle with Corners Rounded 28">
            <a:extLst>
              <a:ext uri="{FF2B5EF4-FFF2-40B4-BE49-F238E27FC236}">
                <a16:creationId xmlns:a16="http://schemas.microsoft.com/office/drawing/2014/main" id="{177127BB-9D8C-8B16-5890-0F5A336BC886}"/>
              </a:ext>
            </a:extLst>
          </p:cNvPr>
          <p:cNvSpPr/>
          <p:nvPr/>
        </p:nvSpPr>
        <p:spPr>
          <a:xfrm>
            <a:off x="7788728" y="4709359"/>
            <a:ext cx="9935391" cy="2389727"/>
          </a:xfrm>
          <a:prstGeom prst="wedgeRoundRectCallout">
            <a:avLst>
              <a:gd name="adj1" fmla="val -53708"/>
              <a:gd name="adj2" fmla="val -43883"/>
              <a:gd name="adj3" fmla="val 16667"/>
            </a:avLst>
          </a:prstGeom>
          <a:solidFill>
            <a:schemeClr val="bg1"/>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400">
                <a:solidFill>
                  <a:schemeClr val="tx1"/>
                </a:solidFill>
                <a:latin typeface="Arial" panose="020B0604020202020204" pitchFamily="34" charset="0"/>
                <a:cs typeface="Arial" panose="020B0604020202020204" pitchFamily="34" charset="0"/>
              </a:rPr>
              <a:t>Cam kết với gia đình rèn luyện và khắc phục thói quen chưa tích cực </a:t>
            </a:r>
            <a:r>
              <a:rPr lang="en-US" sz="3400">
                <a:solidFill>
                  <a:schemeClr val="tx1"/>
                </a:solidFill>
                <a:latin typeface="Arial" panose="020B0604020202020204" pitchFamily="34" charset="0"/>
                <a:cs typeface="Arial" panose="020B0604020202020204" pitchFamily="34" charset="0"/>
              </a:rPr>
              <a:t>như </a:t>
            </a:r>
            <a:r>
              <a:rPr lang="vi-VN" sz="3400">
                <a:solidFill>
                  <a:schemeClr val="tx1"/>
                </a:solidFill>
                <a:latin typeface="Arial" panose="020B0604020202020204" pitchFamily="34" charset="0"/>
                <a:cs typeface="Arial" panose="020B0604020202020204" pitchFamily="34" charset="0"/>
              </a:rPr>
              <a:t>lười lao động, ngại làm việc nhà,...</a:t>
            </a:r>
            <a:endParaRPr lang="en-US" sz="3400">
              <a:solidFill>
                <a:schemeClr val="tx1"/>
              </a:solidFill>
              <a:latin typeface="Arial" panose="020B0604020202020204" pitchFamily="34" charset="0"/>
              <a:cs typeface="Arial" panose="020B0604020202020204" pitchFamily="34" charset="0"/>
            </a:endParaRPr>
          </a:p>
        </p:txBody>
      </p:sp>
      <p:sp>
        <p:nvSpPr>
          <p:cNvPr id="30" name="Speech Bubble: Rectangle with Corners Rounded 29">
            <a:extLst>
              <a:ext uri="{FF2B5EF4-FFF2-40B4-BE49-F238E27FC236}">
                <a16:creationId xmlns:a16="http://schemas.microsoft.com/office/drawing/2014/main" id="{3902517C-749F-DBE6-B91F-943F82AB48F4}"/>
              </a:ext>
            </a:extLst>
          </p:cNvPr>
          <p:cNvSpPr/>
          <p:nvPr/>
        </p:nvSpPr>
        <p:spPr>
          <a:xfrm>
            <a:off x="7788729" y="7459185"/>
            <a:ext cx="9935391" cy="2389728"/>
          </a:xfrm>
          <a:prstGeom prst="wedgeRoundRectCallout">
            <a:avLst>
              <a:gd name="adj1" fmla="val -52680"/>
              <a:gd name="adj2" fmla="val -50167"/>
              <a:gd name="adj3" fmla="val 16667"/>
            </a:avLst>
          </a:prstGeom>
          <a:solidFill>
            <a:schemeClr val="bg1"/>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400">
                <a:solidFill>
                  <a:schemeClr val="tx1"/>
                </a:solidFill>
                <a:latin typeface="Arial" panose="020B0604020202020204" pitchFamily="34" charset="0"/>
                <a:cs typeface="Arial" panose="020B0604020202020204" pitchFamily="34" charset="0"/>
              </a:rPr>
              <a:t>Kiên trì thay đổi những thói quen thể hiện lối sống chưa tích cực, nỗ lực xây dựng lối sống lành mạnh</a:t>
            </a:r>
            <a:r>
              <a:rPr lang="en-US" sz="3400">
                <a:solidFill>
                  <a:schemeClr val="tx1"/>
                </a:solidFill>
                <a:latin typeface="Arial" panose="020B0604020202020204" pitchFamily="34" charset="0"/>
                <a:cs typeface="Arial" panose="020B0604020202020204" pitchFamily="34" charset="0"/>
              </a:rPr>
              <a:t>.</a:t>
            </a:r>
          </a:p>
        </p:txBody>
      </p:sp>
      <p:grpSp>
        <p:nvGrpSpPr>
          <p:cNvPr id="32" name="Group 31">
            <a:extLst>
              <a:ext uri="{FF2B5EF4-FFF2-40B4-BE49-F238E27FC236}">
                <a16:creationId xmlns:a16="http://schemas.microsoft.com/office/drawing/2014/main" id="{5A7D90F1-F788-7A44-382B-D22DF97524A0}"/>
              </a:ext>
            </a:extLst>
          </p:cNvPr>
          <p:cNvGrpSpPr/>
          <p:nvPr/>
        </p:nvGrpSpPr>
        <p:grpSpPr>
          <a:xfrm>
            <a:off x="5446400" y="0"/>
            <a:ext cx="7583876" cy="1388058"/>
            <a:chOff x="4834930" y="84191"/>
            <a:chExt cx="7359542" cy="1232175"/>
          </a:xfrm>
        </p:grpSpPr>
        <p:sp>
          <p:nvSpPr>
            <p:cNvPr id="33" name="Round Same Side Corner Rectangle 11">
              <a:extLst>
                <a:ext uri="{FF2B5EF4-FFF2-40B4-BE49-F238E27FC236}">
                  <a16:creationId xmlns:a16="http://schemas.microsoft.com/office/drawing/2014/main" id="{D238B1C2-4E42-91E6-687B-692BAABD68C3}"/>
                </a:ext>
              </a:extLst>
            </p:cNvPr>
            <p:cNvSpPr/>
            <p:nvPr/>
          </p:nvSpPr>
          <p:spPr>
            <a:xfrm flipV="1">
              <a:off x="4834930" y="84191"/>
              <a:ext cx="7359542" cy="1232175"/>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FCFC3BC6-5CC9-CC41-3398-F1F16DF3D7DF}"/>
                </a:ext>
              </a:extLst>
            </p:cNvPr>
            <p:cNvSpPr txBox="1"/>
            <p:nvPr/>
          </p:nvSpPr>
          <p:spPr>
            <a:xfrm>
              <a:off x="5254230" y="277036"/>
              <a:ext cx="6403317" cy="792316"/>
            </a:xfrm>
            <a:prstGeom prst="rect">
              <a:avLst/>
            </a:prstGeom>
            <a:noFill/>
          </p:spPr>
          <p:txBody>
            <a:bodyPr wrap="square" rtlCol="0">
              <a:spAutoFit/>
            </a:bodyPr>
            <a:lstStyle/>
            <a:p>
              <a:pPr algn="ctr"/>
              <a:r>
                <a:rPr lang="en-US" sz="5200" b="1">
                  <a:solidFill>
                    <a:schemeClr val="bg1"/>
                  </a:solidFill>
                  <a:latin typeface="Arial" panose="020B0604020202020204" pitchFamily="34" charset="0"/>
                  <a:cs typeface="Arial" panose="020B0604020202020204" pitchFamily="34" charset="0"/>
                </a:rPr>
                <a:t>GỢI Ý TRẢ LỜI</a:t>
              </a:r>
              <a:endParaRPr lang="en-US" sz="5200" b="1" dirty="0">
                <a:solidFill>
                  <a:schemeClr val="bg1"/>
                </a:solidFill>
                <a:latin typeface="Arial" panose="020B0604020202020204" pitchFamily="34" charset="0"/>
                <a:cs typeface="Arial" panose="020B0604020202020204" pitchFamily="34" charset="0"/>
              </a:endParaRPr>
            </a:p>
          </p:txBody>
        </p:sp>
      </p:grpSp>
      <p:pic>
        <p:nvPicPr>
          <p:cNvPr id="5122" name="Picture 2" descr="Suy nghĩ về thực trạng đạo đức xã hội hiện nay | Tạp chí Tuyên giáo">
            <a:extLst>
              <a:ext uri="{FF2B5EF4-FFF2-40B4-BE49-F238E27FC236}">
                <a16:creationId xmlns:a16="http://schemas.microsoft.com/office/drawing/2014/main" id="{7D103691-8611-294F-A2A2-D3D159078C5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86479" y="6537849"/>
            <a:ext cx="4684317" cy="33110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par>
                                <p:cTn id="13" presetID="16" presetClass="entr" presetSubtype="21" fill="hold" nodeType="with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barn(inVertical)">
                                      <p:cBhvr>
                                        <p:cTn id="15" dur="500"/>
                                        <p:tgtEl>
                                          <p:spTgt spid="512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right)">
                                      <p:cBhvr>
                                        <p:cTn id="20" dur="500"/>
                                        <p:tgtEl>
                                          <p:spTgt spid="28"/>
                                        </p:tgtEl>
                                      </p:cBhvr>
                                    </p:animEffect>
                                  </p:childTnLst>
                                </p:cTn>
                              </p:par>
                            </p:childTnLst>
                          </p:cTn>
                        </p:par>
                        <p:par>
                          <p:cTn id="21" fill="hold">
                            <p:stCondLst>
                              <p:cond delay="500"/>
                            </p:stCondLst>
                            <p:childTnLst>
                              <p:par>
                                <p:cTn id="22" presetID="22" presetClass="entr" presetSubtype="4" fill="hold" grpId="0"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down)">
                                      <p:cBhvr>
                                        <p:cTn id="24" dur="500"/>
                                        <p:tgtEl>
                                          <p:spTgt spid="29"/>
                                        </p:tgtEl>
                                      </p:cBhvr>
                                    </p:animEffect>
                                  </p:childTnLst>
                                </p:cTn>
                              </p:par>
                            </p:childTnLst>
                          </p:cTn>
                        </p:par>
                        <p:par>
                          <p:cTn id="25" fill="hold">
                            <p:stCondLst>
                              <p:cond delay="1000"/>
                            </p:stCondLst>
                            <p:childTnLst>
                              <p:par>
                                <p:cTn id="26" presetID="22" presetClass="entr" presetSubtype="4" fill="hold" grpId="0"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down)">
                                      <p:cBhvr>
                                        <p:cTn id="2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EE2FF"/>
        </a:solidFill>
        <a:effectLst/>
      </p:bgPr>
    </p:bg>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AC6369AE-84BB-137A-EA1A-D1993B61206D}"/>
              </a:ext>
            </a:extLst>
          </p:cNvPr>
          <p:cNvSpPr/>
          <p:nvPr/>
        </p:nvSpPr>
        <p:spPr>
          <a:xfrm>
            <a:off x="990600" y="1516246"/>
            <a:ext cx="16500974" cy="7980280"/>
          </a:xfrm>
          <a:custGeom>
            <a:avLst/>
            <a:gdLst/>
            <a:ahLst/>
            <a:cxnLst/>
            <a:rect l="l" t="t" r="r" b="b"/>
            <a:pathLst>
              <a:path w="4137329" h="2167467">
                <a:moveTo>
                  <a:pt x="0" y="0"/>
                </a:moveTo>
                <a:lnTo>
                  <a:pt x="4137329" y="0"/>
                </a:lnTo>
                <a:lnTo>
                  <a:pt x="4137329" y="2167467"/>
                </a:lnTo>
                <a:lnTo>
                  <a:pt x="0" y="2167467"/>
                </a:lnTo>
                <a:close/>
              </a:path>
            </a:pathLst>
          </a:custGeom>
          <a:solidFill>
            <a:srgbClr val="FEF1E6"/>
          </a:solidFill>
        </p:spPr>
        <p:txBody>
          <a:bodyPr/>
          <a:lstStyle/>
          <a:p>
            <a:endParaRPr lang="en-US">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68CF97D-1394-8FDB-0878-109B63405E2B}"/>
              </a:ext>
            </a:extLst>
          </p:cNvPr>
          <p:cNvSpPr txBox="1"/>
          <p:nvPr/>
        </p:nvSpPr>
        <p:spPr>
          <a:xfrm>
            <a:off x="1407863" y="2849128"/>
            <a:ext cx="11506200" cy="6350969"/>
          </a:xfrm>
          <a:prstGeom prst="rect">
            <a:avLst/>
          </a:prstGeom>
          <a:noFill/>
        </p:spPr>
        <p:txBody>
          <a:bodyPr wrap="square">
            <a:spAutoFit/>
          </a:bodyPr>
          <a:lstStyle/>
          <a:p>
            <a:pPr marL="571500" marR="0" lvl="0" indent="-571500" algn="just">
              <a:lnSpc>
                <a:spcPct val="150000"/>
              </a:lnSpc>
              <a:spcBef>
                <a:spcPts val="100"/>
              </a:spcBef>
              <a:spcAft>
                <a:spcPts val="100"/>
              </a:spcAft>
              <a:buFont typeface="Wingdings" panose="05000000000000000000" pitchFamily="2" charset="2"/>
              <a:buChar char="§"/>
            </a:pPr>
            <a:r>
              <a:rPr lang="vi-VN" sz="3400">
                <a:solidFill>
                  <a:srgbClr val="000000"/>
                </a:solidFill>
                <a:latin typeface="Arial" panose="020B0604020202020204" pitchFamily="34" charset="0"/>
                <a:ea typeface="Calibri" panose="020F0502020204030204" pitchFamily="34" charset="0"/>
                <a:cs typeface="Arial" panose="020B0604020202020204" pitchFamily="34" charset="0"/>
              </a:rPr>
              <a:t>Cam kết với thầy cô</a:t>
            </a:r>
            <a:r>
              <a:rPr lang="en-US" sz="3400">
                <a:solidFill>
                  <a:srgbClr val="000000"/>
                </a:solidFill>
                <a:latin typeface="Arial" panose="020B0604020202020204" pitchFamily="34" charset="0"/>
                <a:ea typeface="Calibri" panose="020F0502020204030204" pitchFamily="34" charset="0"/>
                <a:cs typeface="Arial" panose="020B0604020202020204" pitchFamily="34" charset="0"/>
              </a:rPr>
              <a:t>,</a:t>
            </a:r>
            <a:r>
              <a:rPr lang="vi-VN" sz="3400">
                <a:solidFill>
                  <a:srgbClr val="000000"/>
                </a:solidFill>
                <a:latin typeface="Arial" panose="020B0604020202020204" pitchFamily="34" charset="0"/>
                <a:ea typeface="Calibri" panose="020F0502020204030204" pitchFamily="34" charset="0"/>
                <a:cs typeface="Arial" panose="020B0604020202020204" pitchFamily="34" charset="0"/>
              </a:rPr>
              <a:t> gia đình thực hiện thành công việc thay đổi thói quen học</a:t>
            </a:r>
            <a:r>
              <a:rPr lang="en-US" sz="3400">
                <a:solidFill>
                  <a:srgbClr val="000000"/>
                </a:solidFill>
                <a:latin typeface="Arial" panose="020B0604020202020204" pitchFamily="34" charset="0"/>
                <a:ea typeface="Calibri" panose="020F0502020204030204" pitchFamily="34" charset="0"/>
                <a:cs typeface="Arial" panose="020B0604020202020204" pitchFamily="34" charset="0"/>
              </a:rPr>
              <a:t> từ</a:t>
            </a:r>
            <a:r>
              <a:rPr lang="vi-VN" sz="3400">
                <a:solidFill>
                  <a:srgbClr val="000000"/>
                </a:solidFill>
                <a:latin typeface="Arial" panose="020B0604020202020204" pitchFamily="34" charset="0"/>
                <a:ea typeface="Calibri" panose="020F0502020204030204" pitchFamily="34" charset="0"/>
                <a:cs typeface="Arial" panose="020B0604020202020204" pitchFamily="34" charset="0"/>
              </a:rPr>
              <a:t> đối phó </a:t>
            </a:r>
            <a:r>
              <a:rPr lang="en-US" sz="3400">
                <a:solidFill>
                  <a:srgbClr val="000000"/>
                </a:solidFill>
                <a:latin typeface="Arial" panose="020B0604020202020204" pitchFamily="34" charset="0"/>
                <a:ea typeface="Calibri" panose="020F0502020204030204" pitchFamily="34" charset="0"/>
                <a:cs typeface="Arial" panose="020B0604020202020204" pitchFamily="34" charset="0"/>
              </a:rPr>
              <a:t>sang</a:t>
            </a:r>
            <a:r>
              <a:rPr lang="vi-VN" sz="3400">
                <a:solidFill>
                  <a:srgbClr val="000000"/>
                </a:solidFill>
                <a:latin typeface="Arial" panose="020B0604020202020204" pitchFamily="34" charset="0"/>
                <a:ea typeface="Calibri" panose="020F0502020204030204" pitchFamily="34" charset="0"/>
                <a:cs typeface="Arial" panose="020B0604020202020204" pitchFamily="34" charset="0"/>
              </a:rPr>
              <a:t> tự giác học tập.</a:t>
            </a:r>
          </a:p>
          <a:p>
            <a:pPr marL="571500" marR="0" lvl="0" indent="-571500" algn="just">
              <a:lnSpc>
                <a:spcPct val="150000"/>
              </a:lnSpc>
              <a:spcBef>
                <a:spcPts val="100"/>
              </a:spcBef>
              <a:spcAft>
                <a:spcPts val="100"/>
              </a:spcAft>
              <a:buFont typeface="Wingdings" panose="05000000000000000000" pitchFamily="2" charset="2"/>
              <a:buChar char="§"/>
            </a:pPr>
            <a:r>
              <a:rPr lang="vi-VN" sz="3400">
                <a:solidFill>
                  <a:srgbClr val="000000"/>
                </a:solidFill>
                <a:latin typeface="Arial" panose="020B0604020202020204" pitchFamily="34" charset="0"/>
                <a:ea typeface="Calibri" panose="020F0502020204030204" pitchFamily="34" charset="0"/>
                <a:cs typeface="Arial" panose="020B0604020202020204" pitchFamily="34" charset="0"/>
              </a:rPr>
              <a:t>Lập kế hoạch rèn luyện và khắc phục được thói quen sử dụng mạng chưa phù hợp, lãng phí thời gian.</a:t>
            </a:r>
            <a:endParaRPr lang="en-US" sz="34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marR="0" lvl="0" indent="-571500" algn="just">
              <a:lnSpc>
                <a:spcPct val="150000"/>
              </a:lnSpc>
              <a:spcBef>
                <a:spcPts val="100"/>
              </a:spcBef>
              <a:spcAft>
                <a:spcPts val="100"/>
              </a:spcAft>
              <a:buFont typeface="Wingdings" panose="05000000000000000000" pitchFamily="2" charset="2"/>
              <a:buChar char="§"/>
            </a:pPr>
            <a:r>
              <a:rPr lang="vi-VN" sz="3400">
                <a:solidFill>
                  <a:srgbClr val="000000"/>
                </a:solidFill>
                <a:latin typeface="Arial" panose="020B0604020202020204" pitchFamily="34" charset="0"/>
                <a:ea typeface="Calibri" panose="020F0502020204030204" pitchFamily="34" charset="0"/>
                <a:cs typeface="Arial" panose="020B0604020202020204" pitchFamily="34" charset="0"/>
              </a:rPr>
              <a:t>Kiên trì thay đổi thói quen không quản lí thời gian, cố gắng tận dụng thời gian để học tập.</a:t>
            </a:r>
          </a:p>
          <a:p>
            <a:pPr marL="571500" marR="0" lvl="0" indent="-571500" algn="just">
              <a:lnSpc>
                <a:spcPct val="150000"/>
              </a:lnSpc>
              <a:spcBef>
                <a:spcPts val="100"/>
              </a:spcBef>
              <a:spcAft>
                <a:spcPts val="100"/>
              </a:spcAft>
              <a:buFont typeface="Wingdings" panose="05000000000000000000" pitchFamily="2" charset="2"/>
              <a:buChar char="§"/>
            </a:pPr>
            <a:r>
              <a:rPr lang="vi-VN" sz="3400">
                <a:solidFill>
                  <a:srgbClr val="000000"/>
                </a:solidFill>
                <a:latin typeface="Arial" panose="020B0604020202020204" pitchFamily="34" charset="0"/>
                <a:ea typeface="Calibri" panose="020F0502020204030204" pitchFamily="34" charset="0"/>
                <a:cs typeface="Arial" panose="020B0604020202020204" pitchFamily="34" charset="0"/>
              </a:rPr>
              <a:t>Cố gắng vận dụng những kiến thức, kinh nghiệm học được vào thực tiễn.</a:t>
            </a:r>
          </a:p>
        </p:txBody>
      </p:sp>
      <p:sp>
        <p:nvSpPr>
          <p:cNvPr id="10" name="Line Callout 1 (Border and Accent Bar) 3">
            <a:extLst>
              <a:ext uri="{FF2B5EF4-FFF2-40B4-BE49-F238E27FC236}">
                <a16:creationId xmlns:a16="http://schemas.microsoft.com/office/drawing/2014/main" id="{D5520F71-D6FA-3F9B-A723-0751D85A0AAF}"/>
              </a:ext>
            </a:extLst>
          </p:cNvPr>
          <p:cNvSpPr/>
          <p:nvPr/>
        </p:nvSpPr>
        <p:spPr>
          <a:xfrm>
            <a:off x="457200" y="495300"/>
            <a:ext cx="14249400" cy="2057400"/>
          </a:xfrm>
          <a:prstGeom prst="accentBorderCallout1">
            <a:avLst>
              <a:gd name="adj1" fmla="val 18750"/>
              <a:gd name="adj2" fmla="val -3127"/>
              <a:gd name="adj3" fmla="val 17954"/>
              <a:gd name="adj4" fmla="val -17509"/>
            </a:avLst>
          </a:prstGeom>
          <a:solidFill>
            <a:schemeClr val="bg1"/>
          </a:solidFill>
          <a:ln>
            <a:solidFill>
              <a:schemeClr val="accent6">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b="1">
                <a:solidFill>
                  <a:srgbClr val="C00000"/>
                </a:solidFill>
                <a:latin typeface="Arial" panose="020B0604020202020204" pitchFamily="34" charset="0"/>
                <a:cs typeface="Arial" panose="020B0604020202020204" pitchFamily="34" charset="0"/>
              </a:rPr>
              <a:t>Gợi ý trả lời: </a:t>
            </a:r>
            <a:r>
              <a:rPr lang="en-US" sz="3600">
                <a:solidFill>
                  <a:srgbClr val="C00000"/>
                </a:solidFill>
                <a:latin typeface="Arial" panose="020B0604020202020204" pitchFamily="34" charset="0"/>
                <a:cs typeface="Arial" panose="020B0604020202020204" pitchFamily="34" charset="0"/>
              </a:rPr>
              <a:t>Những hành động, việc làm thể hiện sự cố gắng và kiên trì hoàn thiện trong học tập</a:t>
            </a:r>
            <a:endParaRPr lang="en-US" sz="3600" dirty="0">
              <a:solidFill>
                <a:srgbClr val="C00000"/>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A3788FF-DFA8-3E6E-0E69-C66E5BF6197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487400" y="3721726"/>
            <a:ext cx="2908996" cy="3569320"/>
          </a:xfrm>
          <a:prstGeom prst="rect">
            <a:avLst/>
          </a:prstGeom>
        </p:spPr>
      </p:pic>
      <p:sp>
        <p:nvSpPr>
          <p:cNvPr id="23" name="Freeform 23"/>
          <p:cNvSpPr/>
          <p:nvPr/>
        </p:nvSpPr>
        <p:spPr>
          <a:xfrm>
            <a:off x="0" y="8915400"/>
            <a:ext cx="1676400" cy="1371600"/>
          </a:xfrm>
          <a:custGeom>
            <a:avLst/>
            <a:gdLst/>
            <a:ahLst/>
            <a:cxnLst/>
            <a:rect l="l" t="t" r="r" b="b"/>
            <a:pathLst>
              <a:path w="3954257" h="4332353">
                <a:moveTo>
                  <a:pt x="0" y="0"/>
                </a:moveTo>
                <a:lnTo>
                  <a:pt x="3954257" y="0"/>
                </a:lnTo>
                <a:lnTo>
                  <a:pt x="3954257" y="4332354"/>
                </a:lnTo>
                <a:lnTo>
                  <a:pt x="0" y="433235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2400688"/>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2"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right)">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barn(inVertical)">
                                      <p:cBhvr>
                                        <p:cTn id="18" dur="500"/>
                                        <p:tgtEl>
                                          <p:spTgt spid="7">
                                            <p:txEl>
                                              <p:pRg st="0" end="0"/>
                                            </p:txEl>
                                          </p:spTgt>
                                        </p:tgtEl>
                                      </p:cBhvr>
                                    </p:animEffect>
                                  </p:childTnLst>
                                </p:cTn>
                              </p:par>
                            </p:childTnLst>
                          </p:cTn>
                        </p:par>
                        <p:par>
                          <p:cTn id="19" fill="hold">
                            <p:stCondLst>
                              <p:cond delay="500"/>
                            </p:stCondLst>
                            <p:childTnLst>
                              <p:par>
                                <p:cTn id="20" presetID="16" presetClass="entr" presetSubtype="21" fill="hold" grpId="0" nodeType="after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barn(inVertical)">
                                      <p:cBhvr>
                                        <p:cTn id="22" dur="500"/>
                                        <p:tgtEl>
                                          <p:spTgt spid="7">
                                            <p:txEl>
                                              <p:pRg st="1" end="1"/>
                                            </p:txEl>
                                          </p:spTgt>
                                        </p:tgtEl>
                                      </p:cBhvr>
                                    </p:animEffect>
                                  </p:childTnLst>
                                </p:cTn>
                              </p:par>
                            </p:childTnLst>
                          </p:cTn>
                        </p:par>
                        <p:par>
                          <p:cTn id="23" fill="hold">
                            <p:stCondLst>
                              <p:cond delay="1000"/>
                            </p:stCondLst>
                            <p:childTnLst>
                              <p:par>
                                <p:cTn id="24" presetID="16" presetClass="entr" presetSubtype="21" fill="hold" grpId="0" nodeType="afterEffect">
                                  <p:stCondLst>
                                    <p:cond delay="0"/>
                                  </p:stCondLst>
                                  <p:childTnLst>
                                    <p:set>
                                      <p:cBhvr>
                                        <p:cTn id="25" dur="1" fill="hold">
                                          <p:stCondLst>
                                            <p:cond delay="0"/>
                                          </p:stCondLst>
                                        </p:cTn>
                                        <p:tgtEl>
                                          <p:spTgt spid="7">
                                            <p:txEl>
                                              <p:pRg st="2" end="2"/>
                                            </p:txEl>
                                          </p:spTgt>
                                        </p:tgtEl>
                                        <p:attrNameLst>
                                          <p:attrName>style.visibility</p:attrName>
                                        </p:attrNameLst>
                                      </p:cBhvr>
                                      <p:to>
                                        <p:strVal val="visible"/>
                                      </p:to>
                                    </p:set>
                                    <p:animEffect transition="in" filter="barn(inVertical)">
                                      <p:cBhvr>
                                        <p:cTn id="26" dur="500"/>
                                        <p:tgtEl>
                                          <p:spTgt spid="7">
                                            <p:txEl>
                                              <p:pRg st="2" end="2"/>
                                            </p:txEl>
                                          </p:spTgt>
                                        </p:tgtEl>
                                      </p:cBhvr>
                                    </p:animEffect>
                                  </p:childTnLst>
                                </p:cTn>
                              </p:par>
                            </p:childTnLst>
                          </p:cTn>
                        </p:par>
                        <p:par>
                          <p:cTn id="27" fill="hold">
                            <p:stCondLst>
                              <p:cond delay="1500"/>
                            </p:stCondLst>
                            <p:childTnLst>
                              <p:par>
                                <p:cTn id="28" presetID="16" presetClass="entr" presetSubtype="21" fill="hold" grpId="0" nodeType="afterEffect">
                                  <p:stCondLst>
                                    <p:cond delay="0"/>
                                  </p:stCondLst>
                                  <p:childTnLst>
                                    <p:set>
                                      <p:cBhvr>
                                        <p:cTn id="29" dur="1" fill="hold">
                                          <p:stCondLst>
                                            <p:cond delay="0"/>
                                          </p:stCondLst>
                                        </p:cTn>
                                        <p:tgtEl>
                                          <p:spTgt spid="7">
                                            <p:txEl>
                                              <p:pRg st="3" end="3"/>
                                            </p:txEl>
                                          </p:spTgt>
                                        </p:tgtEl>
                                        <p:attrNameLst>
                                          <p:attrName>style.visibility</p:attrName>
                                        </p:attrNameLst>
                                      </p:cBhvr>
                                      <p:to>
                                        <p:strVal val="visible"/>
                                      </p:to>
                                    </p:set>
                                    <p:animEffect transition="in" filter="barn(inVertical)">
                                      <p:cBhvr>
                                        <p:cTn id="30"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FF1FF"/>
        </a:solidFill>
        <a:effectLst/>
      </p:bgPr>
    </p:bg>
    <p:spTree>
      <p:nvGrpSpPr>
        <p:cNvPr id="1" name=""/>
        <p:cNvGrpSpPr/>
        <p:nvPr/>
      </p:nvGrpSpPr>
      <p:grpSpPr>
        <a:xfrm>
          <a:off x="0" y="0"/>
          <a:ext cx="0" cy="0"/>
          <a:chOff x="0" y="0"/>
          <a:chExt cx="0" cy="0"/>
        </a:xfrm>
      </p:grpSpPr>
      <p:sp>
        <p:nvSpPr>
          <p:cNvPr id="12" name="Freeform 17">
            <a:extLst>
              <a:ext uri="{FF2B5EF4-FFF2-40B4-BE49-F238E27FC236}">
                <a16:creationId xmlns:a16="http://schemas.microsoft.com/office/drawing/2014/main" id="{9D5CC785-8DC2-87BE-304A-026D41DEBA68}"/>
              </a:ext>
            </a:extLst>
          </p:cNvPr>
          <p:cNvSpPr/>
          <p:nvPr/>
        </p:nvSpPr>
        <p:spPr>
          <a:xfrm>
            <a:off x="17029485" y="-68079"/>
            <a:ext cx="1602630" cy="1399336"/>
          </a:xfrm>
          <a:custGeom>
            <a:avLst/>
            <a:gdLst/>
            <a:ahLst/>
            <a:cxnLst/>
            <a:rect l="l" t="t" r="r" b="b"/>
            <a:pathLst>
              <a:path w="4222621" h="3869456">
                <a:moveTo>
                  <a:pt x="0" y="0"/>
                </a:moveTo>
                <a:lnTo>
                  <a:pt x="4222621" y="0"/>
                </a:lnTo>
                <a:lnTo>
                  <a:pt x="4222621" y="3869456"/>
                </a:lnTo>
                <a:lnTo>
                  <a:pt x="0" y="38694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15987187-D926-AF92-834A-62918E5B0056}"/>
              </a:ext>
            </a:extLst>
          </p:cNvPr>
          <p:cNvGrpSpPr/>
          <p:nvPr/>
        </p:nvGrpSpPr>
        <p:grpSpPr>
          <a:xfrm>
            <a:off x="457200" y="419100"/>
            <a:ext cx="14962095" cy="2185148"/>
            <a:chOff x="388621" y="571500"/>
            <a:chExt cx="14962095" cy="2185148"/>
          </a:xfrm>
        </p:grpSpPr>
        <p:sp>
          <p:nvSpPr>
            <p:cNvPr id="4" name="Line Callout 1 (Border and Accent Bar) 3">
              <a:extLst>
                <a:ext uri="{FF2B5EF4-FFF2-40B4-BE49-F238E27FC236}">
                  <a16:creationId xmlns:a16="http://schemas.microsoft.com/office/drawing/2014/main" id="{80D2136B-06D4-C62C-5786-C479BD41F32F}"/>
                </a:ext>
              </a:extLst>
            </p:cNvPr>
            <p:cNvSpPr/>
            <p:nvPr/>
          </p:nvSpPr>
          <p:spPr>
            <a:xfrm>
              <a:off x="388621" y="571500"/>
              <a:ext cx="14325600" cy="1876298"/>
            </a:xfrm>
            <a:prstGeom prst="accentBorderCallout1">
              <a:avLst>
                <a:gd name="adj1" fmla="val 18750"/>
                <a:gd name="adj2" fmla="val -3127"/>
                <a:gd name="adj3" fmla="val 17954"/>
                <a:gd name="adj4" fmla="val -17509"/>
              </a:avLst>
            </a:prstGeom>
            <a:solidFill>
              <a:schemeClr val="bg1"/>
            </a:solidFill>
            <a:ln>
              <a:solidFill>
                <a:schemeClr val="tx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b="1">
                  <a:solidFill>
                    <a:schemeClr val="accent1">
                      <a:lumMod val="50000"/>
                    </a:schemeClr>
                  </a:solidFill>
                  <a:latin typeface="Arial" panose="020B0604020202020204" pitchFamily="34" charset="0"/>
                  <a:cs typeface="Arial" panose="020B0604020202020204" pitchFamily="34" charset="0"/>
                </a:rPr>
                <a:t>Gợi ý trả lời: </a:t>
              </a:r>
              <a:r>
                <a:rPr lang="en-US" sz="3600">
                  <a:solidFill>
                    <a:schemeClr val="accent1">
                      <a:lumMod val="50000"/>
                    </a:schemeClr>
                  </a:solidFill>
                  <a:latin typeface="Arial" panose="020B0604020202020204" pitchFamily="34" charset="0"/>
                  <a:cs typeface="Arial" panose="020B0604020202020204" pitchFamily="34" charset="0"/>
                </a:rPr>
                <a:t>Những hành động, việc làm thể hiện sự cố gắng và kiên trì hoàn thiện về sức khỏe</a:t>
              </a:r>
              <a:endParaRPr lang="en-US" sz="3600" dirty="0">
                <a:solidFill>
                  <a:schemeClr val="accent1">
                    <a:lumMod val="50000"/>
                  </a:schemeClr>
                </a:solidFill>
                <a:latin typeface="Arial" panose="020B0604020202020204" pitchFamily="34" charset="0"/>
                <a:cs typeface="Arial" panose="020B0604020202020204" pitchFamily="34" charset="0"/>
              </a:endParaRPr>
            </a:p>
          </p:txBody>
        </p:sp>
        <p:pic>
          <p:nvPicPr>
            <p:cNvPr id="5" name="Picture 4" descr="Icon&#10;&#10;Description automatically generated">
              <a:extLst>
                <a:ext uri="{FF2B5EF4-FFF2-40B4-BE49-F238E27FC236}">
                  <a16:creationId xmlns:a16="http://schemas.microsoft.com/office/drawing/2014/main" id="{8A213A54-447D-54F0-10E0-D7D1EAC242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77725" y="1483657"/>
              <a:ext cx="1272991" cy="1272991"/>
            </a:xfrm>
            <a:prstGeom prst="rect">
              <a:avLst/>
            </a:prstGeom>
          </p:spPr>
        </p:pic>
      </p:grpSp>
      <p:sp>
        <p:nvSpPr>
          <p:cNvPr id="8" name="Rectangle: Rounded Corners 7">
            <a:extLst>
              <a:ext uri="{FF2B5EF4-FFF2-40B4-BE49-F238E27FC236}">
                <a16:creationId xmlns:a16="http://schemas.microsoft.com/office/drawing/2014/main" id="{D4FCC05D-592A-8617-48E7-C8FF65141483}"/>
              </a:ext>
            </a:extLst>
          </p:cNvPr>
          <p:cNvSpPr/>
          <p:nvPr/>
        </p:nvSpPr>
        <p:spPr>
          <a:xfrm>
            <a:off x="990600" y="2851207"/>
            <a:ext cx="7988022" cy="2743199"/>
          </a:xfrm>
          <a:prstGeom prst="roundRect">
            <a:avLst/>
          </a:prstGeom>
          <a:solidFill>
            <a:srgbClr val="FEF1E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400">
                <a:solidFill>
                  <a:schemeClr val="tx1"/>
                </a:solidFill>
                <a:latin typeface="Arial" panose="020B0604020202020204" pitchFamily="34" charset="0"/>
                <a:cs typeface="Arial" panose="020B0604020202020204" pitchFamily="34" charset="0"/>
              </a:rPr>
              <a:t>Rèn luyện và khắc phục thói quen ăn, ngủ chưa phù hợp </a:t>
            </a:r>
            <a:r>
              <a:rPr lang="en-US" sz="3400">
                <a:solidFill>
                  <a:schemeClr val="tx1"/>
                </a:solidFill>
                <a:latin typeface="Arial" panose="020B0604020202020204" pitchFamily="34" charset="0"/>
                <a:cs typeface="Arial" panose="020B0604020202020204" pitchFamily="34" charset="0"/>
              </a:rPr>
              <a:t>như </a:t>
            </a:r>
            <a:r>
              <a:rPr lang="vi-VN" sz="3400">
                <a:solidFill>
                  <a:schemeClr val="tx1"/>
                </a:solidFill>
                <a:latin typeface="Arial" panose="020B0604020202020204" pitchFamily="34" charset="0"/>
                <a:cs typeface="Arial" panose="020B0604020202020204" pitchFamily="34" charset="0"/>
              </a:rPr>
              <a:t>không ăn sáng, thức khuya,...</a:t>
            </a:r>
            <a:endParaRPr lang="en-US" sz="3400" dirty="0">
              <a:solidFill>
                <a:schemeClr val="tx1"/>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A164F2F3-B303-8E12-27AA-F3D471A71924}"/>
              </a:ext>
            </a:extLst>
          </p:cNvPr>
          <p:cNvSpPr/>
          <p:nvPr/>
        </p:nvSpPr>
        <p:spPr>
          <a:xfrm>
            <a:off x="9448800" y="2851206"/>
            <a:ext cx="7848600" cy="2743199"/>
          </a:xfrm>
          <a:prstGeom prst="roundRect">
            <a:avLst/>
          </a:prstGeom>
          <a:solidFill>
            <a:srgbClr val="FEF1E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400">
                <a:solidFill>
                  <a:schemeClr val="tx1"/>
                </a:solidFill>
                <a:latin typeface="Arial" panose="020B0604020202020204" pitchFamily="34" charset="0"/>
                <a:cs typeface="Arial" panose="020B0604020202020204" pitchFamily="34" charset="0"/>
              </a:rPr>
              <a:t>Lập kế hoạch rèn luyện sức khoẻ hằng ngày </a:t>
            </a:r>
            <a:r>
              <a:rPr lang="en-US" sz="3400">
                <a:solidFill>
                  <a:schemeClr val="tx1"/>
                </a:solidFill>
                <a:latin typeface="Arial" panose="020B0604020202020204" pitchFamily="34" charset="0"/>
                <a:cs typeface="Arial" panose="020B0604020202020204" pitchFamily="34" charset="0"/>
              </a:rPr>
              <a:t>như </a:t>
            </a:r>
            <a:r>
              <a:rPr lang="vi-VN" sz="3400">
                <a:solidFill>
                  <a:schemeClr val="tx1"/>
                </a:solidFill>
                <a:latin typeface="Arial" panose="020B0604020202020204" pitchFamily="34" charset="0"/>
                <a:cs typeface="Arial" panose="020B0604020202020204" pitchFamily="34" charset="0"/>
              </a:rPr>
              <a:t>khắc phục việc lười tập thể dục, thể thao</a:t>
            </a:r>
            <a:r>
              <a:rPr lang="en-US" sz="3400">
                <a:solidFill>
                  <a:schemeClr val="tx1"/>
                </a:solidFill>
                <a:latin typeface="Arial" panose="020B0604020202020204" pitchFamily="34" charset="0"/>
                <a:cs typeface="Arial" panose="020B0604020202020204" pitchFamily="34" charset="0"/>
              </a:rPr>
              <a:t>,…</a:t>
            </a:r>
            <a:endParaRPr lang="en-US" sz="3400" dirty="0">
              <a:solidFill>
                <a:schemeClr val="tx1"/>
              </a:solidFill>
              <a:latin typeface="Arial" panose="020B0604020202020204" pitchFamily="34" charset="0"/>
              <a:cs typeface="Arial" panose="020B0604020202020204" pitchFamily="34" charset="0"/>
            </a:endParaRPr>
          </a:p>
        </p:txBody>
      </p:sp>
      <p:pic>
        <p:nvPicPr>
          <p:cNvPr id="6148" name="Picture 4" descr="Những thực phẩm hỗ trợ cải thiện giấc ngủ, giúp bạn có giấc ngủ ngon">
            <a:extLst>
              <a:ext uri="{FF2B5EF4-FFF2-40B4-BE49-F238E27FC236}">
                <a16:creationId xmlns:a16="http://schemas.microsoft.com/office/drawing/2014/main" id="{12CA02DA-61E6-B579-2F1D-753FA62C2C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5740" y="6155658"/>
            <a:ext cx="6497742"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50" name="Picture 6" descr="Top 4 Đoạn văn ngắn về lợi ích của việc tập thể dục thể thao hay nhất -  toplist.vn">
            <a:extLst>
              <a:ext uri="{FF2B5EF4-FFF2-40B4-BE49-F238E27FC236}">
                <a16:creationId xmlns:a16="http://schemas.microsoft.com/office/drawing/2014/main" id="{2F8DA6BC-2A98-F7CF-E753-93A791A5E1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30847" y="6150213"/>
            <a:ext cx="6484505" cy="36394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5721314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6148"/>
                                        </p:tgtEl>
                                        <p:attrNameLst>
                                          <p:attrName>style.visibility</p:attrName>
                                        </p:attrNameLst>
                                      </p:cBhvr>
                                      <p:to>
                                        <p:strVal val="visible"/>
                                      </p:to>
                                    </p:set>
                                    <p:anim calcmode="lin" valueType="num">
                                      <p:cBhvr additive="base">
                                        <p:cTn id="16" dur="500" fill="hold"/>
                                        <p:tgtEl>
                                          <p:spTgt spid="6148"/>
                                        </p:tgtEl>
                                        <p:attrNameLst>
                                          <p:attrName>ppt_x</p:attrName>
                                        </p:attrNameLst>
                                      </p:cBhvr>
                                      <p:tavLst>
                                        <p:tav tm="0">
                                          <p:val>
                                            <p:strVal val="0-#ppt_w/2"/>
                                          </p:val>
                                        </p:tav>
                                        <p:tav tm="100000">
                                          <p:val>
                                            <p:strVal val="#ppt_x"/>
                                          </p:val>
                                        </p:tav>
                                      </p:tavLst>
                                    </p:anim>
                                    <p:anim calcmode="lin" valueType="num">
                                      <p:cBhvr additive="base">
                                        <p:cTn id="17" dur="500" fill="hold"/>
                                        <p:tgtEl>
                                          <p:spTgt spid="6148"/>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1+#ppt_w/2"/>
                                          </p:val>
                                        </p:tav>
                                        <p:tav tm="100000">
                                          <p:val>
                                            <p:strVal val="#ppt_x"/>
                                          </p:val>
                                        </p:tav>
                                      </p:tavLst>
                                    </p:anim>
                                    <p:anim calcmode="lin" valueType="num">
                                      <p:cBhvr additive="base">
                                        <p:cTn id="23" dur="500" fill="hold"/>
                                        <p:tgtEl>
                                          <p:spTgt spid="9"/>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0"/>
                                  </p:stCondLst>
                                  <p:childTnLst>
                                    <p:set>
                                      <p:cBhvr>
                                        <p:cTn id="25" dur="1" fill="hold">
                                          <p:stCondLst>
                                            <p:cond delay="0"/>
                                          </p:stCondLst>
                                        </p:cTn>
                                        <p:tgtEl>
                                          <p:spTgt spid="6150"/>
                                        </p:tgtEl>
                                        <p:attrNameLst>
                                          <p:attrName>style.visibility</p:attrName>
                                        </p:attrNameLst>
                                      </p:cBhvr>
                                      <p:to>
                                        <p:strVal val="visible"/>
                                      </p:to>
                                    </p:set>
                                    <p:anim calcmode="lin" valueType="num">
                                      <p:cBhvr additive="base">
                                        <p:cTn id="26" dur="500" fill="hold"/>
                                        <p:tgtEl>
                                          <p:spTgt spid="6150"/>
                                        </p:tgtEl>
                                        <p:attrNameLst>
                                          <p:attrName>ppt_x</p:attrName>
                                        </p:attrNameLst>
                                      </p:cBhvr>
                                      <p:tavLst>
                                        <p:tav tm="0">
                                          <p:val>
                                            <p:strVal val="1+#ppt_w/2"/>
                                          </p:val>
                                        </p:tav>
                                        <p:tav tm="100000">
                                          <p:val>
                                            <p:strVal val="#ppt_x"/>
                                          </p:val>
                                        </p:tav>
                                      </p:tavLst>
                                    </p:anim>
                                    <p:anim calcmode="lin" valueType="num">
                                      <p:cBhvr additive="base">
                                        <p:cTn id="27" dur="500" fill="hold"/>
                                        <p:tgtEl>
                                          <p:spTgt spid="61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EE2FF"/>
        </a:solidFill>
        <a:effectLst/>
      </p:bgPr>
    </p:bg>
    <p:spTree>
      <p:nvGrpSpPr>
        <p:cNvPr id="1" name=""/>
        <p:cNvGrpSpPr/>
        <p:nvPr/>
      </p:nvGrpSpPr>
      <p:grpSpPr>
        <a:xfrm>
          <a:off x="0" y="0"/>
          <a:ext cx="0" cy="0"/>
          <a:chOff x="0" y="0"/>
          <a:chExt cx="0" cy="0"/>
        </a:xfrm>
      </p:grpSpPr>
      <p:sp>
        <p:nvSpPr>
          <p:cNvPr id="7" name="Freeform 7"/>
          <p:cNvSpPr/>
          <p:nvPr/>
        </p:nvSpPr>
        <p:spPr>
          <a:xfrm rot="-9579048">
            <a:off x="16876357" y="27020"/>
            <a:ext cx="1525314" cy="1259557"/>
          </a:xfrm>
          <a:custGeom>
            <a:avLst/>
            <a:gdLst/>
            <a:ahLst/>
            <a:cxnLst/>
            <a:rect l="l" t="t" r="r" b="b"/>
            <a:pathLst>
              <a:path w="4698326" h="4884838">
                <a:moveTo>
                  <a:pt x="0" y="0"/>
                </a:moveTo>
                <a:lnTo>
                  <a:pt x="4698326" y="0"/>
                </a:lnTo>
                <a:lnTo>
                  <a:pt x="4698326" y="4884838"/>
                </a:lnTo>
                <a:lnTo>
                  <a:pt x="0" y="48848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2" name="Freeform 17">
            <a:extLst>
              <a:ext uri="{FF2B5EF4-FFF2-40B4-BE49-F238E27FC236}">
                <a16:creationId xmlns:a16="http://schemas.microsoft.com/office/drawing/2014/main" id="{9D5CC785-8DC2-87BE-304A-026D41DEBA68}"/>
              </a:ext>
            </a:extLst>
          </p:cNvPr>
          <p:cNvSpPr/>
          <p:nvPr/>
        </p:nvSpPr>
        <p:spPr>
          <a:xfrm>
            <a:off x="16915709" y="8887664"/>
            <a:ext cx="1602630" cy="1399336"/>
          </a:xfrm>
          <a:custGeom>
            <a:avLst/>
            <a:gdLst/>
            <a:ahLst/>
            <a:cxnLst/>
            <a:rect l="l" t="t" r="r" b="b"/>
            <a:pathLst>
              <a:path w="4222621" h="3869456">
                <a:moveTo>
                  <a:pt x="0" y="0"/>
                </a:moveTo>
                <a:lnTo>
                  <a:pt x="4222621" y="0"/>
                </a:lnTo>
                <a:lnTo>
                  <a:pt x="4222621" y="3869456"/>
                </a:lnTo>
                <a:lnTo>
                  <a:pt x="0" y="38694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6" name="Picture 14">
            <a:extLst>
              <a:ext uri="{FF2B5EF4-FFF2-40B4-BE49-F238E27FC236}">
                <a16:creationId xmlns:a16="http://schemas.microsoft.com/office/drawing/2014/main" id="{B2658756-36A7-6D5D-6FCD-E3EA3507F74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815994">
            <a:off x="293488" y="269253"/>
            <a:ext cx="734550" cy="734550"/>
          </a:xfrm>
          <a:prstGeom prst="rect">
            <a:avLst/>
          </a:prstGeom>
        </p:spPr>
      </p:pic>
      <p:sp>
        <p:nvSpPr>
          <p:cNvPr id="10" name="Freeform 5">
            <a:extLst>
              <a:ext uri="{FF2B5EF4-FFF2-40B4-BE49-F238E27FC236}">
                <a16:creationId xmlns:a16="http://schemas.microsoft.com/office/drawing/2014/main" id="{2E270306-20FE-1AE6-F934-257A14D44BF2}"/>
              </a:ext>
            </a:extLst>
          </p:cNvPr>
          <p:cNvSpPr/>
          <p:nvPr/>
        </p:nvSpPr>
        <p:spPr>
          <a:xfrm flipH="1">
            <a:off x="12599399" y="1285660"/>
            <a:ext cx="4788131" cy="8229600"/>
          </a:xfrm>
          <a:custGeom>
            <a:avLst/>
            <a:gdLst/>
            <a:ahLst/>
            <a:cxnLst/>
            <a:rect l="l" t="t" r="r" b="b"/>
            <a:pathLst>
              <a:path w="4788131" h="8229600">
                <a:moveTo>
                  <a:pt x="4788131" y="0"/>
                </a:moveTo>
                <a:lnTo>
                  <a:pt x="0" y="0"/>
                </a:lnTo>
                <a:lnTo>
                  <a:pt x="0" y="8229600"/>
                </a:lnTo>
                <a:lnTo>
                  <a:pt x="4788131" y="8229600"/>
                </a:lnTo>
                <a:lnTo>
                  <a:pt x="478813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11" name="Group 10">
            <a:extLst>
              <a:ext uri="{FF2B5EF4-FFF2-40B4-BE49-F238E27FC236}">
                <a16:creationId xmlns:a16="http://schemas.microsoft.com/office/drawing/2014/main" id="{27A3DFF5-ACDD-1834-B0C2-8E97AA7E9ECB}"/>
              </a:ext>
            </a:extLst>
          </p:cNvPr>
          <p:cNvGrpSpPr/>
          <p:nvPr/>
        </p:nvGrpSpPr>
        <p:grpSpPr>
          <a:xfrm>
            <a:off x="-2066684" y="128419"/>
            <a:ext cx="13039483" cy="1988616"/>
            <a:chOff x="3467284" y="-113866"/>
            <a:chExt cx="13039483" cy="1988616"/>
          </a:xfrm>
        </p:grpSpPr>
        <p:grpSp>
          <p:nvGrpSpPr>
            <p:cNvPr id="13" name="Group 12">
              <a:extLst>
                <a:ext uri="{FF2B5EF4-FFF2-40B4-BE49-F238E27FC236}">
                  <a16:creationId xmlns:a16="http://schemas.microsoft.com/office/drawing/2014/main" id="{D6C69FF3-F5A1-E15C-58AB-FDE2DC5ED7EA}"/>
                </a:ext>
              </a:extLst>
            </p:cNvPr>
            <p:cNvGrpSpPr/>
            <p:nvPr/>
          </p:nvGrpSpPr>
          <p:grpSpPr>
            <a:xfrm>
              <a:off x="3467284" y="-113866"/>
              <a:ext cx="13039483" cy="1988616"/>
              <a:chOff x="0" y="-157482"/>
              <a:chExt cx="3558564" cy="592629"/>
            </a:xfrm>
          </p:grpSpPr>
          <p:sp>
            <p:nvSpPr>
              <p:cNvPr id="15" name="Freeform 19">
                <a:extLst>
                  <a:ext uri="{FF2B5EF4-FFF2-40B4-BE49-F238E27FC236}">
                    <a16:creationId xmlns:a16="http://schemas.microsoft.com/office/drawing/2014/main" id="{BE838560-18E2-811E-2810-3A91DC71F761}"/>
                  </a:ext>
                </a:extLst>
              </p:cNvPr>
              <p:cNvSpPr/>
              <p:nvPr/>
            </p:nvSpPr>
            <p:spPr>
              <a:xfrm>
                <a:off x="203200" y="-157482"/>
                <a:ext cx="3355364" cy="592629"/>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2">
                  <a:lumMod val="75000"/>
                </a:schemeClr>
              </a:solidFill>
            </p:spPr>
            <p:txBody>
              <a:bodyPr/>
              <a:lstStyle/>
              <a:p>
                <a:endParaRPr lang="en-US"/>
              </a:p>
            </p:txBody>
          </p:sp>
          <p:sp>
            <p:nvSpPr>
              <p:cNvPr id="16" name="TextBox 20">
                <a:extLst>
                  <a:ext uri="{FF2B5EF4-FFF2-40B4-BE49-F238E27FC236}">
                    <a16:creationId xmlns:a16="http://schemas.microsoft.com/office/drawing/2014/main" id="{05ADBDF3-EA93-2258-C31A-947D1CEAB830}"/>
                  </a:ext>
                </a:extLst>
              </p:cNvPr>
              <p:cNvSpPr txBox="1"/>
              <p:nvPr/>
            </p:nvSpPr>
            <p:spPr>
              <a:xfrm>
                <a:off x="0" y="-38100"/>
                <a:ext cx="812800" cy="444500"/>
              </a:xfrm>
              <a:prstGeom prst="rect">
                <a:avLst/>
              </a:prstGeom>
            </p:spPr>
            <p:txBody>
              <a:bodyPr lIns="50800" tIns="50800" rIns="50800" bIns="508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659"/>
                  </a:lnSpc>
                  <a:spcBef>
                    <a:spcPct val="0"/>
                  </a:spcBef>
                </a:pPr>
                <a:endParaRPr/>
              </a:p>
            </p:txBody>
          </p:sp>
        </p:grpSp>
        <p:sp>
          <p:nvSpPr>
            <p:cNvPr id="14" name="TextBox 13">
              <a:extLst>
                <a:ext uri="{FF2B5EF4-FFF2-40B4-BE49-F238E27FC236}">
                  <a16:creationId xmlns:a16="http://schemas.microsoft.com/office/drawing/2014/main" id="{9D4774D0-2433-0D57-08BE-D93C0664ADB4}"/>
                </a:ext>
              </a:extLst>
            </p:cNvPr>
            <p:cNvSpPr txBox="1"/>
            <p:nvPr/>
          </p:nvSpPr>
          <p:spPr>
            <a:xfrm>
              <a:off x="6104946" y="417545"/>
              <a:ext cx="8801622"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000" b="1">
                  <a:solidFill>
                    <a:schemeClr val="bg1"/>
                  </a:solidFill>
                  <a:latin typeface="Arial" panose="020B0604020202020204" pitchFamily="34" charset="0"/>
                  <a:cs typeface="Arial" panose="020B0604020202020204" pitchFamily="34" charset="0"/>
                </a:rPr>
                <a:t>HƯỚNG DẪN VỀ NHÀ</a:t>
              </a:r>
              <a:endParaRPr lang="en-US" sz="6000" b="1" dirty="0">
                <a:solidFill>
                  <a:schemeClr val="bg1"/>
                </a:solidFill>
                <a:latin typeface="Arial" panose="020B060402020202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50DA0CB1-C39B-C46A-EE33-EED1BA7D6291}"/>
              </a:ext>
            </a:extLst>
          </p:cNvPr>
          <p:cNvGrpSpPr/>
          <p:nvPr/>
        </p:nvGrpSpPr>
        <p:grpSpPr>
          <a:xfrm>
            <a:off x="570978" y="2681437"/>
            <a:ext cx="11447913" cy="2251441"/>
            <a:chOff x="434472" y="2892059"/>
            <a:chExt cx="11447913" cy="2251441"/>
          </a:xfrm>
        </p:grpSpPr>
        <p:grpSp>
          <p:nvGrpSpPr>
            <p:cNvPr id="18" name="Group 9">
              <a:extLst>
                <a:ext uri="{FF2B5EF4-FFF2-40B4-BE49-F238E27FC236}">
                  <a16:creationId xmlns:a16="http://schemas.microsoft.com/office/drawing/2014/main" id="{1C8DC547-E5C2-68C9-3798-9CC92FDE2259}"/>
                </a:ext>
              </a:extLst>
            </p:cNvPr>
            <p:cNvGrpSpPr/>
            <p:nvPr/>
          </p:nvGrpSpPr>
          <p:grpSpPr>
            <a:xfrm>
              <a:off x="1028700" y="2892059"/>
              <a:ext cx="10853685" cy="2251441"/>
              <a:chOff x="0" y="0"/>
              <a:chExt cx="10039229" cy="1754384"/>
            </a:xfrm>
          </p:grpSpPr>
          <p:sp>
            <p:nvSpPr>
              <p:cNvPr id="23" name="Freeform 10">
                <a:extLst>
                  <a:ext uri="{FF2B5EF4-FFF2-40B4-BE49-F238E27FC236}">
                    <a16:creationId xmlns:a16="http://schemas.microsoft.com/office/drawing/2014/main" id="{37CB65E5-60B0-6AC7-59D2-FBFB66C49DE0}"/>
                  </a:ext>
                </a:extLst>
              </p:cNvPr>
              <p:cNvSpPr/>
              <p:nvPr/>
            </p:nvSpPr>
            <p:spPr>
              <a:xfrm>
                <a:off x="0" y="0"/>
                <a:ext cx="10039228" cy="1754384"/>
              </a:xfrm>
              <a:custGeom>
                <a:avLst/>
                <a:gdLst/>
                <a:ahLst/>
                <a:cxnLst/>
                <a:rect l="l" t="t" r="r" b="b"/>
                <a:pathLst>
                  <a:path w="10039228" h="1754384">
                    <a:moveTo>
                      <a:pt x="9914768" y="1754384"/>
                    </a:moveTo>
                    <a:lnTo>
                      <a:pt x="124460" y="1754384"/>
                    </a:lnTo>
                    <a:cubicBezTo>
                      <a:pt x="55880" y="1754384"/>
                      <a:pt x="0" y="1698504"/>
                      <a:pt x="0" y="1629924"/>
                    </a:cubicBezTo>
                    <a:lnTo>
                      <a:pt x="0" y="124460"/>
                    </a:lnTo>
                    <a:cubicBezTo>
                      <a:pt x="0" y="55880"/>
                      <a:pt x="55880" y="0"/>
                      <a:pt x="124460" y="0"/>
                    </a:cubicBezTo>
                    <a:lnTo>
                      <a:pt x="9914768" y="0"/>
                    </a:lnTo>
                    <a:cubicBezTo>
                      <a:pt x="9983349" y="0"/>
                      <a:pt x="10039228" y="55880"/>
                      <a:pt x="10039228" y="124460"/>
                    </a:cubicBezTo>
                    <a:lnTo>
                      <a:pt x="10039228" y="1629924"/>
                    </a:lnTo>
                    <a:cubicBezTo>
                      <a:pt x="10039228" y="1698504"/>
                      <a:pt x="9983349" y="1754384"/>
                      <a:pt x="9914768" y="1754384"/>
                    </a:cubicBezTo>
                    <a:close/>
                  </a:path>
                </a:pathLst>
              </a:custGeom>
              <a:solidFill>
                <a:srgbClr val="FFEEB7"/>
              </a:solidFill>
            </p:spPr>
            <p:txBody>
              <a:bodyPr/>
              <a:lstStyle/>
              <a:p>
                <a:endParaRPr lang="en-US"/>
              </a:p>
            </p:txBody>
          </p:sp>
        </p:grpSp>
        <p:sp>
          <p:nvSpPr>
            <p:cNvPr id="19" name="TextBox 18">
              <a:extLst>
                <a:ext uri="{FF2B5EF4-FFF2-40B4-BE49-F238E27FC236}">
                  <a16:creationId xmlns:a16="http://schemas.microsoft.com/office/drawing/2014/main" id="{29142238-99C2-982B-6A8C-73E6DB5625C5}"/>
                </a:ext>
              </a:extLst>
            </p:cNvPr>
            <p:cNvSpPr txBox="1"/>
            <p:nvPr/>
          </p:nvSpPr>
          <p:spPr>
            <a:xfrm>
              <a:off x="3432840" y="3077199"/>
              <a:ext cx="6786403" cy="1824923"/>
            </a:xfrm>
            <a:prstGeom prst="rect">
              <a:avLst/>
            </a:prstGeom>
            <a:noFill/>
          </p:spPr>
          <p:txBody>
            <a:bodyPr wrap="square">
              <a:spAutoFit/>
            </a:bodyPr>
            <a:lstStyle/>
            <a:p>
              <a:pPr marR="0" algn="ctr">
                <a:lnSpc>
                  <a:spcPct val="150000"/>
                </a:lnSpc>
                <a:spcBef>
                  <a:spcPts val="0"/>
                </a:spcBef>
                <a:spcAft>
                  <a:spcPts val="0"/>
                </a:spcAft>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Ôn lại kiến thức đã học</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ngày hôm nay</a:t>
              </a:r>
              <a:endPar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647BC2E8-B622-9AE2-1C5A-4781FDFE11D5}"/>
                </a:ext>
              </a:extLst>
            </p:cNvPr>
            <p:cNvGrpSpPr/>
            <p:nvPr/>
          </p:nvGrpSpPr>
          <p:grpSpPr>
            <a:xfrm>
              <a:off x="434472" y="3236706"/>
              <a:ext cx="1748791" cy="1562146"/>
              <a:chOff x="4131599" y="3341322"/>
              <a:chExt cx="1748791" cy="1562146"/>
            </a:xfrm>
          </p:grpSpPr>
          <p:sp>
            <p:nvSpPr>
              <p:cNvPr id="21" name="Freeform 12">
                <a:extLst>
                  <a:ext uri="{FF2B5EF4-FFF2-40B4-BE49-F238E27FC236}">
                    <a16:creationId xmlns:a16="http://schemas.microsoft.com/office/drawing/2014/main" id="{A489DF5E-21DC-BD6D-14A1-C918A5D8C399}"/>
                  </a:ext>
                </a:extLst>
              </p:cNvPr>
              <p:cNvSpPr/>
              <p:nvPr/>
            </p:nvSpPr>
            <p:spPr>
              <a:xfrm>
                <a:off x="4248534" y="3341322"/>
                <a:ext cx="1541286" cy="1562146"/>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C3BB"/>
              </a:solidFill>
            </p:spPr>
            <p:txBody>
              <a:bodyPr/>
              <a:lstStyle/>
              <a:p>
                <a:endParaRPr lang="en-US"/>
              </a:p>
            </p:txBody>
          </p:sp>
          <p:sp>
            <p:nvSpPr>
              <p:cNvPr id="22" name="TextBox 25">
                <a:extLst>
                  <a:ext uri="{FF2B5EF4-FFF2-40B4-BE49-F238E27FC236}">
                    <a16:creationId xmlns:a16="http://schemas.microsoft.com/office/drawing/2014/main" id="{BF2D101A-3112-33B3-5349-5417AFC23F6A}"/>
                  </a:ext>
                </a:extLst>
              </p:cNvPr>
              <p:cNvSpPr txBox="1"/>
              <p:nvPr/>
            </p:nvSpPr>
            <p:spPr>
              <a:xfrm>
                <a:off x="4131599" y="3699045"/>
                <a:ext cx="1748791" cy="923330"/>
              </a:xfrm>
              <a:prstGeom prst="rect">
                <a:avLst/>
              </a:prstGeom>
            </p:spPr>
            <p:txBody>
              <a:bodyPr wrap="square" lIns="0" tIns="0" rIns="0" bIns="0" rtlCol="0" anchor="t">
                <a:spAutoFit/>
              </a:bodyPr>
              <a:lstStyle/>
              <a:p>
                <a:pPr algn="ctr"/>
                <a:r>
                  <a:rPr lang="en-US" sz="6000" b="1" dirty="0">
                    <a:solidFill>
                      <a:srgbClr val="6D2925"/>
                    </a:solidFill>
                    <a:latin typeface="Arial" panose="020B0604020202020204" pitchFamily="34" charset="0"/>
                    <a:cs typeface="Arial" panose="020B0604020202020204" pitchFamily="34" charset="0"/>
                  </a:rPr>
                  <a:t>1</a:t>
                </a:r>
              </a:p>
            </p:txBody>
          </p:sp>
        </p:grpSp>
      </p:grpSp>
      <p:grpSp>
        <p:nvGrpSpPr>
          <p:cNvPr id="24" name="Group 23">
            <a:extLst>
              <a:ext uri="{FF2B5EF4-FFF2-40B4-BE49-F238E27FC236}">
                <a16:creationId xmlns:a16="http://schemas.microsoft.com/office/drawing/2014/main" id="{852421E0-1BE1-BE71-6D1D-6989A670CE26}"/>
              </a:ext>
            </a:extLst>
          </p:cNvPr>
          <p:cNvGrpSpPr/>
          <p:nvPr/>
        </p:nvGrpSpPr>
        <p:grpSpPr>
          <a:xfrm>
            <a:off x="570977" y="5130593"/>
            <a:ext cx="11447913" cy="2251441"/>
            <a:chOff x="434472" y="2892059"/>
            <a:chExt cx="11447913" cy="2251441"/>
          </a:xfrm>
        </p:grpSpPr>
        <p:grpSp>
          <p:nvGrpSpPr>
            <p:cNvPr id="25" name="Group 9">
              <a:extLst>
                <a:ext uri="{FF2B5EF4-FFF2-40B4-BE49-F238E27FC236}">
                  <a16:creationId xmlns:a16="http://schemas.microsoft.com/office/drawing/2014/main" id="{6F77DB6D-C91D-C056-C0DC-BBF5F3BF7B2E}"/>
                </a:ext>
              </a:extLst>
            </p:cNvPr>
            <p:cNvGrpSpPr/>
            <p:nvPr/>
          </p:nvGrpSpPr>
          <p:grpSpPr>
            <a:xfrm>
              <a:off x="1028700" y="2892059"/>
              <a:ext cx="10853685" cy="2251441"/>
              <a:chOff x="0" y="0"/>
              <a:chExt cx="10039229" cy="1754384"/>
            </a:xfrm>
          </p:grpSpPr>
          <p:sp>
            <p:nvSpPr>
              <p:cNvPr id="30" name="Freeform 10">
                <a:extLst>
                  <a:ext uri="{FF2B5EF4-FFF2-40B4-BE49-F238E27FC236}">
                    <a16:creationId xmlns:a16="http://schemas.microsoft.com/office/drawing/2014/main" id="{9FEB8AA8-DEC1-E7B3-7D33-A2958A4707AA}"/>
                  </a:ext>
                </a:extLst>
              </p:cNvPr>
              <p:cNvSpPr/>
              <p:nvPr/>
            </p:nvSpPr>
            <p:spPr>
              <a:xfrm>
                <a:off x="0" y="0"/>
                <a:ext cx="10039228" cy="1754384"/>
              </a:xfrm>
              <a:custGeom>
                <a:avLst/>
                <a:gdLst/>
                <a:ahLst/>
                <a:cxnLst/>
                <a:rect l="l" t="t" r="r" b="b"/>
                <a:pathLst>
                  <a:path w="10039228" h="1754384">
                    <a:moveTo>
                      <a:pt x="9914768" y="1754384"/>
                    </a:moveTo>
                    <a:lnTo>
                      <a:pt x="124460" y="1754384"/>
                    </a:lnTo>
                    <a:cubicBezTo>
                      <a:pt x="55880" y="1754384"/>
                      <a:pt x="0" y="1698504"/>
                      <a:pt x="0" y="1629924"/>
                    </a:cubicBezTo>
                    <a:lnTo>
                      <a:pt x="0" y="124460"/>
                    </a:lnTo>
                    <a:cubicBezTo>
                      <a:pt x="0" y="55880"/>
                      <a:pt x="55880" y="0"/>
                      <a:pt x="124460" y="0"/>
                    </a:cubicBezTo>
                    <a:lnTo>
                      <a:pt x="9914768" y="0"/>
                    </a:lnTo>
                    <a:cubicBezTo>
                      <a:pt x="9983349" y="0"/>
                      <a:pt x="10039228" y="55880"/>
                      <a:pt x="10039228" y="124460"/>
                    </a:cubicBezTo>
                    <a:lnTo>
                      <a:pt x="10039228" y="1629924"/>
                    </a:lnTo>
                    <a:cubicBezTo>
                      <a:pt x="10039228" y="1698504"/>
                      <a:pt x="9983349" y="1754384"/>
                      <a:pt x="9914768" y="1754384"/>
                    </a:cubicBezTo>
                    <a:close/>
                  </a:path>
                </a:pathLst>
              </a:custGeom>
              <a:solidFill>
                <a:srgbClr val="FFEEB7"/>
              </a:solidFill>
            </p:spPr>
            <p:txBody>
              <a:bodyPr/>
              <a:lstStyle/>
              <a:p>
                <a:endParaRPr lang="en-US"/>
              </a:p>
            </p:txBody>
          </p:sp>
        </p:grpSp>
        <p:sp>
          <p:nvSpPr>
            <p:cNvPr id="26" name="TextBox 25">
              <a:extLst>
                <a:ext uri="{FF2B5EF4-FFF2-40B4-BE49-F238E27FC236}">
                  <a16:creationId xmlns:a16="http://schemas.microsoft.com/office/drawing/2014/main" id="{3FDC1E7D-1DD5-7826-BEE4-32EE1C0A60CA}"/>
                </a:ext>
              </a:extLst>
            </p:cNvPr>
            <p:cNvSpPr txBox="1"/>
            <p:nvPr/>
          </p:nvSpPr>
          <p:spPr>
            <a:xfrm>
              <a:off x="2569986" y="3105317"/>
              <a:ext cx="8307497" cy="1824923"/>
            </a:xfrm>
            <a:prstGeom prst="rect">
              <a:avLst/>
            </a:prstGeom>
            <a:noFill/>
          </p:spPr>
          <p:txBody>
            <a:bodyPr wrap="square">
              <a:spAutoFit/>
            </a:bodyPr>
            <a:lstStyle/>
            <a:p>
              <a:pPr marR="0" algn="ctr">
                <a:lnSpc>
                  <a:spcPct val="150000"/>
                </a:lnSpc>
                <a:spcBef>
                  <a:spcPts val="0"/>
                </a:spcBef>
                <a:spcAft>
                  <a:spcPts val="0"/>
                </a:spcAft>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Làm bài tập trong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S</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BT Hoạt động trải nghiệm 11</a:t>
              </a:r>
              <a:endParaRPr lang="en-US" sz="4000" b="1" i="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27" name="Group 26">
              <a:extLst>
                <a:ext uri="{FF2B5EF4-FFF2-40B4-BE49-F238E27FC236}">
                  <a16:creationId xmlns:a16="http://schemas.microsoft.com/office/drawing/2014/main" id="{8C8765D9-B6D5-2B34-7955-C7F803EEF99A}"/>
                </a:ext>
              </a:extLst>
            </p:cNvPr>
            <p:cNvGrpSpPr/>
            <p:nvPr/>
          </p:nvGrpSpPr>
          <p:grpSpPr>
            <a:xfrm>
              <a:off x="434472" y="3236706"/>
              <a:ext cx="1748791" cy="1562146"/>
              <a:chOff x="4131599" y="3341322"/>
              <a:chExt cx="1748791" cy="1562146"/>
            </a:xfrm>
          </p:grpSpPr>
          <p:sp>
            <p:nvSpPr>
              <p:cNvPr id="28" name="Freeform 12">
                <a:extLst>
                  <a:ext uri="{FF2B5EF4-FFF2-40B4-BE49-F238E27FC236}">
                    <a16:creationId xmlns:a16="http://schemas.microsoft.com/office/drawing/2014/main" id="{3B2E8BD4-4BEF-8F7C-2155-F44ACBDE0955}"/>
                  </a:ext>
                </a:extLst>
              </p:cNvPr>
              <p:cNvSpPr/>
              <p:nvPr/>
            </p:nvSpPr>
            <p:spPr>
              <a:xfrm>
                <a:off x="4248534" y="3341322"/>
                <a:ext cx="1541286" cy="1562146"/>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C3BB"/>
              </a:solidFill>
            </p:spPr>
            <p:txBody>
              <a:bodyPr/>
              <a:lstStyle/>
              <a:p>
                <a:endParaRPr lang="en-US"/>
              </a:p>
            </p:txBody>
          </p:sp>
          <p:sp>
            <p:nvSpPr>
              <p:cNvPr id="29" name="TextBox 25">
                <a:extLst>
                  <a:ext uri="{FF2B5EF4-FFF2-40B4-BE49-F238E27FC236}">
                    <a16:creationId xmlns:a16="http://schemas.microsoft.com/office/drawing/2014/main" id="{3F4D8C97-2387-BAED-83A6-59DD326F49A4}"/>
                  </a:ext>
                </a:extLst>
              </p:cNvPr>
              <p:cNvSpPr txBox="1"/>
              <p:nvPr/>
            </p:nvSpPr>
            <p:spPr>
              <a:xfrm>
                <a:off x="4131599" y="3699045"/>
                <a:ext cx="1748791" cy="923330"/>
              </a:xfrm>
              <a:prstGeom prst="rect">
                <a:avLst/>
              </a:prstGeom>
            </p:spPr>
            <p:txBody>
              <a:bodyPr wrap="square" lIns="0" tIns="0" rIns="0" bIns="0" rtlCol="0" anchor="t">
                <a:spAutoFit/>
              </a:bodyPr>
              <a:lstStyle/>
              <a:p>
                <a:pPr algn="ctr"/>
                <a:r>
                  <a:rPr lang="en-US" sz="6000" b="1">
                    <a:solidFill>
                      <a:srgbClr val="6D2925"/>
                    </a:solidFill>
                    <a:latin typeface="Arial" panose="020B0604020202020204" pitchFamily="34" charset="0"/>
                    <a:cs typeface="Arial" panose="020B0604020202020204" pitchFamily="34" charset="0"/>
                  </a:rPr>
                  <a:t>2</a:t>
                </a:r>
                <a:endParaRPr lang="en-US" sz="6000" b="1" dirty="0">
                  <a:solidFill>
                    <a:srgbClr val="6D2925"/>
                  </a:solidFill>
                  <a:latin typeface="Arial" panose="020B0604020202020204" pitchFamily="34" charset="0"/>
                  <a:cs typeface="Arial" panose="020B0604020202020204" pitchFamily="34" charset="0"/>
                </a:endParaRPr>
              </a:p>
            </p:txBody>
          </p:sp>
        </p:grpSp>
      </p:grpSp>
      <p:grpSp>
        <p:nvGrpSpPr>
          <p:cNvPr id="31" name="Group 30">
            <a:extLst>
              <a:ext uri="{FF2B5EF4-FFF2-40B4-BE49-F238E27FC236}">
                <a16:creationId xmlns:a16="http://schemas.microsoft.com/office/drawing/2014/main" id="{B0FB28D7-9463-BF4C-63F4-7965EAEE456B}"/>
              </a:ext>
            </a:extLst>
          </p:cNvPr>
          <p:cNvGrpSpPr/>
          <p:nvPr/>
        </p:nvGrpSpPr>
        <p:grpSpPr>
          <a:xfrm>
            <a:off x="570976" y="7595292"/>
            <a:ext cx="11447913" cy="2251441"/>
            <a:chOff x="434472" y="2892059"/>
            <a:chExt cx="11447913" cy="2251441"/>
          </a:xfrm>
        </p:grpSpPr>
        <p:grpSp>
          <p:nvGrpSpPr>
            <p:cNvPr id="32" name="Group 9">
              <a:extLst>
                <a:ext uri="{FF2B5EF4-FFF2-40B4-BE49-F238E27FC236}">
                  <a16:creationId xmlns:a16="http://schemas.microsoft.com/office/drawing/2014/main" id="{33559FDE-5A89-54A3-E057-39A6FA794C84}"/>
                </a:ext>
              </a:extLst>
            </p:cNvPr>
            <p:cNvGrpSpPr/>
            <p:nvPr/>
          </p:nvGrpSpPr>
          <p:grpSpPr>
            <a:xfrm>
              <a:off x="1028700" y="2892059"/>
              <a:ext cx="10853685" cy="2251441"/>
              <a:chOff x="0" y="0"/>
              <a:chExt cx="10039229" cy="1754384"/>
            </a:xfrm>
          </p:grpSpPr>
          <p:sp>
            <p:nvSpPr>
              <p:cNvPr id="37" name="Freeform 10">
                <a:extLst>
                  <a:ext uri="{FF2B5EF4-FFF2-40B4-BE49-F238E27FC236}">
                    <a16:creationId xmlns:a16="http://schemas.microsoft.com/office/drawing/2014/main" id="{B264EA6E-3EC9-457C-7DFB-220E398BD2B6}"/>
                  </a:ext>
                </a:extLst>
              </p:cNvPr>
              <p:cNvSpPr/>
              <p:nvPr/>
            </p:nvSpPr>
            <p:spPr>
              <a:xfrm>
                <a:off x="0" y="0"/>
                <a:ext cx="10039228" cy="1754384"/>
              </a:xfrm>
              <a:custGeom>
                <a:avLst/>
                <a:gdLst/>
                <a:ahLst/>
                <a:cxnLst/>
                <a:rect l="l" t="t" r="r" b="b"/>
                <a:pathLst>
                  <a:path w="10039228" h="1754384">
                    <a:moveTo>
                      <a:pt x="9914768" y="1754384"/>
                    </a:moveTo>
                    <a:lnTo>
                      <a:pt x="124460" y="1754384"/>
                    </a:lnTo>
                    <a:cubicBezTo>
                      <a:pt x="55880" y="1754384"/>
                      <a:pt x="0" y="1698504"/>
                      <a:pt x="0" y="1629924"/>
                    </a:cubicBezTo>
                    <a:lnTo>
                      <a:pt x="0" y="124460"/>
                    </a:lnTo>
                    <a:cubicBezTo>
                      <a:pt x="0" y="55880"/>
                      <a:pt x="55880" y="0"/>
                      <a:pt x="124460" y="0"/>
                    </a:cubicBezTo>
                    <a:lnTo>
                      <a:pt x="9914768" y="0"/>
                    </a:lnTo>
                    <a:cubicBezTo>
                      <a:pt x="9983349" y="0"/>
                      <a:pt x="10039228" y="55880"/>
                      <a:pt x="10039228" y="124460"/>
                    </a:cubicBezTo>
                    <a:lnTo>
                      <a:pt x="10039228" y="1629924"/>
                    </a:lnTo>
                    <a:cubicBezTo>
                      <a:pt x="10039228" y="1698504"/>
                      <a:pt x="9983349" y="1754384"/>
                      <a:pt x="9914768" y="1754384"/>
                    </a:cubicBezTo>
                    <a:close/>
                  </a:path>
                </a:pathLst>
              </a:custGeom>
              <a:solidFill>
                <a:srgbClr val="FFEEB7"/>
              </a:solidFill>
            </p:spPr>
            <p:txBody>
              <a:bodyPr/>
              <a:lstStyle/>
              <a:p>
                <a:endParaRPr lang="en-US"/>
              </a:p>
            </p:txBody>
          </p:sp>
        </p:grpSp>
        <p:sp>
          <p:nvSpPr>
            <p:cNvPr id="33" name="TextBox 32">
              <a:extLst>
                <a:ext uri="{FF2B5EF4-FFF2-40B4-BE49-F238E27FC236}">
                  <a16:creationId xmlns:a16="http://schemas.microsoft.com/office/drawing/2014/main" id="{4F3F532F-366F-3849-F45F-7285D8511F9A}"/>
                </a:ext>
              </a:extLst>
            </p:cNvPr>
            <p:cNvSpPr txBox="1"/>
            <p:nvPr/>
          </p:nvSpPr>
          <p:spPr>
            <a:xfrm>
              <a:off x="2660556" y="3099014"/>
              <a:ext cx="8049702" cy="1824923"/>
            </a:xfrm>
            <a:prstGeom prst="rect">
              <a:avLst/>
            </a:prstGeom>
            <a:noFill/>
          </p:spPr>
          <p:txBody>
            <a:bodyPr wrap="square">
              <a:spAutoFit/>
            </a:bodyPr>
            <a:lstStyle/>
            <a:p>
              <a:pPr marR="0" algn="ctr">
                <a:lnSpc>
                  <a:spcPct val="150000"/>
                </a:lnSpc>
                <a:spcBef>
                  <a:spcPts val="0"/>
                </a:spcBef>
                <a:spcAft>
                  <a:spcPts val="0"/>
                </a:spcAft>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Đọc và tìm hiểu trước nội dung </a:t>
              </a:r>
              <a:r>
                <a:rPr lang="vi-VN" sz="4000" b="1" i="1">
                  <a:solidFill>
                    <a:srgbClr val="000000"/>
                  </a:solidFill>
                  <a:latin typeface="Arial" panose="020B0604020202020204" pitchFamily="34" charset="0"/>
                  <a:ea typeface="Calibri" panose="020F0502020204030204" pitchFamily="34" charset="0"/>
                  <a:cs typeface="Arial" panose="020B0604020202020204" pitchFamily="34" charset="0"/>
                </a:rPr>
                <a:t>Chủ đề </a:t>
              </a:r>
              <a:r>
                <a:rPr lang="en-US" sz="4000" b="1" i="1">
                  <a:solidFill>
                    <a:srgbClr val="000000"/>
                  </a:solidFill>
                  <a:latin typeface="Arial" panose="020B0604020202020204" pitchFamily="34" charset="0"/>
                  <a:ea typeface="Calibri" panose="020F0502020204030204" pitchFamily="34" charset="0"/>
                  <a:cs typeface="Arial" panose="020B0604020202020204" pitchFamily="34" charset="0"/>
                </a:rPr>
                <a:t>3</a:t>
              </a:r>
              <a:r>
                <a:rPr lang="vi-VN" sz="4000" b="1" i="1">
                  <a:solidFill>
                    <a:srgbClr val="000000"/>
                  </a:solidFill>
                  <a:latin typeface="Arial" panose="020B0604020202020204" pitchFamily="34" charset="0"/>
                  <a:ea typeface="Calibri" panose="020F0502020204030204" pitchFamily="34" charset="0"/>
                  <a:cs typeface="Arial" panose="020B0604020202020204" pitchFamily="34" charset="0"/>
                </a:rPr>
                <a:t> – Hoạt động </a:t>
              </a:r>
              <a:r>
                <a:rPr lang="en-US" sz="4000" b="1" i="1">
                  <a:solidFill>
                    <a:srgbClr val="000000"/>
                  </a:solidFill>
                  <a:latin typeface="Arial" panose="020B0604020202020204" pitchFamily="34" charset="0"/>
                  <a:ea typeface="Calibri" panose="020F0502020204030204" pitchFamily="34" charset="0"/>
                  <a:cs typeface="Arial" panose="020B0604020202020204" pitchFamily="34" charset="0"/>
                </a:rPr>
                <a:t>3,4</a:t>
              </a:r>
              <a:endParaRPr lang="vi-VN" sz="4000" b="1" i="1">
                <a:solidFill>
                  <a:srgbClr val="000000"/>
                </a:solidFill>
                <a:latin typeface="Arial" panose="020B0604020202020204" pitchFamily="34" charset="0"/>
                <a:ea typeface="Calibri" panose="020F0502020204030204" pitchFamily="34" charset="0"/>
                <a:cs typeface="Arial" panose="020B0604020202020204" pitchFamily="34" charset="0"/>
              </a:endParaRPr>
            </a:p>
          </p:txBody>
        </p:sp>
        <p:grpSp>
          <p:nvGrpSpPr>
            <p:cNvPr id="34" name="Group 33">
              <a:extLst>
                <a:ext uri="{FF2B5EF4-FFF2-40B4-BE49-F238E27FC236}">
                  <a16:creationId xmlns:a16="http://schemas.microsoft.com/office/drawing/2014/main" id="{1600297E-8933-517E-F198-6AC8952AF3F6}"/>
                </a:ext>
              </a:extLst>
            </p:cNvPr>
            <p:cNvGrpSpPr/>
            <p:nvPr/>
          </p:nvGrpSpPr>
          <p:grpSpPr>
            <a:xfrm>
              <a:off x="434472" y="3236706"/>
              <a:ext cx="1748791" cy="1562146"/>
              <a:chOff x="4131599" y="3341322"/>
              <a:chExt cx="1748791" cy="1562146"/>
            </a:xfrm>
          </p:grpSpPr>
          <p:sp>
            <p:nvSpPr>
              <p:cNvPr id="35" name="Freeform 12">
                <a:extLst>
                  <a:ext uri="{FF2B5EF4-FFF2-40B4-BE49-F238E27FC236}">
                    <a16:creationId xmlns:a16="http://schemas.microsoft.com/office/drawing/2014/main" id="{CF2CC894-24DA-E5F0-2E30-31DF7D075B13}"/>
                  </a:ext>
                </a:extLst>
              </p:cNvPr>
              <p:cNvSpPr/>
              <p:nvPr/>
            </p:nvSpPr>
            <p:spPr>
              <a:xfrm>
                <a:off x="4248534" y="3341322"/>
                <a:ext cx="1541286" cy="1562146"/>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C3BB"/>
              </a:solidFill>
            </p:spPr>
            <p:txBody>
              <a:bodyPr/>
              <a:lstStyle/>
              <a:p>
                <a:endParaRPr lang="en-US"/>
              </a:p>
            </p:txBody>
          </p:sp>
          <p:sp>
            <p:nvSpPr>
              <p:cNvPr id="36" name="TextBox 25">
                <a:extLst>
                  <a:ext uri="{FF2B5EF4-FFF2-40B4-BE49-F238E27FC236}">
                    <a16:creationId xmlns:a16="http://schemas.microsoft.com/office/drawing/2014/main" id="{60659AC7-457F-F5AB-9857-48E6B6E71417}"/>
                  </a:ext>
                </a:extLst>
              </p:cNvPr>
              <p:cNvSpPr txBox="1"/>
              <p:nvPr/>
            </p:nvSpPr>
            <p:spPr>
              <a:xfrm>
                <a:off x="4131599" y="3699045"/>
                <a:ext cx="1748791" cy="923330"/>
              </a:xfrm>
              <a:prstGeom prst="rect">
                <a:avLst/>
              </a:prstGeom>
            </p:spPr>
            <p:txBody>
              <a:bodyPr wrap="square" lIns="0" tIns="0" rIns="0" bIns="0" rtlCol="0" anchor="t">
                <a:spAutoFit/>
              </a:bodyPr>
              <a:lstStyle/>
              <a:p>
                <a:pPr algn="ctr"/>
                <a:r>
                  <a:rPr lang="en-US" sz="6000" b="1">
                    <a:solidFill>
                      <a:srgbClr val="6D2925"/>
                    </a:solidFill>
                    <a:latin typeface="Arial" panose="020B0604020202020204" pitchFamily="34" charset="0"/>
                    <a:cs typeface="Arial" panose="020B0604020202020204" pitchFamily="34" charset="0"/>
                  </a:rPr>
                  <a:t>3</a:t>
                </a:r>
                <a:endParaRPr lang="en-US" sz="6000" b="1" dirty="0">
                  <a:solidFill>
                    <a:srgbClr val="6D2925"/>
                  </a:solidFill>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289106339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out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arn(inVertical)">
                                      <p:cBhvr>
                                        <p:cTn id="1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EE2FF"/>
        </a:solidFill>
        <a:effectLst/>
      </p:bgPr>
    </p:bg>
    <p:spTree>
      <p:nvGrpSpPr>
        <p:cNvPr id="1" name=""/>
        <p:cNvGrpSpPr/>
        <p:nvPr/>
      </p:nvGrpSpPr>
      <p:grpSpPr>
        <a:xfrm>
          <a:off x="0" y="0"/>
          <a:ext cx="0" cy="0"/>
          <a:chOff x="0" y="0"/>
          <a:chExt cx="0" cy="0"/>
        </a:xfrm>
      </p:grpSpPr>
      <p:sp>
        <p:nvSpPr>
          <p:cNvPr id="6" name="Freeform 6"/>
          <p:cNvSpPr/>
          <p:nvPr/>
        </p:nvSpPr>
        <p:spPr>
          <a:xfrm>
            <a:off x="0" y="-21771"/>
            <a:ext cx="1905000" cy="1600200"/>
          </a:xfrm>
          <a:custGeom>
            <a:avLst/>
            <a:gdLst/>
            <a:ahLst/>
            <a:cxnLst/>
            <a:rect l="l" t="t" r="r" b="b"/>
            <a:pathLst>
              <a:path w="3287405" h="3173840">
                <a:moveTo>
                  <a:pt x="0" y="0"/>
                </a:moveTo>
                <a:lnTo>
                  <a:pt x="3287405" y="0"/>
                </a:lnTo>
                <a:lnTo>
                  <a:pt x="3287405" y="3173841"/>
                </a:lnTo>
                <a:lnTo>
                  <a:pt x="0" y="31738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6">
            <a:extLst>
              <a:ext uri="{FF2B5EF4-FFF2-40B4-BE49-F238E27FC236}">
                <a16:creationId xmlns:a16="http://schemas.microsoft.com/office/drawing/2014/main" id="{4A37C3D6-0804-64F1-C78C-4397CB792A0E}"/>
              </a:ext>
            </a:extLst>
          </p:cNvPr>
          <p:cNvSpPr/>
          <p:nvPr/>
        </p:nvSpPr>
        <p:spPr>
          <a:xfrm>
            <a:off x="16611600" y="8599715"/>
            <a:ext cx="1905000" cy="1600200"/>
          </a:xfrm>
          <a:custGeom>
            <a:avLst/>
            <a:gdLst/>
            <a:ahLst/>
            <a:cxnLst/>
            <a:rect l="l" t="t" r="r" b="b"/>
            <a:pathLst>
              <a:path w="3287405" h="3173840">
                <a:moveTo>
                  <a:pt x="0" y="0"/>
                </a:moveTo>
                <a:lnTo>
                  <a:pt x="3287405" y="0"/>
                </a:lnTo>
                <a:lnTo>
                  <a:pt x="3287405" y="3173841"/>
                </a:lnTo>
                <a:lnTo>
                  <a:pt x="0" y="31738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TextBox 8">
            <a:extLst>
              <a:ext uri="{FF2B5EF4-FFF2-40B4-BE49-F238E27FC236}">
                <a16:creationId xmlns:a16="http://schemas.microsoft.com/office/drawing/2014/main" id="{8D2102B9-8E85-0FAF-9D4E-DD2E0B8576AD}"/>
              </a:ext>
            </a:extLst>
          </p:cNvPr>
          <p:cNvSpPr txBox="1"/>
          <p:nvPr/>
        </p:nvSpPr>
        <p:spPr>
          <a:xfrm>
            <a:off x="1155535" y="3619500"/>
            <a:ext cx="15976929" cy="3291927"/>
          </a:xfrm>
          <a:prstGeom prst="rect">
            <a:avLst/>
          </a:prstGeom>
        </p:spPr>
        <p:txBody>
          <a:bodyPr wrap="square" lIns="0" tIns="0" rIns="0" bIns="0" rtlCol="0" anchor="t">
            <a:spAutoFit/>
          </a:bodyPr>
          <a:lstStyle/>
          <a:p>
            <a:pPr algn="ctr">
              <a:lnSpc>
                <a:spcPct val="150000"/>
              </a:lnSpc>
            </a:pPr>
            <a:r>
              <a:rPr lang="en-US" sz="7600" b="1">
                <a:solidFill>
                  <a:schemeClr val="tx2">
                    <a:lumMod val="50000"/>
                  </a:schemeClr>
                </a:solidFill>
                <a:latin typeface="Arial" panose="020B0604020202020204" pitchFamily="34" charset="0"/>
                <a:cs typeface="Arial" panose="020B0604020202020204" pitchFamily="34" charset="0"/>
              </a:rPr>
              <a:t>BÀI HỌC KẾT THÚC, CẢM ƠN CÁC EM ĐÃ CHÚ Ý LẮNG NGHE!</a:t>
            </a:r>
            <a:endParaRPr lang="en-US" sz="7600" b="1" dirty="0">
              <a:solidFill>
                <a:schemeClr val="tx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090538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EE2FF"/>
        </a:solidFill>
        <a:effectLst/>
      </p:bgPr>
    </p:bg>
    <p:spTree>
      <p:nvGrpSpPr>
        <p:cNvPr id="1" name=""/>
        <p:cNvGrpSpPr/>
        <p:nvPr/>
      </p:nvGrpSpPr>
      <p:grpSpPr>
        <a:xfrm>
          <a:off x="0" y="0"/>
          <a:ext cx="0" cy="0"/>
          <a:chOff x="0" y="0"/>
          <a:chExt cx="0" cy="0"/>
        </a:xfrm>
      </p:grpSpPr>
      <p:sp>
        <p:nvSpPr>
          <p:cNvPr id="4" name="Freeform 4"/>
          <p:cNvSpPr/>
          <p:nvPr/>
        </p:nvSpPr>
        <p:spPr>
          <a:xfrm>
            <a:off x="0" y="-344861"/>
            <a:ext cx="1785595" cy="1915951"/>
          </a:xfrm>
          <a:custGeom>
            <a:avLst/>
            <a:gdLst/>
            <a:ahLst/>
            <a:cxnLst/>
            <a:rect l="l" t="t" r="r" b="b"/>
            <a:pathLst>
              <a:path w="4699135" h="4904221">
                <a:moveTo>
                  <a:pt x="0" y="0"/>
                </a:moveTo>
                <a:lnTo>
                  <a:pt x="4699136" y="0"/>
                </a:lnTo>
                <a:lnTo>
                  <a:pt x="4699136" y="4904221"/>
                </a:lnTo>
                <a:lnTo>
                  <a:pt x="0" y="49042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 name="Freeform 5"/>
          <p:cNvSpPr/>
          <p:nvPr/>
        </p:nvSpPr>
        <p:spPr>
          <a:xfrm>
            <a:off x="16306800" y="8572500"/>
            <a:ext cx="1981200" cy="1915951"/>
          </a:xfrm>
          <a:custGeom>
            <a:avLst/>
            <a:gdLst/>
            <a:ahLst/>
            <a:cxnLst/>
            <a:rect l="l" t="t" r="r" b="b"/>
            <a:pathLst>
              <a:path w="4114309" h="4507709">
                <a:moveTo>
                  <a:pt x="0" y="0"/>
                </a:moveTo>
                <a:lnTo>
                  <a:pt x="4114309" y="0"/>
                </a:lnTo>
                <a:lnTo>
                  <a:pt x="4114309" y="4507709"/>
                </a:lnTo>
                <a:lnTo>
                  <a:pt x="0" y="45077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0FBA1543-8A84-BB55-198F-31DC33ECF7AA}"/>
              </a:ext>
            </a:extLst>
          </p:cNvPr>
          <p:cNvGrpSpPr/>
          <p:nvPr/>
        </p:nvGrpSpPr>
        <p:grpSpPr>
          <a:xfrm>
            <a:off x="5981699" y="-19897"/>
            <a:ext cx="6324600" cy="1590987"/>
            <a:chOff x="5715000" y="-27216"/>
            <a:chExt cx="6324600" cy="1590987"/>
          </a:xfrm>
        </p:grpSpPr>
        <p:sp>
          <p:nvSpPr>
            <p:cNvPr id="11" name="Round Same Side Corner Rectangle 11">
              <a:extLst>
                <a:ext uri="{FF2B5EF4-FFF2-40B4-BE49-F238E27FC236}">
                  <a16:creationId xmlns:a16="http://schemas.microsoft.com/office/drawing/2014/main" id="{49F0EF53-96F9-50EC-DB67-6F31C2112B61}"/>
                </a:ext>
              </a:extLst>
            </p:cNvPr>
            <p:cNvSpPr/>
            <p:nvPr/>
          </p:nvSpPr>
          <p:spPr>
            <a:xfrm flipV="1">
              <a:off x="5715000" y="-27216"/>
              <a:ext cx="6324600" cy="1590987"/>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0F6F2DF-93E7-147F-6ADF-87056F2CA880}"/>
                </a:ext>
              </a:extLst>
            </p:cNvPr>
            <p:cNvSpPr txBox="1"/>
            <p:nvPr/>
          </p:nvSpPr>
          <p:spPr>
            <a:xfrm>
              <a:off x="6515100" y="260445"/>
              <a:ext cx="4724400" cy="1015663"/>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KHỞI ĐỘNG</a:t>
              </a:r>
            </a:p>
          </p:txBody>
        </p:sp>
      </p:grpSp>
      <p:grpSp>
        <p:nvGrpSpPr>
          <p:cNvPr id="13" name="Group 12">
            <a:extLst>
              <a:ext uri="{FF2B5EF4-FFF2-40B4-BE49-F238E27FC236}">
                <a16:creationId xmlns:a16="http://schemas.microsoft.com/office/drawing/2014/main" id="{51A7A452-7AAC-9EAF-BF59-131BED17EEC7}"/>
              </a:ext>
            </a:extLst>
          </p:cNvPr>
          <p:cNvGrpSpPr/>
          <p:nvPr/>
        </p:nvGrpSpPr>
        <p:grpSpPr>
          <a:xfrm>
            <a:off x="7620000" y="2239217"/>
            <a:ext cx="8382000" cy="5327715"/>
            <a:chOff x="1600200" y="1796985"/>
            <a:chExt cx="8382000" cy="5327715"/>
          </a:xfrm>
        </p:grpSpPr>
        <p:sp>
          <p:nvSpPr>
            <p:cNvPr id="14" name="Rectangle: Rounded Corners 13">
              <a:extLst>
                <a:ext uri="{FF2B5EF4-FFF2-40B4-BE49-F238E27FC236}">
                  <a16:creationId xmlns:a16="http://schemas.microsoft.com/office/drawing/2014/main" id="{F86567B7-A4CE-4E8D-6767-CA698E9313A1}"/>
                </a:ext>
              </a:extLst>
            </p:cNvPr>
            <p:cNvSpPr/>
            <p:nvPr/>
          </p:nvSpPr>
          <p:spPr>
            <a:xfrm>
              <a:off x="1600200" y="3238500"/>
              <a:ext cx="8382000" cy="3886200"/>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Nhân vật trong bài hát để đến ngày vinh quang phải trải qua những khó khăn nào?</a:t>
              </a:r>
              <a:endParaRPr lang="en-US" sz="4000">
                <a:solidFill>
                  <a:schemeClr val="tx1"/>
                </a:solidFill>
                <a:latin typeface="Arial" panose="020B0604020202020204" pitchFamily="34" charset="0"/>
                <a:cs typeface="Arial" panose="020B0604020202020204" pitchFamily="34" charset="0"/>
              </a:endParaRPr>
            </a:p>
          </p:txBody>
        </p:sp>
        <p:pic>
          <p:nvPicPr>
            <p:cNvPr id="15" name="Picture 6">
              <a:extLst>
                <a:ext uri="{FF2B5EF4-FFF2-40B4-BE49-F238E27FC236}">
                  <a16:creationId xmlns:a16="http://schemas.microsoft.com/office/drawing/2014/main" id="{51C2D4D9-B6C5-D1F1-BB00-EB41AD31E0F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821967" y="1796985"/>
              <a:ext cx="1938465" cy="1892428"/>
            </a:xfrm>
            <a:prstGeom prst="rect">
              <a:avLst/>
            </a:prstGeom>
          </p:spPr>
        </p:pic>
      </p:grpSp>
      <p:pic>
        <p:nvPicPr>
          <p:cNvPr id="17" name="Picture 16">
            <a:extLst>
              <a:ext uri="{FF2B5EF4-FFF2-40B4-BE49-F238E27FC236}">
                <a16:creationId xmlns:a16="http://schemas.microsoft.com/office/drawing/2014/main" id="{7A9D370F-1C00-FEB8-E92F-1DE3324BB7DB}"/>
              </a:ext>
            </a:extLst>
          </p:cNvPr>
          <p:cNvPicPr>
            <a:picLocks noChangeAspect="1"/>
          </p:cNvPicPr>
          <p:nvPr/>
        </p:nvPicPr>
        <p:blipFill rotWithShape="1">
          <a:blip r:embed="rId8">
            <a:extLst>
              <a:ext uri="{28A0092B-C50C-407E-A947-70E740481C1C}">
                <a14:useLocalDpi xmlns:a14="http://schemas.microsoft.com/office/drawing/2010/main" val="0"/>
              </a:ext>
            </a:extLst>
          </a:blip>
          <a:srcRect b="11228"/>
          <a:stretch/>
        </p:blipFill>
        <p:spPr>
          <a:xfrm>
            <a:off x="1447800" y="4846864"/>
            <a:ext cx="7030311" cy="544013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1" name="Picture 30" descr="A person climbing a rock wall&#10;&#10;Description automatically generated">
            <a:extLst>
              <a:ext uri="{FF2B5EF4-FFF2-40B4-BE49-F238E27FC236}">
                <a16:creationId xmlns:a16="http://schemas.microsoft.com/office/drawing/2014/main" id="{3889A75E-AF8B-37F6-FD47-8F6EAC49F6F9}"/>
              </a:ext>
            </a:extLst>
          </p:cNvPr>
          <p:cNvPicPr>
            <a:picLocks noChangeAspect="1"/>
          </p:cNvPicPr>
          <p:nvPr/>
        </p:nvPicPr>
        <p:blipFill rotWithShape="1">
          <a:blip r:embed="rId2">
            <a:alphaModFix amt="82000"/>
            <a:extLst>
              <a:ext uri="{28A0092B-C50C-407E-A947-70E740481C1C}">
                <a14:useLocalDpi xmlns:a14="http://schemas.microsoft.com/office/drawing/2010/main" val="0"/>
              </a:ext>
            </a:extLst>
          </a:blip>
          <a:srcRect r="7094"/>
          <a:stretch/>
        </p:blipFill>
        <p:spPr>
          <a:xfrm>
            <a:off x="20" y="1923"/>
            <a:ext cx="18287980" cy="10285077"/>
          </a:xfrm>
          <a:prstGeom prst="rect">
            <a:avLst/>
          </a:prstGeom>
        </p:spPr>
      </p:pic>
      <p:grpSp>
        <p:nvGrpSpPr>
          <p:cNvPr id="32" name="Group 31">
            <a:extLst>
              <a:ext uri="{FF2B5EF4-FFF2-40B4-BE49-F238E27FC236}">
                <a16:creationId xmlns:a16="http://schemas.microsoft.com/office/drawing/2014/main" id="{A15D1EB9-6F3B-7808-0017-8572B882D859}"/>
              </a:ext>
            </a:extLst>
          </p:cNvPr>
          <p:cNvGrpSpPr/>
          <p:nvPr/>
        </p:nvGrpSpPr>
        <p:grpSpPr>
          <a:xfrm>
            <a:off x="0" y="2857500"/>
            <a:ext cx="11811000" cy="5943600"/>
            <a:chOff x="-1" y="3086103"/>
            <a:chExt cx="11811000" cy="5943600"/>
          </a:xfrm>
        </p:grpSpPr>
        <p:sp>
          <p:nvSpPr>
            <p:cNvPr id="33" name="Round Same Side Corner Rectangle 3">
              <a:extLst>
                <a:ext uri="{FF2B5EF4-FFF2-40B4-BE49-F238E27FC236}">
                  <a16:creationId xmlns:a16="http://schemas.microsoft.com/office/drawing/2014/main" id="{0C8F069F-E32D-DB11-11A6-40C88E787121}"/>
                </a:ext>
              </a:extLst>
            </p:cNvPr>
            <p:cNvSpPr/>
            <p:nvPr/>
          </p:nvSpPr>
          <p:spPr>
            <a:xfrm rot="5400000">
              <a:off x="2933699" y="152403"/>
              <a:ext cx="5943600" cy="11811000"/>
            </a:xfrm>
            <a:prstGeom prst="round2Same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AFD9F607-B88E-9325-0DDB-17D8A289B9EC}"/>
                </a:ext>
              </a:extLst>
            </p:cNvPr>
            <p:cNvSpPr txBox="1"/>
            <p:nvPr/>
          </p:nvSpPr>
          <p:spPr>
            <a:xfrm>
              <a:off x="628649" y="3257829"/>
              <a:ext cx="10553700" cy="5523948"/>
            </a:xfrm>
            <a:prstGeom prst="rect">
              <a:avLst/>
            </a:prstGeom>
            <a:noFill/>
          </p:spPr>
          <p:txBody>
            <a:bodyPr wrap="square" rtlCol="0">
              <a:spAutoFit/>
            </a:bodyPr>
            <a:lstStyle/>
            <a:p>
              <a:pPr algn="ctr">
                <a:lnSpc>
                  <a:spcPct val="150000"/>
                </a:lnSpc>
              </a:pPr>
              <a:r>
                <a:rPr lang="en-US" sz="4800" b="1">
                  <a:solidFill>
                    <a:srgbClr val="C00000"/>
                  </a:solidFill>
                  <a:latin typeface="Arial" panose="020B0604020202020204" pitchFamily="34" charset="0"/>
                  <a:cs typeface="Arial" panose="020B0604020202020204" pitchFamily="34" charset="0"/>
                </a:rPr>
                <a:t>Gợi ý câu trả lời</a:t>
              </a:r>
              <a:endParaRPr lang="en-US" sz="4800" b="1" dirty="0">
                <a:solidFill>
                  <a:srgbClr val="C00000"/>
                </a:solidFill>
                <a:latin typeface="Arial" panose="020B0604020202020204" pitchFamily="34" charset="0"/>
                <a:cs typeface="Arial" panose="020B0604020202020204" pitchFamily="34" charset="0"/>
              </a:endParaRPr>
            </a:p>
            <a:p>
              <a:pPr algn="just">
                <a:lnSpc>
                  <a:spcPct val="150000"/>
                </a:lnSpc>
              </a:pPr>
              <a:r>
                <a:rPr lang="vi-VN" sz="3800">
                  <a:latin typeface="Arial" panose="020B0604020202020204" pitchFamily="34" charset="0"/>
                  <a:cs typeface="Arial" panose="020B0604020202020204" pitchFamily="34" charset="0"/>
                </a:rPr>
                <a:t>Để đến ngày vinh quang, nhân vật phải trải qua muôn vàn sóng gió với nhiều thác ghềnh, mũi gai. Nhưng họ vẫn không nản chí mà vẫn cố gắng rèn luyện bản thân để trở nên tốt hơn và sẽ có ngày chạm đến đỉnh vinh quang.</a:t>
              </a:r>
              <a:endParaRPr lang="vi-VN" sz="3800" dirty="0">
                <a:latin typeface="Arial" panose="020B0604020202020204" pitchFamily="34"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EE2FF"/>
        </a:solidFill>
        <a:effectLst/>
      </p:bgPr>
    </p:bg>
    <p:spTree>
      <p:nvGrpSpPr>
        <p:cNvPr id="1" name=""/>
        <p:cNvGrpSpPr/>
        <p:nvPr/>
      </p:nvGrpSpPr>
      <p:grpSpPr>
        <a:xfrm>
          <a:off x="0" y="0"/>
          <a:ext cx="0" cy="0"/>
          <a:chOff x="0" y="0"/>
          <a:chExt cx="0" cy="0"/>
        </a:xfrm>
      </p:grpSpPr>
      <p:sp>
        <p:nvSpPr>
          <p:cNvPr id="7" name="Freeform 7"/>
          <p:cNvSpPr/>
          <p:nvPr/>
        </p:nvSpPr>
        <p:spPr>
          <a:xfrm rot="-9579048">
            <a:off x="16623601" y="-78955"/>
            <a:ext cx="2032977" cy="1748659"/>
          </a:xfrm>
          <a:custGeom>
            <a:avLst/>
            <a:gdLst/>
            <a:ahLst/>
            <a:cxnLst/>
            <a:rect l="l" t="t" r="r" b="b"/>
            <a:pathLst>
              <a:path w="4698326" h="4884838">
                <a:moveTo>
                  <a:pt x="0" y="0"/>
                </a:moveTo>
                <a:lnTo>
                  <a:pt x="4698326" y="0"/>
                </a:lnTo>
                <a:lnTo>
                  <a:pt x="4698326" y="4884838"/>
                </a:lnTo>
                <a:lnTo>
                  <a:pt x="0" y="48848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TextBox 5">
            <a:extLst>
              <a:ext uri="{FF2B5EF4-FFF2-40B4-BE49-F238E27FC236}">
                <a16:creationId xmlns:a16="http://schemas.microsoft.com/office/drawing/2014/main" id="{020D32F0-E6D8-6EA9-4462-5D4FF02FB994}"/>
              </a:ext>
            </a:extLst>
          </p:cNvPr>
          <p:cNvSpPr txBox="1"/>
          <p:nvPr/>
        </p:nvSpPr>
        <p:spPr>
          <a:xfrm>
            <a:off x="1617428" y="1242667"/>
            <a:ext cx="14984125" cy="3470887"/>
          </a:xfrm>
          <a:prstGeom prst="rect">
            <a:avLst/>
          </a:prstGeom>
          <a:noFill/>
        </p:spPr>
        <p:txBody>
          <a:bodyPr wrap="square">
            <a:spAutoFit/>
          </a:bodyPr>
          <a:lstStyle/>
          <a:p>
            <a:pPr marL="0" marR="0" algn="ctr">
              <a:lnSpc>
                <a:spcPct val="150000"/>
              </a:lnSpc>
              <a:spcBef>
                <a:spcPts val="0"/>
              </a:spcBef>
              <a:spcAft>
                <a:spcPts val="0"/>
              </a:spcAft>
            </a:pPr>
            <a:r>
              <a:rPr lang="vi-VN" sz="7800" b="1" kern="0">
                <a:solidFill>
                  <a:schemeClr val="tx2">
                    <a:lumMod val="50000"/>
                  </a:schemeClr>
                </a:solidFill>
                <a:effectLst/>
                <a:latin typeface="Arial" panose="020B0604020202020204" pitchFamily="34" charset="0"/>
                <a:ea typeface="Times New Roman" panose="02020603050405020304" pitchFamily="18" charset="0"/>
                <a:cs typeface="Arial" panose="020B0604020202020204" pitchFamily="34" charset="0"/>
              </a:rPr>
              <a:t>CHỦ ĐỀ </a:t>
            </a:r>
            <a:r>
              <a:rPr lang="en-US" sz="7800" b="1" kern="0">
                <a:solidFill>
                  <a:schemeClr val="tx2">
                    <a:lumMod val="50000"/>
                  </a:schemeClr>
                </a:solidFill>
                <a:effectLst/>
                <a:latin typeface="Arial" panose="020B0604020202020204" pitchFamily="34" charset="0"/>
                <a:ea typeface="Times New Roman" panose="02020603050405020304" pitchFamily="18" charset="0"/>
                <a:cs typeface="Arial" panose="020B0604020202020204" pitchFamily="34" charset="0"/>
              </a:rPr>
              <a:t>3</a:t>
            </a:r>
            <a:r>
              <a:rPr lang="vi-VN" sz="7800" b="1" kern="0">
                <a:solidFill>
                  <a:schemeClr val="tx2">
                    <a:lumMod val="50000"/>
                  </a:schemeClr>
                </a:solidFill>
                <a:effectLst/>
                <a:latin typeface="Arial" panose="020B0604020202020204" pitchFamily="34" charset="0"/>
                <a:ea typeface="Times New Roman" panose="02020603050405020304" pitchFamily="18" charset="0"/>
                <a:cs typeface="Arial" panose="020B0604020202020204" pitchFamily="34" charset="0"/>
              </a:rPr>
              <a:t>: </a:t>
            </a:r>
            <a:endParaRPr lang="en-US" sz="7800" b="1" kern="0">
              <a:solidFill>
                <a:schemeClr val="tx2">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lnSpc>
                <a:spcPct val="150000"/>
              </a:lnSpc>
              <a:spcBef>
                <a:spcPts val="0"/>
              </a:spcBef>
              <a:spcAft>
                <a:spcPts val="0"/>
              </a:spcAft>
            </a:pPr>
            <a:r>
              <a:rPr lang="en-US" sz="7800" b="1" kern="0">
                <a:solidFill>
                  <a:schemeClr val="tx2">
                    <a:lumMod val="50000"/>
                  </a:schemeClr>
                </a:solidFill>
                <a:latin typeface="Arial" panose="020B0604020202020204" pitchFamily="34" charset="0"/>
                <a:ea typeface="Times New Roman" panose="02020603050405020304" pitchFamily="18" charset="0"/>
                <a:cs typeface="Arial" panose="020B0604020202020204" pitchFamily="34" charset="0"/>
              </a:rPr>
              <a:t>RÈN LUYỆN BẢN THÂN</a:t>
            </a:r>
            <a:endParaRPr lang="en-US" sz="7800" b="1" kern="0" dirty="0">
              <a:solidFill>
                <a:schemeClr val="tx2">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0" name="TextBox 9">
            <a:extLst>
              <a:ext uri="{FF2B5EF4-FFF2-40B4-BE49-F238E27FC236}">
                <a16:creationId xmlns:a16="http://schemas.microsoft.com/office/drawing/2014/main" id="{B86B2036-14FD-ED6C-AD70-17A62E2E7C22}"/>
              </a:ext>
            </a:extLst>
          </p:cNvPr>
          <p:cNvSpPr txBox="1"/>
          <p:nvPr/>
        </p:nvSpPr>
        <p:spPr>
          <a:xfrm>
            <a:off x="496197" y="5878247"/>
            <a:ext cx="17226583" cy="3211007"/>
          </a:xfrm>
          <a:prstGeom prst="rect">
            <a:avLst/>
          </a:prstGeom>
          <a:noFill/>
        </p:spPr>
        <p:txBody>
          <a:bodyPr wrap="square">
            <a:spAutoFit/>
          </a:bodyPr>
          <a:lstStyle/>
          <a:p>
            <a:pPr algn="ctr">
              <a:lnSpc>
                <a:spcPct val="150000"/>
              </a:lnSpc>
            </a:pPr>
            <a:r>
              <a:rPr lang="en-US" sz="7000" b="1">
                <a:solidFill>
                  <a:srgbClr val="FF0000"/>
                </a:solidFill>
                <a:effectLst/>
                <a:latin typeface="Arial" panose="020B0604020202020204" pitchFamily="34" charset="0"/>
                <a:ea typeface="Calibri" panose="020F0502020204030204" pitchFamily="34" charset="0"/>
                <a:cs typeface="Arial" panose="020B0604020202020204" pitchFamily="34" charset="0"/>
              </a:rPr>
              <a:t>HOẠT ĐỘNG GIÁO DỤC THEO CHỦ ĐỀ</a:t>
            </a:r>
            <a:r>
              <a:rPr lang="en-US" sz="7000" b="1">
                <a:solidFill>
                  <a:srgbClr val="FF0000"/>
                </a:solidFill>
                <a:latin typeface="Arial" panose="020B0604020202020204" pitchFamily="34" charset="0"/>
                <a:ea typeface="Calibri" panose="020F0502020204030204" pitchFamily="34" charset="0"/>
                <a:cs typeface="Arial" panose="020B0604020202020204" pitchFamily="34" charset="0"/>
              </a:rPr>
              <a:t>: </a:t>
            </a:r>
          </a:p>
          <a:p>
            <a:pPr algn="ctr">
              <a:lnSpc>
                <a:spcPct val="150000"/>
              </a:lnSpc>
            </a:pPr>
            <a:r>
              <a:rPr lang="en-US" sz="7000" b="1">
                <a:solidFill>
                  <a:srgbClr val="FF0000"/>
                </a:solidFill>
                <a:latin typeface="Arial" panose="020B0604020202020204" pitchFamily="34" charset="0"/>
                <a:ea typeface="Calibri" panose="020F0502020204030204" pitchFamily="34" charset="0"/>
                <a:cs typeface="Arial" panose="020B0604020202020204" pitchFamily="34" charset="0"/>
              </a:rPr>
              <a:t>HOẠT ĐỘNG 1,2</a:t>
            </a:r>
            <a:endParaRPr lang="en-US" sz="70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id="{B03F55A3-5E4D-667D-4E01-F89CAC07CE3F}"/>
              </a:ext>
            </a:extLst>
          </p:cNvPr>
          <p:cNvCxnSpPr>
            <a:cxnSpLocks/>
          </p:cNvCxnSpPr>
          <p:nvPr/>
        </p:nvCxnSpPr>
        <p:spPr>
          <a:xfrm>
            <a:off x="1422107" y="5372100"/>
            <a:ext cx="15374765" cy="0"/>
          </a:xfrm>
          <a:prstGeom prst="line">
            <a:avLst/>
          </a:prstGeom>
          <a:ln w="38100">
            <a:solidFill>
              <a:schemeClr val="tx1"/>
            </a:solidFill>
            <a:prstDash val="lgDashDotDot"/>
          </a:ln>
        </p:spPr>
        <p:style>
          <a:lnRef idx="1">
            <a:schemeClr val="accent1"/>
          </a:lnRef>
          <a:fillRef idx="0">
            <a:schemeClr val="accent1"/>
          </a:fillRef>
          <a:effectRef idx="0">
            <a:schemeClr val="accent1"/>
          </a:effectRef>
          <a:fontRef idx="minor">
            <a:schemeClr val="tx1"/>
          </a:fontRef>
        </p:style>
      </p:cxnSp>
      <p:sp>
        <p:nvSpPr>
          <p:cNvPr id="12" name="Freeform 17">
            <a:extLst>
              <a:ext uri="{FF2B5EF4-FFF2-40B4-BE49-F238E27FC236}">
                <a16:creationId xmlns:a16="http://schemas.microsoft.com/office/drawing/2014/main" id="{9D5CC785-8DC2-87BE-304A-026D41DEBA68}"/>
              </a:ext>
            </a:extLst>
          </p:cNvPr>
          <p:cNvSpPr/>
          <p:nvPr/>
        </p:nvSpPr>
        <p:spPr>
          <a:xfrm>
            <a:off x="-180523" y="8701824"/>
            <a:ext cx="1602630" cy="1399336"/>
          </a:xfrm>
          <a:custGeom>
            <a:avLst/>
            <a:gdLst/>
            <a:ahLst/>
            <a:cxnLst/>
            <a:rect l="l" t="t" r="r" b="b"/>
            <a:pathLst>
              <a:path w="4222621" h="3869456">
                <a:moveTo>
                  <a:pt x="0" y="0"/>
                </a:moveTo>
                <a:lnTo>
                  <a:pt x="4222621" y="0"/>
                </a:lnTo>
                <a:lnTo>
                  <a:pt x="4222621" y="3869456"/>
                </a:lnTo>
                <a:lnTo>
                  <a:pt x="0" y="38694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EE2FF"/>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9150583" cy="2935886"/>
            <a:chOff x="0" y="0"/>
            <a:chExt cx="7204182" cy="2311400"/>
          </a:xfrm>
        </p:grpSpPr>
        <p:sp>
          <p:nvSpPr>
            <p:cNvPr id="3" name="Freeform 3"/>
            <p:cNvSpPr/>
            <p:nvPr/>
          </p:nvSpPr>
          <p:spPr>
            <a:xfrm>
              <a:off x="0" y="0"/>
              <a:ext cx="7204183" cy="2311400"/>
            </a:xfrm>
            <a:custGeom>
              <a:avLst/>
              <a:gdLst/>
              <a:ahLst/>
              <a:cxnLst/>
              <a:rect l="l" t="t" r="r" b="b"/>
              <a:pathLst>
                <a:path w="7204183" h="2311400">
                  <a:moveTo>
                    <a:pt x="6899383" y="0"/>
                  </a:moveTo>
                  <a:lnTo>
                    <a:pt x="304800" y="0"/>
                  </a:lnTo>
                  <a:cubicBezTo>
                    <a:pt x="135890" y="0"/>
                    <a:pt x="0" y="135890"/>
                    <a:pt x="0" y="304800"/>
                  </a:cubicBezTo>
                  <a:lnTo>
                    <a:pt x="0" y="2006600"/>
                  </a:lnTo>
                  <a:cubicBezTo>
                    <a:pt x="0" y="2175510"/>
                    <a:pt x="135890" y="2311400"/>
                    <a:pt x="304800" y="2311400"/>
                  </a:cubicBezTo>
                  <a:lnTo>
                    <a:pt x="6899383" y="2311400"/>
                  </a:lnTo>
                  <a:cubicBezTo>
                    <a:pt x="7068293" y="2311400"/>
                    <a:pt x="7204183" y="2175510"/>
                    <a:pt x="7204183" y="2006600"/>
                  </a:cubicBezTo>
                  <a:lnTo>
                    <a:pt x="7204183" y="304800"/>
                  </a:lnTo>
                  <a:cubicBezTo>
                    <a:pt x="7204183" y="135890"/>
                    <a:pt x="7068293" y="0"/>
                    <a:pt x="6899383" y="0"/>
                  </a:cubicBezTo>
                  <a:close/>
                </a:path>
              </a:pathLst>
            </a:custGeom>
            <a:solidFill>
              <a:srgbClr val="FFFFFF"/>
            </a:solidFill>
          </p:spPr>
          <p:txBody>
            <a:bodyPr/>
            <a:lstStyle/>
            <a:p>
              <a:endParaRPr lang="en-US"/>
            </a:p>
          </p:txBody>
        </p:sp>
      </p:grpSp>
      <p:sp>
        <p:nvSpPr>
          <p:cNvPr id="17" name="Freeform 17"/>
          <p:cNvSpPr/>
          <p:nvPr/>
        </p:nvSpPr>
        <p:spPr>
          <a:xfrm>
            <a:off x="12113370" y="238964"/>
            <a:ext cx="4222621" cy="3869456"/>
          </a:xfrm>
          <a:custGeom>
            <a:avLst/>
            <a:gdLst/>
            <a:ahLst/>
            <a:cxnLst/>
            <a:rect l="l" t="t" r="r" b="b"/>
            <a:pathLst>
              <a:path w="4222621" h="3869456">
                <a:moveTo>
                  <a:pt x="0" y="0"/>
                </a:moveTo>
                <a:lnTo>
                  <a:pt x="4222621" y="0"/>
                </a:lnTo>
                <a:lnTo>
                  <a:pt x="4222621" y="3869456"/>
                </a:lnTo>
                <a:lnTo>
                  <a:pt x="0" y="38694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id="{80D945E7-441D-93DF-D97A-CC844DEE147A}"/>
              </a:ext>
            </a:extLst>
          </p:cNvPr>
          <p:cNvSpPr txBox="1"/>
          <p:nvPr/>
        </p:nvSpPr>
        <p:spPr>
          <a:xfrm>
            <a:off x="1559649" y="1973423"/>
            <a:ext cx="8088686" cy="1046440"/>
          </a:xfrm>
          <a:prstGeom prst="rect">
            <a:avLst/>
          </a:prstGeom>
          <a:noFill/>
        </p:spPr>
        <p:txBody>
          <a:bodyPr wrap="square" rtlCol="0">
            <a:spAutoFit/>
          </a:bodyPr>
          <a:lstStyle/>
          <a:p>
            <a:pPr algn="ctr"/>
            <a:r>
              <a:rPr lang="en-US" sz="6200" b="1" dirty="0">
                <a:solidFill>
                  <a:schemeClr val="tx2">
                    <a:lumMod val="50000"/>
                  </a:schemeClr>
                </a:solidFill>
                <a:latin typeface="Arial" panose="020B0604020202020204" pitchFamily="34" charset="0"/>
                <a:cs typeface="Arial" panose="020B0604020202020204" pitchFamily="34" charset="0"/>
              </a:rPr>
              <a:t>NỘI DUNG BÀI HỌC</a:t>
            </a:r>
          </a:p>
        </p:txBody>
      </p:sp>
      <p:grpSp>
        <p:nvGrpSpPr>
          <p:cNvPr id="18" name="Group 17">
            <a:extLst>
              <a:ext uri="{FF2B5EF4-FFF2-40B4-BE49-F238E27FC236}">
                <a16:creationId xmlns:a16="http://schemas.microsoft.com/office/drawing/2014/main" id="{0E0CCF68-E06F-D590-2A29-CC65DC76AF78}"/>
              </a:ext>
            </a:extLst>
          </p:cNvPr>
          <p:cNvGrpSpPr/>
          <p:nvPr/>
        </p:nvGrpSpPr>
        <p:grpSpPr>
          <a:xfrm>
            <a:off x="1028700" y="4345766"/>
            <a:ext cx="16649700" cy="2350309"/>
            <a:chOff x="1028700" y="4345766"/>
            <a:chExt cx="16649700" cy="2350309"/>
          </a:xfrm>
        </p:grpSpPr>
        <p:grpSp>
          <p:nvGrpSpPr>
            <p:cNvPr id="10" name="Group 9">
              <a:extLst>
                <a:ext uri="{FF2B5EF4-FFF2-40B4-BE49-F238E27FC236}">
                  <a16:creationId xmlns:a16="http://schemas.microsoft.com/office/drawing/2014/main" id="{84670EA8-AAD7-C921-D58E-71FFE44B1D42}"/>
                </a:ext>
              </a:extLst>
            </p:cNvPr>
            <p:cNvGrpSpPr/>
            <p:nvPr/>
          </p:nvGrpSpPr>
          <p:grpSpPr>
            <a:xfrm>
              <a:off x="1028700" y="4345766"/>
              <a:ext cx="3355233" cy="2350309"/>
              <a:chOff x="1028700" y="4345766"/>
              <a:chExt cx="3355233" cy="2350309"/>
            </a:xfrm>
          </p:grpSpPr>
          <p:grpSp>
            <p:nvGrpSpPr>
              <p:cNvPr id="7" name="Group 7"/>
              <p:cNvGrpSpPr/>
              <p:nvPr/>
            </p:nvGrpSpPr>
            <p:grpSpPr>
              <a:xfrm>
                <a:off x="1028700" y="4345766"/>
                <a:ext cx="3355233" cy="2350309"/>
                <a:chOff x="0" y="0"/>
                <a:chExt cx="4400903" cy="3082791"/>
              </a:xfrm>
            </p:grpSpPr>
            <p:sp>
              <p:nvSpPr>
                <p:cNvPr id="8" name="Freeform 8"/>
                <p:cNvSpPr/>
                <p:nvPr/>
              </p:nvSpPr>
              <p:spPr>
                <a:xfrm>
                  <a:off x="0" y="0"/>
                  <a:ext cx="4400903" cy="3082791"/>
                </a:xfrm>
                <a:custGeom>
                  <a:avLst/>
                  <a:gdLst/>
                  <a:ahLst/>
                  <a:cxnLst/>
                  <a:rect l="l" t="t" r="r" b="b"/>
                  <a:pathLst>
                    <a:path w="4400903" h="3082791">
                      <a:moveTo>
                        <a:pt x="4096103" y="0"/>
                      </a:moveTo>
                      <a:lnTo>
                        <a:pt x="304800" y="0"/>
                      </a:lnTo>
                      <a:cubicBezTo>
                        <a:pt x="135890" y="0"/>
                        <a:pt x="0" y="135890"/>
                        <a:pt x="0" y="304800"/>
                      </a:cubicBezTo>
                      <a:lnTo>
                        <a:pt x="0" y="2777991"/>
                      </a:lnTo>
                      <a:cubicBezTo>
                        <a:pt x="0" y="2946901"/>
                        <a:pt x="135890" y="3082791"/>
                        <a:pt x="304800" y="3082791"/>
                      </a:cubicBezTo>
                      <a:lnTo>
                        <a:pt x="4096103" y="3082791"/>
                      </a:lnTo>
                      <a:cubicBezTo>
                        <a:pt x="4265013" y="3082791"/>
                        <a:pt x="4400903" y="2946901"/>
                        <a:pt x="4400903" y="2777991"/>
                      </a:cubicBezTo>
                      <a:lnTo>
                        <a:pt x="4400903" y="304800"/>
                      </a:lnTo>
                      <a:cubicBezTo>
                        <a:pt x="4400903" y="135890"/>
                        <a:pt x="4265013" y="0"/>
                        <a:pt x="4096103" y="0"/>
                      </a:cubicBezTo>
                      <a:close/>
                    </a:path>
                  </a:pathLst>
                </a:custGeom>
                <a:solidFill>
                  <a:srgbClr val="FEEAFA"/>
                </a:solidFill>
              </p:spPr>
              <p:txBody>
                <a:bodyPr/>
                <a:lstStyle/>
                <a:p>
                  <a:endParaRPr lang="en-US"/>
                </a:p>
              </p:txBody>
            </p:sp>
          </p:grpSp>
          <p:sp>
            <p:nvSpPr>
              <p:cNvPr id="9" name="TextBox 8">
                <a:extLst>
                  <a:ext uri="{FF2B5EF4-FFF2-40B4-BE49-F238E27FC236}">
                    <a16:creationId xmlns:a16="http://schemas.microsoft.com/office/drawing/2014/main" id="{F308F801-C39D-71C1-860E-6C41F025396D}"/>
                  </a:ext>
                </a:extLst>
              </p:cNvPr>
              <p:cNvSpPr txBox="1"/>
              <p:nvPr/>
            </p:nvSpPr>
            <p:spPr>
              <a:xfrm>
                <a:off x="2139886" y="5013088"/>
                <a:ext cx="1132859" cy="1015663"/>
              </a:xfrm>
              <a:prstGeom prst="rect">
                <a:avLst/>
              </a:prstGeom>
              <a:noFill/>
            </p:spPr>
            <p:txBody>
              <a:bodyPr wrap="square" rtlCol="0">
                <a:spAutoFit/>
              </a:bodyPr>
              <a:lstStyle/>
              <a:p>
                <a:pPr algn="ctr"/>
                <a:r>
                  <a:rPr lang="en-US" sz="6000" b="1">
                    <a:solidFill>
                      <a:srgbClr val="C00000"/>
                    </a:solidFill>
                    <a:latin typeface="Arial" panose="020B0604020202020204" pitchFamily="34" charset="0"/>
                    <a:cs typeface="Arial" panose="020B0604020202020204" pitchFamily="34" charset="0"/>
                  </a:rPr>
                  <a:t>01</a:t>
                </a:r>
                <a:endParaRPr lang="en-US" sz="6000" b="1" dirty="0">
                  <a:solidFill>
                    <a:srgbClr val="C00000"/>
                  </a:solidFill>
                  <a:latin typeface="Arial" panose="020B0604020202020204" pitchFamily="34" charset="0"/>
                  <a:cs typeface="Arial" panose="020B0604020202020204" pitchFamily="34" charset="0"/>
                </a:endParaRPr>
              </a:p>
            </p:txBody>
          </p:sp>
        </p:grpSp>
        <p:grpSp>
          <p:nvGrpSpPr>
            <p:cNvPr id="16" name="Group 15">
              <a:extLst>
                <a:ext uri="{FF2B5EF4-FFF2-40B4-BE49-F238E27FC236}">
                  <a16:creationId xmlns:a16="http://schemas.microsoft.com/office/drawing/2014/main" id="{3E8AD2A2-74AD-7501-0AEA-8756AFF3EA41}"/>
                </a:ext>
              </a:extLst>
            </p:cNvPr>
            <p:cNvGrpSpPr/>
            <p:nvPr/>
          </p:nvGrpSpPr>
          <p:grpSpPr>
            <a:xfrm>
              <a:off x="4597099" y="4345766"/>
              <a:ext cx="13081301" cy="2350309"/>
              <a:chOff x="4597099" y="4345766"/>
              <a:chExt cx="13081301" cy="2350309"/>
            </a:xfrm>
          </p:grpSpPr>
          <p:grpSp>
            <p:nvGrpSpPr>
              <p:cNvPr id="5" name="Group 5"/>
              <p:cNvGrpSpPr/>
              <p:nvPr/>
            </p:nvGrpSpPr>
            <p:grpSpPr>
              <a:xfrm>
                <a:off x="4597099" y="4345766"/>
                <a:ext cx="13081301" cy="2350309"/>
                <a:chOff x="0" y="0"/>
                <a:chExt cx="12452581" cy="2311400"/>
              </a:xfrm>
            </p:grpSpPr>
            <p:sp>
              <p:nvSpPr>
                <p:cNvPr id="6" name="Freeform 6"/>
                <p:cNvSpPr/>
                <p:nvPr/>
              </p:nvSpPr>
              <p:spPr>
                <a:xfrm>
                  <a:off x="0" y="0"/>
                  <a:ext cx="12452581" cy="2311400"/>
                </a:xfrm>
                <a:custGeom>
                  <a:avLst/>
                  <a:gdLst/>
                  <a:ahLst/>
                  <a:cxnLst/>
                  <a:rect l="l" t="t" r="r" b="b"/>
                  <a:pathLst>
                    <a:path w="12452581" h="2311400">
                      <a:moveTo>
                        <a:pt x="12147781" y="0"/>
                      </a:moveTo>
                      <a:lnTo>
                        <a:pt x="304800" y="0"/>
                      </a:lnTo>
                      <a:cubicBezTo>
                        <a:pt x="135890" y="0"/>
                        <a:pt x="0" y="135890"/>
                        <a:pt x="0" y="304800"/>
                      </a:cubicBezTo>
                      <a:lnTo>
                        <a:pt x="0" y="2006600"/>
                      </a:lnTo>
                      <a:cubicBezTo>
                        <a:pt x="0" y="2175510"/>
                        <a:pt x="135890" y="2311400"/>
                        <a:pt x="304800" y="2311400"/>
                      </a:cubicBezTo>
                      <a:lnTo>
                        <a:pt x="12147781" y="2311400"/>
                      </a:lnTo>
                      <a:cubicBezTo>
                        <a:pt x="12316691" y="2311400"/>
                        <a:pt x="12452581" y="2175510"/>
                        <a:pt x="12452581" y="2006600"/>
                      </a:cubicBezTo>
                      <a:lnTo>
                        <a:pt x="12452581" y="304800"/>
                      </a:lnTo>
                      <a:cubicBezTo>
                        <a:pt x="12452581" y="135890"/>
                        <a:pt x="12316691" y="0"/>
                        <a:pt x="12147781" y="0"/>
                      </a:cubicBezTo>
                      <a:close/>
                    </a:path>
                  </a:pathLst>
                </a:custGeom>
                <a:solidFill>
                  <a:srgbClr val="FFFADB"/>
                </a:solidFill>
              </p:spPr>
              <p:txBody>
                <a:bodyPr/>
                <a:lstStyle/>
                <a:p>
                  <a:endParaRPr lang="en-US"/>
                </a:p>
              </p:txBody>
            </p:sp>
          </p:grpSp>
          <p:sp>
            <p:nvSpPr>
              <p:cNvPr id="15" name="TextBox 14">
                <a:extLst>
                  <a:ext uri="{FF2B5EF4-FFF2-40B4-BE49-F238E27FC236}">
                    <a16:creationId xmlns:a16="http://schemas.microsoft.com/office/drawing/2014/main" id="{AD111B2C-EF2A-4ECC-15F7-2897FB315FFF}"/>
                  </a:ext>
                </a:extLst>
              </p:cNvPr>
              <p:cNvSpPr txBox="1"/>
              <p:nvPr/>
            </p:nvSpPr>
            <p:spPr>
              <a:xfrm>
                <a:off x="4950965" y="4545598"/>
                <a:ext cx="12373567" cy="1824923"/>
              </a:xfrm>
              <a:prstGeom prst="rect">
                <a:avLst/>
              </a:prstGeom>
              <a:noFill/>
            </p:spPr>
            <p:txBody>
              <a:bodyPr wrap="square" rtlCol="0">
                <a:spAutoFit/>
              </a:bodyPr>
              <a:lstStyle/>
              <a:p>
                <a:pPr algn="just">
                  <a:lnSpc>
                    <a:spcPct val="150000"/>
                  </a:lnSpc>
                </a:pPr>
                <a:r>
                  <a:rPr lang="vi-VN" sz="4000" b="1">
                    <a:latin typeface="Arial" panose="020B0604020202020204" pitchFamily="34" charset="0"/>
                    <a:cs typeface="Arial" panose="020B0604020202020204" pitchFamily="34" charset="0"/>
                  </a:rPr>
                  <a:t>Hoạt động 1: </a:t>
                </a:r>
                <a:r>
                  <a:rPr lang="vi-VN" sz="4000">
                    <a:latin typeface="Arial" panose="020B0604020202020204" pitchFamily="34" charset="0"/>
                    <a:cs typeface="Arial" panose="020B0604020202020204" pitchFamily="34" charset="0"/>
                  </a:rPr>
                  <a:t>Tìm hiểu cách tuân thủ kỉ luật, quy định của nhóm, lớp, tập thể trường, cộng đồng</a:t>
                </a:r>
                <a:endParaRPr lang="vi-VN" sz="4000" dirty="0">
                  <a:latin typeface="Arial" panose="020B0604020202020204" pitchFamily="34" charset="0"/>
                  <a:cs typeface="Arial" panose="020B0604020202020204" pitchFamily="34" charset="0"/>
                </a:endParaRPr>
              </a:p>
            </p:txBody>
          </p:sp>
        </p:grpSp>
      </p:grpSp>
      <p:grpSp>
        <p:nvGrpSpPr>
          <p:cNvPr id="19" name="Group 18">
            <a:extLst>
              <a:ext uri="{FF2B5EF4-FFF2-40B4-BE49-F238E27FC236}">
                <a16:creationId xmlns:a16="http://schemas.microsoft.com/office/drawing/2014/main" id="{D4BA05F2-4F5A-5B29-5F93-3D2497854E17}"/>
              </a:ext>
            </a:extLst>
          </p:cNvPr>
          <p:cNvGrpSpPr/>
          <p:nvPr/>
        </p:nvGrpSpPr>
        <p:grpSpPr>
          <a:xfrm>
            <a:off x="1028700" y="7093800"/>
            <a:ext cx="16649700" cy="2350309"/>
            <a:chOff x="1028700" y="4345766"/>
            <a:chExt cx="16649700" cy="2350309"/>
          </a:xfrm>
        </p:grpSpPr>
        <p:grpSp>
          <p:nvGrpSpPr>
            <p:cNvPr id="20" name="Group 19">
              <a:extLst>
                <a:ext uri="{FF2B5EF4-FFF2-40B4-BE49-F238E27FC236}">
                  <a16:creationId xmlns:a16="http://schemas.microsoft.com/office/drawing/2014/main" id="{E0AFF195-DFCA-178E-0A27-BFF6C504EA7E}"/>
                </a:ext>
              </a:extLst>
            </p:cNvPr>
            <p:cNvGrpSpPr/>
            <p:nvPr/>
          </p:nvGrpSpPr>
          <p:grpSpPr>
            <a:xfrm>
              <a:off x="1028700" y="4345766"/>
              <a:ext cx="3355233" cy="2350309"/>
              <a:chOff x="1028700" y="4345766"/>
              <a:chExt cx="3355233" cy="2350309"/>
            </a:xfrm>
          </p:grpSpPr>
          <p:grpSp>
            <p:nvGrpSpPr>
              <p:cNvPr id="25" name="Group 7">
                <a:extLst>
                  <a:ext uri="{FF2B5EF4-FFF2-40B4-BE49-F238E27FC236}">
                    <a16:creationId xmlns:a16="http://schemas.microsoft.com/office/drawing/2014/main" id="{51C4AB20-C55F-E316-2B88-BD914BF23F00}"/>
                  </a:ext>
                </a:extLst>
              </p:cNvPr>
              <p:cNvGrpSpPr/>
              <p:nvPr/>
            </p:nvGrpSpPr>
            <p:grpSpPr>
              <a:xfrm>
                <a:off x="1028700" y="4345766"/>
                <a:ext cx="3355233" cy="2350309"/>
                <a:chOff x="0" y="0"/>
                <a:chExt cx="4400903" cy="3082791"/>
              </a:xfrm>
            </p:grpSpPr>
            <p:sp>
              <p:nvSpPr>
                <p:cNvPr id="27" name="Freeform 8">
                  <a:extLst>
                    <a:ext uri="{FF2B5EF4-FFF2-40B4-BE49-F238E27FC236}">
                      <a16:creationId xmlns:a16="http://schemas.microsoft.com/office/drawing/2014/main" id="{8DC33EAE-98EC-2F2A-979E-6DB68F9E9A31}"/>
                    </a:ext>
                  </a:extLst>
                </p:cNvPr>
                <p:cNvSpPr/>
                <p:nvPr/>
              </p:nvSpPr>
              <p:spPr>
                <a:xfrm>
                  <a:off x="0" y="0"/>
                  <a:ext cx="4400903" cy="3082791"/>
                </a:xfrm>
                <a:custGeom>
                  <a:avLst/>
                  <a:gdLst/>
                  <a:ahLst/>
                  <a:cxnLst/>
                  <a:rect l="l" t="t" r="r" b="b"/>
                  <a:pathLst>
                    <a:path w="4400903" h="3082791">
                      <a:moveTo>
                        <a:pt x="4096103" y="0"/>
                      </a:moveTo>
                      <a:lnTo>
                        <a:pt x="304800" y="0"/>
                      </a:lnTo>
                      <a:cubicBezTo>
                        <a:pt x="135890" y="0"/>
                        <a:pt x="0" y="135890"/>
                        <a:pt x="0" y="304800"/>
                      </a:cubicBezTo>
                      <a:lnTo>
                        <a:pt x="0" y="2777991"/>
                      </a:lnTo>
                      <a:cubicBezTo>
                        <a:pt x="0" y="2946901"/>
                        <a:pt x="135890" y="3082791"/>
                        <a:pt x="304800" y="3082791"/>
                      </a:cubicBezTo>
                      <a:lnTo>
                        <a:pt x="4096103" y="3082791"/>
                      </a:lnTo>
                      <a:cubicBezTo>
                        <a:pt x="4265013" y="3082791"/>
                        <a:pt x="4400903" y="2946901"/>
                        <a:pt x="4400903" y="2777991"/>
                      </a:cubicBezTo>
                      <a:lnTo>
                        <a:pt x="4400903" y="304800"/>
                      </a:lnTo>
                      <a:cubicBezTo>
                        <a:pt x="4400903" y="135890"/>
                        <a:pt x="4265013" y="0"/>
                        <a:pt x="4096103" y="0"/>
                      </a:cubicBezTo>
                      <a:close/>
                    </a:path>
                  </a:pathLst>
                </a:custGeom>
                <a:solidFill>
                  <a:srgbClr val="FEEAFA"/>
                </a:solidFill>
              </p:spPr>
              <p:txBody>
                <a:bodyPr/>
                <a:lstStyle/>
                <a:p>
                  <a:endParaRPr lang="en-US"/>
                </a:p>
              </p:txBody>
            </p:sp>
          </p:grpSp>
          <p:sp>
            <p:nvSpPr>
              <p:cNvPr id="26" name="TextBox 25">
                <a:extLst>
                  <a:ext uri="{FF2B5EF4-FFF2-40B4-BE49-F238E27FC236}">
                    <a16:creationId xmlns:a16="http://schemas.microsoft.com/office/drawing/2014/main" id="{B731B444-A0B0-7984-7D25-F5CB2C55870D}"/>
                  </a:ext>
                </a:extLst>
              </p:cNvPr>
              <p:cNvSpPr txBox="1"/>
              <p:nvPr/>
            </p:nvSpPr>
            <p:spPr>
              <a:xfrm>
                <a:off x="2139886" y="5013088"/>
                <a:ext cx="1132859" cy="1015663"/>
              </a:xfrm>
              <a:prstGeom prst="rect">
                <a:avLst/>
              </a:prstGeom>
              <a:noFill/>
            </p:spPr>
            <p:txBody>
              <a:bodyPr wrap="square" rtlCol="0">
                <a:spAutoFit/>
              </a:bodyPr>
              <a:lstStyle/>
              <a:p>
                <a:pPr algn="ctr"/>
                <a:r>
                  <a:rPr lang="en-US" sz="6000" b="1">
                    <a:solidFill>
                      <a:srgbClr val="C00000"/>
                    </a:solidFill>
                    <a:latin typeface="Arial" panose="020B0604020202020204" pitchFamily="34" charset="0"/>
                    <a:cs typeface="Arial" panose="020B0604020202020204" pitchFamily="34" charset="0"/>
                  </a:rPr>
                  <a:t>02</a:t>
                </a:r>
                <a:endParaRPr lang="en-US" sz="6000" b="1" dirty="0">
                  <a:solidFill>
                    <a:srgbClr val="C00000"/>
                  </a:solidFill>
                  <a:latin typeface="Arial" panose="020B0604020202020204" pitchFamily="34" charset="0"/>
                  <a:cs typeface="Arial" panose="020B0604020202020204" pitchFamily="34" charset="0"/>
                </a:endParaRPr>
              </a:p>
            </p:txBody>
          </p:sp>
        </p:grpSp>
        <p:grpSp>
          <p:nvGrpSpPr>
            <p:cNvPr id="21" name="Group 20">
              <a:extLst>
                <a:ext uri="{FF2B5EF4-FFF2-40B4-BE49-F238E27FC236}">
                  <a16:creationId xmlns:a16="http://schemas.microsoft.com/office/drawing/2014/main" id="{E2DDD1A0-026D-2BCC-942C-014DDB5EB0CA}"/>
                </a:ext>
              </a:extLst>
            </p:cNvPr>
            <p:cNvGrpSpPr/>
            <p:nvPr/>
          </p:nvGrpSpPr>
          <p:grpSpPr>
            <a:xfrm>
              <a:off x="4597099" y="4345766"/>
              <a:ext cx="13081301" cy="2350309"/>
              <a:chOff x="4597099" y="4345766"/>
              <a:chExt cx="13081301" cy="2350309"/>
            </a:xfrm>
          </p:grpSpPr>
          <p:grpSp>
            <p:nvGrpSpPr>
              <p:cNvPr id="22" name="Group 5">
                <a:extLst>
                  <a:ext uri="{FF2B5EF4-FFF2-40B4-BE49-F238E27FC236}">
                    <a16:creationId xmlns:a16="http://schemas.microsoft.com/office/drawing/2014/main" id="{0B94F4CB-5913-AD4A-E4A9-5B31ED809DE8}"/>
                  </a:ext>
                </a:extLst>
              </p:cNvPr>
              <p:cNvGrpSpPr/>
              <p:nvPr/>
            </p:nvGrpSpPr>
            <p:grpSpPr>
              <a:xfrm>
                <a:off x="4597099" y="4345766"/>
                <a:ext cx="13081301" cy="2350309"/>
                <a:chOff x="0" y="0"/>
                <a:chExt cx="12452581" cy="2311400"/>
              </a:xfrm>
            </p:grpSpPr>
            <p:sp>
              <p:nvSpPr>
                <p:cNvPr id="24" name="Freeform 6">
                  <a:extLst>
                    <a:ext uri="{FF2B5EF4-FFF2-40B4-BE49-F238E27FC236}">
                      <a16:creationId xmlns:a16="http://schemas.microsoft.com/office/drawing/2014/main" id="{A7050C1F-15D6-FD31-7AF3-2ED2702D99D9}"/>
                    </a:ext>
                  </a:extLst>
                </p:cNvPr>
                <p:cNvSpPr/>
                <p:nvPr/>
              </p:nvSpPr>
              <p:spPr>
                <a:xfrm>
                  <a:off x="0" y="0"/>
                  <a:ext cx="12452581" cy="2311400"/>
                </a:xfrm>
                <a:custGeom>
                  <a:avLst/>
                  <a:gdLst/>
                  <a:ahLst/>
                  <a:cxnLst/>
                  <a:rect l="l" t="t" r="r" b="b"/>
                  <a:pathLst>
                    <a:path w="12452581" h="2311400">
                      <a:moveTo>
                        <a:pt x="12147781" y="0"/>
                      </a:moveTo>
                      <a:lnTo>
                        <a:pt x="304800" y="0"/>
                      </a:lnTo>
                      <a:cubicBezTo>
                        <a:pt x="135890" y="0"/>
                        <a:pt x="0" y="135890"/>
                        <a:pt x="0" y="304800"/>
                      </a:cubicBezTo>
                      <a:lnTo>
                        <a:pt x="0" y="2006600"/>
                      </a:lnTo>
                      <a:cubicBezTo>
                        <a:pt x="0" y="2175510"/>
                        <a:pt x="135890" y="2311400"/>
                        <a:pt x="304800" y="2311400"/>
                      </a:cubicBezTo>
                      <a:lnTo>
                        <a:pt x="12147781" y="2311400"/>
                      </a:lnTo>
                      <a:cubicBezTo>
                        <a:pt x="12316691" y="2311400"/>
                        <a:pt x="12452581" y="2175510"/>
                        <a:pt x="12452581" y="2006600"/>
                      </a:cubicBezTo>
                      <a:lnTo>
                        <a:pt x="12452581" y="304800"/>
                      </a:lnTo>
                      <a:cubicBezTo>
                        <a:pt x="12452581" y="135890"/>
                        <a:pt x="12316691" y="0"/>
                        <a:pt x="12147781" y="0"/>
                      </a:cubicBezTo>
                      <a:close/>
                    </a:path>
                  </a:pathLst>
                </a:custGeom>
                <a:solidFill>
                  <a:srgbClr val="FFFADB"/>
                </a:solidFill>
              </p:spPr>
              <p:txBody>
                <a:bodyPr/>
                <a:lstStyle/>
                <a:p>
                  <a:endParaRPr lang="en-US"/>
                </a:p>
              </p:txBody>
            </p:sp>
          </p:grpSp>
          <p:sp>
            <p:nvSpPr>
              <p:cNvPr id="23" name="TextBox 22">
                <a:extLst>
                  <a:ext uri="{FF2B5EF4-FFF2-40B4-BE49-F238E27FC236}">
                    <a16:creationId xmlns:a16="http://schemas.microsoft.com/office/drawing/2014/main" id="{8CBCEE55-5324-046D-8893-691DC7648DAF}"/>
                  </a:ext>
                </a:extLst>
              </p:cNvPr>
              <p:cNvSpPr txBox="1"/>
              <p:nvPr/>
            </p:nvSpPr>
            <p:spPr>
              <a:xfrm>
                <a:off x="4950965" y="4545598"/>
                <a:ext cx="12117835" cy="1824923"/>
              </a:xfrm>
              <a:prstGeom prst="rect">
                <a:avLst/>
              </a:prstGeom>
              <a:noFill/>
            </p:spPr>
            <p:txBody>
              <a:bodyPr wrap="square" rtlCol="0">
                <a:spAutoFit/>
              </a:bodyPr>
              <a:lstStyle/>
              <a:p>
                <a:pPr algn="just">
                  <a:lnSpc>
                    <a:spcPct val="150000"/>
                  </a:lnSpc>
                </a:pPr>
                <a:r>
                  <a:rPr lang="vi-VN" sz="4000" b="1">
                    <a:latin typeface="Arial" panose="020B0604020202020204" pitchFamily="34" charset="0"/>
                    <a:cs typeface="Arial" panose="020B0604020202020204" pitchFamily="34" charset="0"/>
                  </a:rPr>
                  <a:t>Hoạt động </a:t>
                </a:r>
                <a:r>
                  <a:rPr lang="en-US" sz="4000" b="1">
                    <a:latin typeface="Arial" panose="020B0604020202020204" pitchFamily="34" charset="0"/>
                    <a:cs typeface="Arial" panose="020B0604020202020204" pitchFamily="34" charset="0"/>
                  </a:rPr>
                  <a:t>2</a:t>
                </a:r>
                <a:r>
                  <a:rPr lang="vi-VN" sz="4000" b="1">
                    <a:latin typeface="Arial" panose="020B0604020202020204" pitchFamily="34" charset="0"/>
                    <a:cs typeface="Arial" panose="020B0604020202020204" pitchFamily="34" charset="0"/>
                  </a:rPr>
                  <a:t>: </a:t>
                </a:r>
                <a:r>
                  <a:rPr lang="vi-VN" sz="4000">
                    <a:latin typeface="Arial" panose="020B0604020202020204" pitchFamily="34" charset="0"/>
                    <a:cs typeface="Arial" panose="020B0604020202020204" pitchFamily="34" charset="0"/>
                  </a:rPr>
                  <a:t>Tìm hiểu</a:t>
                </a:r>
                <a:r>
                  <a:rPr lang="en-US" sz="4000">
                    <a:latin typeface="Arial" panose="020B0604020202020204" pitchFamily="34" charset="0"/>
                    <a:cs typeface="Arial" panose="020B0604020202020204" pitchFamily="34" charset="0"/>
                  </a:rPr>
                  <a:t> biểu hiện của sự nỗ lực hoàn thiện bản thân</a:t>
                </a:r>
                <a:endParaRPr lang="vi-VN" sz="4000" dirty="0">
                  <a:latin typeface="Arial" panose="020B0604020202020204" pitchFamily="34" charset="0"/>
                  <a:cs typeface="Arial" panose="020B0604020202020204" pitchFamily="34" charset="0"/>
                </a:endParaRPr>
              </a:p>
            </p:txBody>
          </p:sp>
        </p:grpSp>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0-#ppt_w/2"/>
                                          </p:val>
                                        </p:tav>
                                        <p:tav tm="100000">
                                          <p:val>
                                            <p:strVal val="#ppt_x"/>
                                          </p:val>
                                        </p:tav>
                                      </p:tavLst>
                                    </p:anim>
                                    <p:anim calcmode="lin" valueType="num">
                                      <p:cBhvr additive="base">
                                        <p:cTn id="14"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EE2FF"/>
        </a:solidFill>
        <a:effectLst/>
      </p:bgPr>
    </p:bg>
    <p:spTree>
      <p:nvGrpSpPr>
        <p:cNvPr id="1" name=""/>
        <p:cNvGrpSpPr/>
        <p:nvPr/>
      </p:nvGrpSpPr>
      <p:grpSpPr>
        <a:xfrm>
          <a:off x="0" y="0"/>
          <a:ext cx="0" cy="0"/>
          <a:chOff x="0" y="0"/>
          <a:chExt cx="0" cy="0"/>
        </a:xfrm>
      </p:grpSpPr>
      <p:grpSp>
        <p:nvGrpSpPr>
          <p:cNvPr id="2" name="Group 2"/>
          <p:cNvGrpSpPr/>
          <p:nvPr/>
        </p:nvGrpSpPr>
        <p:grpSpPr>
          <a:xfrm>
            <a:off x="2514600" y="1543907"/>
            <a:ext cx="13258800" cy="6733940"/>
            <a:chOff x="0" y="0"/>
            <a:chExt cx="7913389" cy="5197813"/>
          </a:xfrm>
        </p:grpSpPr>
        <p:sp>
          <p:nvSpPr>
            <p:cNvPr id="3" name="Freeform 3"/>
            <p:cNvSpPr/>
            <p:nvPr/>
          </p:nvSpPr>
          <p:spPr>
            <a:xfrm>
              <a:off x="0" y="0"/>
              <a:ext cx="7913389" cy="5197813"/>
            </a:xfrm>
            <a:custGeom>
              <a:avLst/>
              <a:gdLst/>
              <a:ahLst/>
              <a:cxnLst/>
              <a:rect l="l" t="t" r="r" b="b"/>
              <a:pathLst>
                <a:path w="7913389" h="5197813">
                  <a:moveTo>
                    <a:pt x="7608589" y="0"/>
                  </a:moveTo>
                  <a:lnTo>
                    <a:pt x="304800" y="0"/>
                  </a:lnTo>
                  <a:cubicBezTo>
                    <a:pt x="135890" y="0"/>
                    <a:pt x="0" y="135890"/>
                    <a:pt x="0" y="304800"/>
                  </a:cubicBezTo>
                  <a:lnTo>
                    <a:pt x="0" y="4893013"/>
                  </a:lnTo>
                  <a:cubicBezTo>
                    <a:pt x="0" y="5061923"/>
                    <a:pt x="135890" y="5197813"/>
                    <a:pt x="304800" y="5197813"/>
                  </a:cubicBezTo>
                  <a:lnTo>
                    <a:pt x="7608589" y="5197813"/>
                  </a:lnTo>
                  <a:cubicBezTo>
                    <a:pt x="7777499" y="5197813"/>
                    <a:pt x="7913389" y="5061923"/>
                    <a:pt x="7913389" y="4893013"/>
                  </a:cubicBezTo>
                  <a:lnTo>
                    <a:pt x="7913389" y="304800"/>
                  </a:lnTo>
                  <a:cubicBezTo>
                    <a:pt x="7913389" y="135890"/>
                    <a:pt x="7777499" y="0"/>
                    <a:pt x="7608589" y="0"/>
                  </a:cubicBezTo>
                  <a:close/>
                </a:path>
              </a:pathLst>
            </a:custGeom>
            <a:solidFill>
              <a:srgbClr val="FFFFFF"/>
            </a:solidFill>
          </p:spPr>
          <p:txBody>
            <a:bodyPr/>
            <a:lstStyle/>
            <a:p>
              <a:endParaRPr lang="en-US"/>
            </a:p>
          </p:txBody>
        </p:sp>
      </p:grpSp>
      <p:sp>
        <p:nvSpPr>
          <p:cNvPr id="6" name="Freeform 6"/>
          <p:cNvSpPr/>
          <p:nvPr/>
        </p:nvSpPr>
        <p:spPr>
          <a:xfrm rot="-1641154">
            <a:off x="854297" y="534922"/>
            <a:ext cx="3387819" cy="4353506"/>
          </a:xfrm>
          <a:custGeom>
            <a:avLst/>
            <a:gdLst/>
            <a:ahLst/>
            <a:cxnLst/>
            <a:rect l="l" t="t" r="r" b="b"/>
            <a:pathLst>
              <a:path w="3387819" h="4353506">
                <a:moveTo>
                  <a:pt x="0" y="0"/>
                </a:moveTo>
                <a:lnTo>
                  <a:pt x="3387819" y="0"/>
                </a:lnTo>
                <a:lnTo>
                  <a:pt x="3387819" y="4353506"/>
                </a:lnTo>
                <a:lnTo>
                  <a:pt x="0" y="43535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rot="-3888439">
            <a:off x="13433860" y="5720899"/>
            <a:ext cx="4737143" cy="5190097"/>
          </a:xfrm>
          <a:custGeom>
            <a:avLst/>
            <a:gdLst/>
            <a:ahLst/>
            <a:cxnLst/>
            <a:rect l="l" t="t" r="r" b="b"/>
            <a:pathLst>
              <a:path w="4737143" h="5190097">
                <a:moveTo>
                  <a:pt x="0" y="0"/>
                </a:moveTo>
                <a:lnTo>
                  <a:pt x="4737143" y="0"/>
                </a:lnTo>
                <a:lnTo>
                  <a:pt x="4737143" y="5190097"/>
                </a:lnTo>
                <a:lnTo>
                  <a:pt x="0" y="51900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id="{AECE95F5-348B-E4BC-54B4-92FC375D0D4D}"/>
              </a:ext>
            </a:extLst>
          </p:cNvPr>
          <p:cNvSpPr txBox="1"/>
          <p:nvPr/>
        </p:nvSpPr>
        <p:spPr>
          <a:xfrm>
            <a:off x="2750743" y="2009153"/>
            <a:ext cx="12786514" cy="5905719"/>
          </a:xfrm>
          <a:prstGeom prst="rect">
            <a:avLst/>
          </a:prstGeom>
        </p:spPr>
        <p:txBody>
          <a:bodyPr wrap="square" lIns="0" tIns="0" rIns="0" bIns="0" rtlCol="0" anchor="t">
            <a:spAutoFit/>
          </a:bodyPr>
          <a:lstStyle/>
          <a:p>
            <a:pPr algn="ctr">
              <a:lnSpc>
                <a:spcPct val="150000"/>
              </a:lnSpc>
            </a:pPr>
            <a:r>
              <a:rPr lang="vi-VN" sz="6400" b="1">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Hoạt động </a:t>
            </a:r>
            <a:r>
              <a:rPr lang="en-US" sz="6400" b="1">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1</a:t>
            </a:r>
            <a:r>
              <a:rPr lang="vi-VN" sz="6400" b="1">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 </a:t>
            </a:r>
            <a:endParaRPr lang="en-US" sz="6400" b="1">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vi-VN" sz="6400" b="1">
                <a:solidFill>
                  <a:schemeClr val="accent5">
                    <a:lumMod val="50000"/>
                  </a:schemeClr>
                </a:solidFill>
                <a:ea typeface="Calibri" panose="020F0502020204030204" pitchFamily="34" charset="0"/>
                <a:cs typeface="Arial" panose="020B0604020202020204" pitchFamily="34" charset="0"/>
              </a:rPr>
              <a:t>Tìm hiểu cách tuân thủ kỉ luật, quy định của nhóm, lớp, tập thể trường, cộng đồng</a:t>
            </a:r>
            <a:endParaRPr lang="vi-VN" sz="6400" b="1" dirty="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EE2FF"/>
        </a:solidFill>
        <a:effectLst/>
      </p:bgPr>
    </p:bg>
    <p:spTree>
      <p:nvGrpSpPr>
        <p:cNvPr id="1" name=""/>
        <p:cNvGrpSpPr/>
        <p:nvPr/>
      </p:nvGrpSpPr>
      <p:grpSpPr>
        <a:xfrm>
          <a:off x="0" y="0"/>
          <a:ext cx="0" cy="0"/>
          <a:chOff x="0" y="0"/>
          <a:chExt cx="0" cy="0"/>
        </a:xfrm>
      </p:grpSpPr>
      <p:sp>
        <p:nvSpPr>
          <p:cNvPr id="23" name="Freeform 23"/>
          <p:cNvSpPr/>
          <p:nvPr/>
        </p:nvSpPr>
        <p:spPr>
          <a:xfrm>
            <a:off x="17145000" y="-27214"/>
            <a:ext cx="1676400" cy="1371600"/>
          </a:xfrm>
          <a:custGeom>
            <a:avLst/>
            <a:gdLst/>
            <a:ahLst/>
            <a:cxnLst/>
            <a:rect l="l" t="t" r="r" b="b"/>
            <a:pathLst>
              <a:path w="3954257" h="4332353">
                <a:moveTo>
                  <a:pt x="0" y="0"/>
                </a:moveTo>
                <a:lnTo>
                  <a:pt x="3954257" y="0"/>
                </a:lnTo>
                <a:lnTo>
                  <a:pt x="3954257" y="4332354"/>
                </a:lnTo>
                <a:lnTo>
                  <a:pt x="0" y="433235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Line Callout 1 (Border and Accent Bar) 3">
            <a:extLst>
              <a:ext uri="{FF2B5EF4-FFF2-40B4-BE49-F238E27FC236}">
                <a16:creationId xmlns:a16="http://schemas.microsoft.com/office/drawing/2014/main" id="{4C22E295-0986-8664-42DA-F02894BEA54C}"/>
              </a:ext>
            </a:extLst>
          </p:cNvPr>
          <p:cNvSpPr/>
          <p:nvPr/>
        </p:nvSpPr>
        <p:spPr>
          <a:xfrm>
            <a:off x="212272" y="2909918"/>
            <a:ext cx="6545987" cy="2385981"/>
          </a:xfrm>
          <a:prstGeom prst="accentBorderCallout1">
            <a:avLst>
              <a:gd name="adj1" fmla="val 18750"/>
              <a:gd name="adj2" fmla="val -3127"/>
              <a:gd name="adj3" fmla="val 17954"/>
              <a:gd name="adj4" fmla="val -17509"/>
            </a:avLst>
          </a:prstGeom>
          <a:solidFill>
            <a:schemeClr val="bg1"/>
          </a:solidFill>
          <a:ln>
            <a:solidFill>
              <a:schemeClr val="tx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b="1">
                <a:solidFill>
                  <a:schemeClr val="tx2">
                    <a:lumMod val="50000"/>
                  </a:schemeClr>
                </a:solidFill>
                <a:latin typeface="Arial" panose="020B0604020202020204" pitchFamily="34" charset="0"/>
                <a:cs typeface="Arial" panose="020B0604020202020204" pitchFamily="34" charset="0"/>
              </a:rPr>
              <a:t>Các em </a:t>
            </a:r>
            <a:r>
              <a:rPr lang="vi-VN" sz="3800" b="1">
                <a:solidFill>
                  <a:schemeClr val="tx2">
                    <a:lumMod val="50000"/>
                  </a:schemeClr>
                </a:solidFill>
                <a:latin typeface="Arial" panose="020B0604020202020204" pitchFamily="34" charset="0"/>
                <a:cs typeface="Arial" panose="020B0604020202020204" pitchFamily="34" charset="0"/>
              </a:rPr>
              <a:t>chia sẻ trước lớp </a:t>
            </a:r>
            <a:r>
              <a:rPr lang="en-US" sz="3800" b="1">
                <a:solidFill>
                  <a:schemeClr val="tx2">
                    <a:lumMod val="50000"/>
                  </a:schemeClr>
                </a:solidFill>
                <a:latin typeface="Arial" panose="020B0604020202020204" pitchFamily="34" charset="0"/>
                <a:cs typeface="Arial" panose="020B0604020202020204" pitchFamily="34" charset="0"/>
              </a:rPr>
              <a:t>theo </a:t>
            </a:r>
            <a:r>
              <a:rPr lang="vi-VN" sz="3800" b="1">
                <a:solidFill>
                  <a:schemeClr val="tx2">
                    <a:lumMod val="50000"/>
                  </a:schemeClr>
                </a:solidFill>
                <a:latin typeface="Arial" panose="020B0604020202020204" pitchFamily="34" charset="0"/>
                <a:cs typeface="Arial" panose="020B0604020202020204" pitchFamily="34" charset="0"/>
              </a:rPr>
              <a:t>những câu hỏi sau:</a:t>
            </a:r>
            <a:endParaRPr lang="en-US" sz="3800" b="1" dirty="0">
              <a:solidFill>
                <a:schemeClr val="tx2">
                  <a:lumMod val="50000"/>
                </a:schemeClr>
              </a:solidFill>
              <a:latin typeface="Arial" panose="020B0604020202020204" pitchFamily="34" charset="0"/>
              <a:cs typeface="Arial" panose="020B0604020202020204" pitchFamily="34" charset="0"/>
            </a:endParaRPr>
          </a:p>
        </p:txBody>
      </p:sp>
      <p:sp>
        <p:nvSpPr>
          <p:cNvPr id="6" name="Rounded Rectangle 19">
            <a:extLst>
              <a:ext uri="{FF2B5EF4-FFF2-40B4-BE49-F238E27FC236}">
                <a16:creationId xmlns:a16="http://schemas.microsoft.com/office/drawing/2014/main" id="{5DB76248-01D5-D99F-B0C4-6464FEE76495}"/>
              </a:ext>
            </a:extLst>
          </p:cNvPr>
          <p:cNvSpPr/>
          <p:nvPr/>
        </p:nvSpPr>
        <p:spPr>
          <a:xfrm>
            <a:off x="8077842" y="5132614"/>
            <a:ext cx="9556444" cy="1911550"/>
          </a:xfrm>
          <a:prstGeom prst="roundRect">
            <a:avLst/>
          </a:prstGeom>
          <a:solidFill>
            <a:schemeClr val="bg1"/>
          </a:solidFill>
          <a:ln w="57150">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3400">
                <a:latin typeface="Arial" panose="020B0604020202020204" pitchFamily="34" charset="0"/>
                <a:cs typeface="Arial" panose="020B0604020202020204" pitchFamily="34" charset="0"/>
              </a:rPr>
              <a:t>Những quy định nào em chưa thường xuyên thực hiện được?</a:t>
            </a:r>
            <a:endParaRPr lang="en-US" sz="3400" dirty="0">
              <a:solidFill>
                <a:schemeClr val="tx1"/>
              </a:solidFill>
              <a:latin typeface="Arial" panose="020B0604020202020204" pitchFamily="34" charset="0"/>
              <a:cs typeface="Arial" panose="020B0604020202020204" pitchFamily="34" charset="0"/>
            </a:endParaRPr>
          </a:p>
        </p:txBody>
      </p:sp>
      <p:sp>
        <p:nvSpPr>
          <p:cNvPr id="7" name="Rounded Rectangle 23">
            <a:extLst>
              <a:ext uri="{FF2B5EF4-FFF2-40B4-BE49-F238E27FC236}">
                <a16:creationId xmlns:a16="http://schemas.microsoft.com/office/drawing/2014/main" id="{04C20716-E4A7-93D6-BE33-BA6943FCF849}"/>
              </a:ext>
            </a:extLst>
          </p:cNvPr>
          <p:cNvSpPr/>
          <p:nvPr/>
        </p:nvSpPr>
        <p:spPr>
          <a:xfrm>
            <a:off x="8077843" y="7355311"/>
            <a:ext cx="9556443" cy="2452736"/>
          </a:xfrm>
          <a:prstGeom prst="roundRect">
            <a:avLst/>
          </a:prstGeom>
          <a:solidFill>
            <a:schemeClr val="bg1"/>
          </a:solidFill>
          <a:ln w="57150">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3400">
                <a:latin typeface="Arial" panose="020B0604020202020204" pitchFamily="34" charset="0"/>
                <a:cs typeface="Arial" panose="020B0604020202020204" pitchFamily="34" charset="0"/>
              </a:rPr>
              <a:t>Em đã gặp những khó khăn gì và khắc phục những khó khăn đó như thế nào để tuân thủ các quy định chung?</a:t>
            </a:r>
            <a:endParaRPr lang="en-US" sz="3400" dirty="0">
              <a:solidFill>
                <a:schemeClr val="tx1"/>
              </a:solidFill>
              <a:latin typeface="Arial" panose="020B0604020202020204" pitchFamily="34" charset="0"/>
              <a:cs typeface="Arial" panose="020B0604020202020204" pitchFamily="34" charset="0"/>
            </a:endParaRPr>
          </a:p>
        </p:txBody>
      </p:sp>
      <p:sp>
        <p:nvSpPr>
          <p:cNvPr id="10" name="Rounded Rectangle 19">
            <a:extLst>
              <a:ext uri="{FF2B5EF4-FFF2-40B4-BE49-F238E27FC236}">
                <a16:creationId xmlns:a16="http://schemas.microsoft.com/office/drawing/2014/main" id="{9D743D8C-360E-6E62-421A-DE956E492417}"/>
              </a:ext>
            </a:extLst>
          </p:cNvPr>
          <p:cNvSpPr/>
          <p:nvPr/>
        </p:nvSpPr>
        <p:spPr>
          <a:xfrm>
            <a:off x="8077847" y="2909918"/>
            <a:ext cx="9556444" cy="1911549"/>
          </a:xfrm>
          <a:prstGeom prst="roundRect">
            <a:avLst/>
          </a:prstGeom>
          <a:solidFill>
            <a:schemeClr val="bg1"/>
          </a:solidFill>
          <a:ln w="57150">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3400">
                <a:latin typeface="Arial" panose="020B0604020202020204" pitchFamily="34" charset="0"/>
                <a:cs typeface="Arial" panose="020B0604020202020204" pitchFamily="34" charset="0"/>
              </a:rPr>
              <a:t>Em đã tuân thủ các quy định chung của tổ, lớp, chi đoàn, trường, cộng đồng như thế nào?</a:t>
            </a:r>
            <a:endParaRPr lang="en-US" sz="3400" dirty="0">
              <a:solidFill>
                <a:schemeClr val="tx1"/>
              </a:solidFill>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E4F56B89-C73E-D632-56DE-678DCFC10B75}"/>
              </a:ext>
            </a:extLst>
          </p:cNvPr>
          <p:cNvGrpSpPr/>
          <p:nvPr/>
        </p:nvGrpSpPr>
        <p:grpSpPr>
          <a:xfrm rot="16200000">
            <a:off x="6374111" y="4677761"/>
            <a:ext cx="2747677" cy="659791"/>
            <a:chOff x="6498137" y="3625822"/>
            <a:chExt cx="558104" cy="973671"/>
          </a:xfrm>
        </p:grpSpPr>
        <p:cxnSp>
          <p:nvCxnSpPr>
            <p:cNvPr id="12" name="Straight Connector 11">
              <a:extLst>
                <a:ext uri="{FF2B5EF4-FFF2-40B4-BE49-F238E27FC236}">
                  <a16:creationId xmlns:a16="http://schemas.microsoft.com/office/drawing/2014/main" id="{3E88947C-1F6B-7DC6-1D48-014DD39508F0}"/>
                </a:ext>
              </a:extLst>
            </p:cNvPr>
            <p:cNvCxnSpPr>
              <a:cxnSpLocks/>
            </p:cNvCxnSpPr>
            <p:nvPr/>
          </p:nvCxnSpPr>
          <p:spPr>
            <a:xfrm flipH="1">
              <a:off x="6498137" y="3625823"/>
              <a:ext cx="558104"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61256EC-E191-9860-6D2A-C319481AFE65}"/>
                </a:ext>
              </a:extLst>
            </p:cNvPr>
            <p:cNvCxnSpPr>
              <a:cxnSpLocks/>
            </p:cNvCxnSpPr>
            <p:nvPr/>
          </p:nvCxnSpPr>
          <p:spPr>
            <a:xfrm>
              <a:off x="6498137" y="3625822"/>
              <a:ext cx="0" cy="973671"/>
            </a:xfrm>
            <a:prstGeom prst="line">
              <a:avLst/>
            </a:prstGeom>
            <a:ln w="28575">
              <a:solidFill>
                <a:schemeClr val="accent6">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A9F4C4E3-1C36-E411-160B-3C63CB11A6FF}"/>
              </a:ext>
            </a:extLst>
          </p:cNvPr>
          <p:cNvGrpSpPr/>
          <p:nvPr/>
        </p:nvGrpSpPr>
        <p:grpSpPr>
          <a:xfrm rot="16200000" flipH="1">
            <a:off x="5110470" y="5909851"/>
            <a:ext cx="5242341" cy="627175"/>
            <a:chOff x="6498137" y="3625822"/>
            <a:chExt cx="558104" cy="973671"/>
          </a:xfrm>
        </p:grpSpPr>
        <p:cxnSp>
          <p:nvCxnSpPr>
            <p:cNvPr id="15" name="Straight Connector 14">
              <a:extLst>
                <a:ext uri="{FF2B5EF4-FFF2-40B4-BE49-F238E27FC236}">
                  <a16:creationId xmlns:a16="http://schemas.microsoft.com/office/drawing/2014/main" id="{6FCFBE00-A9C6-C7DA-C49D-80682C06424A}"/>
                </a:ext>
              </a:extLst>
            </p:cNvPr>
            <p:cNvCxnSpPr>
              <a:cxnSpLocks/>
            </p:cNvCxnSpPr>
            <p:nvPr/>
          </p:nvCxnSpPr>
          <p:spPr>
            <a:xfrm flipH="1">
              <a:off x="6498137" y="3625823"/>
              <a:ext cx="558104"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0946732-EC44-6739-BF84-202B554A6F0C}"/>
                </a:ext>
              </a:extLst>
            </p:cNvPr>
            <p:cNvCxnSpPr>
              <a:cxnSpLocks/>
            </p:cNvCxnSpPr>
            <p:nvPr/>
          </p:nvCxnSpPr>
          <p:spPr>
            <a:xfrm>
              <a:off x="6498137" y="3625822"/>
              <a:ext cx="0" cy="973671"/>
            </a:xfrm>
            <a:prstGeom prst="line">
              <a:avLst/>
            </a:prstGeom>
            <a:ln w="28575">
              <a:solidFill>
                <a:schemeClr val="accent6">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B11BBA72-923B-EFA1-3014-97BB56C0D12B}"/>
              </a:ext>
            </a:extLst>
          </p:cNvPr>
          <p:cNvGrpSpPr/>
          <p:nvPr/>
        </p:nvGrpSpPr>
        <p:grpSpPr>
          <a:xfrm rot="16200000">
            <a:off x="6516397" y="7283159"/>
            <a:ext cx="2463105" cy="659793"/>
            <a:chOff x="6498137" y="3625822"/>
            <a:chExt cx="558104" cy="973671"/>
          </a:xfrm>
        </p:grpSpPr>
        <p:cxnSp>
          <p:nvCxnSpPr>
            <p:cNvPr id="18" name="Straight Connector 17">
              <a:extLst>
                <a:ext uri="{FF2B5EF4-FFF2-40B4-BE49-F238E27FC236}">
                  <a16:creationId xmlns:a16="http://schemas.microsoft.com/office/drawing/2014/main" id="{00249086-E22B-D9A3-C171-26556128B373}"/>
                </a:ext>
              </a:extLst>
            </p:cNvPr>
            <p:cNvCxnSpPr>
              <a:cxnSpLocks/>
            </p:cNvCxnSpPr>
            <p:nvPr/>
          </p:nvCxnSpPr>
          <p:spPr>
            <a:xfrm flipH="1">
              <a:off x="6498137" y="3625823"/>
              <a:ext cx="558104"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B00D9F9-B54B-38CA-61FC-B5D4DDA20CBF}"/>
                </a:ext>
              </a:extLst>
            </p:cNvPr>
            <p:cNvCxnSpPr>
              <a:cxnSpLocks/>
            </p:cNvCxnSpPr>
            <p:nvPr/>
          </p:nvCxnSpPr>
          <p:spPr>
            <a:xfrm>
              <a:off x="6498137" y="3625822"/>
              <a:ext cx="0" cy="973671"/>
            </a:xfrm>
            <a:prstGeom prst="line">
              <a:avLst/>
            </a:prstGeom>
            <a:ln w="28575">
              <a:solidFill>
                <a:schemeClr val="accent6">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7843E0E4-E163-FECE-BA10-0B88FBB08A80}"/>
              </a:ext>
            </a:extLst>
          </p:cNvPr>
          <p:cNvSpPr txBox="1"/>
          <p:nvPr/>
        </p:nvSpPr>
        <p:spPr>
          <a:xfrm>
            <a:off x="1238250" y="579371"/>
            <a:ext cx="15811499" cy="1911549"/>
          </a:xfrm>
          <a:prstGeom prst="rect">
            <a:avLst/>
          </a:prstGeom>
          <a:noFill/>
        </p:spPr>
        <p:txBody>
          <a:bodyPr wrap="square">
            <a:spAutoFit/>
          </a:bodyPr>
          <a:lstStyle/>
          <a:p>
            <a:pPr algn="ctr">
              <a:lnSpc>
                <a:spcPct val="150000"/>
              </a:lnSpc>
              <a:spcAft>
                <a:spcPts val="1000"/>
              </a:spcAft>
            </a:pPr>
            <a:r>
              <a:rPr lang="en-US" sz="4200" b="1">
                <a:solidFill>
                  <a:srgbClr val="C00000"/>
                </a:solidFill>
                <a:latin typeface="Arial" panose="020B0604020202020204" pitchFamily="34" charset="0"/>
                <a:ea typeface="Calibri" panose="020F0502020204030204" pitchFamily="34" charset="0"/>
                <a:cs typeface="Arial" panose="020B0604020202020204" pitchFamily="34" charset="0"/>
              </a:rPr>
              <a:t>Nhiệm vụ 1: </a:t>
            </a:r>
            <a:r>
              <a:rPr lang="vi-VN" sz="4200" b="1">
                <a:solidFill>
                  <a:srgbClr val="C00000"/>
                </a:solidFill>
                <a:latin typeface="Arial" panose="020B0604020202020204" pitchFamily="34" charset="0"/>
                <a:ea typeface="Calibri" panose="020F0502020204030204" pitchFamily="34" charset="0"/>
                <a:cs typeface="Arial" panose="020B0604020202020204" pitchFamily="34" charset="0"/>
              </a:rPr>
              <a:t>Chia sẻ về việc tuân thủ kỉ luật, quy định của nhóm, lớp, tập thể </a:t>
            </a:r>
            <a:r>
              <a:rPr lang="en-US" sz="4200" b="1">
                <a:solidFill>
                  <a:srgbClr val="C00000"/>
                </a:solidFill>
                <a:latin typeface="Arial" panose="020B0604020202020204" pitchFamily="34" charset="0"/>
                <a:ea typeface="Calibri" panose="020F0502020204030204" pitchFamily="34" charset="0"/>
                <a:cs typeface="Arial" panose="020B0604020202020204" pitchFamily="34" charset="0"/>
              </a:rPr>
              <a:t>trường</a:t>
            </a:r>
            <a:r>
              <a:rPr lang="vi-VN" sz="4200" b="1">
                <a:solidFill>
                  <a:srgbClr val="C00000"/>
                </a:solidFill>
                <a:latin typeface="Arial" panose="020B0604020202020204" pitchFamily="34" charset="0"/>
                <a:ea typeface="Calibri" panose="020F0502020204030204" pitchFamily="34" charset="0"/>
                <a:cs typeface="Arial" panose="020B0604020202020204" pitchFamily="34" charset="0"/>
              </a:rPr>
              <a:t>, cộng đồng</a:t>
            </a:r>
          </a:p>
        </p:txBody>
      </p:sp>
      <p:pic>
        <p:nvPicPr>
          <p:cNvPr id="24" name="Picture 23">
            <a:extLst>
              <a:ext uri="{FF2B5EF4-FFF2-40B4-BE49-F238E27FC236}">
                <a16:creationId xmlns:a16="http://schemas.microsoft.com/office/drawing/2014/main" id="{A6821AAB-B098-D2BE-C1A2-8B00170DF9A3}"/>
              </a:ext>
            </a:extLst>
          </p:cNvPr>
          <p:cNvPicPr>
            <a:picLocks noChangeAspect="1"/>
          </p:cNvPicPr>
          <p:nvPr/>
        </p:nvPicPr>
        <p:blipFill rotWithShape="1">
          <a:blip r:embed="rId5">
            <a:extLst>
              <a:ext uri="{28A0092B-C50C-407E-A947-70E740481C1C}">
                <a14:useLocalDpi xmlns:a14="http://schemas.microsoft.com/office/drawing/2010/main" val="0"/>
              </a:ext>
            </a:extLst>
          </a:blip>
          <a:srcRect b="11228"/>
          <a:stretch/>
        </p:blipFill>
        <p:spPr>
          <a:xfrm>
            <a:off x="533401" y="6036515"/>
            <a:ext cx="5478852" cy="423959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par>
                          <p:cTn id="30" fill="hold">
                            <p:stCondLst>
                              <p:cond delay="500"/>
                            </p:stCondLst>
                            <p:childTnLst>
                              <p:par>
                                <p:cTn id="31" presetID="14" presetClass="entr" presetSubtype="10"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randombar(horizontal)">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left)">
                                      <p:cBhvr>
                                        <p:cTn id="38" dur="500"/>
                                        <p:tgtEl>
                                          <p:spTgt spid="17"/>
                                        </p:tgtEl>
                                      </p:cBhvr>
                                    </p:animEffect>
                                  </p:childTnLst>
                                </p:cTn>
                              </p:par>
                            </p:childTnLst>
                          </p:cTn>
                        </p:par>
                        <p:par>
                          <p:cTn id="39" fill="hold">
                            <p:stCondLst>
                              <p:cond delay="500"/>
                            </p:stCondLst>
                            <p:childTnLst>
                              <p:par>
                                <p:cTn id="40" presetID="14" presetClass="entr" presetSubtype="10" fill="hold" grpId="0"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randombar(horizontal)">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10" grpId="0" animBg="1"/>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EE2FF"/>
        </a:solidFill>
        <a:effectLst/>
      </p:bgPr>
    </p:bg>
    <p:spTree>
      <p:nvGrpSpPr>
        <p:cNvPr id="1" name=""/>
        <p:cNvGrpSpPr/>
        <p:nvPr/>
      </p:nvGrpSpPr>
      <p:grpSpPr>
        <a:xfrm>
          <a:off x="0" y="0"/>
          <a:ext cx="0" cy="0"/>
          <a:chOff x="0" y="0"/>
          <a:chExt cx="0" cy="0"/>
        </a:xfrm>
      </p:grpSpPr>
      <p:sp>
        <p:nvSpPr>
          <p:cNvPr id="23" name="Freeform 23"/>
          <p:cNvSpPr/>
          <p:nvPr/>
        </p:nvSpPr>
        <p:spPr>
          <a:xfrm>
            <a:off x="17145000" y="-27214"/>
            <a:ext cx="1676400" cy="1371600"/>
          </a:xfrm>
          <a:custGeom>
            <a:avLst/>
            <a:gdLst/>
            <a:ahLst/>
            <a:cxnLst/>
            <a:rect l="l" t="t" r="r" b="b"/>
            <a:pathLst>
              <a:path w="3954257" h="4332353">
                <a:moveTo>
                  <a:pt x="0" y="0"/>
                </a:moveTo>
                <a:lnTo>
                  <a:pt x="3954257" y="0"/>
                </a:lnTo>
                <a:lnTo>
                  <a:pt x="3954257" y="4332354"/>
                </a:lnTo>
                <a:lnTo>
                  <a:pt x="0" y="433235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7843E0E4-E163-FECE-BA10-0B88FBB08A80}"/>
              </a:ext>
            </a:extLst>
          </p:cNvPr>
          <p:cNvSpPr txBox="1"/>
          <p:nvPr/>
        </p:nvSpPr>
        <p:spPr>
          <a:xfrm>
            <a:off x="1238250" y="579371"/>
            <a:ext cx="15811499" cy="1911549"/>
          </a:xfrm>
          <a:prstGeom prst="rect">
            <a:avLst/>
          </a:prstGeom>
          <a:noFill/>
        </p:spPr>
        <p:txBody>
          <a:bodyPr wrap="square">
            <a:spAutoFit/>
          </a:bodyPr>
          <a:lstStyle/>
          <a:p>
            <a:pPr algn="ctr">
              <a:lnSpc>
                <a:spcPct val="150000"/>
              </a:lnSpc>
              <a:spcAft>
                <a:spcPts val="1000"/>
              </a:spcAft>
            </a:pPr>
            <a:r>
              <a:rPr lang="en-US" sz="4200" b="1">
                <a:solidFill>
                  <a:srgbClr val="C00000"/>
                </a:solidFill>
                <a:latin typeface="Arial" panose="020B0604020202020204" pitchFamily="34" charset="0"/>
                <a:ea typeface="Calibri" panose="020F0502020204030204" pitchFamily="34" charset="0"/>
                <a:cs typeface="Arial" panose="020B0604020202020204" pitchFamily="34" charset="0"/>
              </a:rPr>
              <a:t>Nhiệm vụ 1: </a:t>
            </a:r>
            <a:r>
              <a:rPr lang="vi-VN" sz="4200" b="1">
                <a:solidFill>
                  <a:srgbClr val="C00000"/>
                </a:solidFill>
                <a:latin typeface="Arial" panose="020B0604020202020204" pitchFamily="34" charset="0"/>
                <a:ea typeface="Calibri" panose="020F0502020204030204" pitchFamily="34" charset="0"/>
                <a:cs typeface="Arial" panose="020B0604020202020204" pitchFamily="34" charset="0"/>
              </a:rPr>
              <a:t>Chia sẻ về việc tuân thủ kỉ luật, quy định của nhóm, lớp, tập thể </a:t>
            </a:r>
            <a:r>
              <a:rPr lang="en-US" sz="4200" b="1">
                <a:solidFill>
                  <a:srgbClr val="C00000"/>
                </a:solidFill>
                <a:latin typeface="Arial" panose="020B0604020202020204" pitchFamily="34" charset="0"/>
                <a:ea typeface="Calibri" panose="020F0502020204030204" pitchFamily="34" charset="0"/>
                <a:cs typeface="Arial" panose="020B0604020202020204" pitchFamily="34" charset="0"/>
              </a:rPr>
              <a:t>trường</a:t>
            </a:r>
            <a:r>
              <a:rPr lang="vi-VN" sz="4200" b="1">
                <a:solidFill>
                  <a:srgbClr val="C00000"/>
                </a:solidFill>
                <a:latin typeface="Arial" panose="020B0604020202020204" pitchFamily="34" charset="0"/>
                <a:ea typeface="Calibri" panose="020F0502020204030204" pitchFamily="34" charset="0"/>
                <a:cs typeface="Arial" panose="020B0604020202020204" pitchFamily="34" charset="0"/>
              </a:rPr>
              <a:t>, cộng đồng</a:t>
            </a:r>
          </a:p>
        </p:txBody>
      </p:sp>
      <p:grpSp>
        <p:nvGrpSpPr>
          <p:cNvPr id="2" name="Group 1">
            <a:extLst>
              <a:ext uri="{FF2B5EF4-FFF2-40B4-BE49-F238E27FC236}">
                <a16:creationId xmlns:a16="http://schemas.microsoft.com/office/drawing/2014/main" id="{FEFA57D2-824C-6E2A-4913-B57CCDF7BAF6}"/>
              </a:ext>
            </a:extLst>
          </p:cNvPr>
          <p:cNvGrpSpPr/>
          <p:nvPr/>
        </p:nvGrpSpPr>
        <p:grpSpPr>
          <a:xfrm>
            <a:off x="8534400" y="3031203"/>
            <a:ext cx="8305801" cy="6447047"/>
            <a:chOff x="7921643" y="3050727"/>
            <a:chExt cx="8305801" cy="6447047"/>
          </a:xfrm>
        </p:grpSpPr>
        <p:sp>
          <p:nvSpPr>
            <p:cNvPr id="3" name="Freeform 4">
              <a:extLst>
                <a:ext uri="{FF2B5EF4-FFF2-40B4-BE49-F238E27FC236}">
                  <a16:creationId xmlns:a16="http://schemas.microsoft.com/office/drawing/2014/main" id="{1DE242E2-0802-F781-4204-081E7994281A}"/>
                </a:ext>
              </a:extLst>
            </p:cNvPr>
            <p:cNvSpPr/>
            <p:nvPr/>
          </p:nvSpPr>
          <p:spPr>
            <a:xfrm>
              <a:off x="7921643" y="3622196"/>
              <a:ext cx="8305801" cy="5875578"/>
            </a:xfrm>
            <a:custGeom>
              <a:avLst/>
              <a:gdLst/>
              <a:ahLst/>
              <a:cxnLst/>
              <a:rect l="l" t="t" r="r" b="b"/>
              <a:pathLst>
                <a:path w="2746884" h="2069539">
                  <a:moveTo>
                    <a:pt x="37858" y="0"/>
                  </a:moveTo>
                  <a:lnTo>
                    <a:pt x="2709026" y="0"/>
                  </a:lnTo>
                  <a:cubicBezTo>
                    <a:pt x="2729934" y="0"/>
                    <a:pt x="2746884" y="16949"/>
                    <a:pt x="2746884" y="37858"/>
                  </a:cubicBezTo>
                  <a:lnTo>
                    <a:pt x="2746884" y="2031682"/>
                  </a:lnTo>
                  <a:cubicBezTo>
                    <a:pt x="2746884" y="2052590"/>
                    <a:pt x="2729934" y="2069539"/>
                    <a:pt x="2709026" y="2069539"/>
                  </a:cubicBezTo>
                  <a:lnTo>
                    <a:pt x="37858" y="2069539"/>
                  </a:lnTo>
                  <a:cubicBezTo>
                    <a:pt x="16949" y="2069539"/>
                    <a:pt x="0" y="2052590"/>
                    <a:pt x="0" y="2031682"/>
                  </a:cubicBezTo>
                  <a:lnTo>
                    <a:pt x="0" y="37858"/>
                  </a:lnTo>
                  <a:cubicBezTo>
                    <a:pt x="0" y="16949"/>
                    <a:pt x="16949" y="0"/>
                    <a:pt x="37858" y="0"/>
                  </a:cubicBezTo>
                  <a:close/>
                </a:path>
              </a:pathLst>
            </a:custGeom>
            <a:solidFill>
              <a:schemeClr val="accent6">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5389B284-92A0-EA59-7F68-1E6AE8D09B3C}"/>
                </a:ext>
              </a:extLst>
            </p:cNvPr>
            <p:cNvGrpSpPr/>
            <p:nvPr/>
          </p:nvGrpSpPr>
          <p:grpSpPr>
            <a:xfrm>
              <a:off x="9482515" y="3050727"/>
              <a:ext cx="5405131" cy="1142938"/>
              <a:chOff x="1805556" y="2902746"/>
              <a:chExt cx="5405131" cy="1142938"/>
            </a:xfrm>
          </p:grpSpPr>
          <p:pic>
            <p:nvPicPr>
              <p:cNvPr id="9" name="Picture 9">
                <a:extLst>
                  <a:ext uri="{FF2B5EF4-FFF2-40B4-BE49-F238E27FC236}">
                    <a16:creationId xmlns:a16="http://schemas.microsoft.com/office/drawing/2014/main" id="{A3A5F8F7-2B97-C450-F8F5-B3A34880F54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805556" y="2902746"/>
                <a:ext cx="5405131" cy="1142938"/>
              </a:xfrm>
              <a:prstGeom prst="rect">
                <a:avLst/>
              </a:prstGeom>
            </p:spPr>
          </p:pic>
          <p:sp>
            <p:nvSpPr>
              <p:cNvPr id="20" name="TextBox 19">
                <a:extLst>
                  <a:ext uri="{FF2B5EF4-FFF2-40B4-BE49-F238E27FC236}">
                    <a16:creationId xmlns:a16="http://schemas.microsoft.com/office/drawing/2014/main" id="{44EE618E-DC4A-7FAF-67E6-12DE360CC71E}"/>
                  </a:ext>
                </a:extLst>
              </p:cNvPr>
              <p:cNvSpPr txBox="1"/>
              <p:nvPr/>
            </p:nvSpPr>
            <p:spPr>
              <a:xfrm>
                <a:off x="1835800" y="2996603"/>
                <a:ext cx="5251197" cy="830997"/>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Lưu ý</a:t>
                </a:r>
                <a:endParaRPr lang="en-US" sz="4800" b="1" dirty="0">
                  <a:solidFill>
                    <a:schemeClr val="bg1"/>
                  </a:solidFill>
                  <a:latin typeface="Arial" panose="020B0604020202020204" pitchFamily="34" charset="0"/>
                  <a:cs typeface="Arial" panose="020B0604020202020204" pitchFamily="34" charset="0"/>
                </a:endParaRPr>
              </a:p>
            </p:txBody>
          </p:sp>
        </p:grpSp>
        <p:sp>
          <p:nvSpPr>
            <p:cNvPr id="8" name="TextBox 9">
              <a:extLst>
                <a:ext uri="{FF2B5EF4-FFF2-40B4-BE49-F238E27FC236}">
                  <a16:creationId xmlns:a16="http://schemas.microsoft.com/office/drawing/2014/main" id="{8A1BAD31-99EF-3794-D2E2-328A106EFB70}"/>
                </a:ext>
              </a:extLst>
            </p:cNvPr>
            <p:cNvSpPr txBox="1"/>
            <p:nvPr/>
          </p:nvSpPr>
          <p:spPr>
            <a:xfrm>
              <a:off x="8726863" y="5336727"/>
              <a:ext cx="6695360" cy="2788712"/>
            </a:xfrm>
            <a:prstGeom prst="rect">
              <a:avLst/>
            </a:prstGeom>
          </p:spPr>
          <p:txBody>
            <a:bodyPr wrap="square" lIns="0" tIns="0" rIns="0" bIns="0" rtlCol="0" anchor="t">
              <a:spAutoFit/>
            </a:bodyPr>
            <a:lstStyle/>
            <a:p>
              <a:pPr algn="just">
                <a:lnSpc>
                  <a:spcPct val="150000"/>
                </a:lnSpc>
              </a:pPr>
              <a:r>
                <a:rPr lang="en-US" sz="4200">
                  <a:latin typeface="Arial" panose="020B0604020202020204" pitchFamily="34" charset="0"/>
                  <a:cs typeface="Arial" panose="020B0604020202020204" pitchFamily="34" charset="0"/>
                </a:rPr>
                <a:t>Các em</a:t>
              </a:r>
              <a:r>
                <a:rPr lang="vi-VN" sz="4200">
                  <a:latin typeface="Arial" panose="020B0604020202020204" pitchFamily="34" charset="0"/>
                  <a:cs typeface="Arial" panose="020B0604020202020204" pitchFamily="34" charset="0"/>
                </a:rPr>
                <a:t> không đưa ra ý kiến trùng lặp với những </a:t>
              </a:r>
              <a:r>
                <a:rPr lang="en-US" sz="4200">
                  <a:latin typeface="Arial" panose="020B0604020202020204" pitchFamily="34" charset="0"/>
                  <a:cs typeface="Arial" panose="020B0604020202020204" pitchFamily="34" charset="0"/>
                </a:rPr>
                <a:t>bạn</a:t>
              </a:r>
              <a:r>
                <a:rPr lang="vi-VN" sz="4200">
                  <a:latin typeface="Arial" panose="020B0604020202020204" pitchFamily="34" charset="0"/>
                  <a:cs typeface="Arial" panose="020B0604020202020204" pitchFamily="34" charset="0"/>
                </a:rPr>
                <a:t> đã phát biểu trước.</a:t>
              </a:r>
              <a:endParaRPr lang="vi-VN" sz="4200" i="1" dirty="0">
                <a:solidFill>
                  <a:srgbClr val="FF0000"/>
                </a:solidFill>
                <a:latin typeface="Arial" panose="020B0604020202020204" pitchFamily="34" charset="0"/>
                <a:cs typeface="Arial" panose="020B0604020202020204" pitchFamily="34" charset="0"/>
              </a:endParaRPr>
            </a:p>
          </p:txBody>
        </p:sp>
      </p:grpSp>
      <p:grpSp>
        <p:nvGrpSpPr>
          <p:cNvPr id="21" name="Group 20">
            <a:extLst>
              <a:ext uri="{FF2B5EF4-FFF2-40B4-BE49-F238E27FC236}">
                <a16:creationId xmlns:a16="http://schemas.microsoft.com/office/drawing/2014/main" id="{1C983043-E3CB-F843-B91E-B50A06242B47}"/>
              </a:ext>
            </a:extLst>
          </p:cNvPr>
          <p:cNvGrpSpPr/>
          <p:nvPr/>
        </p:nvGrpSpPr>
        <p:grpSpPr>
          <a:xfrm>
            <a:off x="1855687" y="3116059"/>
            <a:ext cx="5703018" cy="6597013"/>
            <a:chOff x="2069466" y="2794472"/>
            <a:chExt cx="5703018" cy="6597013"/>
          </a:xfrm>
        </p:grpSpPr>
        <p:sp>
          <p:nvSpPr>
            <p:cNvPr id="25" name="Freeform 5">
              <a:extLst>
                <a:ext uri="{FF2B5EF4-FFF2-40B4-BE49-F238E27FC236}">
                  <a16:creationId xmlns:a16="http://schemas.microsoft.com/office/drawing/2014/main" id="{B796E2BE-98AC-7B5B-1164-DFF6770309AA}"/>
                </a:ext>
              </a:extLst>
            </p:cNvPr>
            <p:cNvSpPr/>
            <p:nvPr/>
          </p:nvSpPr>
          <p:spPr>
            <a:xfrm rot="-78630">
              <a:off x="2069466" y="2794472"/>
              <a:ext cx="5703018" cy="6088631"/>
            </a:xfrm>
            <a:custGeom>
              <a:avLst/>
              <a:gdLst/>
              <a:ahLst/>
              <a:cxnLst/>
              <a:rect l="l" t="t" r="r" b="b"/>
              <a:pathLst>
                <a:path w="5703018" h="6088631">
                  <a:moveTo>
                    <a:pt x="0" y="0"/>
                  </a:moveTo>
                  <a:lnTo>
                    <a:pt x="5703018" y="0"/>
                  </a:lnTo>
                  <a:lnTo>
                    <a:pt x="5703018" y="6088631"/>
                  </a:lnTo>
                  <a:lnTo>
                    <a:pt x="0" y="60886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6" name="Freeform 12">
              <a:extLst>
                <a:ext uri="{FF2B5EF4-FFF2-40B4-BE49-F238E27FC236}">
                  <a16:creationId xmlns:a16="http://schemas.microsoft.com/office/drawing/2014/main" id="{80F980D7-F578-E82F-2DD2-1000E3DA505D}"/>
                </a:ext>
              </a:extLst>
            </p:cNvPr>
            <p:cNvSpPr/>
            <p:nvPr/>
          </p:nvSpPr>
          <p:spPr>
            <a:xfrm flipH="1">
              <a:off x="2755002" y="7944135"/>
              <a:ext cx="2027811" cy="1447350"/>
            </a:xfrm>
            <a:custGeom>
              <a:avLst/>
              <a:gdLst/>
              <a:ahLst/>
              <a:cxnLst/>
              <a:rect l="l" t="t" r="r" b="b"/>
              <a:pathLst>
                <a:path w="2027811" h="1447350">
                  <a:moveTo>
                    <a:pt x="2027811" y="0"/>
                  </a:moveTo>
                  <a:lnTo>
                    <a:pt x="0" y="0"/>
                  </a:lnTo>
                  <a:lnTo>
                    <a:pt x="0" y="1447350"/>
                  </a:lnTo>
                  <a:lnTo>
                    <a:pt x="2027811" y="1447350"/>
                  </a:lnTo>
                  <a:lnTo>
                    <a:pt x="2027811"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pic>
        <p:nvPicPr>
          <p:cNvPr id="27" name="Picture 26" descr="A red and white circle with a exclamation mark&#10;&#10;Description automatically generated">
            <a:extLst>
              <a:ext uri="{FF2B5EF4-FFF2-40B4-BE49-F238E27FC236}">
                <a16:creationId xmlns:a16="http://schemas.microsoft.com/office/drawing/2014/main" id="{80817CE3-A80E-DEEA-F17C-D942931E30C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51648">
            <a:off x="2311275" y="4391322"/>
            <a:ext cx="3735194" cy="3735194"/>
          </a:xfrm>
          <a:prstGeom prst="rect">
            <a:avLst/>
          </a:prstGeom>
        </p:spPr>
      </p:pic>
    </p:spTree>
    <p:extLst>
      <p:ext uri="{BB962C8B-B14F-4D97-AF65-F5344CB8AC3E}">
        <p14:creationId xmlns:p14="http://schemas.microsoft.com/office/powerpoint/2010/main" val="41142580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220</TotalTime>
  <Words>1469</Words>
  <Application>Microsoft Office PowerPoint</Application>
  <PresentationFormat>Custom</PresentationFormat>
  <Paragraphs>101</Paragraphs>
  <Slides>28</Slides>
  <Notes>6</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Wingdings</vt:lpstr>
      <vt:lpstr>Courier New</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Purple Pink Abstract Playful Group Project Education Presentation</dc:title>
  <cp:lastModifiedBy>Linh Phan</cp:lastModifiedBy>
  <cp:revision>7</cp:revision>
  <dcterms:created xsi:type="dcterms:W3CDTF">2006-08-16T00:00:00Z</dcterms:created>
  <dcterms:modified xsi:type="dcterms:W3CDTF">2023-08-19T03:16:05Z</dcterms:modified>
  <dc:identifier>DAFrlzEP1TU</dc:identifier>
</cp:coreProperties>
</file>