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7" r:id="rId2"/>
    <p:sldId id="279" r:id="rId3"/>
    <p:sldId id="280" r:id="rId4"/>
    <p:sldId id="282" r:id="rId5"/>
    <p:sldId id="283" r:id="rId6"/>
    <p:sldId id="278" r:id="rId7"/>
    <p:sldId id="284" r:id="rId8"/>
    <p:sldId id="285" r:id="rId9"/>
    <p:sldId id="286" r:id="rId10"/>
    <p:sldId id="287" r:id="rId11"/>
    <p:sldId id="288" r:id="rId12"/>
    <p:sldId id="294" r:id="rId13"/>
    <p:sldId id="289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04" y="-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5F6C58-C5CF-4FEE-A761-5D267E07FA06}" type="doc">
      <dgm:prSet loTypeId="urn:microsoft.com/office/officeart/2005/8/layout/rings+Icon" loCatId="relationship" qsTypeId="urn:microsoft.com/office/officeart/2005/8/quickstyle/simple1" qsCatId="simple" csTypeId="urn:microsoft.com/office/officeart/2005/8/colors/colorful3" csCatId="colorful" phldr="1"/>
      <dgm:spPr/>
    </dgm:pt>
    <dgm:pt modelId="{AA2ADE8F-354B-41E7-AA6C-0B6DA0C5DD09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800" b="1" i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Ôn lại nội dung chủ đề 3</a:t>
          </a:r>
          <a:endParaRPr lang="en-US" sz="1800" b="1" i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DC9C90D-AD2A-4368-8E90-E9BAAD97A561}" type="parTrans" cxnId="{235168AB-2D71-4061-B232-185FA8338768}">
      <dgm:prSet/>
      <dgm:spPr/>
      <dgm:t>
        <a:bodyPr/>
        <a:lstStyle/>
        <a:p>
          <a:endParaRPr lang="en-US" b="1" i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76BBBA-B163-4347-BC2D-01AAFA44C676}" type="sibTrans" cxnId="{235168AB-2D71-4061-B232-185FA8338768}">
      <dgm:prSet/>
      <dgm:spPr/>
      <dgm:t>
        <a:bodyPr/>
        <a:lstStyle/>
        <a:p>
          <a:endParaRPr lang="en-US" b="1" i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5A76995-B296-44E0-84DB-B6543DCC8397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b="1" i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Xem trước HĐ 1, 2 chủ đề 4</a:t>
          </a:r>
          <a:endParaRPr lang="en-US" b="1" i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607383B-57F0-4C32-BA94-807CCF5FCD0C}" type="parTrans" cxnId="{F527EEBF-D1C0-4454-826D-D4408E946FDD}">
      <dgm:prSet/>
      <dgm:spPr/>
      <dgm:t>
        <a:bodyPr/>
        <a:lstStyle/>
        <a:p>
          <a:endParaRPr lang="en-US" b="1" i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42C6928-41A4-48D2-8369-09C27310EB93}" type="sibTrans" cxnId="{F527EEBF-D1C0-4454-826D-D4408E946FDD}">
      <dgm:prSet/>
      <dgm:spPr/>
      <dgm:t>
        <a:bodyPr/>
        <a:lstStyle/>
        <a:p>
          <a:endParaRPr lang="en-US" b="1" i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2C3F348-F7FE-47F2-8C1B-D869E01F25EF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b="1" i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Rèn luyện bản thân</a:t>
          </a:r>
          <a:endParaRPr lang="en-US" b="1" i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F7E2AE4-7A71-4B7C-9938-72695CE3ECB7}" type="parTrans" cxnId="{DBA1BA54-B60E-4768-8A03-B0A21CFB80DD}">
      <dgm:prSet/>
      <dgm:spPr/>
      <dgm:t>
        <a:bodyPr/>
        <a:lstStyle/>
        <a:p>
          <a:endParaRPr lang="en-US" b="1" i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ABF006A-8019-4195-A723-FA54807EF642}" type="sibTrans" cxnId="{DBA1BA54-B60E-4768-8A03-B0A21CFB80DD}">
      <dgm:prSet/>
      <dgm:spPr/>
      <dgm:t>
        <a:bodyPr/>
        <a:lstStyle/>
        <a:p>
          <a:endParaRPr lang="en-US" b="1" i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B0641A-B9F9-4EA0-98B3-413D75B53461}" type="pres">
      <dgm:prSet presAssocID="{415F6C58-C5CF-4FEE-A761-5D267E07FA06}" presName="Name0" presStyleCnt="0">
        <dgm:presLayoutVars>
          <dgm:chMax val="7"/>
          <dgm:dir/>
          <dgm:resizeHandles val="exact"/>
        </dgm:presLayoutVars>
      </dgm:prSet>
      <dgm:spPr/>
    </dgm:pt>
    <dgm:pt modelId="{A661C63C-1010-42F7-9572-32564AFDDAAC}" type="pres">
      <dgm:prSet presAssocID="{415F6C58-C5CF-4FEE-A761-5D267E07FA06}" presName="ellipse1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8954D2-B37B-4955-A257-AD36387D26CC}" type="pres">
      <dgm:prSet presAssocID="{415F6C58-C5CF-4FEE-A761-5D267E07FA06}" presName="ellipse2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F75D0C-739E-44EA-A176-64A4FEBA2950}" type="pres">
      <dgm:prSet presAssocID="{415F6C58-C5CF-4FEE-A761-5D267E07FA06}" presName="ellipse3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5168AB-2D71-4061-B232-185FA8338768}" srcId="{415F6C58-C5CF-4FEE-A761-5D267E07FA06}" destId="{AA2ADE8F-354B-41E7-AA6C-0B6DA0C5DD09}" srcOrd="0" destOrd="0" parTransId="{3DC9C90D-AD2A-4368-8E90-E9BAAD97A561}" sibTransId="{8876BBBA-B163-4347-BC2D-01AAFA44C676}"/>
    <dgm:cxn modelId="{6591C600-0367-43DA-9B72-5F66B63FE631}" type="presOf" srcId="{415F6C58-C5CF-4FEE-A761-5D267E07FA06}" destId="{1AB0641A-B9F9-4EA0-98B3-413D75B53461}" srcOrd="0" destOrd="0" presId="urn:microsoft.com/office/officeart/2005/8/layout/rings+Icon"/>
    <dgm:cxn modelId="{81B514FA-3117-412B-8C6E-1D901481FDC6}" type="presOf" srcId="{05A76995-B296-44E0-84DB-B6543DCC8397}" destId="{788954D2-B37B-4955-A257-AD36387D26CC}" srcOrd="0" destOrd="0" presId="urn:microsoft.com/office/officeart/2005/8/layout/rings+Icon"/>
    <dgm:cxn modelId="{F527EEBF-D1C0-4454-826D-D4408E946FDD}" srcId="{415F6C58-C5CF-4FEE-A761-5D267E07FA06}" destId="{05A76995-B296-44E0-84DB-B6543DCC8397}" srcOrd="1" destOrd="0" parTransId="{4607383B-57F0-4C32-BA94-807CCF5FCD0C}" sibTransId="{142C6928-41A4-48D2-8369-09C27310EB93}"/>
    <dgm:cxn modelId="{DBA1BA54-B60E-4768-8A03-B0A21CFB80DD}" srcId="{415F6C58-C5CF-4FEE-A761-5D267E07FA06}" destId="{02C3F348-F7FE-47F2-8C1B-D869E01F25EF}" srcOrd="2" destOrd="0" parTransId="{5F7E2AE4-7A71-4B7C-9938-72695CE3ECB7}" sibTransId="{4ABF006A-8019-4195-A723-FA54807EF642}"/>
    <dgm:cxn modelId="{945BA373-77CE-43A8-BE57-B6029748903E}" type="presOf" srcId="{AA2ADE8F-354B-41E7-AA6C-0B6DA0C5DD09}" destId="{A661C63C-1010-42F7-9572-32564AFDDAAC}" srcOrd="0" destOrd="0" presId="urn:microsoft.com/office/officeart/2005/8/layout/rings+Icon"/>
    <dgm:cxn modelId="{420E331D-D2A8-46B3-A53E-3255183FADB5}" type="presOf" srcId="{02C3F348-F7FE-47F2-8C1B-D869E01F25EF}" destId="{59F75D0C-739E-44EA-A176-64A4FEBA2950}" srcOrd="0" destOrd="0" presId="urn:microsoft.com/office/officeart/2005/8/layout/rings+Icon"/>
    <dgm:cxn modelId="{217CA6AB-EADC-49C0-8BEF-7E8E89AD2CB0}" type="presParOf" srcId="{1AB0641A-B9F9-4EA0-98B3-413D75B53461}" destId="{A661C63C-1010-42F7-9572-32564AFDDAAC}" srcOrd="0" destOrd="0" presId="urn:microsoft.com/office/officeart/2005/8/layout/rings+Icon"/>
    <dgm:cxn modelId="{A2C0D7C5-2627-4B6D-9A9F-1259430EE76E}" type="presParOf" srcId="{1AB0641A-B9F9-4EA0-98B3-413D75B53461}" destId="{788954D2-B37B-4955-A257-AD36387D26CC}" srcOrd="1" destOrd="0" presId="urn:microsoft.com/office/officeart/2005/8/layout/rings+Icon"/>
    <dgm:cxn modelId="{934F06DA-5B6E-40DC-8EA8-BF87F065D741}" type="presParOf" srcId="{1AB0641A-B9F9-4EA0-98B3-413D75B53461}" destId="{59F75D0C-739E-44EA-A176-64A4FEBA2950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61C63C-1010-42F7-9572-32564AFDDAAC}">
      <dsp:nvSpPr>
        <dsp:cNvPr id="0" name=""/>
        <dsp:cNvSpPr/>
      </dsp:nvSpPr>
      <dsp:spPr>
        <a:xfrm>
          <a:off x="236073" y="0"/>
          <a:ext cx="2074306" cy="207427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Ôn lại nội dung chủ đề 3</a:t>
          </a:r>
          <a:endParaRPr lang="en-US" sz="1800" b="1" i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39848" y="303771"/>
        <a:ext cx="1466756" cy="1466735"/>
      </dsp:txXfrm>
    </dsp:sp>
    <dsp:sp modelId="{788954D2-B37B-4955-A257-AD36387D26CC}">
      <dsp:nvSpPr>
        <dsp:cNvPr id="0" name=""/>
        <dsp:cNvSpPr/>
      </dsp:nvSpPr>
      <dsp:spPr>
        <a:xfrm>
          <a:off x="1303737" y="1383427"/>
          <a:ext cx="2074306" cy="2074277"/>
        </a:xfrm>
        <a:prstGeom prst="ellipse">
          <a:avLst/>
        </a:prstGeom>
        <a:solidFill>
          <a:schemeClr val="accent3">
            <a:alpha val="50000"/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Xem trước HĐ 1, 2 chủ đề 4</a:t>
          </a:r>
          <a:endParaRPr lang="en-US" sz="2000" b="1" i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607512" y="1687198"/>
        <a:ext cx="1466756" cy="1466735"/>
      </dsp:txXfrm>
    </dsp:sp>
    <dsp:sp modelId="{59F75D0C-739E-44EA-A176-64A4FEBA2950}">
      <dsp:nvSpPr>
        <dsp:cNvPr id="0" name=""/>
        <dsp:cNvSpPr/>
      </dsp:nvSpPr>
      <dsp:spPr>
        <a:xfrm>
          <a:off x="2370139" y="0"/>
          <a:ext cx="2074306" cy="2074277"/>
        </a:xfrm>
        <a:prstGeom prst="ellipse">
          <a:avLst/>
        </a:prstGeom>
        <a:solidFill>
          <a:schemeClr val="accent3">
            <a:alpha val="50000"/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Rèn luyện bản thân</a:t>
          </a:r>
          <a:endParaRPr lang="en-US" sz="2000" b="1" i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673914" y="303771"/>
        <a:ext cx="1466756" cy="14667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680FD-0E0D-4C2E-A2D0-0D2983C568A8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F90EE-0372-425D-BD34-79F332919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46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3D69-DBF8-428B-9FBF-D587073203F1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21E3-8A15-4EE3-817B-564AC554C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31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3D69-DBF8-428B-9FBF-D587073203F1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21E3-8A15-4EE3-817B-564AC554C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9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3D69-DBF8-428B-9FBF-D587073203F1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21E3-8A15-4EE3-817B-564AC554C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94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3D69-DBF8-428B-9FBF-D587073203F1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21E3-8A15-4EE3-817B-564AC554C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13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3D69-DBF8-428B-9FBF-D587073203F1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21E3-8A15-4EE3-817B-564AC554C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92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3D69-DBF8-428B-9FBF-D587073203F1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21E3-8A15-4EE3-817B-564AC554C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54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3D69-DBF8-428B-9FBF-D587073203F1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21E3-8A15-4EE3-817B-564AC554C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92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3D69-DBF8-428B-9FBF-D587073203F1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21E3-8A15-4EE3-817B-564AC554C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97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3D69-DBF8-428B-9FBF-D587073203F1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21E3-8A15-4EE3-817B-564AC554C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1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3D69-DBF8-428B-9FBF-D587073203F1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21E3-8A15-4EE3-817B-564AC554C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85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3D69-DBF8-428B-9FBF-D587073203F1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21E3-8A15-4EE3-817B-564AC554C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09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73D69-DBF8-428B-9FBF-D587073203F1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321E3-8A15-4EE3-817B-564AC554C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9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12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5.png"/><Relationship Id="rId10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0.png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Nc9LFNw9TA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12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.png"/><Relationship Id="rId10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alf Frame 5"/>
          <p:cNvSpPr/>
          <p:nvPr/>
        </p:nvSpPr>
        <p:spPr>
          <a:xfrm>
            <a:off x="0" y="0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5400000">
            <a:off x="8668469" y="-7987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695036" y="4672972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6200000">
            <a:off x="0" y="4680959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>
            <a:stCxn id="6" idx="1"/>
            <a:endCxn id="9" idx="0"/>
          </p:cNvCxnSpPr>
          <p:nvPr/>
        </p:nvCxnSpPr>
        <p:spPr>
          <a:xfrm flipH="1">
            <a:off x="69936" y="402932"/>
            <a:ext cx="7987" cy="436136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0"/>
            <a:endCxn id="7" idx="1"/>
          </p:cNvCxnSpPr>
          <p:nvPr/>
        </p:nvCxnSpPr>
        <p:spPr>
          <a:xfrm>
            <a:off x="392195" y="77923"/>
            <a:ext cx="8348873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0"/>
            <a:endCxn id="8" idx="1"/>
          </p:cNvCxnSpPr>
          <p:nvPr/>
        </p:nvCxnSpPr>
        <p:spPr>
          <a:xfrm>
            <a:off x="9066077" y="392195"/>
            <a:ext cx="18580" cy="436136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1"/>
            <a:endCxn id="8" idx="0"/>
          </p:cNvCxnSpPr>
          <p:nvPr/>
        </p:nvCxnSpPr>
        <p:spPr>
          <a:xfrm>
            <a:off x="394945" y="5078567"/>
            <a:ext cx="837544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00" y="-812626"/>
            <a:ext cx="8298668" cy="631986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544429" y="1331643"/>
            <a:ext cx="362220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CHÀO MỪNG </a:t>
            </a:r>
          </a:p>
          <a:p>
            <a:pPr algn="ctr">
              <a:lnSpc>
                <a:spcPct val="150000"/>
              </a:lnSpc>
            </a:pPr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 EM ĐẾN VỚI</a:t>
            </a:r>
          </a:p>
          <a:p>
            <a:pPr algn="ctr">
              <a:lnSpc>
                <a:spcPct val="150000"/>
              </a:lnSpc>
            </a:pPr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TIẾT HỌC HÔM NAY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25547" y="4688946"/>
            <a:ext cx="3682168" cy="27366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latin typeface="Arial" pitchFamily="34" charset="0"/>
                <a:cs typeface="Arial" pitchFamily="34" charset="0"/>
              </a:rPr>
              <a:t>Hoạt động trải nghiệm, hướng nghiệp 10</a:t>
            </a:r>
            <a:endParaRPr lang="en-US" sz="1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0962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alf Frame 5"/>
          <p:cNvSpPr/>
          <p:nvPr/>
        </p:nvSpPr>
        <p:spPr>
          <a:xfrm>
            <a:off x="0" y="0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5400000">
            <a:off x="8668469" y="-7987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695036" y="4672972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6200000">
            <a:off x="0" y="4680959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>
            <a:stCxn id="6" idx="1"/>
            <a:endCxn id="9" idx="0"/>
          </p:cNvCxnSpPr>
          <p:nvPr/>
        </p:nvCxnSpPr>
        <p:spPr>
          <a:xfrm flipH="1">
            <a:off x="69936" y="402932"/>
            <a:ext cx="7987" cy="436136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0"/>
            <a:endCxn id="7" idx="1"/>
          </p:cNvCxnSpPr>
          <p:nvPr/>
        </p:nvCxnSpPr>
        <p:spPr>
          <a:xfrm>
            <a:off x="392195" y="77923"/>
            <a:ext cx="8348873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0"/>
            <a:endCxn id="8" idx="1"/>
          </p:cNvCxnSpPr>
          <p:nvPr/>
        </p:nvCxnSpPr>
        <p:spPr>
          <a:xfrm>
            <a:off x="9066077" y="392195"/>
            <a:ext cx="18580" cy="436136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1"/>
            <a:endCxn id="8" idx="0"/>
          </p:cNvCxnSpPr>
          <p:nvPr/>
        </p:nvCxnSpPr>
        <p:spPr>
          <a:xfrm>
            <a:off x="394945" y="5078567"/>
            <a:ext cx="837544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2195" y="250185"/>
            <a:ext cx="579406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HĐ. 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608" y="250185"/>
            <a:ext cx="829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Đánh giá cuối chủ đề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1898" y="718316"/>
            <a:ext cx="427006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08904" y="690678"/>
            <a:ext cx="829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Đánh giá theo nhóm, tổ</a:t>
            </a:r>
            <a:endParaRPr lang="en-US" i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17801" y="1377492"/>
            <a:ext cx="5542681" cy="3537239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>
            <a:off x="231502" y="1491630"/>
            <a:ext cx="2900338" cy="252028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 thành viên hoạt động theo nhóm đánh giá lẫn nhau</a:t>
            </a:r>
            <a:endParaRPr lang="en-US" sz="200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060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alf Frame 5"/>
          <p:cNvSpPr/>
          <p:nvPr/>
        </p:nvSpPr>
        <p:spPr>
          <a:xfrm>
            <a:off x="0" y="0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5400000">
            <a:off x="8668469" y="-7987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695036" y="4672972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6200000">
            <a:off x="0" y="4680959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>
            <a:stCxn id="6" idx="1"/>
            <a:endCxn id="9" idx="0"/>
          </p:cNvCxnSpPr>
          <p:nvPr/>
        </p:nvCxnSpPr>
        <p:spPr>
          <a:xfrm flipH="1">
            <a:off x="69936" y="402932"/>
            <a:ext cx="7987" cy="436136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0"/>
            <a:endCxn id="7" idx="1"/>
          </p:cNvCxnSpPr>
          <p:nvPr/>
        </p:nvCxnSpPr>
        <p:spPr>
          <a:xfrm>
            <a:off x="392195" y="77923"/>
            <a:ext cx="8348873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0"/>
            <a:endCxn id="8" idx="1"/>
          </p:cNvCxnSpPr>
          <p:nvPr/>
        </p:nvCxnSpPr>
        <p:spPr>
          <a:xfrm>
            <a:off x="9066077" y="392195"/>
            <a:ext cx="18580" cy="436136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1"/>
            <a:endCxn id="8" idx="0"/>
          </p:cNvCxnSpPr>
          <p:nvPr/>
        </p:nvCxnSpPr>
        <p:spPr>
          <a:xfrm>
            <a:off x="394945" y="5078567"/>
            <a:ext cx="837544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2195" y="250185"/>
            <a:ext cx="579406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HĐ. 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608" y="250185"/>
            <a:ext cx="829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Đánh giá cuối chủ đề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1898" y="718316"/>
            <a:ext cx="427006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08904" y="690678"/>
            <a:ext cx="829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Đánh giá chung</a:t>
            </a:r>
            <a:endParaRPr lang="en-US" i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2159" y="2729531"/>
            <a:ext cx="2890081" cy="213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782588" y="137223"/>
            <a:ext cx="1292779" cy="102614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006" y="1168858"/>
            <a:ext cx="4419195" cy="2627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3843" y="2121948"/>
            <a:ext cx="170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ĐÁNH GIÁ</a:t>
            </a:r>
            <a:endParaRPr lang="en-US" sz="2400" b="1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207817" y="1210459"/>
            <a:ext cx="2304256" cy="38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60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 rot="10800000">
            <a:off x="8695036" y="4672972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6200000">
            <a:off x="0" y="4680959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>
            <a:stCxn id="9" idx="1"/>
            <a:endCxn id="8" idx="0"/>
          </p:cNvCxnSpPr>
          <p:nvPr/>
        </p:nvCxnSpPr>
        <p:spPr>
          <a:xfrm>
            <a:off x="394945" y="5078567"/>
            <a:ext cx="837544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6055">
            <a:off x="7348289" y="81646"/>
            <a:ext cx="1829835" cy="824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Half Frame 20"/>
          <p:cNvSpPr/>
          <p:nvPr/>
        </p:nvSpPr>
        <p:spPr>
          <a:xfrm rot="5400000">
            <a:off x="8668469" y="-7987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3" name="Straight Connector 22"/>
          <p:cNvCxnSpPr>
            <a:stCxn id="21" idx="0"/>
          </p:cNvCxnSpPr>
          <p:nvPr/>
        </p:nvCxnSpPr>
        <p:spPr>
          <a:xfrm>
            <a:off x="9066077" y="392195"/>
            <a:ext cx="18580" cy="436136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76574" flipV="1">
            <a:off x="-23989" y="59527"/>
            <a:ext cx="1829835" cy="94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Half Frame 24"/>
          <p:cNvSpPr/>
          <p:nvPr/>
        </p:nvSpPr>
        <p:spPr>
          <a:xfrm>
            <a:off x="-7987" y="-15974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>
            <a:stCxn id="25" idx="1"/>
          </p:cNvCxnSpPr>
          <p:nvPr/>
        </p:nvCxnSpPr>
        <p:spPr>
          <a:xfrm flipH="1">
            <a:off x="61949" y="386958"/>
            <a:ext cx="7987" cy="436136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2195" y="77923"/>
            <a:ext cx="8348873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12360" y="3943786"/>
            <a:ext cx="1471882" cy="1247420"/>
          </a:xfrm>
          <a:prstGeom prst="rect">
            <a:avLst/>
          </a:prstGeom>
        </p:spPr>
      </p:pic>
      <p:pic>
        <p:nvPicPr>
          <p:cNvPr id="29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276478" y="3919787"/>
            <a:ext cx="1536109" cy="1301852"/>
          </a:xfrm>
          <a:prstGeom prst="rect">
            <a:avLst/>
          </a:prstGeom>
        </p:spPr>
      </p:pic>
      <p:sp>
        <p:nvSpPr>
          <p:cNvPr id="30" name="Freeform 29"/>
          <p:cNvSpPr>
            <a:spLocks noEditPoints="1"/>
          </p:cNvSpPr>
          <p:nvPr/>
        </p:nvSpPr>
        <p:spPr bwMode="auto">
          <a:xfrm rot="16200000">
            <a:off x="3456805" y="-1071417"/>
            <a:ext cx="843473" cy="3797656"/>
          </a:xfrm>
          <a:custGeom>
            <a:avLst/>
            <a:gdLst>
              <a:gd name="T0" fmla="*/ 914 w 1007"/>
              <a:gd name="T1" fmla="*/ 170 h 2288"/>
              <a:gd name="T2" fmla="*/ 728 w 1007"/>
              <a:gd name="T3" fmla="*/ 122 h 2288"/>
              <a:gd name="T4" fmla="*/ 291 w 1007"/>
              <a:gd name="T5" fmla="*/ 122 h 2288"/>
              <a:gd name="T6" fmla="*/ 147 w 1007"/>
              <a:gd name="T7" fmla="*/ 0 h 2288"/>
              <a:gd name="T8" fmla="*/ 0 w 1007"/>
              <a:gd name="T9" fmla="*/ 146 h 2288"/>
              <a:gd name="T10" fmla="*/ 147 w 1007"/>
              <a:gd name="T11" fmla="*/ 293 h 2288"/>
              <a:gd name="T12" fmla="*/ 291 w 1007"/>
              <a:gd name="T13" fmla="*/ 171 h 2288"/>
              <a:gd name="T14" fmla="*/ 728 w 1007"/>
              <a:gd name="T15" fmla="*/ 171 h 2288"/>
              <a:gd name="T16" fmla="*/ 957 w 1007"/>
              <a:gd name="T17" fmla="*/ 351 h 2288"/>
              <a:gd name="T18" fmla="*/ 957 w 1007"/>
              <a:gd name="T19" fmla="*/ 2288 h 2288"/>
              <a:gd name="T20" fmla="*/ 1007 w 1007"/>
              <a:gd name="T21" fmla="*/ 2288 h 2288"/>
              <a:gd name="T22" fmla="*/ 1007 w 1007"/>
              <a:gd name="T23" fmla="*/ 351 h 2288"/>
              <a:gd name="T24" fmla="*/ 914 w 1007"/>
              <a:gd name="T25" fmla="*/ 170 h 2288"/>
              <a:gd name="T26" fmla="*/ 147 w 1007"/>
              <a:gd name="T27" fmla="*/ 233 h 2288"/>
              <a:gd name="T28" fmla="*/ 61 w 1007"/>
              <a:gd name="T29" fmla="*/ 146 h 2288"/>
              <a:gd name="T30" fmla="*/ 147 w 1007"/>
              <a:gd name="T31" fmla="*/ 60 h 2288"/>
              <a:gd name="T32" fmla="*/ 233 w 1007"/>
              <a:gd name="T33" fmla="*/ 146 h 2288"/>
              <a:gd name="T34" fmla="*/ 147 w 1007"/>
              <a:gd name="T35" fmla="*/ 233 h 2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07" h="2288">
                <a:moveTo>
                  <a:pt x="914" y="170"/>
                </a:moveTo>
                <a:cubicBezTo>
                  <a:pt x="854" y="130"/>
                  <a:pt x="780" y="122"/>
                  <a:pt x="728" y="122"/>
                </a:cubicBezTo>
                <a:cubicBezTo>
                  <a:pt x="291" y="122"/>
                  <a:pt x="291" y="122"/>
                  <a:pt x="291" y="122"/>
                </a:cubicBezTo>
                <a:cubicBezTo>
                  <a:pt x="279" y="53"/>
                  <a:pt x="219" y="0"/>
                  <a:pt x="147" y="0"/>
                </a:cubicBezTo>
                <a:cubicBezTo>
                  <a:pt x="66" y="0"/>
                  <a:pt x="0" y="66"/>
                  <a:pt x="0" y="146"/>
                </a:cubicBezTo>
                <a:cubicBezTo>
                  <a:pt x="0" y="227"/>
                  <a:pt x="66" y="293"/>
                  <a:pt x="147" y="293"/>
                </a:cubicBezTo>
                <a:cubicBezTo>
                  <a:pt x="219" y="293"/>
                  <a:pt x="279" y="240"/>
                  <a:pt x="291" y="171"/>
                </a:cubicBezTo>
                <a:cubicBezTo>
                  <a:pt x="728" y="171"/>
                  <a:pt x="728" y="171"/>
                  <a:pt x="728" y="171"/>
                </a:cubicBezTo>
                <a:cubicBezTo>
                  <a:pt x="797" y="171"/>
                  <a:pt x="957" y="189"/>
                  <a:pt x="957" y="351"/>
                </a:cubicBezTo>
                <a:cubicBezTo>
                  <a:pt x="957" y="2288"/>
                  <a:pt x="957" y="2288"/>
                  <a:pt x="957" y="2288"/>
                </a:cubicBezTo>
                <a:cubicBezTo>
                  <a:pt x="1007" y="2288"/>
                  <a:pt x="1007" y="2288"/>
                  <a:pt x="1007" y="2288"/>
                </a:cubicBezTo>
                <a:cubicBezTo>
                  <a:pt x="1007" y="351"/>
                  <a:pt x="1007" y="351"/>
                  <a:pt x="1007" y="351"/>
                </a:cubicBezTo>
                <a:cubicBezTo>
                  <a:pt x="1007" y="272"/>
                  <a:pt x="975" y="210"/>
                  <a:pt x="914" y="170"/>
                </a:cubicBezTo>
                <a:close/>
                <a:moveTo>
                  <a:pt x="147" y="233"/>
                </a:moveTo>
                <a:cubicBezTo>
                  <a:pt x="99" y="233"/>
                  <a:pt x="61" y="194"/>
                  <a:pt x="61" y="146"/>
                </a:cubicBezTo>
                <a:cubicBezTo>
                  <a:pt x="61" y="99"/>
                  <a:pt x="99" y="60"/>
                  <a:pt x="147" y="60"/>
                </a:cubicBezTo>
                <a:cubicBezTo>
                  <a:pt x="194" y="60"/>
                  <a:pt x="233" y="99"/>
                  <a:pt x="233" y="146"/>
                </a:cubicBezTo>
                <a:cubicBezTo>
                  <a:pt x="233" y="194"/>
                  <a:pt x="194" y="233"/>
                  <a:pt x="147" y="23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 sz="1012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10348" y="549690"/>
            <a:ext cx="3367020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HƯỚNG DẪN VỀ NHÀ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val="494265491"/>
              </p:ext>
            </p:extLst>
          </p:nvPr>
        </p:nvGraphicFramePr>
        <p:xfrm>
          <a:off x="1979713" y="1169148"/>
          <a:ext cx="4680520" cy="3457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0112" y="949800"/>
            <a:ext cx="3263888" cy="410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778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Graphic spid="3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alf Frame 5"/>
          <p:cNvSpPr/>
          <p:nvPr/>
        </p:nvSpPr>
        <p:spPr>
          <a:xfrm>
            <a:off x="0" y="0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5400000">
            <a:off x="8668469" y="-7987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695036" y="4672972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6200000">
            <a:off x="0" y="4680959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>
            <a:stCxn id="6" idx="1"/>
            <a:endCxn id="9" idx="0"/>
          </p:cNvCxnSpPr>
          <p:nvPr/>
        </p:nvCxnSpPr>
        <p:spPr>
          <a:xfrm flipH="1">
            <a:off x="69936" y="402932"/>
            <a:ext cx="7987" cy="436136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0"/>
            <a:endCxn id="7" idx="1"/>
          </p:cNvCxnSpPr>
          <p:nvPr/>
        </p:nvCxnSpPr>
        <p:spPr>
          <a:xfrm>
            <a:off x="392195" y="77923"/>
            <a:ext cx="8348873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0"/>
            <a:endCxn id="8" idx="1"/>
          </p:cNvCxnSpPr>
          <p:nvPr/>
        </p:nvCxnSpPr>
        <p:spPr>
          <a:xfrm>
            <a:off x="9066077" y="392195"/>
            <a:ext cx="18580" cy="436136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1"/>
            <a:endCxn id="8" idx="0"/>
          </p:cNvCxnSpPr>
          <p:nvPr/>
        </p:nvCxnSpPr>
        <p:spPr>
          <a:xfrm>
            <a:off x="394945" y="5078567"/>
            <a:ext cx="837544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>
            <a:extLst>
              <a:ext uri="{FF2B5EF4-FFF2-40B4-BE49-F238E27FC236}">
                <a16:creationId xmlns:a16="http://schemas.microsoft.com/office/drawing/2014/main" xmlns="" id="{CD837EAE-8FC0-44C7-8345-0A366575C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t="17318" r="13293"/>
          <a:stretch>
            <a:fillRect/>
          </a:stretch>
        </p:blipFill>
        <p:spPr>
          <a:xfrm rot="-10800000">
            <a:off x="77921" y="644670"/>
            <a:ext cx="7247150" cy="4433896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891068" y="1347614"/>
            <a:ext cx="5672562" cy="36149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53317">
            <a:off x="1397239" y="2993254"/>
            <a:ext cx="460851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CẢM ƠN CÁC EM  ĐÃ LẮNG NGHE!</a:t>
            </a:r>
            <a:endParaRPr lang="en-US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/>
          </p:cNvPicPr>
          <p:nvPr/>
        </p:nvPicPr>
        <p:blipFill>
          <a:blip r:embed="rId15"/>
          <a:srcRect l="21935" r="21935"/>
          <a:stretch>
            <a:fillRect/>
          </a:stretch>
        </p:blipFill>
        <p:spPr>
          <a:xfrm rot="11415297">
            <a:off x="5591027" y="254123"/>
            <a:ext cx="3510322" cy="297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6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EditPoints="1"/>
          </p:cNvSpPr>
          <p:nvPr/>
        </p:nvSpPr>
        <p:spPr bwMode="auto">
          <a:xfrm rot="16200000">
            <a:off x="1583775" y="-794792"/>
            <a:ext cx="717404" cy="3135362"/>
          </a:xfrm>
          <a:custGeom>
            <a:avLst/>
            <a:gdLst>
              <a:gd name="T0" fmla="*/ 914 w 1007"/>
              <a:gd name="T1" fmla="*/ 170 h 2288"/>
              <a:gd name="T2" fmla="*/ 728 w 1007"/>
              <a:gd name="T3" fmla="*/ 122 h 2288"/>
              <a:gd name="T4" fmla="*/ 291 w 1007"/>
              <a:gd name="T5" fmla="*/ 122 h 2288"/>
              <a:gd name="T6" fmla="*/ 147 w 1007"/>
              <a:gd name="T7" fmla="*/ 0 h 2288"/>
              <a:gd name="T8" fmla="*/ 0 w 1007"/>
              <a:gd name="T9" fmla="*/ 146 h 2288"/>
              <a:gd name="T10" fmla="*/ 147 w 1007"/>
              <a:gd name="T11" fmla="*/ 293 h 2288"/>
              <a:gd name="T12" fmla="*/ 291 w 1007"/>
              <a:gd name="T13" fmla="*/ 171 h 2288"/>
              <a:gd name="T14" fmla="*/ 728 w 1007"/>
              <a:gd name="T15" fmla="*/ 171 h 2288"/>
              <a:gd name="T16" fmla="*/ 957 w 1007"/>
              <a:gd name="T17" fmla="*/ 351 h 2288"/>
              <a:gd name="T18" fmla="*/ 957 w 1007"/>
              <a:gd name="T19" fmla="*/ 2288 h 2288"/>
              <a:gd name="T20" fmla="*/ 1007 w 1007"/>
              <a:gd name="T21" fmla="*/ 2288 h 2288"/>
              <a:gd name="T22" fmla="*/ 1007 w 1007"/>
              <a:gd name="T23" fmla="*/ 351 h 2288"/>
              <a:gd name="T24" fmla="*/ 914 w 1007"/>
              <a:gd name="T25" fmla="*/ 170 h 2288"/>
              <a:gd name="T26" fmla="*/ 147 w 1007"/>
              <a:gd name="T27" fmla="*/ 233 h 2288"/>
              <a:gd name="T28" fmla="*/ 61 w 1007"/>
              <a:gd name="T29" fmla="*/ 146 h 2288"/>
              <a:gd name="T30" fmla="*/ 147 w 1007"/>
              <a:gd name="T31" fmla="*/ 60 h 2288"/>
              <a:gd name="T32" fmla="*/ 233 w 1007"/>
              <a:gd name="T33" fmla="*/ 146 h 2288"/>
              <a:gd name="T34" fmla="*/ 147 w 1007"/>
              <a:gd name="T35" fmla="*/ 233 h 2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07" h="2288">
                <a:moveTo>
                  <a:pt x="914" y="170"/>
                </a:moveTo>
                <a:cubicBezTo>
                  <a:pt x="854" y="130"/>
                  <a:pt x="780" y="122"/>
                  <a:pt x="728" y="122"/>
                </a:cubicBezTo>
                <a:cubicBezTo>
                  <a:pt x="291" y="122"/>
                  <a:pt x="291" y="122"/>
                  <a:pt x="291" y="122"/>
                </a:cubicBezTo>
                <a:cubicBezTo>
                  <a:pt x="279" y="53"/>
                  <a:pt x="219" y="0"/>
                  <a:pt x="147" y="0"/>
                </a:cubicBezTo>
                <a:cubicBezTo>
                  <a:pt x="66" y="0"/>
                  <a:pt x="0" y="66"/>
                  <a:pt x="0" y="146"/>
                </a:cubicBezTo>
                <a:cubicBezTo>
                  <a:pt x="0" y="227"/>
                  <a:pt x="66" y="293"/>
                  <a:pt x="147" y="293"/>
                </a:cubicBezTo>
                <a:cubicBezTo>
                  <a:pt x="219" y="293"/>
                  <a:pt x="279" y="240"/>
                  <a:pt x="291" y="171"/>
                </a:cubicBezTo>
                <a:cubicBezTo>
                  <a:pt x="728" y="171"/>
                  <a:pt x="728" y="171"/>
                  <a:pt x="728" y="171"/>
                </a:cubicBezTo>
                <a:cubicBezTo>
                  <a:pt x="797" y="171"/>
                  <a:pt x="957" y="189"/>
                  <a:pt x="957" y="351"/>
                </a:cubicBezTo>
                <a:cubicBezTo>
                  <a:pt x="957" y="2288"/>
                  <a:pt x="957" y="2288"/>
                  <a:pt x="957" y="2288"/>
                </a:cubicBezTo>
                <a:cubicBezTo>
                  <a:pt x="1007" y="2288"/>
                  <a:pt x="1007" y="2288"/>
                  <a:pt x="1007" y="2288"/>
                </a:cubicBezTo>
                <a:cubicBezTo>
                  <a:pt x="1007" y="351"/>
                  <a:pt x="1007" y="351"/>
                  <a:pt x="1007" y="351"/>
                </a:cubicBezTo>
                <a:cubicBezTo>
                  <a:pt x="1007" y="272"/>
                  <a:pt x="975" y="210"/>
                  <a:pt x="914" y="170"/>
                </a:cubicBezTo>
                <a:close/>
                <a:moveTo>
                  <a:pt x="147" y="233"/>
                </a:moveTo>
                <a:cubicBezTo>
                  <a:pt x="99" y="233"/>
                  <a:pt x="61" y="194"/>
                  <a:pt x="61" y="146"/>
                </a:cubicBezTo>
                <a:cubicBezTo>
                  <a:pt x="61" y="99"/>
                  <a:pt x="99" y="60"/>
                  <a:pt x="147" y="60"/>
                </a:cubicBezTo>
                <a:cubicBezTo>
                  <a:pt x="194" y="60"/>
                  <a:pt x="233" y="99"/>
                  <a:pt x="233" y="146"/>
                </a:cubicBezTo>
                <a:cubicBezTo>
                  <a:pt x="233" y="194"/>
                  <a:pt x="194" y="233"/>
                  <a:pt x="147" y="233"/>
                </a:cubicBezTo>
                <a:close/>
              </a:path>
            </a:pathLst>
          </a:cu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solidFill>
              <a:schemeClr val="accent3">
                <a:lumMod val="75000"/>
              </a:schemeClr>
            </a:solidFill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 sz="1012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7582" y="582425"/>
            <a:ext cx="2736850" cy="3683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 ĐỘNG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Half Frame 5"/>
          <p:cNvSpPr/>
          <p:nvPr/>
        </p:nvSpPr>
        <p:spPr>
          <a:xfrm>
            <a:off x="0" y="0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5400000">
            <a:off x="8668469" y="-7987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695036" y="4672972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6200000">
            <a:off x="0" y="4680959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>
            <a:stCxn id="6" idx="1"/>
            <a:endCxn id="9" idx="0"/>
          </p:cNvCxnSpPr>
          <p:nvPr/>
        </p:nvCxnSpPr>
        <p:spPr>
          <a:xfrm flipH="1">
            <a:off x="69936" y="402932"/>
            <a:ext cx="7987" cy="436136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0"/>
            <a:endCxn id="7" idx="1"/>
          </p:cNvCxnSpPr>
          <p:nvPr/>
        </p:nvCxnSpPr>
        <p:spPr>
          <a:xfrm>
            <a:off x="392195" y="77923"/>
            <a:ext cx="8348873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0"/>
            <a:endCxn id="8" idx="1"/>
          </p:cNvCxnSpPr>
          <p:nvPr/>
        </p:nvCxnSpPr>
        <p:spPr>
          <a:xfrm>
            <a:off x="9066077" y="392195"/>
            <a:ext cx="18580" cy="436136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1"/>
            <a:endCxn id="8" idx="0"/>
          </p:cNvCxnSpPr>
          <p:nvPr/>
        </p:nvCxnSpPr>
        <p:spPr>
          <a:xfrm>
            <a:off x="394945" y="5078567"/>
            <a:ext cx="837544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61676" y="1436293"/>
            <a:ext cx="2958196" cy="2863649"/>
            <a:chOff x="461676" y="1436293"/>
            <a:chExt cx="2958196" cy="2863649"/>
          </a:xfrm>
        </p:grpSpPr>
        <p:sp>
          <p:nvSpPr>
            <p:cNvPr id="13" name="Rectangle 12"/>
            <p:cNvSpPr/>
            <p:nvPr/>
          </p:nvSpPr>
          <p:spPr>
            <a:xfrm>
              <a:off x="609031" y="1436293"/>
              <a:ext cx="2810841" cy="271963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50000"/>
                <a:hueOff val="-5387423"/>
                <a:satOff val="23188"/>
                <a:lumOff val="6269"/>
                <a:alphaOff val="0"/>
              </a:schemeClr>
            </a:fillRef>
            <a:effectRef idx="0">
              <a:schemeClr val="accent5">
                <a:tint val="50000"/>
                <a:hueOff val="-5387423"/>
                <a:satOff val="23188"/>
                <a:lumOff val="6269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3" name="Group 2"/>
            <p:cNvGrpSpPr/>
            <p:nvPr/>
          </p:nvGrpSpPr>
          <p:grpSpPr>
            <a:xfrm>
              <a:off x="461676" y="1652317"/>
              <a:ext cx="2769645" cy="2647625"/>
              <a:chOff x="461676" y="1652317"/>
              <a:chExt cx="2769645" cy="264762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461676" y="1652317"/>
                <a:ext cx="2769645" cy="264762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Rectangle 15"/>
              <p:cNvSpPr/>
              <p:nvPr/>
            </p:nvSpPr>
            <p:spPr>
              <a:xfrm>
                <a:off x="535353" y="1729730"/>
                <a:ext cx="2622290" cy="2343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i="1">
                    <a:latin typeface="Arial" pitchFamily="34" charset="0"/>
                    <a:cs typeface="Arial" pitchFamily="34" charset="0"/>
                  </a:rPr>
                  <a:t>Em có suy nghĩ gì khi việc chi tiêu của các bạn trẻ như hiện nay được cho là bình thường?</a:t>
                </a:r>
                <a:endParaRPr lang="en-US" sz="200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3510648" y="2329798"/>
            <a:ext cx="5382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VD: </a:t>
            </a:r>
            <a:r>
              <a:rPr lang="en-US" u="sng" smtClean="0">
                <a:hlinkClick r:id="rId2"/>
              </a:rPr>
              <a:t>https</a:t>
            </a:r>
            <a:r>
              <a:rPr lang="en-US" u="sng">
                <a:hlinkClick r:id="rId2"/>
              </a:rPr>
              <a:t>://www.youtube.com/watch?v=FNc9LFNw9TA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60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EditPoints="1"/>
          </p:cNvSpPr>
          <p:nvPr/>
        </p:nvSpPr>
        <p:spPr bwMode="auto">
          <a:xfrm rot="16200000">
            <a:off x="1963405" y="-294293"/>
            <a:ext cx="843473" cy="3797656"/>
          </a:xfrm>
          <a:custGeom>
            <a:avLst/>
            <a:gdLst>
              <a:gd name="T0" fmla="*/ 914 w 1007"/>
              <a:gd name="T1" fmla="*/ 170 h 2288"/>
              <a:gd name="T2" fmla="*/ 728 w 1007"/>
              <a:gd name="T3" fmla="*/ 122 h 2288"/>
              <a:gd name="T4" fmla="*/ 291 w 1007"/>
              <a:gd name="T5" fmla="*/ 122 h 2288"/>
              <a:gd name="T6" fmla="*/ 147 w 1007"/>
              <a:gd name="T7" fmla="*/ 0 h 2288"/>
              <a:gd name="T8" fmla="*/ 0 w 1007"/>
              <a:gd name="T9" fmla="*/ 146 h 2288"/>
              <a:gd name="T10" fmla="*/ 147 w 1007"/>
              <a:gd name="T11" fmla="*/ 293 h 2288"/>
              <a:gd name="T12" fmla="*/ 291 w 1007"/>
              <a:gd name="T13" fmla="*/ 171 h 2288"/>
              <a:gd name="T14" fmla="*/ 728 w 1007"/>
              <a:gd name="T15" fmla="*/ 171 h 2288"/>
              <a:gd name="T16" fmla="*/ 957 w 1007"/>
              <a:gd name="T17" fmla="*/ 351 h 2288"/>
              <a:gd name="T18" fmla="*/ 957 w 1007"/>
              <a:gd name="T19" fmla="*/ 2288 h 2288"/>
              <a:gd name="T20" fmla="*/ 1007 w 1007"/>
              <a:gd name="T21" fmla="*/ 2288 h 2288"/>
              <a:gd name="T22" fmla="*/ 1007 w 1007"/>
              <a:gd name="T23" fmla="*/ 351 h 2288"/>
              <a:gd name="T24" fmla="*/ 914 w 1007"/>
              <a:gd name="T25" fmla="*/ 170 h 2288"/>
              <a:gd name="T26" fmla="*/ 147 w 1007"/>
              <a:gd name="T27" fmla="*/ 233 h 2288"/>
              <a:gd name="T28" fmla="*/ 61 w 1007"/>
              <a:gd name="T29" fmla="*/ 146 h 2288"/>
              <a:gd name="T30" fmla="*/ 147 w 1007"/>
              <a:gd name="T31" fmla="*/ 60 h 2288"/>
              <a:gd name="T32" fmla="*/ 233 w 1007"/>
              <a:gd name="T33" fmla="*/ 146 h 2288"/>
              <a:gd name="T34" fmla="*/ 147 w 1007"/>
              <a:gd name="T35" fmla="*/ 233 h 2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07" h="2288">
                <a:moveTo>
                  <a:pt x="914" y="170"/>
                </a:moveTo>
                <a:cubicBezTo>
                  <a:pt x="854" y="130"/>
                  <a:pt x="780" y="122"/>
                  <a:pt x="728" y="122"/>
                </a:cubicBezTo>
                <a:cubicBezTo>
                  <a:pt x="291" y="122"/>
                  <a:pt x="291" y="122"/>
                  <a:pt x="291" y="122"/>
                </a:cubicBezTo>
                <a:cubicBezTo>
                  <a:pt x="279" y="53"/>
                  <a:pt x="219" y="0"/>
                  <a:pt x="147" y="0"/>
                </a:cubicBezTo>
                <a:cubicBezTo>
                  <a:pt x="66" y="0"/>
                  <a:pt x="0" y="66"/>
                  <a:pt x="0" y="146"/>
                </a:cubicBezTo>
                <a:cubicBezTo>
                  <a:pt x="0" y="227"/>
                  <a:pt x="66" y="293"/>
                  <a:pt x="147" y="293"/>
                </a:cubicBezTo>
                <a:cubicBezTo>
                  <a:pt x="219" y="293"/>
                  <a:pt x="279" y="240"/>
                  <a:pt x="291" y="171"/>
                </a:cubicBezTo>
                <a:cubicBezTo>
                  <a:pt x="728" y="171"/>
                  <a:pt x="728" y="171"/>
                  <a:pt x="728" y="171"/>
                </a:cubicBezTo>
                <a:cubicBezTo>
                  <a:pt x="797" y="171"/>
                  <a:pt x="957" y="189"/>
                  <a:pt x="957" y="351"/>
                </a:cubicBezTo>
                <a:cubicBezTo>
                  <a:pt x="957" y="2288"/>
                  <a:pt x="957" y="2288"/>
                  <a:pt x="957" y="2288"/>
                </a:cubicBezTo>
                <a:cubicBezTo>
                  <a:pt x="1007" y="2288"/>
                  <a:pt x="1007" y="2288"/>
                  <a:pt x="1007" y="2288"/>
                </a:cubicBezTo>
                <a:cubicBezTo>
                  <a:pt x="1007" y="351"/>
                  <a:pt x="1007" y="351"/>
                  <a:pt x="1007" y="351"/>
                </a:cubicBezTo>
                <a:cubicBezTo>
                  <a:pt x="1007" y="272"/>
                  <a:pt x="975" y="210"/>
                  <a:pt x="914" y="170"/>
                </a:cubicBezTo>
                <a:close/>
                <a:moveTo>
                  <a:pt x="147" y="233"/>
                </a:moveTo>
                <a:cubicBezTo>
                  <a:pt x="99" y="233"/>
                  <a:pt x="61" y="194"/>
                  <a:pt x="61" y="146"/>
                </a:cubicBezTo>
                <a:cubicBezTo>
                  <a:pt x="61" y="99"/>
                  <a:pt x="99" y="60"/>
                  <a:pt x="147" y="60"/>
                </a:cubicBezTo>
                <a:cubicBezTo>
                  <a:pt x="194" y="60"/>
                  <a:pt x="233" y="99"/>
                  <a:pt x="233" y="146"/>
                </a:cubicBezTo>
                <a:cubicBezTo>
                  <a:pt x="233" y="194"/>
                  <a:pt x="194" y="233"/>
                  <a:pt x="147" y="23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 sz="1012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6948" y="1326814"/>
            <a:ext cx="3367020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NỘI DUNG BÀI HỌC GỒM: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695036" y="4672972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6200000">
            <a:off x="0" y="4680959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>
            <a:stCxn id="9" idx="1"/>
            <a:endCxn id="8" idx="0"/>
          </p:cNvCxnSpPr>
          <p:nvPr/>
        </p:nvCxnSpPr>
        <p:spPr>
          <a:xfrm>
            <a:off x="394945" y="5078567"/>
            <a:ext cx="837544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2940015" y="402933"/>
            <a:ext cx="3960440" cy="512634"/>
          </a:xfrm>
          <a:prstGeom prst="round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TUẦN 11 – CHỦ ĐỀ 3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hevron 2"/>
          <p:cNvSpPr/>
          <p:nvPr/>
        </p:nvSpPr>
        <p:spPr>
          <a:xfrm>
            <a:off x="890929" y="2331585"/>
            <a:ext cx="1278787" cy="504056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HĐ 7</a:t>
            </a:r>
            <a:endParaRPr lang="en-US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41725" y="2331585"/>
            <a:ext cx="6473323" cy="50405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900" b="1" smtClean="0">
                <a:latin typeface="Arial" pitchFamily="34" charset="0"/>
                <a:cs typeface="Arial" pitchFamily="34" charset="0"/>
              </a:rPr>
              <a:t>Xây dựng và thực hiện KHTC cá </a:t>
            </a:r>
            <a:r>
              <a:rPr lang="en-US" sz="1900" b="1">
                <a:latin typeface="Arial" pitchFamily="34" charset="0"/>
                <a:cs typeface="Arial" pitchFamily="34" charset="0"/>
              </a:rPr>
              <a:t>nhân của bản thân</a:t>
            </a:r>
            <a:endParaRPr lang="en-US" sz="19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90929" y="3123673"/>
            <a:ext cx="1278787" cy="504056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HĐ 8</a:t>
            </a:r>
            <a:endParaRPr lang="en-US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41725" y="3123673"/>
            <a:ext cx="6502641" cy="50405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900" b="1" smtClean="0">
                <a:latin typeface="Arial" pitchFamily="34" charset="0"/>
                <a:cs typeface="Arial" pitchFamily="34" charset="0"/>
              </a:rPr>
              <a:t>Rèn luyện tính trách nhiệm, lòng tự trọng, sự tự chủ…</a:t>
            </a:r>
            <a:endParaRPr lang="en-US" sz="19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920556" y="3953176"/>
            <a:ext cx="1278787" cy="504056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HĐ</a:t>
            </a:r>
            <a:endParaRPr lang="en-US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71352" y="3953176"/>
            <a:ext cx="6502641" cy="50405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900" b="1" smtClean="0">
                <a:latin typeface="Arial" pitchFamily="34" charset="0"/>
                <a:cs typeface="Arial" pitchFamily="34" charset="0"/>
              </a:rPr>
              <a:t>Đánh giá cuối chủ đề 3</a:t>
            </a:r>
            <a:endParaRPr lang="en-US" sz="19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6055">
            <a:off x="7348289" y="81646"/>
            <a:ext cx="1829835" cy="824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Half Frame 20"/>
          <p:cNvSpPr/>
          <p:nvPr/>
        </p:nvSpPr>
        <p:spPr>
          <a:xfrm rot="5400000">
            <a:off x="8668469" y="-7987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3" name="Straight Connector 22"/>
          <p:cNvCxnSpPr>
            <a:stCxn id="21" idx="0"/>
          </p:cNvCxnSpPr>
          <p:nvPr/>
        </p:nvCxnSpPr>
        <p:spPr>
          <a:xfrm>
            <a:off x="9066077" y="392195"/>
            <a:ext cx="18580" cy="436136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76574" flipV="1">
            <a:off x="-23989" y="59527"/>
            <a:ext cx="1829835" cy="94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Half Frame 24"/>
          <p:cNvSpPr/>
          <p:nvPr/>
        </p:nvSpPr>
        <p:spPr>
          <a:xfrm>
            <a:off x="-7987" y="-15974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>
            <a:stCxn id="25" idx="1"/>
          </p:cNvCxnSpPr>
          <p:nvPr/>
        </p:nvCxnSpPr>
        <p:spPr>
          <a:xfrm flipH="1">
            <a:off x="61949" y="386958"/>
            <a:ext cx="7987" cy="436136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2195" y="77923"/>
            <a:ext cx="8348873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63744" y="4326334"/>
            <a:ext cx="1020498" cy="864872"/>
          </a:xfrm>
          <a:prstGeom prst="rect">
            <a:avLst/>
          </a:prstGeom>
        </p:spPr>
      </p:pic>
      <p:pic>
        <p:nvPicPr>
          <p:cNvPr id="29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276477" y="4356767"/>
            <a:ext cx="1020498" cy="86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603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  <p:bldP spid="3" grpId="0" animBg="1"/>
      <p:bldP spid="10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2194" y="250185"/>
            <a:ext cx="723421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HĐ7. 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Half Frame 5"/>
          <p:cNvSpPr/>
          <p:nvPr/>
        </p:nvSpPr>
        <p:spPr>
          <a:xfrm>
            <a:off x="0" y="0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5400000">
            <a:off x="8668469" y="-7987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695036" y="4672972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6200000">
            <a:off x="0" y="4680959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>
            <a:stCxn id="6" idx="1"/>
            <a:endCxn id="9" idx="0"/>
          </p:cNvCxnSpPr>
          <p:nvPr/>
        </p:nvCxnSpPr>
        <p:spPr>
          <a:xfrm flipH="1">
            <a:off x="69936" y="402932"/>
            <a:ext cx="7987" cy="436136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0"/>
            <a:endCxn id="7" idx="1"/>
          </p:cNvCxnSpPr>
          <p:nvPr/>
        </p:nvCxnSpPr>
        <p:spPr>
          <a:xfrm>
            <a:off x="392195" y="77923"/>
            <a:ext cx="8348873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0"/>
            <a:endCxn id="8" idx="1"/>
          </p:cNvCxnSpPr>
          <p:nvPr/>
        </p:nvCxnSpPr>
        <p:spPr>
          <a:xfrm>
            <a:off x="9066077" y="392195"/>
            <a:ext cx="18580" cy="436136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1"/>
            <a:endCxn id="8" idx="0"/>
          </p:cNvCxnSpPr>
          <p:nvPr/>
        </p:nvCxnSpPr>
        <p:spPr>
          <a:xfrm>
            <a:off x="394945" y="5078567"/>
            <a:ext cx="837544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143776" y="241759"/>
            <a:ext cx="829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latin typeface="Arial" pitchFamily="34" charset="0"/>
                <a:cs typeface="Arial" pitchFamily="34" charset="0"/>
              </a:rPr>
              <a:t>Xây dựng và thực hiện kế hoạch tài chính cá nhân của bản thân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nip and Round Single Corner Rectangle 2"/>
          <p:cNvSpPr/>
          <p:nvPr/>
        </p:nvSpPr>
        <p:spPr>
          <a:xfrm>
            <a:off x="394945" y="843558"/>
            <a:ext cx="8507296" cy="576064"/>
          </a:xfrm>
          <a:prstGeom prst="snipRound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0335" y="946924"/>
            <a:ext cx="8507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iệt </a:t>
            </a:r>
            <a:r>
              <a:rPr lang="en-US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kê mục tiêu tài chính cá nhân ngắn hạn hoặc trung hạn/ dài hạn của bản thân</a:t>
            </a:r>
          </a:p>
        </p:txBody>
      </p:sp>
      <p:cxnSp>
        <p:nvCxnSpPr>
          <p:cNvPr id="16" name="直接箭头连接符 9"/>
          <p:cNvCxnSpPr/>
          <p:nvPr/>
        </p:nvCxnSpPr>
        <p:spPr>
          <a:xfrm>
            <a:off x="819617" y="3501508"/>
            <a:ext cx="7186211" cy="0"/>
          </a:xfrm>
          <a:prstGeom prst="straightConnector1">
            <a:avLst/>
          </a:prstGeom>
          <a:ln w="152400">
            <a:solidFill>
              <a:srgbClr val="A6A6A6">
                <a:alpha val="52941"/>
              </a:srgb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4"/>
          <p:cNvSpPr/>
          <p:nvPr/>
        </p:nvSpPr>
        <p:spPr>
          <a:xfrm>
            <a:off x="1764664" y="3274386"/>
            <a:ext cx="469926" cy="47200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2" tIns="34296" rIns="68592" bIns="34296" rtlCol="0" anchor="ctr"/>
          <a:lstStyle/>
          <a:p>
            <a:pPr algn="ctr"/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Rectangle 4"/>
          <p:cNvSpPr txBox="1">
            <a:spLocks noChangeArrowheads="1"/>
          </p:cNvSpPr>
          <p:nvPr/>
        </p:nvSpPr>
        <p:spPr bwMode="auto">
          <a:xfrm>
            <a:off x="1764665" y="3386994"/>
            <a:ext cx="479621" cy="256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92" tIns="34296" rIns="68592" bIns="34296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Arial" pitchFamily="34" charset="0"/>
                <a:ea typeface="方正兰亭黑简体" panose="02000000000000000000" pitchFamily="2" charset="-122"/>
                <a:cs typeface="Arial" pitchFamily="34" charset="0"/>
              </a:rPr>
              <a:t>01</a:t>
            </a:r>
            <a:endParaRPr lang="zh-CN" altLang="en-US" dirty="0">
              <a:latin typeface="Arial" pitchFamily="34" charset="0"/>
              <a:ea typeface="方正兰亭黑简体" panose="02000000000000000000" pitchFamily="2" charset="-122"/>
              <a:cs typeface="Arial" pitchFamily="34" charset="0"/>
            </a:endParaRPr>
          </a:p>
        </p:txBody>
      </p:sp>
      <p:sp>
        <p:nvSpPr>
          <p:cNvPr id="20" name="Oval 4"/>
          <p:cNvSpPr/>
          <p:nvPr/>
        </p:nvSpPr>
        <p:spPr>
          <a:xfrm>
            <a:off x="4056283" y="3265506"/>
            <a:ext cx="469926" cy="4720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2" tIns="34296" rIns="68592" bIns="34296" rtlCol="0" anchor="ctr"/>
          <a:lstStyle/>
          <a:p>
            <a:pPr algn="ctr"/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Rectangle 4"/>
          <p:cNvSpPr txBox="1">
            <a:spLocks noChangeArrowheads="1"/>
          </p:cNvSpPr>
          <p:nvPr/>
        </p:nvSpPr>
        <p:spPr bwMode="auto">
          <a:xfrm>
            <a:off x="4039842" y="3367941"/>
            <a:ext cx="479621" cy="256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92" tIns="34296" rIns="68592" bIns="34296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Arial" pitchFamily="34" charset="0"/>
                <a:ea typeface="方正兰亭黑简体" panose="02000000000000000000" pitchFamily="2" charset="-122"/>
                <a:cs typeface="Arial" pitchFamily="34" charset="0"/>
              </a:rPr>
              <a:t>02</a:t>
            </a:r>
            <a:endParaRPr lang="zh-CN" altLang="en-US" dirty="0">
              <a:latin typeface="Arial" pitchFamily="34" charset="0"/>
              <a:ea typeface="方正兰亭黑简体" panose="02000000000000000000" pitchFamily="2" charset="-122"/>
              <a:cs typeface="Arial" pitchFamily="34" charset="0"/>
            </a:endParaRPr>
          </a:p>
        </p:txBody>
      </p:sp>
      <p:sp>
        <p:nvSpPr>
          <p:cNvPr id="22" name="Oval 4"/>
          <p:cNvSpPr/>
          <p:nvPr/>
        </p:nvSpPr>
        <p:spPr>
          <a:xfrm>
            <a:off x="6264744" y="3279639"/>
            <a:ext cx="469926" cy="47200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2" tIns="34296" rIns="68592" bIns="34296" rtlCol="0" anchor="ctr"/>
          <a:lstStyle/>
          <a:p>
            <a:pPr algn="ctr"/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 bwMode="auto">
          <a:xfrm>
            <a:off x="6264745" y="3392247"/>
            <a:ext cx="479621" cy="256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92" tIns="34296" rIns="68592" bIns="34296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Arial" pitchFamily="34" charset="0"/>
                <a:ea typeface="方正兰亭黑简体" panose="02000000000000000000" pitchFamily="2" charset="-122"/>
                <a:cs typeface="Arial" pitchFamily="34" charset="0"/>
              </a:rPr>
              <a:t>03</a:t>
            </a:r>
            <a:endParaRPr lang="zh-CN" altLang="en-US" dirty="0">
              <a:latin typeface="Arial" pitchFamily="34" charset="0"/>
              <a:ea typeface="方正兰亭黑简体" panose="02000000000000000000" pitchFamily="2" charset="-122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95252" y="3905619"/>
            <a:ext cx="1528883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latin typeface="Arial" pitchFamily="34" charset="0"/>
                <a:cs typeface="Arial" pitchFamily="34" charset="0"/>
              </a:rPr>
              <a:t>Ngắn hạn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59572" y="2689173"/>
            <a:ext cx="1440160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latin typeface="Arial" pitchFamily="34" charset="0"/>
                <a:cs typeface="Arial" pitchFamily="34" charset="0"/>
              </a:rPr>
              <a:t>Trung hạn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28491" y="3867044"/>
            <a:ext cx="1152128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latin typeface="Arial" pitchFamily="34" charset="0"/>
                <a:cs typeface="Arial" pitchFamily="34" charset="0"/>
              </a:rPr>
              <a:t>Dài hạn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53904" y="2258744"/>
            <a:ext cx="2449944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700" smtClean="0">
                <a:solidFill>
                  <a:srgbClr val="002060"/>
                </a:solidFill>
              </a:rPr>
              <a:t>- </a:t>
            </a:r>
            <a:r>
              <a:rPr lang="en-US" sz="17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Mua balo mới</a:t>
            </a:r>
          </a:p>
          <a:p>
            <a:pPr>
              <a:lnSpc>
                <a:spcPct val="150000"/>
              </a:lnSpc>
            </a:pPr>
            <a:r>
              <a:rPr lang="en-US" sz="17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Mua sách tham khảo </a:t>
            </a:r>
            <a:endParaRPr lang="en-US" sz="17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794605" y="3809954"/>
            <a:ext cx="3012675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mtClean="0">
                <a:solidFill>
                  <a:srgbClr val="002060"/>
                </a:solidFill>
              </a:rPr>
              <a:t>- </a:t>
            </a:r>
            <a:r>
              <a:rPr lang="en-US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Mua bộ Vest tặng mẹ</a:t>
            </a:r>
          </a:p>
          <a:p>
            <a:pPr>
              <a:lnSpc>
                <a:spcPct val="150000"/>
              </a:lnSpc>
            </a:pPr>
            <a:r>
              <a:rPr lang="en-US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Mua xe đạp cho em gái</a:t>
            </a:r>
            <a:endParaRPr lang="en-US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289116" y="2231973"/>
            <a:ext cx="2379228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>
                <a:solidFill>
                  <a:srgbClr val="002060"/>
                </a:solidFill>
              </a:rPr>
              <a:t>- </a:t>
            </a:r>
            <a:r>
              <a:rPr lang="en-US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Mua </a:t>
            </a:r>
            <a:r>
              <a:rPr lang="en-US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 điện đi học</a:t>
            </a:r>
            <a:endParaRPr lang="en-US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2194" y="1594126"/>
            <a:ext cx="813060" cy="33855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Gợi ý: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06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7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 animBg="1"/>
      <p:bldP spid="26" grpId="0" animBg="1"/>
      <p:bldP spid="13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alf Frame 5"/>
          <p:cNvSpPr/>
          <p:nvPr/>
        </p:nvSpPr>
        <p:spPr>
          <a:xfrm>
            <a:off x="0" y="0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5400000">
            <a:off x="8668469" y="-7987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695036" y="4672972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6200000">
            <a:off x="0" y="4680959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>
            <a:stCxn id="6" idx="1"/>
            <a:endCxn id="9" idx="0"/>
          </p:cNvCxnSpPr>
          <p:nvPr/>
        </p:nvCxnSpPr>
        <p:spPr>
          <a:xfrm flipH="1">
            <a:off x="69936" y="402932"/>
            <a:ext cx="7987" cy="436136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0"/>
            <a:endCxn id="7" idx="1"/>
          </p:cNvCxnSpPr>
          <p:nvPr/>
        </p:nvCxnSpPr>
        <p:spPr>
          <a:xfrm>
            <a:off x="392195" y="77923"/>
            <a:ext cx="8348873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0"/>
            <a:endCxn id="8" idx="1"/>
          </p:cNvCxnSpPr>
          <p:nvPr/>
        </p:nvCxnSpPr>
        <p:spPr>
          <a:xfrm>
            <a:off x="9066077" y="392195"/>
            <a:ext cx="18580" cy="436136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1"/>
            <a:endCxn id="8" idx="0"/>
          </p:cNvCxnSpPr>
          <p:nvPr/>
        </p:nvCxnSpPr>
        <p:spPr>
          <a:xfrm>
            <a:off x="394945" y="5078567"/>
            <a:ext cx="837544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2194" y="250185"/>
            <a:ext cx="723421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HĐ7. 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43776" y="241759"/>
            <a:ext cx="829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latin typeface="Arial" pitchFamily="34" charset="0"/>
                <a:cs typeface="Arial" pitchFamily="34" charset="0"/>
              </a:rPr>
              <a:t>Xây dựng và thực hiện kế hoạch tài chính cá nhân của bản thân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nip and Round Single Corner Rectangle 15"/>
          <p:cNvSpPr/>
          <p:nvPr/>
        </p:nvSpPr>
        <p:spPr>
          <a:xfrm>
            <a:off x="392194" y="915566"/>
            <a:ext cx="8246707" cy="864096"/>
          </a:xfrm>
          <a:prstGeom prst="snipRound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37386" y="903001"/>
            <a:ext cx="8302840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Lựa </a:t>
            </a:r>
            <a:r>
              <a:rPr lang="en-US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chọn một mục tiêu tài chính và xây dựng kế hoạch tài chính cá nhân của bản thân theo </a:t>
            </a:r>
            <a:r>
              <a:rPr lang="en-US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mẫu:</a:t>
            </a:r>
            <a:endParaRPr lang="en-US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35696" y="1887671"/>
            <a:ext cx="5130316" cy="3059534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8831172">
            <a:off x="34067" y="3966772"/>
            <a:ext cx="1008098" cy="1412397"/>
          </a:xfrm>
          <a:prstGeom prst="rect">
            <a:avLst/>
          </a:prstGeom>
        </p:spPr>
      </p:pic>
      <p:pic>
        <p:nvPicPr>
          <p:cNvPr id="21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4871884" flipH="1">
            <a:off x="512974" y="4032968"/>
            <a:ext cx="871288" cy="1412397"/>
          </a:xfrm>
          <a:prstGeom prst="rect">
            <a:avLst/>
          </a:prstGeom>
        </p:spPr>
      </p:pic>
      <p:pic>
        <p:nvPicPr>
          <p:cNvPr id="22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92194" y="4463044"/>
            <a:ext cx="553673" cy="54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60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98" y="120105"/>
            <a:ext cx="5184576" cy="490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04764" y="1814136"/>
            <a:ext cx="2736304" cy="2954623"/>
          </a:xfrm>
          <a:prstGeom prst="rect">
            <a:avLst/>
          </a:prstGeom>
        </p:spPr>
      </p:pic>
      <p:sp>
        <p:nvSpPr>
          <p:cNvPr id="5" name="Half Frame 4"/>
          <p:cNvSpPr/>
          <p:nvPr/>
        </p:nvSpPr>
        <p:spPr>
          <a:xfrm>
            <a:off x="0" y="0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8695036" y="4672972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6200000">
            <a:off x="0" y="4680959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>
            <a:stCxn id="5" idx="1"/>
            <a:endCxn id="8" idx="0"/>
          </p:cNvCxnSpPr>
          <p:nvPr/>
        </p:nvCxnSpPr>
        <p:spPr>
          <a:xfrm flipH="1">
            <a:off x="69936" y="402932"/>
            <a:ext cx="7987" cy="436136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1"/>
            <a:endCxn id="7" idx="0"/>
          </p:cNvCxnSpPr>
          <p:nvPr/>
        </p:nvCxnSpPr>
        <p:spPr>
          <a:xfrm>
            <a:off x="394945" y="5078567"/>
            <a:ext cx="837544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283" y="120105"/>
            <a:ext cx="1278024" cy="133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Half Frame 13"/>
          <p:cNvSpPr/>
          <p:nvPr/>
        </p:nvSpPr>
        <p:spPr>
          <a:xfrm rot="5400000">
            <a:off x="8668469" y="-7987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>
            <a:endCxn id="14" idx="1"/>
          </p:cNvCxnSpPr>
          <p:nvPr/>
        </p:nvCxnSpPr>
        <p:spPr>
          <a:xfrm>
            <a:off x="392195" y="77923"/>
            <a:ext cx="8348873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" idx="0"/>
          </p:cNvCxnSpPr>
          <p:nvPr/>
        </p:nvCxnSpPr>
        <p:spPr>
          <a:xfrm>
            <a:off x="9066077" y="392195"/>
            <a:ext cx="18580" cy="436136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235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alf Frame 5"/>
          <p:cNvSpPr/>
          <p:nvPr/>
        </p:nvSpPr>
        <p:spPr>
          <a:xfrm>
            <a:off x="0" y="0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5400000">
            <a:off x="8668469" y="-7987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695036" y="4672972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6200000">
            <a:off x="0" y="4680959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>
            <a:stCxn id="6" idx="1"/>
            <a:endCxn id="9" idx="0"/>
          </p:cNvCxnSpPr>
          <p:nvPr/>
        </p:nvCxnSpPr>
        <p:spPr>
          <a:xfrm flipH="1">
            <a:off x="69936" y="402932"/>
            <a:ext cx="7987" cy="436136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0"/>
            <a:endCxn id="7" idx="1"/>
          </p:cNvCxnSpPr>
          <p:nvPr/>
        </p:nvCxnSpPr>
        <p:spPr>
          <a:xfrm>
            <a:off x="392195" y="77923"/>
            <a:ext cx="8348873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0"/>
            <a:endCxn id="8" idx="1"/>
          </p:cNvCxnSpPr>
          <p:nvPr/>
        </p:nvCxnSpPr>
        <p:spPr>
          <a:xfrm>
            <a:off x="9066077" y="392195"/>
            <a:ext cx="18580" cy="436136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1"/>
            <a:endCxn id="8" idx="0"/>
          </p:cNvCxnSpPr>
          <p:nvPr/>
        </p:nvCxnSpPr>
        <p:spPr>
          <a:xfrm>
            <a:off x="394945" y="5078567"/>
            <a:ext cx="837544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2194" y="250185"/>
            <a:ext cx="723421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HĐ7. 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43776" y="241759"/>
            <a:ext cx="829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latin typeface="Arial" pitchFamily="34" charset="0"/>
                <a:cs typeface="Arial" pitchFamily="34" charset="0"/>
              </a:rPr>
              <a:t>Xây dựng và thực hiện kế hoạch tài chính cá nhân của bản thân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nip and Round Single Corner Rectangle 15"/>
          <p:cNvSpPr/>
          <p:nvPr/>
        </p:nvSpPr>
        <p:spPr>
          <a:xfrm>
            <a:off x="514673" y="771550"/>
            <a:ext cx="8246707" cy="648072"/>
          </a:xfrm>
          <a:prstGeom prst="snipRound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25968" y="862764"/>
            <a:ext cx="8302840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Trao đổi, thảo luận, đóng góp ý kiến và hoàn thiện kế hoạch tài chính cá nhân</a:t>
            </a:r>
            <a:endParaRPr lang="en-US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2"/>
          <p:cNvPicPr>
            <a:picLocks noChangeAspect="1"/>
          </p:cNvPicPr>
          <p:nvPr/>
        </p:nvPicPr>
        <p:blipFill>
          <a:blip r:embed="rId2"/>
          <a:srcRect l="21935" r="21935"/>
          <a:stretch>
            <a:fillRect/>
          </a:stretch>
        </p:blipFill>
        <p:spPr>
          <a:xfrm>
            <a:off x="-7987" y="3867894"/>
            <a:ext cx="1690609" cy="1430678"/>
          </a:xfrm>
          <a:prstGeom prst="rect">
            <a:avLst/>
          </a:prstGeom>
        </p:spPr>
      </p:pic>
      <p:pic>
        <p:nvPicPr>
          <p:cNvPr id="21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744731" y="3975677"/>
            <a:ext cx="1321346" cy="1048818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607" y="2355726"/>
            <a:ext cx="4765095" cy="270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233772" y="1563638"/>
            <a:ext cx="3330115" cy="2304256"/>
          </a:xfrm>
          <a:prstGeom prst="cloudCallou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40" y="1919286"/>
            <a:ext cx="2360367" cy="1592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9060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alf Frame 5"/>
          <p:cNvSpPr/>
          <p:nvPr/>
        </p:nvSpPr>
        <p:spPr>
          <a:xfrm>
            <a:off x="0" y="0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5400000">
            <a:off x="8668469" y="-7987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695036" y="4672972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6200000">
            <a:off x="0" y="4680959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>
            <a:stCxn id="6" idx="1"/>
            <a:endCxn id="9" idx="0"/>
          </p:cNvCxnSpPr>
          <p:nvPr/>
        </p:nvCxnSpPr>
        <p:spPr>
          <a:xfrm flipH="1">
            <a:off x="69936" y="402932"/>
            <a:ext cx="7987" cy="436136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0"/>
            <a:endCxn id="7" idx="1"/>
          </p:cNvCxnSpPr>
          <p:nvPr/>
        </p:nvCxnSpPr>
        <p:spPr>
          <a:xfrm>
            <a:off x="392195" y="77923"/>
            <a:ext cx="8348873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0"/>
            <a:endCxn id="8" idx="1"/>
          </p:cNvCxnSpPr>
          <p:nvPr/>
        </p:nvCxnSpPr>
        <p:spPr>
          <a:xfrm>
            <a:off x="9066077" y="392195"/>
            <a:ext cx="18580" cy="436136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1"/>
            <a:endCxn id="8" idx="0"/>
          </p:cNvCxnSpPr>
          <p:nvPr/>
        </p:nvCxnSpPr>
        <p:spPr>
          <a:xfrm>
            <a:off x="394945" y="5078567"/>
            <a:ext cx="837544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153092" y="136251"/>
            <a:ext cx="77584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smtClean="0">
                <a:latin typeface="Arial" pitchFamily="34" charset="0"/>
                <a:cs typeface="Arial" pitchFamily="34" charset="0"/>
              </a:rPr>
              <a:t>Rèn luyện tính trách nhiệm, lòng tự trọng, sự tự chủ, ý chí vượt khó trong việc thực hiện mục tiêu của bản thân.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4944" y="286686"/>
            <a:ext cx="778148" cy="66738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HĐ8. 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1171" y="1044456"/>
            <a:ext cx="845327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Nhiệm vụ</a:t>
            </a:r>
            <a:r>
              <a:rPr lang="en-US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Học sinh về nhà tiếp tục rèn luyện:</a:t>
            </a:r>
            <a:endParaRPr lang="en-US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Diamond 9"/>
          <p:cNvSpPr/>
          <p:nvPr/>
        </p:nvSpPr>
        <p:spPr>
          <a:xfrm>
            <a:off x="2879812" y="2147542"/>
            <a:ext cx="2808312" cy="2311176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455876" y="2583613"/>
            <a:ext cx="1656184" cy="1439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RÈN LUYỆN</a:t>
            </a:r>
            <a:endParaRPr lang="en-US" sz="2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18361" y="1655649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 TRÁCH NHIỆM</a:t>
            </a:r>
            <a:endParaRPr lang="en-US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30497" y="2867113"/>
            <a:ext cx="1444626" cy="872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Ý CHÍ </a:t>
            </a:r>
          </a:p>
          <a:p>
            <a:pPr algn="ctr">
              <a:lnSpc>
                <a:spcPct val="150000"/>
              </a:lnSpc>
            </a:pPr>
            <a:r>
              <a:rPr lang="en-US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VƯỢT KHÓ</a:t>
            </a:r>
            <a:endParaRPr lang="en-US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96136" y="2852803"/>
            <a:ext cx="1311576" cy="872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LÒNG TỰ </a:t>
            </a:r>
          </a:p>
          <a:p>
            <a:pPr algn="ctr">
              <a:lnSpc>
                <a:spcPct val="150000"/>
              </a:lnSpc>
            </a:pPr>
            <a:r>
              <a:rPr lang="en-US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TRỌNG</a:t>
            </a:r>
            <a:endParaRPr lang="en-US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31004" y="4478714"/>
            <a:ext cx="2577935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SỰ TỰ CHỦ</a:t>
            </a:r>
            <a:endParaRPr lang="en-US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060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3" grpId="0"/>
      <p:bldP spid="10" grpId="0" animBg="1"/>
      <p:bldP spid="19" grpId="0" animBg="1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alf Frame 5"/>
          <p:cNvSpPr/>
          <p:nvPr/>
        </p:nvSpPr>
        <p:spPr>
          <a:xfrm>
            <a:off x="0" y="0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5400000">
            <a:off x="8668469" y="-7987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695036" y="4672972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6200000">
            <a:off x="0" y="4680959"/>
            <a:ext cx="467544" cy="48351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>
            <a:stCxn id="6" idx="1"/>
            <a:endCxn id="9" idx="0"/>
          </p:cNvCxnSpPr>
          <p:nvPr/>
        </p:nvCxnSpPr>
        <p:spPr>
          <a:xfrm flipH="1">
            <a:off x="69936" y="402932"/>
            <a:ext cx="7987" cy="436136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0"/>
            <a:endCxn id="7" idx="1"/>
          </p:cNvCxnSpPr>
          <p:nvPr/>
        </p:nvCxnSpPr>
        <p:spPr>
          <a:xfrm>
            <a:off x="392195" y="77923"/>
            <a:ext cx="8348873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0"/>
            <a:endCxn id="8" idx="1"/>
          </p:cNvCxnSpPr>
          <p:nvPr/>
        </p:nvCxnSpPr>
        <p:spPr>
          <a:xfrm>
            <a:off x="9066077" y="392195"/>
            <a:ext cx="18580" cy="436136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1"/>
            <a:endCxn id="8" idx="0"/>
          </p:cNvCxnSpPr>
          <p:nvPr/>
        </p:nvCxnSpPr>
        <p:spPr>
          <a:xfrm>
            <a:off x="394945" y="5078567"/>
            <a:ext cx="837544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2195" y="250185"/>
            <a:ext cx="579406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HĐ. 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608" y="250185"/>
            <a:ext cx="829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Đánh giá cuối chủ đề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1898" y="718316"/>
            <a:ext cx="427006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08904" y="690678"/>
            <a:ext cx="829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 nhân tự đánh giá</a:t>
            </a:r>
            <a:endParaRPr lang="en-US" i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91830"/>
              </p:ext>
            </p:extLst>
          </p:nvPr>
        </p:nvGraphicFramePr>
        <p:xfrm>
          <a:off x="0" y="1259105"/>
          <a:ext cx="9144000" cy="3930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4958"/>
                <a:gridCol w="987456"/>
                <a:gridCol w="1301586"/>
              </a:tblGrid>
              <a:tr h="455889"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Nội</a:t>
                      </a:r>
                      <a:r>
                        <a:rPr lang="en-US" b="1" baseline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dung đánh giá</a:t>
                      </a:r>
                      <a:endParaRPr lang="en-US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Đạt</a:t>
                      </a:r>
                      <a:endParaRPr lang="en-US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Chưa</a:t>
                      </a:r>
                      <a:r>
                        <a:rPr lang="en-US" b="1" baseline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đạt</a:t>
                      </a:r>
                      <a:endParaRPr lang="en-US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558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smtClean="0">
                          <a:latin typeface="Arial" pitchFamily="34" charset="0"/>
                          <a:cs typeface="Arial" pitchFamily="34" charset="0"/>
                        </a:rPr>
                        <a:t>1. Hoàn</a:t>
                      </a:r>
                      <a:r>
                        <a:rPr lang="en-US" sz="1600" baseline="0" smtClean="0">
                          <a:latin typeface="Arial" pitchFamily="34" charset="0"/>
                          <a:cs typeface="Arial" pitchFamily="34" charset="0"/>
                        </a:rPr>
                        <a:t> thành được trách nhiệm khi thực hiện nhiệm vụ được giao</a:t>
                      </a:r>
                      <a:endParaRPr lang="en-US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58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smtClean="0"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r>
                        <a:rPr lang="en-US" sz="1600" baseline="0" smtClean="0">
                          <a:latin typeface="Arial" pitchFamily="34" charset="0"/>
                          <a:cs typeface="Arial" pitchFamily="34" charset="0"/>
                        </a:rPr>
                        <a:t> Thể hiện được sự tự chủ lòng tự trọng trong hoạt động học tập ở lớp và thực hiện kế hoạch tài chính cá nhân</a:t>
                      </a:r>
                      <a:endParaRPr lang="en-US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58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smtClean="0"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r>
                        <a:rPr lang="en-US" sz="1600" baseline="0" smtClean="0">
                          <a:latin typeface="Arial" pitchFamily="34" charset="0"/>
                          <a:cs typeface="Arial" pitchFamily="34" charset="0"/>
                        </a:rPr>
                        <a:t> Biết vượt qua được khó khăn của bản thân</a:t>
                      </a:r>
                      <a:endParaRPr lang="en-US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58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smtClean="0">
                          <a:latin typeface="Arial" pitchFamily="34" charset="0"/>
                          <a:cs typeface="Arial" pitchFamily="34" charset="0"/>
                        </a:rPr>
                        <a:t>4. Sẵn</a:t>
                      </a:r>
                      <a:r>
                        <a:rPr lang="en-US" sz="1600" baseline="0" smtClean="0">
                          <a:latin typeface="Arial" pitchFamily="34" charset="0"/>
                          <a:cs typeface="Arial" pitchFamily="34" charset="0"/>
                        </a:rPr>
                        <a:t> sàng hỗ trợ bạn khi thực hiện nhiệm vụ</a:t>
                      </a:r>
                      <a:endParaRPr lang="en-US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58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smtClean="0">
                          <a:latin typeface="Arial" pitchFamily="34" charset="0"/>
                          <a:cs typeface="Arial" pitchFamily="34" charset="0"/>
                        </a:rPr>
                        <a:t>5. Sử</a:t>
                      </a:r>
                      <a:r>
                        <a:rPr lang="en-US" sz="1600" baseline="0" smtClean="0">
                          <a:latin typeface="Arial" pitchFamily="34" charset="0"/>
                          <a:cs typeface="Arial" pitchFamily="34" charset="0"/>
                        </a:rPr>
                        <a:t> dụng được tư duy phản biện khi đánh giá sự vật, hiện tượng</a:t>
                      </a:r>
                      <a:endParaRPr lang="en-US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58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smtClean="0">
                          <a:latin typeface="Arial" pitchFamily="34" charset="0"/>
                          <a:cs typeface="Arial" pitchFamily="34" charset="0"/>
                        </a:rPr>
                        <a:t>6. Xây</a:t>
                      </a:r>
                      <a:r>
                        <a:rPr lang="en-US" sz="1600" baseline="0" smtClean="0">
                          <a:latin typeface="Arial" pitchFamily="34" charset="0"/>
                          <a:cs typeface="Arial" pitchFamily="34" charset="0"/>
                        </a:rPr>
                        <a:t> dựng và thực hiện được ít nhất 1 bản kế hoạch tài chính hợp lí của cá nhân.</a:t>
                      </a:r>
                      <a:endParaRPr lang="en-US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9060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 animBg="1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</TotalTime>
  <Words>496</Words>
  <Application>Microsoft Office PowerPoint</Application>
  <PresentationFormat>On-screen Show (16:9)</PresentationFormat>
  <Paragraphs>74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HDLAPTOP</cp:lastModifiedBy>
  <cp:revision>80</cp:revision>
  <dcterms:created xsi:type="dcterms:W3CDTF">2021-09-01T16:11:48Z</dcterms:created>
  <dcterms:modified xsi:type="dcterms:W3CDTF">2022-10-09T01:18:03Z</dcterms:modified>
</cp:coreProperties>
</file>