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68" r:id="rId5"/>
    <p:sldId id="259" r:id="rId6"/>
    <p:sldId id="269" r:id="rId7"/>
    <p:sldId id="270" r:id="rId8"/>
    <p:sldId id="271" r:id="rId9"/>
    <p:sldId id="272" r:id="rId10"/>
    <p:sldId id="273" r:id="rId11"/>
    <p:sldId id="274" r:id="rId12"/>
    <p:sldId id="276" r:id="rId13"/>
    <p:sldId id="277" r:id="rId14"/>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3" d="100"/>
          <a:sy n="63" d="100"/>
        </p:scale>
        <p:origin x="22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B43A2-667E-4015-9835-B55554D95244}"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40588-3B58-4EBB-A4AC-0C05B27B4FD3}" type="slidenum">
              <a:rPr lang="en-US" smtClean="0"/>
              <a:t>‹#›</a:t>
            </a:fld>
            <a:endParaRPr lang="en-US"/>
          </a:p>
        </p:txBody>
      </p:sp>
    </p:spTree>
    <p:extLst>
      <p:ext uri="{BB962C8B-B14F-4D97-AF65-F5344CB8AC3E}">
        <p14:creationId xmlns:p14="http://schemas.microsoft.com/office/powerpoint/2010/main" val="1958594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640588-3B58-4EBB-A4AC-0C05B27B4FD3}" type="slidenum">
              <a:rPr lang="en-US" smtClean="0"/>
              <a:t>1</a:t>
            </a:fld>
            <a:endParaRPr lang="en-US"/>
          </a:p>
        </p:txBody>
      </p:sp>
    </p:spTree>
    <p:extLst>
      <p:ext uri="{BB962C8B-B14F-4D97-AF65-F5344CB8AC3E}">
        <p14:creationId xmlns:p14="http://schemas.microsoft.com/office/powerpoint/2010/main" val="8315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7.svg"/><Relationship Id="rId10" Type="http://schemas.openxmlformats.org/officeDocument/2006/relationships/image" Target="../media/image37.png"/><Relationship Id="rId4" Type="http://schemas.openxmlformats.org/officeDocument/2006/relationships/image" Target="../media/image16.png"/><Relationship Id="rId9"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svg"/><Relationship Id="rId7" Type="http://schemas.openxmlformats.org/officeDocument/2006/relationships/image" Target="../media/image1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svg"/><Relationship Id="rId7" Type="http://schemas.openxmlformats.org/officeDocument/2006/relationships/image" Target="../media/image1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7.png"/><Relationship Id="rId7"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5B7"/>
        </a:solidFill>
        <a:effectLst/>
      </p:bgPr>
    </p:bg>
    <p:spTree>
      <p:nvGrpSpPr>
        <p:cNvPr id="1" name=""/>
        <p:cNvGrpSpPr/>
        <p:nvPr/>
      </p:nvGrpSpPr>
      <p:grpSpPr>
        <a:xfrm>
          <a:off x="0" y="0"/>
          <a:ext cx="0" cy="0"/>
          <a:chOff x="0" y="0"/>
          <a:chExt cx="0" cy="0"/>
        </a:xfrm>
      </p:grpSpPr>
      <p:sp>
        <p:nvSpPr>
          <p:cNvPr id="7" name="Freeform 7"/>
          <p:cNvSpPr/>
          <p:nvPr/>
        </p:nvSpPr>
        <p:spPr>
          <a:xfrm>
            <a:off x="22171" y="806331"/>
            <a:ext cx="1006530" cy="1120631"/>
          </a:xfrm>
          <a:custGeom>
            <a:avLst/>
            <a:gdLst/>
            <a:ahLst/>
            <a:cxnLst/>
            <a:rect l="l" t="t" r="r" b="b"/>
            <a:pathLst>
              <a:path w="1006530" h="1120631">
                <a:moveTo>
                  <a:pt x="0" y="0"/>
                </a:moveTo>
                <a:lnTo>
                  <a:pt x="1006530" y="0"/>
                </a:lnTo>
                <a:lnTo>
                  <a:pt x="1006530" y="1120631"/>
                </a:lnTo>
                <a:lnTo>
                  <a:pt x="0" y="11206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rot="441755">
            <a:off x="16914742" y="65967"/>
            <a:ext cx="1108996" cy="1234712"/>
          </a:xfrm>
          <a:custGeom>
            <a:avLst/>
            <a:gdLst/>
            <a:ahLst/>
            <a:cxnLst/>
            <a:rect l="l" t="t" r="r" b="b"/>
            <a:pathLst>
              <a:path w="1108996" h="1234712">
                <a:moveTo>
                  <a:pt x="0" y="0"/>
                </a:moveTo>
                <a:lnTo>
                  <a:pt x="1108995" y="0"/>
                </a:lnTo>
                <a:lnTo>
                  <a:pt x="1108995" y="1234712"/>
                </a:lnTo>
                <a:lnTo>
                  <a:pt x="0" y="1234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rot="-721746">
            <a:off x="-48190" y="9112361"/>
            <a:ext cx="974528" cy="1085001"/>
          </a:xfrm>
          <a:custGeom>
            <a:avLst/>
            <a:gdLst/>
            <a:ahLst/>
            <a:cxnLst/>
            <a:rect l="l" t="t" r="r" b="b"/>
            <a:pathLst>
              <a:path w="974528" h="1085001">
                <a:moveTo>
                  <a:pt x="0" y="0"/>
                </a:moveTo>
                <a:lnTo>
                  <a:pt x="974528" y="0"/>
                </a:lnTo>
                <a:lnTo>
                  <a:pt x="974528" y="1085002"/>
                </a:lnTo>
                <a:lnTo>
                  <a:pt x="0" y="10850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rot="616261">
            <a:off x="17153051" y="9319793"/>
            <a:ext cx="1025085" cy="1141289"/>
          </a:xfrm>
          <a:custGeom>
            <a:avLst/>
            <a:gdLst/>
            <a:ahLst/>
            <a:cxnLst/>
            <a:rect l="l" t="t" r="r" b="b"/>
            <a:pathLst>
              <a:path w="1025085" h="1141289">
                <a:moveTo>
                  <a:pt x="0" y="0"/>
                </a:moveTo>
                <a:lnTo>
                  <a:pt x="1025085" y="0"/>
                </a:lnTo>
                <a:lnTo>
                  <a:pt x="1025085" y="1141289"/>
                </a:lnTo>
                <a:lnTo>
                  <a:pt x="0" y="11412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138B8235-0C1D-7799-656B-7CA209A0FA69}"/>
              </a:ext>
            </a:extLst>
          </p:cNvPr>
          <p:cNvSpPr txBox="1"/>
          <p:nvPr/>
        </p:nvSpPr>
        <p:spPr>
          <a:xfrm>
            <a:off x="685800" y="3410910"/>
            <a:ext cx="16916400" cy="3465179"/>
          </a:xfrm>
          <a:prstGeom prst="rect">
            <a:avLst/>
          </a:prstGeom>
        </p:spPr>
        <p:txBody>
          <a:bodyPr wrap="square" lIns="0" tIns="0" rIns="0" bIns="0" rtlCol="0" anchor="t">
            <a:spAutoFit/>
          </a:bodyPr>
          <a:lstStyle/>
          <a:p>
            <a:pPr algn="ctr">
              <a:lnSpc>
                <a:spcPct val="150000"/>
              </a:lnSpc>
            </a:pPr>
            <a:r>
              <a:rPr lang="en-US" sz="8000" b="1" dirty="0">
                <a:solidFill>
                  <a:schemeClr val="accent6">
                    <a:lumMod val="50000"/>
                  </a:schemeClr>
                </a:solidFill>
                <a:latin typeface="Arial" panose="020B0604020202020204" pitchFamily="34" charset="0"/>
                <a:cs typeface="Arial" panose="020B0604020202020204" pitchFamily="34" charset="0"/>
              </a:rPr>
              <a:t>THÂN MẾN </a:t>
            </a:r>
            <a:r>
              <a:rPr lang="en-US" sz="8000" b="1">
                <a:solidFill>
                  <a:schemeClr val="accent6">
                    <a:lumMod val="50000"/>
                  </a:schemeClr>
                </a:solidFill>
                <a:latin typeface="Arial" panose="020B0604020202020204" pitchFamily="34" charset="0"/>
                <a:cs typeface="Arial" panose="020B0604020202020204" pitchFamily="34" charset="0"/>
              </a:rPr>
              <a:t>CHÀO MỪNG CÁC EM </a:t>
            </a:r>
            <a:r>
              <a:rPr lang="en-US" sz="8000" b="1" dirty="0">
                <a:solidFill>
                  <a:schemeClr val="accent6">
                    <a:lumMod val="50000"/>
                  </a:schemeClr>
                </a:solidFill>
                <a:latin typeface="Arial" panose="020B0604020202020204" pitchFamily="34" charset="0"/>
                <a:cs typeface="Arial" panose="020B0604020202020204" pitchFamily="34" charset="0"/>
              </a:rPr>
              <a:t>ĐẾN VỚI TIẾT HỌC MỚI!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919E65-88EC-6242-04CF-739166A64AAA}"/>
              </a:ext>
            </a:extLst>
          </p:cNvPr>
          <p:cNvSpPr/>
          <p:nvPr/>
        </p:nvSpPr>
        <p:spPr>
          <a:xfrm>
            <a:off x="2743200" y="304800"/>
            <a:ext cx="13335000" cy="9677400"/>
          </a:xfrm>
          <a:prstGeom prst="rect">
            <a:avLst/>
          </a:prstGeom>
          <a:solidFill>
            <a:srgbClr val="D2ECB6"/>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algn="ctr" fontAlgn="t">
              <a:lnSpc>
                <a:spcPct val="150000"/>
              </a:lnSpc>
              <a:spcBef>
                <a:spcPts val="100"/>
              </a:spcBef>
              <a:spcAft>
                <a:spcPts val="100"/>
              </a:spcAft>
            </a:pPr>
            <a:r>
              <a:rPr lang="vi-VN" b="1" i="0" u="none" strike="noStrike">
                <a:effectLst/>
                <a:latin typeface="Arial" panose="020B0604020202020204" pitchFamily="34" charset="0"/>
                <a:ea typeface="Calibri" panose="020F0502020204030204" pitchFamily="34" charset="0"/>
                <a:cs typeface="Arial" panose="020B0604020202020204" pitchFamily="34" charset="0"/>
              </a:rPr>
              <a:t>KẾ HOẠCH HOẠT ĐỘNG</a:t>
            </a:r>
            <a:endParaRPr lang="vi-VN" b="0" i="0" u="none" strike="noStrike">
              <a:effectLst/>
              <a:latin typeface="Arial" panose="020B0604020202020204" pitchFamily="34" charset="0"/>
              <a:cs typeface="Arial" panose="020B0604020202020204" pitchFamily="34" charset="0"/>
            </a:endParaRPr>
          </a:p>
          <a:p>
            <a:pPr marL="0" marR="0" algn="ctr" fontAlgn="t">
              <a:lnSpc>
                <a:spcPct val="150000"/>
              </a:lnSpc>
              <a:spcBef>
                <a:spcPts val="100"/>
              </a:spcBef>
              <a:spcAft>
                <a:spcPts val="100"/>
              </a:spcAft>
            </a:pPr>
            <a:r>
              <a:rPr lang="vi-VN" b="1" i="0" u="none" strike="noStrike">
                <a:effectLst/>
                <a:latin typeface="Arial" panose="020B0604020202020204" pitchFamily="34" charset="0"/>
                <a:ea typeface="Calibri" panose="020F0502020204030204" pitchFamily="34" charset="0"/>
                <a:cs typeface="Arial" panose="020B0604020202020204" pitchFamily="34" charset="0"/>
              </a:rPr>
              <a:t>LÀM XANH – SẠCH – ĐẸP CẢNH QUAN NHÀ TRƯỜNG</a:t>
            </a:r>
            <a:endParaRPr lang="vi-VN"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1" i="0" u="none" strike="noStrike">
                <a:effectLst/>
                <a:latin typeface="Arial" panose="020B0604020202020204" pitchFamily="34" charset="0"/>
                <a:ea typeface="Calibri" panose="020F0502020204030204" pitchFamily="34" charset="0"/>
                <a:cs typeface="Arial" panose="020B0604020202020204" pitchFamily="34" charset="0"/>
              </a:rPr>
              <a:t>Thành viên</a:t>
            </a: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Các đoàn viên trong chi đoàn</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1" i="0" u="none" strike="noStrike">
                <a:effectLst/>
                <a:latin typeface="Arial" panose="020B0604020202020204" pitchFamily="34" charset="0"/>
                <a:ea typeface="Calibri" panose="020F0502020204030204" pitchFamily="34" charset="0"/>
                <a:cs typeface="Arial" panose="020B0604020202020204" pitchFamily="34" charset="0"/>
              </a:rPr>
              <a:t>Mục tiêu</a:t>
            </a: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Góp phần phát huy truyền thống "Ngôi trường xanh - sạch - đẹp" của nhà trường.</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Rèn luyện kĩ năng hợp tác nhóm.</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1" i="0" u="none" strike="noStrike">
                <a:effectLst/>
                <a:latin typeface="Arial" panose="020B0604020202020204" pitchFamily="34" charset="0"/>
                <a:ea typeface="Calibri" panose="020F0502020204030204" pitchFamily="34" charset="0"/>
                <a:cs typeface="Arial" panose="020B0604020202020204" pitchFamily="34" charset="0"/>
              </a:rPr>
              <a:t>Thời gian thực hiện</a:t>
            </a: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8h00 – 10h00 sáng Chủ nhật tuần cuối tháng 9,</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1" i="0" u="none" strike="noStrike">
                <a:effectLst/>
                <a:latin typeface="Arial" panose="020B0604020202020204" pitchFamily="34" charset="0"/>
                <a:ea typeface="Calibri" panose="020F0502020204030204" pitchFamily="34" charset="0"/>
                <a:cs typeface="Arial" panose="020B0604020202020204" pitchFamily="34" charset="0"/>
              </a:rPr>
              <a:t>Nội dung:</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Tổng vệ sinh sân trường, hành lang lớp học.</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Chăm sóc cây và hoa ở sân trường, hành lang lớp học. </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Trồng thêm cây cảnh và hoa ở sân trường.</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Phương tiện cần thiết: Khẩu trang, găng tay.</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Chòi, hót rác (hốt rác)</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Cuốc, xẻng, kéo, bình tưới.</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Cây giống (cây cảnh, cây hoa). </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1" i="0" u="none" strike="noStrike">
                <a:effectLst/>
                <a:latin typeface="Arial" panose="020B0604020202020204" pitchFamily="34" charset="0"/>
                <a:ea typeface="Calibri" panose="020F0502020204030204" pitchFamily="34" charset="0"/>
                <a:cs typeface="Arial" panose="020B0604020202020204" pitchFamily="34" charset="0"/>
              </a:rPr>
              <a:t>Phân công nhiệm vụ cho các thành viên:</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Chuẩn bị các phương tiện:...</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Tổng vệ sinh sàn trường, hành lang lớp học: Các bạn..</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Chăm sóc cây và hoa ở sân trường, hành lạng lớp học: Các bạn …</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Trồng thêm cây và hoa ở sân trường. Các bạn …..</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Chụp ảnh ghi lại kết quả hoạt động: Bạn...</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Đánh giá kết quả hoạt động: Các đoàn viên trong Chi đoàn….</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Viết báo cáo: Ban Chấp hành Chi đoàn.</a:t>
            </a:r>
            <a:endParaRPr lang="vi-VN" sz="1600" b="0" i="0" u="none" strike="noStrike">
              <a:effectLst/>
              <a:latin typeface="Arial" panose="020B0604020202020204" pitchFamily="34" charset="0"/>
              <a:cs typeface="Arial" panose="020B0604020202020204" pitchFamily="34" charset="0"/>
            </a:endParaRPr>
          </a:p>
          <a:p>
            <a:pPr lvl="1" algn="just" fontAlgn="t">
              <a:lnSpc>
                <a:spcPct val="150000"/>
              </a:lnSpc>
              <a:spcBef>
                <a:spcPts val="100"/>
              </a:spcBef>
              <a:spcAft>
                <a:spcPts val="100"/>
              </a:spcAft>
            </a:pPr>
            <a:r>
              <a:rPr lang="vi-VN" sz="1600" b="0" i="0" u="none" strike="noStrike">
                <a:effectLst/>
                <a:latin typeface="Arial" panose="020B0604020202020204" pitchFamily="34" charset="0"/>
                <a:ea typeface="Calibri" panose="020F0502020204030204" pitchFamily="34" charset="0"/>
                <a:cs typeface="Arial" panose="020B0604020202020204" pitchFamily="34" charset="0"/>
              </a:rPr>
              <a:t>- Trình bày báo cáo. Bí thư Chi đoàn.</a:t>
            </a:r>
            <a:endParaRPr lang="vi-VN" sz="1600" b="0" i="0" u="none" strike="noStrike">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820391"/>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5B7"/>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12B7BB2F-7D3F-8043-48A8-8B4BF134E975}"/>
              </a:ext>
            </a:extLst>
          </p:cNvPr>
          <p:cNvGrpSpPr/>
          <p:nvPr/>
        </p:nvGrpSpPr>
        <p:grpSpPr>
          <a:xfrm>
            <a:off x="0" y="476154"/>
            <a:ext cx="9480783" cy="1411945"/>
            <a:chOff x="0" y="1348197"/>
            <a:chExt cx="9480783" cy="1411945"/>
          </a:xfrm>
        </p:grpSpPr>
        <p:sp>
          <p:nvSpPr>
            <p:cNvPr id="37" name="Rectangle 36">
              <a:extLst>
                <a:ext uri="{FF2B5EF4-FFF2-40B4-BE49-F238E27FC236}">
                  <a16:creationId xmlns:a16="http://schemas.microsoft.com/office/drawing/2014/main" id="{278E74E7-ACA2-CA1C-BF9D-7C7F8149F51D}"/>
                </a:ext>
              </a:extLst>
            </p:cNvPr>
            <p:cNvSpPr/>
            <p:nvPr/>
          </p:nvSpPr>
          <p:spPr>
            <a:xfrm>
              <a:off x="0" y="1472810"/>
              <a:ext cx="8686800" cy="1264277"/>
            </a:xfrm>
            <a:prstGeom prst="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latin typeface="Arial" panose="020B0604020202020204" pitchFamily="34" charset="0"/>
                  <a:cs typeface="Arial" panose="020B0604020202020204" pitchFamily="34" charset="0"/>
                </a:rPr>
                <a:t>Hướng dẫn thực hiện cụ thể</a:t>
              </a:r>
            </a:p>
          </p:txBody>
        </p:sp>
        <p:pic>
          <p:nvPicPr>
            <p:cNvPr id="38" name="Picture 103">
              <a:extLst>
                <a:ext uri="{FF2B5EF4-FFF2-40B4-BE49-F238E27FC236}">
                  <a16:creationId xmlns:a16="http://schemas.microsoft.com/office/drawing/2014/main" id="{4EF12515-B0D1-4221-0546-096E2E04E778}"/>
                </a:ext>
              </a:extLst>
            </p:cNvPr>
            <p:cNvPicPr>
              <a:picLocks noChangeAspect="1"/>
            </p:cNvPicPr>
            <p:nvPr/>
          </p:nvPicPr>
          <p:blipFill>
            <a:blip r:embed="rId2"/>
            <a:srcRect/>
            <a:stretch>
              <a:fillRect/>
            </a:stretch>
          </p:blipFill>
          <p:spPr>
            <a:xfrm rot="1376890">
              <a:off x="8043689" y="1348197"/>
              <a:ext cx="1437094" cy="1411945"/>
            </a:xfrm>
            <a:prstGeom prst="rect">
              <a:avLst/>
            </a:prstGeom>
          </p:spPr>
        </p:pic>
      </p:grpSp>
      <p:sp>
        <p:nvSpPr>
          <p:cNvPr id="39" name="Freeform 5">
            <a:extLst>
              <a:ext uri="{FF2B5EF4-FFF2-40B4-BE49-F238E27FC236}">
                <a16:creationId xmlns:a16="http://schemas.microsoft.com/office/drawing/2014/main" id="{70CB1D02-B2BC-FDBC-595D-3BE248E8A46D}"/>
              </a:ext>
            </a:extLst>
          </p:cNvPr>
          <p:cNvSpPr/>
          <p:nvPr/>
        </p:nvSpPr>
        <p:spPr>
          <a:xfrm>
            <a:off x="609600" y="2450989"/>
            <a:ext cx="17145000" cy="7245545"/>
          </a:xfrm>
          <a:custGeom>
            <a:avLst/>
            <a:gdLst/>
            <a:ahLst/>
            <a:cxnLst/>
            <a:rect l="l" t="t" r="r" b="b"/>
            <a:pathLst>
              <a:path w="14875164" h="5894776">
                <a:moveTo>
                  <a:pt x="0" y="0"/>
                </a:moveTo>
                <a:lnTo>
                  <a:pt x="14875164" y="0"/>
                </a:lnTo>
                <a:lnTo>
                  <a:pt x="14875164" y="5894776"/>
                </a:lnTo>
                <a:lnTo>
                  <a:pt x="0" y="5894776"/>
                </a:lnTo>
                <a:lnTo>
                  <a:pt x="0" y="0"/>
                </a:lnTo>
                <a:close/>
              </a:path>
            </a:pathLst>
          </a:custGeom>
          <a:solidFill>
            <a:srgbClr val="FFF9E7"/>
          </a:solidFill>
        </p:spPr>
        <p:txBody>
          <a:bodyPr/>
          <a:lstStyle/>
          <a:p>
            <a:endParaRPr lang="en-US">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0B59934-E701-7E5D-C605-725E94D16038}"/>
              </a:ext>
            </a:extLst>
          </p:cNvPr>
          <p:cNvSpPr txBox="1"/>
          <p:nvPr/>
        </p:nvSpPr>
        <p:spPr>
          <a:xfrm>
            <a:off x="1102716" y="2754935"/>
            <a:ext cx="16082568" cy="6637651"/>
          </a:xfrm>
          <a:prstGeom prst="rect">
            <a:avLst/>
          </a:prstGeom>
          <a:noFill/>
        </p:spPr>
        <p:txBody>
          <a:bodyPr wrap="square">
            <a:spAutoFit/>
          </a:bodyPr>
          <a:lstStyle/>
          <a:p>
            <a:pPr marL="571500" indent="-571500" algn="just">
              <a:lnSpc>
                <a:spcPct val="150000"/>
              </a:lnSpc>
              <a:buClr>
                <a:schemeClr val="tx1"/>
              </a:buClr>
              <a:buFont typeface="Wingdings" panose="05000000000000000000" pitchFamily="2" charset="2"/>
              <a:buChar char="§"/>
            </a:pPr>
            <a:r>
              <a:rPr lang="vi-VN" sz="3600">
                <a:latin typeface="Arial" panose="020B0604020202020204" pitchFamily="34" charset="0"/>
                <a:ea typeface="Calibri" panose="020F0502020204030204" pitchFamily="34" charset="0"/>
                <a:cs typeface="Arial" panose="020B0604020202020204" pitchFamily="34" charset="0"/>
              </a:rPr>
              <a:t>Xác định mục tiêu của Hoạt động: </a:t>
            </a:r>
            <a:r>
              <a:rPr lang="vi-VN" sz="3600" i="1">
                <a:latin typeface="Arial" panose="020B0604020202020204" pitchFamily="34" charset="0"/>
                <a:ea typeface="Calibri" panose="020F0502020204030204" pitchFamily="34" charset="0"/>
                <a:cs typeface="Arial" panose="020B0604020202020204" pitchFamily="34" charset="0"/>
              </a:rPr>
              <a:t>Mục tiêu hoạt động phải cụ thể, đo được và là mục tiêu kép vừa góp phần xây dựng và phát triển nhà trường, vừa rèn luyện kĩ năng hợp tác trong xây dựng và tổ chức hoạt động</a:t>
            </a:r>
            <a:r>
              <a:rPr lang="vi-VN" sz="360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Clr>
                <a:schemeClr val="tx1"/>
              </a:buClr>
              <a:buFont typeface="Wingdings" panose="05000000000000000000" pitchFamily="2" charset="2"/>
              <a:buChar char="§"/>
            </a:pPr>
            <a:r>
              <a:rPr lang="vi-VN" sz="3600">
                <a:latin typeface="Arial" panose="020B0604020202020204" pitchFamily="34" charset="0"/>
                <a:ea typeface="Calibri" panose="020F0502020204030204" pitchFamily="34" charset="0"/>
                <a:cs typeface="Arial" panose="020B0604020202020204" pitchFamily="34" charset="0"/>
              </a:rPr>
              <a:t>Xác định nội dung hoạt động.</a:t>
            </a:r>
          </a:p>
          <a:p>
            <a:pPr marL="571500" indent="-571500" algn="just">
              <a:lnSpc>
                <a:spcPct val="150000"/>
              </a:lnSpc>
              <a:buClr>
                <a:schemeClr val="tx1"/>
              </a:buClr>
              <a:buFont typeface="Wingdings" panose="05000000000000000000" pitchFamily="2" charset="2"/>
              <a:buChar char="§"/>
            </a:pPr>
            <a:r>
              <a:rPr lang="vi-VN" sz="3600">
                <a:latin typeface="Arial" panose="020B0604020202020204" pitchFamily="34" charset="0"/>
                <a:ea typeface="Calibri" panose="020F0502020204030204" pitchFamily="34" charset="0"/>
                <a:cs typeface="Arial" panose="020B0604020202020204" pitchFamily="34" charset="0"/>
              </a:rPr>
              <a:t>Xác định thời gian thực hiện hoạt động.</a:t>
            </a:r>
          </a:p>
          <a:p>
            <a:pPr marL="571500" indent="-571500" algn="just">
              <a:lnSpc>
                <a:spcPct val="150000"/>
              </a:lnSpc>
              <a:buClr>
                <a:schemeClr val="tx1"/>
              </a:buClr>
              <a:buFont typeface="Wingdings" panose="05000000000000000000" pitchFamily="2" charset="2"/>
              <a:buChar char="§"/>
            </a:pPr>
            <a:r>
              <a:rPr lang="vi-VN" sz="3600">
                <a:latin typeface="Arial" panose="020B0604020202020204" pitchFamily="34" charset="0"/>
                <a:ea typeface="Calibri" panose="020F0502020204030204" pitchFamily="34" charset="0"/>
                <a:cs typeface="Arial" panose="020B0604020202020204" pitchFamily="34" charset="0"/>
              </a:rPr>
              <a:t>Phân công nhiệm vụ cụ thể cho các thành viên của nhóm cùng các phương tiện mà các thành viên phải chuẩn bị cho hoạt động.</a:t>
            </a:r>
          </a:p>
          <a:p>
            <a:pPr marL="571500" indent="-571500" algn="just">
              <a:lnSpc>
                <a:spcPct val="150000"/>
              </a:lnSpc>
              <a:buClr>
                <a:schemeClr val="tx1"/>
              </a:buClr>
              <a:buFont typeface="Wingdings" panose="05000000000000000000" pitchFamily="2" charset="2"/>
              <a:buChar char="§"/>
            </a:pPr>
            <a:r>
              <a:rPr lang="vi-VN" sz="3600">
                <a:latin typeface="Arial" panose="020B0604020202020204" pitchFamily="34" charset="0"/>
                <a:ea typeface="Calibri" panose="020F0502020204030204" pitchFamily="34" charset="0"/>
                <a:cs typeface="Arial" panose="020B0604020202020204" pitchFamily="34" charset="0"/>
              </a:rPr>
              <a:t>Người chịu trách nhiệm viết và trình bày báo cáo</a:t>
            </a:r>
            <a:r>
              <a:rPr lang="en-US" sz="3600">
                <a:latin typeface="Arial" panose="020B0604020202020204" pitchFamily="34" charset="0"/>
                <a:ea typeface="Calibri" panose="020F0502020204030204" pitchFamily="34" charset="0"/>
                <a:cs typeface="Arial" panose="020B0604020202020204" pitchFamily="34" charset="0"/>
              </a:rPr>
              <a:t>.</a:t>
            </a:r>
            <a:endParaRPr lang="vi-VN" sz="3600">
              <a:latin typeface="Arial" panose="020B0604020202020204" pitchFamily="34" charset="0"/>
              <a:ea typeface="Calibri" panose="020F0502020204030204" pitchFamily="34" charset="0"/>
              <a:cs typeface="Arial" panose="020B0604020202020204" pitchFamily="34" charset="0"/>
            </a:endParaRPr>
          </a:p>
        </p:txBody>
      </p:sp>
      <p:sp>
        <p:nvSpPr>
          <p:cNvPr id="11" name="Freeform 11"/>
          <p:cNvSpPr/>
          <p:nvPr/>
        </p:nvSpPr>
        <p:spPr>
          <a:xfrm rot="441755">
            <a:off x="17077249" y="1558747"/>
            <a:ext cx="1108996" cy="1234712"/>
          </a:xfrm>
          <a:custGeom>
            <a:avLst/>
            <a:gdLst/>
            <a:ahLst/>
            <a:cxnLst/>
            <a:rect l="l" t="t" r="r" b="b"/>
            <a:pathLst>
              <a:path w="1108996" h="1234712">
                <a:moveTo>
                  <a:pt x="0" y="0"/>
                </a:moveTo>
                <a:lnTo>
                  <a:pt x="1108995" y="0"/>
                </a:lnTo>
                <a:lnTo>
                  <a:pt x="1108995" y="1234712"/>
                </a:lnTo>
                <a:lnTo>
                  <a:pt x="0" y="1234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2" name="Freeform 12"/>
          <p:cNvSpPr/>
          <p:nvPr/>
        </p:nvSpPr>
        <p:spPr>
          <a:xfrm rot="-721746">
            <a:off x="-48190" y="9112361"/>
            <a:ext cx="974528" cy="1085001"/>
          </a:xfrm>
          <a:custGeom>
            <a:avLst/>
            <a:gdLst/>
            <a:ahLst/>
            <a:cxnLst/>
            <a:rect l="l" t="t" r="r" b="b"/>
            <a:pathLst>
              <a:path w="974528" h="1085001">
                <a:moveTo>
                  <a:pt x="0" y="0"/>
                </a:moveTo>
                <a:lnTo>
                  <a:pt x="974528" y="0"/>
                </a:lnTo>
                <a:lnTo>
                  <a:pt x="974528" y="1085002"/>
                </a:lnTo>
                <a:lnTo>
                  <a:pt x="0" y="10850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43" name="Picture 42" descr="A group of people using laptops&#10;&#10;Description automatically generated with medium confidence">
            <a:extLst>
              <a:ext uri="{FF2B5EF4-FFF2-40B4-BE49-F238E27FC236}">
                <a16:creationId xmlns:a16="http://schemas.microsoft.com/office/drawing/2014/main" id="{A1AD42B6-F88B-D4D8-BC42-6E5E23EFBF78}"/>
              </a:ext>
            </a:extLst>
          </p:cNvPr>
          <p:cNvPicPr>
            <a:picLocks noChangeAspect="1"/>
          </p:cNvPicPr>
          <p:nvPr/>
        </p:nvPicPr>
        <p:blipFill rotWithShape="1">
          <a:blip r:embed="rId5">
            <a:extLst>
              <a:ext uri="{28A0092B-C50C-407E-A947-70E740481C1C}">
                <a14:useLocalDpi xmlns:a14="http://schemas.microsoft.com/office/drawing/2010/main" val="0"/>
              </a:ext>
            </a:extLst>
          </a:blip>
          <a:srcRect l="8479" t="13612" r="7356" b="19678"/>
          <a:stretch/>
        </p:blipFill>
        <p:spPr>
          <a:xfrm>
            <a:off x="15335789" y="7979048"/>
            <a:ext cx="2890156" cy="2290760"/>
          </a:xfrm>
          <a:prstGeom prst="rect">
            <a:avLst/>
          </a:prstGeom>
        </p:spPr>
      </p:pic>
    </p:spTree>
    <p:extLst>
      <p:ext uri="{BB962C8B-B14F-4D97-AF65-F5344CB8AC3E}">
        <p14:creationId xmlns:p14="http://schemas.microsoft.com/office/powerpoint/2010/main" val="35927309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right)">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42">
                                            <p:txEl>
                                              <p:pRg st="0" end="0"/>
                                            </p:txEl>
                                          </p:spTgt>
                                        </p:tgtEl>
                                        <p:attrNameLst>
                                          <p:attrName>style.visibility</p:attrName>
                                        </p:attrNameLst>
                                      </p:cBhvr>
                                      <p:to>
                                        <p:strVal val="visible"/>
                                      </p:to>
                                    </p:set>
                                    <p:animEffect transition="in" filter="barn(outVertical)">
                                      <p:cBhvr>
                                        <p:cTn id="15" dur="500"/>
                                        <p:tgtEl>
                                          <p:spTgt spid="42">
                                            <p:txEl>
                                              <p:pRg st="0" end="0"/>
                                            </p:txEl>
                                          </p:spTgt>
                                        </p:tgtEl>
                                      </p:cBhvr>
                                    </p:animEffect>
                                  </p:childTnLst>
                                </p:cTn>
                              </p:par>
                            </p:childTnLst>
                          </p:cTn>
                        </p:par>
                        <p:par>
                          <p:cTn id="16" fill="hold">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42">
                                            <p:txEl>
                                              <p:pRg st="1" end="1"/>
                                            </p:txEl>
                                          </p:spTgt>
                                        </p:tgtEl>
                                        <p:attrNameLst>
                                          <p:attrName>style.visibility</p:attrName>
                                        </p:attrNameLst>
                                      </p:cBhvr>
                                      <p:to>
                                        <p:strVal val="visible"/>
                                      </p:to>
                                    </p:set>
                                    <p:animEffect transition="in" filter="barn(outVertical)">
                                      <p:cBhvr>
                                        <p:cTn id="19" dur="500"/>
                                        <p:tgtEl>
                                          <p:spTgt spid="42">
                                            <p:txEl>
                                              <p:pRg st="1" end="1"/>
                                            </p:txEl>
                                          </p:spTgt>
                                        </p:tgtEl>
                                      </p:cBhvr>
                                    </p:animEffect>
                                  </p:childTnLst>
                                </p:cTn>
                              </p:par>
                            </p:childTnLst>
                          </p:cTn>
                        </p:par>
                        <p:par>
                          <p:cTn id="20" fill="hold">
                            <p:stCondLst>
                              <p:cond delay="1000"/>
                            </p:stCondLst>
                            <p:childTnLst>
                              <p:par>
                                <p:cTn id="21" presetID="16" presetClass="entr" presetSubtype="37" fill="hold" grpId="0" nodeType="afterEffect">
                                  <p:stCondLst>
                                    <p:cond delay="0"/>
                                  </p:stCondLst>
                                  <p:childTnLst>
                                    <p:set>
                                      <p:cBhvr>
                                        <p:cTn id="22" dur="1" fill="hold">
                                          <p:stCondLst>
                                            <p:cond delay="0"/>
                                          </p:stCondLst>
                                        </p:cTn>
                                        <p:tgtEl>
                                          <p:spTgt spid="42">
                                            <p:txEl>
                                              <p:pRg st="2" end="2"/>
                                            </p:txEl>
                                          </p:spTgt>
                                        </p:tgtEl>
                                        <p:attrNameLst>
                                          <p:attrName>style.visibility</p:attrName>
                                        </p:attrNameLst>
                                      </p:cBhvr>
                                      <p:to>
                                        <p:strVal val="visible"/>
                                      </p:to>
                                    </p:set>
                                    <p:animEffect transition="in" filter="barn(outVertical)">
                                      <p:cBhvr>
                                        <p:cTn id="23" dur="500"/>
                                        <p:tgtEl>
                                          <p:spTgt spid="42">
                                            <p:txEl>
                                              <p:pRg st="2" end="2"/>
                                            </p:txEl>
                                          </p:spTgt>
                                        </p:tgtEl>
                                      </p:cBhvr>
                                    </p:animEffect>
                                  </p:childTnLst>
                                </p:cTn>
                              </p:par>
                            </p:childTnLst>
                          </p:cTn>
                        </p:par>
                        <p:par>
                          <p:cTn id="24" fill="hold">
                            <p:stCondLst>
                              <p:cond delay="1500"/>
                            </p:stCondLst>
                            <p:childTnLst>
                              <p:par>
                                <p:cTn id="25" presetID="16" presetClass="entr" presetSubtype="37" fill="hold" grpId="0" nodeType="afterEffect">
                                  <p:stCondLst>
                                    <p:cond delay="0"/>
                                  </p:stCondLst>
                                  <p:childTnLst>
                                    <p:set>
                                      <p:cBhvr>
                                        <p:cTn id="26" dur="1" fill="hold">
                                          <p:stCondLst>
                                            <p:cond delay="0"/>
                                          </p:stCondLst>
                                        </p:cTn>
                                        <p:tgtEl>
                                          <p:spTgt spid="42">
                                            <p:txEl>
                                              <p:pRg st="3" end="3"/>
                                            </p:txEl>
                                          </p:spTgt>
                                        </p:tgtEl>
                                        <p:attrNameLst>
                                          <p:attrName>style.visibility</p:attrName>
                                        </p:attrNameLst>
                                      </p:cBhvr>
                                      <p:to>
                                        <p:strVal val="visible"/>
                                      </p:to>
                                    </p:set>
                                    <p:animEffect transition="in" filter="barn(outVertical)">
                                      <p:cBhvr>
                                        <p:cTn id="27" dur="500"/>
                                        <p:tgtEl>
                                          <p:spTgt spid="42">
                                            <p:txEl>
                                              <p:pRg st="3" end="3"/>
                                            </p:txEl>
                                          </p:spTgt>
                                        </p:tgtEl>
                                      </p:cBhvr>
                                    </p:animEffect>
                                  </p:childTnLst>
                                </p:cTn>
                              </p:par>
                            </p:childTnLst>
                          </p:cTn>
                        </p:par>
                        <p:par>
                          <p:cTn id="28" fill="hold">
                            <p:stCondLst>
                              <p:cond delay="2000"/>
                            </p:stCondLst>
                            <p:childTnLst>
                              <p:par>
                                <p:cTn id="29" presetID="16" presetClass="entr" presetSubtype="37" fill="hold" grpId="0" nodeType="afterEffect">
                                  <p:stCondLst>
                                    <p:cond delay="0"/>
                                  </p:stCondLst>
                                  <p:childTnLst>
                                    <p:set>
                                      <p:cBhvr>
                                        <p:cTn id="30" dur="1" fill="hold">
                                          <p:stCondLst>
                                            <p:cond delay="0"/>
                                          </p:stCondLst>
                                        </p:cTn>
                                        <p:tgtEl>
                                          <p:spTgt spid="42">
                                            <p:txEl>
                                              <p:pRg st="4" end="4"/>
                                            </p:txEl>
                                          </p:spTgt>
                                        </p:tgtEl>
                                        <p:attrNameLst>
                                          <p:attrName>style.visibility</p:attrName>
                                        </p:attrNameLst>
                                      </p:cBhvr>
                                      <p:to>
                                        <p:strVal val="visible"/>
                                      </p:to>
                                    </p:set>
                                    <p:animEffect transition="in" filter="barn(outVertical)">
                                      <p:cBhvr>
                                        <p:cTn id="31" dur="500"/>
                                        <p:tgtEl>
                                          <p:spTgt spid="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rot="-3645662">
            <a:off x="17307729" y="-164486"/>
            <a:ext cx="848311" cy="1211447"/>
          </a:xfrm>
          <a:custGeom>
            <a:avLst/>
            <a:gdLst/>
            <a:ahLst/>
            <a:cxnLst/>
            <a:rect l="l" t="t" r="r" b="b"/>
            <a:pathLst>
              <a:path w="4300235" h="4323820">
                <a:moveTo>
                  <a:pt x="0" y="0"/>
                </a:moveTo>
                <a:lnTo>
                  <a:pt x="4300236" y="0"/>
                </a:lnTo>
                <a:lnTo>
                  <a:pt x="4300236" y="4323820"/>
                </a:lnTo>
                <a:lnTo>
                  <a:pt x="0" y="43238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0" name="Freeform 10"/>
          <p:cNvSpPr/>
          <p:nvPr/>
        </p:nvSpPr>
        <p:spPr>
          <a:xfrm rot="3511018">
            <a:off x="436511" y="-238016"/>
            <a:ext cx="601038" cy="1717845"/>
          </a:xfrm>
          <a:custGeom>
            <a:avLst/>
            <a:gdLst/>
            <a:ahLst/>
            <a:cxnLst/>
            <a:rect l="l" t="t" r="r" b="b"/>
            <a:pathLst>
              <a:path w="4115653" h="4093204">
                <a:moveTo>
                  <a:pt x="0" y="0"/>
                </a:moveTo>
                <a:lnTo>
                  <a:pt x="4115653" y="0"/>
                </a:lnTo>
                <a:lnTo>
                  <a:pt x="4115653" y="4093204"/>
                </a:lnTo>
                <a:lnTo>
                  <a:pt x="0" y="40932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FBA48B40-4E6B-62B1-ED5B-F88F8B87960C}"/>
              </a:ext>
            </a:extLst>
          </p:cNvPr>
          <p:cNvGrpSpPr/>
          <p:nvPr/>
        </p:nvGrpSpPr>
        <p:grpSpPr>
          <a:xfrm>
            <a:off x="11167099" y="1264616"/>
            <a:ext cx="6014194" cy="6345850"/>
            <a:chOff x="11148842" y="1525345"/>
            <a:chExt cx="6014194" cy="6345850"/>
          </a:xfrm>
        </p:grpSpPr>
        <p:grpSp>
          <p:nvGrpSpPr>
            <p:cNvPr id="4" name="Group 6">
              <a:extLst>
                <a:ext uri="{FF2B5EF4-FFF2-40B4-BE49-F238E27FC236}">
                  <a16:creationId xmlns:a16="http://schemas.microsoft.com/office/drawing/2014/main" id="{E5F1B734-AC99-DD2B-E813-BF12FA3B4371}"/>
                </a:ext>
              </a:extLst>
            </p:cNvPr>
            <p:cNvGrpSpPr/>
            <p:nvPr/>
          </p:nvGrpSpPr>
          <p:grpSpPr>
            <a:xfrm>
              <a:off x="11148842" y="1857001"/>
              <a:ext cx="6014194" cy="6014194"/>
              <a:chOff x="0" y="0"/>
              <a:chExt cx="812800" cy="812800"/>
            </a:xfrm>
          </p:grpSpPr>
          <p:sp>
            <p:nvSpPr>
              <p:cNvPr id="7" name="Freeform 7">
                <a:extLst>
                  <a:ext uri="{FF2B5EF4-FFF2-40B4-BE49-F238E27FC236}">
                    <a16:creationId xmlns:a16="http://schemas.microsoft.com/office/drawing/2014/main" id="{12CCF107-5E50-6A91-5379-68F88F68921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DDEE"/>
              </a:solidFill>
            </p:spPr>
            <p:txBody>
              <a:bodyPr/>
              <a:lstStyle/>
              <a:p>
                <a:endParaRPr lang="en-US"/>
              </a:p>
            </p:txBody>
          </p:sp>
          <p:sp>
            <p:nvSpPr>
              <p:cNvPr id="8" name="TextBox 8">
                <a:extLst>
                  <a:ext uri="{FF2B5EF4-FFF2-40B4-BE49-F238E27FC236}">
                    <a16:creationId xmlns:a16="http://schemas.microsoft.com/office/drawing/2014/main" id="{C5944D90-ED62-CFA5-7FD6-8F43F524D482}"/>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pic>
          <p:nvPicPr>
            <p:cNvPr id="5" name="Picture 10">
              <a:extLst>
                <a:ext uri="{FF2B5EF4-FFF2-40B4-BE49-F238E27FC236}">
                  <a16:creationId xmlns:a16="http://schemas.microsoft.com/office/drawing/2014/main" id="{52808EE7-3E72-8739-0664-F667C01760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95080">
              <a:off x="12118098" y="1525345"/>
              <a:ext cx="3564645" cy="920326"/>
            </a:xfrm>
            <a:prstGeom prst="rect">
              <a:avLst/>
            </a:prstGeom>
          </p:spPr>
        </p:pic>
        <p:sp>
          <p:nvSpPr>
            <p:cNvPr id="6" name="TextBox 5">
              <a:extLst>
                <a:ext uri="{FF2B5EF4-FFF2-40B4-BE49-F238E27FC236}">
                  <a16:creationId xmlns:a16="http://schemas.microsoft.com/office/drawing/2014/main" id="{172D8865-CF91-3DEE-37D9-992FBD74CAC8}"/>
                </a:ext>
              </a:extLst>
            </p:cNvPr>
            <p:cNvSpPr txBox="1"/>
            <p:nvPr/>
          </p:nvSpPr>
          <p:spPr>
            <a:xfrm>
              <a:off x="11607202" y="3479340"/>
              <a:ext cx="5089122" cy="2691250"/>
            </a:xfrm>
            <a:prstGeom prst="rect">
              <a:avLst/>
            </a:prstGeom>
            <a:noFill/>
          </p:spPr>
          <p:txBody>
            <a:bodyPr wrap="square" rtlCol="0">
              <a:spAutoFit/>
            </a:bodyPr>
            <a:lstStyle/>
            <a:p>
              <a:pPr algn="ctr">
                <a:lnSpc>
                  <a:spcPct val="150000"/>
                </a:lnSpc>
              </a:pPr>
              <a:r>
                <a:rPr lang="en-US" sz="6000" b="1">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HƯỚNG DẪN VỀ NHÀ</a:t>
              </a:r>
              <a:endParaRPr lang="en-US" sz="60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0A275A5E-26E8-4573-EB70-6BDC1ED37F6A}"/>
              </a:ext>
            </a:extLst>
          </p:cNvPr>
          <p:cNvGrpSpPr/>
          <p:nvPr/>
        </p:nvGrpSpPr>
        <p:grpSpPr>
          <a:xfrm>
            <a:off x="1065533" y="921700"/>
            <a:ext cx="9549579" cy="3395242"/>
            <a:chOff x="1077906" y="763814"/>
            <a:chExt cx="9549579" cy="3395242"/>
          </a:xfrm>
        </p:grpSpPr>
        <p:grpSp>
          <p:nvGrpSpPr>
            <p:cNvPr id="11" name="Group 10">
              <a:extLst>
                <a:ext uri="{FF2B5EF4-FFF2-40B4-BE49-F238E27FC236}">
                  <a16:creationId xmlns:a16="http://schemas.microsoft.com/office/drawing/2014/main" id="{7D339010-6FD2-D582-1626-947ECA6911AA}"/>
                </a:ext>
              </a:extLst>
            </p:cNvPr>
            <p:cNvGrpSpPr/>
            <p:nvPr/>
          </p:nvGrpSpPr>
          <p:grpSpPr>
            <a:xfrm>
              <a:off x="1077906" y="1204311"/>
              <a:ext cx="9549579" cy="2954745"/>
              <a:chOff x="1051751" y="1519237"/>
              <a:chExt cx="9549579" cy="2954745"/>
            </a:xfrm>
          </p:grpSpPr>
          <p:grpSp>
            <p:nvGrpSpPr>
              <p:cNvPr id="14" name="Group 3">
                <a:extLst>
                  <a:ext uri="{FF2B5EF4-FFF2-40B4-BE49-F238E27FC236}">
                    <a16:creationId xmlns:a16="http://schemas.microsoft.com/office/drawing/2014/main" id="{AB6BDD34-6361-35FB-CA21-0B54C5E2328B}"/>
                  </a:ext>
                </a:extLst>
              </p:cNvPr>
              <p:cNvGrpSpPr/>
              <p:nvPr/>
            </p:nvGrpSpPr>
            <p:grpSpPr>
              <a:xfrm>
                <a:off x="1051751" y="1519237"/>
                <a:ext cx="9549579" cy="2954745"/>
                <a:chOff x="0" y="-47625"/>
                <a:chExt cx="2355171" cy="2333477"/>
              </a:xfrm>
            </p:grpSpPr>
            <p:sp>
              <p:nvSpPr>
                <p:cNvPr id="19" name="Freeform 4">
                  <a:extLst>
                    <a:ext uri="{FF2B5EF4-FFF2-40B4-BE49-F238E27FC236}">
                      <a16:creationId xmlns:a16="http://schemas.microsoft.com/office/drawing/2014/main" id="{E5F2BD70-ABD1-6F2D-658F-52C83390E18A}"/>
                    </a:ext>
                  </a:extLst>
                </p:cNvPr>
                <p:cNvSpPr/>
                <p:nvPr/>
              </p:nvSpPr>
              <p:spPr>
                <a:xfrm>
                  <a:off x="0" y="0"/>
                  <a:ext cx="2355171" cy="2285852"/>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endParaRPr lang="en-US"/>
                </a:p>
              </p:txBody>
            </p:sp>
            <p:sp>
              <p:nvSpPr>
                <p:cNvPr id="20" name="TextBox 5">
                  <a:extLst>
                    <a:ext uri="{FF2B5EF4-FFF2-40B4-BE49-F238E27FC236}">
                      <a16:creationId xmlns:a16="http://schemas.microsoft.com/office/drawing/2014/main" id="{AA1FE4E4-B249-A71B-7FB2-97E8CE38EAA3}"/>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18" name="TextBox 17">
                <a:extLst>
                  <a:ext uri="{FF2B5EF4-FFF2-40B4-BE49-F238E27FC236}">
                    <a16:creationId xmlns:a16="http://schemas.microsoft.com/office/drawing/2014/main" id="{9643CB5C-4FAD-FF47-50D9-9D94C48BF6AA}"/>
                  </a:ext>
                </a:extLst>
              </p:cNvPr>
              <p:cNvSpPr txBox="1"/>
              <p:nvPr/>
            </p:nvSpPr>
            <p:spPr>
              <a:xfrm>
                <a:off x="2027173" y="2027674"/>
                <a:ext cx="7315200" cy="1998176"/>
              </a:xfrm>
              <a:prstGeom prst="rect">
                <a:avLst/>
              </a:prstGeom>
              <a:noFill/>
            </p:spPr>
            <p:txBody>
              <a:bodyPr wrap="square">
                <a:spAutoFit/>
              </a:bodyPr>
              <a:lstStyle/>
              <a:p>
                <a:pPr marR="0" algn="ctr">
                  <a:lnSpc>
                    <a:spcPct val="150000"/>
                  </a:lnSpc>
                  <a:spcBef>
                    <a:spcPts val="0"/>
                  </a:spcBef>
                  <a:spcAft>
                    <a:spcPts val="0"/>
                  </a:spcAft>
                </a:pPr>
                <a:r>
                  <a:rPr lang="en-US" sz="4400">
                    <a:solidFill>
                      <a:srgbClr val="000000"/>
                    </a:solidFill>
                    <a:latin typeface="Arial" panose="020B0604020202020204" pitchFamily="34" charset="0"/>
                    <a:ea typeface="Calibri" panose="020F0502020204030204" pitchFamily="34" charset="0"/>
                    <a:cs typeface="Arial" panose="020B0604020202020204" pitchFamily="34" charset="0"/>
                  </a:rPr>
                  <a:t>Ôn lại các kiến thức đã học hôm nay</a:t>
                </a:r>
                <a:endParaRPr lang="en-US" sz="4400" dirty="0" err="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pic>
          <p:nvPicPr>
            <p:cNvPr id="12" name="Picture 9">
              <a:extLst>
                <a:ext uri="{FF2B5EF4-FFF2-40B4-BE49-F238E27FC236}">
                  <a16:creationId xmlns:a16="http://schemas.microsoft.com/office/drawing/2014/main" id="{55340D24-290B-2844-0AFB-1F00D73282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42787" y="763814"/>
              <a:ext cx="3600289" cy="877161"/>
            </a:xfrm>
            <a:prstGeom prst="rect">
              <a:avLst/>
            </a:prstGeom>
          </p:spPr>
        </p:pic>
      </p:grpSp>
      <p:grpSp>
        <p:nvGrpSpPr>
          <p:cNvPr id="21" name="Group 20">
            <a:extLst>
              <a:ext uri="{FF2B5EF4-FFF2-40B4-BE49-F238E27FC236}">
                <a16:creationId xmlns:a16="http://schemas.microsoft.com/office/drawing/2014/main" id="{BBF2E97E-0A4F-EBE0-1373-45B3497BF1E8}"/>
              </a:ext>
            </a:extLst>
          </p:cNvPr>
          <p:cNvGrpSpPr/>
          <p:nvPr/>
        </p:nvGrpSpPr>
        <p:grpSpPr>
          <a:xfrm>
            <a:off x="1049204" y="5032700"/>
            <a:ext cx="9549579" cy="4077591"/>
            <a:chOff x="1077906" y="763814"/>
            <a:chExt cx="9549579" cy="4077591"/>
          </a:xfrm>
        </p:grpSpPr>
        <p:grpSp>
          <p:nvGrpSpPr>
            <p:cNvPr id="24" name="Group 23">
              <a:extLst>
                <a:ext uri="{FF2B5EF4-FFF2-40B4-BE49-F238E27FC236}">
                  <a16:creationId xmlns:a16="http://schemas.microsoft.com/office/drawing/2014/main" id="{EBC7CB9B-F744-B68A-21A0-CC004CC71D58}"/>
                </a:ext>
              </a:extLst>
            </p:cNvPr>
            <p:cNvGrpSpPr/>
            <p:nvPr/>
          </p:nvGrpSpPr>
          <p:grpSpPr>
            <a:xfrm>
              <a:off x="1077906" y="1204311"/>
              <a:ext cx="9549579" cy="3637094"/>
              <a:chOff x="1051751" y="1519237"/>
              <a:chExt cx="9549579" cy="3637094"/>
            </a:xfrm>
          </p:grpSpPr>
          <p:grpSp>
            <p:nvGrpSpPr>
              <p:cNvPr id="26" name="Group 3">
                <a:extLst>
                  <a:ext uri="{FF2B5EF4-FFF2-40B4-BE49-F238E27FC236}">
                    <a16:creationId xmlns:a16="http://schemas.microsoft.com/office/drawing/2014/main" id="{BEC18E7A-2A84-95B0-D080-85A703DFBB28}"/>
                  </a:ext>
                </a:extLst>
              </p:cNvPr>
              <p:cNvGrpSpPr/>
              <p:nvPr/>
            </p:nvGrpSpPr>
            <p:grpSpPr>
              <a:xfrm>
                <a:off x="1051751" y="1519237"/>
                <a:ext cx="9549579" cy="3637094"/>
                <a:chOff x="0" y="-47625"/>
                <a:chExt cx="2355171" cy="2872355"/>
              </a:xfrm>
            </p:grpSpPr>
            <p:sp>
              <p:nvSpPr>
                <p:cNvPr id="28" name="Freeform 4">
                  <a:extLst>
                    <a:ext uri="{FF2B5EF4-FFF2-40B4-BE49-F238E27FC236}">
                      <a16:creationId xmlns:a16="http://schemas.microsoft.com/office/drawing/2014/main" id="{E1AF3952-ECE2-27A5-D13A-3CC047D76D8D}"/>
                    </a:ext>
                  </a:extLst>
                </p:cNvPr>
                <p:cNvSpPr/>
                <p:nvPr/>
              </p:nvSpPr>
              <p:spPr>
                <a:xfrm>
                  <a:off x="0" y="-1"/>
                  <a:ext cx="2355171" cy="2824731"/>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endParaRPr lang="en-US"/>
                </a:p>
              </p:txBody>
            </p:sp>
            <p:sp>
              <p:nvSpPr>
                <p:cNvPr id="29" name="TextBox 5">
                  <a:extLst>
                    <a:ext uri="{FF2B5EF4-FFF2-40B4-BE49-F238E27FC236}">
                      <a16:creationId xmlns:a16="http://schemas.microsoft.com/office/drawing/2014/main" id="{A9C0A52C-52D4-E1D5-09C5-72D495815E36}"/>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sp>
            <p:nvSpPr>
              <p:cNvPr id="27" name="TextBox 26">
                <a:extLst>
                  <a:ext uri="{FF2B5EF4-FFF2-40B4-BE49-F238E27FC236}">
                    <a16:creationId xmlns:a16="http://schemas.microsoft.com/office/drawing/2014/main" id="{3314BEED-C0B6-C01B-00F5-758334A812B6}"/>
                  </a:ext>
                </a:extLst>
              </p:cNvPr>
              <p:cNvSpPr txBox="1"/>
              <p:nvPr/>
            </p:nvSpPr>
            <p:spPr>
              <a:xfrm>
                <a:off x="1556408" y="2396398"/>
                <a:ext cx="8540263" cy="1998176"/>
              </a:xfrm>
              <a:prstGeom prst="rect">
                <a:avLst/>
              </a:prstGeom>
              <a:noFill/>
            </p:spPr>
            <p:txBody>
              <a:bodyPr wrap="square">
                <a:spAutoFit/>
              </a:bodyPr>
              <a:lstStyle/>
              <a:p>
                <a:pPr marR="0" algn="ctr">
                  <a:lnSpc>
                    <a:spcPct val="150000"/>
                  </a:lnSpc>
                  <a:spcBef>
                    <a:spcPts val="0"/>
                  </a:spcBef>
                  <a:spcAft>
                    <a:spcPts val="0"/>
                  </a:spcAft>
                </a:pPr>
                <a:r>
                  <a:rPr lang="vi-VN" sz="4400">
                    <a:solidFill>
                      <a:srgbClr val="000000"/>
                    </a:solidFill>
                    <a:latin typeface="Arial" panose="020B0604020202020204" pitchFamily="34" charset="0"/>
                    <a:ea typeface="Calibri" panose="020F0502020204030204" pitchFamily="34" charset="0"/>
                    <a:cs typeface="Arial" panose="020B0604020202020204" pitchFamily="34" charset="0"/>
                  </a:rPr>
                  <a:t>Đọc và tìm hiểu trước nội dung </a:t>
                </a:r>
                <a:r>
                  <a:rPr lang="vi-VN" sz="4400" b="1" i="1">
                    <a:solidFill>
                      <a:srgbClr val="000000"/>
                    </a:solidFill>
                    <a:latin typeface="Arial" panose="020B0604020202020204" pitchFamily="34" charset="0"/>
                    <a:ea typeface="Calibri" panose="020F0502020204030204" pitchFamily="34" charset="0"/>
                    <a:cs typeface="Arial" panose="020B0604020202020204" pitchFamily="34" charset="0"/>
                  </a:rPr>
                  <a:t>Chủ đề 1 – Hoạt động </a:t>
                </a:r>
                <a:r>
                  <a:rPr lang="en-US" sz="4400" b="1" i="1">
                    <a:solidFill>
                      <a:srgbClr val="000000"/>
                    </a:solidFill>
                    <a:latin typeface="Arial" panose="020B0604020202020204" pitchFamily="34" charset="0"/>
                    <a:ea typeface="Calibri" panose="020F0502020204030204" pitchFamily="34" charset="0"/>
                    <a:cs typeface="Arial" panose="020B0604020202020204" pitchFamily="34" charset="0"/>
                  </a:rPr>
                  <a:t>6,7</a:t>
                </a:r>
                <a:endParaRPr lang="vi-VN" sz="4400" b="1" i="1" dirty="0" err="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9">
              <a:extLst>
                <a:ext uri="{FF2B5EF4-FFF2-40B4-BE49-F238E27FC236}">
                  <a16:creationId xmlns:a16="http://schemas.microsoft.com/office/drawing/2014/main" id="{2C4577E7-5861-6082-33F8-88E1EC5DA7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42787" y="763814"/>
              <a:ext cx="3600289" cy="877161"/>
            </a:xfrm>
            <a:prstGeom prst="rect">
              <a:avLst/>
            </a:prstGeom>
          </p:spPr>
        </p:pic>
      </p:grpSp>
      <p:pic>
        <p:nvPicPr>
          <p:cNvPr id="30" name="Picture 29" descr="A picture containing clipart, smile, animated cartoon, illustration&#10;&#10;Description automatically generated">
            <a:extLst>
              <a:ext uri="{FF2B5EF4-FFF2-40B4-BE49-F238E27FC236}">
                <a16:creationId xmlns:a16="http://schemas.microsoft.com/office/drawing/2014/main" id="{40A87F09-DA7D-A0E5-648F-79B5A44319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46820" y="5518903"/>
            <a:ext cx="6343650" cy="6343650"/>
          </a:xfrm>
          <a:prstGeom prst="rect">
            <a:avLst/>
          </a:prstGeom>
        </p:spPr>
      </p:pic>
    </p:spTree>
    <p:extLst>
      <p:ext uri="{BB962C8B-B14F-4D97-AF65-F5344CB8AC3E}">
        <p14:creationId xmlns:p14="http://schemas.microsoft.com/office/powerpoint/2010/main" val="304328241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5B7"/>
        </a:solidFill>
        <a:effectLst/>
      </p:bgPr>
    </p:bg>
    <p:spTree>
      <p:nvGrpSpPr>
        <p:cNvPr id="1" name=""/>
        <p:cNvGrpSpPr/>
        <p:nvPr/>
      </p:nvGrpSpPr>
      <p:grpSpPr>
        <a:xfrm>
          <a:off x="0" y="0"/>
          <a:ext cx="0" cy="0"/>
          <a:chOff x="0" y="0"/>
          <a:chExt cx="0" cy="0"/>
        </a:xfrm>
      </p:grpSpPr>
      <p:sp>
        <p:nvSpPr>
          <p:cNvPr id="7" name="Freeform 7"/>
          <p:cNvSpPr/>
          <p:nvPr/>
        </p:nvSpPr>
        <p:spPr>
          <a:xfrm>
            <a:off x="22171" y="806331"/>
            <a:ext cx="1006530" cy="1120631"/>
          </a:xfrm>
          <a:custGeom>
            <a:avLst/>
            <a:gdLst/>
            <a:ahLst/>
            <a:cxnLst/>
            <a:rect l="l" t="t" r="r" b="b"/>
            <a:pathLst>
              <a:path w="1006530" h="1120631">
                <a:moveTo>
                  <a:pt x="0" y="0"/>
                </a:moveTo>
                <a:lnTo>
                  <a:pt x="1006530" y="0"/>
                </a:lnTo>
                <a:lnTo>
                  <a:pt x="1006530" y="1120631"/>
                </a:lnTo>
                <a:lnTo>
                  <a:pt x="0" y="11206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441755">
            <a:off x="16914742" y="65967"/>
            <a:ext cx="1108996" cy="1234712"/>
          </a:xfrm>
          <a:custGeom>
            <a:avLst/>
            <a:gdLst/>
            <a:ahLst/>
            <a:cxnLst/>
            <a:rect l="l" t="t" r="r" b="b"/>
            <a:pathLst>
              <a:path w="1108996" h="1234712">
                <a:moveTo>
                  <a:pt x="0" y="0"/>
                </a:moveTo>
                <a:lnTo>
                  <a:pt x="1108995" y="0"/>
                </a:lnTo>
                <a:lnTo>
                  <a:pt x="1108995" y="1234712"/>
                </a:lnTo>
                <a:lnTo>
                  <a:pt x="0" y="12347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721746">
            <a:off x="-48190" y="9112361"/>
            <a:ext cx="974528" cy="1085001"/>
          </a:xfrm>
          <a:custGeom>
            <a:avLst/>
            <a:gdLst/>
            <a:ahLst/>
            <a:cxnLst/>
            <a:rect l="l" t="t" r="r" b="b"/>
            <a:pathLst>
              <a:path w="974528" h="1085001">
                <a:moveTo>
                  <a:pt x="0" y="0"/>
                </a:moveTo>
                <a:lnTo>
                  <a:pt x="974528" y="0"/>
                </a:lnTo>
                <a:lnTo>
                  <a:pt x="974528" y="1085002"/>
                </a:lnTo>
                <a:lnTo>
                  <a:pt x="0" y="1085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616261">
            <a:off x="17153051" y="9319793"/>
            <a:ext cx="1025085" cy="1141289"/>
          </a:xfrm>
          <a:custGeom>
            <a:avLst/>
            <a:gdLst/>
            <a:ahLst/>
            <a:cxnLst/>
            <a:rect l="l" t="t" r="r" b="b"/>
            <a:pathLst>
              <a:path w="1025085" h="1141289">
                <a:moveTo>
                  <a:pt x="0" y="0"/>
                </a:moveTo>
                <a:lnTo>
                  <a:pt x="1025085" y="0"/>
                </a:lnTo>
                <a:lnTo>
                  <a:pt x="1025085" y="1141289"/>
                </a:lnTo>
                <a:lnTo>
                  <a:pt x="0" y="11412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138B8235-0C1D-7799-656B-7CA209A0FA69}"/>
              </a:ext>
            </a:extLst>
          </p:cNvPr>
          <p:cNvSpPr txBox="1"/>
          <p:nvPr/>
        </p:nvSpPr>
        <p:spPr>
          <a:xfrm>
            <a:off x="685800" y="3410910"/>
            <a:ext cx="16916400" cy="3465179"/>
          </a:xfrm>
          <a:prstGeom prst="rect">
            <a:avLst/>
          </a:prstGeom>
        </p:spPr>
        <p:txBody>
          <a:bodyPr wrap="square" lIns="0" tIns="0" rIns="0" bIns="0" rtlCol="0" anchor="t">
            <a:spAutoFit/>
          </a:bodyPr>
          <a:lstStyle/>
          <a:p>
            <a:pPr algn="ctr">
              <a:lnSpc>
                <a:spcPct val="150000"/>
              </a:lnSpc>
            </a:pPr>
            <a:r>
              <a:rPr lang="en-US" sz="8000" b="1">
                <a:solidFill>
                  <a:schemeClr val="accent6">
                    <a:lumMod val="50000"/>
                  </a:schemeClr>
                </a:solidFill>
                <a:latin typeface="Arial" panose="020B0604020202020204" pitchFamily="34" charset="0"/>
                <a:cs typeface="Arial" panose="020B0604020202020204" pitchFamily="34" charset="0"/>
              </a:rPr>
              <a:t>BÀI HỌC KẾT THÚC, CẢM ƠN CÁC EM ĐÃ LẮNG NGHE!</a:t>
            </a:r>
            <a:endParaRPr lang="en-US" sz="8000" b="1"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68784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rot="-3645662">
            <a:off x="17283396" y="-293536"/>
            <a:ext cx="1314870" cy="2019147"/>
          </a:xfrm>
          <a:custGeom>
            <a:avLst/>
            <a:gdLst/>
            <a:ahLst/>
            <a:cxnLst/>
            <a:rect l="l" t="t" r="r" b="b"/>
            <a:pathLst>
              <a:path w="4300235" h="4323820">
                <a:moveTo>
                  <a:pt x="0" y="0"/>
                </a:moveTo>
                <a:lnTo>
                  <a:pt x="4300236" y="0"/>
                </a:lnTo>
                <a:lnTo>
                  <a:pt x="4300236" y="4323820"/>
                </a:lnTo>
                <a:lnTo>
                  <a:pt x="0" y="43238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510715" y="5143500"/>
            <a:ext cx="19680831" cy="6977151"/>
          </a:xfrm>
          <a:custGeom>
            <a:avLst/>
            <a:gdLst/>
            <a:ahLst/>
            <a:cxnLst/>
            <a:rect l="l" t="t" r="r" b="b"/>
            <a:pathLst>
              <a:path w="5183429" h="812800">
                <a:moveTo>
                  <a:pt x="0" y="0"/>
                </a:moveTo>
                <a:lnTo>
                  <a:pt x="5183429" y="0"/>
                </a:lnTo>
                <a:lnTo>
                  <a:pt x="5183429" y="812800"/>
                </a:lnTo>
                <a:lnTo>
                  <a:pt x="0" y="812800"/>
                </a:lnTo>
                <a:close/>
              </a:path>
            </a:pathLst>
          </a:custGeom>
          <a:solidFill>
            <a:srgbClr val="D34A24"/>
          </a:solidFill>
        </p:spPr>
        <p:txBody>
          <a:bodyPr/>
          <a:lstStyle/>
          <a:p>
            <a:endParaRPr lang="en-US"/>
          </a:p>
        </p:txBody>
      </p:sp>
      <p:sp>
        <p:nvSpPr>
          <p:cNvPr id="11" name="Freeform 11"/>
          <p:cNvSpPr/>
          <p:nvPr/>
        </p:nvSpPr>
        <p:spPr>
          <a:xfrm rot="-600139">
            <a:off x="318271" y="381577"/>
            <a:ext cx="1006530" cy="1120631"/>
          </a:xfrm>
          <a:custGeom>
            <a:avLst/>
            <a:gdLst/>
            <a:ahLst/>
            <a:cxnLst/>
            <a:rect l="l" t="t" r="r" b="b"/>
            <a:pathLst>
              <a:path w="1006530" h="1120631">
                <a:moveTo>
                  <a:pt x="0" y="0"/>
                </a:moveTo>
                <a:lnTo>
                  <a:pt x="1006531" y="0"/>
                </a:lnTo>
                <a:lnTo>
                  <a:pt x="1006531" y="1120631"/>
                </a:lnTo>
                <a:lnTo>
                  <a:pt x="0" y="11206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A0A12230-6C02-5544-A329-6DE0281BE085}"/>
              </a:ext>
            </a:extLst>
          </p:cNvPr>
          <p:cNvSpPr txBox="1"/>
          <p:nvPr/>
        </p:nvSpPr>
        <p:spPr>
          <a:xfrm>
            <a:off x="1651934" y="941892"/>
            <a:ext cx="14984125" cy="3470887"/>
          </a:xfrm>
          <a:prstGeom prst="rect">
            <a:avLst/>
          </a:prstGeom>
          <a:noFill/>
        </p:spPr>
        <p:txBody>
          <a:bodyPr wrap="square">
            <a:spAutoFit/>
          </a:bodyPr>
          <a:lstStyle/>
          <a:p>
            <a:pPr marL="0" marR="0" algn="ctr">
              <a:lnSpc>
                <a:spcPct val="150000"/>
              </a:lnSpc>
              <a:spcBef>
                <a:spcPts val="0"/>
              </a:spcBef>
              <a:spcAft>
                <a:spcPts val="0"/>
              </a:spcAft>
            </a:pPr>
            <a:r>
              <a:rPr lang="vi-VN" sz="7800" b="1" kern="0">
                <a:effectLst/>
                <a:latin typeface="Arial" panose="020B0604020202020204" pitchFamily="34" charset="0"/>
                <a:ea typeface="Times New Roman" panose="02020603050405020304" pitchFamily="18" charset="0"/>
                <a:cs typeface="Arial" panose="020B0604020202020204" pitchFamily="34" charset="0"/>
              </a:rPr>
              <a:t>CHỦ ĐỀ 1: </a:t>
            </a:r>
            <a:r>
              <a:rPr lang="en-US" sz="7800" b="1" kern="0">
                <a:latin typeface="Arial" panose="020B0604020202020204" pitchFamily="34" charset="0"/>
                <a:ea typeface="Times New Roman" panose="02020603050405020304" pitchFamily="18" charset="0"/>
                <a:cs typeface="Arial" panose="020B0604020202020204" pitchFamily="34" charset="0"/>
              </a:rPr>
              <a:t>XÂY DỰNG VÀ PHÁT TRIỂN NHÀ TRƯỜNG</a:t>
            </a:r>
            <a:endParaRPr lang="en-US" sz="7800" b="1" kern="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B1804592-E265-69F3-752A-FBD2202E7C6E}"/>
              </a:ext>
            </a:extLst>
          </p:cNvPr>
          <p:cNvSpPr txBox="1"/>
          <p:nvPr/>
        </p:nvSpPr>
        <p:spPr>
          <a:xfrm>
            <a:off x="530706" y="5981700"/>
            <a:ext cx="17226583" cy="3211007"/>
          </a:xfrm>
          <a:prstGeom prst="rect">
            <a:avLst/>
          </a:prstGeom>
          <a:noFill/>
        </p:spPr>
        <p:txBody>
          <a:bodyPr wrap="square">
            <a:spAutoFit/>
          </a:bodyPr>
          <a:lstStyle/>
          <a:p>
            <a:pPr algn="ctr">
              <a:lnSpc>
                <a:spcPct val="150000"/>
              </a:lnSpc>
            </a:pPr>
            <a:r>
              <a:rPr lang="en-US" sz="7000" b="1">
                <a:solidFill>
                  <a:schemeClr val="bg1"/>
                </a:solidFill>
                <a:effectLst/>
                <a:latin typeface="Arial" panose="020B0604020202020204" pitchFamily="34" charset="0"/>
                <a:ea typeface="Calibri" panose="020F0502020204030204" pitchFamily="34" charset="0"/>
                <a:cs typeface="Arial" panose="020B0604020202020204" pitchFamily="34" charset="0"/>
              </a:rPr>
              <a:t>HOẠT ĐỘNG GIÁO DỤC THEO CHỦ ĐỀ</a:t>
            </a:r>
            <a:r>
              <a:rPr lang="en-US" sz="7000" b="1">
                <a:solidFill>
                  <a:schemeClr val="bg1"/>
                </a:solidFill>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en-US" sz="7000" b="1">
                <a:solidFill>
                  <a:schemeClr val="bg1"/>
                </a:solidFill>
                <a:latin typeface="Arial" panose="020B0604020202020204" pitchFamily="34" charset="0"/>
                <a:ea typeface="Calibri" panose="020F0502020204030204" pitchFamily="34" charset="0"/>
                <a:cs typeface="Arial" panose="020B0604020202020204" pitchFamily="34" charset="0"/>
              </a:rPr>
              <a:t>HOẠT ĐỘNG 4,5</a:t>
            </a:r>
            <a:endParaRPr lang="en-US" sz="7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9" name="Freeform 9"/>
          <p:cNvSpPr/>
          <p:nvPr/>
        </p:nvSpPr>
        <p:spPr>
          <a:xfrm rot="-672985">
            <a:off x="135577" y="-54788"/>
            <a:ext cx="1524987" cy="1319901"/>
          </a:xfrm>
          <a:custGeom>
            <a:avLst/>
            <a:gdLst/>
            <a:ahLst/>
            <a:cxnLst/>
            <a:rect l="l" t="t" r="r" b="b"/>
            <a:pathLst>
              <a:path w="4662577" h="4637145">
                <a:moveTo>
                  <a:pt x="0" y="0"/>
                </a:moveTo>
                <a:lnTo>
                  <a:pt x="4662577" y="0"/>
                </a:lnTo>
                <a:lnTo>
                  <a:pt x="4662577" y="4637144"/>
                </a:lnTo>
                <a:lnTo>
                  <a:pt x="0" y="46371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9402278">
            <a:off x="17065738" y="8872032"/>
            <a:ext cx="1035478" cy="1295687"/>
          </a:xfrm>
          <a:custGeom>
            <a:avLst/>
            <a:gdLst/>
            <a:ahLst/>
            <a:cxnLst/>
            <a:rect l="l" t="t" r="r" b="b"/>
            <a:pathLst>
              <a:path w="4115653" h="4093204">
                <a:moveTo>
                  <a:pt x="0" y="0"/>
                </a:moveTo>
                <a:lnTo>
                  <a:pt x="4115653" y="0"/>
                </a:lnTo>
                <a:lnTo>
                  <a:pt x="4115653" y="4093204"/>
                </a:lnTo>
                <a:lnTo>
                  <a:pt x="0" y="40932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4" name="Group 13">
            <a:extLst>
              <a:ext uri="{FF2B5EF4-FFF2-40B4-BE49-F238E27FC236}">
                <a16:creationId xmlns:a16="http://schemas.microsoft.com/office/drawing/2014/main" id="{0E577ED9-10E4-CFB7-11F0-37CF08E33600}"/>
              </a:ext>
            </a:extLst>
          </p:cNvPr>
          <p:cNvGrpSpPr/>
          <p:nvPr/>
        </p:nvGrpSpPr>
        <p:grpSpPr>
          <a:xfrm>
            <a:off x="8023821" y="1052830"/>
            <a:ext cx="9370841" cy="3920016"/>
            <a:chOff x="7284068" y="648774"/>
            <a:chExt cx="9370841" cy="3920016"/>
          </a:xfrm>
        </p:grpSpPr>
        <p:sp>
          <p:nvSpPr>
            <p:cNvPr id="15" name="Rectangle 14">
              <a:extLst>
                <a:ext uri="{FF2B5EF4-FFF2-40B4-BE49-F238E27FC236}">
                  <a16:creationId xmlns:a16="http://schemas.microsoft.com/office/drawing/2014/main" id="{08A2BCD5-F625-6BE8-7194-B07DE481D4C5}"/>
                </a:ext>
              </a:extLst>
            </p:cNvPr>
            <p:cNvSpPr/>
            <p:nvPr/>
          </p:nvSpPr>
          <p:spPr>
            <a:xfrm>
              <a:off x="7284068" y="1026328"/>
              <a:ext cx="9370841" cy="3542462"/>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1"/>
                  </a:solidFill>
                  <a:latin typeface="Arial" panose="020B0604020202020204" pitchFamily="34" charset="0"/>
                  <a:ea typeface="Calibri" panose="020F0502020204030204" pitchFamily="34" charset="0"/>
                  <a:cs typeface="Arial" panose="020B0604020202020204" pitchFamily="34" charset="0"/>
                </a:rPr>
                <a:t>Hoạt động 4: </a:t>
              </a:r>
              <a:r>
                <a:rPr lang="vi-VN" sz="4000">
                  <a:solidFill>
                    <a:schemeClr val="tx1"/>
                  </a:solidFill>
                  <a:latin typeface="Arial" panose="020B0604020202020204" pitchFamily="34" charset="0"/>
                  <a:ea typeface="Calibri" panose="020F0502020204030204" pitchFamily="34" charset="0"/>
                  <a:cs typeface="Arial" panose="020B0604020202020204" pitchFamily="34" charset="0"/>
                </a:rPr>
                <a:t>Rèn luyện kĩ năng làm chủ và kiểm soát các mối quan hệ với bạn bè ở trường, qua mạng xã hội</a:t>
              </a:r>
              <a:endParaRPr lang="en-US" sz="4000" dirty="0">
                <a:solidFill>
                  <a:schemeClr val="tx1"/>
                </a:solidFill>
                <a:latin typeface="Arial" panose="020B0604020202020204" pitchFamily="34" charset="0"/>
                <a:cs typeface="Arial" panose="020B0604020202020204" pitchFamily="34" charset="0"/>
              </a:endParaRPr>
            </a:p>
          </p:txBody>
        </p:sp>
        <p:pic>
          <p:nvPicPr>
            <p:cNvPr id="16" name="Picture 10">
              <a:extLst>
                <a:ext uri="{FF2B5EF4-FFF2-40B4-BE49-F238E27FC236}">
                  <a16:creationId xmlns:a16="http://schemas.microsoft.com/office/drawing/2014/main" id="{B3DC945A-993A-E731-C5B7-BE2A6EF8F6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73623" y="648774"/>
              <a:ext cx="3587522" cy="755108"/>
            </a:xfrm>
            <a:prstGeom prst="rect">
              <a:avLst/>
            </a:prstGeom>
          </p:spPr>
        </p:pic>
      </p:grpSp>
      <p:grpSp>
        <p:nvGrpSpPr>
          <p:cNvPr id="17" name="Group 16">
            <a:extLst>
              <a:ext uri="{FF2B5EF4-FFF2-40B4-BE49-F238E27FC236}">
                <a16:creationId xmlns:a16="http://schemas.microsoft.com/office/drawing/2014/main" id="{6769938B-E52A-7F5A-78F3-5E4718950B26}"/>
              </a:ext>
            </a:extLst>
          </p:cNvPr>
          <p:cNvGrpSpPr/>
          <p:nvPr/>
        </p:nvGrpSpPr>
        <p:grpSpPr>
          <a:xfrm>
            <a:off x="879443" y="1244809"/>
            <a:ext cx="6229033" cy="6473161"/>
            <a:chOff x="594846" y="1891431"/>
            <a:chExt cx="6229033" cy="6473161"/>
          </a:xfrm>
        </p:grpSpPr>
        <p:grpSp>
          <p:nvGrpSpPr>
            <p:cNvPr id="18" name="Group 6">
              <a:extLst>
                <a:ext uri="{FF2B5EF4-FFF2-40B4-BE49-F238E27FC236}">
                  <a16:creationId xmlns:a16="http://schemas.microsoft.com/office/drawing/2014/main" id="{DE49DF38-AB25-27F5-CD04-A498DA446224}"/>
                </a:ext>
              </a:extLst>
            </p:cNvPr>
            <p:cNvGrpSpPr/>
            <p:nvPr/>
          </p:nvGrpSpPr>
          <p:grpSpPr>
            <a:xfrm>
              <a:off x="594846" y="2135559"/>
              <a:ext cx="6229033" cy="6229033"/>
              <a:chOff x="0" y="0"/>
              <a:chExt cx="812800" cy="812800"/>
            </a:xfrm>
          </p:grpSpPr>
          <p:sp>
            <p:nvSpPr>
              <p:cNvPr id="21" name="Freeform 7">
                <a:extLst>
                  <a:ext uri="{FF2B5EF4-FFF2-40B4-BE49-F238E27FC236}">
                    <a16:creationId xmlns:a16="http://schemas.microsoft.com/office/drawing/2014/main" id="{C7056143-4FCF-A56E-0E68-3A4DA1F1DC1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20000"/>
                  <a:lumOff val="80000"/>
                </a:schemeClr>
              </a:solidFill>
            </p:spPr>
            <p:txBody>
              <a:bodyPr/>
              <a:lstStyle/>
              <a:p>
                <a:endParaRPr lang="en-US"/>
              </a:p>
            </p:txBody>
          </p:sp>
          <p:sp>
            <p:nvSpPr>
              <p:cNvPr id="22" name="TextBox 8">
                <a:extLst>
                  <a:ext uri="{FF2B5EF4-FFF2-40B4-BE49-F238E27FC236}">
                    <a16:creationId xmlns:a16="http://schemas.microsoft.com/office/drawing/2014/main" id="{FB78DA70-7EB1-D2CD-6962-28B42EECC3A7}"/>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pic>
          <p:nvPicPr>
            <p:cNvPr id="19" name="Picture 11">
              <a:extLst>
                <a:ext uri="{FF2B5EF4-FFF2-40B4-BE49-F238E27FC236}">
                  <a16:creationId xmlns:a16="http://schemas.microsoft.com/office/drawing/2014/main" id="{8564BFD6-D067-BAE8-C10B-A50D1F3B9E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6866">
              <a:off x="1753508" y="1891431"/>
              <a:ext cx="3587522" cy="926233"/>
            </a:xfrm>
            <a:prstGeom prst="rect">
              <a:avLst/>
            </a:prstGeom>
          </p:spPr>
        </p:pic>
        <p:sp>
          <p:nvSpPr>
            <p:cNvPr id="20" name="TextBox 19">
              <a:extLst>
                <a:ext uri="{FF2B5EF4-FFF2-40B4-BE49-F238E27FC236}">
                  <a16:creationId xmlns:a16="http://schemas.microsoft.com/office/drawing/2014/main" id="{24512839-5186-7415-A801-F1E2EF0D445E}"/>
                </a:ext>
              </a:extLst>
            </p:cNvPr>
            <p:cNvSpPr txBox="1"/>
            <p:nvPr/>
          </p:nvSpPr>
          <p:spPr>
            <a:xfrm>
              <a:off x="1349299" y="3721959"/>
              <a:ext cx="4720117" cy="2691250"/>
            </a:xfrm>
            <a:prstGeom prst="rect">
              <a:avLst/>
            </a:prstGeom>
            <a:noFill/>
          </p:spPr>
          <p:txBody>
            <a:bodyPr wrap="square" rtlCol="0">
              <a:spAutoFit/>
            </a:bodyPr>
            <a:lstStyle/>
            <a:p>
              <a:pPr algn="ctr">
                <a:lnSpc>
                  <a:spcPct val="150000"/>
                </a:lnSpc>
              </a:pPr>
              <a:r>
                <a:rPr lang="en-US" sz="6000" b="1">
                  <a:latin typeface="Arial" panose="020B0604020202020204" pitchFamily="34" charset="0"/>
                  <a:ea typeface="Calibri" panose="020F0502020204030204" pitchFamily="34" charset="0"/>
                  <a:cs typeface="Arial" panose="020B0604020202020204" pitchFamily="34" charset="0"/>
                </a:rPr>
                <a:t>NỘI DUNG BÀI HỌC</a:t>
              </a:r>
              <a:endParaRPr lang="en-US" sz="6000" b="1" dirty="0">
                <a:latin typeface="Arial" panose="020B0604020202020204" pitchFamily="34" charset="0"/>
                <a:ea typeface="Calibri" panose="020F0502020204030204" pitchFamily="34" charset="0"/>
                <a:cs typeface="Arial" panose="020B0604020202020204" pitchFamily="34" charset="0"/>
              </a:endParaRPr>
            </a:p>
          </p:txBody>
        </p:sp>
      </p:grpSp>
      <p:pic>
        <p:nvPicPr>
          <p:cNvPr id="23" name="Picture 12">
            <a:extLst>
              <a:ext uri="{FF2B5EF4-FFF2-40B4-BE49-F238E27FC236}">
                <a16:creationId xmlns:a16="http://schemas.microsoft.com/office/drawing/2014/main" id="{872E975A-FD99-C1E3-50F8-D1516636B2D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28800" y="6177827"/>
            <a:ext cx="3528674" cy="4329661"/>
          </a:xfrm>
          <a:prstGeom prst="rect">
            <a:avLst/>
          </a:prstGeom>
        </p:spPr>
      </p:pic>
      <p:grpSp>
        <p:nvGrpSpPr>
          <p:cNvPr id="24" name="Group 23">
            <a:extLst>
              <a:ext uri="{FF2B5EF4-FFF2-40B4-BE49-F238E27FC236}">
                <a16:creationId xmlns:a16="http://schemas.microsoft.com/office/drawing/2014/main" id="{479C572A-AAE7-7069-546E-5A2D02FD88E9}"/>
              </a:ext>
            </a:extLst>
          </p:cNvPr>
          <p:cNvGrpSpPr/>
          <p:nvPr/>
        </p:nvGrpSpPr>
        <p:grpSpPr>
          <a:xfrm>
            <a:off x="8023820" y="5448300"/>
            <a:ext cx="9370841" cy="3920016"/>
            <a:chOff x="7278624" y="648774"/>
            <a:chExt cx="9370841" cy="3920016"/>
          </a:xfrm>
        </p:grpSpPr>
        <p:sp>
          <p:nvSpPr>
            <p:cNvPr id="25" name="Rectangle 24">
              <a:extLst>
                <a:ext uri="{FF2B5EF4-FFF2-40B4-BE49-F238E27FC236}">
                  <a16:creationId xmlns:a16="http://schemas.microsoft.com/office/drawing/2014/main" id="{27DFB95E-7E8F-0729-AE94-7C2FDD447081}"/>
                </a:ext>
              </a:extLst>
            </p:cNvPr>
            <p:cNvSpPr/>
            <p:nvPr/>
          </p:nvSpPr>
          <p:spPr>
            <a:xfrm>
              <a:off x="7278624" y="1026328"/>
              <a:ext cx="9370841" cy="3542462"/>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1"/>
                  </a:solidFill>
                  <a:latin typeface="Arial" panose="020B0604020202020204" pitchFamily="34" charset="0"/>
                  <a:ea typeface="Calibri" panose="020F0502020204030204" pitchFamily="34" charset="0"/>
                  <a:cs typeface="Arial" panose="020B0604020202020204" pitchFamily="34" charset="0"/>
                </a:rPr>
                <a:t>Hoạt động 5: </a:t>
              </a: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Hợp tác với bạn để cùng xây dựng và phát triển nhà trường</a:t>
              </a:r>
              <a:endParaRPr lang="en-US" sz="4000" dirty="0">
                <a:solidFill>
                  <a:schemeClr val="tx1"/>
                </a:solidFill>
                <a:latin typeface="Arial" panose="020B0604020202020204" pitchFamily="34" charset="0"/>
                <a:cs typeface="Arial" panose="020B0604020202020204" pitchFamily="34" charset="0"/>
              </a:endParaRPr>
            </a:p>
          </p:txBody>
        </p:sp>
        <p:pic>
          <p:nvPicPr>
            <p:cNvPr id="26" name="Picture 10">
              <a:extLst>
                <a:ext uri="{FF2B5EF4-FFF2-40B4-BE49-F238E27FC236}">
                  <a16:creationId xmlns:a16="http://schemas.microsoft.com/office/drawing/2014/main" id="{4D593828-D25C-D67D-BFAD-26B4A7816B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73623" y="648774"/>
              <a:ext cx="3587522" cy="755108"/>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828E53AF-4D0E-E76C-2382-2C0FF5A0441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rcRect t="7037" b="7037"/>
          <a:stretch>
            <a:fillRect/>
          </a:stretch>
        </p:blipFill>
        <p:spPr>
          <a:xfrm>
            <a:off x="985615" y="1257300"/>
            <a:ext cx="16226564" cy="8006191"/>
          </a:xfrm>
          <a:prstGeom prst="rect">
            <a:avLst/>
          </a:prstGeom>
          <a:solidFill>
            <a:schemeClr val="accent6">
              <a:lumMod val="40000"/>
              <a:lumOff val="60000"/>
            </a:schemeClr>
          </a:solidFill>
        </p:spPr>
      </p:pic>
      <p:sp>
        <p:nvSpPr>
          <p:cNvPr id="12" name="TextBox 20">
            <a:extLst>
              <a:ext uri="{FF2B5EF4-FFF2-40B4-BE49-F238E27FC236}">
                <a16:creationId xmlns:a16="http://schemas.microsoft.com/office/drawing/2014/main" id="{1BA21E2B-4F82-8F79-9F27-D3377851F197}"/>
              </a:ext>
            </a:extLst>
          </p:cNvPr>
          <p:cNvSpPr txBox="1"/>
          <p:nvPr/>
        </p:nvSpPr>
        <p:spPr>
          <a:xfrm>
            <a:off x="1871844" y="2190640"/>
            <a:ext cx="14544312" cy="5905719"/>
          </a:xfrm>
          <a:prstGeom prst="rect">
            <a:avLst/>
          </a:prstGeom>
        </p:spPr>
        <p:txBody>
          <a:bodyPr wrap="square" lIns="0" tIns="0" rIns="0" bIns="0" rtlCol="0" anchor="t">
            <a:spAutoFit/>
          </a:bodyPr>
          <a:lstStyle/>
          <a:p>
            <a:pPr algn="ctr">
              <a:lnSpc>
                <a:spcPct val="150000"/>
              </a:lnSpc>
            </a:pPr>
            <a:r>
              <a:rPr lang="vi-VN" sz="6600" b="1">
                <a:solidFill>
                  <a:schemeClr val="bg1"/>
                </a:solidFill>
                <a:latin typeface="Arial" panose="020B0604020202020204" pitchFamily="34" charset="0"/>
                <a:ea typeface="Calibri" panose="020F0502020204030204" pitchFamily="34" charset="0"/>
                <a:cs typeface="Arial" panose="020B0604020202020204" pitchFamily="34" charset="0"/>
              </a:rPr>
              <a:t>Hoạt động </a:t>
            </a:r>
            <a:r>
              <a:rPr lang="en-US" sz="6600" b="1">
                <a:solidFill>
                  <a:schemeClr val="bg1"/>
                </a:solidFill>
                <a:latin typeface="Arial" panose="020B0604020202020204" pitchFamily="34" charset="0"/>
                <a:ea typeface="Calibri" panose="020F0502020204030204" pitchFamily="34" charset="0"/>
                <a:cs typeface="Arial" panose="020B0604020202020204" pitchFamily="34" charset="0"/>
              </a:rPr>
              <a:t>4</a:t>
            </a:r>
            <a:r>
              <a:rPr lang="vi-VN" sz="6600" b="1">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6600" b="1">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6600" b="1">
                <a:solidFill>
                  <a:schemeClr val="bg1"/>
                </a:solidFill>
                <a:ea typeface="Calibri" panose="020F0502020204030204" pitchFamily="34" charset="0"/>
                <a:cs typeface="Arial" panose="020B0604020202020204" pitchFamily="34" charset="0"/>
              </a:rPr>
              <a:t>Rèn luyện kĩ năng làm chủ và kiểm soát các mối quan hệ với bạn bè ở trường, qua mạng xã hội</a:t>
            </a:r>
            <a:endParaRPr lang="vi-VN" sz="66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3" name="Freeform 38">
            <a:extLst>
              <a:ext uri="{FF2B5EF4-FFF2-40B4-BE49-F238E27FC236}">
                <a16:creationId xmlns:a16="http://schemas.microsoft.com/office/drawing/2014/main" id="{5AD112DF-C8EF-BD16-F27E-E9335432AC13}"/>
              </a:ext>
            </a:extLst>
          </p:cNvPr>
          <p:cNvSpPr/>
          <p:nvPr/>
        </p:nvSpPr>
        <p:spPr>
          <a:xfrm rot="1355460" flipH="1">
            <a:off x="16229796" y="575290"/>
            <a:ext cx="1168742" cy="2202216"/>
          </a:xfrm>
          <a:custGeom>
            <a:avLst/>
            <a:gdLst/>
            <a:ahLst/>
            <a:cxnLst/>
            <a:rect l="l" t="t" r="r" b="b"/>
            <a:pathLst>
              <a:path w="1405271" h="2593621">
                <a:moveTo>
                  <a:pt x="1405271" y="0"/>
                </a:moveTo>
                <a:lnTo>
                  <a:pt x="0" y="0"/>
                </a:lnTo>
                <a:lnTo>
                  <a:pt x="0" y="2593621"/>
                </a:lnTo>
                <a:lnTo>
                  <a:pt x="1405271" y="2593621"/>
                </a:lnTo>
                <a:lnTo>
                  <a:pt x="140527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616261">
            <a:off x="514639" y="686656"/>
            <a:ext cx="1025085" cy="1141289"/>
          </a:xfrm>
          <a:custGeom>
            <a:avLst/>
            <a:gdLst/>
            <a:ahLst/>
            <a:cxnLst/>
            <a:rect l="l" t="t" r="r" b="b"/>
            <a:pathLst>
              <a:path w="1025085" h="1141289">
                <a:moveTo>
                  <a:pt x="0" y="0"/>
                </a:moveTo>
                <a:lnTo>
                  <a:pt x="1025084" y="0"/>
                </a:lnTo>
                <a:lnTo>
                  <a:pt x="1025084" y="1141288"/>
                </a:lnTo>
                <a:lnTo>
                  <a:pt x="0" y="11412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721746">
            <a:off x="16724915" y="8487200"/>
            <a:ext cx="974528" cy="1085001"/>
          </a:xfrm>
          <a:custGeom>
            <a:avLst/>
            <a:gdLst/>
            <a:ahLst/>
            <a:cxnLst/>
            <a:rect l="l" t="t" r="r" b="b"/>
            <a:pathLst>
              <a:path w="974528" h="1085001">
                <a:moveTo>
                  <a:pt x="0" y="0"/>
                </a:moveTo>
                <a:lnTo>
                  <a:pt x="974528" y="0"/>
                </a:lnTo>
                <a:lnTo>
                  <a:pt x="974528" y="1085001"/>
                </a:lnTo>
                <a:lnTo>
                  <a:pt x="0" y="10850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rot="-3645662">
            <a:off x="17307729" y="-164486"/>
            <a:ext cx="848311" cy="1211447"/>
          </a:xfrm>
          <a:custGeom>
            <a:avLst/>
            <a:gdLst/>
            <a:ahLst/>
            <a:cxnLst/>
            <a:rect l="l" t="t" r="r" b="b"/>
            <a:pathLst>
              <a:path w="4300235" h="4323820">
                <a:moveTo>
                  <a:pt x="0" y="0"/>
                </a:moveTo>
                <a:lnTo>
                  <a:pt x="4300236" y="0"/>
                </a:lnTo>
                <a:lnTo>
                  <a:pt x="4300236" y="4323820"/>
                </a:lnTo>
                <a:lnTo>
                  <a:pt x="0" y="43238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0" name="Freeform 10"/>
          <p:cNvSpPr/>
          <p:nvPr/>
        </p:nvSpPr>
        <p:spPr>
          <a:xfrm rot="3511018">
            <a:off x="436511" y="-238016"/>
            <a:ext cx="601038" cy="1717845"/>
          </a:xfrm>
          <a:custGeom>
            <a:avLst/>
            <a:gdLst/>
            <a:ahLst/>
            <a:cxnLst/>
            <a:rect l="l" t="t" r="r" b="b"/>
            <a:pathLst>
              <a:path w="4115653" h="4093204">
                <a:moveTo>
                  <a:pt x="0" y="0"/>
                </a:moveTo>
                <a:lnTo>
                  <a:pt x="4115653" y="0"/>
                </a:lnTo>
                <a:lnTo>
                  <a:pt x="4115653" y="4093204"/>
                </a:lnTo>
                <a:lnTo>
                  <a:pt x="0" y="40932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2206881F-B0FD-3201-C47B-D96152A01116}"/>
              </a:ext>
            </a:extLst>
          </p:cNvPr>
          <p:cNvSpPr/>
          <p:nvPr/>
        </p:nvSpPr>
        <p:spPr>
          <a:xfrm>
            <a:off x="1020030" y="3009900"/>
            <a:ext cx="16179175" cy="5486399"/>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600" b="1">
                <a:solidFill>
                  <a:schemeClr val="tx1"/>
                </a:solidFill>
                <a:latin typeface="Arial" panose="020B0604020202020204" pitchFamily="34" charset="0"/>
                <a:cs typeface="Arial" panose="020B0604020202020204" pitchFamily="34" charset="0"/>
              </a:rPr>
              <a:t>	</a:t>
            </a:r>
            <a:r>
              <a:rPr lang="vi-VN" sz="3600" b="1">
                <a:solidFill>
                  <a:schemeClr val="tx1"/>
                </a:solidFill>
                <a:latin typeface="Arial" panose="020B0604020202020204" pitchFamily="34" charset="0"/>
                <a:cs typeface="Arial" panose="020B0604020202020204" pitchFamily="34" charset="0"/>
              </a:rPr>
              <a:t>Tình huống 1: </a:t>
            </a:r>
            <a:r>
              <a:rPr lang="vi-VN" sz="3600">
                <a:solidFill>
                  <a:schemeClr val="tx1"/>
                </a:solidFill>
                <a:latin typeface="Arial" panose="020B0604020202020204" pitchFamily="34" charset="0"/>
                <a:cs typeface="Arial" panose="020B0604020202020204" pitchFamily="34" charset="0"/>
              </a:rPr>
              <a:t>Hoàng và Tùng là đôi bạn thân ở gần nhà nhau. Do ở xa, lại không có xe đạp nên Tùng thường đi nhờ xe của Hoàng đến trường. Hai hôm nay, sau khi tan học, Hoàng rủ Tùng vào quán chơi game rồi mới về. Ngày đầu tiên, Tùng nế bạn nên đồng ý vào chơi một lát. Ngày hôm sau, khi Tùng nói muốn về nhà ngay thì Hoàng lạnh lùng bảo bạn từ nay phải tự đi bộ, Hoàng sẽ không cho đi nhờ xe nữa</a:t>
            </a:r>
            <a:r>
              <a:rPr lang="en-US" sz="3600">
                <a:solidFill>
                  <a:schemeClr val="tx1"/>
                </a:solidFill>
                <a:latin typeface="Arial" panose="020B0604020202020204" pitchFamily="34" charset="0"/>
                <a:cs typeface="Arial" panose="020B0604020202020204" pitchFamily="34" charset="0"/>
              </a:rPr>
              <a:t>.</a:t>
            </a:r>
          </a:p>
        </p:txBody>
      </p:sp>
      <p:grpSp>
        <p:nvGrpSpPr>
          <p:cNvPr id="15" name="Group 14">
            <a:extLst>
              <a:ext uri="{FF2B5EF4-FFF2-40B4-BE49-F238E27FC236}">
                <a16:creationId xmlns:a16="http://schemas.microsoft.com/office/drawing/2014/main" id="{8FAD1966-AFF9-9EE8-399A-A00FB7E43E0D}"/>
              </a:ext>
            </a:extLst>
          </p:cNvPr>
          <p:cNvGrpSpPr/>
          <p:nvPr/>
        </p:nvGrpSpPr>
        <p:grpSpPr>
          <a:xfrm>
            <a:off x="1295400" y="8705081"/>
            <a:ext cx="10744200" cy="1066800"/>
            <a:chOff x="291084" y="6347190"/>
            <a:chExt cx="10744200" cy="1066800"/>
          </a:xfrm>
        </p:grpSpPr>
        <p:pic>
          <p:nvPicPr>
            <p:cNvPr id="16" name="Graphic 15" descr="Back with solid fill">
              <a:extLst>
                <a:ext uri="{FF2B5EF4-FFF2-40B4-BE49-F238E27FC236}">
                  <a16:creationId xmlns:a16="http://schemas.microsoft.com/office/drawing/2014/main" id="{C3EC6AF7-4BBF-394D-F268-F87E9A740B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291084" y="6347190"/>
              <a:ext cx="1422400" cy="1066800"/>
            </a:xfrm>
            <a:prstGeom prst="rect">
              <a:avLst/>
            </a:prstGeom>
          </p:spPr>
        </p:pic>
        <p:sp>
          <p:nvSpPr>
            <p:cNvPr id="17" name="TextBox 16">
              <a:extLst>
                <a:ext uri="{FF2B5EF4-FFF2-40B4-BE49-F238E27FC236}">
                  <a16:creationId xmlns:a16="http://schemas.microsoft.com/office/drawing/2014/main" id="{072846A6-3D59-AB9A-0A7B-0E41BC60FB61}"/>
                </a:ext>
              </a:extLst>
            </p:cNvPr>
            <p:cNvSpPr txBox="1"/>
            <p:nvPr/>
          </p:nvSpPr>
          <p:spPr>
            <a:xfrm>
              <a:off x="1881205" y="6526647"/>
              <a:ext cx="9154079" cy="707886"/>
            </a:xfrm>
            <a:prstGeom prst="rect">
              <a:avLst/>
            </a:prstGeom>
            <a:noFill/>
          </p:spPr>
          <p:txBody>
            <a:bodyPr wrap="square">
              <a:spAutoFit/>
            </a:bodyPr>
            <a:lstStyle/>
            <a:p>
              <a:pPr algn="just"/>
              <a:r>
                <a:rPr lang="en-US" sz="4000" b="1" i="1">
                  <a:latin typeface="Arial" panose="020B0604020202020204" pitchFamily="34" charset="0"/>
                  <a:cs typeface="Arial" panose="020B0604020202020204" pitchFamily="34" charset="0"/>
                </a:rPr>
                <a:t>Nếu là Tùng, em sẽ làm gì?</a:t>
              </a:r>
            </a:p>
          </p:txBody>
        </p:sp>
      </p:grpSp>
      <p:sp>
        <p:nvSpPr>
          <p:cNvPr id="22" name="TextBox 21">
            <a:extLst>
              <a:ext uri="{FF2B5EF4-FFF2-40B4-BE49-F238E27FC236}">
                <a16:creationId xmlns:a16="http://schemas.microsoft.com/office/drawing/2014/main" id="{51823ADF-7AE1-57EB-E00D-421190AC6858}"/>
              </a:ext>
            </a:extLst>
          </p:cNvPr>
          <p:cNvSpPr txBox="1"/>
          <p:nvPr/>
        </p:nvSpPr>
        <p:spPr>
          <a:xfrm>
            <a:off x="1295400" y="678668"/>
            <a:ext cx="15903805" cy="1911549"/>
          </a:xfrm>
          <a:prstGeom prst="rect">
            <a:avLst/>
          </a:prstGeom>
          <a:noFill/>
        </p:spPr>
        <p:txBody>
          <a:bodyPr wrap="square" rtlCol="0">
            <a:spAutoFit/>
          </a:bodyPr>
          <a:lstStyle/>
          <a:p>
            <a:pPr algn="just">
              <a:lnSpc>
                <a:spcPct val="150000"/>
              </a:lnSpc>
            </a:pPr>
            <a:r>
              <a:rPr lang="en-US" sz="4200" b="1">
                <a:solidFill>
                  <a:srgbClr val="C00000"/>
                </a:solidFill>
                <a:latin typeface="Arial" panose="020B0604020202020204" pitchFamily="34" charset="0"/>
                <a:cs typeface="Arial" panose="020B0604020202020204" pitchFamily="34" charset="0"/>
              </a:rPr>
              <a:t>Hoạt động nhóm: </a:t>
            </a:r>
            <a:r>
              <a:rPr lang="en-US" sz="4200">
                <a:latin typeface="Arial" panose="020B0604020202020204" pitchFamily="34" charset="0"/>
                <a:cs typeface="Arial" panose="020B0604020202020204" pitchFamily="34" charset="0"/>
              </a:rPr>
              <a:t>Cả </a:t>
            </a:r>
            <a:r>
              <a:rPr lang="vi-VN" sz="4200">
                <a:latin typeface="Arial" panose="020B0604020202020204" pitchFamily="34" charset="0"/>
                <a:ea typeface="Times New Roman" panose="02020603050405020304" pitchFamily="18" charset="0"/>
                <a:cs typeface="Arial" panose="020B0604020202020204" pitchFamily="34" charset="0"/>
              </a:rPr>
              <a:t>lớp </a:t>
            </a:r>
            <a:r>
              <a:rPr lang="en-US" sz="4200">
                <a:latin typeface="Arial" panose="020B0604020202020204" pitchFamily="34" charset="0"/>
                <a:ea typeface="Times New Roman" panose="02020603050405020304" pitchFamily="18" charset="0"/>
                <a:cs typeface="Arial" panose="020B0604020202020204" pitchFamily="34" charset="0"/>
              </a:rPr>
              <a:t>chia </a:t>
            </a:r>
            <a:r>
              <a:rPr lang="vi-VN" sz="4200">
                <a:solidFill>
                  <a:srgbClr val="000000"/>
                </a:solidFill>
                <a:latin typeface="Arial" panose="020B0604020202020204" pitchFamily="34" charset="0"/>
                <a:ea typeface="Times New Roman" panose="02020603050405020304" pitchFamily="18" charset="0"/>
                <a:cs typeface="Arial" panose="020B0604020202020204" pitchFamily="34" charset="0"/>
              </a:rPr>
              <a:t>thành </a:t>
            </a:r>
            <a:r>
              <a:rPr lang="en-US" sz="4200">
                <a:solidFill>
                  <a:srgbClr val="000000"/>
                </a:solidFill>
                <a:latin typeface="Arial" panose="020B0604020202020204" pitchFamily="34" charset="0"/>
                <a:ea typeface="Times New Roman" panose="02020603050405020304" pitchFamily="18" charset="0"/>
                <a:cs typeface="Arial" panose="020B0604020202020204" pitchFamily="34" charset="0"/>
              </a:rPr>
              <a:t>các </a:t>
            </a:r>
            <a:r>
              <a:rPr lang="vi-VN" sz="4200">
                <a:solidFill>
                  <a:srgbClr val="000000"/>
                </a:solidFill>
                <a:latin typeface="Arial" panose="020B0604020202020204" pitchFamily="34" charset="0"/>
                <a:ea typeface="Times New Roman" panose="02020603050405020304" pitchFamily="18" charset="0"/>
                <a:cs typeface="Arial" panose="020B0604020202020204" pitchFamily="34" charset="0"/>
              </a:rPr>
              <a:t>nhóm </a:t>
            </a:r>
            <a:r>
              <a:rPr lang="en-US" sz="4200">
                <a:solidFill>
                  <a:srgbClr val="000000"/>
                </a:solidFill>
                <a:latin typeface="Arial" panose="020B0604020202020204" pitchFamily="34" charset="0"/>
                <a:ea typeface="Times New Roman" panose="02020603050405020304" pitchFamily="18" charset="0"/>
                <a:cs typeface="Arial" panose="020B0604020202020204" pitchFamily="34" charset="0"/>
              </a:rPr>
              <a:t>và </a:t>
            </a:r>
            <a:r>
              <a:rPr lang="vi-VN" sz="4200">
                <a:solidFill>
                  <a:srgbClr val="000000"/>
                </a:solidFill>
                <a:latin typeface="Arial" panose="020B0604020202020204" pitchFamily="34" charset="0"/>
                <a:ea typeface="Times New Roman" panose="02020603050405020304" pitchFamily="18" charset="0"/>
                <a:cs typeface="Arial" panose="020B0604020202020204" pitchFamily="34" charset="0"/>
              </a:rPr>
              <a:t>thảo luận</a:t>
            </a:r>
            <a:r>
              <a:rPr lang="en-US" sz="4200">
                <a:solidFill>
                  <a:srgbClr val="000000"/>
                </a:solidFill>
                <a:latin typeface="Arial" panose="020B0604020202020204" pitchFamily="34" charset="0"/>
                <a:ea typeface="Times New Roman" panose="02020603050405020304" pitchFamily="18" charset="0"/>
                <a:cs typeface="Arial" panose="020B0604020202020204" pitchFamily="34" charset="0"/>
              </a:rPr>
              <a:t> với nhau</a:t>
            </a:r>
            <a:r>
              <a:rPr lang="vi-VN" sz="4200">
                <a:solidFill>
                  <a:srgbClr val="000000"/>
                </a:solidFill>
                <a:latin typeface="Arial" panose="020B0604020202020204" pitchFamily="34" charset="0"/>
                <a:ea typeface="Times New Roman" panose="02020603050405020304" pitchFamily="18" charset="0"/>
                <a:cs typeface="Arial" panose="020B0604020202020204" pitchFamily="34" charset="0"/>
              </a:rPr>
              <a:t> để xử lí</a:t>
            </a:r>
            <a:r>
              <a:rPr lang="en-US" sz="4200">
                <a:solidFill>
                  <a:srgbClr val="000000"/>
                </a:solidFill>
                <a:latin typeface="Arial" panose="020B0604020202020204" pitchFamily="34" charset="0"/>
                <a:ea typeface="Times New Roman" panose="02020603050405020304" pitchFamily="18" charset="0"/>
                <a:cs typeface="Arial" panose="020B0604020202020204" pitchFamily="34" charset="0"/>
              </a:rPr>
              <a:t> các</a:t>
            </a:r>
            <a:r>
              <a:rPr lang="vi-VN" sz="4200">
                <a:solidFill>
                  <a:srgbClr val="000000"/>
                </a:solidFill>
                <a:latin typeface="Arial" panose="020B0604020202020204" pitchFamily="34" charset="0"/>
                <a:ea typeface="Times New Roman" panose="02020603050405020304" pitchFamily="18" charset="0"/>
                <a:cs typeface="Arial" panose="020B0604020202020204" pitchFamily="34" charset="0"/>
              </a:rPr>
              <a:t> tình huống </a:t>
            </a:r>
            <a:r>
              <a:rPr lang="en-US" sz="4200" i="1">
                <a:solidFill>
                  <a:srgbClr val="000000"/>
                </a:solidFill>
                <a:latin typeface="Arial" panose="020B0604020202020204" pitchFamily="34" charset="0"/>
                <a:ea typeface="Times New Roman" panose="02020603050405020304" pitchFamily="18" charset="0"/>
                <a:cs typeface="Arial" panose="020B0604020202020204" pitchFamily="34" charset="0"/>
              </a:rPr>
              <a:t>(SHS – tr.8)</a:t>
            </a:r>
            <a:r>
              <a:rPr lang="vi-VN" sz="420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200">
              <a:latin typeface="Arial" panose="020B0604020202020204" pitchFamily="34" charset="0"/>
              <a:cs typeface="Arial" panose="020B0604020202020204" pitchFamily="34" charset="0"/>
            </a:endParaRPr>
          </a:p>
        </p:txBody>
      </p:sp>
      <p:pic>
        <p:nvPicPr>
          <p:cNvPr id="23" name="Picture 22" descr="Cartoon of two boys&#10;&#10;Description automatically generated">
            <a:extLst>
              <a:ext uri="{FF2B5EF4-FFF2-40B4-BE49-F238E27FC236}">
                <a16:creationId xmlns:a16="http://schemas.microsoft.com/office/drawing/2014/main" id="{D234EDDD-2702-6384-40A3-A44E2BE6F70B}"/>
              </a:ext>
            </a:extLst>
          </p:cNvPr>
          <p:cNvPicPr>
            <a:picLocks noChangeAspect="1"/>
          </p:cNvPicPr>
          <p:nvPr/>
        </p:nvPicPr>
        <p:blipFill rotWithShape="1">
          <a:blip r:embed="rId8">
            <a:extLst>
              <a:ext uri="{28A0092B-C50C-407E-A947-70E740481C1C}">
                <a14:useLocalDpi xmlns:a14="http://schemas.microsoft.com/office/drawing/2010/main" val="0"/>
              </a:ext>
            </a:extLst>
          </a:blip>
          <a:srcRect t="21162" b="13294"/>
          <a:stretch/>
        </p:blipFill>
        <p:spPr>
          <a:xfrm>
            <a:off x="13803307" y="7509031"/>
            <a:ext cx="4184326" cy="275101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22" presetClass="entr" presetSubtype="2"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500"/>
                                        <p:tgtEl>
                                          <p:spTgt spid="23"/>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 name="Freeform 2"/>
          <p:cNvSpPr/>
          <p:nvPr/>
        </p:nvSpPr>
        <p:spPr>
          <a:xfrm rot="-3645662">
            <a:off x="17307729" y="-164486"/>
            <a:ext cx="848311" cy="1211447"/>
          </a:xfrm>
          <a:custGeom>
            <a:avLst/>
            <a:gdLst/>
            <a:ahLst/>
            <a:cxnLst/>
            <a:rect l="l" t="t" r="r" b="b"/>
            <a:pathLst>
              <a:path w="4300235" h="4323820">
                <a:moveTo>
                  <a:pt x="0" y="0"/>
                </a:moveTo>
                <a:lnTo>
                  <a:pt x="4300236" y="0"/>
                </a:lnTo>
                <a:lnTo>
                  <a:pt x="4300236" y="4323820"/>
                </a:lnTo>
                <a:lnTo>
                  <a:pt x="0" y="43238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0" name="Freeform 10"/>
          <p:cNvSpPr/>
          <p:nvPr/>
        </p:nvSpPr>
        <p:spPr>
          <a:xfrm rot="3511018">
            <a:off x="436511" y="-238016"/>
            <a:ext cx="601038" cy="1717845"/>
          </a:xfrm>
          <a:custGeom>
            <a:avLst/>
            <a:gdLst/>
            <a:ahLst/>
            <a:cxnLst/>
            <a:rect l="l" t="t" r="r" b="b"/>
            <a:pathLst>
              <a:path w="4115653" h="4093204">
                <a:moveTo>
                  <a:pt x="0" y="0"/>
                </a:moveTo>
                <a:lnTo>
                  <a:pt x="4115653" y="0"/>
                </a:lnTo>
                <a:lnTo>
                  <a:pt x="4115653" y="4093204"/>
                </a:lnTo>
                <a:lnTo>
                  <a:pt x="0" y="40932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2206881F-B0FD-3201-C47B-D96152A01116}"/>
              </a:ext>
            </a:extLst>
          </p:cNvPr>
          <p:cNvSpPr/>
          <p:nvPr/>
        </p:nvSpPr>
        <p:spPr>
          <a:xfrm>
            <a:off x="998259" y="3086100"/>
            <a:ext cx="16179175" cy="5333999"/>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4000" b="1">
                <a:solidFill>
                  <a:schemeClr val="tx1"/>
                </a:solidFill>
                <a:latin typeface="Arial" panose="020B0604020202020204" pitchFamily="34" charset="0"/>
                <a:cs typeface="Arial" panose="020B0604020202020204" pitchFamily="34" charset="0"/>
              </a:rPr>
              <a:t>	</a:t>
            </a:r>
            <a:r>
              <a:rPr lang="vi-VN" sz="4000" b="1">
                <a:solidFill>
                  <a:schemeClr val="tx1"/>
                </a:solidFill>
                <a:latin typeface="Arial" panose="020B0604020202020204" pitchFamily="34" charset="0"/>
                <a:cs typeface="Arial" panose="020B0604020202020204" pitchFamily="34" charset="0"/>
              </a:rPr>
              <a:t>Tình huống </a:t>
            </a:r>
            <a:r>
              <a:rPr lang="en-US" sz="4000" b="1">
                <a:solidFill>
                  <a:schemeClr val="tx1"/>
                </a:solidFill>
                <a:latin typeface="Arial" panose="020B0604020202020204" pitchFamily="34" charset="0"/>
                <a:cs typeface="Arial" panose="020B0604020202020204" pitchFamily="34" charset="0"/>
              </a:rPr>
              <a:t>2</a:t>
            </a:r>
            <a:r>
              <a:rPr lang="vi-VN" sz="4000" b="1">
                <a:solidFill>
                  <a:schemeClr val="tx1"/>
                </a:solidFill>
                <a:latin typeface="Arial" panose="020B0604020202020204" pitchFamily="34" charset="0"/>
                <a:cs typeface="Arial" panose="020B0604020202020204" pitchFamily="34" charset="0"/>
              </a:rPr>
              <a:t>: </a:t>
            </a:r>
            <a:r>
              <a:rPr lang="vi-VN" sz="4000">
                <a:solidFill>
                  <a:schemeClr val="tx1"/>
                </a:solidFill>
                <a:latin typeface="Arial" panose="020B0604020202020204" pitchFamily="34" charset="0"/>
                <a:cs typeface="Arial" panose="020B0604020202020204" pitchFamily="34" charset="0"/>
              </a:rPr>
              <a:t>Qua mạng xã hội, My quen với một người tên là Tuấn. Thời gian đầu mới quen, Tuấn tỏ ra ân cần, lịch sự. Nhưng sau khi đã chiếm được lòng tin của My, Tuấn bắt đầu buông lời tán tỉnh, rủ My đi chơi khuya,…</a:t>
            </a:r>
            <a:endParaRPr lang="en-US" sz="4000">
              <a:solidFill>
                <a:schemeClr val="tx1"/>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8FAD1966-AFF9-9EE8-399A-A00FB7E43E0D}"/>
              </a:ext>
            </a:extLst>
          </p:cNvPr>
          <p:cNvGrpSpPr/>
          <p:nvPr/>
        </p:nvGrpSpPr>
        <p:grpSpPr>
          <a:xfrm>
            <a:off x="998259" y="8649517"/>
            <a:ext cx="11049000" cy="1066800"/>
            <a:chOff x="291084" y="6347190"/>
            <a:chExt cx="11049000" cy="1066800"/>
          </a:xfrm>
        </p:grpSpPr>
        <p:pic>
          <p:nvPicPr>
            <p:cNvPr id="16" name="Graphic 15" descr="Back with solid fill">
              <a:extLst>
                <a:ext uri="{FF2B5EF4-FFF2-40B4-BE49-F238E27FC236}">
                  <a16:creationId xmlns:a16="http://schemas.microsoft.com/office/drawing/2014/main" id="{C3EC6AF7-4BBF-394D-F268-F87E9A740B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291084" y="6347190"/>
              <a:ext cx="1422400" cy="1066800"/>
            </a:xfrm>
            <a:prstGeom prst="rect">
              <a:avLst/>
            </a:prstGeom>
          </p:spPr>
        </p:pic>
        <p:sp>
          <p:nvSpPr>
            <p:cNvPr id="17" name="TextBox 16">
              <a:extLst>
                <a:ext uri="{FF2B5EF4-FFF2-40B4-BE49-F238E27FC236}">
                  <a16:creationId xmlns:a16="http://schemas.microsoft.com/office/drawing/2014/main" id="{072846A6-3D59-AB9A-0A7B-0E41BC60FB61}"/>
                </a:ext>
              </a:extLst>
            </p:cNvPr>
            <p:cNvSpPr txBox="1"/>
            <p:nvPr/>
          </p:nvSpPr>
          <p:spPr>
            <a:xfrm>
              <a:off x="1881205" y="6526647"/>
              <a:ext cx="9458879" cy="707886"/>
            </a:xfrm>
            <a:prstGeom prst="rect">
              <a:avLst/>
            </a:prstGeom>
            <a:noFill/>
          </p:spPr>
          <p:txBody>
            <a:bodyPr wrap="square">
              <a:spAutoFit/>
            </a:bodyPr>
            <a:lstStyle/>
            <a:p>
              <a:pPr algn="just"/>
              <a:r>
                <a:rPr lang="en-US" sz="4000" b="1" i="1">
                  <a:latin typeface="Arial" panose="020B0604020202020204" pitchFamily="34" charset="0"/>
                  <a:cs typeface="Arial" panose="020B0604020202020204" pitchFamily="34" charset="0"/>
                </a:rPr>
                <a:t>Em hãy giúp My cách ứng xử phù hợp</a:t>
              </a:r>
            </a:p>
          </p:txBody>
        </p:sp>
      </p:grpSp>
      <p:sp>
        <p:nvSpPr>
          <p:cNvPr id="22" name="TextBox 21">
            <a:extLst>
              <a:ext uri="{FF2B5EF4-FFF2-40B4-BE49-F238E27FC236}">
                <a16:creationId xmlns:a16="http://schemas.microsoft.com/office/drawing/2014/main" id="{51823ADF-7AE1-57EB-E00D-421190AC6858}"/>
              </a:ext>
            </a:extLst>
          </p:cNvPr>
          <p:cNvSpPr txBox="1"/>
          <p:nvPr/>
        </p:nvSpPr>
        <p:spPr>
          <a:xfrm>
            <a:off x="1295400" y="678668"/>
            <a:ext cx="15903805" cy="1911549"/>
          </a:xfrm>
          <a:prstGeom prst="rect">
            <a:avLst/>
          </a:prstGeom>
          <a:noFill/>
        </p:spPr>
        <p:txBody>
          <a:bodyPr wrap="square" rtlCol="0">
            <a:spAutoFit/>
          </a:bodyPr>
          <a:lstStyle/>
          <a:p>
            <a:pPr algn="just">
              <a:lnSpc>
                <a:spcPct val="150000"/>
              </a:lnSpc>
            </a:pPr>
            <a:r>
              <a:rPr lang="en-US" sz="4200" b="1">
                <a:solidFill>
                  <a:srgbClr val="C00000"/>
                </a:solidFill>
                <a:latin typeface="Arial" panose="020B0604020202020204" pitchFamily="34" charset="0"/>
                <a:cs typeface="Arial" panose="020B0604020202020204" pitchFamily="34" charset="0"/>
              </a:rPr>
              <a:t>Hoạt động nhóm: </a:t>
            </a:r>
            <a:r>
              <a:rPr lang="en-US" sz="4200">
                <a:latin typeface="Arial" panose="020B0604020202020204" pitchFamily="34" charset="0"/>
                <a:cs typeface="Arial" panose="020B0604020202020204" pitchFamily="34" charset="0"/>
              </a:rPr>
              <a:t>Cả </a:t>
            </a:r>
            <a:r>
              <a:rPr lang="vi-VN" sz="4200">
                <a:latin typeface="Arial" panose="020B0604020202020204" pitchFamily="34" charset="0"/>
                <a:ea typeface="Times New Roman" panose="02020603050405020304" pitchFamily="18" charset="0"/>
                <a:cs typeface="Arial" panose="020B0604020202020204" pitchFamily="34" charset="0"/>
              </a:rPr>
              <a:t>lớp </a:t>
            </a:r>
            <a:r>
              <a:rPr lang="en-US" sz="4200">
                <a:latin typeface="Arial" panose="020B0604020202020204" pitchFamily="34" charset="0"/>
                <a:ea typeface="Times New Roman" panose="02020603050405020304" pitchFamily="18" charset="0"/>
                <a:cs typeface="Arial" panose="020B0604020202020204" pitchFamily="34" charset="0"/>
              </a:rPr>
              <a:t>chia </a:t>
            </a:r>
            <a:r>
              <a:rPr lang="vi-VN" sz="4200">
                <a:solidFill>
                  <a:srgbClr val="000000"/>
                </a:solidFill>
                <a:latin typeface="Arial" panose="020B0604020202020204" pitchFamily="34" charset="0"/>
                <a:ea typeface="Times New Roman" panose="02020603050405020304" pitchFamily="18" charset="0"/>
                <a:cs typeface="Arial" panose="020B0604020202020204" pitchFamily="34" charset="0"/>
              </a:rPr>
              <a:t>thành </a:t>
            </a:r>
            <a:r>
              <a:rPr lang="en-US" sz="4200">
                <a:solidFill>
                  <a:srgbClr val="000000"/>
                </a:solidFill>
                <a:latin typeface="Arial" panose="020B0604020202020204" pitchFamily="34" charset="0"/>
                <a:ea typeface="Times New Roman" panose="02020603050405020304" pitchFamily="18" charset="0"/>
                <a:cs typeface="Arial" panose="020B0604020202020204" pitchFamily="34" charset="0"/>
              </a:rPr>
              <a:t>các </a:t>
            </a:r>
            <a:r>
              <a:rPr lang="vi-VN" sz="4200">
                <a:solidFill>
                  <a:srgbClr val="000000"/>
                </a:solidFill>
                <a:latin typeface="Arial" panose="020B0604020202020204" pitchFamily="34" charset="0"/>
                <a:ea typeface="Times New Roman" panose="02020603050405020304" pitchFamily="18" charset="0"/>
                <a:cs typeface="Arial" panose="020B0604020202020204" pitchFamily="34" charset="0"/>
              </a:rPr>
              <a:t>nhóm </a:t>
            </a:r>
            <a:r>
              <a:rPr lang="en-US" sz="4200">
                <a:solidFill>
                  <a:srgbClr val="000000"/>
                </a:solidFill>
                <a:latin typeface="Arial" panose="020B0604020202020204" pitchFamily="34" charset="0"/>
                <a:ea typeface="Times New Roman" panose="02020603050405020304" pitchFamily="18" charset="0"/>
                <a:cs typeface="Arial" panose="020B0604020202020204" pitchFamily="34" charset="0"/>
              </a:rPr>
              <a:t>và </a:t>
            </a:r>
            <a:r>
              <a:rPr lang="vi-VN" sz="4200">
                <a:solidFill>
                  <a:srgbClr val="000000"/>
                </a:solidFill>
                <a:latin typeface="Arial" panose="020B0604020202020204" pitchFamily="34" charset="0"/>
                <a:ea typeface="Times New Roman" panose="02020603050405020304" pitchFamily="18" charset="0"/>
                <a:cs typeface="Arial" panose="020B0604020202020204" pitchFamily="34" charset="0"/>
              </a:rPr>
              <a:t>thảo luận</a:t>
            </a:r>
            <a:r>
              <a:rPr lang="en-US" sz="4200">
                <a:solidFill>
                  <a:srgbClr val="000000"/>
                </a:solidFill>
                <a:latin typeface="Arial" panose="020B0604020202020204" pitchFamily="34" charset="0"/>
                <a:ea typeface="Times New Roman" panose="02020603050405020304" pitchFamily="18" charset="0"/>
                <a:cs typeface="Arial" panose="020B0604020202020204" pitchFamily="34" charset="0"/>
              </a:rPr>
              <a:t> với nhau</a:t>
            </a:r>
            <a:r>
              <a:rPr lang="vi-VN" sz="4200">
                <a:solidFill>
                  <a:srgbClr val="000000"/>
                </a:solidFill>
                <a:latin typeface="Arial" panose="020B0604020202020204" pitchFamily="34" charset="0"/>
                <a:ea typeface="Times New Roman" panose="02020603050405020304" pitchFamily="18" charset="0"/>
                <a:cs typeface="Arial" panose="020B0604020202020204" pitchFamily="34" charset="0"/>
              </a:rPr>
              <a:t> để xử lí</a:t>
            </a:r>
            <a:r>
              <a:rPr lang="en-US" sz="4200">
                <a:solidFill>
                  <a:srgbClr val="000000"/>
                </a:solidFill>
                <a:latin typeface="Arial" panose="020B0604020202020204" pitchFamily="34" charset="0"/>
                <a:ea typeface="Times New Roman" panose="02020603050405020304" pitchFamily="18" charset="0"/>
                <a:cs typeface="Arial" panose="020B0604020202020204" pitchFamily="34" charset="0"/>
              </a:rPr>
              <a:t> các</a:t>
            </a:r>
            <a:r>
              <a:rPr lang="vi-VN" sz="4200">
                <a:solidFill>
                  <a:srgbClr val="000000"/>
                </a:solidFill>
                <a:latin typeface="Arial" panose="020B0604020202020204" pitchFamily="34" charset="0"/>
                <a:ea typeface="Times New Roman" panose="02020603050405020304" pitchFamily="18" charset="0"/>
                <a:cs typeface="Arial" panose="020B0604020202020204" pitchFamily="34" charset="0"/>
              </a:rPr>
              <a:t> tình huống </a:t>
            </a:r>
            <a:r>
              <a:rPr lang="en-US" sz="4200" i="1">
                <a:solidFill>
                  <a:srgbClr val="000000"/>
                </a:solidFill>
                <a:latin typeface="Arial" panose="020B0604020202020204" pitchFamily="34" charset="0"/>
                <a:ea typeface="Times New Roman" panose="02020603050405020304" pitchFamily="18" charset="0"/>
                <a:cs typeface="Arial" panose="020B0604020202020204" pitchFamily="34" charset="0"/>
              </a:rPr>
              <a:t>(SHS – tr.8)</a:t>
            </a:r>
            <a:r>
              <a:rPr lang="vi-VN" sz="420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200">
              <a:latin typeface="Arial" panose="020B0604020202020204" pitchFamily="34" charset="0"/>
              <a:cs typeface="Arial" panose="020B0604020202020204" pitchFamily="34" charset="0"/>
            </a:endParaRPr>
          </a:p>
        </p:txBody>
      </p:sp>
      <p:pic>
        <p:nvPicPr>
          <p:cNvPr id="4" name="Picture 3" descr="A cartoon of two people sitting at a desk with computers&#10;&#10;Description automatically generated">
            <a:extLst>
              <a:ext uri="{FF2B5EF4-FFF2-40B4-BE49-F238E27FC236}">
                <a16:creationId xmlns:a16="http://schemas.microsoft.com/office/drawing/2014/main" id="{2AFDC6EA-8FBA-01E0-64AE-8BEC42D54E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25866" y="6879909"/>
            <a:ext cx="6343650" cy="3571875"/>
          </a:xfrm>
          <a:prstGeom prst="rect">
            <a:avLst/>
          </a:prstGeom>
        </p:spPr>
      </p:pic>
    </p:spTree>
    <p:extLst>
      <p:ext uri="{BB962C8B-B14F-4D97-AF65-F5344CB8AC3E}">
        <p14:creationId xmlns:p14="http://schemas.microsoft.com/office/powerpoint/2010/main" val="9249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5B7"/>
        </a:solidFill>
        <a:effectLst/>
      </p:bgPr>
    </p:bg>
    <p:spTree>
      <p:nvGrpSpPr>
        <p:cNvPr id="1" name=""/>
        <p:cNvGrpSpPr/>
        <p:nvPr/>
      </p:nvGrpSpPr>
      <p:grpSpPr>
        <a:xfrm>
          <a:off x="0" y="0"/>
          <a:ext cx="0" cy="0"/>
          <a:chOff x="0" y="0"/>
          <a:chExt cx="0" cy="0"/>
        </a:xfrm>
      </p:grpSpPr>
      <p:sp>
        <p:nvSpPr>
          <p:cNvPr id="11" name="Freeform 11"/>
          <p:cNvSpPr/>
          <p:nvPr/>
        </p:nvSpPr>
        <p:spPr>
          <a:xfrm rot="441755">
            <a:off x="16914742" y="65967"/>
            <a:ext cx="1108996" cy="1234712"/>
          </a:xfrm>
          <a:custGeom>
            <a:avLst/>
            <a:gdLst/>
            <a:ahLst/>
            <a:cxnLst/>
            <a:rect l="l" t="t" r="r" b="b"/>
            <a:pathLst>
              <a:path w="1108996" h="1234712">
                <a:moveTo>
                  <a:pt x="0" y="0"/>
                </a:moveTo>
                <a:lnTo>
                  <a:pt x="1108995" y="0"/>
                </a:lnTo>
                <a:lnTo>
                  <a:pt x="1108995" y="1234712"/>
                </a:lnTo>
                <a:lnTo>
                  <a:pt x="0" y="12347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721746">
            <a:off x="-48190" y="9112361"/>
            <a:ext cx="974528" cy="1085001"/>
          </a:xfrm>
          <a:custGeom>
            <a:avLst/>
            <a:gdLst/>
            <a:ahLst/>
            <a:cxnLst/>
            <a:rect l="l" t="t" r="r" b="b"/>
            <a:pathLst>
              <a:path w="974528" h="1085001">
                <a:moveTo>
                  <a:pt x="0" y="0"/>
                </a:moveTo>
                <a:lnTo>
                  <a:pt x="974528" y="0"/>
                </a:lnTo>
                <a:lnTo>
                  <a:pt x="974528" y="1085002"/>
                </a:lnTo>
                <a:lnTo>
                  <a:pt x="0" y="10850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2" name="Group 31">
            <a:extLst>
              <a:ext uri="{FF2B5EF4-FFF2-40B4-BE49-F238E27FC236}">
                <a16:creationId xmlns:a16="http://schemas.microsoft.com/office/drawing/2014/main" id="{AE04EB75-2913-9AF7-D48C-03788671EAC1}"/>
              </a:ext>
            </a:extLst>
          </p:cNvPr>
          <p:cNvGrpSpPr/>
          <p:nvPr/>
        </p:nvGrpSpPr>
        <p:grpSpPr>
          <a:xfrm>
            <a:off x="-2096420" y="279659"/>
            <a:ext cx="15847155" cy="1728807"/>
            <a:chOff x="3467284" y="49480"/>
            <a:chExt cx="12804469" cy="1728807"/>
          </a:xfrm>
        </p:grpSpPr>
        <p:grpSp>
          <p:nvGrpSpPr>
            <p:cNvPr id="33" name="Group 18">
              <a:extLst>
                <a:ext uri="{FF2B5EF4-FFF2-40B4-BE49-F238E27FC236}">
                  <a16:creationId xmlns:a16="http://schemas.microsoft.com/office/drawing/2014/main" id="{D7171F32-1DF7-EF13-1E28-E9C4FB9B4C3C}"/>
                </a:ext>
              </a:extLst>
            </p:cNvPr>
            <p:cNvGrpSpPr/>
            <p:nvPr/>
          </p:nvGrpSpPr>
          <p:grpSpPr>
            <a:xfrm>
              <a:off x="3467284" y="49480"/>
              <a:ext cx="12804469" cy="1728807"/>
              <a:chOff x="0" y="-108803"/>
              <a:chExt cx="3494427" cy="515203"/>
            </a:xfrm>
          </p:grpSpPr>
          <p:sp>
            <p:nvSpPr>
              <p:cNvPr id="35" name="Freeform 19">
                <a:extLst>
                  <a:ext uri="{FF2B5EF4-FFF2-40B4-BE49-F238E27FC236}">
                    <a16:creationId xmlns:a16="http://schemas.microsoft.com/office/drawing/2014/main" id="{4D0F323E-B354-EA22-D624-E32144D26191}"/>
                  </a:ext>
                </a:extLst>
              </p:cNvPr>
              <p:cNvSpPr/>
              <p:nvPr/>
            </p:nvSpPr>
            <p:spPr>
              <a:xfrm>
                <a:off x="190882" y="-108803"/>
                <a:ext cx="3303545" cy="444442"/>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5">
                  <a:lumMod val="75000"/>
                </a:schemeClr>
              </a:solidFill>
            </p:spPr>
            <p:txBody>
              <a:bodyPr/>
              <a:lstStyle/>
              <a:p>
                <a:endParaRPr lang="en-US"/>
              </a:p>
            </p:txBody>
          </p:sp>
          <p:sp>
            <p:nvSpPr>
              <p:cNvPr id="36" name="TextBox 20">
                <a:extLst>
                  <a:ext uri="{FF2B5EF4-FFF2-40B4-BE49-F238E27FC236}">
                    <a16:creationId xmlns:a16="http://schemas.microsoft.com/office/drawing/2014/main" id="{D47B29CE-6106-1A4A-603D-681D5DFE0EBD}"/>
                  </a:ext>
                </a:extLst>
              </p:cNvPr>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p>
            </p:txBody>
          </p:sp>
        </p:grpSp>
        <p:sp>
          <p:nvSpPr>
            <p:cNvPr id="34" name="TextBox 33">
              <a:extLst>
                <a:ext uri="{FF2B5EF4-FFF2-40B4-BE49-F238E27FC236}">
                  <a16:creationId xmlns:a16="http://schemas.microsoft.com/office/drawing/2014/main" id="{9A47DE40-D2BC-F535-D426-A02FB9E60749}"/>
                </a:ext>
              </a:extLst>
            </p:cNvPr>
            <p:cNvSpPr txBox="1"/>
            <p:nvPr/>
          </p:nvSpPr>
          <p:spPr>
            <a:xfrm>
              <a:off x="5536888" y="329916"/>
              <a:ext cx="9364699"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GỢI Ý CÂU TRẢ LỜI</a:t>
              </a:r>
              <a:endParaRPr lang="en-US" sz="4800" b="1" dirty="0">
                <a:solidFill>
                  <a:schemeClr val="bg1"/>
                </a:solidFill>
                <a:latin typeface="Arial" panose="020B0604020202020204" pitchFamily="34" charset="0"/>
                <a:cs typeface="Arial" panose="020B0604020202020204" pitchFamily="34" charset="0"/>
              </a:endParaRPr>
            </a:p>
          </p:txBody>
        </p:sp>
      </p:grpSp>
      <p:grpSp>
        <p:nvGrpSpPr>
          <p:cNvPr id="47" name="Group 46">
            <a:extLst>
              <a:ext uri="{FF2B5EF4-FFF2-40B4-BE49-F238E27FC236}">
                <a16:creationId xmlns:a16="http://schemas.microsoft.com/office/drawing/2014/main" id="{C6892C5E-174A-C552-A35C-D04B5FD2EAC0}"/>
              </a:ext>
            </a:extLst>
          </p:cNvPr>
          <p:cNvGrpSpPr/>
          <p:nvPr/>
        </p:nvGrpSpPr>
        <p:grpSpPr>
          <a:xfrm>
            <a:off x="390403" y="2627037"/>
            <a:ext cx="9038050" cy="6797874"/>
            <a:chOff x="8686801" y="2689025"/>
            <a:chExt cx="9038050" cy="6797874"/>
          </a:xfrm>
        </p:grpSpPr>
        <p:sp>
          <p:nvSpPr>
            <p:cNvPr id="48" name="Freeform 3">
              <a:extLst>
                <a:ext uri="{FF2B5EF4-FFF2-40B4-BE49-F238E27FC236}">
                  <a16:creationId xmlns:a16="http://schemas.microsoft.com/office/drawing/2014/main" id="{740DD425-60B5-F2C4-9EF7-DB43DDC72E1C}"/>
                </a:ext>
              </a:extLst>
            </p:cNvPr>
            <p:cNvSpPr/>
            <p:nvPr/>
          </p:nvSpPr>
          <p:spPr>
            <a:xfrm>
              <a:off x="8686801" y="3233080"/>
              <a:ext cx="9038050" cy="6253819"/>
            </a:xfrm>
            <a:custGeom>
              <a:avLst/>
              <a:gdLst/>
              <a:ahLst/>
              <a:cxnLst/>
              <a:rect l="l" t="t" r="r" b="b"/>
              <a:pathLst>
                <a:path w="1866430" h="1298564">
                  <a:moveTo>
                    <a:pt x="55716" y="0"/>
                  </a:moveTo>
                  <a:lnTo>
                    <a:pt x="1810714" y="0"/>
                  </a:lnTo>
                  <a:cubicBezTo>
                    <a:pt x="1825490" y="0"/>
                    <a:pt x="1839662" y="5870"/>
                    <a:pt x="1850111" y="16319"/>
                  </a:cubicBezTo>
                  <a:cubicBezTo>
                    <a:pt x="1860560" y="26768"/>
                    <a:pt x="1866430" y="40939"/>
                    <a:pt x="1866430" y="55716"/>
                  </a:cubicBezTo>
                  <a:lnTo>
                    <a:pt x="1866430" y="1242848"/>
                  </a:lnTo>
                  <a:cubicBezTo>
                    <a:pt x="1866430" y="1257625"/>
                    <a:pt x="1860560" y="1271797"/>
                    <a:pt x="1850111" y="1282245"/>
                  </a:cubicBezTo>
                  <a:cubicBezTo>
                    <a:pt x="1839662" y="1292694"/>
                    <a:pt x="1825490" y="1298564"/>
                    <a:pt x="1810714" y="1298564"/>
                  </a:cubicBezTo>
                  <a:lnTo>
                    <a:pt x="55716" y="1298564"/>
                  </a:lnTo>
                  <a:cubicBezTo>
                    <a:pt x="40939" y="1298564"/>
                    <a:pt x="26768" y="1292694"/>
                    <a:pt x="16319" y="1282245"/>
                  </a:cubicBezTo>
                  <a:cubicBezTo>
                    <a:pt x="5870" y="1271797"/>
                    <a:pt x="0" y="1257625"/>
                    <a:pt x="0" y="1242848"/>
                  </a:cubicBezTo>
                  <a:lnTo>
                    <a:pt x="0" y="55716"/>
                  </a:lnTo>
                  <a:cubicBezTo>
                    <a:pt x="0" y="40939"/>
                    <a:pt x="5870" y="26768"/>
                    <a:pt x="16319" y="16319"/>
                  </a:cubicBezTo>
                  <a:cubicBezTo>
                    <a:pt x="26768" y="5870"/>
                    <a:pt x="40939" y="0"/>
                    <a:pt x="55716" y="0"/>
                  </a:cubicBezTo>
                  <a:close/>
                </a:path>
              </a:pathLst>
            </a:custGeom>
            <a:solidFill>
              <a:schemeClr val="accent6">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CCDDF398-9DBE-3FD0-2085-F0549B912081}"/>
                </a:ext>
              </a:extLst>
            </p:cNvPr>
            <p:cNvSpPr txBox="1"/>
            <p:nvPr/>
          </p:nvSpPr>
          <p:spPr>
            <a:xfrm>
              <a:off x="9142100" y="4085715"/>
              <a:ext cx="8127451" cy="4975657"/>
            </a:xfrm>
            <a:prstGeom prst="rect">
              <a:avLst/>
            </a:prstGeom>
            <a:noFill/>
          </p:spPr>
          <p:txBody>
            <a:bodyPr wrap="square">
              <a:spAutoFit/>
            </a:bodyPr>
            <a:lstStyle/>
            <a:p>
              <a:pPr marR="0" algn="just">
                <a:lnSpc>
                  <a:spcPct val="150000"/>
                </a:lnSpc>
                <a:spcBef>
                  <a:spcPts val="0"/>
                </a:spcBef>
                <a:spcAft>
                  <a:spcPts val="0"/>
                </a:spcAft>
              </a:pPr>
              <a:r>
                <a:rPr lang="vi-VN" sz="3600">
                  <a:latin typeface="Arial" panose="020B0604020202020204" pitchFamily="34" charset="0"/>
                  <a:cs typeface="Arial" panose="020B0604020202020204" pitchFamily="34" charset="0"/>
                </a:rPr>
                <a:t>Nếu là Tùng, em cần dứt khoát, không nên để bị lệ thuộc vào Hoàng, vì qua cách ứng xử của Hoàng có thể thấy được ý đồ của Hoàng muốn lôi kéo Tùng vào chơi cùng mình, lâu dần có thể dẫn đến nghiện trò chơi điện tử</a:t>
              </a:r>
              <a:endParaRPr lang="en-US" sz="3600" dirty="0">
                <a:latin typeface="Arial" panose="020B0604020202020204" pitchFamily="34" charset="0"/>
                <a:cs typeface="Arial" panose="020B0604020202020204" pitchFamily="34" charset="0"/>
              </a:endParaRPr>
            </a:p>
          </p:txBody>
        </p:sp>
        <p:grpSp>
          <p:nvGrpSpPr>
            <p:cNvPr id="50" name="Group 49">
              <a:extLst>
                <a:ext uri="{FF2B5EF4-FFF2-40B4-BE49-F238E27FC236}">
                  <a16:creationId xmlns:a16="http://schemas.microsoft.com/office/drawing/2014/main" id="{3C207A16-EA5A-0292-198D-5D7103AC6D35}"/>
                </a:ext>
              </a:extLst>
            </p:cNvPr>
            <p:cNvGrpSpPr/>
            <p:nvPr/>
          </p:nvGrpSpPr>
          <p:grpSpPr>
            <a:xfrm>
              <a:off x="10660933" y="2689025"/>
              <a:ext cx="5415315" cy="1036057"/>
              <a:chOff x="5876376" y="1304505"/>
              <a:chExt cx="5415315" cy="1036057"/>
            </a:xfrm>
          </p:grpSpPr>
          <p:pic>
            <p:nvPicPr>
              <p:cNvPr id="51" name="Picture 9">
                <a:extLst>
                  <a:ext uri="{FF2B5EF4-FFF2-40B4-BE49-F238E27FC236}">
                    <a16:creationId xmlns:a16="http://schemas.microsoft.com/office/drawing/2014/main" id="{3312027F-FC35-421C-7E45-6C8FB4E93E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76376" y="1304505"/>
                <a:ext cx="5199595" cy="1036057"/>
              </a:xfrm>
              <a:prstGeom prst="rect">
                <a:avLst/>
              </a:prstGeom>
            </p:spPr>
          </p:pic>
          <p:sp>
            <p:nvSpPr>
              <p:cNvPr id="52" name="TextBox 51">
                <a:extLst>
                  <a:ext uri="{FF2B5EF4-FFF2-40B4-BE49-F238E27FC236}">
                    <a16:creationId xmlns:a16="http://schemas.microsoft.com/office/drawing/2014/main" id="{6EB9EDEC-0F3B-E0CC-6E72-97FDD0F7A2DE}"/>
                  </a:ext>
                </a:extLst>
              </p:cNvPr>
              <p:cNvSpPr txBox="1"/>
              <p:nvPr/>
            </p:nvSpPr>
            <p:spPr>
              <a:xfrm>
                <a:off x="5876376" y="1437812"/>
                <a:ext cx="5415315" cy="769441"/>
              </a:xfrm>
              <a:prstGeom prst="rect">
                <a:avLst/>
              </a:prstGeom>
              <a:noFill/>
            </p:spPr>
            <p:txBody>
              <a:bodyPr wrap="square" rtlCol="0">
                <a:spAutoFit/>
              </a:bodyPr>
              <a:lstStyle/>
              <a:p>
                <a:pPr algn="ctr"/>
                <a:r>
                  <a:rPr lang="en-US" sz="4400" b="1">
                    <a:solidFill>
                      <a:srgbClr val="C00000"/>
                    </a:solidFill>
                    <a:latin typeface="Arial" panose="020B0604020202020204" pitchFamily="34" charset="0"/>
                    <a:cs typeface="Arial" panose="020B0604020202020204" pitchFamily="34" charset="0"/>
                  </a:rPr>
                  <a:t>Tình huống 1</a:t>
                </a:r>
                <a:endParaRPr lang="en-US" sz="4400" b="1" dirty="0">
                  <a:solidFill>
                    <a:srgbClr val="C00000"/>
                  </a:solidFill>
                  <a:latin typeface="Arial" panose="020B0604020202020204" pitchFamily="34" charset="0"/>
                  <a:cs typeface="Arial" panose="020B0604020202020204" pitchFamily="34" charset="0"/>
                </a:endParaRPr>
              </a:p>
            </p:txBody>
          </p:sp>
        </p:grpSp>
      </p:grpSp>
      <p:grpSp>
        <p:nvGrpSpPr>
          <p:cNvPr id="53" name="Group 52">
            <a:extLst>
              <a:ext uri="{FF2B5EF4-FFF2-40B4-BE49-F238E27FC236}">
                <a16:creationId xmlns:a16="http://schemas.microsoft.com/office/drawing/2014/main" id="{DAC3FEEC-7938-39F1-D4AC-0E83739E4C64}"/>
              </a:ext>
            </a:extLst>
          </p:cNvPr>
          <p:cNvGrpSpPr/>
          <p:nvPr/>
        </p:nvGrpSpPr>
        <p:grpSpPr>
          <a:xfrm>
            <a:off x="9624051" y="2618187"/>
            <a:ext cx="8201892" cy="6804351"/>
            <a:chOff x="488462" y="2674189"/>
            <a:chExt cx="8201892" cy="6804351"/>
          </a:xfrm>
        </p:grpSpPr>
        <p:sp>
          <p:nvSpPr>
            <p:cNvPr id="54" name="Freeform 3">
              <a:extLst>
                <a:ext uri="{FF2B5EF4-FFF2-40B4-BE49-F238E27FC236}">
                  <a16:creationId xmlns:a16="http://schemas.microsoft.com/office/drawing/2014/main" id="{3920D323-F4FD-70CA-AA74-75BD3B0E7DF5}"/>
                </a:ext>
              </a:extLst>
            </p:cNvPr>
            <p:cNvSpPr/>
            <p:nvPr/>
          </p:nvSpPr>
          <p:spPr>
            <a:xfrm>
              <a:off x="488462" y="3224721"/>
              <a:ext cx="8201892" cy="6253819"/>
            </a:xfrm>
            <a:custGeom>
              <a:avLst/>
              <a:gdLst/>
              <a:ahLst/>
              <a:cxnLst/>
              <a:rect l="l" t="t" r="r" b="b"/>
              <a:pathLst>
                <a:path w="1866430" h="1298564">
                  <a:moveTo>
                    <a:pt x="55716" y="0"/>
                  </a:moveTo>
                  <a:lnTo>
                    <a:pt x="1810714" y="0"/>
                  </a:lnTo>
                  <a:cubicBezTo>
                    <a:pt x="1825490" y="0"/>
                    <a:pt x="1839662" y="5870"/>
                    <a:pt x="1850111" y="16319"/>
                  </a:cubicBezTo>
                  <a:cubicBezTo>
                    <a:pt x="1860560" y="26768"/>
                    <a:pt x="1866430" y="40939"/>
                    <a:pt x="1866430" y="55716"/>
                  </a:cubicBezTo>
                  <a:lnTo>
                    <a:pt x="1866430" y="1242848"/>
                  </a:lnTo>
                  <a:cubicBezTo>
                    <a:pt x="1866430" y="1257625"/>
                    <a:pt x="1860560" y="1271797"/>
                    <a:pt x="1850111" y="1282245"/>
                  </a:cubicBezTo>
                  <a:cubicBezTo>
                    <a:pt x="1839662" y="1292694"/>
                    <a:pt x="1825490" y="1298564"/>
                    <a:pt x="1810714" y="1298564"/>
                  </a:cubicBezTo>
                  <a:lnTo>
                    <a:pt x="55716" y="1298564"/>
                  </a:lnTo>
                  <a:cubicBezTo>
                    <a:pt x="40939" y="1298564"/>
                    <a:pt x="26768" y="1292694"/>
                    <a:pt x="16319" y="1282245"/>
                  </a:cubicBezTo>
                  <a:cubicBezTo>
                    <a:pt x="5870" y="1271797"/>
                    <a:pt x="0" y="1257625"/>
                    <a:pt x="0" y="1242848"/>
                  </a:cubicBezTo>
                  <a:lnTo>
                    <a:pt x="0" y="55716"/>
                  </a:lnTo>
                  <a:cubicBezTo>
                    <a:pt x="0" y="40939"/>
                    <a:pt x="5870" y="26768"/>
                    <a:pt x="16319" y="16319"/>
                  </a:cubicBezTo>
                  <a:cubicBezTo>
                    <a:pt x="26768" y="5870"/>
                    <a:pt x="40939" y="0"/>
                    <a:pt x="55716" y="0"/>
                  </a:cubicBezTo>
                  <a:close/>
                </a:path>
              </a:pathLst>
            </a:custGeom>
            <a:solidFill>
              <a:schemeClr val="accent6">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88EF8D27-42A6-633B-79C1-4086F3E0199D}"/>
                </a:ext>
              </a:extLst>
            </p:cNvPr>
            <p:cNvSpPr txBox="1"/>
            <p:nvPr/>
          </p:nvSpPr>
          <p:spPr>
            <a:xfrm>
              <a:off x="992256" y="4084207"/>
              <a:ext cx="7401021" cy="4975657"/>
            </a:xfrm>
            <a:prstGeom prst="rect">
              <a:avLst/>
            </a:prstGeom>
            <a:noFill/>
          </p:spPr>
          <p:txBody>
            <a:bodyPr wrap="square">
              <a:spAutoFit/>
            </a:bodyPr>
            <a:lstStyle/>
            <a:p>
              <a:pPr marR="0" algn="just">
                <a:lnSpc>
                  <a:spcPct val="150000"/>
                </a:lnSpc>
                <a:spcBef>
                  <a:spcPts val="0"/>
                </a:spcBef>
                <a:spcAft>
                  <a:spcPts val="0"/>
                </a:spcAft>
              </a:pPr>
              <a:r>
                <a:rPr lang="vi-VN" sz="3600">
                  <a:latin typeface="Arial" panose="020B0604020202020204" pitchFamily="34" charset="0"/>
                  <a:cs typeface="Arial" panose="020B0604020202020204" pitchFamily="34" charset="0"/>
                </a:rPr>
                <a:t>My cần từ chối lời mời, rủ đi chơi khuya của Tuấn để tránh nguy cơ rủi ro có thể xảy ra. Vì qua biểu hiện của Tuấn có thể nhận thấy, Tuấn không phải là người đăng hoàng, không thể tin cậy được</a:t>
              </a:r>
              <a:endParaRPr lang="en-US" sz="3600" dirty="0">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3DB6E14D-53E0-3473-5946-CE2D5716D77C}"/>
                </a:ext>
              </a:extLst>
            </p:cNvPr>
            <p:cNvGrpSpPr/>
            <p:nvPr/>
          </p:nvGrpSpPr>
          <p:grpSpPr>
            <a:xfrm>
              <a:off x="1895230" y="2674189"/>
              <a:ext cx="5415315" cy="1036057"/>
              <a:chOff x="5876376" y="1304505"/>
              <a:chExt cx="5415315" cy="1036057"/>
            </a:xfrm>
          </p:grpSpPr>
          <p:pic>
            <p:nvPicPr>
              <p:cNvPr id="57" name="Picture 9">
                <a:extLst>
                  <a:ext uri="{FF2B5EF4-FFF2-40B4-BE49-F238E27FC236}">
                    <a16:creationId xmlns:a16="http://schemas.microsoft.com/office/drawing/2014/main" id="{F7775FCF-722E-AFD4-B603-DB6F305EB0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76376" y="1304505"/>
                <a:ext cx="5199595" cy="1036057"/>
              </a:xfrm>
              <a:prstGeom prst="rect">
                <a:avLst/>
              </a:prstGeom>
            </p:spPr>
          </p:pic>
          <p:sp>
            <p:nvSpPr>
              <p:cNvPr id="58" name="TextBox 57">
                <a:extLst>
                  <a:ext uri="{FF2B5EF4-FFF2-40B4-BE49-F238E27FC236}">
                    <a16:creationId xmlns:a16="http://schemas.microsoft.com/office/drawing/2014/main" id="{B781CE3E-B485-58FD-3312-FFC4604679CD}"/>
                  </a:ext>
                </a:extLst>
              </p:cNvPr>
              <p:cNvSpPr txBox="1"/>
              <p:nvPr/>
            </p:nvSpPr>
            <p:spPr>
              <a:xfrm>
                <a:off x="5876376" y="1437812"/>
                <a:ext cx="5415315" cy="769441"/>
              </a:xfrm>
              <a:prstGeom prst="rect">
                <a:avLst/>
              </a:prstGeom>
              <a:noFill/>
            </p:spPr>
            <p:txBody>
              <a:bodyPr wrap="square" rtlCol="0">
                <a:spAutoFit/>
              </a:bodyPr>
              <a:lstStyle/>
              <a:p>
                <a:pPr algn="ctr"/>
                <a:r>
                  <a:rPr lang="en-US" sz="4400" b="1">
                    <a:solidFill>
                      <a:srgbClr val="C00000"/>
                    </a:solidFill>
                    <a:latin typeface="Arial" panose="020B0604020202020204" pitchFamily="34" charset="0"/>
                    <a:cs typeface="Arial" panose="020B0604020202020204" pitchFamily="34" charset="0"/>
                  </a:rPr>
                  <a:t>Tình huống 2</a:t>
                </a:r>
                <a:endParaRPr lang="en-US" sz="4400" b="1" dirty="0">
                  <a:solidFill>
                    <a:srgbClr val="C00000"/>
                  </a:solidFill>
                  <a:latin typeface="Arial" panose="020B0604020202020204" pitchFamily="34" charset="0"/>
                  <a:cs typeface="Arial" panose="020B0604020202020204" pitchFamily="34" charset="0"/>
                </a:endParaRPr>
              </a:p>
            </p:txBody>
          </p:sp>
        </p:grpSp>
      </p:grpSp>
      <p:pic>
        <p:nvPicPr>
          <p:cNvPr id="31" name="Picture 2">
            <a:extLst>
              <a:ext uri="{FF2B5EF4-FFF2-40B4-BE49-F238E27FC236}">
                <a16:creationId xmlns:a16="http://schemas.microsoft.com/office/drawing/2014/main" id="{50912250-EE65-37D6-BE62-7AF2142518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19367" y="8552994"/>
            <a:ext cx="2294519" cy="1743834"/>
          </a:xfrm>
          <a:prstGeom prst="rect">
            <a:avLst/>
          </a:prstGeom>
        </p:spPr>
      </p:pic>
    </p:spTree>
    <p:extLst>
      <p:ext uri="{BB962C8B-B14F-4D97-AF65-F5344CB8AC3E}">
        <p14:creationId xmlns:p14="http://schemas.microsoft.com/office/powerpoint/2010/main" val="319111972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additive="base">
                                        <p:cTn id="18" dur="500" fill="hold"/>
                                        <p:tgtEl>
                                          <p:spTgt spid="53"/>
                                        </p:tgtEl>
                                        <p:attrNameLst>
                                          <p:attrName>ppt_x</p:attrName>
                                        </p:attrNameLst>
                                      </p:cBhvr>
                                      <p:tavLst>
                                        <p:tav tm="0">
                                          <p:val>
                                            <p:strVal val="#ppt_x"/>
                                          </p:val>
                                        </p:tav>
                                        <p:tav tm="100000">
                                          <p:val>
                                            <p:strVal val="#ppt_x"/>
                                          </p:val>
                                        </p:tav>
                                      </p:tavLst>
                                    </p:anim>
                                    <p:anim calcmode="lin" valueType="num">
                                      <p:cBhvr additive="base">
                                        <p:cTn id="19"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828E53AF-4D0E-E76C-2382-2C0FF5A04418}"/>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rcRect t="7037" b="7037"/>
          <a:stretch>
            <a:fillRect/>
          </a:stretch>
        </p:blipFill>
        <p:spPr>
          <a:xfrm>
            <a:off x="985615" y="1257300"/>
            <a:ext cx="16226564" cy="8006191"/>
          </a:xfrm>
          <a:prstGeom prst="rect">
            <a:avLst/>
          </a:prstGeom>
          <a:solidFill>
            <a:schemeClr val="accent6">
              <a:lumMod val="40000"/>
              <a:lumOff val="60000"/>
            </a:schemeClr>
          </a:solidFill>
        </p:spPr>
      </p:pic>
      <p:sp>
        <p:nvSpPr>
          <p:cNvPr id="12" name="TextBox 20">
            <a:extLst>
              <a:ext uri="{FF2B5EF4-FFF2-40B4-BE49-F238E27FC236}">
                <a16:creationId xmlns:a16="http://schemas.microsoft.com/office/drawing/2014/main" id="{1BA21E2B-4F82-8F79-9F27-D3377851F197}"/>
              </a:ext>
            </a:extLst>
          </p:cNvPr>
          <p:cNvSpPr txBox="1"/>
          <p:nvPr/>
        </p:nvSpPr>
        <p:spPr>
          <a:xfrm>
            <a:off x="1871844" y="2889328"/>
            <a:ext cx="14544312" cy="4382225"/>
          </a:xfrm>
          <a:prstGeom prst="rect">
            <a:avLst/>
          </a:prstGeom>
        </p:spPr>
        <p:txBody>
          <a:bodyPr wrap="square" lIns="0" tIns="0" rIns="0" bIns="0" rtlCol="0" anchor="t">
            <a:spAutoFit/>
          </a:bodyPr>
          <a:lstStyle/>
          <a:p>
            <a:pPr algn="ctr">
              <a:lnSpc>
                <a:spcPct val="150000"/>
              </a:lnSpc>
            </a:pPr>
            <a:r>
              <a:rPr lang="vi-VN" sz="6600" b="1">
                <a:solidFill>
                  <a:schemeClr val="bg1"/>
                </a:solidFill>
                <a:latin typeface="Arial" panose="020B0604020202020204" pitchFamily="34" charset="0"/>
                <a:ea typeface="Calibri" panose="020F0502020204030204" pitchFamily="34" charset="0"/>
                <a:cs typeface="Arial" panose="020B0604020202020204" pitchFamily="34" charset="0"/>
              </a:rPr>
              <a:t>Hoạt động </a:t>
            </a:r>
            <a:r>
              <a:rPr lang="en-US" sz="6600" b="1">
                <a:solidFill>
                  <a:schemeClr val="bg1"/>
                </a:solidFill>
                <a:latin typeface="Arial" panose="020B0604020202020204" pitchFamily="34" charset="0"/>
                <a:ea typeface="Calibri" panose="020F0502020204030204" pitchFamily="34" charset="0"/>
                <a:cs typeface="Arial" panose="020B0604020202020204" pitchFamily="34" charset="0"/>
              </a:rPr>
              <a:t>5</a:t>
            </a:r>
            <a:r>
              <a:rPr lang="vi-VN" sz="6600" b="1">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6600" b="1">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6600" b="1">
                <a:solidFill>
                  <a:schemeClr val="bg1"/>
                </a:solidFill>
                <a:ea typeface="Calibri" panose="020F0502020204030204" pitchFamily="34" charset="0"/>
                <a:cs typeface="Arial" panose="020B0604020202020204" pitchFamily="34" charset="0"/>
              </a:rPr>
              <a:t>Hợp tác với bạn để cùng xây dựng và phát triển nhà trường</a:t>
            </a:r>
            <a:endParaRPr lang="vi-VN" sz="66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3" name="Freeform 38">
            <a:extLst>
              <a:ext uri="{FF2B5EF4-FFF2-40B4-BE49-F238E27FC236}">
                <a16:creationId xmlns:a16="http://schemas.microsoft.com/office/drawing/2014/main" id="{5AD112DF-C8EF-BD16-F27E-E9335432AC13}"/>
              </a:ext>
            </a:extLst>
          </p:cNvPr>
          <p:cNvSpPr/>
          <p:nvPr/>
        </p:nvSpPr>
        <p:spPr>
          <a:xfrm rot="1355460" flipH="1">
            <a:off x="16229796" y="575290"/>
            <a:ext cx="1168742" cy="2202216"/>
          </a:xfrm>
          <a:custGeom>
            <a:avLst/>
            <a:gdLst/>
            <a:ahLst/>
            <a:cxnLst/>
            <a:rect l="l" t="t" r="r" b="b"/>
            <a:pathLst>
              <a:path w="1405271" h="2593621">
                <a:moveTo>
                  <a:pt x="1405271" y="0"/>
                </a:moveTo>
                <a:lnTo>
                  <a:pt x="0" y="0"/>
                </a:lnTo>
                <a:lnTo>
                  <a:pt x="0" y="2593621"/>
                </a:lnTo>
                <a:lnTo>
                  <a:pt x="1405271" y="2593621"/>
                </a:lnTo>
                <a:lnTo>
                  <a:pt x="140527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616261">
            <a:off x="514639" y="686656"/>
            <a:ext cx="1025085" cy="1141289"/>
          </a:xfrm>
          <a:custGeom>
            <a:avLst/>
            <a:gdLst/>
            <a:ahLst/>
            <a:cxnLst/>
            <a:rect l="l" t="t" r="r" b="b"/>
            <a:pathLst>
              <a:path w="1025085" h="1141289">
                <a:moveTo>
                  <a:pt x="0" y="0"/>
                </a:moveTo>
                <a:lnTo>
                  <a:pt x="1025084" y="0"/>
                </a:lnTo>
                <a:lnTo>
                  <a:pt x="1025084" y="1141288"/>
                </a:lnTo>
                <a:lnTo>
                  <a:pt x="0" y="11412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721746">
            <a:off x="16724915" y="8487200"/>
            <a:ext cx="974528" cy="1085001"/>
          </a:xfrm>
          <a:custGeom>
            <a:avLst/>
            <a:gdLst/>
            <a:ahLst/>
            <a:cxnLst/>
            <a:rect l="l" t="t" r="r" b="b"/>
            <a:pathLst>
              <a:path w="974528" h="1085001">
                <a:moveTo>
                  <a:pt x="0" y="0"/>
                </a:moveTo>
                <a:lnTo>
                  <a:pt x="974528" y="0"/>
                </a:lnTo>
                <a:lnTo>
                  <a:pt x="974528" y="1085001"/>
                </a:lnTo>
                <a:lnTo>
                  <a:pt x="0" y="10850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226297137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6"/>
        </a:solidFill>
        <a:effectLst/>
      </p:bgPr>
    </p:bg>
    <p:spTree>
      <p:nvGrpSpPr>
        <p:cNvPr id="1" name=""/>
        <p:cNvGrpSpPr/>
        <p:nvPr/>
      </p:nvGrpSpPr>
      <p:grpSpPr>
        <a:xfrm>
          <a:off x="0" y="0"/>
          <a:ext cx="0" cy="0"/>
          <a:chOff x="0" y="0"/>
          <a:chExt cx="0" cy="0"/>
        </a:xfrm>
      </p:grpSpPr>
      <p:sp>
        <p:nvSpPr>
          <p:cNvPr id="28" name="Freeform 3">
            <a:extLst>
              <a:ext uri="{FF2B5EF4-FFF2-40B4-BE49-F238E27FC236}">
                <a16:creationId xmlns:a16="http://schemas.microsoft.com/office/drawing/2014/main" id="{904D25E0-708D-828B-2740-65F2F932C448}"/>
              </a:ext>
            </a:extLst>
          </p:cNvPr>
          <p:cNvSpPr/>
          <p:nvPr/>
        </p:nvSpPr>
        <p:spPr>
          <a:xfrm>
            <a:off x="1142999" y="1417338"/>
            <a:ext cx="16001999" cy="8218331"/>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sp>
        <p:nvSpPr>
          <p:cNvPr id="29" name="Freeform 5">
            <a:extLst>
              <a:ext uri="{FF2B5EF4-FFF2-40B4-BE49-F238E27FC236}">
                <a16:creationId xmlns:a16="http://schemas.microsoft.com/office/drawing/2014/main" id="{CAAF7A05-997C-81A9-E816-799C2149337C}"/>
              </a:ext>
            </a:extLst>
          </p:cNvPr>
          <p:cNvSpPr/>
          <p:nvPr/>
        </p:nvSpPr>
        <p:spPr>
          <a:xfrm>
            <a:off x="16088204" y="1072224"/>
            <a:ext cx="1328304" cy="1378266"/>
          </a:xfrm>
          <a:custGeom>
            <a:avLst/>
            <a:gdLst/>
            <a:ahLst/>
            <a:cxnLst/>
            <a:rect l="l" t="t" r="r" b="b"/>
            <a:pathLst>
              <a:path w="1328304" h="1378266">
                <a:moveTo>
                  <a:pt x="0" y="0"/>
                </a:moveTo>
                <a:lnTo>
                  <a:pt x="1328304" y="0"/>
                </a:lnTo>
                <a:lnTo>
                  <a:pt x="1328304" y="1378266"/>
                </a:lnTo>
                <a:lnTo>
                  <a:pt x="0" y="1378266"/>
                </a:lnTo>
                <a:lnTo>
                  <a:pt x="0" y="0"/>
                </a:lnTo>
                <a:close/>
              </a:path>
            </a:pathLst>
          </a:custGeom>
          <a:blipFill>
            <a:blip r:embed="rId2"/>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B89DCA57-A615-4B56-C5C1-7AAD68BB4183}"/>
              </a:ext>
            </a:extLst>
          </p:cNvPr>
          <p:cNvGrpSpPr/>
          <p:nvPr/>
        </p:nvGrpSpPr>
        <p:grpSpPr>
          <a:xfrm>
            <a:off x="5258202" y="801390"/>
            <a:ext cx="7802656" cy="1240664"/>
            <a:chOff x="5883946" y="1270945"/>
            <a:chExt cx="7802656" cy="1240664"/>
          </a:xfrm>
        </p:grpSpPr>
        <p:pic>
          <p:nvPicPr>
            <p:cNvPr id="31" name="Picture 9">
              <a:extLst>
                <a:ext uri="{FF2B5EF4-FFF2-40B4-BE49-F238E27FC236}">
                  <a16:creationId xmlns:a16="http://schemas.microsoft.com/office/drawing/2014/main" id="{C1888813-B077-59CB-1DE6-5366FC231D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883946" y="1270945"/>
              <a:ext cx="7802656" cy="1240664"/>
            </a:xfrm>
            <a:prstGeom prst="rect">
              <a:avLst/>
            </a:prstGeom>
          </p:spPr>
        </p:pic>
        <p:sp>
          <p:nvSpPr>
            <p:cNvPr id="32" name="TextBox 31">
              <a:extLst>
                <a:ext uri="{FF2B5EF4-FFF2-40B4-BE49-F238E27FC236}">
                  <a16:creationId xmlns:a16="http://schemas.microsoft.com/office/drawing/2014/main" id="{69ACB922-A17F-9A6B-8129-347527E566E9}"/>
                </a:ext>
              </a:extLst>
            </p:cNvPr>
            <p:cNvSpPr txBox="1"/>
            <p:nvPr/>
          </p:nvSpPr>
          <p:spPr>
            <a:xfrm>
              <a:off x="6184461" y="1485070"/>
              <a:ext cx="7276528" cy="861774"/>
            </a:xfrm>
            <a:prstGeom prst="rect">
              <a:avLst/>
            </a:prstGeom>
            <a:noFill/>
          </p:spPr>
          <p:txBody>
            <a:bodyPr wrap="square" rtlCol="0">
              <a:spAutoFit/>
            </a:bodyPr>
            <a:lstStyle/>
            <a:p>
              <a:pPr algn="ctr"/>
              <a:r>
                <a:rPr lang="en-US" sz="4800" b="1">
                  <a:solidFill>
                    <a:srgbClr val="C00000"/>
                  </a:solidFill>
                  <a:latin typeface="Arial" panose="020B0604020202020204" pitchFamily="34" charset="0"/>
                  <a:cs typeface="Arial" panose="020B0604020202020204" pitchFamily="34" charset="0"/>
                </a:rPr>
                <a:t>Hoạt động nhóm</a:t>
              </a:r>
              <a:endParaRPr lang="en-US" sz="4800" b="1" dirty="0">
                <a:solidFill>
                  <a:srgbClr val="C00000"/>
                </a:solidFill>
                <a:latin typeface="Arial" panose="020B0604020202020204" pitchFamily="34" charset="0"/>
                <a:cs typeface="Arial" panose="020B0604020202020204" pitchFamily="34" charset="0"/>
              </a:endParaRPr>
            </a:p>
          </p:txBody>
        </p:sp>
      </p:grpSp>
      <p:sp>
        <p:nvSpPr>
          <p:cNvPr id="33" name="TextBox 32">
            <a:extLst>
              <a:ext uri="{FF2B5EF4-FFF2-40B4-BE49-F238E27FC236}">
                <a16:creationId xmlns:a16="http://schemas.microsoft.com/office/drawing/2014/main" id="{B3FFA26D-1299-710E-09C8-3E3B0D12B937}"/>
              </a:ext>
            </a:extLst>
          </p:cNvPr>
          <p:cNvSpPr txBox="1"/>
          <p:nvPr/>
        </p:nvSpPr>
        <p:spPr>
          <a:xfrm>
            <a:off x="6869206" y="2145400"/>
            <a:ext cx="9818594" cy="7468648"/>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Các </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nhóm thảo luận đề xuất ý tưởng và quyết định lựa chọn hoạt động phù hợp trong bối cảnh nhà trường để xây dựng và phát triển nhà trường</a:t>
            </a: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Font typeface="Courier New" panose="02070309020205020404" pitchFamily="49" charset="0"/>
              <a:buChar char="o"/>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Sau đó, </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thảo luận </a:t>
            </a: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với nhau để </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xây dựng kế hoạch hoạt động cụ thể</a:t>
            </a: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1028700" lvl="1" indent="-571500" algn="just">
              <a:lnSpc>
                <a:spcPct val="150000"/>
              </a:lnSpc>
              <a:buFont typeface="Wingdings" panose="05000000000000000000" pitchFamily="2" charset="2"/>
              <a:buChar char="§"/>
            </a:pPr>
            <a:r>
              <a:rPr lang="en-US" sz="3400" i="1">
                <a:solidFill>
                  <a:srgbClr val="000000"/>
                </a:solidFill>
                <a:latin typeface="Arial" panose="020B0604020202020204" pitchFamily="34" charset="0"/>
                <a:ea typeface="Calibri" panose="020F0502020204030204" pitchFamily="34" charset="0"/>
                <a:cs typeface="Arial" panose="020B0604020202020204" pitchFamily="34" charset="0"/>
              </a:rPr>
              <a:t>Có thể </a:t>
            </a:r>
            <a:r>
              <a:rPr lang="vi-VN" sz="3400" i="1">
                <a:solidFill>
                  <a:srgbClr val="000000"/>
                </a:solidFill>
                <a:latin typeface="Arial" panose="020B0604020202020204" pitchFamily="34" charset="0"/>
                <a:ea typeface="Calibri" panose="020F0502020204030204" pitchFamily="34" charset="0"/>
                <a:cs typeface="Arial" panose="020B0604020202020204" pitchFamily="34" charset="0"/>
              </a:rPr>
              <a:t>tham khảo gợi ý: </a:t>
            </a:r>
            <a:r>
              <a:rPr lang="vi-VN" sz="3400" b="1" i="1">
                <a:solidFill>
                  <a:srgbClr val="000000"/>
                </a:solidFill>
                <a:latin typeface="Arial" panose="020B0604020202020204" pitchFamily="34" charset="0"/>
                <a:ea typeface="Calibri" panose="020F0502020204030204" pitchFamily="34" charset="0"/>
                <a:cs typeface="Arial" panose="020B0604020202020204" pitchFamily="34" charset="0"/>
              </a:rPr>
              <a:t>Kế hoạch hoạt động làm xanh – sạch – đẹp cảnh quan nhà trường</a:t>
            </a:r>
            <a:r>
              <a:rPr lang="vi-VN" sz="3400" i="1">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400" i="1">
                <a:solidFill>
                  <a:srgbClr val="000000"/>
                </a:solidFill>
                <a:latin typeface="Arial" panose="020B0604020202020204" pitchFamily="34" charset="0"/>
                <a:ea typeface="Calibri" panose="020F0502020204030204" pitchFamily="34" charset="0"/>
                <a:cs typeface="Arial" panose="020B0604020202020204" pitchFamily="34" charset="0"/>
              </a:rPr>
              <a:t>(SHS – tr.9).</a:t>
            </a:r>
            <a:endParaRPr lang="vi-VN" sz="3400" i="1">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39" name="Picture 10">
            <a:extLst>
              <a:ext uri="{FF2B5EF4-FFF2-40B4-BE49-F238E27FC236}">
                <a16:creationId xmlns:a16="http://schemas.microsoft.com/office/drawing/2014/main" id="{587BA79A-0510-D401-6849-7EAB86EDEEE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47216" y="8467929"/>
            <a:ext cx="1546722" cy="1422984"/>
          </a:xfrm>
          <a:prstGeom prst="rect">
            <a:avLst/>
          </a:prstGeom>
        </p:spPr>
      </p:pic>
      <p:sp>
        <p:nvSpPr>
          <p:cNvPr id="9" name="Freeform 9"/>
          <p:cNvSpPr/>
          <p:nvPr/>
        </p:nvSpPr>
        <p:spPr>
          <a:xfrm rot="-672985">
            <a:off x="455145" y="623662"/>
            <a:ext cx="1524987" cy="1319901"/>
          </a:xfrm>
          <a:custGeom>
            <a:avLst/>
            <a:gdLst/>
            <a:ahLst/>
            <a:cxnLst/>
            <a:rect l="l" t="t" r="r" b="b"/>
            <a:pathLst>
              <a:path w="4662577" h="4637145">
                <a:moveTo>
                  <a:pt x="0" y="0"/>
                </a:moveTo>
                <a:lnTo>
                  <a:pt x="4662577" y="0"/>
                </a:lnTo>
                <a:lnTo>
                  <a:pt x="4662577" y="4637144"/>
                </a:lnTo>
                <a:lnTo>
                  <a:pt x="0" y="46371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0" name="Freeform 10"/>
          <p:cNvSpPr/>
          <p:nvPr/>
        </p:nvSpPr>
        <p:spPr>
          <a:xfrm rot="-9402278">
            <a:off x="16763015" y="8443289"/>
            <a:ext cx="1035478" cy="1295687"/>
          </a:xfrm>
          <a:custGeom>
            <a:avLst/>
            <a:gdLst/>
            <a:ahLst/>
            <a:cxnLst/>
            <a:rect l="l" t="t" r="r" b="b"/>
            <a:pathLst>
              <a:path w="4115653" h="4093204">
                <a:moveTo>
                  <a:pt x="0" y="0"/>
                </a:moveTo>
                <a:lnTo>
                  <a:pt x="4115653" y="0"/>
                </a:lnTo>
                <a:lnTo>
                  <a:pt x="4115653" y="4093204"/>
                </a:lnTo>
                <a:lnTo>
                  <a:pt x="0" y="40932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85FEE79D-AF84-75BC-1D36-EFD9721C608E}"/>
              </a:ext>
            </a:extLst>
          </p:cNvPr>
          <p:cNvGrpSpPr/>
          <p:nvPr/>
        </p:nvGrpSpPr>
        <p:grpSpPr>
          <a:xfrm>
            <a:off x="1912807" y="3547848"/>
            <a:ext cx="4658507" cy="3957309"/>
            <a:chOff x="2093938" y="3764941"/>
            <a:chExt cx="4658507" cy="3957309"/>
          </a:xfrm>
        </p:grpSpPr>
        <p:grpSp>
          <p:nvGrpSpPr>
            <p:cNvPr id="35" name="Group 8">
              <a:extLst>
                <a:ext uri="{FF2B5EF4-FFF2-40B4-BE49-F238E27FC236}">
                  <a16:creationId xmlns:a16="http://schemas.microsoft.com/office/drawing/2014/main" id="{DFC794D9-8787-3BDC-C825-FDF00DFBF487}"/>
                </a:ext>
              </a:extLst>
            </p:cNvPr>
            <p:cNvGrpSpPr/>
            <p:nvPr/>
          </p:nvGrpSpPr>
          <p:grpSpPr>
            <a:xfrm>
              <a:off x="2093938" y="3764941"/>
              <a:ext cx="4658507" cy="3853963"/>
              <a:chOff x="0" y="0"/>
              <a:chExt cx="1100661" cy="893945"/>
            </a:xfrm>
          </p:grpSpPr>
          <p:sp>
            <p:nvSpPr>
              <p:cNvPr id="37" name="Freeform 9">
                <a:extLst>
                  <a:ext uri="{FF2B5EF4-FFF2-40B4-BE49-F238E27FC236}">
                    <a16:creationId xmlns:a16="http://schemas.microsoft.com/office/drawing/2014/main" id="{14054BBF-7C41-44B6-CE2D-AD91A97F6550}"/>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sp>
            <p:nvSpPr>
              <p:cNvPr id="38" name="TextBox 10">
                <a:extLst>
                  <a:ext uri="{FF2B5EF4-FFF2-40B4-BE49-F238E27FC236}">
                    <a16:creationId xmlns:a16="http://schemas.microsoft.com/office/drawing/2014/main" id="{03B33498-4BB3-126D-1FDB-F1037831F51A}"/>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pic>
          <p:nvPicPr>
            <p:cNvPr id="42" name="Picture 14">
              <a:extLst>
                <a:ext uri="{FF2B5EF4-FFF2-40B4-BE49-F238E27FC236}">
                  <a16:creationId xmlns:a16="http://schemas.microsoft.com/office/drawing/2014/main" id="{6FD65857-3047-E7D7-7B52-B8E813B331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755336" y="4089299"/>
              <a:ext cx="3335710" cy="3632951"/>
            </a:xfrm>
            <a:prstGeom prst="rect">
              <a:avLst/>
            </a:prstGeom>
          </p:spPr>
        </p:pic>
      </p:grpSp>
    </p:spTree>
    <p:extLst>
      <p:ext uri="{BB962C8B-B14F-4D97-AF65-F5344CB8AC3E}">
        <p14:creationId xmlns:p14="http://schemas.microsoft.com/office/powerpoint/2010/main" val="191846009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wipe(left)">
                                      <p:cBhvr>
                                        <p:cTn id="18" dur="500"/>
                                        <p:tgtEl>
                                          <p:spTgt spid="3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Effect transition="in" filter="wipe(left)">
                                      <p:cBhvr>
                                        <p:cTn id="23" dur="500"/>
                                        <p:tgtEl>
                                          <p:spTgt spid="33">
                                            <p:txEl>
                                              <p:pRg st="1" end="1"/>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3">
                                            <p:txEl>
                                              <p:pRg st="2" end="2"/>
                                            </p:txEl>
                                          </p:spTgt>
                                        </p:tgtEl>
                                        <p:attrNameLst>
                                          <p:attrName>style.visibility</p:attrName>
                                        </p:attrNameLst>
                                      </p:cBhvr>
                                      <p:to>
                                        <p:strVal val="visible"/>
                                      </p:to>
                                    </p:set>
                                    <p:animEffect transition="in" filter="wipe(left)">
                                      <p:cBhvr>
                                        <p:cTn id="27"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972</Words>
  <Application>Microsoft Office PowerPoint</Application>
  <PresentationFormat>Custom</PresentationFormat>
  <Paragraphs>61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Wingdings</vt:lpstr>
      <vt:lpstr>Courier New</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Double Digit Addition and Subtraction Math Fluency Quiz Presentation Colorful and Bold Groovy Style</dc:title>
  <cp:lastModifiedBy>Acer</cp:lastModifiedBy>
  <cp:revision>6</cp:revision>
  <dcterms:created xsi:type="dcterms:W3CDTF">2006-08-16T00:00:00Z</dcterms:created>
  <dcterms:modified xsi:type="dcterms:W3CDTF">2024-02-23T13:46:26Z</dcterms:modified>
  <dc:identifier>DAFrl3DDz3k</dc:identifier>
</cp:coreProperties>
</file>