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68" r:id="rId3"/>
    <p:sldId id="269" r:id="rId4"/>
    <p:sldId id="270" r:id="rId5"/>
    <p:sldId id="271" r:id="rId6"/>
    <p:sldId id="267" r:id="rId7"/>
    <p:sldId id="260" r:id="rId8"/>
    <p:sldId id="261" r:id="rId9"/>
    <p:sldId id="262" r:id="rId10"/>
    <p:sldId id="263" r:id="rId11"/>
    <p:sldId id="272" r:id="rId12"/>
    <p:sldId id="264" r:id="rId13"/>
    <p:sldId id="273" r:id="rId14"/>
    <p:sldId id="275" r:id="rId15"/>
    <p:sldId id="265" r:id="rId16"/>
    <p:sldId id="274" r:id="rId17"/>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53"/>
            <a:ext cx="18288000" cy="10344150"/>
          </a:xfrm>
          <a:prstGeom prst="rect">
            <a:avLst/>
          </a:prstGeom>
        </p:spPr>
      </p:pic>
      <p:sp>
        <p:nvSpPr>
          <p:cNvPr id="3" name="TextBox 2"/>
          <p:cNvSpPr txBox="1"/>
          <p:nvPr/>
        </p:nvSpPr>
        <p:spPr>
          <a:xfrm>
            <a:off x="3507441" y="4042566"/>
            <a:ext cx="11201400" cy="2308324"/>
          </a:xfrm>
          <a:prstGeom prst="rect">
            <a:avLst/>
          </a:prstGeom>
          <a:noFill/>
        </p:spPr>
        <p:txBody>
          <a:bodyPr wrap="square" rtlCol="0">
            <a:spAutoFit/>
          </a:bodyPr>
          <a:lstStyle/>
          <a:p>
            <a:pPr algn="ctr">
              <a:lnSpc>
                <a:spcPct val="150000"/>
              </a:lnSpc>
            </a:pPr>
            <a:r>
              <a:rPr lang="en-US" sz="4800" b="1">
                <a:solidFill>
                  <a:srgbClr val="FF0000"/>
                </a:solidFill>
                <a:latin typeface="Arial" pitchFamily="34" charset="0"/>
                <a:cs typeface="Arial" pitchFamily="34" charset="0"/>
              </a:rPr>
              <a:t>NHIỆT LIỆT CHÀO MỪNG CÁC EM ĐẾN VỚI TIẾT HỌC NGÀY HÔM NAY!</a:t>
            </a:r>
          </a:p>
        </p:txBody>
      </p:sp>
      <p:sp>
        <p:nvSpPr>
          <p:cNvPr id="4" name="TextBox 3"/>
          <p:cNvSpPr txBox="1"/>
          <p:nvPr/>
        </p:nvSpPr>
        <p:spPr>
          <a:xfrm>
            <a:off x="4495800" y="6438900"/>
            <a:ext cx="8517075" cy="646331"/>
          </a:xfrm>
          <a:prstGeom prst="rect">
            <a:avLst/>
          </a:prstGeom>
          <a:noFill/>
        </p:spPr>
        <p:txBody>
          <a:bodyPr wrap="none" rtlCol="0">
            <a:spAutoFit/>
          </a:bodyPr>
          <a:lstStyle/>
          <a:p>
            <a:r>
              <a:rPr lang="en-US" sz="3600" i="1">
                <a:solidFill>
                  <a:schemeClr val="accent5">
                    <a:lumMod val="50000"/>
                  </a:schemeClr>
                </a:solidFill>
                <a:latin typeface="Arial" pitchFamily="34" charset="0"/>
                <a:cs typeface="Arial" pitchFamily="34" charset="0"/>
              </a:rPr>
              <a:t>Hoạt động trải nghiệm, hướng nghiệp 10</a:t>
            </a:r>
          </a:p>
        </p:txBody>
      </p:sp>
    </p:spTree>
    <p:extLst>
      <p:ext uri="{BB962C8B-B14F-4D97-AF65-F5344CB8AC3E}">
        <p14:creationId xmlns:p14="http://schemas.microsoft.com/office/powerpoint/2010/main" val="196258035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09600" y="333936"/>
            <a:ext cx="166878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a:solidFill>
                  <a:srgbClr val="FF0000"/>
                </a:solidFill>
                <a:latin typeface="Arial" pitchFamily="34" charset="0"/>
                <a:cs typeface="Arial" pitchFamily="34" charset="0"/>
              </a:rPr>
              <a:t>HĐ5. </a:t>
            </a:r>
            <a:r>
              <a:rPr lang="vi-VN" sz="3600" b="1">
                <a:solidFill>
                  <a:srgbClr val="FF0000"/>
                </a:solidFill>
                <a:latin typeface="Arial" pitchFamily="34" charset="0"/>
                <a:cs typeface="Arial" pitchFamily="34" charset="0"/>
              </a:rPr>
              <a:t>Rèn luyện năng lực, phẩm chất của bản thân theo kế hoạch đã lập</a:t>
            </a:r>
            <a:endParaRPr lang="en-US" sz="3600" b="1">
              <a:solidFill>
                <a:srgbClr val="FF0000"/>
              </a:solidFill>
              <a:latin typeface="Arial" pitchFamily="34" charset="0"/>
              <a:cs typeface="Arial" pitchFamily="34" charset="0"/>
            </a:endParaRPr>
          </a:p>
        </p:txBody>
      </p:sp>
      <p:sp>
        <p:nvSpPr>
          <p:cNvPr id="7" name="Pentagon 6"/>
          <p:cNvSpPr/>
          <p:nvPr/>
        </p:nvSpPr>
        <p:spPr>
          <a:xfrm>
            <a:off x="0" y="2073088"/>
            <a:ext cx="44196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i="1">
                <a:solidFill>
                  <a:schemeClr val="bg1"/>
                </a:solidFill>
                <a:latin typeface="Arial" pitchFamily="34" charset="0"/>
                <a:cs typeface="Arial" pitchFamily="34" charset="0"/>
              </a:rPr>
              <a:t>    Yêu cầu về nhà:</a:t>
            </a:r>
          </a:p>
        </p:txBody>
      </p:sp>
      <p:grpSp>
        <p:nvGrpSpPr>
          <p:cNvPr id="13" name="Group 12"/>
          <p:cNvGrpSpPr/>
          <p:nvPr/>
        </p:nvGrpSpPr>
        <p:grpSpPr>
          <a:xfrm>
            <a:off x="1852721" y="2971204"/>
            <a:ext cx="6858000" cy="5518114"/>
            <a:chOff x="1524000" y="2971204"/>
            <a:chExt cx="6858000" cy="5518114"/>
          </a:xfrm>
        </p:grpSpPr>
        <p:sp>
          <p:nvSpPr>
            <p:cNvPr id="10" name="Flowchart: Process 9"/>
            <p:cNvSpPr/>
            <p:nvPr/>
          </p:nvSpPr>
          <p:spPr>
            <a:xfrm>
              <a:off x="1524000" y="3434795"/>
              <a:ext cx="6858000" cy="5054523"/>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p:cNvSpPr/>
            <p:nvPr/>
          </p:nvSpPr>
          <p:spPr>
            <a:xfrm>
              <a:off x="1790700" y="3726508"/>
              <a:ext cx="6324600" cy="4524315"/>
            </a:xfrm>
            <a:prstGeom prst="rect">
              <a:avLst/>
            </a:prstGeom>
          </p:spPr>
          <p:txBody>
            <a:bodyPr wrap="square">
              <a:spAutoFit/>
            </a:bodyPr>
            <a:lstStyle/>
            <a:p>
              <a:pPr algn="just">
                <a:lnSpc>
                  <a:spcPct val="150000"/>
                </a:lnSpc>
              </a:pPr>
              <a:r>
                <a:rPr lang="en-US" sz="3200" i="1">
                  <a:latin typeface="Arial" pitchFamily="34" charset="0"/>
                  <a:cs typeface="Arial" pitchFamily="34" charset="0"/>
                </a:rPr>
                <a:t>Tham gia các hoạt động trong và ngoài nhà trường, làm thêm một số công việc liên quan đến nghề mà các em quan tâm để tìm hiểu rõ hơn về sở thích, khả năng của bản thân.</a:t>
              </a:r>
              <a:endParaRPr lang="en-US" sz="3200">
                <a:latin typeface="Arial" pitchFamily="34" charset="0"/>
                <a:cs typeface="Arial" pitchFamily="34" charset="0"/>
              </a:endParaRPr>
            </a:p>
          </p:txBody>
        </p:sp>
        <p:sp>
          <p:nvSpPr>
            <p:cNvPr id="12" name="Diamond 11"/>
            <p:cNvSpPr/>
            <p:nvPr/>
          </p:nvSpPr>
          <p:spPr>
            <a:xfrm>
              <a:off x="4368053" y="2971204"/>
              <a:ext cx="990600" cy="927182"/>
            </a:xfrm>
            <a:prstGeom prst="diamon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1</a:t>
              </a:r>
            </a:p>
          </p:txBody>
        </p:sp>
      </p:grpSp>
      <p:grpSp>
        <p:nvGrpSpPr>
          <p:cNvPr id="14" name="Group 13"/>
          <p:cNvGrpSpPr/>
          <p:nvPr/>
        </p:nvGrpSpPr>
        <p:grpSpPr>
          <a:xfrm>
            <a:off x="9454060" y="2911288"/>
            <a:ext cx="6858000" cy="5518114"/>
            <a:chOff x="1524000" y="2971204"/>
            <a:chExt cx="6858000" cy="5518114"/>
          </a:xfrm>
        </p:grpSpPr>
        <p:sp>
          <p:nvSpPr>
            <p:cNvPr id="15" name="Flowchart: Process 14"/>
            <p:cNvSpPr/>
            <p:nvPr/>
          </p:nvSpPr>
          <p:spPr>
            <a:xfrm>
              <a:off x="1524000" y="3434795"/>
              <a:ext cx="6858000" cy="5054523"/>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1790700" y="3726508"/>
              <a:ext cx="6324600" cy="4524315"/>
            </a:xfrm>
            <a:prstGeom prst="rect">
              <a:avLst/>
            </a:prstGeom>
          </p:spPr>
          <p:txBody>
            <a:bodyPr wrap="square">
              <a:spAutoFit/>
            </a:bodyPr>
            <a:lstStyle/>
            <a:p>
              <a:pPr algn="just">
                <a:lnSpc>
                  <a:spcPct val="150000"/>
                </a:lnSpc>
              </a:pPr>
              <a:r>
                <a:rPr lang="vi-VN" sz="3200" i="1">
                  <a:latin typeface="Arial" pitchFamily="34" charset="0"/>
                  <a:cs typeface="Arial" pitchFamily="34" charset="0"/>
                </a:rPr>
                <a:t>Thực hiện những cách rèn luyện phù hợp đã xác định trong kế hoạch rèn luyện bản thân để có được những phẩm chất và năng lực cần thiết của nghề/ nhóm nghề định lựa chọn.</a:t>
              </a:r>
              <a:endParaRPr lang="en-US" sz="3200">
                <a:latin typeface="Arial" pitchFamily="34" charset="0"/>
                <a:cs typeface="Arial" pitchFamily="34" charset="0"/>
              </a:endParaRPr>
            </a:p>
          </p:txBody>
        </p:sp>
        <p:sp>
          <p:nvSpPr>
            <p:cNvPr id="17" name="Diamond 16"/>
            <p:cNvSpPr/>
            <p:nvPr/>
          </p:nvSpPr>
          <p:spPr>
            <a:xfrm>
              <a:off x="4368053" y="2971204"/>
              <a:ext cx="990600" cy="927182"/>
            </a:xfrm>
            <a:prstGeom prst="diamon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2</a:t>
              </a:r>
            </a:p>
          </p:txBody>
        </p:sp>
      </p:grpSp>
      <p:pic>
        <p:nvPicPr>
          <p:cNvPr id="18"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468600" y="6926725"/>
            <a:ext cx="2819400" cy="3371481"/>
          </a:xfrm>
          <a:prstGeom prst="rect">
            <a:avLst/>
          </a:prstGeom>
        </p:spPr>
      </p:pic>
    </p:spTree>
    <p:extLst>
      <p:ext uri="{BB962C8B-B14F-4D97-AF65-F5344CB8AC3E}">
        <p14:creationId xmlns:p14="http://schemas.microsoft.com/office/powerpoint/2010/main" val="2042691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09600" y="333936"/>
            <a:ext cx="166878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a:solidFill>
                  <a:srgbClr val="FF0000"/>
                </a:solidFill>
                <a:latin typeface="Arial" pitchFamily="34" charset="0"/>
                <a:cs typeface="Arial" pitchFamily="34" charset="0"/>
              </a:rPr>
              <a:t>HĐ5. </a:t>
            </a:r>
            <a:r>
              <a:rPr lang="vi-VN" sz="3600" b="1">
                <a:solidFill>
                  <a:srgbClr val="FF0000"/>
                </a:solidFill>
                <a:latin typeface="Arial" pitchFamily="34" charset="0"/>
                <a:cs typeface="Arial" pitchFamily="34" charset="0"/>
              </a:rPr>
              <a:t>Rèn luyện năng lực, phẩm chất của bản thân theo kế hoạch đã lập</a:t>
            </a:r>
            <a:endParaRPr lang="en-US" sz="3600" b="1">
              <a:solidFill>
                <a:srgbClr val="FF0000"/>
              </a:solidFill>
              <a:latin typeface="Arial" pitchFamily="34" charset="0"/>
              <a:cs typeface="Arial" pitchFamily="34" charset="0"/>
            </a:endParaRPr>
          </a:p>
        </p:txBody>
      </p:sp>
      <p:sp>
        <p:nvSpPr>
          <p:cNvPr id="7" name="Pentagon 6"/>
          <p:cNvSpPr/>
          <p:nvPr/>
        </p:nvSpPr>
        <p:spPr>
          <a:xfrm>
            <a:off x="0" y="1819492"/>
            <a:ext cx="44196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i="1">
                <a:solidFill>
                  <a:schemeClr val="bg1"/>
                </a:solidFill>
                <a:latin typeface="Arial" pitchFamily="34" charset="0"/>
                <a:cs typeface="Arial" pitchFamily="34" charset="0"/>
              </a:rPr>
              <a:t>    Yêu cầu về nhà:</a:t>
            </a:r>
          </a:p>
        </p:txBody>
      </p:sp>
      <p:grpSp>
        <p:nvGrpSpPr>
          <p:cNvPr id="13" name="Group 12"/>
          <p:cNvGrpSpPr/>
          <p:nvPr/>
        </p:nvGrpSpPr>
        <p:grpSpPr>
          <a:xfrm>
            <a:off x="1902027" y="2552700"/>
            <a:ext cx="6858000" cy="3239096"/>
            <a:chOff x="1524000" y="2971204"/>
            <a:chExt cx="6858000" cy="3239096"/>
          </a:xfrm>
        </p:grpSpPr>
        <p:sp>
          <p:nvSpPr>
            <p:cNvPr id="10" name="Flowchart: Process 9"/>
            <p:cNvSpPr/>
            <p:nvPr/>
          </p:nvSpPr>
          <p:spPr>
            <a:xfrm>
              <a:off x="1524000" y="3434795"/>
              <a:ext cx="6858000" cy="2775505"/>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p:cNvSpPr/>
            <p:nvPr/>
          </p:nvSpPr>
          <p:spPr>
            <a:xfrm>
              <a:off x="1790700" y="3726508"/>
              <a:ext cx="6324600" cy="2217082"/>
            </a:xfrm>
            <a:prstGeom prst="rect">
              <a:avLst/>
            </a:prstGeom>
          </p:spPr>
          <p:txBody>
            <a:bodyPr wrap="square">
              <a:spAutoFit/>
            </a:bodyPr>
            <a:lstStyle/>
            <a:p>
              <a:pPr algn="just">
                <a:lnSpc>
                  <a:spcPct val="150000"/>
                </a:lnSpc>
              </a:pPr>
              <a:r>
                <a:rPr lang="vi-VN" sz="3200" i="1">
                  <a:latin typeface="Arial" pitchFamily="34" charset="0"/>
                  <a:cs typeface="Arial" pitchFamily="34" charset="0"/>
                </a:rPr>
                <a:t>Thường xuyên đánh giá và thực hiện kế hoạch rèn luyện bản thân để có sự điều chỉnh cho phù hợp.</a:t>
              </a:r>
              <a:endParaRPr lang="en-US" sz="3200">
                <a:latin typeface="Arial" pitchFamily="34" charset="0"/>
                <a:cs typeface="Arial" pitchFamily="34" charset="0"/>
              </a:endParaRPr>
            </a:p>
          </p:txBody>
        </p:sp>
        <p:sp>
          <p:nvSpPr>
            <p:cNvPr id="12" name="Diamond 11"/>
            <p:cNvSpPr/>
            <p:nvPr/>
          </p:nvSpPr>
          <p:spPr>
            <a:xfrm>
              <a:off x="4368053" y="2971204"/>
              <a:ext cx="990600" cy="927182"/>
            </a:xfrm>
            <a:prstGeom prst="diamon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3</a:t>
              </a:r>
            </a:p>
          </p:txBody>
        </p:sp>
      </p:grpSp>
      <p:grpSp>
        <p:nvGrpSpPr>
          <p:cNvPr id="14" name="Group 13"/>
          <p:cNvGrpSpPr/>
          <p:nvPr/>
        </p:nvGrpSpPr>
        <p:grpSpPr>
          <a:xfrm>
            <a:off x="1902027" y="6029455"/>
            <a:ext cx="6858000" cy="3299012"/>
            <a:chOff x="1524000" y="2971204"/>
            <a:chExt cx="6858000" cy="3299012"/>
          </a:xfrm>
        </p:grpSpPr>
        <p:sp>
          <p:nvSpPr>
            <p:cNvPr id="15" name="Flowchart: Process 14"/>
            <p:cNvSpPr/>
            <p:nvPr/>
          </p:nvSpPr>
          <p:spPr>
            <a:xfrm>
              <a:off x="1524000" y="3434795"/>
              <a:ext cx="6858000" cy="2835421"/>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1790700" y="3726508"/>
              <a:ext cx="6324600" cy="2217082"/>
            </a:xfrm>
            <a:prstGeom prst="rect">
              <a:avLst/>
            </a:prstGeom>
          </p:spPr>
          <p:txBody>
            <a:bodyPr wrap="square">
              <a:spAutoFit/>
            </a:bodyPr>
            <a:lstStyle/>
            <a:p>
              <a:pPr algn="just">
                <a:lnSpc>
                  <a:spcPct val="150000"/>
                </a:lnSpc>
              </a:pPr>
              <a:r>
                <a:rPr lang="vi-VN" sz="3200" i="1">
                  <a:latin typeface="Arial" pitchFamily="34" charset="0"/>
                  <a:cs typeface="Arial" pitchFamily="34" charset="0"/>
                </a:rPr>
                <a:t>Ghi lại những việc đã làm và kết quả thực hiện để chia sẻ trong giờ Sinh hoạt lớp.</a:t>
              </a:r>
              <a:endParaRPr lang="en-US" sz="3200">
                <a:latin typeface="Arial" pitchFamily="34" charset="0"/>
                <a:cs typeface="Arial" pitchFamily="34" charset="0"/>
              </a:endParaRPr>
            </a:p>
          </p:txBody>
        </p:sp>
        <p:sp>
          <p:nvSpPr>
            <p:cNvPr id="17" name="Diamond 16"/>
            <p:cNvSpPr/>
            <p:nvPr/>
          </p:nvSpPr>
          <p:spPr>
            <a:xfrm>
              <a:off x="4368053" y="2971204"/>
              <a:ext cx="990600" cy="927182"/>
            </a:xfrm>
            <a:prstGeom prst="diamon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4</a:t>
              </a:r>
            </a:p>
          </p:txBody>
        </p:sp>
      </p:grpSp>
      <p:pic>
        <p:nvPicPr>
          <p:cNvPr id="20"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60027" y="2743365"/>
            <a:ext cx="8187749" cy="5773425"/>
          </a:xfrm>
          <a:prstGeom prst="rect">
            <a:avLst/>
          </a:prstGeom>
        </p:spPr>
      </p:pic>
      <p:pic>
        <p:nvPicPr>
          <p:cNvPr id="21"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68600" y="6926725"/>
            <a:ext cx="2819400" cy="3371481"/>
          </a:xfrm>
          <a:prstGeom prst="rect">
            <a:avLst/>
          </a:prstGeom>
        </p:spPr>
      </p:pic>
    </p:spTree>
    <p:extLst>
      <p:ext uri="{BB962C8B-B14F-4D97-AF65-F5344CB8AC3E}">
        <p14:creationId xmlns:p14="http://schemas.microsoft.com/office/powerpoint/2010/main" val="4022475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09600" y="333936"/>
            <a:ext cx="166878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a:solidFill>
                  <a:srgbClr val="FF0000"/>
                </a:solidFill>
                <a:latin typeface="Arial" pitchFamily="34" charset="0"/>
                <a:cs typeface="Arial" pitchFamily="34" charset="0"/>
              </a:rPr>
              <a:t>HĐ5. </a:t>
            </a:r>
            <a:r>
              <a:rPr lang="vi-VN" sz="3600" b="1">
                <a:solidFill>
                  <a:srgbClr val="FF0000"/>
                </a:solidFill>
                <a:latin typeface="Arial" pitchFamily="34" charset="0"/>
                <a:cs typeface="Arial" pitchFamily="34" charset="0"/>
              </a:rPr>
              <a:t>Rèn luyện năng lực, phẩm chất của bản thân theo kế hoạch đã lập</a:t>
            </a:r>
            <a:endParaRPr lang="en-US" sz="3600" b="1">
              <a:solidFill>
                <a:srgbClr val="FF0000"/>
              </a:solidFill>
              <a:latin typeface="Arial" pitchFamily="34" charset="0"/>
              <a:cs typeface="Arial" pitchFamily="34" charset="0"/>
            </a:endParaRPr>
          </a:p>
        </p:txBody>
      </p:sp>
      <p:grpSp>
        <p:nvGrpSpPr>
          <p:cNvPr id="12" name="Group 11"/>
          <p:cNvGrpSpPr/>
          <p:nvPr/>
        </p:nvGrpSpPr>
        <p:grpSpPr>
          <a:xfrm>
            <a:off x="1304073" y="3044078"/>
            <a:ext cx="15494978" cy="3139072"/>
            <a:chOff x="1206011" y="1820974"/>
            <a:chExt cx="15494978" cy="2664093"/>
          </a:xfrm>
        </p:grpSpPr>
        <p:grpSp>
          <p:nvGrpSpPr>
            <p:cNvPr id="7" name="Group 6"/>
            <p:cNvGrpSpPr/>
            <p:nvPr/>
          </p:nvGrpSpPr>
          <p:grpSpPr>
            <a:xfrm>
              <a:off x="1206011" y="1820974"/>
              <a:ext cx="15494978" cy="2656759"/>
              <a:chOff x="3276600" y="4610100"/>
              <a:chExt cx="3429000" cy="1143000"/>
            </a:xfrm>
          </p:grpSpPr>
          <p:sp>
            <p:nvSpPr>
              <p:cNvPr id="8" name="Rectangle 7"/>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2800" y="46482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737002" y="2002400"/>
              <a:ext cx="14432995" cy="2482667"/>
            </a:xfrm>
            <a:prstGeom prst="rect">
              <a:avLst/>
            </a:prstGeom>
          </p:spPr>
          <p:txBody>
            <a:bodyPr wrap="square">
              <a:spAutoFit/>
            </a:bodyPr>
            <a:lstStyle/>
            <a:p>
              <a:pPr algn="just">
                <a:lnSpc>
                  <a:spcPct val="150000"/>
                </a:lnSpc>
              </a:pPr>
              <a:r>
                <a:rPr lang="en-US" sz="3600">
                  <a:latin typeface="Arial" pitchFamily="34" charset="0"/>
                  <a:cs typeface="Arial" pitchFamily="34" charset="0"/>
                </a:rPr>
                <a:t>Muốn đạt được thành công trong hoạt dộng nghề nghiệp, người lao động phải có được những phẩm chất, năng lực phù hợp với yêu cầu của nghề. </a:t>
              </a:r>
            </a:p>
          </p:txBody>
        </p:sp>
      </p:grpSp>
      <p:grpSp>
        <p:nvGrpSpPr>
          <p:cNvPr id="13" name="Group 12"/>
          <p:cNvGrpSpPr/>
          <p:nvPr/>
        </p:nvGrpSpPr>
        <p:grpSpPr>
          <a:xfrm>
            <a:off x="1304073" y="6553598"/>
            <a:ext cx="15494978" cy="2052533"/>
            <a:chOff x="1206011" y="1820974"/>
            <a:chExt cx="15494978" cy="2656759"/>
          </a:xfrm>
        </p:grpSpPr>
        <p:grpSp>
          <p:nvGrpSpPr>
            <p:cNvPr id="14" name="Group 13"/>
            <p:cNvGrpSpPr/>
            <p:nvPr/>
          </p:nvGrpSpPr>
          <p:grpSpPr>
            <a:xfrm>
              <a:off x="1206011" y="1820974"/>
              <a:ext cx="15494978" cy="2656759"/>
              <a:chOff x="3276600" y="4610100"/>
              <a:chExt cx="3429000" cy="1143000"/>
            </a:xfrm>
          </p:grpSpPr>
          <p:sp>
            <p:nvSpPr>
              <p:cNvPr id="16" name="Rectangle 15"/>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0" y="46482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772861" y="1988370"/>
              <a:ext cx="14432995" cy="1651671"/>
            </a:xfrm>
            <a:prstGeom prst="rect">
              <a:avLst/>
            </a:prstGeom>
          </p:spPr>
          <p:txBody>
            <a:bodyPr wrap="square">
              <a:spAutoFit/>
            </a:bodyPr>
            <a:lstStyle/>
            <a:p>
              <a:pPr algn="just">
                <a:lnSpc>
                  <a:spcPct val="150000"/>
                </a:lnSpc>
              </a:pPr>
              <a:r>
                <a:rPr lang="vi-VN" sz="3600">
                  <a:latin typeface="Arial" pitchFamily="34" charset="0"/>
                  <a:cs typeface="Arial" pitchFamily="34" charset="0"/>
                </a:rPr>
                <a:t>Để thực hiện được điều này, chúng ta cẩn phải đánh giá được sự phù hợp của bản thân với nghề/ nhóm nghề định lựa chọn.</a:t>
              </a:r>
              <a:endParaRPr lang="en-US" sz="3600">
                <a:latin typeface="Arial" pitchFamily="34" charset="0"/>
                <a:cs typeface="Arial" pitchFamily="34" charset="0"/>
              </a:endParaRPr>
            </a:p>
          </p:txBody>
        </p:sp>
      </p:grpSp>
      <p:pic>
        <p:nvPicPr>
          <p:cNvPr id="1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7600" y="7320939"/>
            <a:ext cx="3200400" cy="2977267"/>
          </a:xfrm>
          <a:prstGeom prst="rect">
            <a:avLst/>
          </a:prstGeom>
        </p:spPr>
      </p:pic>
      <p:sp>
        <p:nvSpPr>
          <p:cNvPr id="20" name="TextBox 19"/>
          <p:cNvSpPr txBox="1"/>
          <p:nvPr/>
        </p:nvSpPr>
        <p:spPr>
          <a:xfrm>
            <a:off x="7565940" y="1981363"/>
            <a:ext cx="2775119" cy="707886"/>
          </a:xfrm>
          <a:prstGeom prst="rect">
            <a:avLst/>
          </a:prstGeom>
          <a:noFill/>
        </p:spPr>
        <p:txBody>
          <a:bodyPr wrap="none" rtlCol="0">
            <a:spAutoFit/>
          </a:bodyPr>
          <a:lstStyle/>
          <a:p>
            <a:r>
              <a:rPr lang="en-US" sz="4000" b="1" u="sng">
                <a:solidFill>
                  <a:srgbClr val="FF0000"/>
                </a:solidFill>
                <a:latin typeface="Arial" pitchFamily="34" charset="0"/>
                <a:cs typeface="Arial" pitchFamily="34" charset="0"/>
              </a:rPr>
              <a:t>KẾT LUẬN</a:t>
            </a:r>
          </a:p>
        </p:txBody>
      </p:sp>
    </p:spTree>
    <p:extLst>
      <p:ext uri="{BB962C8B-B14F-4D97-AF65-F5344CB8AC3E}">
        <p14:creationId xmlns:p14="http://schemas.microsoft.com/office/powerpoint/2010/main" val="2042691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sp>
        <p:nvSpPr>
          <p:cNvPr id="6" name="Rounded Rectangle 5"/>
          <p:cNvSpPr/>
          <p:nvPr/>
        </p:nvSpPr>
        <p:spPr>
          <a:xfrm>
            <a:off x="609600" y="333936"/>
            <a:ext cx="166878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a:solidFill>
                  <a:srgbClr val="FF0000"/>
                </a:solidFill>
                <a:latin typeface="Arial" pitchFamily="34" charset="0"/>
                <a:cs typeface="Arial" pitchFamily="34" charset="0"/>
              </a:rPr>
              <a:t>HĐ5. </a:t>
            </a:r>
            <a:r>
              <a:rPr lang="vi-VN" sz="3600" b="1">
                <a:solidFill>
                  <a:srgbClr val="FF0000"/>
                </a:solidFill>
                <a:latin typeface="Arial" pitchFamily="34" charset="0"/>
                <a:cs typeface="Arial" pitchFamily="34" charset="0"/>
              </a:rPr>
              <a:t>Rèn luyện năng lực, phẩm chất của bản thân theo kế hoạch đã lập</a:t>
            </a:r>
            <a:endParaRPr lang="en-US" sz="3600" b="1">
              <a:solidFill>
                <a:srgbClr val="FF0000"/>
              </a:solidFill>
              <a:latin typeface="Arial" pitchFamily="34" charset="0"/>
              <a:cs typeface="Arial" pitchFamily="34" charset="0"/>
            </a:endParaRPr>
          </a:p>
        </p:txBody>
      </p:sp>
      <p:grpSp>
        <p:nvGrpSpPr>
          <p:cNvPr id="12" name="Group 11"/>
          <p:cNvGrpSpPr/>
          <p:nvPr/>
        </p:nvGrpSpPr>
        <p:grpSpPr>
          <a:xfrm>
            <a:off x="1206011" y="2019278"/>
            <a:ext cx="15494978" cy="2283482"/>
            <a:chOff x="1206011" y="1820974"/>
            <a:chExt cx="15494978" cy="2656759"/>
          </a:xfrm>
        </p:grpSpPr>
        <p:grpSp>
          <p:nvGrpSpPr>
            <p:cNvPr id="7" name="Group 6"/>
            <p:cNvGrpSpPr/>
            <p:nvPr/>
          </p:nvGrpSpPr>
          <p:grpSpPr>
            <a:xfrm>
              <a:off x="1206011" y="1820974"/>
              <a:ext cx="15494978" cy="2656759"/>
              <a:chOff x="3276600" y="4610100"/>
              <a:chExt cx="3429000" cy="1143000"/>
            </a:xfrm>
          </p:grpSpPr>
          <p:sp>
            <p:nvSpPr>
              <p:cNvPr id="8" name="Rectangle 7"/>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2800" y="46482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737002" y="2002400"/>
              <a:ext cx="14432995" cy="1401753"/>
            </a:xfrm>
            <a:prstGeom prst="rect">
              <a:avLst/>
            </a:prstGeom>
          </p:spPr>
          <p:txBody>
            <a:bodyPr wrap="square">
              <a:spAutoFit/>
            </a:bodyPr>
            <a:lstStyle/>
            <a:p>
              <a:pPr algn="just">
                <a:lnSpc>
                  <a:spcPct val="150000"/>
                </a:lnSpc>
              </a:pPr>
              <a:r>
                <a:rPr lang="vi-VN" sz="3600">
                  <a:latin typeface="Arial" pitchFamily="34" charset="0"/>
                  <a:cs typeface="Arial" pitchFamily="34" charset="0"/>
                </a:rPr>
                <a:t>Biết cách xây dựng kế hoạch rèn luyện phẩm chất, năng lực của bản thân theo yêu cầu của nghề định lựa chọn. </a:t>
              </a:r>
              <a:endParaRPr lang="en-US" sz="3600">
                <a:latin typeface="Arial" pitchFamily="34" charset="0"/>
                <a:cs typeface="Arial" pitchFamily="34" charset="0"/>
              </a:endParaRPr>
            </a:p>
          </p:txBody>
        </p:sp>
      </p:grpSp>
      <p:sp>
        <p:nvSpPr>
          <p:cNvPr id="10" name="Curved Right Arrow 9"/>
          <p:cNvSpPr/>
          <p:nvPr/>
        </p:nvSpPr>
        <p:spPr>
          <a:xfrm>
            <a:off x="2832847" y="5109096"/>
            <a:ext cx="811856" cy="1447800"/>
          </a:xfrm>
          <a:prstGeom prst="curved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Right Arrow 17"/>
          <p:cNvSpPr/>
          <p:nvPr/>
        </p:nvSpPr>
        <p:spPr>
          <a:xfrm flipH="1">
            <a:off x="14346230" y="5154706"/>
            <a:ext cx="752670" cy="1447800"/>
          </a:xfrm>
          <a:prstGeom prst="curved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p:cNvGrpSpPr/>
          <p:nvPr/>
        </p:nvGrpSpPr>
        <p:grpSpPr>
          <a:xfrm>
            <a:off x="3886200" y="4633414"/>
            <a:ext cx="10210800" cy="3914200"/>
            <a:chOff x="3886200" y="4820335"/>
            <a:chExt cx="10210800" cy="3914200"/>
          </a:xfrm>
        </p:grpSpPr>
        <p:sp>
          <p:nvSpPr>
            <p:cNvPr id="19" name="Rounded Rectangle 18"/>
            <p:cNvSpPr/>
            <p:nvPr/>
          </p:nvSpPr>
          <p:spPr>
            <a:xfrm>
              <a:off x="3886200" y="4820335"/>
              <a:ext cx="10210800" cy="391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0" y="5017559"/>
              <a:ext cx="9144000" cy="3416320"/>
            </a:xfrm>
            <a:prstGeom prst="rect">
              <a:avLst/>
            </a:prstGeom>
          </p:spPr>
          <p:txBody>
            <a:bodyPr>
              <a:spAutoFit/>
            </a:bodyPr>
            <a:lstStyle/>
            <a:p>
              <a:pPr algn="just">
                <a:lnSpc>
                  <a:spcPct val="150000"/>
                </a:lnSpc>
              </a:pPr>
              <a:r>
                <a:rPr lang="en-US" sz="3600">
                  <a:solidFill>
                    <a:schemeClr val="bg1"/>
                  </a:solidFill>
                  <a:latin typeface="Arial" pitchFamily="34" charset="0"/>
                  <a:cs typeface="Arial" pitchFamily="34" charset="0"/>
                </a:rPr>
                <a:t>Thành công trong hoạt động nghề nghiệp tương lai tuỳ thuộc rất nhiều vào quyết tâm rèn luyện bản thân theo định hướng nghề nghiệp của mỗi chúng ta.</a:t>
              </a:r>
            </a:p>
          </p:txBody>
        </p:sp>
      </p:grpSp>
    </p:spTree>
    <p:extLst>
      <p:ext uri="{BB962C8B-B14F-4D97-AF65-F5344CB8AC3E}">
        <p14:creationId xmlns:p14="http://schemas.microsoft.com/office/powerpoint/2010/main" val="2950317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554756" y="11207"/>
            <a:ext cx="7124700" cy="9412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200000"/>
              </a:lnSpc>
            </a:pPr>
            <a:r>
              <a:rPr lang="en-US" sz="3600" b="1">
                <a:latin typeface="Arial" pitchFamily="34" charset="0"/>
                <a:cs typeface="Arial" pitchFamily="34" charset="0"/>
              </a:rPr>
              <a:t>ĐÁNH GIÁ CUỐI CHỦ ĐỀ</a:t>
            </a:r>
          </a:p>
        </p:txBody>
      </p:sp>
      <p:sp>
        <p:nvSpPr>
          <p:cNvPr id="5" name="Rectangle 4"/>
          <p:cNvSpPr/>
          <p:nvPr/>
        </p:nvSpPr>
        <p:spPr>
          <a:xfrm>
            <a:off x="1104778" y="1098500"/>
            <a:ext cx="15774300" cy="1478418"/>
          </a:xfrm>
          <a:prstGeom prst="rect">
            <a:avLst/>
          </a:prstGeom>
        </p:spPr>
        <p:txBody>
          <a:bodyPr wrap="square">
            <a:spAutoFit/>
          </a:bodyPr>
          <a:lstStyle/>
          <a:p>
            <a:pPr>
              <a:lnSpc>
                <a:spcPct val="150000"/>
              </a:lnSpc>
            </a:pPr>
            <a:r>
              <a:rPr lang="en-US" sz="3200" b="1" u="sng">
                <a:latin typeface="Arial" pitchFamily="34" charset="0"/>
                <a:cs typeface="Arial" pitchFamily="34" charset="0"/>
              </a:rPr>
              <a:t>Yêu cầu</a:t>
            </a:r>
            <a:r>
              <a:rPr lang="en-US" sz="3200">
                <a:latin typeface="Arial" pitchFamily="34" charset="0"/>
                <a:cs typeface="Arial" pitchFamily="34" charset="0"/>
              </a:rPr>
              <a:t>: HS căn cứ vào kết quả thực hiện các hoạt động trong chủ đề để tự đánh giá theo các tiêu chí sau:</a:t>
            </a:r>
          </a:p>
        </p:txBody>
      </p:sp>
      <p:pic>
        <p:nvPicPr>
          <p:cNvPr id="11"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7200" y="8202421"/>
            <a:ext cx="2590800" cy="2095785"/>
          </a:xfrm>
          <a:prstGeom prst="rect">
            <a:avLst/>
          </a:prstGeom>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571" y="6042667"/>
            <a:ext cx="6553677" cy="209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280075" y="2640997"/>
            <a:ext cx="15790601" cy="5262979"/>
          </a:xfrm>
          <a:prstGeom prst="rect">
            <a:avLst/>
          </a:prstGeom>
          <a:noFill/>
        </p:spPr>
        <p:txBody>
          <a:bodyPr wrap="square" rtlCol="0">
            <a:spAutoFit/>
          </a:bodyPr>
          <a:lstStyle/>
          <a:p>
            <a:pPr marL="342900" indent="-342900">
              <a:lnSpc>
                <a:spcPct val="150000"/>
              </a:lnSpc>
              <a:buFont typeface="+mj-lt"/>
              <a:buAutoNum type="arabicPeriod"/>
            </a:pPr>
            <a:r>
              <a:rPr lang="en-US" sz="3200" i="1">
                <a:solidFill>
                  <a:srgbClr val="002060"/>
                </a:solidFill>
                <a:latin typeface="Arial" pitchFamily="34" charset="0"/>
                <a:cs typeface="Arial" pitchFamily="34" charset="0"/>
              </a:rPr>
              <a:t>Xác định được ít nhất 1 nghề/ nhóm nghề phù hợp với dự định lựa chọn.</a:t>
            </a:r>
          </a:p>
          <a:p>
            <a:pPr marL="342900" indent="-342900">
              <a:lnSpc>
                <a:spcPct val="150000"/>
              </a:lnSpc>
              <a:buFont typeface="+mj-lt"/>
              <a:buAutoNum type="arabicPeriod"/>
            </a:pPr>
            <a:r>
              <a:rPr lang="en-US" sz="3200" i="1">
                <a:solidFill>
                  <a:srgbClr val="002060"/>
                </a:solidFill>
                <a:latin typeface="Arial" pitchFamily="34" charset="0"/>
                <a:cs typeface="Arial" pitchFamily="34" charset="0"/>
              </a:rPr>
              <a:t>Đánh giá được ít nhất 3 đặc điểm của bản thân phù hợp và chưa phù hợp với nghề/ nhóm nghề định lựa chọn.</a:t>
            </a:r>
          </a:p>
          <a:p>
            <a:pPr marL="342900" indent="-342900">
              <a:lnSpc>
                <a:spcPct val="150000"/>
              </a:lnSpc>
              <a:buFont typeface="+mj-lt"/>
              <a:buAutoNum type="arabicPeriod"/>
            </a:pPr>
            <a:r>
              <a:rPr lang="en-US" sz="3200" i="1">
                <a:solidFill>
                  <a:srgbClr val="002060"/>
                </a:solidFill>
                <a:latin typeface="Arial" pitchFamily="34" charset="0"/>
                <a:cs typeface="Arial" pitchFamily="34" charset="0"/>
              </a:rPr>
              <a:t>Xây dựng được kế hoạch rèn luyện bản thân theo định hướng nghề nghiệp.</a:t>
            </a:r>
          </a:p>
          <a:p>
            <a:pPr marL="342900" indent="-342900">
              <a:lnSpc>
                <a:spcPct val="150000"/>
              </a:lnSpc>
              <a:buFont typeface="+mj-lt"/>
              <a:buAutoNum type="arabicPeriod"/>
            </a:pPr>
            <a:r>
              <a:rPr lang="en-US" sz="3200" i="1">
                <a:solidFill>
                  <a:srgbClr val="002060"/>
                </a:solidFill>
                <a:latin typeface="Arial" pitchFamily="34" charset="0"/>
                <a:cs typeface="Arial" pitchFamily="34" charset="0"/>
              </a:rPr>
              <a:t>Lựa chọn được cách rèn luyện phù hợp để đạt được những phẩm chất và năng lực cần thiết cho nghề/ nhóm nghề định lựa chọn.</a:t>
            </a:r>
          </a:p>
          <a:p>
            <a:pPr marL="342900" indent="-342900">
              <a:lnSpc>
                <a:spcPct val="150000"/>
              </a:lnSpc>
              <a:buFont typeface="+mj-lt"/>
              <a:buAutoNum type="arabicPeriod"/>
            </a:pPr>
            <a:r>
              <a:rPr lang="en-US" sz="3200" i="1">
                <a:solidFill>
                  <a:srgbClr val="002060"/>
                </a:solidFill>
                <a:latin typeface="Arial" pitchFamily="34" charset="0"/>
                <a:cs typeface="Arial" pitchFamily="34" charset="0"/>
              </a:rPr>
              <a:t>Thực hiện được cách rèn luyện phù hợp với bản thân theo định hướng nghề nghiệp</a:t>
            </a:r>
            <a:r>
              <a:rPr lang="en-US" sz="3200">
                <a:latin typeface="Arial" pitchFamily="34" charset="0"/>
                <a:cs typeface="Arial" pitchFamily="34" charset="0"/>
              </a:rPr>
              <a:t>.</a:t>
            </a:r>
          </a:p>
        </p:txBody>
      </p:sp>
      <p:sp>
        <p:nvSpPr>
          <p:cNvPr id="9" name="Rounded Rectangle 8"/>
          <p:cNvSpPr/>
          <p:nvPr/>
        </p:nvSpPr>
        <p:spPr>
          <a:xfrm>
            <a:off x="1760832" y="8135253"/>
            <a:ext cx="6324600" cy="11173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3200" b="1">
                <a:latin typeface="Arial" pitchFamily="34" charset="0"/>
                <a:cs typeface="Arial" pitchFamily="34" charset="0"/>
              </a:rPr>
              <a:t>Đạt</a:t>
            </a:r>
            <a:r>
              <a:rPr lang="en-US" sz="3200">
                <a:latin typeface="Arial" pitchFamily="34" charset="0"/>
                <a:cs typeface="Arial" pitchFamily="34" charset="0"/>
              </a:rPr>
              <a:t>: Đạt ít nhất 3 trong 5 tiêu chí.</a:t>
            </a:r>
          </a:p>
        </p:txBody>
      </p:sp>
      <p:sp>
        <p:nvSpPr>
          <p:cNvPr id="15" name="Rounded Rectangle 14"/>
          <p:cNvSpPr/>
          <p:nvPr/>
        </p:nvSpPr>
        <p:spPr>
          <a:xfrm>
            <a:off x="8515739" y="8132943"/>
            <a:ext cx="7467600" cy="11173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3200" b="1">
                <a:latin typeface="Arial" pitchFamily="34" charset="0"/>
                <a:cs typeface="Arial" pitchFamily="34" charset="0"/>
              </a:rPr>
              <a:t>Chưa đạt</a:t>
            </a:r>
            <a:r>
              <a:rPr lang="en-US" sz="3200">
                <a:latin typeface="Arial" pitchFamily="34" charset="0"/>
                <a:cs typeface="Arial" pitchFamily="34" charset="0"/>
              </a:rPr>
              <a:t>: Đạt từ 2 tiêu chí trở xuống</a:t>
            </a:r>
          </a:p>
        </p:txBody>
      </p:sp>
    </p:spTree>
    <p:extLst>
      <p:ext uri="{BB962C8B-B14F-4D97-AF65-F5344CB8AC3E}">
        <p14:creationId xmlns:p14="http://schemas.microsoft.com/office/powerpoint/2010/main" val="1432592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3" grpId="0"/>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sp>
        <p:nvSpPr>
          <p:cNvPr id="2" name="Rounded Rectangle 1"/>
          <p:cNvSpPr/>
          <p:nvPr/>
        </p:nvSpPr>
        <p:spPr>
          <a:xfrm>
            <a:off x="7277100" y="3071752"/>
            <a:ext cx="3733800" cy="3048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200000"/>
              </a:lnSpc>
            </a:pPr>
            <a:r>
              <a:rPr lang="en-US" sz="4000" b="1">
                <a:latin typeface="Arial" pitchFamily="34" charset="0"/>
                <a:cs typeface="Arial" pitchFamily="34" charset="0"/>
              </a:rPr>
              <a:t>HƯỚNG DẪN VỀ NHÀ</a:t>
            </a:r>
          </a:p>
        </p:txBody>
      </p:sp>
      <p:sp>
        <p:nvSpPr>
          <p:cNvPr id="6" name="Rounded Rectangle 5"/>
          <p:cNvSpPr/>
          <p:nvPr/>
        </p:nvSpPr>
        <p:spPr>
          <a:xfrm>
            <a:off x="1524000" y="2499582"/>
            <a:ext cx="5334000" cy="41923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200000"/>
              </a:lnSpc>
            </a:pPr>
            <a:r>
              <a:rPr lang="en-US" sz="4000">
                <a:latin typeface="Arial" pitchFamily="34" charset="0"/>
                <a:cs typeface="Arial" pitchFamily="34" charset="0"/>
              </a:rPr>
              <a:t>Hoàn thành nhiệm vụ về nhà, xem lại kiến thức chủ đề 10</a:t>
            </a:r>
          </a:p>
        </p:txBody>
      </p:sp>
      <p:sp>
        <p:nvSpPr>
          <p:cNvPr id="7" name="Rounded Rectangle 6"/>
          <p:cNvSpPr/>
          <p:nvPr/>
        </p:nvSpPr>
        <p:spPr>
          <a:xfrm>
            <a:off x="11508000" y="2523565"/>
            <a:ext cx="5103600" cy="41923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200000"/>
              </a:lnSpc>
            </a:pPr>
            <a:r>
              <a:rPr lang="en-US" sz="4000">
                <a:latin typeface="Arial" pitchFamily="34" charset="0"/>
                <a:cs typeface="Arial" pitchFamily="34" charset="0"/>
              </a:rPr>
              <a:t>Xem trước nội dung hoạt động 1, 2, 3, 4 chủ đề 11</a:t>
            </a:r>
          </a:p>
        </p:txBody>
      </p:sp>
    </p:spTree>
    <p:extLst>
      <p:ext uri="{BB962C8B-B14F-4D97-AF65-F5344CB8AC3E}">
        <p14:creationId xmlns:p14="http://schemas.microsoft.com/office/powerpoint/2010/main" val="2042691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53"/>
            <a:ext cx="18288000" cy="10344150"/>
          </a:xfrm>
          <a:prstGeom prst="rect">
            <a:avLst/>
          </a:prstGeom>
        </p:spPr>
      </p:pic>
      <p:sp>
        <p:nvSpPr>
          <p:cNvPr id="3" name="TextBox 2"/>
          <p:cNvSpPr txBox="1"/>
          <p:nvPr/>
        </p:nvSpPr>
        <p:spPr>
          <a:xfrm>
            <a:off x="3507441" y="4042566"/>
            <a:ext cx="11201400" cy="2308324"/>
          </a:xfrm>
          <a:prstGeom prst="rect">
            <a:avLst/>
          </a:prstGeom>
          <a:noFill/>
        </p:spPr>
        <p:txBody>
          <a:bodyPr wrap="square" rtlCol="0">
            <a:spAutoFit/>
          </a:bodyPr>
          <a:lstStyle/>
          <a:p>
            <a:pPr algn="ctr">
              <a:lnSpc>
                <a:spcPct val="150000"/>
              </a:lnSpc>
            </a:pPr>
            <a:r>
              <a:rPr lang="en-US" sz="4800" b="1">
                <a:solidFill>
                  <a:srgbClr val="FF0000"/>
                </a:solidFill>
                <a:latin typeface="Arial" pitchFamily="34" charset="0"/>
                <a:cs typeface="Arial" pitchFamily="34" charset="0"/>
              </a:rPr>
              <a:t>CẢM ƠN SỰ CHÚ Ý THEO DÕI CỦA CÁC EM, HẸN GẶP LẠI!</a:t>
            </a:r>
          </a:p>
        </p:txBody>
      </p:sp>
    </p:spTree>
    <p:extLst>
      <p:ext uri="{BB962C8B-B14F-4D97-AF65-F5344CB8AC3E}">
        <p14:creationId xmlns:p14="http://schemas.microsoft.com/office/powerpoint/2010/main" val="101403422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Arial" pitchFamily="34" charset="0"/>
                  <a:cs typeface="Arial" pitchFamily="34" charset="0"/>
                </a:rPr>
                <a:t>KHỞI ĐỘNG</a:t>
              </a: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a:latin typeface="Arial" pitchFamily="34" charset="0"/>
                <a:cs typeface="Arial" pitchFamily="34" charset="0"/>
              </a:rPr>
              <a:t>Yêu cầu</a:t>
            </a:r>
            <a:r>
              <a:rPr lang="en-US" sz="3600">
                <a:latin typeface="Arial" pitchFamily="34" charset="0"/>
                <a:cs typeface="Arial" pitchFamily="34" charset="0"/>
              </a:rPr>
              <a:t>: Sắm vai, đưa ra lời khuyên cho nhân vật trong từng tình huống:</a:t>
            </a:r>
          </a:p>
        </p:txBody>
      </p:sp>
      <p:sp>
        <p:nvSpPr>
          <p:cNvPr id="9" name="Rectangle 8"/>
          <p:cNvSpPr/>
          <p:nvPr/>
        </p:nvSpPr>
        <p:spPr>
          <a:xfrm>
            <a:off x="1478188" y="2545976"/>
            <a:ext cx="15331623" cy="5078313"/>
          </a:xfrm>
          <a:prstGeom prst="rect">
            <a:avLst/>
          </a:prstGeom>
        </p:spPr>
        <p:txBody>
          <a:bodyPr wrap="square">
            <a:spAutoFit/>
          </a:bodyPr>
          <a:lstStyle/>
          <a:p>
            <a:pPr algn="just">
              <a:lnSpc>
                <a:spcPct val="150000"/>
              </a:lnSpc>
            </a:pPr>
            <a:r>
              <a:rPr lang="en-US" sz="3600" b="1" i="1" u="sng" dirty="0" err="1">
                <a:solidFill>
                  <a:schemeClr val="accent5">
                    <a:lumMod val="50000"/>
                  </a:schemeClr>
                </a:solidFill>
                <a:latin typeface="Arial" pitchFamily="34" charset="0"/>
                <a:cs typeface="Arial" pitchFamily="34" charset="0"/>
              </a:rPr>
              <a:t>Nhóm</a:t>
            </a:r>
            <a:r>
              <a:rPr lang="en-US" sz="3600" b="1" i="1" u="sng" dirty="0">
                <a:solidFill>
                  <a:schemeClr val="accent5">
                    <a:lumMod val="50000"/>
                  </a:schemeClr>
                </a:solidFill>
                <a:latin typeface="Arial" pitchFamily="34" charset="0"/>
                <a:cs typeface="Arial" pitchFamily="34" charset="0"/>
              </a:rPr>
              <a:t> 1 - TH1</a:t>
            </a:r>
            <a:r>
              <a:rPr lang="en-US" sz="3600" b="1" i="1" dirty="0">
                <a:solidFill>
                  <a:schemeClr val="accent5">
                    <a:lumMod val="50000"/>
                  </a:schemeClr>
                </a:solidFill>
                <a:latin typeface="Arial" pitchFamily="34" charset="0"/>
                <a:cs typeface="Arial" pitchFamily="34" charset="0"/>
              </a:rPr>
              <a:t>.</a:t>
            </a:r>
            <a:r>
              <a:rPr lang="en-US" sz="3600" i="1" dirty="0">
                <a:solidFill>
                  <a:schemeClr val="accent5">
                    <a:lumMod val="50000"/>
                  </a:schemeClr>
                </a:solidFill>
                <a:latin typeface="Arial" pitchFamily="34" charset="0"/>
                <a:cs typeface="Arial" pitchFamily="34" charset="0"/>
              </a:rPr>
              <a:t> Linh </a:t>
            </a:r>
            <a:r>
              <a:rPr lang="en-US" sz="3600" i="1" dirty="0" err="1">
                <a:solidFill>
                  <a:schemeClr val="accent5">
                    <a:lumMod val="50000"/>
                  </a:schemeClr>
                </a:solidFill>
                <a:latin typeface="Arial" pitchFamily="34" charset="0"/>
                <a:cs typeface="Arial" pitchFamily="34" charset="0"/>
              </a:rPr>
              <a:t>học</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tốt</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các</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môn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xã</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hội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còn</a:t>
            </a:r>
            <a:r>
              <a:rPr lang="en-US" sz="3600" i="1" dirty="0">
                <a:solidFill>
                  <a:schemeClr val="accent5">
                    <a:lumMod val="50000"/>
                  </a:schemeClr>
                </a:solidFill>
                <a:latin typeface="Arial" pitchFamily="34" charset="0"/>
                <a:cs typeface="Arial" pitchFamily="34" charset="0"/>
              </a:rPr>
              <a:t> Nga </a:t>
            </a:r>
            <a:r>
              <a:rPr lang="en-US" sz="3600" i="1" dirty="0" err="1">
                <a:solidFill>
                  <a:schemeClr val="accent5">
                    <a:lumMod val="50000"/>
                  </a:schemeClr>
                </a:solidFill>
                <a:latin typeface="Arial" pitchFamily="34" charset="0"/>
                <a:cs typeface="Arial" pitchFamily="34" charset="0"/>
              </a:rPr>
              <a:t>có</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năng</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khiếu</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về</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hội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họa</a:t>
            </a:r>
            <a:r>
              <a:rPr lang="en-US" sz="3600" i="1" dirty="0">
                <a:solidFill>
                  <a:schemeClr val="accent5">
                    <a:lumMod val="50000"/>
                  </a:schemeClr>
                </a:solidFill>
                <a:latin typeface="Arial" pitchFamily="34" charset="0"/>
                <a:cs typeface="Arial" pitchFamily="34" charset="0"/>
              </a:rPr>
              <a:t>. Nga </a:t>
            </a:r>
            <a:r>
              <a:rPr lang="en-US" sz="3600" i="1" dirty="0" err="1">
                <a:solidFill>
                  <a:schemeClr val="accent5">
                    <a:lumMod val="50000"/>
                  </a:schemeClr>
                </a:solidFill>
                <a:latin typeface="Arial" pitchFamily="34" charset="0"/>
                <a:cs typeface="Arial" pitchFamily="34" charset="0"/>
              </a:rPr>
              <a:t>dự</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định</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sau</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khi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tốt</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nghiệp</a:t>
            </a:r>
            <a:r>
              <a:rPr lang="en-US" sz="3600" i="1" dirty="0">
                <a:solidFill>
                  <a:schemeClr val="accent5">
                    <a:lumMod val="50000"/>
                  </a:schemeClr>
                </a:solidFill>
                <a:latin typeface="Arial" pitchFamily="34" charset="0"/>
                <a:cs typeface="Arial" pitchFamily="34" charset="0"/>
              </a:rPr>
              <a:t> THPT </a:t>
            </a:r>
            <a:r>
              <a:rPr lang="en-US" sz="3600" i="1" dirty="0" err="1">
                <a:solidFill>
                  <a:schemeClr val="accent5">
                    <a:lumMod val="50000"/>
                  </a:schemeClr>
                </a:solidFill>
                <a:latin typeface="Arial" pitchFamily="34" charset="0"/>
                <a:cs typeface="Arial" pitchFamily="34" charset="0"/>
              </a:rPr>
              <a:t>sẽ</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vào</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ngành</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hội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họa</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của</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trường</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Đại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học</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Mĩ</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thuật</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để</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thỏa</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mãn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đam</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mê</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của</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mình</a:t>
            </a:r>
            <a:r>
              <a:rPr lang="en-US" sz="3600" i="1" dirty="0">
                <a:solidFill>
                  <a:schemeClr val="accent5">
                    <a:lumMod val="50000"/>
                  </a:schemeClr>
                </a:solidFill>
                <a:latin typeface="Arial" pitchFamily="34" charset="0"/>
                <a:cs typeface="Arial" pitchFamily="34" charset="0"/>
              </a:rPr>
              <a:t>. Do </a:t>
            </a:r>
            <a:r>
              <a:rPr lang="en-US" sz="3600" i="1" dirty="0" err="1">
                <a:solidFill>
                  <a:schemeClr val="accent5">
                    <a:lumMod val="50000"/>
                  </a:schemeClr>
                </a:solidFill>
                <a:latin typeface="Arial" pitchFamily="34" charset="0"/>
                <a:cs typeface="Arial" pitchFamily="34" charset="0"/>
              </a:rPr>
              <a:t>chơi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thân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với</a:t>
            </a:r>
            <a:r>
              <a:rPr lang="en-US" sz="3600" i="1" dirty="0">
                <a:solidFill>
                  <a:schemeClr val="accent5">
                    <a:lumMod val="50000"/>
                  </a:schemeClr>
                </a:solidFill>
                <a:latin typeface="Arial" pitchFamily="34" charset="0"/>
                <a:cs typeface="Arial" pitchFamily="34" charset="0"/>
              </a:rPr>
              <a:t> Nga </a:t>
            </a:r>
            <a:r>
              <a:rPr lang="en-US" sz="3600" i="1" dirty="0" err="1">
                <a:solidFill>
                  <a:schemeClr val="accent5">
                    <a:lumMod val="50000"/>
                  </a:schemeClr>
                </a:solidFill>
                <a:latin typeface="Arial" pitchFamily="34" charset="0"/>
                <a:cs typeface="Arial" pitchFamily="34" charset="0"/>
              </a:rPr>
              <a:t>và</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rất</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thích</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những</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bức</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tranh</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bạn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vẽ</a:t>
            </a:r>
            <a:r>
              <a:rPr lang="en-US" sz="3600" i="1" dirty="0">
                <a:solidFill>
                  <a:schemeClr val="accent5">
                    <a:lumMod val="50000"/>
                  </a:schemeClr>
                </a:solidFill>
                <a:latin typeface="Arial" pitchFamily="34" charset="0"/>
                <a:cs typeface="Arial" pitchFamily="34" charset="0"/>
              </a:rPr>
              <a:t>, Linh </a:t>
            </a:r>
            <a:r>
              <a:rPr lang="en-US" sz="3600" i="1" dirty="0" err="1">
                <a:solidFill>
                  <a:schemeClr val="accent5">
                    <a:lumMod val="50000"/>
                  </a:schemeClr>
                </a:solidFill>
                <a:latin typeface="Arial" pitchFamily="34" charset="0"/>
                <a:cs typeface="Arial" pitchFamily="34" charset="0"/>
              </a:rPr>
              <a:t>dự</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định</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đi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theo</a:t>
            </a:r>
            <a:r>
              <a:rPr lang="en-US" sz="3600" i="1" dirty="0">
                <a:solidFill>
                  <a:schemeClr val="accent5">
                    <a:lumMod val="50000"/>
                  </a:schemeClr>
                </a:solidFill>
                <a:latin typeface="Arial" pitchFamily="34" charset="0"/>
                <a:cs typeface="Arial" pitchFamily="34" charset="0"/>
              </a:rPr>
              <a:t> con </a:t>
            </a:r>
            <a:r>
              <a:rPr lang="en-US" sz="3600" i="1" dirty="0" err="1">
                <a:solidFill>
                  <a:schemeClr val="accent5">
                    <a:lumMod val="50000"/>
                  </a:schemeClr>
                </a:solidFill>
                <a:latin typeface="Arial" pitchFamily="34" charset="0"/>
                <a:cs typeface="Arial" pitchFamily="34" charset="0"/>
              </a:rPr>
              <a:t>đường</a:t>
            </a:r>
            <a:r>
              <a:rPr lang="en-US" sz="3600" i="1" dirty="0">
                <a:solidFill>
                  <a:schemeClr val="accent5">
                    <a:lumMod val="50000"/>
                  </a:schemeClr>
                </a:solidFill>
                <a:latin typeface="Arial" pitchFamily="34" charset="0"/>
                <a:cs typeface="Arial" pitchFamily="34" charset="0"/>
              </a:rPr>
              <a:t> Nga </a:t>
            </a:r>
            <a:r>
              <a:rPr lang="en-US" sz="3600" i="1" dirty="0" err="1">
                <a:solidFill>
                  <a:schemeClr val="accent5">
                    <a:lumMod val="50000"/>
                  </a:schemeClr>
                </a:solidFill>
                <a:latin typeface="Arial" pitchFamily="34" charset="0"/>
                <a:cs typeface="Arial" pitchFamily="34" charset="0"/>
              </a:rPr>
              <a:t>chọn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mặc</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dù</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khả</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năng</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hội</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họa</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của</a:t>
            </a:r>
            <a:r>
              <a:rPr lang="en-US" sz="3600" i="1" dirty="0">
                <a:solidFill>
                  <a:schemeClr val="accent5">
                    <a:lumMod val="50000"/>
                  </a:schemeClr>
                </a:solidFill>
                <a:latin typeface="Arial" pitchFamily="34" charset="0"/>
                <a:cs typeface="Arial" pitchFamily="34" charset="0"/>
              </a:rPr>
              <a:t> Linh </a:t>
            </a:r>
            <a:r>
              <a:rPr lang="en-US" sz="3600" i="1" dirty="0" err="1">
                <a:solidFill>
                  <a:schemeClr val="accent5">
                    <a:lumMod val="50000"/>
                  </a:schemeClr>
                </a:solidFill>
                <a:latin typeface="Arial" pitchFamily="34" charset="0"/>
                <a:cs typeface="Arial" pitchFamily="34" charset="0"/>
              </a:rPr>
              <a:t>rất</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hạn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chế</a:t>
            </a:r>
            <a:r>
              <a:rPr lang="en-US" sz="3600" i="1" dirty="0">
                <a:solidFill>
                  <a:schemeClr val="accent5">
                    <a:lumMod val="50000"/>
                  </a:schemeClr>
                </a:solidFill>
                <a:latin typeface="Arial" pitchFamily="34" charset="0"/>
                <a:cs typeface="Arial" pitchFamily="34" charset="0"/>
              </a:rPr>
              <a:t>. Theo </a:t>
            </a:r>
            <a:r>
              <a:rPr lang="en-US" sz="3600" i="1" dirty="0" err="1">
                <a:solidFill>
                  <a:schemeClr val="accent5">
                    <a:lumMod val="50000"/>
                  </a:schemeClr>
                </a:solidFill>
                <a:latin typeface="Arial" pitchFamily="34" charset="0"/>
                <a:cs typeface="Arial" pitchFamily="34" charset="0"/>
              </a:rPr>
              <a:t>em</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nên</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khuyên</a:t>
            </a:r>
            <a:r>
              <a:rPr lang="en-US" sz="3600" i="1" dirty="0">
                <a:solidFill>
                  <a:schemeClr val="accent5">
                    <a:lumMod val="50000"/>
                  </a:schemeClr>
                </a:solidFill>
                <a:latin typeface="Arial" pitchFamily="34" charset="0"/>
                <a:cs typeface="Arial" pitchFamily="34" charset="0"/>
              </a:rPr>
              <a:t> Linh </a:t>
            </a:r>
            <a:r>
              <a:rPr lang="en-US" sz="3600" i="1" dirty="0" err="1">
                <a:solidFill>
                  <a:schemeClr val="accent5">
                    <a:lumMod val="50000"/>
                  </a:schemeClr>
                </a:solidFill>
                <a:latin typeface="Arial" pitchFamily="34" charset="0"/>
                <a:cs typeface="Arial" pitchFamily="34" charset="0"/>
              </a:rPr>
              <a:t>như</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thế</a:t>
            </a:r>
            <a:r>
              <a:rPr lang="en-US" sz="3600" i="1" dirty="0">
                <a:solidFill>
                  <a:schemeClr val="accent5">
                    <a:lumMod val="50000"/>
                  </a:schemeClr>
                </a:solidFill>
                <a:latin typeface="Arial" pitchFamily="34" charset="0"/>
                <a:cs typeface="Arial" pitchFamily="34" charset="0"/>
              </a:rPr>
              <a:t> </a:t>
            </a:r>
            <a:r>
              <a:rPr lang="en-US" sz="3600" i="1" dirty="0" err="1">
                <a:solidFill>
                  <a:schemeClr val="accent5">
                    <a:lumMod val="50000"/>
                  </a:schemeClr>
                </a:solidFill>
                <a:latin typeface="Arial" pitchFamily="34" charset="0"/>
                <a:cs typeface="Arial" pitchFamily="34" charset="0"/>
              </a:rPr>
              <a:t>nào</a:t>
            </a:r>
            <a:r>
              <a:rPr lang="en-US" sz="3600" i="1" dirty="0">
                <a:solidFill>
                  <a:schemeClr val="accent5">
                    <a:lumMod val="50000"/>
                  </a:schemeClr>
                </a:solidFill>
                <a:latin typeface="Arial" pitchFamily="34" charset="0"/>
                <a:cs typeface="Arial" pitchFamily="34" charset="0"/>
              </a:rPr>
              <a:t>?</a:t>
            </a:r>
            <a:endParaRPr lang="en-US" sz="3600"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794086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Arial" pitchFamily="34" charset="0"/>
                  <a:cs typeface="Arial" pitchFamily="34" charset="0"/>
                </a:rPr>
                <a:t>KHỞI ĐỘNG</a:t>
              </a: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a:latin typeface="Arial" pitchFamily="34" charset="0"/>
                <a:cs typeface="Arial" pitchFamily="34" charset="0"/>
              </a:rPr>
              <a:t>Yêu cầu</a:t>
            </a:r>
            <a:r>
              <a:rPr lang="en-US" sz="3600">
                <a:latin typeface="Arial" pitchFamily="34" charset="0"/>
                <a:cs typeface="Arial" pitchFamily="34" charset="0"/>
              </a:rPr>
              <a:t>: Sắm vai, đưa ra lời khuyên cho nhân vật trong từng tình huống:</a:t>
            </a:r>
          </a:p>
        </p:txBody>
      </p:sp>
      <p:sp>
        <p:nvSpPr>
          <p:cNvPr id="9" name="Rectangle 8"/>
          <p:cNvSpPr/>
          <p:nvPr/>
        </p:nvSpPr>
        <p:spPr>
          <a:xfrm>
            <a:off x="1250489" y="2545975"/>
            <a:ext cx="15743011" cy="5078313"/>
          </a:xfrm>
          <a:prstGeom prst="rect">
            <a:avLst/>
          </a:prstGeom>
        </p:spPr>
        <p:txBody>
          <a:bodyPr wrap="square">
            <a:spAutoFit/>
          </a:bodyPr>
          <a:lstStyle/>
          <a:p>
            <a:pPr algn="just">
              <a:lnSpc>
                <a:spcPct val="150000"/>
              </a:lnSpc>
            </a:pPr>
            <a:r>
              <a:rPr lang="en-US" sz="3600" b="1" i="1" u="sng">
                <a:solidFill>
                  <a:schemeClr val="accent5">
                    <a:lumMod val="50000"/>
                  </a:schemeClr>
                </a:solidFill>
                <a:latin typeface="Arial" pitchFamily="34" charset="0"/>
                <a:cs typeface="Arial" pitchFamily="34" charset="0"/>
              </a:rPr>
              <a:t>Nhóm 2 - </a:t>
            </a:r>
            <a:r>
              <a:rPr lang="vi-VN" sz="3600" b="1" i="1" u="sng">
                <a:solidFill>
                  <a:schemeClr val="accent5">
                    <a:lumMod val="50000"/>
                  </a:schemeClr>
                </a:solidFill>
                <a:latin typeface="Arial" pitchFamily="34" charset="0"/>
                <a:cs typeface="Arial" pitchFamily="34" charset="0"/>
              </a:rPr>
              <a:t>TH2</a:t>
            </a:r>
            <a:r>
              <a:rPr lang="vi-VN" sz="3600" i="1">
                <a:solidFill>
                  <a:schemeClr val="accent5">
                    <a:lumMod val="50000"/>
                  </a:schemeClr>
                </a:solidFill>
                <a:latin typeface="Arial" pitchFamily="34" charset="0"/>
                <a:cs typeface="Arial" pitchFamily="34" charset="0"/>
              </a:rPr>
              <a:t>. Sơn học giỏi Toán và Tin học. Càng học, Sơn càng yêu thích, đam mê với hai môn học này. Sơn mơ ước sau này sẽ trở thành kĩ sự lập trình trong ngành Công nghệ thông tin. Tuy nhiên, bố Sơn – một chủ doanh nghiệp lớn trong tỉnh yêu c</a:t>
            </a:r>
            <a:r>
              <a:rPr lang="en-US" sz="3600" i="1">
                <a:solidFill>
                  <a:schemeClr val="accent5">
                    <a:lumMod val="50000"/>
                  </a:schemeClr>
                </a:solidFill>
                <a:latin typeface="Arial" pitchFamily="34" charset="0"/>
                <a:cs typeface="Arial" pitchFamily="34" charset="0"/>
              </a:rPr>
              <a:t>ầ</a:t>
            </a:r>
            <a:r>
              <a:rPr lang="vi-VN" sz="3600" i="1">
                <a:solidFill>
                  <a:schemeClr val="accent5">
                    <a:lumMod val="50000"/>
                  </a:schemeClr>
                </a:solidFill>
                <a:latin typeface="Arial" pitchFamily="34" charset="0"/>
                <a:cs typeface="Arial" pitchFamily="34" charset="0"/>
              </a:rPr>
              <a:t>u Sơn phải học ngành Quản trị kinh doanh để sau này kế nghiệp cha. Sơn băn khoăn, không biết nên chọn nghề theo sở thích, khả năng của bản thân hay chọn nghề theo yêu cầu của bố.</a:t>
            </a:r>
            <a:endParaRPr lang="en-US" sz="360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217250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Arial" pitchFamily="34" charset="0"/>
                  <a:cs typeface="Arial" pitchFamily="34" charset="0"/>
                </a:rPr>
                <a:t>KHỞI ĐỘNG</a:t>
              </a: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a:latin typeface="Arial" pitchFamily="34" charset="0"/>
                <a:cs typeface="Arial" pitchFamily="34" charset="0"/>
              </a:rPr>
              <a:t>Yêu cầu</a:t>
            </a:r>
            <a:r>
              <a:rPr lang="en-US" sz="3600">
                <a:latin typeface="Arial" pitchFamily="34" charset="0"/>
                <a:cs typeface="Arial" pitchFamily="34" charset="0"/>
              </a:rPr>
              <a:t>: Sắm vai, đưa ra lời khuyên cho nhân vật trong từng tình huống:</a:t>
            </a:r>
          </a:p>
        </p:txBody>
      </p:sp>
      <p:grpSp>
        <p:nvGrpSpPr>
          <p:cNvPr id="13" name="Group 12"/>
          <p:cNvGrpSpPr/>
          <p:nvPr/>
        </p:nvGrpSpPr>
        <p:grpSpPr>
          <a:xfrm>
            <a:off x="457202" y="2705100"/>
            <a:ext cx="10134600" cy="6477000"/>
            <a:chOff x="1528627" y="2552700"/>
            <a:chExt cx="10134600" cy="6477000"/>
          </a:xfrm>
        </p:grpSpPr>
        <p:sp>
          <p:nvSpPr>
            <p:cNvPr id="10" name="Rounded Rectangle 9"/>
            <p:cNvSpPr/>
            <p:nvPr/>
          </p:nvSpPr>
          <p:spPr>
            <a:xfrm>
              <a:off x="1528627" y="2552700"/>
              <a:ext cx="10134600" cy="64770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81028" y="2705100"/>
              <a:ext cx="9982198" cy="63246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5000" y="2892548"/>
              <a:ext cx="9377225" cy="5909310"/>
            </a:xfrm>
            <a:prstGeom prst="rect">
              <a:avLst/>
            </a:prstGeom>
          </p:spPr>
          <p:txBody>
            <a:bodyPr wrap="square">
              <a:spAutoFit/>
            </a:bodyPr>
            <a:lstStyle/>
            <a:p>
              <a:pPr algn="just">
                <a:lnSpc>
                  <a:spcPct val="150000"/>
                </a:lnSpc>
              </a:pPr>
              <a:r>
                <a:rPr lang="en-US" sz="3600" i="1">
                  <a:solidFill>
                    <a:schemeClr val="bg1"/>
                  </a:solidFill>
                  <a:latin typeface="Arial" pitchFamily="34" charset="0"/>
                  <a:cs typeface="Arial" pitchFamily="34" charset="0"/>
                </a:rPr>
                <a:t>Nếu Linh chọn thi vào trường Đại học Mĩ thuật cùng Nga thì có thể Linh sẽ bị thất bại ngay từ vòng sơ tuyển năng khiếu, gây lãng phí thời gian, tiền của. Do đó, Linh không nên chọn nghề theo bạn mà phải chọn nghề theo sở thích, khả năng của bản thân, nhất là những ngành nghề đòi hỏi ca về năng khiếu. </a:t>
              </a:r>
              <a:endParaRPr lang="en-US" sz="3600">
                <a:solidFill>
                  <a:schemeClr val="bg1"/>
                </a:solidFill>
                <a:latin typeface="Arial" pitchFamily="34" charset="0"/>
                <a:cs typeface="Arial" pitchFamily="34" charset="0"/>
              </a:endParaRPr>
            </a:p>
          </p:txBody>
        </p:sp>
      </p:grpSp>
      <p:pic>
        <p:nvPicPr>
          <p:cNvPr id="14" name="Picture 13"/>
          <p:cNvPicPr>
            <a:picLocks noChangeAspect="1"/>
          </p:cNvPicPr>
          <p:nvPr/>
        </p:nvPicPr>
        <p:blipFill>
          <a:blip r:embed="rId5"/>
          <a:srcRect/>
          <a:stretch>
            <a:fillRect/>
          </a:stretch>
        </p:blipFill>
        <p:spPr>
          <a:xfrm>
            <a:off x="10972800" y="2944994"/>
            <a:ext cx="6286481" cy="5982370"/>
          </a:xfrm>
          <a:prstGeom prst="rect">
            <a:avLst/>
          </a:prstGeom>
        </p:spPr>
      </p:pic>
      <p:pic>
        <p:nvPicPr>
          <p:cNvPr id="15"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99000" y="7202241"/>
            <a:ext cx="2589000" cy="3095965"/>
          </a:xfrm>
          <a:prstGeom prst="rect">
            <a:avLst/>
          </a:prstGeom>
        </p:spPr>
      </p:pic>
      <p:sp>
        <p:nvSpPr>
          <p:cNvPr id="16" name="TextBox 15"/>
          <p:cNvSpPr txBox="1"/>
          <p:nvPr/>
        </p:nvSpPr>
        <p:spPr>
          <a:xfrm>
            <a:off x="12122987" y="5630161"/>
            <a:ext cx="3860352"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TÌNH HUỐNG 1</a:t>
            </a:r>
          </a:p>
        </p:txBody>
      </p:sp>
    </p:spTree>
    <p:extLst>
      <p:ext uri="{BB962C8B-B14F-4D97-AF65-F5344CB8AC3E}">
        <p14:creationId xmlns:p14="http://schemas.microsoft.com/office/powerpoint/2010/main" val="2176872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Arial" pitchFamily="34" charset="0"/>
                  <a:cs typeface="Arial" pitchFamily="34" charset="0"/>
                </a:rPr>
                <a:t>KHỞI ĐỘNG</a:t>
              </a: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a:latin typeface="Arial" pitchFamily="34" charset="0"/>
                <a:cs typeface="Arial" pitchFamily="34" charset="0"/>
              </a:rPr>
              <a:t>Yêu cầu</a:t>
            </a:r>
            <a:r>
              <a:rPr lang="en-US" sz="3600">
                <a:latin typeface="Arial" pitchFamily="34" charset="0"/>
                <a:cs typeface="Arial" pitchFamily="34" charset="0"/>
              </a:rPr>
              <a:t>: Sắm vai, đưa ra lời khuyên cho nhân vật trong từng tình huống:</a:t>
            </a:r>
          </a:p>
        </p:txBody>
      </p:sp>
      <p:grpSp>
        <p:nvGrpSpPr>
          <p:cNvPr id="13" name="Group 12"/>
          <p:cNvGrpSpPr/>
          <p:nvPr/>
        </p:nvGrpSpPr>
        <p:grpSpPr>
          <a:xfrm>
            <a:off x="457202" y="2705100"/>
            <a:ext cx="10667998" cy="6977499"/>
            <a:chOff x="1528627" y="2552700"/>
            <a:chExt cx="10134600" cy="6977499"/>
          </a:xfrm>
        </p:grpSpPr>
        <p:sp>
          <p:nvSpPr>
            <p:cNvPr id="10" name="Rounded Rectangle 9"/>
            <p:cNvSpPr/>
            <p:nvPr/>
          </p:nvSpPr>
          <p:spPr>
            <a:xfrm>
              <a:off x="1528627" y="2552700"/>
              <a:ext cx="10134600" cy="64770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81028" y="2705100"/>
              <a:ext cx="9982198" cy="63246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5000" y="2892548"/>
              <a:ext cx="9377225" cy="6637651"/>
            </a:xfrm>
            <a:prstGeom prst="rect">
              <a:avLst/>
            </a:prstGeom>
          </p:spPr>
          <p:txBody>
            <a:bodyPr wrap="square">
              <a:spAutoFit/>
            </a:bodyPr>
            <a:lstStyle/>
            <a:p>
              <a:pPr algn="just">
                <a:lnSpc>
                  <a:spcPct val="150000"/>
                </a:lnSpc>
              </a:pPr>
              <a:r>
                <a:rPr lang="vi-VN" sz="3600" i="1">
                  <a:solidFill>
                    <a:schemeClr val="bg1"/>
                  </a:solidFill>
                  <a:latin typeface="Arial" pitchFamily="34" charset="0"/>
                  <a:cs typeface="Arial" pitchFamily="34" charset="0"/>
                </a:rPr>
                <a:t>Thế mạnh của Sơn không phải là kinh doanh nên Sơn hãy thuyết phục bố dần dần để bố đồng ý với việc chọn nghề của bạn. Vì chỉ khi được làm công việc mà mình yêu thích, có khả năng nổi trội thì mới có động lực, đam mê làm việc và phát huy tối đa năng lực, sở trường của bản thân trong hoạt động nghề nghiệp.</a:t>
              </a:r>
              <a:endParaRPr lang="en-US" sz="3600">
                <a:solidFill>
                  <a:schemeClr val="bg1"/>
                </a:solidFill>
                <a:latin typeface="Arial" pitchFamily="34" charset="0"/>
                <a:cs typeface="Arial" pitchFamily="34" charset="0"/>
              </a:endParaRPr>
            </a:p>
          </p:txBody>
        </p:sp>
      </p:grpSp>
      <p:pic>
        <p:nvPicPr>
          <p:cNvPr id="14" name="Picture 13"/>
          <p:cNvPicPr>
            <a:picLocks noChangeAspect="1"/>
          </p:cNvPicPr>
          <p:nvPr/>
        </p:nvPicPr>
        <p:blipFill>
          <a:blip r:embed="rId5"/>
          <a:srcRect/>
          <a:stretch>
            <a:fillRect/>
          </a:stretch>
        </p:blipFill>
        <p:spPr>
          <a:xfrm>
            <a:off x="11430000" y="2944994"/>
            <a:ext cx="5829281" cy="5982370"/>
          </a:xfrm>
          <a:prstGeom prst="rect">
            <a:avLst/>
          </a:prstGeom>
        </p:spPr>
      </p:pic>
      <p:pic>
        <p:nvPicPr>
          <p:cNvPr id="15"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99000" y="7202241"/>
            <a:ext cx="2589000" cy="3095965"/>
          </a:xfrm>
          <a:prstGeom prst="rect">
            <a:avLst/>
          </a:prstGeom>
        </p:spPr>
      </p:pic>
      <p:sp>
        <p:nvSpPr>
          <p:cNvPr id="16" name="TextBox 15"/>
          <p:cNvSpPr txBox="1"/>
          <p:nvPr/>
        </p:nvSpPr>
        <p:spPr>
          <a:xfrm>
            <a:off x="12420600" y="5611389"/>
            <a:ext cx="3860352"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TÌNH HUỐNG 2</a:t>
            </a:r>
          </a:p>
        </p:txBody>
      </p:sp>
    </p:spTree>
    <p:extLst>
      <p:ext uri="{BB962C8B-B14F-4D97-AF65-F5344CB8AC3E}">
        <p14:creationId xmlns:p14="http://schemas.microsoft.com/office/powerpoint/2010/main" val="1311991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401300"/>
          </a:xfrm>
          <a:prstGeom prst="rect">
            <a:avLst/>
          </a:prstGeom>
        </p:spPr>
      </p:pic>
      <p:grpSp>
        <p:nvGrpSpPr>
          <p:cNvPr id="5" name="Group 4"/>
          <p:cNvGrpSpPr/>
          <p:nvPr/>
        </p:nvGrpSpPr>
        <p:grpSpPr>
          <a:xfrm>
            <a:off x="6647329" y="2115669"/>
            <a:ext cx="6096000" cy="1066800"/>
            <a:chOff x="6934200" y="1039905"/>
            <a:chExt cx="6096000" cy="1066800"/>
          </a:xfrm>
        </p:grpSpPr>
        <p:sp>
          <p:nvSpPr>
            <p:cNvPr id="3" name="Rounded Rectangle 2"/>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Arial" pitchFamily="34" charset="0"/>
                  <a:cs typeface="Arial" pitchFamily="34" charset="0"/>
                </a:rPr>
                <a:t>NỘI DUNG BÀI HỌC</a:t>
              </a:r>
            </a:p>
          </p:txBody>
        </p:sp>
      </p:grpSp>
      <p:grpSp>
        <p:nvGrpSpPr>
          <p:cNvPr id="8" name="Group 7"/>
          <p:cNvGrpSpPr/>
          <p:nvPr/>
        </p:nvGrpSpPr>
        <p:grpSpPr>
          <a:xfrm>
            <a:off x="2794046" y="3924300"/>
            <a:ext cx="6477000" cy="4343400"/>
            <a:chOff x="2667000" y="3009900"/>
            <a:chExt cx="6477000" cy="4343400"/>
          </a:xfrm>
        </p:grpSpPr>
        <p:sp>
          <p:nvSpPr>
            <p:cNvPr id="6" name="Rectangle 5"/>
            <p:cNvSpPr/>
            <p:nvPr/>
          </p:nvSpPr>
          <p:spPr>
            <a:xfrm>
              <a:off x="2667000" y="3009900"/>
              <a:ext cx="6477000" cy="434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Rectangle 6"/>
            <p:cNvSpPr/>
            <p:nvPr/>
          </p:nvSpPr>
          <p:spPr>
            <a:xfrm>
              <a:off x="2874215" y="3307824"/>
              <a:ext cx="5888785" cy="3785652"/>
            </a:xfrm>
            <a:prstGeom prst="rect">
              <a:avLst/>
            </a:prstGeom>
          </p:spPr>
          <p:txBody>
            <a:bodyPr wrap="square">
              <a:spAutoFit/>
            </a:bodyPr>
            <a:lstStyle/>
            <a:p>
              <a:pPr algn="just">
                <a:lnSpc>
                  <a:spcPct val="150000"/>
                </a:lnSpc>
              </a:pPr>
              <a:r>
                <a:rPr lang="en-US" sz="4000" b="1">
                  <a:latin typeface="Arial" pitchFamily="34" charset="0"/>
                  <a:cs typeface="Arial" pitchFamily="34" charset="0"/>
                </a:rPr>
                <a:t>Hoạt động 4.</a:t>
              </a:r>
              <a:r>
                <a:rPr lang="en-US" sz="4000">
                  <a:latin typeface="Arial" pitchFamily="34" charset="0"/>
                  <a:cs typeface="Arial" pitchFamily="34" charset="0"/>
                </a:rPr>
                <a:t> Xây dựng kế hoạch rèn luyện bản thân theo định hướng nghề nghiệp</a:t>
              </a:r>
            </a:p>
          </p:txBody>
        </p:sp>
      </p:grpSp>
      <p:grpSp>
        <p:nvGrpSpPr>
          <p:cNvPr id="9" name="Group 8"/>
          <p:cNvGrpSpPr/>
          <p:nvPr/>
        </p:nvGrpSpPr>
        <p:grpSpPr>
          <a:xfrm>
            <a:off x="9918746" y="3943350"/>
            <a:ext cx="6477000" cy="4343400"/>
            <a:chOff x="2667000" y="3009900"/>
            <a:chExt cx="6477000" cy="4343400"/>
          </a:xfrm>
        </p:grpSpPr>
        <p:sp>
          <p:nvSpPr>
            <p:cNvPr id="10" name="Rectangle 9"/>
            <p:cNvSpPr/>
            <p:nvPr/>
          </p:nvSpPr>
          <p:spPr>
            <a:xfrm>
              <a:off x="2667000" y="3009900"/>
              <a:ext cx="6477000" cy="434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ectangle 10"/>
            <p:cNvSpPr/>
            <p:nvPr/>
          </p:nvSpPr>
          <p:spPr>
            <a:xfrm>
              <a:off x="2961107" y="3307824"/>
              <a:ext cx="5888785" cy="3785652"/>
            </a:xfrm>
            <a:prstGeom prst="rect">
              <a:avLst/>
            </a:prstGeom>
          </p:spPr>
          <p:txBody>
            <a:bodyPr wrap="square">
              <a:spAutoFit/>
            </a:bodyPr>
            <a:lstStyle/>
            <a:p>
              <a:pPr algn="just">
                <a:lnSpc>
                  <a:spcPct val="150000"/>
                </a:lnSpc>
              </a:pPr>
              <a:r>
                <a:rPr lang="vi-VN" sz="4000" b="1">
                  <a:latin typeface="Arial" pitchFamily="34" charset="0"/>
                  <a:cs typeface="Arial" pitchFamily="34" charset="0"/>
                </a:rPr>
                <a:t>Hoạt động 5.</a:t>
              </a:r>
              <a:r>
                <a:rPr lang="vi-VN" sz="4000">
                  <a:latin typeface="Arial" pitchFamily="34" charset="0"/>
                  <a:cs typeface="Arial" pitchFamily="34" charset="0"/>
                </a:rPr>
                <a:t> Rèn luyện năng lực, phẩm chất của bản thân theo kế hoạch đã lập</a:t>
              </a:r>
              <a:r>
                <a:rPr lang="en-US" sz="4000">
                  <a:latin typeface="Arial" pitchFamily="34" charset="0"/>
                  <a:cs typeface="Arial" pitchFamily="34" charset="0"/>
                </a:rPr>
                <a:t>.</a:t>
              </a:r>
            </a:p>
          </p:txBody>
        </p:sp>
      </p:grpSp>
    </p:spTree>
    <p:extLst>
      <p:ext uri="{BB962C8B-B14F-4D97-AF65-F5344CB8AC3E}">
        <p14:creationId xmlns:p14="http://schemas.microsoft.com/office/powerpoint/2010/main" val="2685921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09600" y="333936"/>
            <a:ext cx="166878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a:solidFill>
                  <a:srgbClr val="FF0000"/>
                </a:solidFill>
                <a:latin typeface="Arial" pitchFamily="34" charset="0"/>
                <a:cs typeface="Arial" pitchFamily="34" charset="0"/>
              </a:rPr>
              <a:t>HĐ4. </a:t>
            </a:r>
            <a:r>
              <a:rPr lang="vi-VN" sz="3600" b="1">
                <a:solidFill>
                  <a:srgbClr val="FF0000"/>
                </a:solidFill>
                <a:latin typeface="Arial" pitchFamily="34" charset="0"/>
                <a:cs typeface="Arial" pitchFamily="34" charset="0"/>
              </a:rPr>
              <a:t>Xây dựng kế hoạch rèn luyện bản thân theo định hướng nghề nghiệp</a:t>
            </a:r>
            <a:endParaRPr lang="en-US" sz="3600" b="1">
              <a:solidFill>
                <a:srgbClr val="FF0000"/>
              </a:solidFill>
              <a:latin typeface="Arial" pitchFamily="34" charset="0"/>
              <a:cs typeface="Arial" pitchFamily="34" charset="0"/>
            </a:endParaRPr>
          </a:p>
        </p:txBody>
      </p:sp>
      <p:sp>
        <p:nvSpPr>
          <p:cNvPr id="7" name="Rectangle 6"/>
          <p:cNvSpPr/>
          <p:nvPr/>
        </p:nvSpPr>
        <p:spPr>
          <a:xfrm>
            <a:off x="1457130" y="1520034"/>
            <a:ext cx="14992739" cy="1754326"/>
          </a:xfrm>
          <a:prstGeom prst="rect">
            <a:avLst/>
          </a:prstGeom>
        </p:spPr>
        <p:txBody>
          <a:bodyPr wrap="square">
            <a:spAutoFit/>
          </a:bodyPr>
          <a:lstStyle/>
          <a:p>
            <a:pPr>
              <a:lnSpc>
                <a:spcPct val="150000"/>
              </a:lnSpc>
            </a:pPr>
            <a:r>
              <a:rPr lang="en-US" sz="3600" b="1" u="sng">
                <a:latin typeface="Arial" pitchFamily="34" charset="0"/>
                <a:cs typeface="Arial" pitchFamily="34" charset="0"/>
              </a:rPr>
              <a:t>Yêu cầu</a:t>
            </a:r>
            <a:r>
              <a:rPr lang="en-US" sz="3600">
                <a:latin typeface="Arial" pitchFamily="34" charset="0"/>
                <a:cs typeface="Arial" pitchFamily="34" charset="0"/>
              </a:rPr>
              <a:t>: Hoàn thành mẫu kế hoạch rèn luyện bản thân theo định hướng nghề nghiệp. </a:t>
            </a:r>
          </a:p>
        </p:txBody>
      </p:sp>
      <p:graphicFrame>
        <p:nvGraphicFramePr>
          <p:cNvPr id="8" name="Table 7"/>
          <p:cNvGraphicFramePr>
            <a:graphicFrameLocks noGrp="1"/>
          </p:cNvGraphicFramePr>
          <p:nvPr>
            <p:extLst>
              <p:ext uri="{D42A27DB-BD31-4B8C-83A1-F6EECF244321}">
                <p14:modId xmlns:p14="http://schemas.microsoft.com/office/powerpoint/2010/main" val="3279167496"/>
              </p:ext>
            </p:extLst>
          </p:nvPr>
        </p:nvGraphicFramePr>
        <p:xfrm>
          <a:off x="761999" y="3393142"/>
          <a:ext cx="16764002" cy="6127376"/>
        </p:xfrm>
        <a:graphic>
          <a:graphicData uri="http://schemas.openxmlformats.org/drawingml/2006/table">
            <a:tbl>
              <a:tblPr firstRow="1" firstCol="1" bandRow="1">
                <a:tableStyleId>{5C22544A-7EE6-4342-B048-85BDC9FD1C3A}</a:tableStyleId>
              </a:tblPr>
              <a:tblGrid>
                <a:gridCol w="6418649">
                  <a:extLst>
                    <a:ext uri="{9D8B030D-6E8A-4147-A177-3AD203B41FA5}">
                      <a16:colId xmlns:a16="http://schemas.microsoft.com/office/drawing/2014/main" val="20000"/>
                    </a:ext>
                  </a:extLst>
                </a:gridCol>
                <a:gridCol w="5663514">
                  <a:extLst>
                    <a:ext uri="{9D8B030D-6E8A-4147-A177-3AD203B41FA5}">
                      <a16:colId xmlns:a16="http://schemas.microsoft.com/office/drawing/2014/main" val="20001"/>
                    </a:ext>
                  </a:extLst>
                </a:gridCol>
                <a:gridCol w="4681839">
                  <a:extLst>
                    <a:ext uri="{9D8B030D-6E8A-4147-A177-3AD203B41FA5}">
                      <a16:colId xmlns:a16="http://schemas.microsoft.com/office/drawing/2014/main" val="20002"/>
                    </a:ext>
                  </a:extLst>
                </a:gridCol>
              </a:tblGrid>
              <a:tr h="1936376">
                <a:tc>
                  <a:txBody>
                    <a:bodyPr/>
                    <a:lstStyle/>
                    <a:p>
                      <a:pPr algn="ctr">
                        <a:lnSpc>
                          <a:spcPct val="150000"/>
                        </a:lnSpc>
                        <a:spcBef>
                          <a:spcPts val="600"/>
                        </a:spcBef>
                        <a:spcAft>
                          <a:spcPts val="0"/>
                        </a:spcAft>
                      </a:pPr>
                      <a:r>
                        <a:rPr lang="en-US" sz="3600">
                          <a:solidFill>
                            <a:schemeClr val="bg1"/>
                          </a:solidFill>
                          <a:effectLst/>
                          <a:latin typeface="Arial" pitchFamily="34" charset="0"/>
                          <a:cs typeface="Arial" pitchFamily="34" charset="0"/>
                        </a:rPr>
                        <a:t>Những đặc điểm chưa phù hợp cần rèn luyện</a:t>
                      </a:r>
                      <a:endParaRPr lang="en-US" sz="360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200000"/>
                        </a:lnSpc>
                        <a:spcBef>
                          <a:spcPts val="600"/>
                        </a:spcBef>
                        <a:spcAft>
                          <a:spcPts val="0"/>
                        </a:spcAft>
                      </a:pPr>
                      <a:r>
                        <a:rPr lang="en-US" sz="3600">
                          <a:solidFill>
                            <a:schemeClr val="bg1"/>
                          </a:solidFill>
                          <a:effectLst/>
                          <a:latin typeface="Arial" pitchFamily="34" charset="0"/>
                          <a:cs typeface="Arial" pitchFamily="34" charset="0"/>
                        </a:rPr>
                        <a:t>Biện pháp rèn luyện</a:t>
                      </a:r>
                      <a:endParaRPr lang="en-US" sz="360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200000"/>
                        </a:lnSpc>
                        <a:spcBef>
                          <a:spcPts val="600"/>
                        </a:spcBef>
                        <a:spcAft>
                          <a:spcPts val="0"/>
                        </a:spcAft>
                      </a:pPr>
                      <a:r>
                        <a:rPr lang="en-US" sz="3600">
                          <a:solidFill>
                            <a:schemeClr val="bg1"/>
                          </a:solidFill>
                          <a:effectLst/>
                          <a:latin typeface="Arial" pitchFamily="34" charset="0"/>
                          <a:cs typeface="Arial" pitchFamily="34" charset="0"/>
                        </a:rPr>
                        <a:t>Kết quả mong đợi</a:t>
                      </a:r>
                      <a:endParaRPr lang="en-US" sz="360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extLst>
                  <a:ext uri="{0D108BD9-81ED-4DB2-BD59-A6C34878D82A}">
                    <a16:rowId xmlns:a16="http://schemas.microsoft.com/office/drawing/2014/main" val="10000"/>
                  </a:ext>
                </a:extLst>
              </a:tr>
              <a:tr h="2209800">
                <a:tc>
                  <a:txBody>
                    <a:bodyPr/>
                    <a:lstStyle/>
                    <a:p>
                      <a:pPr algn="ctr">
                        <a:lnSpc>
                          <a:spcPct val="200000"/>
                        </a:lnSpc>
                        <a:spcBef>
                          <a:spcPts val="600"/>
                        </a:spcBef>
                        <a:spcAft>
                          <a:spcPts val="0"/>
                        </a:spcAft>
                      </a:pPr>
                      <a:r>
                        <a:rPr lang="en-US" sz="3600">
                          <a:solidFill>
                            <a:schemeClr val="bg1"/>
                          </a:solidFill>
                          <a:effectLst/>
                          <a:latin typeface="Arial" pitchFamily="34" charset="0"/>
                          <a:cs typeface="Arial" pitchFamily="34" charset="0"/>
                        </a:rPr>
                        <a:t>1. …</a:t>
                      </a:r>
                      <a:endParaRPr lang="en-US" sz="360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a:ea typeface="Calibri"/>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a:ea typeface="Calibri"/>
                      </a:endParaRPr>
                    </a:p>
                  </a:txBody>
                  <a:tcPr marL="42698" marR="42698" marT="0" marB="0">
                    <a:solidFill>
                      <a:schemeClr val="accent5">
                        <a:lumMod val="50000"/>
                      </a:schemeClr>
                    </a:solidFill>
                  </a:tcPr>
                </a:tc>
                <a:extLst>
                  <a:ext uri="{0D108BD9-81ED-4DB2-BD59-A6C34878D82A}">
                    <a16:rowId xmlns:a16="http://schemas.microsoft.com/office/drawing/2014/main" val="10001"/>
                  </a:ext>
                </a:extLst>
              </a:tr>
              <a:tr h="1981200">
                <a:tc>
                  <a:txBody>
                    <a:bodyPr/>
                    <a:lstStyle/>
                    <a:p>
                      <a:pPr algn="ctr">
                        <a:lnSpc>
                          <a:spcPct val="200000"/>
                        </a:lnSpc>
                        <a:spcBef>
                          <a:spcPts val="600"/>
                        </a:spcBef>
                        <a:spcAft>
                          <a:spcPts val="0"/>
                        </a:spcAft>
                      </a:pPr>
                      <a:r>
                        <a:rPr lang="en-US" sz="3600">
                          <a:solidFill>
                            <a:schemeClr val="bg1"/>
                          </a:solidFill>
                          <a:effectLst/>
                          <a:latin typeface="Arial" pitchFamily="34" charset="0"/>
                          <a:cs typeface="Arial" pitchFamily="34" charset="0"/>
                        </a:rPr>
                        <a:t>2. …</a:t>
                      </a:r>
                      <a:endParaRPr lang="en-US" sz="360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a:ea typeface="Calibri"/>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a:ea typeface="Calibri"/>
                      </a:endParaRPr>
                    </a:p>
                  </a:txBody>
                  <a:tcPr marL="42698" marR="42698" marT="0" marB="0">
                    <a:solidFill>
                      <a:schemeClr val="accent5">
                        <a:lumMod val="50000"/>
                      </a:schemeClr>
                    </a:solidFill>
                  </a:tcPr>
                </a:tc>
                <a:extLst>
                  <a:ext uri="{0D108BD9-81ED-4DB2-BD59-A6C34878D82A}">
                    <a16:rowId xmlns:a16="http://schemas.microsoft.com/office/drawing/2014/main" val="10002"/>
                  </a:ext>
                </a:extLst>
              </a:tr>
            </a:tbl>
          </a:graphicData>
        </a:graphic>
      </p:graphicFrame>
      <p:pic>
        <p:nvPicPr>
          <p:cNvPr id="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52768" y="7505700"/>
            <a:ext cx="2335232" cy="2792506"/>
          </a:xfrm>
          <a:prstGeom prst="rect">
            <a:avLst/>
          </a:prstGeom>
        </p:spPr>
      </p:pic>
    </p:spTree>
    <p:extLst>
      <p:ext uri="{BB962C8B-B14F-4D97-AF65-F5344CB8AC3E}">
        <p14:creationId xmlns:p14="http://schemas.microsoft.com/office/powerpoint/2010/main" val="1315870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211282473"/>
              </p:ext>
            </p:extLst>
          </p:nvPr>
        </p:nvGraphicFramePr>
        <p:xfrm>
          <a:off x="-1" y="1371600"/>
          <a:ext cx="18288002" cy="8915400"/>
        </p:xfrm>
        <a:graphic>
          <a:graphicData uri="http://schemas.openxmlformats.org/drawingml/2006/table">
            <a:tbl>
              <a:tblPr firstRow="1" firstCol="1" bandRow="1">
                <a:tableStyleId>{5C22544A-7EE6-4342-B048-85BDC9FD1C3A}</a:tableStyleId>
              </a:tblPr>
              <a:tblGrid>
                <a:gridCol w="5236652">
                  <a:extLst>
                    <a:ext uri="{9D8B030D-6E8A-4147-A177-3AD203B41FA5}">
                      <a16:colId xmlns:a16="http://schemas.microsoft.com/office/drawing/2014/main" val="20000"/>
                    </a:ext>
                  </a:extLst>
                </a:gridCol>
                <a:gridCol w="9850949">
                  <a:extLst>
                    <a:ext uri="{9D8B030D-6E8A-4147-A177-3AD203B41FA5}">
                      <a16:colId xmlns:a16="http://schemas.microsoft.com/office/drawing/2014/main" val="20001"/>
                    </a:ext>
                  </a:extLst>
                </a:gridCol>
                <a:gridCol w="3200401">
                  <a:extLst>
                    <a:ext uri="{9D8B030D-6E8A-4147-A177-3AD203B41FA5}">
                      <a16:colId xmlns:a16="http://schemas.microsoft.com/office/drawing/2014/main" val="20002"/>
                    </a:ext>
                  </a:extLst>
                </a:gridCol>
              </a:tblGrid>
              <a:tr h="2000378">
                <a:tc>
                  <a:txBody>
                    <a:bodyPr/>
                    <a:lstStyle/>
                    <a:p>
                      <a:pPr algn="ctr">
                        <a:lnSpc>
                          <a:spcPct val="150000"/>
                        </a:lnSpc>
                        <a:spcBef>
                          <a:spcPts val="600"/>
                        </a:spcBef>
                        <a:spcAft>
                          <a:spcPts val="0"/>
                        </a:spcAft>
                      </a:pPr>
                      <a:r>
                        <a:rPr lang="en-US" sz="3600" b="0">
                          <a:solidFill>
                            <a:schemeClr val="bg1"/>
                          </a:solidFill>
                          <a:effectLst/>
                          <a:latin typeface="Arial" pitchFamily="34" charset="0"/>
                          <a:cs typeface="Arial" pitchFamily="34" charset="0"/>
                        </a:rPr>
                        <a:t>Những đặc điểm chưa phù hợp cần rèn luyện</a:t>
                      </a:r>
                      <a:endParaRPr lang="en-US" sz="3600" b="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200000"/>
                        </a:lnSpc>
                        <a:spcBef>
                          <a:spcPts val="600"/>
                        </a:spcBef>
                        <a:spcAft>
                          <a:spcPts val="0"/>
                        </a:spcAft>
                      </a:pPr>
                      <a:r>
                        <a:rPr lang="en-US" sz="3600" b="0">
                          <a:solidFill>
                            <a:schemeClr val="bg1"/>
                          </a:solidFill>
                          <a:effectLst/>
                          <a:latin typeface="Arial" pitchFamily="34" charset="0"/>
                          <a:cs typeface="Arial" pitchFamily="34" charset="0"/>
                        </a:rPr>
                        <a:t>Biện pháp rèn luyện</a:t>
                      </a:r>
                      <a:endParaRPr lang="en-US" sz="3600" b="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b="0">
                          <a:solidFill>
                            <a:schemeClr val="bg1"/>
                          </a:solidFill>
                          <a:effectLst/>
                          <a:latin typeface="Arial" pitchFamily="34" charset="0"/>
                          <a:cs typeface="Arial" pitchFamily="34" charset="0"/>
                        </a:rPr>
                        <a:t>Kết quả mong đợi</a:t>
                      </a:r>
                      <a:endParaRPr lang="en-US" sz="3600" b="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extLst>
                  <a:ext uri="{0D108BD9-81ED-4DB2-BD59-A6C34878D82A}">
                    <a16:rowId xmlns:a16="http://schemas.microsoft.com/office/drawing/2014/main" val="10000"/>
                  </a:ext>
                </a:extLst>
              </a:tr>
              <a:tr h="6915022">
                <a:tc>
                  <a:txBody>
                    <a:bodyPr/>
                    <a:lstStyle/>
                    <a:p>
                      <a:pPr algn="ctr">
                        <a:lnSpc>
                          <a:spcPct val="150000"/>
                        </a:lnSpc>
                        <a:spcBef>
                          <a:spcPts val="600"/>
                        </a:spcBef>
                        <a:spcAft>
                          <a:spcPts val="0"/>
                        </a:spcAft>
                      </a:pPr>
                      <a:endParaRPr lang="en-US" sz="3600" b="0">
                        <a:solidFill>
                          <a:schemeClr val="bg1"/>
                        </a:solidFill>
                        <a:effectLst/>
                        <a:latin typeface="Arial" pitchFamily="34" charset="0"/>
                        <a:cs typeface="Arial" pitchFamily="34" charset="0"/>
                      </a:endParaRPr>
                    </a:p>
                    <a:p>
                      <a:pPr algn="ctr">
                        <a:lnSpc>
                          <a:spcPct val="150000"/>
                        </a:lnSpc>
                        <a:spcBef>
                          <a:spcPts val="600"/>
                        </a:spcBef>
                        <a:spcAft>
                          <a:spcPts val="0"/>
                        </a:spcAft>
                      </a:pPr>
                      <a:r>
                        <a:rPr lang="en-US" sz="3600" b="0">
                          <a:solidFill>
                            <a:schemeClr val="bg1"/>
                          </a:solidFill>
                          <a:effectLst/>
                          <a:latin typeface="Arial" pitchFamily="34" charset="0"/>
                          <a:cs typeface="Arial" pitchFamily="34" charset="0"/>
                        </a:rPr>
                        <a:t>1. Thiếu</a:t>
                      </a:r>
                      <a:r>
                        <a:rPr lang="en-US" sz="3600" b="0" baseline="0">
                          <a:solidFill>
                            <a:schemeClr val="bg1"/>
                          </a:solidFill>
                          <a:effectLst/>
                          <a:latin typeface="Arial" pitchFamily="34" charset="0"/>
                          <a:cs typeface="Arial" pitchFamily="34" charset="0"/>
                        </a:rPr>
                        <a:t> tính kiên trì</a:t>
                      </a:r>
                      <a:endParaRPr lang="en-US" sz="3600" b="0">
                        <a:solidFill>
                          <a:schemeClr val="bg1"/>
                        </a:solidFill>
                        <a:effectLst/>
                        <a:latin typeface="Arial" pitchFamily="34" charset="0"/>
                        <a:ea typeface="Calibri"/>
                        <a:cs typeface="Arial"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endParaRPr lang="en-US" sz="3600">
                        <a:solidFill>
                          <a:schemeClr val="bg1"/>
                        </a:solidFill>
                        <a:effectLst/>
                        <a:latin typeface="Calibri"/>
                        <a:ea typeface="Calibri"/>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endParaRPr lang="en-US" sz="3600">
                        <a:solidFill>
                          <a:schemeClr val="bg1"/>
                        </a:solidFill>
                        <a:effectLst/>
                        <a:latin typeface="Calibri"/>
                        <a:ea typeface="Calibri"/>
                      </a:endParaRPr>
                    </a:p>
                  </a:txBody>
                  <a:tcPr marL="42698" marR="42698" marT="0" marB="0">
                    <a:solidFill>
                      <a:schemeClr val="accent5">
                        <a:lumMod val="50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562600" y="3506577"/>
            <a:ext cx="9206753" cy="3416320"/>
          </a:xfrm>
          <a:prstGeom prst="rect">
            <a:avLst/>
          </a:prstGeom>
        </p:spPr>
        <p:txBody>
          <a:bodyPr wrap="square">
            <a:spAutoFit/>
          </a:bodyPr>
          <a:lstStyle/>
          <a:p>
            <a:pPr algn="just">
              <a:lnSpc>
                <a:spcPct val="150000"/>
              </a:lnSpc>
            </a:pPr>
            <a:r>
              <a:rPr lang="en-US" sz="3600">
                <a:solidFill>
                  <a:srgbClr val="FFFF00"/>
                </a:solidFill>
                <a:latin typeface="Arial" pitchFamily="34" charset="0"/>
                <a:cs typeface="Arial" pitchFamily="34" charset="0"/>
              </a:rPr>
              <a:t>- Xác định rõ mục tiêu học tập, công việc của bản thân và quyết tâm thực hiện mục tiêu đến cùng. Nếu thất bại sẽ thực hiện lại không cần nản chí.</a:t>
            </a:r>
          </a:p>
        </p:txBody>
      </p:sp>
      <p:sp>
        <p:nvSpPr>
          <p:cNvPr id="8" name="Rectangle 7"/>
          <p:cNvSpPr/>
          <p:nvPr/>
        </p:nvSpPr>
        <p:spPr>
          <a:xfrm>
            <a:off x="5540188" y="6871602"/>
            <a:ext cx="9206753" cy="1754326"/>
          </a:xfrm>
          <a:prstGeom prst="rect">
            <a:avLst/>
          </a:prstGeom>
        </p:spPr>
        <p:txBody>
          <a:bodyPr wrap="square">
            <a:spAutoFit/>
          </a:bodyPr>
          <a:lstStyle/>
          <a:p>
            <a:pPr algn="just">
              <a:lnSpc>
                <a:spcPct val="150000"/>
              </a:lnSpc>
            </a:pPr>
            <a:r>
              <a:rPr lang="en-US" sz="3600">
                <a:solidFill>
                  <a:srgbClr val="FFFF00"/>
                </a:solidFill>
                <a:latin typeface="Arial" pitchFamily="34" charset="0"/>
                <a:cs typeface="Arial" pitchFamily="34" charset="0"/>
              </a:rPr>
              <a:t>- Khi đã vào làm việc gì thì phải cố gắng hết mình và có niềm tin mạnh mẽ sẽ làm được.</a:t>
            </a:r>
          </a:p>
        </p:txBody>
      </p:sp>
      <p:pic>
        <p:nvPicPr>
          <p:cNvPr id="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sp>
        <p:nvSpPr>
          <p:cNvPr id="10" name="Rectangle 9"/>
          <p:cNvSpPr/>
          <p:nvPr/>
        </p:nvSpPr>
        <p:spPr>
          <a:xfrm>
            <a:off x="5526741" y="8476645"/>
            <a:ext cx="9206753" cy="1754326"/>
          </a:xfrm>
          <a:prstGeom prst="rect">
            <a:avLst/>
          </a:prstGeom>
        </p:spPr>
        <p:txBody>
          <a:bodyPr wrap="square">
            <a:spAutoFit/>
          </a:bodyPr>
          <a:lstStyle/>
          <a:p>
            <a:pPr algn="just">
              <a:lnSpc>
                <a:spcPct val="150000"/>
              </a:lnSpc>
            </a:pPr>
            <a:r>
              <a:rPr lang="en-US" sz="3600">
                <a:solidFill>
                  <a:srgbClr val="FFFF00"/>
                </a:solidFill>
                <a:latin typeface="Arial" pitchFamily="34" charset="0"/>
                <a:cs typeface="Arial" pitchFamily="34" charset="0"/>
              </a:rPr>
              <a:t>- </a:t>
            </a:r>
            <a:r>
              <a:rPr lang="vi-VN" sz="3600">
                <a:solidFill>
                  <a:srgbClr val="FFFF00"/>
                </a:solidFill>
                <a:latin typeface="Arial" pitchFamily="34" charset="0"/>
                <a:cs typeface="Arial" pitchFamily="34" charset="0"/>
              </a:rPr>
              <a:t>Học sống tự lực, vượt khó, không ỷ lại vào người khác…</a:t>
            </a:r>
            <a:endParaRPr lang="en-US" sz="3600">
              <a:solidFill>
                <a:srgbClr val="FFFF00"/>
              </a:solidFill>
              <a:latin typeface="Arial" pitchFamily="34" charset="0"/>
              <a:cs typeface="Arial" pitchFamily="34" charset="0"/>
            </a:endParaRPr>
          </a:p>
        </p:txBody>
      </p:sp>
      <p:sp>
        <p:nvSpPr>
          <p:cNvPr id="11" name="Rectangle 10"/>
          <p:cNvSpPr/>
          <p:nvPr/>
        </p:nvSpPr>
        <p:spPr>
          <a:xfrm>
            <a:off x="15392399" y="3455282"/>
            <a:ext cx="2895601" cy="3416320"/>
          </a:xfrm>
          <a:prstGeom prst="rect">
            <a:avLst/>
          </a:prstGeom>
        </p:spPr>
        <p:txBody>
          <a:bodyPr wrap="square">
            <a:spAutoFit/>
          </a:bodyPr>
          <a:lstStyle/>
          <a:p>
            <a:pPr algn="ctr">
              <a:lnSpc>
                <a:spcPct val="150000"/>
              </a:lnSpc>
            </a:pPr>
            <a:r>
              <a:rPr lang="en-US" sz="3600">
                <a:solidFill>
                  <a:srgbClr val="FFFF00"/>
                </a:solidFill>
                <a:latin typeface="Arial" pitchFamily="34" charset="0"/>
                <a:cs typeface="Arial" pitchFamily="34" charset="0"/>
              </a:rPr>
              <a:t>Rèn luyện được  tính kiên trì trong cuộc sống. </a:t>
            </a:r>
          </a:p>
        </p:txBody>
      </p:sp>
      <p:sp>
        <p:nvSpPr>
          <p:cNvPr id="12" name="Snip Single Corner Rectangle 11"/>
          <p:cNvSpPr/>
          <p:nvPr/>
        </p:nvSpPr>
        <p:spPr>
          <a:xfrm>
            <a:off x="7263652" y="264459"/>
            <a:ext cx="2857500" cy="89983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itchFamily="34" charset="0"/>
                <a:cs typeface="Arial" pitchFamily="34" charset="0"/>
              </a:rPr>
              <a:t>VÍ DỤ</a:t>
            </a:r>
          </a:p>
        </p:txBody>
      </p:sp>
    </p:spTree>
    <p:extLst>
      <p:ext uri="{BB962C8B-B14F-4D97-AF65-F5344CB8AC3E}">
        <p14:creationId xmlns:p14="http://schemas.microsoft.com/office/powerpoint/2010/main" val="2042691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entagon 1"/>
          <p:cNvSpPr/>
          <p:nvPr/>
        </p:nvSpPr>
        <p:spPr>
          <a:xfrm>
            <a:off x="685800" y="468405"/>
            <a:ext cx="3827929"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a:solidFill>
                  <a:schemeClr val="bg1"/>
                </a:solidFill>
                <a:latin typeface="Arial" pitchFamily="34" charset="0"/>
                <a:cs typeface="Arial" pitchFamily="34" charset="0"/>
              </a:rPr>
              <a:t> KẾT LUẬN:</a:t>
            </a:r>
          </a:p>
        </p:txBody>
      </p:sp>
      <p:grpSp>
        <p:nvGrpSpPr>
          <p:cNvPr id="9" name="Group 8"/>
          <p:cNvGrpSpPr/>
          <p:nvPr/>
        </p:nvGrpSpPr>
        <p:grpSpPr>
          <a:xfrm>
            <a:off x="1342464" y="5948638"/>
            <a:ext cx="15504460" cy="2700061"/>
            <a:chOff x="1030941" y="3238499"/>
            <a:chExt cx="15504460" cy="2700061"/>
          </a:xfrm>
        </p:grpSpPr>
        <p:sp>
          <p:nvSpPr>
            <p:cNvPr id="7" name="Rectangle 6"/>
            <p:cNvSpPr/>
            <p:nvPr/>
          </p:nvSpPr>
          <p:spPr>
            <a:xfrm>
              <a:off x="1030941" y="3238499"/>
              <a:ext cx="15504460" cy="270006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Rectangle 7"/>
            <p:cNvSpPr/>
            <p:nvPr/>
          </p:nvSpPr>
          <p:spPr>
            <a:xfrm>
              <a:off x="1192306" y="3347195"/>
              <a:ext cx="15240000" cy="2482667"/>
            </a:xfrm>
            <a:prstGeom prst="rect">
              <a:avLst/>
            </a:prstGeom>
          </p:spPr>
          <p:txBody>
            <a:bodyPr wrap="square">
              <a:spAutoFit/>
            </a:bodyPr>
            <a:lstStyle/>
            <a:p>
              <a:pPr algn="just">
                <a:lnSpc>
                  <a:spcPct val="150000"/>
                </a:lnSpc>
              </a:pPr>
              <a:r>
                <a:rPr lang="vi-VN" sz="3600">
                  <a:latin typeface="Arial" pitchFamily="34" charset="0"/>
                  <a:cs typeface="Arial" pitchFamily="34" charset="0"/>
                </a:rPr>
                <a:t>Chúng ta chỉ đạt được điều mong muốn trong hoạt động nghề nghiệp tương lai nếu chúng ta có kế hoạch rèn luyện bản thân hợp lí và có sự quyết tâm theo kế hoạch đã xây dựng.</a:t>
              </a:r>
              <a:endParaRPr lang="en-US" sz="3600">
                <a:latin typeface="Arial" pitchFamily="34" charset="0"/>
                <a:cs typeface="Arial" pitchFamily="34" charset="0"/>
              </a:endParaRPr>
            </a:p>
          </p:txBody>
        </p:sp>
      </p:grpSp>
      <p:grpSp>
        <p:nvGrpSpPr>
          <p:cNvPr id="10" name="Group 9"/>
          <p:cNvGrpSpPr/>
          <p:nvPr/>
        </p:nvGrpSpPr>
        <p:grpSpPr>
          <a:xfrm>
            <a:off x="1364876" y="3746732"/>
            <a:ext cx="15504460" cy="1916206"/>
            <a:chOff x="1030941" y="3238500"/>
            <a:chExt cx="15504460" cy="1916206"/>
          </a:xfrm>
        </p:grpSpPr>
        <p:sp>
          <p:nvSpPr>
            <p:cNvPr id="11" name="Rectangle 10"/>
            <p:cNvSpPr/>
            <p:nvPr/>
          </p:nvSpPr>
          <p:spPr>
            <a:xfrm>
              <a:off x="1030941" y="3238500"/>
              <a:ext cx="15504460" cy="191620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Rectangle 11"/>
            <p:cNvSpPr/>
            <p:nvPr/>
          </p:nvSpPr>
          <p:spPr>
            <a:xfrm>
              <a:off x="1223683" y="3370767"/>
              <a:ext cx="15240000" cy="1651671"/>
            </a:xfrm>
            <a:prstGeom prst="rect">
              <a:avLst/>
            </a:prstGeom>
          </p:spPr>
          <p:txBody>
            <a:bodyPr wrap="square">
              <a:spAutoFit/>
            </a:bodyPr>
            <a:lstStyle/>
            <a:p>
              <a:pPr algn="just">
                <a:lnSpc>
                  <a:spcPct val="150000"/>
                </a:lnSpc>
              </a:pPr>
              <a:r>
                <a:rPr lang="vi-VN" sz="3600">
                  <a:latin typeface="Arial" pitchFamily="34" charset="0"/>
                  <a:cs typeface="Arial" pitchFamily="34" charset="0"/>
                </a:rPr>
                <a:t>Chúng ta phải xác định được đặc điểm của bản thân, nhất là điểm hạn chế để có biện pháp rèn luyện khả thi, phù hợp với bản thân.</a:t>
              </a:r>
              <a:endParaRPr lang="en-US" sz="3600">
                <a:latin typeface="Arial" pitchFamily="34" charset="0"/>
                <a:cs typeface="Arial" pitchFamily="34" charset="0"/>
              </a:endParaRPr>
            </a:p>
          </p:txBody>
        </p:sp>
      </p:grpSp>
      <p:grpSp>
        <p:nvGrpSpPr>
          <p:cNvPr id="13" name="Group 12"/>
          <p:cNvGrpSpPr/>
          <p:nvPr/>
        </p:nvGrpSpPr>
        <p:grpSpPr>
          <a:xfrm>
            <a:off x="1342464" y="1675537"/>
            <a:ext cx="15536614" cy="1754326"/>
            <a:chOff x="1030941" y="3238500"/>
            <a:chExt cx="15536614" cy="1754326"/>
          </a:xfrm>
        </p:grpSpPr>
        <p:sp>
          <p:nvSpPr>
            <p:cNvPr id="14" name="Rectangle 13"/>
            <p:cNvSpPr/>
            <p:nvPr/>
          </p:nvSpPr>
          <p:spPr>
            <a:xfrm>
              <a:off x="1030941" y="3238500"/>
              <a:ext cx="15504460" cy="175432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1327555" y="3238500"/>
              <a:ext cx="15240000" cy="1754326"/>
            </a:xfrm>
            <a:prstGeom prst="rect">
              <a:avLst/>
            </a:prstGeom>
          </p:spPr>
          <p:txBody>
            <a:bodyPr wrap="square">
              <a:spAutoFit/>
            </a:bodyPr>
            <a:lstStyle/>
            <a:p>
              <a:pPr algn="just">
                <a:lnSpc>
                  <a:spcPct val="150000"/>
                </a:lnSpc>
              </a:pPr>
              <a:r>
                <a:rPr lang="en-US" sz="3600">
                  <a:latin typeface="Arial" pitchFamily="34" charset="0"/>
                  <a:cs typeface="Arial" pitchFamily="34" charset="0"/>
                </a:rPr>
                <a:t>Xây dựng kế hoạch rèn luyện bản thân theo định hướng nghề nghiệp giúp chúng ta chủ động trong việc rèn luyện và đạt kết quả.</a:t>
              </a:r>
            </a:p>
          </p:txBody>
        </p:sp>
      </p:grpSp>
      <p:pic>
        <p:nvPicPr>
          <p:cNvPr id="16"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25592" y="7473203"/>
            <a:ext cx="2362408" cy="2825003"/>
          </a:xfrm>
          <a:prstGeom prst="rect">
            <a:avLst/>
          </a:prstGeom>
        </p:spPr>
      </p:pic>
    </p:spTree>
    <p:extLst>
      <p:ext uri="{BB962C8B-B14F-4D97-AF65-F5344CB8AC3E}">
        <p14:creationId xmlns:p14="http://schemas.microsoft.com/office/powerpoint/2010/main" val="2042691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2873</TotalTime>
  <Words>1298</Words>
  <Application>Microsoft Office PowerPoint</Application>
  <PresentationFormat>Custom</PresentationFormat>
  <Paragraphs>76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Acer</cp:lastModifiedBy>
  <cp:revision>16</cp:revision>
  <dcterms:created xsi:type="dcterms:W3CDTF">2006-08-16T00:00:00Z</dcterms:created>
  <dcterms:modified xsi:type="dcterms:W3CDTF">2023-05-15T09:16:27Z</dcterms:modified>
  <dc:identifier>DAFVd-Gr7C4</dc:identifier>
</cp:coreProperties>
</file>