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5"/>
  </p:notesMasterIdLst>
  <p:sldIdLst>
    <p:sldId id="256" r:id="rId2"/>
    <p:sldId id="257" r:id="rId3"/>
    <p:sldId id="258" r:id="rId4"/>
    <p:sldId id="259" r:id="rId5"/>
    <p:sldId id="260" r:id="rId6"/>
    <p:sldId id="262" r:id="rId7"/>
    <p:sldId id="264" r:id="rId8"/>
    <p:sldId id="265" r:id="rId9"/>
    <p:sldId id="266" r:id="rId10"/>
    <p:sldId id="267" r:id="rId11"/>
    <p:sldId id="268" r:id="rId12"/>
    <p:sldId id="270" r:id="rId13"/>
    <p:sldId id="271" r:id="rId14"/>
    <p:sldId id="287" r:id="rId15"/>
    <p:sldId id="276" r:id="rId16"/>
    <p:sldId id="272" r:id="rId17"/>
    <p:sldId id="289" r:id="rId18"/>
    <p:sldId id="290" r:id="rId19"/>
    <p:sldId id="275" r:id="rId20"/>
    <p:sldId id="288" r:id="rId21"/>
    <p:sldId id="277" r:id="rId22"/>
    <p:sldId id="285" r:id="rId23"/>
    <p:sldId id="286" r:id="rId24"/>
  </p:sldIdLst>
  <p:sldSz cx="18288000" cy="10287000"/>
  <p:notesSz cx="6858000" cy="9144000"/>
  <p:embeddedFontLst>
    <p:embeddedFont>
      <p:font typeface="Calibri" panose="020F0502020204030204" pitchFamily="34"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1" d="100"/>
          <a:sy n="61" d="100"/>
        </p:scale>
        <p:origin x="322" y="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63F4F5-20CB-440D-8444-C4611F59817B}" type="datetimeFigureOut">
              <a:rPr lang="en-US" smtClean="0"/>
              <a:t>1/24/2024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F93179-2BED-4E4D-BED7-7A60A7C400DE}" type="slidenum">
              <a:rPr lang="en-US" smtClean="0"/>
              <a:t>‹#›</a:t>
            </a:fld>
            <a:endParaRPr lang="en-US"/>
          </a:p>
        </p:txBody>
      </p:sp>
    </p:spTree>
    <p:extLst>
      <p:ext uri="{BB962C8B-B14F-4D97-AF65-F5344CB8AC3E}">
        <p14:creationId xmlns:p14="http://schemas.microsoft.com/office/powerpoint/2010/main" val="22368106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36A2AF7-EC27-4361-8734-F46D3E6C34A7}" type="slidenum">
              <a:rPr lang="en-US" smtClean="0"/>
              <a:t>23</a:t>
            </a:fld>
            <a:endParaRPr lang="en-US"/>
          </a:p>
        </p:txBody>
      </p:sp>
    </p:spTree>
    <p:extLst>
      <p:ext uri="{BB962C8B-B14F-4D97-AF65-F5344CB8AC3E}">
        <p14:creationId xmlns:p14="http://schemas.microsoft.com/office/powerpoint/2010/main" val="724898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sv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39.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5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2.svg"/><Relationship Id="rId7"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57.sv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0.gif"/><Relationship Id="rId5" Type="http://schemas.openxmlformats.org/officeDocument/2006/relationships/image" Target="../media/image9.sv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6.svg"/><Relationship Id="rId7" Type="http://schemas.openxmlformats.org/officeDocument/2006/relationships/image" Target="../media/image15.svg"/><Relationship Id="rId12" Type="http://schemas.openxmlformats.org/officeDocument/2006/relationships/image" Target="../media/image2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jpg"/><Relationship Id="rId5" Type="http://schemas.openxmlformats.org/officeDocument/2006/relationships/image" Target="../media/image13.svg"/><Relationship Id="rId10" Type="http://schemas.openxmlformats.org/officeDocument/2006/relationships/image" Target="../media/image18.jp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2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26.sv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svg"/><Relationship Id="rId7" Type="http://schemas.openxmlformats.org/officeDocument/2006/relationships/image" Target="../media/image30.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2.sv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7F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598758" y="3896092"/>
            <a:ext cx="20784673" cy="20784673"/>
          </a:xfrm>
          <a:prstGeom prst="rect">
            <a:avLst/>
          </a:prstGeom>
        </p:spPr>
      </p:pic>
      <p:grpSp>
        <p:nvGrpSpPr>
          <p:cNvPr id="4" name="Group 4"/>
          <p:cNvGrpSpPr/>
          <p:nvPr/>
        </p:nvGrpSpPr>
        <p:grpSpPr>
          <a:xfrm>
            <a:off x="1266927" y="1394089"/>
            <a:ext cx="985357" cy="226106"/>
            <a:chOff x="0" y="0"/>
            <a:chExt cx="1313810" cy="301474"/>
          </a:xfrm>
        </p:grpSpPr>
        <p:grpSp>
          <p:nvGrpSpPr>
            <p:cNvPr id="5" name="Group 5"/>
            <p:cNvGrpSpPr/>
            <p:nvPr/>
          </p:nvGrpSpPr>
          <p:grpSpPr>
            <a:xfrm>
              <a:off x="0" y="0"/>
              <a:ext cx="301474" cy="301474"/>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7" name="Group 7"/>
            <p:cNvGrpSpPr/>
            <p:nvPr/>
          </p:nvGrpSpPr>
          <p:grpSpPr>
            <a:xfrm>
              <a:off x="506168" y="0"/>
              <a:ext cx="301474" cy="30147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9" name="Group 9"/>
            <p:cNvGrpSpPr/>
            <p:nvPr/>
          </p:nvGrpSpPr>
          <p:grpSpPr>
            <a:xfrm>
              <a:off x="1012335" y="0"/>
              <a:ext cx="301474" cy="30147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8F5"/>
              </a:solidFill>
            </p:spPr>
          </p:sp>
        </p:grpSp>
      </p:grpSp>
      <p:grpSp>
        <p:nvGrpSpPr>
          <p:cNvPr id="17" name="Group 16"/>
          <p:cNvGrpSpPr/>
          <p:nvPr/>
        </p:nvGrpSpPr>
        <p:grpSpPr>
          <a:xfrm>
            <a:off x="5334000" y="1620195"/>
            <a:ext cx="12025745" cy="4589597"/>
            <a:chOff x="5334000" y="1620195"/>
            <a:chExt cx="12025745" cy="4589597"/>
          </a:xfrm>
        </p:grpSpPr>
        <p:grpSp>
          <p:nvGrpSpPr>
            <p:cNvPr id="12" name="Group 12"/>
            <p:cNvGrpSpPr/>
            <p:nvPr/>
          </p:nvGrpSpPr>
          <p:grpSpPr>
            <a:xfrm>
              <a:off x="5334000" y="1620195"/>
              <a:ext cx="12025745" cy="4589597"/>
              <a:chOff x="810755" y="-679932"/>
              <a:chExt cx="9706695" cy="6119463"/>
            </a:xfrm>
          </p:grpSpPr>
          <p:sp>
            <p:nvSpPr>
              <p:cNvPr id="13" name="TextBox 13"/>
              <p:cNvSpPr txBox="1"/>
              <p:nvPr/>
            </p:nvSpPr>
            <p:spPr>
              <a:xfrm>
                <a:off x="810755" y="-679932"/>
                <a:ext cx="9706695" cy="4431983"/>
              </a:xfrm>
              <a:prstGeom prst="rect">
                <a:avLst/>
              </a:prstGeom>
            </p:spPr>
            <p:txBody>
              <a:bodyPr wrap="square" lIns="0" tIns="0" rIns="0" bIns="0" rtlCol="0" anchor="t">
                <a:spAutoFit/>
              </a:bodyPr>
              <a:lstStyle/>
              <a:p>
                <a:pPr algn="ctr">
                  <a:lnSpc>
                    <a:spcPct val="150000"/>
                  </a:lnSpc>
                </a:pPr>
                <a:r>
                  <a:rPr lang="en-US" sz="7200" b="1">
                    <a:solidFill>
                      <a:srgbClr val="FFFFFF"/>
                    </a:solidFill>
                    <a:effectLst>
                      <a:outerShdw blurRad="38100" dist="38100" dir="2700000" algn="tl">
                        <a:srgbClr val="000000">
                          <a:alpha val="43137"/>
                        </a:srgbClr>
                      </a:outerShdw>
                    </a:effectLst>
                    <a:latin typeface="Arial" pitchFamily="34" charset="0"/>
                    <a:cs typeface="Arial" pitchFamily="34" charset="0"/>
                  </a:rPr>
                  <a:t>CHÀO MỪNG CÁC EM ĐẾN VỚI TIẾT HỌC HÔM NAY!</a:t>
                </a:r>
              </a:p>
            </p:txBody>
          </p:sp>
          <p:sp>
            <p:nvSpPr>
              <p:cNvPr id="14" name="AutoShape 14"/>
              <p:cNvSpPr/>
              <p:nvPr/>
            </p:nvSpPr>
            <p:spPr>
              <a:xfrm>
                <a:off x="1733338" y="4017808"/>
                <a:ext cx="8062721" cy="1421723"/>
              </a:xfrm>
              <a:prstGeom prst="rect">
                <a:avLst/>
              </a:prstGeom>
              <a:solidFill>
                <a:srgbClr val="FFAE4B"/>
              </a:solidFill>
            </p:spPr>
            <p:txBody>
              <a:bodyPr/>
              <a:lstStyle/>
              <a:p>
                <a:endParaRPr lang="en-US"/>
              </a:p>
            </p:txBody>
          </p:sp>
        </p:grpSp>
        <p:sp>
          <p:nvSpPr>
            <p:cNvPr id="16" name="TextBox 15"/>
            <p:cNvSpPr txBox="1"/>
            <p:nvPr/>
          </p:nvSpPr>
          <p:spPr>
            <a:xfrm>
              <a:off x="6745689" y="5322703"/>
              <a:ext cx="9451626" cy="707886"/>
            </a:xfrm>
            <a:prstGeom prst="rect">
              <a:avLst/>
            </a:prstGeom>
            <a:noFill/>
          </p:spPr>
          <p:txBody>
            <a:bodyPr wrap="none" rtlCol="0">
              <a:spAutoFit/>
            </a:bodyPr>
            <a:lstStyle/>
            <a:p>
              <a:r>
                <a:rPr lang="en-US" sz="4000">
                  <a:solidFill>
                    <a:schemeClr val="bg1"/>
                  </a:solidFill>
                  <a:latin typeface="Arial" pitchFamily="34" charset="0"/>
                  <a:cs typeface="Arial" pitchFamily="34" charset="0"/>
                </a:rPr>
                <a:t>Hoạt động trải nghiệm, hướng nghiệp 10</a:t>
              </a:r>
            </a:p>
          </p:txBody>
        </p:sp>
      </p:grpSp>
      <p:pic>
        <p:nvPicPr>
          <p:cNvPr id="18" name="Picture 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624" y="2024689"/>
            <a:ext cx="5466750" cy="58389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065069">
            <a:off x="108917" y="5088150"/>
            <a:ext cx="17302285" cy="20228338"/>
          </a:xfrm>
          <a:prstGeom prst="rect">
            <a:avLst/>
          </a:prstGeom>
        </p:spPr>
      </p:pic>
      <p:grpSp>
        <p:nvGrpSpPr>
          <p:cNvPr id="15" name="Group 14"/>
          <p:cNvGrpSpPr/>
          <p:nvPr/>
        </p:nvGrpSpPr>
        <p:grpSpPr>
          <a:xfrm>
            <a:off x="134399" y="181111"/>
            <a:ext cx="17971857" cy="1374124"/>
            <a:chOff x="194981" y="340377"/>
            <a:chExt cx="17971857" cy="1374124"/>
          </a:xfrm>
        </p:grpSpPr>
        <p:sp>
          <p:nvSpPr>
            <p:cNvPr id="16" name="Rounded Rectangle 15"/>
            <p:cNvSpPr/>
            <p:nvPr/>
          </p:nvSpPr>
          <p:spPr>
            <a:xfrm>
              <a:off x="194981" y="340377"/>
              <a:ext cx="17971857" cy="13741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33724" y="494539"/>
              <a:ext cx="17933114" cy="1015663"/>
            </a:xfrm>
            <a:prstGeom prst="rect">
              <a:avLst/>
            </a:prstGeom>
          </p:spPr>
          <p:txBody>
            <a:bodyPr wrap="none">
              <a:spAutoFit/>
            </a:bodyPr>
            <a:lstStyle/>
            <a:p>
              <a:pPr>
                <a:lnSpc>
                  <a:spcPct val="150000"/>
                </a:lnSpc>
              </a:pPr>
              <a:r>
                <a:rPr lang="pt-BR" sz="4000" b="1">
                  <a:latin typeface="Arial" pitchFamily="34" charset="0"/>
                  <a:cs typeface="Arial" pitchFamily="34" charset="0"/>
                </a:rPr>
                <a:t>NV3. </a:t>
              </a:r>
              <a:r>
                <a:rPr lang="vi-VN" sz="4000" b="1">
                  <a:latin typeface="Arial" pitchFamily="34" charset="0"/>
                  <a:cs typeface="Arial" pitchFamily="34" charset="0"/>
                </a:rPr>
                <a:t>Chia sẻ những việc </a:t>
              </a:r>
              <a:r>
                <a:rPr lang="en-US" sz="4000" b="1">
                  <a:latin typeface="Arial" pitchFamily="34" charset="0"/>
                  <a:cs typeface="Arial" pitchFamily="34" charset="0"/>
                </a:rPr>
                <a:t>em </a:t>
              </a:r>
              <a:r>
                <a:rPr lang="vi-VN" sz="4000" b="1">
                  <a:latin typeface="Arial" pitchFamily="34" charset="0"/>
                  <a:cs typeface="Arial" pitchFamily="34" charset="0"/>
                </a:rPr>
                <a:t>có thể làm để bảo tồn cảnh quan thiên nhiên</a:t>
              </a:r>
            </a:p>
          </p:txBody>
        </p:sp>
      </p:grpSp>
      <p:graphicFrame>
        <p:nvGraphicFramePr>
          <p:cNvPr id="5" name="Table 4"/>
          <p:cNvGraphicFramePr>
            <a:graphicFrameLocks noGrp="1"/>
          </p:cNvGraphicFramePr>
          <p:nvPr>
            <p:extLst>
              <p:ext uri="{D42A27DB-BD31-4B8C-83A1-F6EECF244321}">
                <p14:modId xmlns:p14="http://schemas.microsoft.com/office/powerpoint/2010/main" val="1329181270"/>
              </p:ext>
            </p:extLst>
          </p:nvPr>
        </p:nvGraphicFramePr>
        <p:xfrm>
          <a:off x="134398" y="1555235"/>
          <a:ext cx="17971857" cy="6712465"/>
        </p:xfrm>
        <a:graphic>
          <a:graphicData uri="http://schemas.openxmlformats.org/drawingml/2006/table">
            <a:tbl>
              <a:tblPr firstRow="1" bandRow="1">
                <a:tableStyleId>{5C22544A-7EE6-4342-B048-85BDC9FD1C3A}</a:tableStyleId>
              </a:tblPr>
              <a:tblGrid>
                <a:gridCol w="1508907">
                  <a:extLst>
                    <a:ext uri="{9D8B030D-6E8A-4147-A177-3AD203B41FA5}">
                      <a16:colId xmlns:a16="http://schemas.microsoft.com/office/drawing/2014/main" val="20000"/>
                    </a:ext>
                  </a:extLst>
                </a:gridCol>
                <a:gridCol w="11564499">
                  <a:extLst>
                    <a:ext uri="{9D8B030D-6E8A-4147-A177-3AD203B41FA5}">
                      <a16:colId xmlns:a16="http://schemas.microsoft.com/office/drawing/2014/main" val="20001"/>
                    </a:ext>
                  </a:extLst>
                </a:gridCol>
                <a:gridCol w="4898451">
                  <a:extLst>
                    <a:ext uri="{9D8B030D-6E8A-4147-A177-3AD203B41FA5}">
                      <a16:colId xmlns:a16="http://schemas.microsoft.com/office/drawing/2014/main" val="20002"/>
                    </a:ext>
                  </a:extLst>
                </a:gridCol>
              </a:tblGrid>
              <a:tr h="921265">
                <a:tc>
                  <a:txBody>
                    <a:bodyPr/>
                    <a:lstStyle/>
                    <a:p>
                      <a:pPr algn="ctr">
                        <a:lnSpc>
                          <a:spcPct val="150000"/>
                        </a:lnSpc>
                      </a:pPr>
                      <a:r>
                        <a:rPr lang="en-US" sz="3600">
                          <a:latin typeface="Arial" pitchFamily="34" charset="0"/>
                          <a:cs typeface="Arial" pitchFamily="34" charset="0"/>
                        </a:rPr>
                        <a:t>STT</a:t>
                      </a:r>
                    </a:p>
                  </a:txBody>
                  <a:tcPr/>
                </a:tc>
                <a:tc>
                  <a:txBody>
                    <a:bodyPr/>
                    <a:lstStyle/>
                    <a:p>
                      <a:pPr algn="ctr">
                        <a:lnSpc>
                          <a:spcPct val="150000"/>
                        </a:lnSpc>
                      </a:pPr>
                      <a:r>
                        <a:rPr lang="en-US" sz="3600">
                          <a:latin typeface="Arial" pitchFamily="34" charset="0"/>
                          <a:cs typeface="Arial" pitchFamily="34" charset="0"/>
                        </a:rPr>
                        <a:t>Việc</a:t>
                      </a:r>
                      <a:r>
                        <a:rPr lang="en-US" sz="3600" baseline="0">
                          <a:latin typeface="Arial" pitchFamily="34" charset="0"/>
                          <a:cs typeface="Arial" pitchFamily="34" charset="0"/>
                        </a:rPr>
                        <a:t> làm</a:t>
                      </a:r>
                      <a:endParaRPr lang="en-US" sz="3600">
                        <a:latin typeface="Arial" pitchFamily="34" charset="0"/>
                        <a:cs typeface="Arial" pitchFamily="34" charset="0"/>
                      </a:endParaRPr>
                    </a:p>
                  </a:txBody>
                  <a:tcPr/>
                </a:tc>
                <a:tc>
                  <a:txBody>
                    <a:bodyPr/>
                    <a:lstStyle/>
                    <a:p>
                      <a:pPr algn="ctr">
                        <a:lnSpc>
                          <a:spcPct val="150000"/>
                        </a:lnSpc>
                      </a:pPr>
                      <a:r>
                        <a:rPr lang="en-US" sz="3600">
                          <a:latin typeface="Arial" pitchFamily="34" charset="0"/>
                          <a:cs typeface="Arial" pitchFamily="34" charset="0"/>
                        </a:rPr>
                        <a:t>Đã</a:t>
                      </a:r>
                      <a:r>
                        <a:rPr lang="en-US" sz="3600" baseline="0">
                          <a:latin typeface="Arial" pitchFamily="34" charset="0"/>
                          <a:cs typeface="Arial" pitchFamily="34" charset="0"/>
                        </a:rPr>
                        <a:t>/ có thể thực hiện</a:t>
                      </a:r>
                      <a:endParaRPr lang="en-US" sz="3600">
                        <a:latin typeface="Arial" pitchFamily="34" charset="0"/>
                        <a:cs typeface="Arial" pitchFamily="34" charset="0"/>
                      </a:endParaRPr>
                    </a:p>
                  </a:txBody>
                  <a:tcPr/>
                </a:tc>
                <a:extLst>
                  <a:ext uri="{0D108BD9-81ED-4DB2-BD59-A6C34878D82A}">
                    <a16:rowId xmlns:a16="http://schemas.microsoft.com/office/drawing/2014/main" val="10000"/>
                  </a:ext>
                </a:extLst>
              </a:tr>
              <a:tr h="990600">
                <a:tc>
                  <a:txBody>
                    <a:bodyPr/>
                    <a:lstStyle/>
                    <a:p>
                      <a:pPr algn="ctr"/>
                      <a:r>
                        <a:rPr lang="en-US" sz="3600">
                          <a:solidFill>
                            <a:schemeClr val="bg1"/>
                          </a:solidFill>
                          <a:latin typeface="Arial" pitchFamily="34" charset="0"/>
                          <a:cs typeface="Arial" pitchFamily="34" charset="0"/>
                        </a:rPr>
                        <a:t>1</a:t>
                      </a:r>
                    </a:p>
                  </a:txBody>
                  <a:tcPr>
                    <a:solidFill>
                      <a:schemeClr val="accent5">
                        <a:lumMod val="75000"/>
                      </a:schemeClr>
                    </a:solidFill>
                  </a:tcPr>
                </a:tc>
                <a:tc>
                  <a:txBody>
                    <a:bodyPr/>
                    <a:lstStyle/>
                    <a:p>
                      <a:pPr>
                        <a:lnSpc>
                          <a:spcPct val="150000"/>
                        </a:lnSpc>
                      </a:pPr>
                      <a:r>
                        <a:rPr lang="vi-VN" sz="3600" dirty="0">
                          <a:solidFill>
                            <a:schemeClr val="bg1"/>
                          </a:solidFill>
                        </a:rPr>
                        <a:t>Giữ gìn sạch sẽ các di sản văn hóa, địa phương.</a:t>
                      </a:r>
                      <a:endParaRPr lang="en-US" sz="3600" dirty="0">
                        <a:solidFill>
                          <a:schemeClr val="bg1"/>
                        </a:solidFill>
                      </a:endParaRPr>
                    </a:p>
                  </a:txBody>
                  <a:tcPr>
                    <a:solidFill>
                      <a:schemeClr val="accent5">
                        <a:lumMod val="75000"/>
                      </a:schemeClr>
                    </a:solidFill>
                  </a:tcPr>
                </a:tc>
                <a:tc>
                  <a:txBody>
                    <a:bodyPr/>
                    <a:lstStyle/>
                    <a:p>
                      <a:endParaRPr lang="en-US"/>
                    </a:p>
                  </a:txBody>
                  <a:tcPr>
                    <a:solidFill>
                      <a:schemeClr val="accent5">
                        <a:lumMod val="75000"/>
                      </a:schemeClr>
                    </a:solidFill>
                  </a:tcPr>
                </a:tc>
                <a:extLst>
                  <a:ext uri="{0D108BD9-81ED-4DB2-BD59-A6C34878D82A}">
                    <a16:rowId xmlns:a16="http://schemas.microsoft.com/office/drawing/2014/main" val="10001"/>
                  </a:ext>
                </a:extLst>
              </a:tr>
              <a:tr h="990600">
                <a:tc>
                  <a:txBody>
                    <a:bodyPr/>
                    <a:lstStyle/>
                    <a:p>
                      <a:pPr algn="ctr"/>
                      <a:r>
                        <a:rPr lang="en-US" sz="3600">
                          <a:solidFill>
                            <a:schemeClr val="bg1"/>
                          </a:solidFill>
                          <a:latin typeface="Arial" pitchFamily="34" charset="0"/>
                          <a:cs typeface="Arial" pitchFamily="34" charset="0"/>
                        </a:rPr>
                        <a:t>2</a:t>
                      </a:r>
                    </a:p>
                  </a:txBody>
                  <a:tcPr>
                    <a:solidFill>
                      <a:schemeClr val="accent5">
                        <a:lumMod val="75000"/>
                      </a:schemeClr>
                    </a:solidFill>
                  </a:tcPr>
                </a:tc>
                <a:tc>
                  <a:txBody>
                    <a:bodyPr/>
                    <a:lstStyle/>
                    <a:p>
                      <a:pPr>
                        <a:lnSpc>
                          <a:spcPct val="150000"/>
                        </a:lnSpc>
                      </a:pPr>
                      <a:r>
                        <a:rPr lang="en-US" sz="3600" dirty="0">
                          <a:solidFill>
                            <a:schemeClr val="bg1"/>
                          </a:solidFill>
                        </a:rPr>
                        <a:t>T</a:t>
                      </a:r>
                      <a:r>
                        <a:rPr lang="vi-VN" sz="3600" dirty="0">
                          <a:solidFill>
                            <a:schemeClr val="bg1"/>
                          </a:solidFill>
                        </a:rPr>
                        <a:t>ham quan, tìm hiểu các di tích lịch sử, di sản văn hóa</a:t>
                      </a:r>
                      <a:endParaRPr lang="en-US" sz="3600" dirty="0">
                        <a:solidFill>
                          <a:schemeClr val="bg1"/>
                        </a:solidFill>
                      </a:endParaRPr>
                    </a:p>
                  </a:txBody>
                  <a:tcPr>
                    <a:solidFill>
                      <a:schemeClr val="accent5">
                        <a:lumMod val="75000"/>
                      </a:schemeClr>
                    </a:solidFill>
                  </a:tcPr>
                </a:tc>
                <a:tc>
                  <a:txBody>
                    <a:bodyPr/>
                    <a:lstStyle/>
                    <a:p>
                      <a:endParaRPr lang="en-US"/>
                    </a:p>
                  </a:txBody>
                  <a:tcPr>
                    <a:solidFill>
                      <a:schemeClr val="accent5">
                        <a:lumMod val="75000"/>
                      </a:schemeClr>
                    </a:solidFill>
                  </a:tcPr>
                </a:tc>
                <a:extLst>
                  <a:ext uri="{0D108BD9-81ED-4DB2-BD59-A6C34878D82A}">
                    <a16:rowId xmlns:a16="http://schemas.microsoft.com/office/drawing/2014/main" val="10002"/>
                  </a:ext>
                </a:extLst>
              </a:tr>
              <a:tr h="990600">
                <a:tc>
                  <a:txBody>
                    <a:bodyPr/>
                    <a:lstStyle/>
                    <a:p>
                      <a:pPr algn="ctr"/>
                      <a:r>
                        <a:rPr lang="en-US" sz="3600">
                          <a:solidFill>
                            <a:schemeClr val="bg1"/>
                          </a:solidFill>
                          <a:latin typeface="Arial" pitchFamily="34" charset="0"/>
                          <a:cs typeface="Arial" pitchFamily="34" charset="0"/>
                        </a:rPr>
                        <a:t>3</a:t>
                      </a:r>
                    </a:p>
                  </a:txBody>
                  <a:tcPr>
                    <a:solidFill>
                      <a:schemeClr val="accent5">
                        <a:lumMod val="75000"/>
                      </a:schemeClr>
                    </a:solidFill>
                  </a:tcPr>
                </a:tc>
                <a:tc>
                  <a:txBody>
                    <a:bodyPr/>
                    <a:lstStyle/>
                    <a:p>
                      <a:pPr>
                        <a:lnSpc>
                          <a:spcPct val="150000"/>
                        </a:lnSpc>
                      </a:pPr>
                      <a:r>
                        <a:rPr lang="vi-VN" sz="3600" dirty="0">
                          <a:solidFill>
                            <a:schemeClr val="bg1"/>
                          </a:solidFill>
                          <a:latin typeface="+mn-lt"/>
                        </a:rPr>
                        <a:t>Không vứt rác bừa bãi</a:t>
                      </a:r>
                      <a:endParaRPr lang="en-US" sz="3600" dirty="0">
                        <a:solidFill>
                          <a:schemeClr val="bg1"/>
                        </a:solidFill>
                        <a:latin typeface="+mn-lt"/>
                      </a:endParaRPr>
                    </a:p>
                  </a:txBody>
                  <a:tcPr>
                    <a:solidFill>
                      <a:schemeClr val="accent5">
                        <a:lumMod val="75000"/>
                      </a:schemeClr>
                    </a:solidFill>
                  </a:tcPr>
                </a:tc>
                <a:tc>
                  <a:txBody>
                    <a:bodyPr/>
                    <a:lstStyle/>
                    <a:p>
                      <a:endParaRPr lang="en-US"/>
                    </a:p>
                  </a:txBody>
                  <a:tcPr>
                    <a:solidFill>
                      <a:schemeClr val="accent5">
                        <a:lumMod val="75000"/>
                      </a:schemeClr>
                    </a:solidFill>
                  </a:tcPr>
                </a:tc>
                <a:extLst>
                  <a:ext uri="{0D108BD9-81ED-4DB2-BD59-A6C34878D82A}">
                    <a16:rowId xmlns:a16="http://schemas.microsoft.com/office/drawing/2014/main" val="10003"/>
                  </a:ext>
                </a:extLst>
              </a:tr>
              <a:tr h="914400">
                <a:tc>
                  <a:txBody>
                    <a:bodyPr/>
                    <a:lstStyle/>
                    <a:p>
                      <a:pPr algn="ctr"/>
                      <a:r>
                        <a:rPr lang="en-US" sz="3600">
                          <a:solidFill>
                            <a:schemeClr val="bg1"/>
                          </a:solidFill>
                          <a:latin typeface="Arial" pitchFamily="34" charset="0"/>
                          <a:cs typeface="Arial" pitchFamily="34" charset="0"/>
                        </a:rPr>
                        <a:t>4</a:t>
                      </a:r>
                    </a:p>
                  </a:txBody>
                  <a:tcPr>
                    <a:solidFill>
                      <a:schemeClr val="accent5">
                        <a:lumMod val="75000"/>
                      </a:schemeClr>
                    </a:solidFill>
                  </a:tcPr>
                </a:tc>
                <a:tc>
                  <a:txBody>
                    <a:bodyPr/>
                    <a:lstStyle/>
                    <a:p>
                      <a:pPr>
                        <a:lnSpc>
                          <a:spcPct val="150000"/>
                        </a:lnSpc>
                      </a:pPr>
                      <a:r>
                        <a:rPr lang="vi-VN" sz="3600" dirty="0">
                          <a:solidFill>
                            <a:schemeClr val="bg1"/>
                          </a:solidFill>
                          <a:latin typeface="+mn-lt"/>
                        </a:rPr>
                        <a:t>Tố giác kẻ gian ăn cắp các cổ vật di vật</a:t>
                      </a:r>
                      <a:endParaRPr lang="en-US" sz="3600" dirty="0">
                        <a:solidFill>
                          <a:schemeClr val="bg1"/>
                        </a:solidFill>
                        <a:latin typeface="+mn-lt"/>
                      </a:endParaRPr>
                    </a:p>
                  </a:txBody>
                  <a:tcPr>
                    <a:solidFill>
                      <a:schemeClr val="accent5">
                        <a:lumMod val="75000"/>
                      </a:schemeClr>
                    </a:solidFill>
                  </a:tcPr>
                </a:tc>
                <a:tc>
                  <a:txBody>
                    <a:bodyPr/>
                    <a:lstStyle/>
                    <a:p>
                      <a:endParaRPr lang="en-US"/>
                    </a:p>
                  </a:txBody>
                  <a:tcPr>
                    <a:solidFill>
                      <a:schemeClr val="accent5">
                        <a:lumMod val="75000"/>
                      </a:schemeClr>
                    </a:solidFill>
                  </a:tcPr>
                </a:tc>
                <a:extLst>
                  <a:ext uri="{0D108BD9-81ED-4DB2-BD59-A6C34878D82A}">
                    <a16:rowId xmlns:a16="http://schemas.microsoft.com/office/drawing/2014/main" val="10004"/>
                  </a:ext>
                </a:extLst>
              </a:tr>
              <a:tr h="990600">
                <a:tc>
                  <a:txBody>
                    <a:bodyPr/>
                    <a:lstStyle/>
                    <a:p>
                      <a:pPr algn="ctr"/>
                      <a:r>
                        <a:rPr lang="en-US" sz="3600">
                          <a:solidFill>
                            <a:schemeClr val="bg1"/>
                          </a:solidFill>
                          <a:latin typeface="Arial" pitchFamily="34" charset="0"/>
                          <a:cs typeface="Arial" pitchFamily="34" charset="0"/>
                        </a:rPr>
                        <a:t>5</a:t>
                      </a:r>
                    </a:p>
                  </a:txBody>
                  <a:tcPr>
                    <a:solidFill>
                      <a:schemeClr val="accent5">
                        <a:lumMod val="75000"/>
                      </a:schemeClr>
                    </a:solidFill>
                  </a:tcPr>
                </a:tc>
                <a:tc>
                  <a:txBody>
                    <a:bodyPr/>
                    <a:lstStyle/>
                    <a:p>
                      <a:pPr>
                        <a:lnSpc>
                          <a:spcPct val="150000"/>
                        </a:lnSpc>
                      </a:pPr>
                      <a:r>
                        <a:rPr lang="vi-VN" sz="3600" dirty="0">
                          <a:solidFill>
                            <a:schemeClr val="bg1"/>
                          </a:solidFill>
                        </a:rPr>
                        <a:t>T</a:t>
                      </a:r>
                      <a:r>
                        <a:rPr lang="en-US" sz="3600" dirty="0" err="1">
                          <a:solidFill>
                            <a:schemeClr val="bg1"/>
                          </a:solidFill>
                          <a:latin typeface="Arial" pitchFamily="34" charset="0"/>
                          <a:cs typeface="Arial" pitchFamily="34" charset="0"/>
                        </a:rPr>
                        <a:t>uyên</a:t>
                      </a:r>
                      <a:r>
                        <a:rPr lang="en-US" sz="3600" baseline="0" dirty="0">
                          <a:solidFill>
                            <a:schemeClr val="bg1"/>
                          </a:solidFill>
                          <a:latin typeface="Arial" pitchFamily="34" charset="0"/>
                          <a:cs typeface="Arial" pitchFamily="34" charset="0"/>
                        </a:rPr>
                        <a:t> </a:t>
                      </a:r>
                      <a:r>
                        <a:rPr lang="en-US" sz="3600" baseline="0" dirty="0" err="1">
                          <a:solidFill>
                            <a:schemeClr val="bg1"/>
                          </a:solidFill>
                          <a:latin typeface="Arial" pitchFamily="34" charset="0"/>
                          <a:cs typeface="Arial" pitchFamily="34" charset="0"/>
                        </a:rPr>
                        <a:t>truyền</a:t>
                      </a:r>
                      <a:r>
                        <a:rPr lang="en-US" sz="3600" baseline="0" dirty="0">
                          <a:solidFill>
                            <a:schemeClr val="bg1"/>
                          </a:solidFill>
                          <a:latin typeface="Arial" pitchFamily="34" charset="0"/>
                          <a:cs typeface="Arial" pitchFamily="34" charset="0"/>
                        </a:rPr>
                        <a:t> </a:t>
                      </a:r>
                      <a:r>
                        <a:rPr lang="en-US" sz="3600" baseline="0" dirty="0" err="1">
                          <a:solidFill>
                            <a:schemeClr val="bg1"/>
                          </a:solidFill>
                          <a:latin typeface="Arial" pitchFamily="34" charset="0"/>
                          <a:cs typeface="Arial" pitchFamily="34" charset="0"/>
                        </a:rPr>
                        <a:t>và</a:t>
                      </a:r>
                      <a:r>
                        <a:rPr lang="en-US" sz="3600" baseline="0" dirty="0">
                          <a:solidFill>
                            <a:schemeClr val="bg1"/>
                          </a:solidFill>
                          <a:latin typeface="Arial" pitchFamily="34" charset="0"/>
                          <a:cs typeface="Arial" pitchFamily="34" charset="0"/>
                        </a:rPr>
                        <a:t> t</a:t>
                      </a:r>
                      <a:r>
                        <a:rPr lang="vi-VN" sz="3600" dirty="0">
                          <a:solidFill>
                            <a:schemeClr val="bg1"/>
                          </a:solidFill>
                        </a:rPr>
                        <a:t>ham gia các lễ hội truyền thống.</a:t>
                      </a:r>
                      <a:endParaRPr lang="en-US" sz="3600" dirty="0">
                        <a:solidFill>
                          <a:schemeClr val="bg1"/>
                        </a:solidFill>
                      </a:endParaRPr>
                    </a:p>
                  </a:txBody>
                  <a:tcPr>
                    <a:solidFill>
                      <a:schemeClr val="accent5">
                        <a:lumMod val="75000"/>
                      </a:schemeClr>
                    </a:solidFill>
                  </a:tcPr>
                </a:tc>
                <a:tc>
                  <a:txBody>
                    <a:bodyPr/>
                    <a:lstStyle/>
                    <a:p>
                      <a:endParaRPr lang="en-US"/>
                    </a:p>
                  </a:txBody>
                  <a:tcPr>
                    <a:solidFill>
                      <a:schemeClr val="accent5">
                        <a:lumMod val="75000"/>
                      </a:schemeClr>
                    </a:solidFill>
                  </a:tcPr>
                </a:tc>
                <a:extLst>
                  <a:ext uri="{0D108BD9-81ED-4DB2-BD59-A6C34878D82A}">
                    <a16:rowId xmlns:a16="http://schemas.microsoft.com/office/drawing/2014/main" val="10005"/>
                  </a:ext>
                </a:extLst>
              </a:tr>
              <a:tr h="914400">
                <a:tc>
                  <a:txBody>
                    <a:bodyPr/>
                    <a:lstStyle/>
                    <a:p>
                      <a:pPr algn="ctr"/>
                      <a:r>
                        <a:rPr lang="en-US" sz="3600">
                          <a:solidFill>
                            <a:schemeClr val="bg1"/>
                          </a:solidFill>
                          <a:latin typeface="Arial" pitchFamily="34" charset="0"/>
                          <a:cs typeface="Arial" pitchFamily="34" charset="0"/>
                        </a:rPr>
                        <a:t>6</a:t>
                      </a:r>
                    </a:p>
                  </a:txBody>
                  <a:tcPr>
                    <a:solidFill>
                      <a:schemeClr val="accent5">
                        <a:lumMod val="75000"/>
                      </a:schemeClr>
                    </a:solidFill>
                  </a:tcPr>
                </a:tc>
                <a:tc>
                  <a:txBody>
                    <a:bodyPr/>
                    <a:lstStyle/>
                    <a:p>
                      <a:r>
                        <a:rPr lang="en-US" sz="3600">
                          <a:solidFill>
                            <a:schemeClr val="bg1"/>
                          </a:solidFill>
                          <a:latin typeface="Arial" pitchFamily="34" charset="0"/>
                          <a:cs typeface="Arial" pitchFamily="34" charset="0"/>
                        </a:rPr>
                        <a:t>………………..</a:t>
                      </a:r>
                    </a:p>
                  </a:txBody>
                  <a:tcPr>
                    <a:solidFill>
                      <a:schemeClr val="accent5">
                        <a:lumMod val="75000"/>
                      </a:schemeClr>
                    </a:solidFill>
                  </a:tcPr>
                </a:tc>
                <a:tc>
                  <a:txBody>
                    <a:bodyPr/>
                    <a:lstStyle/>
                    <a:p>
                      <a:endParaRPr lang="en-US" dirty="0"/>
                    </a:p>
                  </a:txBody>
                  <a:tcPr>
                    <a:solidFill>
                      <a:schemeClr val="accent5">
                        <a:lumMod val="75000"/>
                      </a:schemeClr>
                    </a:solidFill>
                  </a:tcPr>
                </a:tc>
                <a:extLst>
                  <a:ext uri="{0D108BD9-81ED-4DB2-BD59-A6C34878D82A}">
                    <a16:rowId xmlns:a16="http://schemas.microsoft.com/office/drawing/2014/main" val="10006"/>
                  </a:ext>
                </a:extLst>
              </a:tr>
            </a:tbl>
          </a:graphicData>
        </a:graphic>
      </p:graphicFrame>
      <p:sp>
        <p:nvSpPr>
          <p:cNvPr id="6" name="Heart 5"/>
          <p:cNvSpPr/>
          <p:nvPr/>
        </p:nvSpPr>
        <p:spPr>
          <a:xfrm>
            <a:off x="6903027" y="8589818"/>
            <a:ext cx="1447800" cy="1066800"/>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Heart 17"/>
          <p:cNvSpPr/>
          <p:nvPr/>
        </p:nvSpPr>
        <p:spPr>
          <a:xfrm>
            <a:off x="9120327" y="8589818"/>
            <a:ext cx="1447800" cy="1066800"/>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2895600" y="8555181"/>
            <a:ext cx="3886200" cy="1066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cs typeface="Arial" pitchFamily="34" charset="0"/>
              </a:rPr>
              <a:t>Đã thực hiện</a:t>
            </a:r>
          </a:p>
        </p:txBody>
      </p:sp>
      <p:sp>
        <p:nvSpPr>
          <p:cNvPr id="27" name="Rounded Rectangle 26"/>
          <p:cNvSpPr/>
          <p:nvPr/>
        </p:nvSpPr>
        <p:spPr>
          <a:xfrm>
            <a:off x="10668000" y="8575963"/>
            <a:ext cx="4267200" cy="1066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Arial" pitchFamily="34" charset="0"/>
                <a:cs typeface="Arial" pitchFamily="34" charset="0"/>
              </a:rPr>
              <a:t>Có thể thực hiện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barn(inVertical)">
                                      <p:cBhvr>
                                        <p:cTn id="2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8" grpId="0" animBg="1"/>
      <p:bldP spid="7"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07FAA"/>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39236">
            <a:off x="-767222" y="-1892485"/>
            <a:ext cx="10735978" cy="1584643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66747">
            <a:off x="4425408" y="-4329224"/>
            <a:ext cx="8256562" cy="16704925"/>
          </a:xfrm>
          <a:prstGeom prst="rect">
            <a:avLst/>
          </a:prstGeom>
        </p:spPr>
      </p:pic>
      <p:grpSp>
        <p:nvGrpSpPr>
          <p:cNvPr id="22" name="Group 21"/>
          <p:cNvGrpSpPr/>
          <p:nvPr/>
        </p:nvGrpSpPr>
        <p:grpSpPr>
          <a:xfrm>
            <a:off x="2997597" y="415988"/>
            <a:ext cx="6915895" cy="2512158"/>
            <a:chOff x="3472618" y="1042146"/>
            <a:chExt cx="6915895" cy="2512158"/>
          </a:xfrm>
        </p:grpSpPr>
        <p:pic>
          <p:nvPicPr>
            <p:cNvPr id="19"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a:xfrm>
              <a:off x="3472618" y="1042146"/>
              <a:ext cx="6915895" cy="2512158"/>
            </a:xfrm>
            <a:prstGeom prst="rect">
              <a:avLst/>
            </a:prstGeom>
          </p:spPr>
        </p:pic>
        <p:sp>
          <p:nvSpPr>
            <p:cNvPr id="20" name="TextBox 19"/>
            <p:cNvSpPr txBox="1"/>
            <p:nvPr/>
          </p:nvSpPr>
          <p:spPr>
            <a:xfrm>
              <a:off x="6503220" y="1820747"/>
              <a:ext cx="3036409" cy="769441"/>
            </a:xfrm>
            <a:prstGeom prst="rect">
              <a:avLst/>
            </a:prstGeom>
            <a:noFill/>
          </p:spPr>
          <p:txBody>
            <a:bodyPr wrap="none" rtlCol="0">
              <a:spAutoFit/>
            </a:bodyPr>
            <a:lstStyle/>
            <a:p>
              <a:r>
                <a:rPr lang="en-US" sz="4400" b="1">
                  <a:solidFill>
                    <a:srgbClr val="002060"/>
                  </a:solidFill>
                  <a:latin typeface="Arial" pitchFamily="34" charset="0"/>
                  <a:cs typeface="Arial" pitchFamily="34" charset="0"/>
                </a:rPr>
                <a:t>KẾT LUẬN</a:t>
              </a:r>
            </a:p>
          </p:txBody>
        </p:sp>
      </p:grpSp>
      <p:pic>
        <p:nvPicPr>
          <p:cNvPr id="24" name="Picture 12"/>
          <p:cNvPicPr>
            <a:picLocks noChangeAspect="1"/>
          </p:cNvPicPr>
          <p:nvPr/>
        </p:nvPicPr>
        <p:blipFill>
          <a:blip r:embed="rId6"/>
          <a:srcRect/>
          <a:stretch>
            <a:fillRect/>
          </a:stretch>
        </p:blipFill>
        <p:spPr>
          <a:xfrm>
            <a:off x="181597" y="-31173"/>
            <a:ext cx="2942603" cy="2652021"/>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125200" y="3020905"/>
            <a:ext cx="7162800" cy="7266096"/>
          </a:xfrm>
          <a:prstGeom prst="rect">
            <a:avLst/>
          </a:prstGeom>
        </p:spPr>
      </p:pic>
      <p:sp>
        <p:nvSpPr>
          <p:cNvPr id="15" name="Rectangle 14"/>
          <p:cNvSpPr/>
          <p:nvPr/>
        </p:nvSpPr>
        <p:spPr>
          <a:xfrm>
            <a:off x="1785891" y="2961964"/>
            <a:ext cx="9339309" cy="4708981"/>
          </a:xfrm>
          <a:prstGeom prst="rect">
            <a:avLst/>
          </a:prstGeom>
        </p:spPr>
        <p:txBody>
          <a:bodyPr wrap="square">
            <a:spAutoFit/>
          </a:bodyPr>
          <a:lstStyle/>
          <a:p>
            <a:pPr algn="just">
              <a:lnSpc>
                <a:spcPct val="150000"/>
              </a:lnSpc>
            </a:pPr>
            <a:r>
              <a:rPr lang="vi-VN" sz="4000">
                <a:latin typeface="Arial" pitchFamily="34" charset="0"/>
                <a:cs typeface="Arial" pitchFamily="34" charset="0"/>
              </a:rPr>
              <a:t>Bảo vệ môi trường tự nhiên là trách nhiệm không của riêng ai. Hãy chung tay hành động để bảo vệ môi trường tự nhiên và lan tỏa các hành động tích cực đó đến với mọi người</a:t>
            </a:r>
            <a:r>
              <a:rPr lang="vi-VN" sz="2000">
                <a:latin typeface="Arial" pitchFamily="34" charset="0"/>
                <a:cs typeface="Arial" pitchFamily="34" charset="0"/>
              </a:rPr>
              <a:t>.</a:t>
            </a:r>
            <a:endParaRPr lang="en-US" sz="2000">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0053">
            <a:alpha val="52000"/>
          </a:srgbClr>
        </a:solidFill>
        <a:effectLst/>
      </p:bgPr>
    </p:bg>
    <p:spTree>
      <p:nvGrpSpPr>
        <p:cNvPr id="1" name=""/>
        <p:cNvGrpSpPr/>
        <p:nvPr/>
      </p:nvGrpSpPr>
      <p:grpSpPr>
        <a:xfrm>
          <a:off x="0" y="0"/>
          <a:ext cx="0" cy="0"/>
          <a:chOff x="0" y="0"/>
          <a:chExt cx="0" cy="0"/>
        </a:xfrm>
      </p:grpSpPr>
      <p:grpSp>
        <p:nvGrpSpPr>
          <p:cNvPr id="15" name="Group 14"/>
          <p:cNvGrpSpPr/>
          <p:nvPr/>
        </p:nvGrpSpPr>
        <p:grpSpPr>
          <a:xfrm>
            <a:off x="228600" y="228598"/>
            <a:ext cx="17903748" cy="2294772"/>
            <a:chOff x="1098477" y="342900"/>
            <a:chExt cx="16198923" cy="2294772"/>
          </a:xfrm>
        </p:grpSpPr>
        <p:sp>
          <p:nvSpPr>
            <p:cNvPr id="16" name="Rounded Rectangle 15"/>
            <p:cNvSpPr/>
            <p:nvPr/>
          </p:nvSpPr>
          <p:spPr>
            <a:xfrm>
              <a:off x="1098477" y="342900"/>
              <a:ext cx="16198923" cy="1562102"/>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1098478" y="548543"/>
              <a:ext cx="16059307" cy="2089129"/>
              <a:chOff x="1098478" y="548543"/>
              <a:chExt cx="16059307" cy="2089129"/>
            </a:xfrm>
          </p:grpSpPr>
          <p:grpSp>
            <p:nvGrpSpPr>
              <p:cNvPr id="18" name="Group 4"/>
              <p:cNvGrpSpPr/>
              <p:nvPr/>
            </p:nvGrpSpPr>
            <p:grpSpPr>
              <a:xfrm>
                <a:off x="1411727" y="2411566"/>
                <a:ext cx="985356" cy="226106"/>
                <a:chOff x="0" y="0"/>
                <a:chExt cx="1313809" cy="301474"/>
              </a:xfrm>
            </p:grpSpPr>
            <p:grpSp>
              <p:nvGrpSpPr>
                <p:cNvPr id="20" name="Group 5"/>
                <p:cNvGrpSpPr/>
                <p:nvPr/>
              </p:nvGrpSpPr>
              <p:grpSpPr>
                <a:xfrm>
                  <a:off x="0" y="0"/>
                  <a:ext cx="301474" cy="301474"/>
                  <a:chOff x="0" y="0"/>
                  <a:chExt cx="6350000" cy="6350000"/>
                </a:xfrm>
              </p:grpSpPr>
              <p:sp>
                <p:nvSpPr>
                  <p:cNvPr id="25"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2" name="Group 9"/>
                <p:cNvGrpSpPr/>
                <p:nvPr/>
              </p:nvGrpSpPr>
              <p:grpSpPr>
                <a:xfrm>
                  <a:off x="1012335" y="0"/>
                  <a:ext cx="301474" cy="301474"/>
                  <a:chOff x="0" y="0"/>
                  <a:chExt cx="6350000" cy="6350000"/>
                </a:xfrm>
              </p:grpSpPr>
              <p:sp>
                <p:nvSpPr>
                  <p:cNvPr id="23"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19" name="Rectangle 18"/>
              <p:cNvSpPr/>
              <p:nvPr/>
            </p:nvSpPr>
            <p:spPr>
              <a:xfrm>
                <a:off x="1098478" y="548543"/>
                <a:ext cx="16059307" cy="1015663"/>
              </a:xfrm>
              <a:prstGeom prst="rect">
                <a:avLst/>
              </a:prstGeom>
            </p:spPr>
            <p:txBody>
              <a:bodyPr wrap="square">
                <a:spAutoFit/>
              </a:bodyPr>
              <a:lstStyle/>
              <a:p>
                <a:pPr algn="ctr">
                  <a:lnSpc>
                    <a:spcPct val="150000"/>
                  </a:lnSpc>
                </a:pPr>
                <a:r>
                  <a:rPr lang="pt-BR" sz="4000" b="1">
                    <a:solidFill>
                      <a:schemeClr val="bg1"/>
                    </a:solidFill>
                    <a:latin typeface="Arial" pitchFamily="34" charset="0"/>
                    <a:cs typeface="Arial" pitchFamily="34" charset="0"/>
                  </a:rPr>
                  <a:t>HĐ2. </a:t>
                </a:r>
                <a:r>
                  <a:rPr lang="vi-VN" sz="4000" b="1">
                    <a:solidFill>
                      <a:schemeClr val="bg1"/>
                    </a:solidFill>
                    <a:latin typeface="Arial" pitchFamily="34" charset="0"/>
                    <a:cs typeface="Arial" pitchFamily="34" charset="0"/>
                  </a:rPr>
                  <a:t>Tìm hiểu về hoạt động tuyên truyền bảo vệ cảnh quan thiên nhiên</a:t>
                </a:r>
                <a:endParaRPr lang="en-US" sz="4000">
                  <a:solidFill>
                    <a:schemeClr val="bg1"/>
                  </a:solidFill>
                  <a:latin typeface="Arial" pitchFamily="34" charset="0"/>
                  <a:cs typeface="Arial" pitchFamily="34" charset="0"/>
                </a:endParaRPr>
              </a:p>
            </p:txBody>
          </p:sp>
        </p:grpSp>
      </p:grpSp>
      <p:grpSp>
        <p:nvGrpSpPr>
          <p:cNvPr id="4" name="Group 3"/>
          <p:cNvGrpSpPr/>
          <p:nvPr/>
        </p:nvGrpSpPr>
        <p:grpSpPr>
          <a:xfrm>
            <a:off x="228601" y="2157516"/>
            <a:ext cx="6172198" cy="3321712"/>
            <a:chOff x="228601" y="2157516"/>
            <a:chExt cx="5951078" cy="3321712"/>
          </a:xfrm>
        </p:grpSpPr>
        <p:sp>
          <p:nvSpPr>
            <p:cNvPr id="29" name="Rectangle 28"/>
            <p:cNvSpPr/>
            <p:nvPr/>
          </p:nvSpPr>
          <p:spPr>
            <a:xfrm>
              <a:off x="228601" y="2826327"/>
              <a:ext cx="5951078" cy="26529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p:cNvGrpSpPr/>
            <p:nvPr/>
          </p:nvGrpSpPr>
          <p:grpSpPr>
            <a:xfrm>
              <a:off x="1650650" y="2157516"/>
              <a:ext cx="3003826" cy="1457986"/>
              <a:chOff x="1650650" y="2157516"/>
              <a:chExt cx="3003826" cy="1457986"/>
            </a:xfrm>
          </p:grpSpPr>
          <p:sp>
            <p:nvSpPr>
              <p:cNvPr id="33" name="Explosion 2 32"/>
              <p:cNvSpPr/>
              <p:nvPr/>
            </p:nvSpPr>
            <p:spPr>
              <a:xfrm rot="661769">
                <a:off x="1650650" y="2157516"/>
                <a:ext cx="3003826" cy="145798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450150" y="2475848"/>
                <a:ext cx="1181734"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NV1</a:t>
                </a:r>
                <a:endParaRPr lang="en-US" b="1">
                  <a:solidFill>
                    <a:schemeClr val="bg1"/>
                  </a:solidFill>
                  <a:latin typeface="Arial" pitchFamily="34" charset="0"/>
                  <a:cs typeface="Arial" pitchFamily="34" charset="0"/>
                </a:endParaRPr>
              </a:p>
            </p:txBody>
          </p:sp>
        </p:grpSp>
        <p:sp>
          <p:nvSpPr>
            <p:cNvPr id="42" name="Rectangle 41"/>
            <p:cNvSpPr/>
            <p:nvPr/>
          </p:nvSpPr>
          <p:spPr>
            <a:xfrm>
              <a:off x="695276" y="3266375"/>
              <a:ext cx="5041772" cy="1824923"/>
            </a:xfrm>
            <a:prstGeom prst="rect">
              <a:avLst/>
            </a:prstGeom>
          </p:spPr>
          <p:txBody>
            <a:bodyPr wrap="square">
              <a:spAutoFit/>
            </a:bodyPr>
            <a:lstStyle/>
            <a:p>
              <a:pPr algn="just">
                <a:lnSpc>
                  <a:spcPct val="150000"/>
                </a:lnSpc>
              </a:pPr>
              <a:r>
                <a:rPr lang="vi-VN" sz="4000">
                  <a:latin typeface="Arial" pitchFamily="34" charset="0"/>
                  <a:cs typeface="Arial" pitchFamily="34" charset="0"/>
                </a:rPr>
                <a:t>Chia sẻ về hoạt động tuyên truyền em biết</a:t>
              </a:r>
              <a:r>
                <a:rPr lang="en-US" sz="4000">
                  <a:latin typeface="Arial" pitchFamily="34" charset="0"/>
                  <a:cs typeface="Arial" pitchFamily="34" charset="0"/>
                </a:rPr>
                <a:t>.</a:t>
              </a:r>
            </a:p>
          </p:txBody>
        </p:sp>
      </p:grpSp>
      <p:grpSp>
        <p:nvGrpSpPr>
          <p:cNvPr id="3" name="Group 2"/>
          <p:cNvGrpSpPr/>
          <p:nvPr/>
        </p:nvGrpSpPr>
        <p:grpSpPr>
          <a:xfrm>
            <a:off x="242694" y="5753100"/>
            <a:ext cx="6158105" cy="4098490"/>
            <a:chOff x="6095999" y="2157516"/>
            <a:chExt cx="6158105" cy="4098490"/>
          </a:xfrm>
        </p:grpSpPr>
        <p:sp>
          <p:nvSpPr>
            <p:cNvPr id="30" name="Rectangle 29"/>
            <p:cNvSpPr/>
            <p:nvPr/>
          </p:nvSpPr>
          <p:spPr>
            <a:xfrm>
              <a:off x="6095999" y="2829791"/>
              <a:ext cx="6158105" cy="3426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p:cNvGrpSpPr/>
            <p:nvPr/>
          </p:nvGrpSpPr>
          <p:grpSpPr>
            <a:xfrm>
              <a:off x="7678561" y="2157516"/>
              <a:ext cx="3003826" cy="1457986"/>
              <a:chOff x="1650650" y="2157516"/>
              <a:chExt cx="3003826" cy="1457986"/>
            </a:xfrm>
          </p:grpSpPr>
          <p:sp>
            <p:nvSpPr>
              <p:cNvPr id="37" name="Explosion 2 36"/>
              <p:cNvSpPr/>
              <p:nvPr/>
            </p:nvSpPr>
            <p:spPr>
              <a:xfrm rot="661769">
                <a:off x="1650650" y="2157516"/>
                <a:ext cx="3003826" cy="1457986"/>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450150" y="2475848"/>
                <a:ext cx="1181734"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NV2</a:t>
                </a:r>
                <a:endParaRPr lang="en-US" b="1">
                  <a:solidFill>
                    <a:schemeClr val="bg1"/>
                  </a:solidFill>
                  <a:latin typeface="Arial" pitchFamily="34" charset="0"/>
                  <a:cs typeface="Arial" pitchFamily="34" charset="0"/>
                </a:endParaRPr>
              </a:p>
            </p:txBody>
          </p:sp>
        </p:grpSp>
        <p:sp>
          <p:nvSpPr>
            <p:cNvPr id="43" name="Rectangle 42"/>
            <p:cNvSpPr/>
            <p:nvPr/>
          </p:nvSpPr>
          <p:spPr>
            <a:xfrm>
              <a:off x="6464796" y="3393684"/>
              <a:ext cx="5624832" cy="2862322"/>
            </a:xfrm>
            <a:prstGeom prst="rect">
              <a:avLst/>
            </a:prstGeom>
          </p:spPr>
          <p:txBody>
            <a:bodyPr wrap="square">
              <a:spAutoFit/>
            </a:bodyPr>
            <a:lstStyle/>
            <a:p>
              <a:pPr algn="just">
                <a:lnSpc>
                  <a:spcPct val="150000"/>
                </a:lnSpc>
              </a:pPr>
              <a:r>
                <a:rPr lang="vi-VN" sz="4000">
                  <a:latin typeface="Arial" pitchFamily="34" charset="0"/>
                  <a:cs typeface="Arial" pitchFamily="34" charset="0"/>
                </a:rPr>
                <a:t>Thảo luận xác định đối tượng, nội dung, hình thức tuyên truyền</a:t>
              </a:r>
              <a:r>
                <a:rPr lang="en-US" sz="4000">
                  <a:latin typeface="Arial" pitchFamily="34" charset="0"/>
                  <a:cs typeface="Arial" pitchFamily="34" charset="0"/>
                </a:rPr>
                <a:t>.</a:t>
              </a:r>
            </a:p>
          </p:txBody>
        </p:sp>
      </p:grpSp>
      <p:pic>
        <p:nvPicPr>
          <p:cNvPr id="45"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781800" y="1716773"/>
            <a:ext cx="5786300" cy="4708602"/>
          </a:xfrm>
          <a:prstGeom prst="rect">
            <a:avLst/>
          </a:prstGeom>
        </p:spPr>
      </p:pic>
      <p:pic>
        <p:nvPicPr>
          <p:cNvPr id="46"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734800" y="4114677"/>
            <a:ext cx="6988839" cy="63728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wipe(down)">
                                      <p:cBhvr>
                                        <p:cTn id="20" dur="500"/>
                                        <p:tgtEl>
                                          <p:spTgt spid="45"/>
                                        </p:tgtEl>
                                      </p:cBhvr>
                                    </p:animEffect>
                                  </p:childTnLst>
                                </p:cTn>
                              </p:par>
                              <p:par>
                                <p:cTn id="21" presetID="22" presetClass="entr" presetSubtype="4"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wipe(down)">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041421" y="4726547"/>
            <a:ext cx="19475255" cy="20784673"/>
          </a:xfrm>
          <a:prstGeom prst="rect">
            <a:avLst/>
          </a:prstGeom>
        </p:spPr>
      </p:pic>
      <p:grpSp>
        <p:nvGrpSpPr>
          <p:cNvPr id="14" name="Group 14"/>
          <p:cNvGrpSpPr/>
          <p:nvPr/>
        </p:nvGrpSpPr>
        <p:grpSpPr>
          <a:xfrm>
            <a:off x="16879673" y="1515301"/>
            <a:ext cx="985357" cy="226106"/>
            <a:chOff x="0" y="0"/>
            <a:chExt cx="1313810" cy="301474"/>
          </a:xfrm>
        </p:grpSpPr>
        <p:grpSp>
          <p:nvGrpSpPr>
            <p:cNvPr id="15" name="Group 15"/>
            <p:cNvGrpSpPr/>
            <p:nvPr/>
          </p:nvGrpSpPr>
          <p:grpSpPr>
            <a:xfrm>
              <a:off x="0" y="0"/>
              <a:ext cx="301474" cy="30147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17" name="Group 17"/>
            <p:cNvGrpSpPr/>
            <p:nvPr/>
          </p:nvGrpSpPr>
          <p:grpSpPr>
            <a:xfrm>
              <a:off x="506168" y="0"/>
              <a:ext cx="301474" cy="30147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9" name="Group 19"/>
            <p:cNvGrpSpPr/>
            <p:nvPr/>
          </p:nvGrpSpPr>
          <p:grpSpPr>
            <a:xfrm>
              <a:off x="1012335" y="0"/>
              <a:ext cx="301474" cy="30147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21" name="Rectangle 20"/>
          <p:cNvSpPr/>
          <p:nvPr/>
        </p:nvSpPr>
        <p:spPr>
          <a:xfrm>
            <a:off x="304800" y="72736"/>
            <a:ext cx="17754600" cy="901593"/>
          </a:xfrm>
          <a:prstGeom prst="rect">
            <a:avLst/>
          </a:prstGeom>
        </p:spPr>
        <p:txBody>
          <a:bodyPr wrap="square">
            <a:spAutoFit/>
          </a:bodyPr>
          <a:lstStyle/>
          <a:p>
            <a:pPr algn="just">
              <a:lnSpc>
                <a:spcPct val="150000"/>
              </a:lnSpc>
            </a:pPr>
            <a:r>
              <a:rPr lang="pt-BR" sz="4000" b="1" u="sng">
                <a:solidFill>
                  <a:schemeClr val="bg1"/>
                </a:solidFill>
                <a:latin typeface="Arial" pitchFamily="34" charset="0"/>
                <a:cs typeface="Arial" pitchFamily="34" charset="0"/>
              </a:rPr>
              <a:t>Nhiệm vụ 1</a:t>
            </a:r>
            <a:r>
              <a:rPr lang="pt-BR" sz="4000" b="1">
                <a:solidFill>
                  <a:schemeClr val="bg1"/>
                </a:solidFill>
                <a:latin typeface="Arial" pitchFamily="34" charset="0"/>
                <a:cs typeface="Arial" pitchFamily="34" charset="0"/>
              </a:rPr>
              <a:t>. </a:t>
            </a:r>
            <a:r>
              <a:rPr lang="vi-VN" sz="4000" b="1">
                <a:solidFill>
                  <a:schemeClr val="bg1"/>
                </a:solidFill>
                <a:latin typeface="Arial" pitchFamily="34" charset="0"/>
                <a:cs typeface="Arial" pitchFamily="34" charset="0"/>
              </a:rPr>
              <a:t>Chia sẻ về hoạt động tuyên truyền em biết.</a:t>
            </a:r>
          </a:p>
        </p:txBody>
      </p:sp>
      <p:grpSp>
        <p:nvGrpSpPr>
          <p:cNvPr id="3" name="Group 2"/>
          <p:cNvGrpSpPr/>
          <p:nvPr/>
        </p:nvGrpSpPr>
        <p:grpSpPr>
          <a:xfrm>
            <a:off x="304800" y="1344781"/>
            <a:ext cx="17789236" cy="1337608"/>
            <a:chOff x="304800" y="2205692"/>
            <a:chExt cx="17789236" cy="1337608"/>
          </a:xfrm>
        </p:grpSpPr>
        <p:sp>
          <p:nvSpPr>
            <p:cNvPr id="23" name="Snip Single Corner Rectangle 22"/>
            <p:cNvSpPr/>
            <p:nvPr/>
          </p:nvSpPr>
          <p:spPr>
            <a:xfrm>
              <a:off x="304800" y="2205692"/>
              <a:ext cx="17754600" cy="1337608"/>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9436" y="2366664"/>
              <a:ext cx="17754600" cy="1015663"/>
            </a:xfrm>
            <a:prstGeom prst="rect">
              <a:avLst/>
            </a:prstGeom>
          </p:spPr>
          <p:txBody>
            <a:bodyPr wrap="square">
              <a:spAutoFit/>
            </a:bodyPr>
            <a:lstStyle/>
            <a:p>
              <a:pPr>
                <a:lnSpc>
                  <a:spcPct val="150000"/>
                </a:lnSpc>
              </a:pPr>
              <a:r>
                <a:rPr lang="vi-VN" sz="4000">
                  <a:solidFill>
                    <a:schemeClr val="accent5">
                      <a:lumMod val="50000"/>
                    </a:schemeClr>
                  </a:solidFill>
                  <a:latin typeface="Arial" pitchFamily="34" charset="0"/>
                  <a:cs typeface="Arial" pitchFamily="34" charset="0"/>
                </a:rPr>
                <a:t>Em đã biết những hoạt động tuyên truyền bảo vệ cảnh quan thiên nhiên nào?</a:t>
              </a:r>
              <a:endParaRPr lang="en-US" sz="4000">
                <a:solidFill>
                  <a:schemeClr val="accent5">
                    <a:lumMod val="50000"/>
                  </a:schemeClr>
                </a:solidFill>
                <a:latin typeface="Arial" pitchFamily="34" charset="0"/>
                <a:cs typeface="Arial" pitchFamily="34" charset="0"/>
              </a:endParaRPr>
            </a:p>
          </p:txBody>
        </p:sp>
      </p:grpSp>
      <p:sp>
        <p:nvSpPr>
          <p:cNvPr id="25" name="Chevron 24"/>
          <p:cNvSpPr/>
          <p:nvPr/>
        </p:nvSpPr>
        <p:spPr>
          <a:xfrm>
            <a:off x="304800" y="2933700"/>
            <a:ext cx="8356770" cy="1143000"/>
          </a:xfrm>
          <a:prstGeom prst="chevr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cs typeface="Arial" pitchFamily="34" charset="0"/>
              </a:rPr>
              <a:t>Một số hoạt động tuyên truyền:</a:t>
            </a:r>
          </a:p>
        </p:txBody>
      </p:sp>
      <p:grpSp>
        <p:nvGrpSpPr>
          <p:cNvPr id="6" name="Group 5"/>
          <p:cNvGrpSpPr/>
          <p:nvPr/>
        </p:nvGrpSpPr>
        <p:grpSpPr>
          <a:xfrm>
            <a:off x="439882" y="4533900"/>
            <a:ext cx="8086606" cy="2895600"/>
            <a:chOff x="439882" y="4533900"/>
            <a:chExt cx="8086606" cy="2895600"/>
          </a:xfrm>
        </p:grpSpPr>
        <p:sp>
          <p:nvSpPr>
            <p:cNvPr id="4" name="Rounded Rectangle 3"/>
            <p:cNvSpPr/>
            <p:nvPr/>
          </p:nvSpPr>
          <p:spPr>
            <a:xfrm>
              <a:off x="439882" y="4533900"/>
              <a:ext cx="8086606" cy="2895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58885" y="4689038"/>
              <a:ext cx="7848600" cy="2482667"/>
            </a:xfrm>
            <a:prstGeom prst="rect">
              <a:avLst/>
            </a:prstGeom>
          </p:spPr>
          <p:txBody>
            <a:bodyPr wrap="square">
              <a:spAutoFit/>
            </a:bodyPr>
            <a:lstStyle/>
            <a:p>
              <a:pPr algn="ctr">
                <a:lnSpc>
                  <a:spcPct val="150000"/>
                </a:lnSpc>
              </a:pPr>
              <a:r>
                <a:rPr lang="pt-BR" sz="3600" dirty="0">
                  <a:latin typeface="Arial" pitchFamily="34" charset="0"/>
                  <a:cs typeface="Arial" pitchFamily="34" charset="0"/>
                </a:rPr>
                <a:t>Làm tuyên truyền vận động mọi người không chặt phá rừng bừa bãi và không săn bắt động vật hoang dã.</a:t>
              </a:r>
              <a:endParaRPr lang="en-US" sz="3600" dirty="0">
                <a:latin typeface="Arial" pitchFamily="34" charset="0"/>
                <a:cs typeface="Arial" pitchFamily="34" charset="0"/>
              </a:endParaRPr>
            </a:p>
          </p:txBody>
        </p:sp>
      </p:grpSp>
      <p:grpSp>
        <p:nvGrpSpPr>
          <p:cNvPr id="22" name="Group 21"/>
          <p:cNvGrpSpPr/>
          <p:nvPr/>
        </p:nvGrpSpPr>
        <p:grpSpPr>
          <a:xfrm>
            <a:off x="9173197" y="2937164"/>
            <a:ext cx="8086606" cy="2130136"/>
            <a:chOff x="439882" y="4533900"/>
            <a:chExt cx="8086606" cy="2130136"/>
          </a:xfrm>
        </p:grpSpPr>
        <p:sp>
          <p:nvSpPr>
            <p:cNvPr id="29" name="Rounded Rectangle 28"/>
            <p:cNvSpPr/>
            <p:nvPr/>
          </p:nvSpPr>
          <p:spPr>
            <a:xfrm>
              <a:off x="439882" y="4533900"/>
              <a:ext cx="8086606" cy="213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558885" y="4689038"/>
              <a:ext cx="7848600" cy="1651671"/>
            </a:xfrm>
            <a:prstGeom prst="rect">
              <a:avLst/>
            </a:prstGeom>
          </p:spPr>
          <p:txBody>
            <a:bodyPr wrap="square">
              <a:spAutoFit/>
            </a:bodyPr>
            <a:lstStyle/>
            <a:p>
              <a:pPr algn="ctr">
                <a:lnSpc>
                  <a:spcPct val="150000"/>
                </a:lnSpc>
              </a:pPr>
              <a:r>
                <a:rPr lang="vi-VN" sz="3600" dirty="0">
                  <a:latin typeface="Arial" pitchFamily="34" charset="0"/>
                  <a:cs typeface="Arial" pitchFamily="34" charset="0"/>
                </a:rPr>
                <a:t>Không vứt rác bừa bãi ở nơi công cộng, bãi biển, sông hồ, khu du lịch…</a:t>
              </a:r>
              <a:endParaRPr lang="en-US" sz="3600" dirty="0">
                <a:latin typeface="Arial" pitchFamily="34" charset="0"/>
                <a:cs typeface="Arial" pitchFamily="34" charset="0"/>
              </a:endParaRPr>
            </a:p>
          </p:txBody>
        </p:sp>
      </p:grpSp>
      <p:grpSp>
        <p:nvGrpSpPr>
          <p:cNvPr id="31" name="Group 30"/>
          <p:cNvGrpSpPr/>
          <p:nvPr/>
        </p:nvGrpSpPr>
        <p:grpSpPr>
          <a:xfrm>
            <a:off x="9216736" y="5372100"/>
            <a:ext cx="8086606" cy="2057400"/>
            <a:chOff x="439882" y="4533900"/>
            <a:chExt cx="8086606" cy="2057400"/>
          </a:xfrm>
        </p:grpSpPr>
        <p:sp>
          <p:nvSpPr>
            <p:cNvPr id="32" name="Rounded Rectangle 31"/>
            <p:cNvSpPr/>
            <p:nvPr/>
          </p:nvSpPr>
          <p:spPr>
            <a:xfrm>
              <a:off x="439882" y="4533900"/>
              <a:ext cx="8086606" cy="205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58885" y="4689038"/>
              <a:ext cx="7848600" cy="1651671"/>
            </a:xfrm>
            <a:prstGeom prst="rect">
              <a:avLst/>
            </a:prstGeom>
          </p:spPr>
          <p:txBody>
            <a:bodyPr wrap="square">
              <a:spAutoFit/>
            </a:bodyPr>
            <a:lstStyle/>
            <a:p>
              <a:pPr>
                <a:lnSpc>
                  <a:spcPct val="150000"/>
                </a:lnSpc>
              </a:pPr>
              <a:r>
                <a:rPr lang="vi-VN" sz="3600" dirty="0">
                  <a:latin typeface="Arial" pitchFamily="34" charset="0"/>
                  <a:cs typeface="Arial" pitchFamily="34" charset="0"/>
                </a:rPr>
                <a:t>Tham gia trồng cây gây rừng, chăm sóc rừng.</a:t>
              </a:r>
              <a:endParaRPr lang="en-US" sz="3600" dirty="0">
                <a:latin typeface="Arial" pitchFamily="34" charset="0"/>
                <a:cs typeface="Arial" pitchFamily="34" charset="0"/>
              </a:endParaRPr>
            </a:p>
          </p:txBody>
        </p:sp>
      </p:grpSp>
      <p:pic>
        <p:nvPicPr>
          <p:cNvPr id="3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745368" y="6786597"/>
            <a:ext cx="3520726" cy="4114800"/>
          </a:xfrm>
          <a:prstGeom prst="rect">
            <a:avLst/>
          </a:prstGeom>
        </p:spPr>
      </p:pic>
      <p:pic>
        <p:nvPicPr>
          <p:cNvPr id="3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68235" y="7489479"/>
            <a:ext cx="6029900" cy="34119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randombar(horizont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randombar(horizontal)">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2877563" y="2130880"/>
            <a:ext cx="24980768" cy="20784673"/>
          </a:xfrm>
          <a:prstGeom prst="rect">
            <a:avLst/>
          </a:prstGeom>
        </p:spPr>
      </p:pic>
      <p:grpSp>
        <p:nvGrpSpPr>
          <p:cNvPr id="14" name="Group 14"/>
          <p:cNvGrpSpPr/>
          <p:nvPr/>
        </p:nvGrpSpPr>
        <p:grpSpPr>
          <a:xfrm>
            <a:off x="16879673" y="1515301"/>
            <a:ext cx="985357" cy="226106"/>
            <a:chOff x="0" y="0"/>
            <a:chExt cx="1313810" cy="301474"/>
          </a:xfrm>
        </p:grpSpPr>
        <p:grpSp>
          <p:nvGrpSpPr>
            <p:cNvPr id="15" name="Group 15"/>
            <p:cNvGrpSpPr/>
            <p:nvPr/>
          </p:nvGrpSpPr>
          <p:grpSpPr>
            <a:xfrm>
              <a:off x="0" y="0"/>
              <a:ext cx="301474" cy="30147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17" name="Group 17"/>
            <p:cNvGrpSpPr/>
            <p:nvPr/>
          </p:nvGrpSpPr>
          <p:grpSpPr>
            <a:xfrm>
              <a:off x="506168" y="0"/>
              <a:ext cx="301474" cy="30147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9" name="Group 19"/>
            <p:cNvGrpSpPr/>
            <p:nvPr/>
          </p:nvGrpSpPr>
          <p:grpSpPr>
            <a:xfrm>
              <a:off x="1012335" y="0"/>
              <a:ext cx="301474" cy="30147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21" name="Rectangle 20"/>
          <p:cNvSpPr/>
          <p:nvPr/>
        </p:nvSpPr>
        <p:spPr>
          <a:xfrm>
            <a:off x="304800" y="72736"/>
            <a:ext cx="17754600" cy="901593"/>
          </a:xfrm>
          <a:prstGeom prst="rect">
            <a:avLst/>
          </a:prstGeom>
        </p:spPr>
        <p:txBody>
          <a:bodyPr wrap="square">
            <a:spAutoFit/>
          </a:bodyPr>
          <a:lstStyle/>
          <a:p>
            <a:pPr algn="just">
              <a:lnSpc>
                <a:spcPct val="150000"/>
              </a:lnSpc>
            </a:pPr>
            <a:r>
              <a:rPr lang="pt-BR" sz="4000" b="1" u="sng">
                <a:solidFill>
                  <a:schemeClr val="bg1"/>
                </a:solidFill>
                <a:latin typeface="Arial" pitchFamily="34" charset="0"/>
                <a:cs typeface="Arial" pitchFamily="34" charset="0"/>
              </a:rPr>
              <a:t>Nhiệm vụ 1</a:t>
            </a:r>
            <a:r>
              <a:rPr lang="pt-BR" sz="4000" b="1">
                <a:solidFill>
                  <a:schemeClr val="bg1"/>
                </a:solidFill>
                <a:latin typeface="Arial" pitchFamily="34" charset="0"/>
                <a:cs typeface="Arial" pitchFamily="34" charset="0"/>
              </a:rPr>
              <a:t>. </a:t>
            </a:r>
            <a:r>
              <a:rPr lang="vi-VN" sz="4000" b="1">
                <a:solidFill>
                  <a:schemeClr val="bg1"/>
                </a:solidFill>
                <a:latin typeface="Arial" pitchFamily="34" charset="0"/>
                <a:cs typeface="Arial" pitchFamily="34" charset="0"/>
              </a:rPr>
              <a:t>Chia sẻ về hoạt động tuyên truyền em biết.</a:t>
            </a:r>
          </a:p>
        </p:txBody>
      </p:sp>
      <p:grpSp>
        <p:nvGrpSpPr>
          <p:cNvPr id="3" name="Group 2"/>
          <p:cNvGrpSpPr/>
          <p:nvPr/>
        </p:nvGrpSpPr>
        <p:grpSpPr>
          <a:xfrm>
            <a:off x="304800" y="1344781"/>
            <a:ext cx="17789236" cy="1337608"/>
            <a:chOff x="304800" y="2205692"/>
            <a:chExt cx="17789236" cy="1337608"/>
          </a:xfrm>
        </p:grpSpPr>
        <p:sp>
          <p:nvSpPr>
            <p:cNvPr id="23" name="Snip Single Corner Rectangle 22"/>
            <p:cNvSpPr/>
            <p:nvPr/>
          </p:nvSpPr>
          <p:spPr>
            <a:xfrm>
              <a:off x="304800" y="2205692"/>
              <a:ext cx="17754600" cy="1337608"/>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339436" y="2366664"/>
              <a:ext cx="17754600" cy="1015663"/>
            </a:xfrm>
            <a:prstGeom prst="rect">
              <a:avLst/>
            </a:prstGeom>
          </p:spPr>
          <p:txBody>
            <a:bodyPr wrap="square">
              <a:spAutoFit/>
            </a:bodyPr>
            <a:lstStyle/>
            <a:p>
              <a:pPr>
                <a:lnSpc>
                  <a:spcPct val="150000"/>
                </a:lnSpc>
              </a:pPr>
              <a:r>
                <a:rPr lang="vi-VN" sz="4000">
                  <a:solidFill>
                    <a:schemeClr val="accent5">
                      <a:lumMod val="50000"/>
                    </a:schemeClr>
                  </a:solidFill>
                  <a:latin typeface="Arial" pitchFamily="34" charset="0"/>
                  <a:cs typeface="Arial" pitchFamily="34" charset="0"/>
                </a:rPr>
                <a:t>Em đã biết những hoạt động tuyên truyền bảo vệ cảnh quan thiên nhiên nào?</a:t>
              </a:r>
              <a:endParaRPr lang="en-US" sz="4000">
                <a:solidFill>
                  <a:schemeClr val="accent5">
                    <a:lumMod val="50000"/>
                  </a:schemeClr>
                </a:solidFill>
                <a:latin typeface="Arial" pitchFamily="34" charset="0"/>
                <a:cs typeface="Arial" pitchFamily="34" charset="0"/>
              </a:endParaRPr>
            </a:p>
          </p:txBody>
        </p:sp>
      </p:grpSp>
      <p:sp>
        <p:nvSpPr>
          <p:cNvPr id="25" name="Chevron 24"/>
          <p:cNvSpPr/>
          <p:nvPr/>
        </p:nvSpPr>
        <p:spPr>
          <a:xfrm>
            <a:off x="304800" y="2933700"/>
            <a:ext cx="8356770" cy="1143000"/>
          </a:xfrm>
          <a:prstGeom prst="chevr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itchFamily="34" charset="0"/>
                <a:cs typeface="Arial" pitchFamily="34" charset="0"/>
              </a:rPr>
              <a:t>Một số hoạt động tuyên truyền:</a:t>
            </a:r>
          </a:p>
        </p:txBody>
      </p:sp>
      <p:grpSp>
        <p:nvGrpSpPr>
          <p:cNvPr id="22" name="Group 21"/>
          <p:cNvGrpSpPr/>
          <p:nvPr/>
        </p:nvGrpSpPr>
        <p:grpSpPr>
          <a:xfrm>
            <a:off x="9168591" y="3683414"/>
            <a:ext cx="8691328" cy="2130136"/>
            <a:chOff x="439882" y="4533900"/>
            <a:chExt cx="8192698" cy="2130136"/>
          </a:xfrm>
        </p:grpSpPr>
        <p:sp>
          <p:nvSpPr>
            <p:cNvPr id="29" name="Rounded Rectangle 28"/>
            <p:cNvSpPr/>
            <p:nvPr/>
          </p:nvSpPr>
          <p:spPr>
            <a:xfrm>
              <a:off x="439882" y="4533900"/>
              <a:ext cx="8086606" cy="213013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83980" y="4733340"/>
              <a:ext cx="7848600" cy="1651671"/>
            </a:xfrm>
            <a:prstGeom prst="rect">
              <a:avLst/>
            </a:prstGeom>
          </p:spPr>
          <p:txBody>
            <a:bodyPr wrap="square">
              <a:spAutoFit/>
            </a:bodyPr>
            <a:lstStyle/>
            <a:p>
              <a:pPr>
                <a:lnSpc>
                  <a:spcPct val="150000"/>
                </a:lnSpc>
              </a:pPr>
              <a:r>
                <a:rPr lang="vi-VN" sz="3600" dirty="0">
                  <a:latin typeface="Arial" pitchFamily="34" charset="0"/>
                  <a:cs typeface="Arial" pitchFamily="34" charset="0"/>
                </a:rPr>
                <a:t>Tự giác thực hiện nội quy hoặc quy định ở những khu bảo tồn thiên nhiên.</a:t>
              </a:r>
              <a:endParaRPr lang="en-US" sz="3600" dirty="0">
                <a:latin typeface="Arial" pitchFamily="34" charset="0"/>
                <a:cs typeface="Arial" pitchFamily="34" charset="0"/>
              </a:endParaRPr>
            </a:p>
          </p:txBody>
        </p:sp>
      </p:grpSp>
      <p:grpSp>
        <p:nvGrpSpPr>
          <p:cNvPr id="31" name="Group 30"/>
          <p:cNvGrpSpPr/>
          <p:nvPr/>
        </p:nvGrpSpPr>
        <p:grpSpPr>
          <a:xfrm>
            <a:off x="9276535" y="6404401"/>
            <a:ext cx="8475440" cy="2057400"/>
            <a:chOff x="439882" y="4533900"/>
            <a:chExt cx="8086606" cy="2057400"/>
          </a:xfrm>
        </p:grpSpPr>
        <p:sp>
          <p:nvSpPr>
            <p:cNvPr id="32" name="Rounded Rectangle 31"/>
            <p:cNvSpPr/>
            <p:nvPr/>
          </p:nvSpPr>
          <p:spPr>
            <a:xfrm>
              <a:off x="439882" y="4533900"/>
              <a:ext cx="8086606" cy="2057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5891" y="4689038"/>
              <a:ext cx="7379007" cy="1754326"/>
            </a:xfrm>
            <a:prstGeom prst="rect">
              <a:avLst/>
            </a:prstGeom>
          </p:spPr>
          <p:txBody>
            <a:bodyPr wrap="square">
              <a:spAutoFit/>
            </a:bodyPr>
            <a:lstStyle/>
            <a:p>
              <a:pPr>
                <a:lnSpc>
                  <a:spcPct val="150000"/>
                </a:lnSpc>
              </a:pPr>
              <a:r>
                <a:rPr lang="vi-VN" sz="3600" dirty="0">
                  <a:latin typeface="Arial" pitchFamily="34" charset="0"/>
                  <a:cs typeface="Arial" pitchFamily="34" charset="0"/>
                </a:rPr>
                <a:t>Truy tìm và bắt những kẻ phá rừng bừa bãi.</a:t>
              </a:r>
              <a:endParaRPr lang="en-US" sz="3600" dirty="0">
                <a:latin typeface="Arial" pitchFamily="34" charset="0"/>
                <a:cs typeface="Arial" pitchFamily="34" charset="0"/>
              </a:endParaRPr>
            </a:p>
          </p:txBody>
        </p:sp>
      </p:grpSp>
      <p:pic>
        <p:nvPicPr>
          <p:cNvPr id="37" name="Picture 3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67351" y="1610087"/>
            <a:ext cx="9144551" cy="12010199"/>
          </a:xfrm>
          <a:prstGeom prst="rect">
            <a:avLst/>
          </a:prstGeom>
        </p:spPr>
      </p:pic>
    </p:spTree>
    <p:extLst>
      <p:ext uri="{BB962C8B-B14F-4D97-AF65-F5344CB8AC3E}">
        <p14:creationId xmlns:p14="http://schemas.microsoft.com/office/powerpoint/2010/main" val="17958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randombar(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randombar(horizont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082079">
            <a:off x="-1557700" y="4912438"/>
            <a:ext cx="19475255" cy="20784673"/>
          </a:xfrm>
          <a:prstGeom prst="rect">
            <a:avLst/>
          </a:prstGeom>
        </p:spPr>
      </p:pic>
      <p:grpSp>
        <p:nvGrpSpPr>
          <p:cNvPr id="14" name="Group 14"/>
          <p:cNvGrpSpPr/>
          <p:nvPr/>
        </p:nvGrpSpPr>
        <p:grpSpPr>
          <a:xfrm>
            <a:off x="16879673" y="1515301"/>
            <a:ext cx="985357" cy="226106"/>
            <a:chOff x="0" y="0"/>
            <a:chExt cx="1313810" cy="301474"/>
          </a:xfrm>
        </p:grpSpPr>
        <p:grpSp>
          <p:nvGrpSpPr>
            <p:cNvPr id="15" name="Group 15"/>
            <p:cNvGrpSpPr/>
            <p:nvPr/>
          </p:nvGrpSpPr>
          <p:grpSpPr>
            <a:xfrm>
              <a:off x="0" y="0"/>
              <a:ext cx="301474" cy="30147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17" name="Group 17"/>
            <p:cNvGrpSpPr/>
            <p:nvPr/>
          </p:nvGrpSpPr>
          <p:grpSpPr>
            <a:xfrm>
              <a:off x="506168" y="0"/>
              <a:ext cx="301474" cy="30147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9" name="Group 19"/>
            <p:cNvGrpSpPr/>
            <p:nvPr/>
          </p:nvGrpSpPr>
          <p:grpSpPr>
            <a:xfrm>
              <a:off x="1012335" y="0"/>
              <a:ext cx="301474" cy="301474"/>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21" name="Rectangle 20"/>
          <p:cNvSpPr/>
          <p:nvPr/>
        </p:nvSpPr>
        <p:spPr>
          <a:xfrm>
            <a:off x="284018" y="118528"/>
            <a:ext cx="17754600" cy="901593"/>
          </a:xfrm>
          <a:prstGeom prst="rect">
            <a:avLst/>
          </a:prstGeom>
        </p:spPr>
        <p:txBody>
          <a:bodyPr wrap="square">
            <a:spAutoFit/>
          </a:bodyPr>
          <a:lstStyle/>
          <a:p>
            <a:pPr algn="just">
              <a:lnSpc>
                <a:spcPct val="150000"/>
              </a:lnSpc>
            </a:pPr>
            <a:r>
              <a:rPr lang="pt-BR" sz="4000" b="1" u="sng">
                <a:solidFill>
                  <a:schemeClr val="bg1"/>
                </a:solidFill>
                <a:latin typeface="Arial" pitchFamily="34" charset="0"/>
                <a:cs typeface="Arial" pitchFamily="34" charset="0"/>
              </a:rPr>
              <a:t>Nhiệm vụ 1</a:t>
            </a:r>
            <a:r>
              <a:rPr lang="pt-BR" sz="4000" b="1">
                <a:solidFill>
                  <a:schemeClr val="bg1"/>
                </a:solidFill>
                <a:latin typeface="Arial" pitchFamily="34" charset="0"/>
                <a:cs typeface="Arial" pitchFamily="34" charset="0"/>
              </a:rPr>
              <a:t>. </a:t>
            </a:r>
            <a:r>
              <a:rPr lang="vi-VN" sz="4000" b="1">
                <a:solidFill>
                  <a:schemeClr val="bg1"/>
                </a:solidFill>
                <a:latin typeface="Arial" pitchFamily="34" charset="0"/>
                <a:cs typeface="Arial" pitchFamily="34" charset="0"/>
              </a:rPr>
              <a:t>Chia sẻ về hoạt động tuyên truyền em biết.</a:t>
            </a:r>
          </a:p>
        </p:txBody>
      </p:sp>
      <p:grpSp>
        <p:nvGrpSpPr>
          <p:cNvPr id="3" name="Group 2"/>
          <p:cNvGrpSpPr/>
          <p:nvPr/>
        </p:nvGrpSpPr>
        <p:grpSpPr>
          <a:xfrm>
            <a:off x="270163" y="1515300"/>
            <a:ext cx="10559432" cy="6980998"/>
            <a:chOff x="304800" y="2205692"/>
            <a:chExt cx="18097888" cy="1824281"/>
          </a:xfrm>
        </p:grpSpPr>
        <p:sp>
          <p:nvSpPr>
            <p:cNvPr id="23" name="Snip Single Corner Rectangle 22"/>
            <p:cNvSpPr/>
            <p:nvPr/>
          </p:nvSpPr>
          <p:spPr>
            <a:xfrm>
              <a:off x="304800" y="2205692"/>
              <a:ext cx="17068854" cy="1824281"/>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1147763" y="2263085"/>
              <a:ext cx="17254925" cy="1713126"/>
            </a:xfrm>
            <a:prstGeom prst="rect">
              <a:avLst/>
            </a:prstGeom>
          </p:spPr>
          <p:txBody>
            <a:bodyPr wrap="square">
              <a:spAutoFit/>
            </a:bodyPr>
            <a:lstStyle/>
            <a:p>
              <a:pPr marL="742950" indent="-742950">
                <a:lnSpc>
                  <a:spcPct val="150000"/>
                </a:lnSpc>
                <a:buFont typeface="+mj-lt"/>
                <a:buAutoNum type="arabicPeriod"/>
              </a:pPr>
              <a:r>
                <a:rPr lang="vi-VN" sz="4000">
                  <a:solidFill>
                    <a:schemeClr val="accent5">
                      <a:lumMod val="50000"/>
                    </a:schemeClr>
                  </a:solidFill>
                  <a:latin typeface="Arial" pitchFamily="34" charset="0"/>
                  <a:cs typeface="Arial" pitchFamily="34" charset="0"/>
                </a:rPr>
                <a:t>Em đã từng tham gia những hoạt </a:t>
              </a:r>
              <a:endParaRPr lang="en-US" sz="4000">
                <a:solidFill>
                  <a:schemeClr val="accent5">
                    <a:lumMod val="50000"/>
                  </a:schemeClr>
                </a:solidFill>
                <a:latin typeface="Arial" pitchFamily="34" charset="0"/>
                <a:cs typeface="Arial" pitchFamily="34" charset="0"/>
              </a:endParaRPr>
            </a:p>
            <a:p>
              <a:pPr>
                <a:lnSpc>
                  <a:spcPct val="150000"/>
                </a:lnSpc>
              </a:pPr>
              <a:r>
                <a:rPr lang="vi-VN" sz="4000">
                  <a:solidFill>
                    <a:schemeClr val="accent5">
                      <a:lumMod val="50000"/>
                    </a:schemeClr>
                  </a:solidFill>
                  <a:latin typeface="Arial" pitchFamily="34" charset="0"/>
                  <a:cs typeface="Arial" pitchFamily="34" charset="0"/>
                </a:rPr>
                <a:t>động tuyên truyền để bảo vệ cảnh quan thiên nhiên chưa? Nếu có, em đã tuyên truyền cho đối tượng nào?</a:t>
              </a:r>
              <a:endParaRPr lang="en-US" sz="4000">
                <a:solidFill>
                  <a:schemeClr val="accent5">
                    <a:lumMod val="50000"/>
                  </a:schemeClr>
                </a:solidFill>
                <a:latin typeface="Arial" pitchFamily="34" charset="0"/>
                <a:cs typeface="Arial" pitchFamily="34" charset="0"/>
              </a:endParaRPr>
            </a:p>
            <a:p>
              <a:pPr>
                <a:lnSpc>
                  <a:spcPct val="150000"/>
                </a:lnSpc>
              </a:pPr>
              <a:endParaRPr lang="en-US" sz="4000">
                <a:solidFill>
                  <a:schemeClr val="accent5">
                    <a:lumMod val="50000"/>
                  </a:schemeClr>
                </a:solidFill>
                <a:latin typeface="Arial" pitchFamily="34" charset="0"/>
                <a:cs typeface="Arial" pitchFamily="34" charset="0"/>
              </a:endParaRPr>
            </a:p>
            <a:p>
              <a:pPr>
                <a:lnSpc>
                  <a:spcPct val="150000"/>
                </a:lnSpc>
              </a:pPr>
              <a:r>
                <a:rPr lang="en-US" sz="4000">
                  <a:solidFill>
                    <a:schemeClr val="accent5">
                      <a:lumMod val="50000"/>
                    </a:schemeClr>
                  </a:solidFill>
                  <a:latin typeface="Arial" pitchFamily="34" charset="0"/>
                  <a:cs typeface="Arial" pitchFamily="34" charset="0"/>
                </a:rPr>
                <a:t>2. </a:t>
              </a:r>
              <a:r>
                <a:rPr lang="vi-VN" sz="4000">
                  <a:solidFill>
                    <a:schemeClr val="accent5">
                      <a:lumMod val="50000"/>
                    </a:schemeClr>
                  </a:solidFill>
                  <a:latin typeface="Arial" pitchFamily="34" charset="0"/>
                  <a:cs typeface="Arial" pitchFamily="34" charset="0"/>
                </a:rPr>
                <a:t>Em đã sử dụng hình thức tuyên truyền nào để bảo vệ cảnh quan thiên nhiên?</a:t>
              </a:r>
              <a:endParaRPr lang="en-US" sz="4000">
                <a:solidFill>
                  <a:schemeClr val="accent5">
                    <a:lumMod val="50000"/>
                  </a:schemeClr>
                </a:solidFill>
                <a:latin typeface="Arial" pitchFamily="34" charset="0"/>
                <a:cs typeface="Arial" pitchFamily="34" charset="0"/>
              </a:endParaRPr>
            </a:p>
          </p:txBody>
        </p:sp>
      </p:grpSp>
      <p:pic>
        <p:nvPicPr>
          <p:cNvPr id="37"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515598" y="1741407"/>
            <a:ext cx="8437775" cy="6695531"/>
          </a:xfrm>
          <a:prstGeom prst="rect">
            <a:avLst/>
          </a:prstGeom>
        </p:spPr>
      </p:pic>
      <p:pic>
        <p:nvPicPr>
          <p:cNvPr id="50" name="Picture 4"/>
          <p:cNvPicPr>
            <a:picLocks noChangeAspect="1"/>
          </p:cNvPicPr>
          <p:nvPr/>
        </p:nvPicPr>
        <p:blipFill>
          <a:blip r:embed="rId5"/>
          <a:srcRect/>
          <a:stretch>
            <a:fillRect/>
          </a:stretch>
        </p:blipFill>
        <p:spPr>
          <a:xfrm>
            <a:off x="1805391" y="5327196"/>
            <a:ext cx="6119409" cy="1025482"/>
          </a:xfrm>
          <a:prstGeom prst="rect">
            <a:avLst/>
          </a:prstGeom>
        </p:spPr>
      </p:pic>
    </p:spTree>
    <p:extLst>
      <p:ext uri="{BB962C8B-B14F-4D97-AF65-F5344CB8AC3E}">
        <p14:creationId xmlns:p14="http://schemas.microsoft.com/office/powerpoint/2010/main" val="563394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down)">
                                      <p:cBhvr>
                                        <p:cTn id="12" dur="500"/>
                                        <p:tgtEl>
                                          <p:spTgt spid="50"/>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CD5AC">
            <a:alpha val="24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416455" y="4361303"/>
            <a:ext cx="19953964" cy="20985633"/>
          </a:xfrm>
          <a:prstGeom prst="rect">
            <a:avLst/>
          </a:prstGeom>
        </p:spPr>
      </p:pic>
      <p:sp>
        <p:nvSpPr>
          <p:cNvPr id="25" name="Rectangle 24"/>
          <p:cNvSpPr/>
          <p:nvPr/>
        </p:nvSpPr>
        <p:spPr>
          <a:xfrm>
            <a:off x="417014" y="354462"/>
            <a:ext cx="17221200" cy="1015663"/>
          </a:xfrm>
          <a:prstGeom prst="rect">
            <a:avLst/>
          </a:prstGeom>
        </p:spPr>
        <p:txBody>
          <a:bodyPr wrap="square">
            <a:spAutoFit/>
          </a:bodyPr>
          <a:lstStyle/>
          <a:p>
            <a:pPr algn="just">
              <a:lnSpc>
                <a:spcPct val="150000"/>
              </a:lnSpc>
            </a:pPr>
            <a:r>
              <a:rPr lang="en-US" sz="4000" b="1" u="sng">
                <a:latin typeface="Arial" pitchFamily="34" charset="0"/>
                <a:cs typeface="Arial" pitchFamily="34" charset="0"/>
              </a:rPr>
              <a:t>Nhiệm vụ 2.</a:t>
            </a:r>
            <a:r>
              <a:rPr lang="en-US" sz="4000" b="1">
                <a:latin typeface="Arial" pitchFamily="34" charset="0"/>
                <a:cs typeface="Arial" pitchFamily="34" charset="0"/>
              </a:rPr>
              <a:t> X</a:t>
            </a:r>
            <a:r>
              <a:rPr lang="vi-VN" sz="4000" b="1">
                <a:latin typeface="Arial" pitchFamily="34" charset="0"/>
                <a:cs typeface="Arial" pitchFamily="34" charset="0"/>
              </a:rPr>
              <a:t>ác định đối tượng, nội dung, hình thức tuyên truyền.</a:t>
            </a:r>
          </a:p>
        </p:txBody>
      </p:sp>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540" y="4229100"/>
            <a:ext cx="5725214" cy="5622801"/>
          </a:xfrm>
          <a:prstGeom prst="rect">
            <a:avLst/>
          </a:prstGeom>
          <a:ln>
            <a:noFill/>
          </a:ln>
          <a:effectLst>
            <a:softEdge rad="112500"/>
          </a:effectLst>
        </p:spPr>
      </p:pic>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9304" y="4229100"/>
            <a:ext cx="5868443" cy="5640119"/>
          </a:xfrm>
          <a:prstGeom prst="rect">
            <a:avLst/>
          </a:prstGeom>
          <a:ln>
            <a:noFill/>
          </a:ln>
          <a:effectLst>
            <a:softEdge rad="112500"/>
          </a:effec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28879" y="4229100"/>
            <a:ext cx="5838825" cy="56228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 name="Group 30"/>
          <p:cNvGrpSpPr/>
          <p:nvPr/>
        </p:nvGrpSpPr>
        <p:grpSpPr>
          <a:xfrm>
            <a:off x="839546" y="1638300"/>
            <a:ext cx="16402436" cy="2014950"/>
            <a:chOff x="389306" y="2171700"/>
            <a:chExt cx="15286396" cy="2014950"/>
          </a:xfrm>
        </p:grpSpPr>
        <p:sp>
          <p:nvSpPr>
            <p:cNvPr id="29" name="Snip Single Corner Rectangle 28"/>
            <p:cNvSpPr/>
            <p:nvPr/>
          </p:nvSpPr>
          <p:spPr>
            <a:xfrm>
              <a:off x="389306" y="2171700"/>
              <a:ext cx="15197267" cy="201495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9547" y="2171700"/>
              <a:ext cx="15056155" cy="1824923"/>
            </a:xfrm>
            <a:prstGeom prst="rect">
              <a:avLst/>
            </a:prstGeom>
          </p:spPr>
          <p:txBody>
            <a:bodyPr wrap="none">
              <a:spAutoFit/>
            </a:bodyPr>
            <a:lstStyle/>
            <a:p>
              <a:pPr>
                <a:lnSpc>
                  <a:spcPct val="150000"/>
                </a:lnSpc>
              </a:pPr>
              <a:r>
                <a:rPr lang="vi-VN" sz="4000">
                  <a:latin typeface="Arial" pitchFamily="34" charset="0"/>
                  <a:cs typeface="Arial" pitchFamily="34" charset="0"/>
                </a:rPr>
                <a:t>Theo em, những nội dung nào cần tuyên truyền để kêu gọi mọi người </a:t>
              </a:r>
              <a:endParaRPr lang="en-US" sz="4000">
                <a:latin typeface="Arial" pitchFamily="34" charset="0"/>
                <a:cs typeface="Arial" pitchFamily="34" charset="0"/>
              </a:endParaRPr>
            </a:p>
            <a:p>
              <a:pPr>
                <a:lnSpc>
                  <a:spcPct val="150000"/>
                </a:lnSpc>
              </a:pPr>
              <a:r>
                <a:rPr lang="vi-VN" sz="4000">
                  <a:latin typeface="Arial" pitchFamily="34" charset="0"/>
                  <a:cs typeface="Arial" pitchFamily="34" charset="0"/>
                </a:rPr>
                <a:t>chung tay bảo vệ cảnh quan thiên nhiên?</a:t>
              </a:r>
              <a:endParaRPr lang="en-US" sz="4000">
                <a:latin typeface="Arial" pitchFamily="34" charset="0"/>
                <a:cs typeface="Arial"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randombar(horizontal)">
                                      <p:cBhvr>
                                        <p:cTn id="17" dur="500"/>
                                        <p:tgtEl>
                                          <p:spTgt spid="27"/>
                                        </p:tgtEl>
                                      </p:cBhvr>
                                    </p:animEffect>
                                  </p:childTnLst>
                                </p:cTn>
                              </p:par>
                              <p:par>
                                <p:cTn id="18" presetID="14" presetClass="entr" presetSubtype="1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randombar(horizontal)">
                                      <p:cBhvr>
                                        <p:cTn id="20" dur="500"/>
                                        <p:tgtEl>
                                          <p:spTgt spid="26"/>
                                        </p:tgtEl>
                                      </p:cBhvr>
                                    </p:animEffect>
                                  </p:childTnLst>
                                </p:cTn>
                              </p:par>
                              <p:par>
                                <p:cTn id="21" presetID="14" presetClass="entr" presetSubtype="1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randombar(horizontal)">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B0F0">
            <a:alpha val="16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416455" y="4361303"/>
            <a:ext cx="19953964" cy="20985633"/>
          </a:xfrm>
          <a:prstGeom prst="rect">
            <a:avLst/>
          </a:prstGeom>
        </p:spPr>
      </p:pic>
      <p:sp>
        <p:nvSpPr>
          <p:cNvPr id="25" name="Rectangle 24"/>
          <p:cNvSpPr/>
          <p:nvPr/>
        </p:nvSpPr>
        <p:spPr>
          <a:xfrm>
            <a:off x="417014" y="354462"/>
            <a:ext cx="17221200" cy="1015663"/>
          </a:xfrm>
          <a:prstGeom prst="rect">
            <a:avLst/>
          </a:prstGeom>
        </p:spPr>
        <p:txBody>
          <a:bodyPr wrap="square">
            <a:spAutoFit/>
          </a:bodyPr>
          <a:lstStyle/>
          <a:p>
            <a:pPr algn="just">
              <a:lnSpc>
                <a:spcPct val="150000"/>
              </a:lnSpc>
            </a:pPr>
            <a:r>
              <a:rPr lang="en-US" sz="4000" b="1" u="sng">
                <a:latin typeface="Arial" pitchFamily="34" charset="0"/>
                <a:cs typeface="Arial" pitchFamily="34" charset="0"/>
              </a:rPr>
              <a:t>Nhiệm vụ 2.</a:t>
            </a:r>
            <a:r>
              <a:rPr lang="en-US" sz="4000" b="1">
                <a:latin typeface="Arial" pitchFamily="34" charset="0"/>
                <a:cs typeface="Arial" pitchFamily="34" charset="0"/>
              </a:rPr>
              <a:t> X</a:t>
            </a:r>
            <a:r>
              <a:rPr lang="vi-VN" sz="4000" b="1">
                <a:latin typeface="Arial" pitchFamily="34" charset="0"/>
                <a:cs typeface="Arial" pitchFamily="34" charset="0"/>
              </a:rPr>
              <a:t>ác định đối tượng, nội dung, hình thức tuyên truyền.</a:t>
            </a:r>
          </a:p>
        </p:txBody>
      </p:sp>
      <p:grpSp>
        <p:nvGrpSpPr>
          <p:cNvPr id="31" name="Group 30"/>
          <p:cNvGrpSpPr/>
          <p:nvPr/>
        </p:nvGrpSpPr>
        <p:grpSpPr>
          <a:xfrm>
            <a:off x="865909" y="1714500"/>
            <a:ext cx="16402436" cy="2014950"/>
            <a:chOff x="389306" y="2171700"/>
            <a:chExt cx="15286396" cy="2014950"/>
          </a:xfrm>
        </p:grpSpPr>
        <p:sp>
          <p:nvSpPr>
            <p:cNvPr id="29" name="Snip Single Corner Rectangle 28"/>
            <p:cNvSpPr/>
            <p:nvPr/>
          </p:nvSpPr>
          <p:spPr>
            <a:xfrm>
              <a:off x="389306" y="2171700"/>
              <a:ext cx="15197267" cy="201495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9547" y="2171700"/>
              <a:ext cx="15056155" cy="1824923"/>
            </a:xfrm>
            <a:prstGeom prst="rect">
              <a:avLst/>
            </a:prstGeom>
          </p:spPr>
          <p:txBody>
            <a:bodyPr wrap="none">
              <a:spAutoFit/>
            </a:bodyPr>
            <a:lstStyle/>
            <a:p>
              <a:pPr>
                <a:lnSpc>
                  <a:spcPct val="150000"/>
                </a:lnSpc>
              </a:pPr>
              <a:r>
                <a:rPr lang="vi-VN" sz="4000">
                  <a:latin typeface="Arial" pitchFamily="34" charset="0"/>
                  <a:cs typeface="Arial" pitchFamily="34" charset="0"/>
                </a:rPr>
                <a:t>Theo em, những nội dung nào cần tuyên truyền để kêu gọi mọi người </a:t>
              </a:r>
              <a:endParaRPr lang="en-US" sz="4000">
                <a:latin typeface="Arial" pitchFamily="34" charset="0"/>
                <a:cs typeface="Arial" pitchFamily="34" charset="0"/>
              </a:endParaRPr>
            </a:p>
            <a:p>
              <a:pPr>
                <a:lnSpc>
                  <a:spcPct val="150000"/>
                </a:lnSpc>
              </a:pPr>
              <a:r>
                <a:rPr lang="vi-VN" sz="4000">
                  <a:latin typeface="Arial" pitchFamily="34" charset="0"/>
                  <a:cs typeface="Arial" pitchFamily="34" charset="0"/>
                </a:rPr>
                <a:t>chung tay bảo vệ cảnh quan thiên nhiên?</a:t>
              </a:r>
              <a:endParaRPr lang="en-US" sz="4000">
                <a:latin typeface="Arial" pitchFamily="34" charset="0"/>
                <a:cs typeface="Arial" pitchFamily="34" charset="0"/>
              </a:endParaRPr>
            </a:p>
          </p:txBody>
        </p:sp>
      </p:grpSp>
      <p:pic>
        <p:nvPicPr>
          <p:cNvPr id="2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44803" y="5036590"/>
            <a:ext cx="5257799" cy="6144980"/>
          </a:xfrm>
          <a:prstGeom prst="rect">
            <a:avLst/>
          </a:prstGeom>
        </p:spPr>
      </p:pic>
      <p:grpSp>
        <p:nvGrpSpPr>
          <p:cNvPr id="21" name="Group 20"/>
          <p:cNvGrpSpPr/>
          <p:nvPr/>
        </p:nvGrpSpPr>
        <p:grpSpPr>
          <a:xfrm>
            <a:off x="10088407" y="5314170"/>
            <a:ext cx="7197437" cy="4229100"/>
            <a:chOff x="803563" y="4419600"/>
            <a:chExt cx="7197437" cy="4229100"/>
          </a:xfrm>
        </p:grpSpPr>
        <p:sp>
          <p:nvSpPr>
            <p:cNvPr id="22" name="Rectangle 21"/>
            <p:cNvSpPr/>
            <p:nvPr/>
          </p:nvSpPr>
          <p:spPr>
            <a:xfrm>
              <a:off x="803563" y="4991100"/>
              <a:ext cx="7197437" cy="365760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958261" y="5360827"/>
              <a:ext cx="6888040" cy="2748253"/>
            </a:xfrm>
            <a:prstGeom prst="rect">
              <a:avLst/>
            </a:prstGeom>
          </p:spPr>
          <p:txBody>
            <a:bodyPr wrap="square">
              <a:spAutoFit/>
            </a:bodyPr>
            <a:lstStyle/>
            <a:p>
              <a:pPr algn="just">
                <a:lnSpc>
                  <a:spcPct val="150000"/>
                </a:lnSpc>
              </a:pPr>
              <a:r>
                <a:rPr lang="pt-BR" sz="4000">
                  <a:solidFill>
                    <a:srgbClr val="0070C0"/>
                  </a:solidFill>
                  <a:latin typeface="Arial" pitchFamily="34" charset="0"/>
                  <a:cs typeface="Arial" pitchFamily="34" charset="0"/>
                </a:rPr>
                <a:t>Những hành vi, việc làm phù hợp trong việc bảo vệ cảnh quan thiên nhiên.</a:t>
              </a:r>
              <a:endParaRPr lang="en-US" sz="4000">
                <a:solidFill>
                  <a:srgbClr val="0070C0"/>
                </a:solidFill>
                <a:latin typeface="Arial" pitchFamily="34" charset="0"/>
                <a:cs typeface="Arial" pitchFamily="34" charset="0"/>
              </a:endParaRPr>
            </a:p>
          </p:txBody>
        </p:sp>
        <p:sp>
          <p:nvSpPr>
            <p:cNvPr id="24" name="Diamond 23"/>
            <p:cNvSpPr/>
            <p:nvPr/>
          </p:nvSpPr>
          <p:spPr>
            <a:xfrm>
              <a:off x="3754578" y="4419600"/>
              <a:ext cx="1219200" cy="1143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endParaRPr lang="en-US" b="1">
                <a:latin typeface="Arial" pitchFamily="34" charset="0"/>
                <a:cs typeface="Arial" pitchFamily="34" charset="0"/>
              </a:endParaRPr>
            </a:p>
          </p:txBody>
        </p:sp>
      </p:grpSp>
      <p:grpSp>
        <p:nvGrpSpPr>
          <p:cNvPr id="28" name="Group 27"/>
          <p:cNvGrpSpPr/>
          <p:nvPr/>
        </p:nvGrpSpPr>
        <p:grpSpPr>
          <a:xfrm>
            <a:off x="1161451" y="5262215"/>
            <a:ext cx="7197437" cy="4229100"/>
            <a:chOff x="803563" y="4419600"/>
            <a:chExt cx="7197437" cy="4229100"/>
          </a:xfrm>
        </p:grpSpPr>
        <p:sp>
          <p:nvSpPr>
            <p:cNvPr id="32" name="Rectangle 31"/>
            <p:cNvSpPr/>
            <p:nvPr/>
          </p:nvSpPr>
          <p:spPr>
            <a:xfrm>
              <a:off x="803563" y="4991100"/>
              <a:ext cx="7197437" cy="3657600"/>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58261" y="5360827"/>
              <a:ext cx="6888040" cy="2748253"/>
            </a:xfrm>
            <a:prstGeom prst="rect">
              <a:avLst/>
            </a:prstGeom>
          </p:spPr>
          <p:txBody>
            <a:bodyPr wrap="square">
              <a:spAutoFit/>
            </a:bodyPr>
            <a:lstStyle/>
            <a:p>
              <a:pPr algn="just">
                <a:lnSpc>
                  <a:spcPct val="150000"/>
                </a:lnSpc>
              </a:pPr>
              <a:r>
                <a:rPr lang="pt-BR" sz="4000">
                  <a:solidFill>
                    <a:srgbClr val="0070C0"/>
                  </a:solidFill>
                  <a:latin typeface="Arial" pitchFamily="34" charset="0"/>
                  <a:cs typeface="Arial" pitchFamily="34" charset="0"/>
                </a:rPr>
                <a:t>Gía trị của cảnh quan thiên nhiên đối với người dân, với sự phát triển kinh tế, xã hội...</a:t>
              </a:r>
              <a:endParaRPr lang="en-US" sz="4000">
                <a:solidFill>
                  <a:srgbClr val="0070C0"/>
                </a:solidFill>
                <a:latin typeface="Arial" pitchFamily="34" charset="0"/>
                <a:cs typeface="Arial" pitchFamily="34" charset="0"/>
              </a:endParaRPr>
            </a:p>
          </p:txBody>
        </p:sp>
        <p:sp>
          <p:nvSpPr>
            <p:cNvPr id="34" name="Diamond 33"/>
            <p:cNvSpPr/>
            <p:nvPr/>
          </p:nvSpPr>
          <p:spPr>
            <a:xfrm>
              <a:off x="3754578" y="4419600"/>
              <a:ext cx="1219200" cy="1143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endParaRPr lang="en-US" b="1">
                <a:latin typeface="Arial" pitchFamily="34" charset="0"/>
                <a:cs typeface="Arial" pitchFamily="34" charset="0"/>
              </a:endParaRPr>
            </a:p>
          </p:txBody>
        </p:sp>
      </p:grpSp>
      <p:grpSp>
        <p:nvGrpSpPr>
          <p:cNvPr id="10" name="Group 9"/>
          <p:cNvGrpSpPr/>
          <p:nvPr/>
        </p:nvGrpSpPr>
        <p:grpSpPr>
          <a:xfrm>
            <a:off x="865909" y="4076700"/>
            <a:ext cx="6830291" cy="1112290"/>
            <a:chOff x="865909" y="4076700"/>
            <a:chExt cx="6830291" cy="1112290"/>
          </a:xfrm>
        </p:grpSpPr>
        <p:sp>
          <p:nvSpPr>
            <p:cNvPr id="9" name="Rounded Rectangle 8"/>
            <p:cNvSpPr/>
            <p:nvPr/>
          </p:nvSpPr>
          <p:spPr>
            <a:xfrm>
              <a:off x="865909" y="4076700"/>
              <a:ext cx="6677891" cy="95989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1018309" y="4229100"/>
              <a:ext cx="6677891" cy="9598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itchFamily="34" charset="0"/>
                  <a:cs typeface="Arial" pitchFamily="34" charset="0"/>
                </a:rPr>
                <a:t>Nội dung cần tuyên truyền:</a:t>
              </a:r>
            </a:p>
          </p:txBody>
        </p:sp>
      </p:grpSp>
    </p:spTree>
    <p:extLst>
      <p:ext uri="{BB962C8B-B14F-4D97-AF65-F5344CB8AC3E}">
        <p14:creationId xmlns:p14="http://schemas.microsoft.com/office/powerpoint/2010/main" val="205549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ipe(down)">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alpha val="37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416455" y="4361303"/>
            <a:ext cx="19953964" cy="20985633"/>
          </a:xfrm>
          <a:prstGeom prst="rect">
            <a:avLst/>
          </a:prstGeom>
        </p:spPr>
      </p:pic>
      <p:sp>
        <p:nvSpPr>
          <p:cNvPr id="25" name="Rectangle 24"/>
          <p:cNvSpPr/>
          <p:nvPr/>
        </p:nvSpPr>
        <p:spPr>
          <a:xfrm>
            <a:off x="417014" y="354462"/>
            <a:ext cx="17221200" cy="1015663"/>
          </a:xfrm>
          <a:prstGeom prst="rect">
            <a:avLst/>
          </a:prstGeom>
        </p:spPr>
        <p:txBody>
          <a:bodyPr wrap="square">
            <a:spAutoFit/>
          </a:bodyPr>
          <a:lstStyle/>
          <a:p>
            <a:pPr algn="just">
              <a:lnSpc>
                <a:spcPct val="150000"/>
              </a:lnSpc>
            </a:pPr>
            <a:r>
              <a:rPr lang="en-US" sz="4000" b="1" u="sng">
                <a:latin typeface="Arial" pitchFamily="34" charset="0"/>
                <a:cs typeface="Arial" pitchFamily="34" charset="0"/>
              </a:rPr>
              <a:t>Nhiệm vụ 2.</a:t>
            </a:r>
            <a:r>
              <a:rPr lang="en-US" sz="4000" b="1">
                <a:latin typeface="Arial" pitchFamily="34" charset="0"/>
                <a:cs typeface="Arial" pitchFamily="34" charset="0"/>
              </a:rPr>
              <a:t> X</a:t>
            </a:r>
            <a:r>
              <a:rPr lang="vi-VN" sz="4000" b="1">
                <a:latin typeface="Arial" pitchFamily="34" charset="0"/>
                <a:cs typeface="Arial" pitchFamily="34" charset="0"/>
              </a:rPr>
              <a:t>ác định đối tượng, nội dung, hình thức tuyên truyền.</a:t>
            </a:r>
          </a:p>
        </p:txBody>
      </p:sp>
      <p:grpSp>
        <p:nvGrpSpPr>
          <p:cNvPr id="31" name="Group 30"/>
          <p:cNvGrpSpPr/>
          <p:nvPr/>
        </p:nvGrpSpPr>
        <p:grpSpPr>
          <a:xfrm>
            <a:off x="865909" y="1576428"/>
            <a:ext cx="16402436" cy="2014950"/>
            <a:chOff x="389306" y="2171700"/>
            <a:chExt cx="15286396" cy="2014950"/>
          </a:xfrm>
        </p:grpSpPr>
        <p:sp>
          <p:nvSpPr>
            <p:cNvPr id="29" name="Snip Single Corner Rectangle 28"/>
            <p:cNvSpPr/>
            <p:nvPr/>
          </p:nvSpPr>
          <p:spPr>
            <a:xfrm>
              <a:off x="389306" y="2171700"/>
              <a:ext cx="15197267" cy="201495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19547" y="2171700"/>
              <a:ext cx="15056155" cy="1824923"/>
            </a:xfrm>
            <a:prstGeom prst="rect">
              <a:avLst/>
            </a:prstGeom>
          </p:spPr>
          <p:txBody>
            <a:bodyPr wrap="none">
              <a:spAutoFit/>
            </a:bodyPr>
            <a:lstStyle/>
            <a:p>
              <a:pPr>
                <a:lnSpc>
                  <a:spcPct val="150000"/>
                </a:lnSpc>
              </a:pPr>
              <a:r>
                <a:rPr lang="vi-VN" sz="4000">
                  <a:latin typeface="Arial" pitchFamily="34" charset="0"/>
                  <a:cs typeface="Arial" pitchFamily="34" charset="0"/>
                </a:rPr>
                <a:t>Theo em, những nội dung nào cần tuyên truyền để kêu gọi mọi người </a:t>
              </a:r>
              <a:endParaRPr lang="en-US" sz="4000">
                <a:latin typeface="Arial" pitchFamily="34" charset="0"/>
                <a:cs typeface="Arial" pitchFamily="34" charset="0"/>
              </a:endParaRPr>
            </a:p>
            <a:p>
              <a:pPr>
                <a:lnSpc>
                  <a:spcPct val="150000"/>
                </a:lnSpc>
              </a:pPr>
              <a:r>
                <a:rPr lang="vi-VN" sz="4000">
                  <a:latin typeface="Arial" pitchFamily="34" charset="0"/>
                  <a:cs typeface="Arial" pitchFamily="34" charset="0"/>
                </a:rPr>
                <a:t>chung tay bảo vệ cảnh quan thiên nhiên?</a:t>
              </a:r>
              <a:endParaRPr lang="en-US" sz="4000">
                <a:latin typeface="Arial" pitchFamily="34" charset="0"/>
                <a:cs typeface="Arial" pitchFamily="34" charset="0"/>
              </a:endParaRPr>
            </a:p>
          </p:txBody>
        </p:sp>
      </p:grpSp>
      <p:pic>
        <p:nvPicPr>
          <p:cNvPr id="20"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42501" y="4918362"/>
            <a:ext cx="5257799" cy="6144980"/>
          </a:xfrm>
          <a:prstGeom prst="rect">
            <a:avLst/>
          </a:prstGeom>
        </p:spPr>
      </p:pic>
      <p:grpSp>
        <p:nvGrpSpPr>
          <p:cNvPr id="21" name="Group 20"/>
          <p:cNvGrpSpPr/>
          <p:nvPr/>
        </p:nvGrpSpPr>
        <p:grpSpPr>
          <a:xfrm>
            <a:off x="10086105" y="5195942"/>
            <a:ext cx="7197437" cy="4762498"/>
            <a:chOff x="803563" y="4419600"/>
            <a:chExt cx="7197437" cy="4762498"/>
          </a:xfrm>
        </p:grpSpPr>
        <p:sp>
          <p:nvSpPr>
            <p:cNvPr id="22" name="Rectangle 21"/>
            <p:cNvSpPr/>
            <p:nvPr/>
          </p:nvSpPr>
          <p:spPr>
            <a:xfrm>
              <a:off x="803563" y="4991099"/>
              <a:ext cx="7197437" cy="4190999"/>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1106048" y="5360827"/>
              <a:ext cx="6592466" cy="3785652"/>
            </a:xfrm>
            <a:prstGeom prst="rect">
              <a:avLst/>
            </a:prstGeom>
          </p:spPr>
          <p:txBody>
            <a:bodyPr wrap="square">
              <a:spAutoFit/>
            </a:bodyPr>
            <a:lstStyle/>
            <a:p>
              <a:pPr algn="just">
                <a:lnSpc>
                  <a:spcPct val="150000"/>
                </a:lnSpc>
              </a:pPr>
              <a:r>
                <a:rPr lang="vi-VN" sz="4000">
                  <a:solidFill>
                    <a:srgbClr val="0070C0"/>
                  </a:solidFill>
                  <a:latin typeface="Arial" pitchFamily="34" charset="0"/>
                  <a:cs typeface="Arial" pitchFamily="34" charset="0"/>
                </a:rPr>
                <a:t>Trách nhiệm của người dân, tổ chức, cá nhân trong việc bảo vệ cảnh quan thiên nhiên...</a:t>
              </a:r>
              <a:endParaRPr lang="en-US" sz="4000">
                <a:solidFill>
                  <a:srgbClr val="0070C0"/>
                </a:solidFill>
                <a:latin typeface="Arial" pitchFamily="34" charset="0"/>
                <a:cs typeface="Arial" pitchFamily="34" charset="0"/>
              </a:endParaRPr>
            </a:p>
          </p:txBody>
        </p:sp>
        <p:sp>
          <p:nvSpPr>
            <p:cNvPr id="24" name="Diamond 23"/>
            <p:cNvSpPr/>
            <p:nvPr/>
          </p:nvSpPr>
          <p:spPr>
            <a:xfrm>
              <a:off x="3754578" y="4419600"/>
              <a:ext cx="1219200" cy="1143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4</a:t>
              </a:r>
              <a:endParaRPr lang="en-US" b="1">
                <a:latin typeface="Arial" pitchFamily="34" charset="0"/>
                <a:cs typeface="Arial" pitchFamily="34" charset="0"/>
              </a:endParaRPr>
            </a:p>
          </p:txBody>
        </p:sp>
      </p:grpSp>
      <p:grpSp>
        <p:nvGrpSpPr>
          <p:cNvPr id="28" name="Group 27"/>
          <p:cNvGrpSpPr/>
          <p:nvPr/>
        </p:nvGrpSpPr>
        <p:grpSpPr>
          <a:xfrm>
            <a:off x="1159149" y="5143987"/>
            <a:ext cx="7197437" cy="4814454"/>
            <a:chOff x="803563" y="4419600"/>
            <a:chExt cx="7197437" cy="4814454"/>
          </a:xfrm>
        </p:grpSpPr>
        <p:sp>
          <p:nvSpPr>
            <p:cNvPr id="32" name="Rectangle 31"/>
            <p:cNvSpPr/>
            <p:nvPr/>
          </p:nvSpPr>
          <p:spPr>
            <a:xfrm>
              <a:off x="803563" y="4991099"/>
              <a:ext cx="7197437" cy="4242955"/>
            </a:xfrm>
            <a:prstGeom prst="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58261" y="5360827"/>
              <a:ext cx="6888040" cy="3671583"/>
            </a:xfrm>
            <a:prstGeom prst="rect">
              <a:avLst/>
            </a:prstGeom>
          </p:spPr>
          <p:txBody>
            <a:bodyPr wrap="square">
              <a:spAutoFit/>
            </a:bodyPr>
            <a:lstStyle/>
            <a:p>
              <a:pPr algn="just">
                <a:lnSpc>
                  <a:spcPct val="150000"/>
                </a:lnSpc>
              </a:pPr>
              <a:r>
                <a:rPr lang="vi-VN" sz="4000">
                  <a:solidFill>
                    <a:srgbClr val="0070C0"/>
                  </a:solidFill>
                  <a:latin typeface="Arial" pitchFamily="34" charset="0"/>
                  <a:cs typeface="Arial" pitchFamily="34" charset="0"/>
                </a:rPr>
                <a:t>Những quy tắc, quy định, luật về những hành vi, việc làm trong việc bảo vệ cảnh quan thiên nhiên.</a:t>
              </a:r>
              <a:endParaRPr lang="en-US" sz="4000">
                <a:solidFill>
                  <a:srgbClr val="0070C0"/>
                </a:solidFill>
                <a:latin typeface="Arial" pitchFamily="34" charset="0"/>
                <a:cs typeface="Arial" pitchFamily="34" charset="0"/>
              </a:endParaRPr>
            </a:p>
          </p:txBody>
        </p:sp>
        <p:sp>
          <p:nvSpPr>
            <p:cNvPr id="34" name="Diamond 33"/>
            <p:cNvSpPr/>
            <p:nvPr/>
          </p:nvSpPr>
          <p:spPr>
            <a:xfrm>
              <a:off x="3754578" y="4419600"/>
              <a:ext cx="1219200" cy="1143000"/>
            </a:xfrm>
            <a:prstGeom prst="diamo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endParaRPr lang="en-US" b="1">
                <a:latin typeface="Arial" pitchFamily="34" charset="0"/>
                <a:cs typeface="Arial" pitchFamily="34" charset="0"/>
              </a:endParaRPr>
            </a:p>
          </p:txBody>
        </p:sp>
      </p:grpSp>
      <p:grpSp>
        <p:nvGrpSpPr>
          <p:cNvPr id="18" name="Group 17"/>
          <p:cNvGrpSpPr/>
          <p:nvPr/>
        </p:nvGrpSpPr>
        <p:grpSpPr>
          <a:xfrm>
            <a:off x="852054" y="3924300"/>
            <a:ext cx="6830291" cy="1112290"/>
            <a:chOff x="865909" y="4076700"/>
            <a:chExt cx="6830291" cy="1112290"/>
          </a:xfrm>
        </p:grpSpPr>
        <p:sp>
          <p:nvSpPr>
            <p:cNvPr id="19" name="Rounded Rectangle 18"/>
            <p:cNvSpPr/>
            <p:nvPr/>
          </p:nvSpPr>
          <p:spPr>
            <a:xfrm>
              <a:off x="865909" y="4076700"/>
              <a:ext cx="6677891" cy="95989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1018309" y="4229100"/>
              <a:ext cx="6677891" cy="95989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0070C0"/>
                  </a:solidFill>
                  <a:latin typeface="Arial" pitchFamily="34" charset="0"/>
                  <a:cs typeface="Arial" pitchFamily="34" charset="0"/>
                </a:rPr>
                <a:t>Nội dung cần tuyên truyền:</a:t>
              </a:r>
            </a:p>
          </p:txBody>
        </p:sp>
      </p:grpSp>
    </p:spTree>
    <p:extLst>
      <p:ext uri="{BB962C8B-B14F-4D97-AF65-F5344CB8AC3E}">
        <p14:creationId xmlns:p14="http://schemas.microsoft.com/office/powerpoint/2010/main" val="72734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75000"/>
            <a:alpha val="82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359093">
            <a:off x="-899382" y="4687869"/>
            <a:ext cx="18778644" cy="21192461"/>
          </a:xfrm>
          <a:prstGeom prst="rect">
            <a:avLst/>
          </a:prstGeom>
        </p:spPr>
      </p:pic>
      <p:sp>
        <p:nvSpPr>
          <p:cNvPr id="29" name="Rectangle 28"/>
          <p:cNvSpPr/>
          <p:nvPr/>
        </p:nvSpPr>
        <p:spPr>
          <a:xfrm>
            <a:off x="543510" y="227812"/>
            <a:ext cx="17890908" cy="1015663"/>
          </a:xfrm>
          <a:prstGeom prst="rect">
            <a:avLst/>
          </a:prstGeom>
        </p:spPr>
        <p:txBody>
          <a:bodyPr wrap="square">
            <a:spAutoFit/>
          </a:bodyPr>
          <a:lstStyle/>
          <a:p>
            <a:pPr>
              <a:lnSpc>
                <a:spcPct val="150000"/>
              </a:lnSpc>
            </a:pPr>
            <a:r>
              <a:rPr lang="vi-VN" sz="4000" b="1" u="sng">
                <a:solidFill>
                  <a:schemeClr val="bg1"/>
                </a:solidFill>
                <a:latin typeface="Arial" pitchFamily="34" charset="0"/>
                <a:cs typeface="Arial" pitchFamily="34" charset="0"/>
              </a:rPr>
              <a:t>Nhiệm vụ 2</a:t>
            </a:r>
            <a:r>
              <a:rPr lang="vi-VN" sz="4000" b="1">
                <a:solidFill>
                  <a:schemeClr val="bg1"/>
                </a:solidFill>
                <a:latin typeface="Arial" pitchFamily="34" charset="0"/>
                <a:cs typeface="Arial" pitchFamily="34" charset="0"/>
              </a:rPr>
              <a:t>. </a:t>
            </a:r>
            <a:r>
              <a:rPr lang="en-US" sz="4000" b="1">
                <a:solidFill>
                  <a:schemeClr val="bg1"/>
                </a:solidFill>
                <a:latin typeface="Arial" pitchFamily="34" charset="0"/>
                <a:cs typeface="Arial" pitchFamily="34" charset="0"/>
              </a:rPr>
              <a:t>Xác </a:t>
            </a:r>
            <a:r>
              <a:rPr lang="vi-VN" sz="4000" b="1">
                <a:solidFill>
                  <a:schemeClr val="bg1"/>
                </a:solidFill>
                <a:latin typeface="Arial" pitchFamily="34" charset="0"/>
                <a:cs typeface="Arial" pitchFamily="34" charset="0"/>
              </a:rPr>
              <a:t>định đối tượng, nội dung, hình thức tuyên truyền.</a:t>
            </a:r>
          </a:p>
        </p:txBody>
      </p:sp>
      <p:grpSp>
        <p:nvGrpSpPr>
          <p:cNvPr id="31" name="Group 30"/>
          <p:cNvGrpSpPr/>
          <p:nvPr/>
        </p:nvGrpSpPr>
        <p:grpSpPr>
          <a:xfrm>
            <a:off x="431148" y="1533838"/>
            <a:ext cx="17725132" cy="2160028"/>
            <a:chOff x="674781" y="2171700"/>
            <a:chExt cx="13281114" cy="1066800"/>
          </a:xfrm>
        </p:grpSpPr>
        <p:sp>
          <p:nvSpPr>
            <p:cNvPr id="32" name="Snip Single Corner Rectangle 31"/>
            <p:cNvSpPr/>
            <p:nvPr/>
          </p:nvSpPr>
          <p:spPr>
            <a:xfrm>
              <a:off x="674781" y="2171700"/>
              <a:ext cx="13195951" cy="1066800"/>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919092" y="2254451"/>
              <a:ext cx="13036803" cy="445281"/>
            </a:xfrm>
            <a:prstGeom prst="rect">
              <a:avLst/>
            </a:prstGeom>
          </p:spPr>
          <p:txBody>
            <a:bodyPr wrap="square">
              <a:spAutoFit/>
            </a:bodyPr>
            <a:lstStyle/>
            <a:p>
              <a:pPr>
                <a:lnSpc>
                  <a:spcPct val="150000"/>
                </a:lnSpc>
              </a:pPr>
              <a:endParaRPr lang="en-US" sz="4000">
                <a:latin typeface="Arial" pitchFamily="34" charset="0"/>
                <a:cs typeface="Arial" pitchFamily="34" charset="0"/>
              </a:endParaRPr>
            </a:p>
          </p:txBody>
        </p:sp>
      </p:grpSp>
      <p:grpSp>
        <p:nvGrpSpPr>
          <p:cNvPr id="38" name="Group 37"/>
          <p:cNvGrpSpPr/>
          <p:nvPr/>
        </p:nvGrpSpPr>
        <p:grpSpPr>
          <a:xfrm>
            <a:off x="543511" y="3924677"/>
            <a:ext cx="6543090" cy="1268661"/>
            <a:chOff x="556420" y="4997918"/>
            <a:chExt cx="17169789" cy="1022745"/>
          </a:xfrm>
        </p:grpSpPr>
        <p:sp>
          <p:nvSpPr>
            <p:cNvPr id="39" name="Rounded Rectangle 38"/>
            <p:cNvSpPr/>
            <p:nvPr/>
          </p:nvSpPr>
          <p:spPr>
            <a:xfrm>
              <a:off x="556420" y="4997918"/>
              <a:ext cx="17169789" cy="1022745"/>
            </a:xfrm>
            <a:prstGeom prst="roundRect">
              <a:avLst/>
            </a:prstGeom>
            <a:solidFill>
              <a:schemeClr val="accent5">
                <a:lumMod val="50000"/>
              </a:schemeClr>
            </a:solidFill>
            <a:ln w="3810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01009" y="5223955"/>
              <a:ext cx="17125200" cy="570670"/>
            </a:xfrm>
            <a:prstGeom prst="rect">
              <a:avLst/>
            </a:prstGeom>
          </p:spPr>
          <p:txBody>
            <a:bodyPr wrap="square">
              <a:spAutoFit/>
            </a:bodyPr>
            <a:lstStyle/>
            <a:p>
              <a:r>
                <a:rPr lang="en-US" sz="4000" b="1">
                  <a:solidFill>
                    <a:schemeClr val="bg1"/>
                  </a:solidFill>
                  <a:latin typeface="Arial" pitchFamily="34" charset="0"/>
                  <a:cs typeface="Arial" pitchFamily="34" charset="0"/>
                </a:rPr>
                <a:t>Hình thức truyên truyền:</a:t>
              </a:r>
              <a:endParaRPr lang="en-US" sz="4000" b="1">
                <a:solidFill>
                  <a:schemeClr val="bg1"/>
                </a:solidFill>
              </a:endParaRPr>
            </a:p>
          </p:txBody>
        </p:sp>
      </p:grpSp>
      <p:sp>
        <p:nvSpPr>
          <p:cNvPr id="5" name="Rectangle 4"/>
          <p:cNvSpPr/>
          <p:nvPr/>
        </p:nvSpPr>
        <p:spPr>
          <a:xfrm>
            <a:off x="685907" y="1633487"/>
            <a:ext cx="17192702" cy="1824923"/>
          </a:xfrm>
          <a:prstGeom prst="rect">
            <a:avLst/>
          </a:prstGeom>
        </p:spPr>
        <p:txBody>
          <a:bodyPr wrap="square">
            <a:spAutoFit/>
          </a:bodyPr>
          <a:lstStyle/>
          <a:p>
            <a:pPr>
              <a:lnSpc>
                <a:spcPct val="150000"/>
              </a:lnSpc>
            </a:pPr>
            <a:r>
              <a:rPr lang="vi-VN" sz="4000">
                <a:latin typeface="Arial" pitchFamily="34" charset="0"/>
                <a:cs typeface="Arial" pitchFamily="34" charset="0"/>
              </a:rPr>
              <a:t>Em biết những hình thức tuyên truyền nào để kêu gọi cộng đồng bảo vệ cảnh quan thiên nhiên?</a:t>
            </a:r>
          </a:p>
        </p:txBody>
      </p:sp>
      <p:sp>
        <p:nvSpPr>
          <p:cNvPr id="6" name="Plaque 5"/>
          <p:cNvSpPr/>
          <p:nvPr/>
        </p:nvSpPr>
        <p:spPr>
          <a:xfrm>
            <a:off x="645969" y="5622755"/>
            <a:ext cx="5289540" cy="1295400"/>
          </a:xfrm>
          <a:prstGeom prst="plaqu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 pitchFamily="34" charset="0"/>
                <a:cs typeface="Arial" pitchFamily="34" charset="0"/>
              </a:rPr>
              <a:t>Triển lãm hình ảnh</a:t>
            </a:r>
          </a:p>
        </p:txBody>
      </p:sp>
      <p:sp>
        <p:nvSpPr>
          <p:cNvPr id="24" name="Plaque 23"/>
          <p:cNvSpPr/>
          <p:nvPr/>
        </p:nvSpPr>
        <p:spPr>
          <a:xfrm>
            <a:off x="8077200" y="5600700"/>
            <a:ext cx="3657599" cy="1295400"/>
          </a:xfrm>
          <a:prstGeom prst="plaqu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 pitchFamily="34" charset="0"/>
                <a:cs typeface="Arial" pitchFamily="34" charset="0"/>
              </a:rPr>
              <a:t>Phát tờ rơi</a:t>
            </a:r>
          </a:p>
        </p:txBody>
      </p:sp>
      <p:sp>
        <p:nvSpPr>
          <p:cNvPr id="25" name="Plaque 24"/>
          <p:cNvSpPr/>
          <p:nvPr/>
        </p:nvSpPr>
        <p:spPr>
          <a:xfrm>
            <a:off x="632114" y="7353300"/>
            <a:ext cx="5317249" cy="1295400"/>
          </a:xfrm>
          <a:prstGeom prst="plaqu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 pitchFamily="34" charset="0"/>
                <a:cs typeface="Arial" pitchFamily="34" charset="0"/>
              </a:rPr>
              <a:t>Biểu diễn văn nghệ</a:t>
            </a:r>
          </a:p>
        </p:txBody>
      </p:sp>
      <p:sp>
        <p:nvSpPr>
          <p:cNvPr id="26" name="Plaque 25"/>
          <p:cNvSpPr/>
          <p:nvPr/>
        </p:nvSpPr>
        <p:spPr>
          <a:xfrm>
            <a:off x="8077200" y="7435369"/>
            <a:ext cx="3657599" cy="1295400"/>
          </a:xfrm>
          <a:prstGeom prst="plaqu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accent5">
                    <a:lumMod val="50000"/>
                  </a:schemeClr>
                </a:solidFill>
                <a:latin typeface="Arial" pitchFamily="34" charset="0"/>
                <a:cs typeface="Arial" pitchFamily="34" charset="0"/>
              </a:rPr>
              <a:t>Thuyết trình</a:t>
            </a:r>
          </a:p>
        </p:txBody>
      </p:sp>
      <p:pic>
        <p:nvPicPr>
          <p:cNvPr id="2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949363" y="6208743"/>
            <a:ext cx="2311321" cy="2270873"/>
          </a:xfrm>
          <a:prstGeom prst="rect">
            <a:avLst/>
          </a:prstGeom>
        </p:spPr>
      </p:pic>
      <p:pic>
        <p:nvPicPr>
          <p:cNvPr id="2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197675" y="5193338"/>
            <a:ext cx="5958605" cy="46849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barn(inVertical)">
                                      <p:cBhvr>
                                        <p:cTn id="25" dur="500"/>
                                        <p:tgtEl>
                                          <p:spTgt spid="2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barn(inVertical)">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barn(inVertical)">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5" grpId="0"/>
      <p:bldP spid="6" grpId="0" animBg="1"/>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75000"/>
            <a:alpha val="64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010495" y="4501899"/>
            <a:ext cx="19160392" cy="20784673"/>
          </a:xfrm>
          <a:prstGeom prst="rect">
            <a:avLst/>
          </a:prstGeom>
        </p:spPr>
      </p:pic>
      <p:sp>
        <p:nvSpPr>
          <p:cNvPr id="15" name="Rounded Rectangle 14"/>
          <p:cNvSpPr/>
          <p:nvPr/>
        </p:nvSpPr>
        <p:spPr>
          <a:xfrm>
            <a:off x="662058" y="2421910"/>
            <a:ext cx="6610928" cy="1219200"/>
          </a:xfrm>
          <a:prstGeom prst="roundRect">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accent6">
                    <a:lumMod val="75000"/>
                  </a:schemeClr>
                </a:solidFill>
                <a:latin typeface="Arial" pitchFamily="34" charset="0"/>
                <a:cs typeface="Arial" pitchFamily="34" charset="0"/>
              </a:rPr>
              <a:t>NỘI DUNG BÀI HỌC:</a:t>
            </a:r>
          </a:p>
        </p:txBody>
      </p:sp>
      <p:grpSp>
        <p:nvGrpSpPr>
          <p:cNvPr id="39" name="Group 38"/>
          <p:cNvGrpSpPr/>
          <p:nvPr/>
        </p:nvGrpSpPr>
        <p:grpSpPr>
          <a:xfrm>
            <a:off x="1836033" y="-317825"/>
            <a:ext cx="15308967" cy="2667000"/>
            <a:chOff x="1836033" y="-495300"/>
            <a:chExt cx="15308967" cy="2667000"/>
          </a:xfrm>
        </p:grpSpPr>
        <p:pic>
          <p:nvPicPr>
            <p:cNvPr id="16" name="Picture 7"/>
            <p:cNvPicPr>
              <a:picLocks noChangeAspect="1"/>
            </p:cNvPicPr>
            <p:nvPr/>
          </p:nvPicPr>
          <p:blipFill>
            <a:blip r:embed="rId4"/>
            <a:srcRect/>
            <a:stretch>
              <a:fillRect/>
            </a:stretch>
          </p:blipFill>
          <p:spPr>
            <a:xfrm>
              <a:off x="1836033" y="-495300"/>
              <a:ext cx="15308967" cy="2667000"/>
            </a:xfrm>
            <a:prstGeom prst="rect">
              <a:avLst/>
            </a:prstGeom>
          </p:spPr>
        </p:pic>
        <p:grpSp>
          <p:nvGrpSpPr>
            <p:cNvPr id="38" name="Group 37"/>
            <p:cNvGrpSpPr/>
            <p:nvPr/>
          </p:nvGrpSpPr>
          <p:grpSpPr>
            <a:xfrm>
              <a:off x="2323312" y="126908"/>
              <a:ext cx="14273459" cy="1530372"/>
              <a:chOff x="2323312" y="126908"/>
              <a:chExt cx="14273459" cy="1530372"/>
            </a:xfrm>
          </p:grpSpPr>
          <p:grpSp>
            <p:nvGrpSpPr>
              <p:cNvPr id="17" name="Group 4"/>
              <p:cNvGrpSpPr/>
              <p:nvPr/>
            </p:nvGrpSpPr>
            <p:grpSpPr>
              <a:xfrm>
                <a:off x="14859811" y="126908"/>
                <a:ext cx="985357" cy="226106"/>
                <a:chOff x="0" y="0"/>
                <a:chExt cx="1313810" cy="301474"/>
              </a:xfrm>
            </p:grpSpPr>
            <p:grpSp>
              <p:nvGrpSpPr>
                <p:cNvPr id="18" name="Group 5"/>
                <p:cNvGrpSpPr/>
                <p:nvPr/>
              </p:nvGrpSpPr>
              <p:grpSpPr>
                <a:xfrm>
                  <a:off x="0" y="0"/>
                  <a:ext cx="301474" cy="301474"/>
                  <a:chOff x="0" y="0"/>
                  <a:chExt cx="6350000" cy="6350000"/>
                </a:xfrm>
              </p:grpSpPr>
              <p:sp>
                <p:nvSpPr>
                  <p:cNvPr id="23"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9" name="Group 7"/>
                <p:cNvGrpSpPr/>
                <p:nvPr/>
              </p:nvGrpSpPr>
              <p:grpSpPr>
                <a:xfrm>
                  <a:off x="506168" y="0"/>
                  <a:ext cx="301474" cy="301474"/>
                  <a:chOff x="0" y="0"/>
                  <a:chExt cx="6350000" cy="6350000"/>
                </a:xfrm>
              </p:grpSpPr>
              <p:sp>
                <p:nvSpPr>
                  <p:cNvPr id="22"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0" name="Group 9"/>
                <p:cNvGrpSpPr/>
                <p:nvPr/>
              </p:nvGrpSpPr>
              <p:grpSpPr>
                <a:xfrm>
                  <a:off x="1012335" y="0"/>
                  <a:ext cx="301474" cy="301474"/>
                  <a:chOff x="0" y="0"/>
                  <a:chExt cx="6350000" cy="6350000"/>
                </a:xfrm>
              </p:grpSpPr>
              <p:sp>
                <p:nvSpPr>
                  <p:cNvPr id="21"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24" name="Group 4"/>
              <p:cNvGrpSpPr/>
              <p:nvPr/>
            </p:nvGrpSpPr>
            <p:grpSpPr>
              <a:xfrm>
                <a:off x="3272473" y="1431174"/>
                <a:ext cx="985357" cy="226106"/>
                <a:chOff x="0" y="0"/>
                <a:chExt cx="1313810" cy="301474"/>
              </a:xfrm>
            </p:grpSpPr>
            <p:grpSp>
              <p:nvGrpSpPr>
                <p:cNvPr id="25" name="Group 5"/>
                <p:cNvGrpSpPr/>
                <p:nvPr/>
              </p:nvGrpSpPr>
              <p:grpSpPr>
                <a:xfrm>
                  <a:off x="0" y="0"/>
                  <a:ext cx="301474" cy="301474"/>
                  <a:chOff x="0" y="0"/>
                  <a:chExt cx="6350000" cy="6350000"/>
                </a:xfrm>
              </p:grpSpPr>
              <p:sp>
                <p:nvSpPr>
                  <p:cNvPr id="30"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6" name="Group 7"/>
                <p:cNvGrpSpPr/>
                <p:nvPr/>
              </p:nvGrpSpPr>
              <p:grpSpPr>
                <a:xfrm>
                  <a:off x="506168" y="0"/>
                  <a:ext cx="301474" cy="301474"/>
                  <a:chOff x="0" y="0"/>
                  <a:chExt cx="6350000" cy="6350000"/>
                </a:xfrm>
              </p:grpSpPr>
              <p:sp>
                <p:nvSpPr>
                  <p:cNvPr id="29"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7" name="Group 9"/>
                <p:cNvGrpSpPr/>
                <p:nvPr/>
              </p:nvGrpSpPr>
              <p:grpSpPr>
                <a:xfrm>
                  <a:off x="1012335" y="0"/>
                  <a:ext cx="301474" cy="301474"/>
                  <a:chOff x="0" y="0"/>
                  <a:chExt cx="6350000" cy="6350000"/>
                </a:xfrm>
              </p:grpSpPr>
              <p:sp>
                <p:nvSpPr>
                  <p:cNvPr id="2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31" name="TextBox 30"/>
              <p:cNvSpPr txBox="1"/>
              <p:nvPr/>
            </p:nvSpPr>
            <p:spPr>
              <a:xfrm>
                <a:off x="2323312" y="590753"/>
                <a:ext cx="14273459" cy="830997"/>
              </a:xfrm>
              <a:prstGeom prst="rect">
                <a:avLst/>
              </a:prstGeom>
              <a:noFill/>
            </p:spPr>
            <p:txBody>
              <a:bodyPr wrap="none" rtlCol="0">
                <a:spAutoFit/>
              </a:bodyPr>
              <a:lstStyle/>
              <a:p>
                <a:r>
                  <a:rPr lang="en-US" sz="4800" b="1">
                    <a:latin typeface="Arial" pitchFamily="34" charset="0"/>
                    <a:cs typeface="Arial" pitchFamily="34" charset="0"/>
                  </a:rPr>
                  <a:t>CHỦ ĐỀ 7. BẢO TỒN CẢNH QUAN THIÊN NHIÊN</a:t>
                </a:r>
              </a:p>
            </p:txBody>
          </p:sp>
        </p:grpSp>
      </p:grpSp>
      <p:sp>
        <p:nvSpPr>
          <p:cNvPr id="32" name="Diamond 31"/>
          <p:cNvSpPr/>
          <p:nvPr/>
        </p:nvSpPr>
        <p:spPr>
          <a:xfrm>
            <a:off x="633929" y="4305300"/>
            <a:ext cx="1689383" cy="13716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Arial" pitchFamily="34" charset="0"/>
                <a:cs typeface="Arial" pitchFamily="34" charset="0"/>
              </a:rPr>
              <a:t>1</a:t>
            </a:r>
            <a:endParaRPr lang="en-US" b="1">
              <a:solidFill>
                <a:schemeClr val="accent5">
                  <a:lumMod val="50000"/>
                </a:schemeClr>
              </a:solidFill>
              <a:latin typeface="Arial" pitchFamily="34" charset="0"/>
              <a:cs typeface="Arial" pitchFamily="34" charset="0"/>
            </a:endParaRPr>
          </a:p>
        </p:txBody>
      </p:sp>
      <p:sp>
        <p:nvSpPr>
          <p:cNvPr id="33" name="Chevron 32"/>
          <p:cNvSpPr/>
          <p:nvPr/>
        </p:nvSpPr>
        <p:spPr>
          <a:xfrm>
            <a:off x="1807903" y="4305300"/>
            <a:ext cx="15898625" cy="1371600"/>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Arial" pitchFamily="34" charset="0"/>
                <a:cs typeface="Arial" pitchFamily="34" charset="0"/>
              </a:rPr>
              <a:t>Tìm hiểu hành vi, việc làm bảo tồn cảnh quan thiên nhiên…</a:t>
            </a:r>
          </a:p>
        </p:txBody>
      </p:sp>
      <p:sp>
        <p:nvSpPr>
          <p:cNvPr id="34" name="Diamond 33"/>
          <p:cNvSpPr/>
          <p:nvPr/>
        </p:nvSpPr>
        <p:spPr>
          <a:xfrm>
            <a:off x="662058" y="6286500"/>
            <a:ext cx="1689383" cy="1371600"/>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Arial" pitchFamily="34" charset="0"/>
                <a:cs typeface="Arial" pitchFamily="34" charset="0"/>
              </a:rPr>
              <a:t>2</a:t>
            </a:r>
            <a:endParaRPr lang="en-US" b="1">
              <a:solidFill>
                <a:schemeClr val="accent5">
                  <a:lumMod val="50000"/>
                </a:schemeClr>
              </a:solidFill>
              <a:latin typeface="Arial" pitchFamily="34" charset="0"/>
              <a:cs typeface="Arial" pitchFamily="34" charset="0"/>
            </a:endParaRPr>
          </a:p>
        </p:txBody>
      </p:sp>
      <p:sp>
        <p:nvSpPr>
          <p:cNvPr id="35" name="Chevron 34"/>
          <p:cNvSpPr/>
          <p:nvPr/>
        </p:nvSpPr>
        <p:spPr>
          <a:xfrm>
            <a:off x="1836033" y="6286500"/>
            <a:ext cx="15842366" cy="1371600"/>
          </a:xfrm>
          <a:prstGeom prst="chevro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Arial" pitchFamily="34" charset="0"/>
                <a:cs typeface="Arial" pitchFamily="34" charset="0"/>
              </a:rPr>
              <a:t>Tìm hiểu về hoạt động tuyên truyền bảo vệ cảnh quan…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wipe(down)">
                                      <p:cBhvr>
                                        <p:cTn id="17" dur="500"/>
                                        <p:tgtEl>
                                          <p:spTgt spid="32"/>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wipe(down)">
                                      <p:cBhvr>
                                        <p:cTn id="25" dur="500"/>
                                        <p:tgtEl>
                                          <p:spTgt spid="3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down)">
                                      <p:cBhvr>
                                        <p:cTn id="2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2" grpId="0" animBg="1"/>
      <p:bldP spid="33" grpId="0" animBg="1"/>
      <p:bldP spid="34" grpId="0" animBg="1"/>
      <p:bldP spid="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7082079">
            <a:off x="-1557700" y="4912438"/>
            <a:ext cx="19475255" cy="20784673"/>
          </a:xfrm>
          <a:prstGeom prst="rect">
            <a:avLst/>
          </a:prstGeom>
        </p:spPr>
      </p:pic>
      <p:grpSp>
        <p:nvGrpSpPr>
          <p:cNvPr id="3" name="Group 2"/>
          <p:cNvGrpSpPr/>
          <p:nvPr/>
        </p:nvGrpSpPr>
        <p:grpSpPr>
          <a:xfrm>
            <a:off x="533399" y="1515301"/>
            <a:ext cx="17491364" cy="2023408"/>
            <a:chOff x="568036" y="2205692"/>
            <a:chExt cx="17491364" cy="2023408"/>
          </a:xfrm>
        </p:grpSpPr>
        <p:sp>
          <p:nvSpPr>
            <p:cNvPr id="23" name="Snip Single Corner Rectangle 22"/>
            <p:cNvSpPr/>
            <p:nvPr/>
          </p:nvSpPr>
          <p:spPr>
            <a:xfrm>
              <a:off x="568036" y="2205692"/>
              <a:ext cx="17491363" cy="2023408"/>
            </a:xfrm>
            <a:prstGeom prst="snip1Rect">
              <a:avLst/>
            </a:prstGeom>
            <a:solidFill>
              <a:schemeClr val="bg1"/>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804476" y="2282337"/>
              <a:ext cx="17254924" cy="1824923"/>
            </a:xfrm>
            <a:prstGeom prst="rect">
              <a:avLst/>
            </a:prstGeom>
          </p:spPr>
          <p:txBody>
            <a:bodyPr wrap="square">
              <a:spAutoFit/>
            </a:bodyPr>
            <a:lstStyle/>
            <a:p>
              <a:pPr>
                <a:lnSpc>
                  <a:spcPct val="150000"/>
                </a:lnSpc>
              </a:pPr>
              <a:r>
                <a:rPr lang="vi-VN" sz="4000">
                  <a:latin typeface="Arial" pitchFamily="34" charset="0"/>
                  <a:cs typeface="Arial" pitchFamily="34" charset="0"/>
                </a:rPr>
                <a:t>Những đối tượng nào cần được tuyên truyền chung tay bảo vệ cảnh quan thiên nhiên ở địa phương?</a:t>
              </a:r>
            </a:p>
          </p:txBody>
        </p:sp>
      </p:grpSp>
      <p:sp>
        <p:nvSpPr>
          <p:cNvPr id="25" name="Chevron 24"/>
          <p:cNvSpPr/>
          <p:nvPr/>
        </p:nvSpPr>
        <p:spPr>
          <a:xfrm>
            <a:off x="284018" y="3938155"/>
            <a:ext cx="7488382" cy="1143000"/>
          </a:xfrm>
          <a:prstGeom prst="chevron">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accent5">
                    <a:lumMod val="50000"/>
                  </a:schemeClr>
                </a:solidFill>
                <a:latin typeface="Arial" pitchFamily="34" charset="0"/>
                <a:cs typeface="Arial" pitchFamily="34" charset="0"/>
              </a:rPr>
              <a:t>Đối tượng tuyên truyền:</a:t>
            </a:r>
          </a:p>
        </p:txBody>
      </p:sp>
      <p:pic>
        <p:nvPicPr>
          <p:cNvPr id="37"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569595" y="4883727"/>
            <a:ext cx="5761680" cy="4572000"/>
          </a:xfrm>
          <a:prstGeom prst="rect">
            <a:avLst/>
          </a:prstGeom>
        </p:spPr>
      </p:pic>
      <p:grpSp>
        <p:nvGrpSpPr>
          <p:cNvPr id="38" name="Group 37"/>
          <p:cNvGrpSpPr/>
          <p:nvPr/>
        </p:nvGrpSpPr>
        <p:grpSpPr>
          <a:xfrm>
            <a:off x="822973" y="5569527"/>
            <a:ext cx="6283037" cy="1447800"/>
            <a:chOff x="574963" y="5524500"/>
            <a:chExt cx="6283037" cy="1447800"/>
          </a:xfrm>
        </p:grpSpPr>
        <p:sp>
          <p:nvSpPr>
            <p:cNvPr id="39" name="Rounded Rectangle 38"/>
            <p:cNvSpPr/>
            <p:nvPr/>
          </p:nvSpPr>
          <p:spPr>
            <a:xfrm>
              <a:off x="574963" y="5524500"/>
              <a:ext cx="6130637"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727363" y="5676900"/>
              <a:ext cx="613063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itchFamily="34" charset="0"/>
                  <a:cs typeface="Arial" pitchFamily="34" charset="0"/>
                </a:rPr>
                <a:t>Người dân địa phương</a:t>
              </a:r>
            </a:p>
          </p:txBody>
        </p:sp>
      </p:grpSp>
      <p:grpSp>
        <p:nvGrpSpPr>
          <p:cNvPr id="41" name="Group 40"/>
          <p:cNvGrpSpPr/>
          <p:nvPr/>
        </p:nvGrpSpPr>
        <p:grpSpPr>
          <a:xfrm>
            <a:off x="822973" y="7474527"/>
            <a:ext cx="6283037" cy="1447800"/>
            <a:chOff x="574963" y="5524500"/>
            <a:chExt cx="6283037" cy="1447800"/>
          </a:xfrm>
        </p:grpSpPr>
        <p:sp>
          <p:nvSpPr>
            <p:cNvPr id="42" name="Rounded Rectangle 41"/>
            <p:cNvSpPr/>
            <p:nvPr/>
          </p:nvSpPr>
          <p:spPr>
            <a:xfrm>
              <a:off x="574963" y="5524500"/>
              <a:ext cx="6130637"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p:cNvSpPr/>
            <p:nvPr/>
          </p:nvSpPr>
          <p:spPr>
            <a:xfrm>
              <a:off x="727363" y="5676900"/>
              <a:ext cx="613063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itchFamily="34" charset="0"/>
                  <a:cs typeface="Arial" pitchFamily="34" charset="0"/>
                </a:rPr>
                <a:t>Học sinh, sinh viên</a:t>
              </a:r>
            </a:p>
          </p:txBody>
        </p:sp>
      </p:grpSp>
      <p:grpSp>
        <p:nvGrpSpPr>
          <p:cNvPr id="44" name="Group 43"/>
          <p:cNvGrpSpPr/>
          <p:nvPr/>
        </p:nvGrpSpPr>
        <p:grpSpPr>
          <a:xfrm>
            <a:off x="10950771" y="5417127"/>
            <a:ext cx="6283037" cy="1447800"/>
            <a:chOff x="574963" y="5524500"/>
            <a:chExt cx="6283037" cy="1447800"/>
          </a:xfrm>
        </p:grpSpPr>
        <p:sp>
          <p:nvSpPr>
            <p:cNvPr id="45" name="Rounded Rectangle 44"/>
            <p:cNvSpPr/>
            <p:nvPr/>
          </p:nvSpPr>
          <p:spPr>
            <a:xfrm>
              <a:off x="574963" y="5524500"/>
              <a:ext cx="6130637"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ounded Rectangle 45"/>
            <p:cNvSpPr/>
            <p:nvPr/>
          </p:nvSpPr>
          <p:spPr>
            <a:xfrm>
              <a:off x="727363" y="5676900"/>
              <a:ext cx="613063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itchFamily="34" charset="0"/>
                  <a:cs typeface="Arial" pitchFamily="34" charset="0"/>
                </a:rPr>
                <a:t>Cán bộ địa phương</a:t>
              </a:r>
            </a:p>
          </p:txBody>
        </p:sp>
      </p:grpSp>
      <p:grpSp>
        <p:nvGrpSpPr>
          <p:cNvPr id="47" name="Group 46"/>
          <p:cNvGrpSpPr/>
          <p:nvPr/>
        </p:nvGrpSpPr>
        <p:grpSpPr>
          <a:xfrm>
            <a:off x="11026970" y="7339445"/>
            <a:ext cx="6283037" cy="1447800"/>
            <a:chOff x="574963" y="5524500"/>
            <a:chExt cx="6283037" cy="1447800"/>
          </a:xfrm>
        </p:grpSpPr>
        <p:sp>
          <p:nvSpPr>
            <p:cNvPr id="48" name="Rounded Rectangle 47"/>
            <p:cNvSpPr/>
            <p:nvPr/>
          </p:nvSpPr>
          <p:spPr>
            <a:xfrm>
              <a:off x="574963" y="5524500"/>
              <a:ext cx="6130637" cy="1295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ounded Rectangle 48"/>
            <p:cNvSpPr/>
            <p:nvPr/>
          </p:nvSpPr>
          <p:spPr>
            <a:xfrm>
              <a:off x="727363" y="5676900"/>
              <a:ext cx="6130637" cy="1295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70C0"/>
                  </a:solidFill>
                  <a:latin typeface="Arial" pitchFamily="34" charset="0"/>
                  <a:cs typeface="Arial" pitchFamily="34" charset="0"/>
                </a:rPr>
                <a:t>Khách tham quan, du lịch</a:t>
              </a:r>
            </a:p>
          </p:txBody>
        </p:sp>
      </p:grpSp>
      <p:sp>
        <p:nvSpPr>
          <p:cNvPr id="30" name="Rectangle 29"/>
          <p:cNvSpPr/>
          <p:nvPr/>
        </p:nvSpPr>
        <p:spPr>
          <a:xfrm>
            <a:off x="295399" y="266699"/>
            <a:ext cx="17890908" cy="1015663"/>
          </a:xfrm>
          <a:prstGeom prst="rect">
            <a:avLst/>
          </a:prstGeom>
        </p:spPr>
        <p:txBody>
          <a:bodyPr wrap="square">
            <a:spAutoFit/>
          </a:bodyPr>
          <a:lstStyle/>
          <a:p>
            <a:pPr>
              <a:lnSpc>
                <a:spcPct val="150000"/>
              </a:lnSpc>
            </a:pPr>
            <a:r>
              <a:rPr lang="vi-VN" sz="4000" b="1" u="sng">
                <a:solidFill>
                  <a:schemeClr val="bg1"/>
                </a:solidFill>
                <a:latin typeface="Arial" pitchFamily="34" charset="0"/>
                <a:cs typeface="Arial" pitchFamily="34" charset="0"/>
              </a:rPr>
              <a:t>Nhiệm vụ 2</a:t>
            </a:r>
            <a:r>
              <a:rPr lang="vi-VN" sz="4000" b="1">
                <a:solidFill>
                  <a:schemeClr val="bg1"/>
                </a:solidFill>
                <a:latin typeface="Arial" pitchFamily="34" charset="0"/>
                <a:cs typeface="Arial" pitchFamily="34" charset="0"/>
              </a:rPr>
              <a:t>. </a:t>
            </a:r>
            <a:r>
              <a:rPr lang="en-US" sz="4000" b="1">
                <a:solidFill>
                  <a:schemeClr val="bg1"/>
                </a:solidFill>
                <a:latin typeface="Arial" pitchFamily="34" charset="0"/>
                <a:cs typeface="Arial" pitchFamily="34" charset="0"/>
              </a:rPr>
              <a:t>Xác </a:t>
            </a:r>
            <a:r>
              <a:rPr lang="vi-VN" sz="4000" b="1">
                <a:solidFill>
                  <a:schemeClr val="bg1"/>
                </a:solidFill>
                <a:latin typeface="Arial" pitchFamily="34" charset="0"/>
                <a:cs typeface="Arial" pitchFamily="34" charset="0"/>
              </a:rPr>
              <a:t>định đối tượng, nội dung, hình thức tuyên truyền.</a:t>
            </a:r>
          </a:p>
        </p:txBody>
      </p:sp>
      <p:grpSp>
        <p:nvGrpSpPr>
          <p:cNvPr id="31" name="Group 14"/>
          <p:cNvGrpSpPr/>
          <p:nvPr/>
        </p:nvGrpSpPr>
        <p:grpSpPr>
          <a:xfrm>
            <a:off x="16879673" y="1515301"/>
            <a:ext cx="985357" cy="226106"/>
            <a:chOff x="0" y="0"/>
            <a:chExt cx="1313810" cy="301474"/>
          </a:xfrm>
        </p:grpSpPr>
        <p:grpSp>
          <p:nvGrpSpPr>
            <p:cNvPr id="32" name="Group 15"/>
            <p:cNvGrpSpPr/>
            <p:nvPr/>
          </p:nvGrpSpPr>
          <p:grpSpPr>
            <a:xfrm>
              <a:off x="0" y="0"/>
              <a:ext cx="301474" cy="301474"/>
              <a:chOff x="0" y="0"/>
              <a:chExt cx="6350000" cy="6350000"/>
            </a:xfrm>
          </p:grpSpPr>
          <p:sp>
            <p:nvSpPr>
              <p:cNvPr id="50"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33" name="Group 17"/>
            <p:cNvGrpSpPr/>
            <p:nvPr/>
          </p:nvGrpSpPr>
          <p:grpSpPr>
            <a:xfrm>
              <a:off x="506168" y="0"/>
              <a:ext cx="301474" cy="301474"/>
              <a:chOff x="0" y="0"/>
              <a:chExt cx="6350000" cy="6350000"/>
            </a:xfrm>
          </p:grpSpPr>
          <p:sp>
            <p:nvSpPr>
              <p:cNvPr id="36"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34" name="Group 19"/>
            <p:cNvGrpSpPr/>
            <p:nvPr/>
          </p:nvGrpSpPr>
          <p:grpSpPr>
            <a:xfrm>
              <a:off x="1012335" y="0"/>
              <a:ext cx="301474" cy="301474"/>
              <a:chOff x="0" y="0"/>
              <a:chExt cx="6350000" cy="6350000"/>
            </a:xfrm>
          </p:grpSpPr>
          <p:sp>
            <p:nvSpPr>
              <p:cNvPr id="35"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Tree>
    <p:extLst>
      <p:ext uri="{BB962C8B-B14F-4D97-AF65-F5344CB8AC3E}">
        <p14:creationId xmlns:p14="http://schemas.microsoft.com/office/powerpoint/2010/main" val="26368446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500" fill="hold"/>
                                        <p:tgtEl>
                                          <p:spTgt spid="38"/>
                                        </p:tgtEl>
                                        <p:attrNameLst>
                                          <p:attrName>ppt_x</p:attrName>
                                        </p:attrNameLst>
                                      </p:cBhvr>
                                      <p:tavLst>
                                        <p:tav tm="0">
                                          <p:val>
                                            <p:strVal val="#ppt_x"/>
                                          </p:val>
                                        </p:tav>
                                        <p:tav tm="100000">
                                          <p:val>
                                            <p:strVal val="#ppt_x"/>
                                          </p:val>
                                        </p:tav>
                                      </p:tavLst>
                                    </p:anim>
                                    <p:anim calcmode="lin" valueType="num">
                                      <p:cBhvr additive="base">
                                        <p:cTn id="18" dur="500" fill="hold"/>
                                        <p:tgtEl>
                                          <p:spTgt spid="38"/>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anim calcmode="lin" valueType="num">
                                      <p:cBhvr additive="base">
                                        <p:cTn id="21" dur="500" fill="hold"/>
                                        <p:tgtEl>
                                          <p:spTgt spid="41"/>
                                        </p:tgtEl>
                                        <p:attrNameLst>
                                          <p:attrName>ppt_x</p:attrName>
                                        </p:attrNameLst>
                                      </p:cBhvr>
                                      <p:tavLst>
                                        <p:tav tm="0">
                                          <p:val>
                                            <p:strVal val="#ppt_x"/>
                                          </p:val>
                                        </p:tav>
                                        <p:tav tm="100000">
                                          <p:val>
                                            <p:strVal val="#ppt_x"/>
                                          </p:val>
                                        </p:tav>
                                      </p:tavLst>
                                    </p:anim>
                                    <p:anim calcmode="lin" valueType="num">
                                      <p:cBhvr additive="base">
                                        <p:cTn id="22" dur="500" fill="hold"/>
                                        <p:tgtEl>
                                          <p:spTgt spid="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anim calcmode="lin" valueType="num">
                                      <p:cBhvr additive="base">
                                        <p:cTn id="25" dur="500" fill="hold"/>
                                        <p:tgtEl>
                                          <p:spTgt spid="37"/>
                                        </p:tgtEl>
                                        <p:attrNameLst>
                                          <p:attrName>ppt_x</p:attrName>
                                        </p:attrNameLst>
                                      </p:cBhvr>
                                      <p:tavLst>
                                        <p:tav tm="0">
                                          <p:val>
                                            <p:strVal val="#ppt_x"/>
                                          </p:val>
                                        </p:tav>
                                        <p:tav tm="100000">
                                          <p:val>
                                            <p:strVal val="#ppt_x"/>
                                          </p:val>
                                        </p:tav>
                                      </p:tavLst>
                                    </p:anim>
                                    <p:anim calcmode="lin" valueType="num">
                                      <p:cBhvr additive="base">
                                        <p:cTn id="26" dur="500" fill="hold"/>
                                        <p:tgtEl>
                                          <p:spTgt spid="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500" fill="hold"/>
                                        <p:tgtEl>
                                          <p:spTgt spid="44"/>
                                        </p:tgtEl>
                                        <p:attrNameLst>
                                          <p:attrName>ppt_x</p:attrName>
                                        </p:attrNameLst>
                                      </p:cBhvr>
                                      <p:tavLst>
                                        <p:tav tm="0">
                                          <p:val>
                                            <p:strVal val="#ppt_x"/>
                                          </p:val>
                                        </p:tav>
                                        <p:tav tm="100000">
                                          <p:val>
                                            <p:strVal val="#ppt_x"/>
                                          </p:val>
                                        </p:tav>
                                      </p:tavLst>
                                    </p:anim>
                                    <p:anim calcmode="lin" valueType="num">
                                      <p:cBhvr additive="base">
                                        <p:cTn id="30" dur="500" fill="hold"/>
                                        <p:tgtEl>
                                          <p:spTgt spid="4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7"/>
                                        </p:tgtEl>
                                        <p:attrNameLst>
                                          <p:attrName>style.visibility</p:attrName>
                                        </p:attrNameLst>
                                      </p:cBhvr>
                                      <p:to>
                                        <p:strVal val="visible"/>
                                      </p:to>
                                    </p:set>
                                    <p:anim calcmode="lin" valueType="num">
                                      <p:cBhvr additive="base">
                                        <p:cTn id="33" dur="500" fill="hold"/>
                                        <p:tgtEl>
                                          <p:spTgt spid="47"/>
                                        </p:tgtEl>
                                        <p:attrNameLst>
                                          <p:attrName>ppt_x</p:attrName>
                                        </p:attrNameLst>
                                      </p:cBhvr>
                                      <p:tavLst>
                                        <p:tav tm="0">
                                          <p:val>
                                            <p:strVal val="#ppt_x"/>
                                          </p:val>
                                        </p:tav>
                                        <p:tav tm="100000">
                                          <p:val>
                                            <p:strVal val="#ppt_x"/>
                                          </p:val>
                                        </p:tav>
                                      </p:tavLst>
                                    </p:anim>
                                    <p:anim calcmode="lin" valueType="num">
                                      <p:cBhvr additive="base">
                                        <p:cTn id="34"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39236">
            <a:off x="2461770" y="-2600468"/>
            <a:ext cx="10735978" cy="1584643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766747">
            <a:off x="2782566" y="-3525762"/>
            <a:ext cx="13126887" cy="18712687"/>
          </a:xfrm>
          <a:prstGeom prst="rect">
            <a:avLst/>
          </a:prstGeom>
        </p:spPr>
      </p:pic>
      <p:grpSp>
        <p:nvGrpSpPr>
          <p:cNvPr id="22" name="Group 21"/>
          <p:cNvGrpSpPr/>
          <p:nvPr/>
        </p:nvGrpSpPr>
        <p:grpSpPr>
          <a:xfrm>
            <a:off x="3962400" y="800100"/>
            <a:ext cx="6534895" cy="1937328"/>
            <a:chOff x="4588122" y="1333500"/>
            <a:chExt cx="6915895" cy="2512158"/>
          </a:xfrm>
        </p:grpSpPr>
        <p:pic>
          <p:nvPicPr>
            <p:cNvPr id="19"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Lst>
            </a:blip>
            <a:srcRect/>
            <a:stretch>
              <a:fillRect/>
            </a:stretch>
          </p:blipFill>
          <p:spPr>
            <a:xfrm>
              <a:off x="4588122" y="1333500"/>
              <a:ext cx="6915895" cy="2512158"/>
            </a:xfrm>
            <a:prstGeom prst="rect">
              <a:avLst/>
            </a:prstGeom>
          </p:spPr>
        </p:pic>
        <p:sp>
          <p:nvSpPr>
            <p:cNvPr id="20" name="TextBox 19"/>
            <p:cNvSpPr txBox="1"/>
            <p:nvPr/>
          </p:nvSpPr>
          <p:spPr>
            <a:xfrm>
              <a:off x="7352103" y="1913504"/>
              <a:ext cx="3488265" cy="1077564"/>
            </a:xfrm>
            <a:prstGeom prst="rect">
              <a:avLst/>
            </a:prstGeom>
            <a:noFill/>
          </p:spPr>
          <p:txBody>
            <a:bodyPr wrap="none" rtlCol="0">
              <a:spAutoFit/>
            </a:bodyPr>
            <a:lstStyle/>
            <a:p>
              <a:r>
                <a:rPr lang="en-US" sz="4800" b="1">
                  <a:solidFill>
                    <a:srgbClr val="002060"/>
                  </a:solidFill>
                  <a:latin typeface="Arial" pitchFamily="34" charset="0"/>
                  <a:cs typeface="Arial" pitchFamily="34" charset="0"/>
                </a:rPr>
                <a:t>KẾT LUẬN</a:t>
              </a:r>
            </a:p>
          </p:txBody>
        </p:sp>
      </p:grpSp>
      <p:pic>
        <p:nvPicPr>
          <p:cNvPr id="24" name="Picture 12"/>
          <p:cNvPicPr>
            <a:picLocks noChangeAspect="1"/>
          </p:cNvPicPr>
          <p:nvPr/>
        </p:nvPicPr>
        <p:blipFill>
          <a:blip r:embed="rId6"/>
          <a:srcRect/>
          <a:stretch>
            <a:fillRect/>
          </a:stretch>
        </p:blipFill>
        <p:spPr>
          <a:xfrm>
            <a:off x="202379" y="179150"/>
            <a:ext cx="2665087" cy="2401910"/>
          </a:xfrm>
          <a:prstGeom prst="rect">
            <a:avLst/>
          </a:prstGeom>
        </p:spPr>
      </p:pic>
      <p:sp>
        <p:nvSpPr>
          <p:cNvPr id="3" name="Rectangle 2"/>
          <p:cNvSpPr/>
          <p:nvPr/>
        </p:nvSpPr>
        <p:spPr>
          <a:xfrm>
            <a:off x="1873957" y="2737428"/>
            <a:ext cx="9366781" cy="6186309"/>
          </a:xfrm>
          <a:prstGeom prst="rect">
            <a:avLst/>
          </a:prstGeom>
        </p:spPr>
        <p:txBody>
          <a:bodyPr wrap="square">
            <a:spAutoFit/>
          </a:bodyPr>
          <a:lstStyle/>
          <a:p>
            <a:pPr algn="just">
              <a:lnSpc>
                <a:spcPct val="150000"/>
              </a:lnSpc>
            </a:pPr>
            <a:r>
              <a:rPr lang="en-US" sz="4400">
                <a:latin typeface="Arial" pitchFamily="34" charset="0"/>
                <a:cs typeface="Arial" pitchFamily="34" charset="0"/>
              </a:rPr>
              <a:t>Bảo tồn cảnh quan thiên nhiên là bảo tồn và duy trì hình thái, thành phần, cấu trúc, chức năng quan trọng của cảnh quan thiên nhiên. Bảo tồn cảnh quan thiên nhiên là trách nhiệm của tất cả chúng ta.</a:t>
            </a:r>
          </a:p>
        </p:txBody>
      </p:sp>
      <p:pic>
        <p:nvPicPr>
          <p:cNvPr id="12"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4495" y="3543300"/>
            <a:ext cx="7333505" cy="8229599"/>
          </a:xfrm>
          <a:prstGeom prst="rect">
            <a:avLst/>
          </a:prstGeom>
        </p:spPr>
      </p:pic>
    </p:spTree>
    <p:extLst>
      <p:ext uri="{BB962C8B-B14F-4D97-AF65-F5344CB8AC3E}">
        <p14:creationId xmlns:p14="http://schemas.microsoft.com/office/powerpoint/2010/main" val="38537136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sp>
        <p:nvSpPr>
          <p:cNvPr id="2" name="AutoShape 2"/>
          <p:cNvSpPr/>
          <p:nvPr/>
        </p:nvSpPr>
        <p:spPr>
          <a:xfrm>
            <a:off x="-216784" y="3771901"/>
            <a:ext cx="18721569" cy="6663508"/>
          </a:xfrm>
          <a:prstGeom prst="rect">
            <a:avLst/>
          </a:prstGeom>
          <a:solidFill>
            <a:srgbClr val="FFFFFF"/>
          </a:solidFill>
        </p:spPr>
      </p:sp>
      <p:grpSp>
        <p:nvGrpSpPr>
          <p:cNvPr id="10" name="Group 10"/>
          <p:cNvGrpSpPr/>
          <p:nvPr/>
        </p:nvGrpSpPr>
        <p:grpSpPr>
          <a:xfrm rot="-5400000">
            <a:off x="7510661" y="-6634356"/>
            <a:ext cx="3266678" cy="16006746"/>
            <a:chOff x="0" y="0"/>
            <a:chExt cx="2941073" cy="14411279"/>
          </a:xfrm>
        </p:grpSpPr>
        <p:sp>
          <p:nvSpPr>
            <p:cNvPr id="11" name="Freeform 11"/>
            <p:cNvSpPr/>
            <p:nvPr/>
          </p:nvSpPr>
          <p:spPr>
            <a:xfrm>
              <a:off x="0" y="0"/>
              <a:ext cx="2941073" cy="14411278"/>
            </a:xfrm>
            <a:custGeom>
              <a:avLst/>
              <a:gdLst/>
              <a:ahLst/>
              <a:cxnLst/>
              <a:rect l="l" t="t" r="r" b="b"/>
              <a:pathLst>
                <a:path w="2941073" h="14411278">
                  <a:moveTo>
                    <a:pt x="0" y="0"/>
                  </a:moveTo>
                  <a:lnTo>
                    <a:pt x="0" y="14411278"/>
                  </a:lnTo>
                  <a:lnTo>
                    <a:pt x="2941073" y="14411278"/>
                  </a:lnTo>
                  <a:lnTo>
                    <a:pt x="2941073" y="0"/>
                  </a:lnTo>
                  <a:lnTo>
                    <a:pt x="0" y="0"/>
                  </a:lnTo>
                  <a:close/>
                  <a:moveTo>
                    <a:pt x="2880113" y="14350318"/>
                  </a:moveTo>
                  <a:lnTo>
                    <a:pt x="59690" y="14350318"/>
                  </a:lnTo>
                  <a:lnTo>
                    <a:pt x="59690" y="59690"/>
                  </a:lnTo>
                  <a:lnTo>
                    <a:pt x="2880113" y="59690"/>
                  </a:lnTo>
                  <a:lnTo>
                    <a:pt x="2880113" y="14350318"/>
                  </a:lnTo>
                  <a:close/>
                </a:path>
              </a:pathLst>
            </a:custGeom>
            <a:solidFill>
              <a:srgbClr val="FFFFFF">
                <a:alpha val="9804"/>
              </a:srgbClr>
            </a:solidFill>
          </p:spPr>
        </p:sp>
      </p:grpSp>
      <p:sp>
        <p:nvSpPr>
          <p:cNvPr id="12" name="TextBox 12"/>
          <p:cNvSpPr txBox="1"/>
          <p:nvPr/>
        </p:nvSpPr>
        <p:spPr>
          <a:xfrm>
            <a:off x="1777347" y="1306571"/>
            <a:ext cx="14513103" cy="992708"/>
          </a:xfrm>
          <a:prstGeom prst="rect">
            <a:avLst/>
          </a:prstGeom>
        </p:spPr>
        <p:txBody>
          <a:bodyPr lIns="0" tIns="0" rIns="0" bIns="0" rtlCol="0" anchor="t">
            <a:spAutoFit/>
          </a:bodyPr>
          <a:lstStyle/>
          <a:p>
            <a:pPr algn="ctr">
              <a:lnSpc>
                <a:spcPts val="8450"/>
              </a:lnSpc>
            </a:pPr>
            <a:r>
              <a:rPr lang="en-US" sz="5400" b="1" spc="-65">
                <a:solidFill>
                  <a:srgbClr val="FFFFFF"/>
                </a:solidFill>
                <a:latin typeface="Arial" pitchFamily="34" charset="0"/>
                <a:cs typeface="Arial" pitchFamily="34" charset="0"/>
              </a:rPr>
              <a:t>HƯỚNG DẪN VỀ NHÀ</a:t>
            </a:r>
          </a:p>
        </p:txBody>
      </p:sp>
      <p:pic>
        <p:nvPicPr>
          <p:cNvPr id="19"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4046118"/>
            <a:ext cx="8153401" cy="6215136"/>
          </a:xfrm>
          <a:prstGeom prst="rect">
            <a:avLst/>
          </a:prstGeom>
        </p:spPr>
      </p:pic>
      <p:pic>
        <p:nvPicPr>
          <p:cNvPr id="20"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743458" y="281892"/>
            <a:ext cx="3403914" cy="2174250"/>
          </a:xfrm>
          <a:prstGeom prst="rect">
            <a:avLst/>
          </a:prstGeom>
        </p:spPr>
      </p:pic>
      <p:grpSp>
        <p:nvGrpSpPr>
          <p:cNvPr id="24" name="Group 23"/>
          <p:cNvGrpSpPr/>
          <p:nvPr/>
        </p:nvGrpSpPr>
        <p:grpSpPr>
          <a:xfrm>
            <a:off x="8153400" y="3938203"/>
            <a:ext cx="9966694" cy="1892236"/>
            <a:chOff x="8153401" y="4318064"/>
            <a:chExt cx="9966694" cy="1892236"/>
          </a:xfrm>
        </p:grpSpPr>
        <p:pic>
          <p:nvPicPr>
            <p:cNvPr id="21"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53401" y="4318064"/>
              <a:ext cx="9966694" cy="1892236"/>
            </a:xfrm>
            <a:prstGeom prst="rect">
              <a:avLst/>
            </a:prstGeom>
          </p:spPr>
        </p:pic>
        <p:sp>
          <p:nvSpPr>
            <p:cNvPr id="23" name="Rectangle 22"/>
            <p:cNvSpPr/>
            <p:nvPr/>
          </p:nvSpPr>
          <p:spPr>
            <a:xfrm>
              <a:off x="10210800" y="4738302"/>
              <a:ext cx="7909294" cy="916276"/>
            </a:xfrm>
            <a:prstGeom prst="rect">
              <a:avLst/>
            </a:prstGeom>
          </p:spPr>
          <p:txBody>
            <a:bodyPr wrap="square">
              <a:spAutoFit/>
            </a:bodyPr>
            <a:lstStyle/>
            <a:p>
              <a:pPr>
                <a:lnSpc>
                  <a:spcPct val="150000"/>
                </a:lnSpc>
              </a:pPr>
              <a:r>
                <a:rPr lang="en-US" sz="4000">
                  <a:solidFill>
                    <a:schemeClr val="bg1"/>
                  </a:solidFill>
                  <a:latin typeface="Arial" pitchFamily="34" charset="0"/>
                  <a:cs typeface="Arial" pitchFamily="34" charset="0"/>
                </a:rPr>
                <a:t>Ôn lại kiến thức đã học</a:t>
              </a:r>
              <a:endParaRPr lang="en-US" sz="4000">
                <a:solidFill>
                  <a:schemeClr val="bg1"/>
                </a:solidFill>
              </a:endParaRPr>
            </a:p>
          </p:txBody>
        </p:sp>
      </p:grpSp>
      <p:grpSp>
        <p:nvGrpSpPr>
          <p:cNvPr id="26" name="Group 25"/>
          <p:cNvGrpSpPr/>
          <p:nvPr/>
        </p:nvGrpSpPr>
        <p:grpSpPr>
          <a:xfrm>
            <a:off x="8343900" y="8267699"/>
            <a:ext cx="9776194" cy="2167709"/>
            <a:chOff x="8561857" y="7518873"/>
            <a:chExt cx="9776194" cy="2981952"/>
          </a:xfrm>
        </p:grpSpPr>
        <p:pic>
          <p:nvPicPr>
            <p:cNvPr id="22"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561857" y="7518873"/>
              <a:ext cx="9776194" cy="2981952"/>
            </a:xfrm>
            <a:prstGeom prst="rect">
              <a:avLst/>
            </a:prstGeom>
          </p:spPr>
        </p:pic>
        <p:sp>
          <p:nvSpPr>
            <p:cNvPr id="25" name="Rectangle 24"/>
            <p:cNvSpPr/>
            <p:nvPr/>
          </p:nvSpPr>
          <p:spPr>
            <a:xfrm>
              <a:off x="10611503" y="7635353"/>
              <a:ext cx="7543800" cy="2667323"/>
            </a:xfrm>
            <a:prstGeom prst="rect">
              <a:avLst/>
            </a:prstGeom>
          </p:spPr>
          <p:txBody>
            <a:bodyPr wrap="square">
              <a:spAutoFit/>
            </a:bodyPr>
            <a:lstStyle/>
            <a:p>
              <a:pPr>
                <a:lnSpc>
                  <a:spcPct val="150000"/>
                </a:lnSpc>
              </a:pPr>
              <a:r>
                <a:rPr lang="en-US" sz="4000">
                  <a:solidFill>
                    <a:schemeClr val="bg1"/>
                  </a:solidFill>
                  <a:latin typeface="Arial" pitchFamily="34" charset="0"/>
                  <a:cs typeface="Arial" pitchFamily="34" charset="0"/>
                </a:rPr>
                <a:t>Xem trước nội dung hoạt động 3, 4, 5 chủ đề 7.</a:t>
              </a:r>
              <a:endParaRPr lang="en-US" sz="4000">
                <a:solidFill>
                  <a:schemeClr val="bg1"/>
                </a:solidFill>
              </a:endParaRPr>
            </a:p>
          </p:txBody>
        </p:sp>
      </p:grpSp>
      <p:grpSp>
        <p:nvGrpSpPr>
          <p:cNvPr id="4" name="Group 3"/>
          <p:cNvGrpSpPr/>
          <p:nvPr/>
        </p:nvGrpSpPr>
        <p:grpSpPr>
          <a:xfrm>
            <a:off x="8167256" y="5868598"/>
            <a:ext cx="9966694" cy="2275979"/>
            <a:chOff x="8167256" y="5868598"/>
            <a:chExt cx="9966694" cy="2275979"/>
          </a:xfrm>
        </p:grpSpPr>
        <p:pic>
          <p:nvPicPr>
            <p:cNvPr id="14"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167256" y="5868598"/>
              <a:ext cx="9966694" cy="2275979"/>
            </a:xfrm>
            <a:prstGeom prst="rect">
              <a:avLst/>
            </a:prstGeom>
          </p:spPr>
        </p:pic>
        <p:sp>
          <p:nvSpPr>
            <p:cNvPr id="3" name="Rectangle 2"/>
            <p:cNvSpPr/>
            <p:nvPr/>
          </p:nvSpPr>
          <p:spPr>
            <a:xfrm>
              <a:off x="10250626" y="6037091"/>
              <a:ext cx="7686720" cy="1938992"/>
            </a:xfrm>
            <a:prstGeom prst="rect">
              <a:avLst/>
            </a:prstGeom>
          </p:spPr>
          <p:txBody>
            <a:bodyPr wrap="none">
              <a:spAutoFit/>
            </a:bodyPr>
            <a:lstStyle/>
            <a:p>
              <a:pPr>
                <a:lnSpc>
                  <a:spcPct val="150000"/>
                </a:lnSpc>
              </a:pPr>
              <a:r>
                <a:rPr lang="en-US" sz="4000">
                  <a:solidFill>
                    <a:schemeClr val="bg1"/>
                  </a:solidFill>
                  <a:latin typeface="Arial" pitchFamily="34" charset="0"/>
                  <a:cs typeface="Arial" pitchFamily="34" charset="0"/>
                </a:rPr>
                <a:t>Tìm hiểu kiến thức về hoạt động </a:t>
              </a:r>
            </a:p>
            <a:p>
              <a:pPr>
                <a:lnSpc>
                  <a:spcPct val="150000"/>
                </a:lnSpc>
              </a:pPr>
              <a:r>
                <a:rPr lang="en-US" sz="4000">
                  <a:solidFill>
                    <a:schemeClr val="bg1"/>
                  </a:solidFill>
                  <a:latin typeface="Arial" pitchFamily="34" charset="0"/>
                  <a:cs typeface="Arial" pitchFamily="34" charset="0"/>
                </a:rPr>
                <a:t>bảo tồn cảnh quan thiên nhiên.</a:t>
              </a:r>
            </a:p>
          </p:txBody>
        </p:sp>
      </p:grpSp>
    </p:spTree>
    <p:extLst>
      <p:ext uri="{BB962C8B-B14F-4D97-AF65-F5344CB8AC3E}">
        <p14:creationId xmlns:p14="http://schemas.microsoft.com/office/powerpoint/2010/main" val="6393465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down)">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00"/>
                                        <p:tgtEl>
                                          <p:spTgt spid="4"/>
                                        </p:tgtEl>
                                      </p:cBhvr>
                                    </p:animEffect>
                                  </p:childTnLst>
                                </p:cTn>
                              </p:par>
                              <p:par>
                                <p:cTn id="24" presetID="22" presetClass="entr" presetSubtype="4" fill="hold"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down)">
                                      <p:cBhvr>
                                        <p:cTn id="26" dur="500"/>
                                        <p:tgtEl>
                                          <p:spTgt spid="26"/>
                                        </p:tgtEl>
                                      </p:cBhvr>
                                    </p:animEffect>
                                  </p:childTnLst>
                                </p:cTn>
                              </p:par>
                              <p:par>
                                <p:cTn id="27" presetID="22" presetClass="entr" presetSubtype="4"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down)">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82" y="0"/>
            <a:ext cx="18288000" cy="10287000"/>
          </a:xfrm>
          <a:prstGeom prst="rect">
            <a:avLst/>
          </a:prstGeom>
        </p:spPr>
      </p:pic>
      <p:sp>
        <p:nvSpPr>
          <p:cNvPr id="13" name="Rectangle 12"/>
          <p:cNvSpPr/>
          <p:nvPr/>
        </p:nvSpPr>
        <p:spPr>
          <a:xfrm>
            <a:off x="2667000" y="1257300"/>
            <a:ext cx="13716000" cy="7772400"/>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p:cNvGrpSpPr/>
          <p:nvPr/>
        </p:nvGrpSpPr>
        <p:grpSpPr>
          <a:xfrm>
            <a:off x="4876800" y="2524545"/>
            <a:ext cx="10515600" cy="4600156"/>
            <a:chOff x="10591800" y="2247899"/>
            <a:chExt cx="7315201" cy="5638797"/>
          </a:xfrm>
        </p:grpSpPr>
        <p:grpSp>
          <p:nvGrpSpPr>
            <p:cNvPr id="15" name="Group 7"/>
            <p:cNvGrpSpPr/>
            <p:nvPr/>
          </p:nvGrpSpPr>
          <p:grpSpPr>
            <a:xfrm rot="16200000">
              <a:off x="11430002" y="1409697"/>
              <a:ext cx="5638797" cy="7315201"/>
              <a:chOff x="0" y="0"/>
              <a:chExt cx="2119327" cy="5645987"/>
            </a:xfrm>
            <a:solidFill>
              <a:schemeClr val="accent6">
                <a:lumMod val="20000"/>
                <a:lumOff val="80000"/>
              </a:schemeClr>
            </a:solidFill>
          </p:grpSpPr>
          <p:sp>
            <p:nvSpPr>
              <p:cNvPr id="17" name="Freeform 8"/>
              <p:cNvSpPr/>
              <p:nvPr/>
            </p:nvSpPr>
            <p:spPr>
              <a:xfrm>
                <a:off x="0" y="0"/>
                <a:ext cx="2119326" cy="5645987"/>
              </a:xfrm>
              <a:custGeom>
                <a:avLst/>
                <a:gdLst/>
                <a:ahLst/>
                <a:cxnLst/>
                <a:rect l="l" t="t" r="r" b="b"/>
                <a:pathLst>
                  <a:path w="2119326" h="5645987">
                    <a:moveTo>
                      <a:pt x="0" y="0"/>
                    </a:moveTo>
                    <a:lnTo>
                      <a:pt x="0" y="5645987"/>
                    </a:lnTo>
                    <a:lnTo>
                      <a:pt x="2119326" y="5645987"/>
                    </a:lnTo>
                    <a:lnTo>
                      <a:pt x="2119326" y="0"/>
                    </a:lnTo>
                    <a:lnTo>
                      <a:pt x="0" y="0"/>
                    </a:lnTo>
                    <a:close/>
                    <a:moveTo>
                      <a:pt x="2058366" y="5585027"/>
                    </a:moveTo>
                    <a:lnTo>
                      <a:pt x="59690" y="5585027"/>
                    </a:lnTo>
                    <a:lnTo>
                      <a:pt x="59690" y="59690"/>
                    </a:lnTo>
                    <a:lnTo>
                      <a:pt x="2058366" y="59690"/>
                    </a:lnTo>
                    <a:lnTo>
                      <a:pt x="2058366" y="5585027"/>
                    </a:lnTo>
                    <a:close/>
                  </a:path>
                </a:pathLst>
              </a:custGeom>
              <a:grpFill/>
            </p:spPr>
          </p:sp>
        </p:grpSp>
        <p:sp>
          <p:nvSpPr>
            <p:cNvPr id="16" name="TextBox 15"/>
            <p:cNvSpPr txBox="1"/>
            <p:nvPr/>
          </p:nvSpPr>
          <p:spPr>
            <a:xfrm>
              <a:off x="10858501" y="2943639"/>
              <a:ext cx="6781800" cy="4247317"/>
            </a:xfrm>
            <a:prstGeom prst="rect">
              <a:avLst/>
            </a:prstGeom>
            <a:noFill/>
          </p:spPr>
          <p:txBody>
            <a:bodyPr wrap="square" rtlCol="0">
              <a:spAutoFit/>
            </a:bodyPr>
            <a:lstStyle/>
            <a:p>
              <a:pPr algn="ctr">
                <a:lnSpc>
                  <a:spcPct val="150000"/>
                </a:lnSpc>
              </a:pPr>
              <a:r>
                <a:rPr lang="en-US" sz="6000" b="1">
                  <a:solidFill>
                    <a:schemeClr val="bg1"/>
                  </a:solidFill>
                  <a:latin typeface="Arial" pitchFamily="34" charset="0"/>
                  <a:cs typeface="Arial" pitchFamily="34" charset="0"/>
                </a:rPr>
                <a:t>CẢM ƠN CÁC EM ĐÃ LẮNG NGHE BÀI GIẢNG!</a:t>
              </a:r>
            </a:p>
          </p:txBody>
        </p:sp>
      </p:grpSp>
    </p:spTree>
    <p:extLst>
      <p:ext uri="{BB962C8B-B14F-4D97-AF65-F5344CB8AC3E}">
        <p14:creationId xmlns:p14="http://schemas.microsoft.com/office/powerpoint/2010/main" val="30480008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0053">
            <a:alpha val="66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3719624">
            <a:off x="-1374806" y="-15251473"/>
            <a:ext cx="18602926" cy="20784673"/>
          </a:xfrm>
          <a:prstGeom prst="rect">
            <a:avLst/>
          </a:prstGeom>
        </p:spPr>
      </p:pic>
      <p:grpSp>
        <p:nvGrpSpPr>
          <p:cNvPr id="4" name="Group 4"/>
          <p:cNvGrpSpPr/>
          <p:nvPr/>
        </p:nvGrpSpPr>
        <p:grpSpPr>
          <a:xfrm rot="-10800000">
            <a:off x="16273943" y="1337685"/>
            <a:ext cx="985357" cy="226106"/>
            <a:chOff x="0" y="0"/>
            <a:chExt cx="1313810" cy="301474"/>
          </a:xfrm>
        </p:grpSpPr>
        <p:grpSp>
          <p:nvGrpSpPr>
            <p:cNvPr id="5" name="Group 5"/>
            <p:cNvGrpSpPr/>
            <p:nvPr/>
          </p:nvGrpSpPr>
          <p:grpSpPr>
            <a:xfrm>
              <a:off x="0" y="0"/>
              <a:ext cx="301474" cy="301474"/>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7" name="Group 7"/>
            <p:cNvGrpSpPr/>
            <p:nvPr/>
          </p:nvGrpSpPr>
          <p:grpSpPr>
            <a:xfrm>
              <a:off x="506168" y="0"/>
              <a:ext cx="301474" cy="301474"/>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8F5"/>
              </a:solidFill>
            </p:spPr>
          </p:sp>
        </p:grpSp>
        <p:grpSp>
          <p:nvGrpSpPr>
            <p:cNvPr id="9" name="Group 9"/>
            <p:cNvGrpSpPr/>
            <p:nvPr/>
          </p:nvGrpSpPr>
          <p:grpSpPr>
            <a:xfrm>
              <a:off x="1012335" y="0"/>
              <a:ext cx="301474" cy="301474"/>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sp>
        <p:nvSpPr>
          <p:cNvPr id="14" name="Rounded Rectangle 13"/>
          <p:cNvSpPr/>
          <p:nvPr/>
        </p:nvSpPr>
        <p:spPr>
          <a:xfrm>
            <a:off x="609600" y="495300"/>
            <a:ext cx="5410200" cy="1068492"/>
          </a:xfrm>
          <a:prstGeom prst="roundRect">
            <a:avLst/>
          </a:prstGeom>
          <a:solidFill>
            <a:schemeClr val="accent1">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762000" y="647700"/>
            <a:ext cx="5410200" cy="1068492"/>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lumMod val="75000"/>
                  </a:schemeClr>
                </a:solidFill>
                <a:latin typeface="Arial" pitchFamily="34" charset="0"/>
                <a:cs typeface="Arial" pitchFamily="34" charset="0"/>
              </a:rPr>
              <a:t>KHỞI ĐỘNG</a:t>
            </a:r>
          </a:p>
        </p:txBody>
      </p:sp>
      <p:grpSp>
        <p:nvGrpSpPr>
          <p:cNvPr id="18" name="Group 17"/>
          <p:cNvGrpSpPr/>
          <p:nvPr/>
        </p:nvGrpSpPr>
        <p:grpSpPr>
          <a:xfrm>
            <a:off x="456272" y="2427357"/>
            <a:ext cx="6095097" cy="2438400"/>
            <a:chOff x="762000" y="2171700"/>
            <a:chExt cx="7010400" cy="2438400"/>
          </a:xfrm>
        </p:grpSpPr>
        <p:sp>
          <p:nvSpPr>
            <p:cNvPr id="16" name="Snip Single Corner Rectangle 15"/>
            <p:cNvSpPr/>
            <p:nvPr/>
          </p:nvSpPr>
          <p:spPr>
            <a:xfrm>
              <a:off x="762000" y="2171700"/>
              <a:ext cx="7010400" cy="2438400"/>
            </a:xfrm>
            <a:prstGeom prst="snip1Rect">
              <a:avLst/>
            </a:prstGeom>
            <a:solidFill>
              <a:schemeClr val="accent6">
                <a:lumMod val="40000"/>
                <a:lumOff val="60000"/>
              </a:schemeClr>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66800" y="2427357"/>
              <a:ext cx="6450220" cy="1938992"/>
            </a:xfrm>
            <a:prstGeom prst="rect">
              <a:avLst/>
            </a:prstGeom>
          </p:spPr>
          <p:txBody>
            <a:bodyPr wrap="square">
              <a:spAutoFit/>
            </a:bodyPr>
            <a:lstStyle/>
            <a:p>
              <a:pPr algn="ctr">
                <a:lnSpc>
                  <a:spcPct val="150000"/>
                </a:lnSpc>
              </a:pPr>
              <a:r>
                <a:rPr lang="pt-BR" sz="4000" b="1">
                  <a:solidFill>
                    <a:schemeClr val="accent5">
                      <a:lumMod val="50000"/>
                    </a:schemeClr>
                  </a:solidFill>
                  <a:latin typeface="Arial" pitchFamily="34" charset="0"/>
                  <a:cs typeface="Arial" pitchFamily="34" charset="0"/>
                </a:rPr>
                <a:t>Chơi trò chơi: “Đọc nhanh, đọc đúng”</a:t>
              </a:r>
              <a:endParaRPr lang="en-US" sz="4000" b="1">
                <a:solidFill>
                  <a:schemeClr val="accent5">
                    <a:lumMod val="50000"/>
                  </a:schemeClr>
                </a:solidFill>
                <a:latin typeface="Arial" pitchFamily="34" charset="0"/>
                <a:cs typeface="Arial" pitchFamily="34" charset="0"/>
              </a:endParaRPr>
            </a:p>
          </p:txBody>
        </p:sp>
      </p:grpSp>
      <p:grpSp>
        <p:nvGrpSpPr>
          <p:cNvPr id="21" name="Group 20"/>
          <p:cNvGrpSpPr/>
          <p:nvPr/>
        </p:nvGrpSpPr>
        <p:grpSpPr>
          <a:xfrm>
            <a:off x="6934200" y="1716192"/>
            <a:ext cx="11353800" cy="7846090"/>
            <a:chOff x="602673" y="2171700"/>
            <a:chExt cx="7010400" cy="2438400"/>
          </a:xfrm>
        </p:grpSpPr>
        <p:sp>
          <p:nvSpPr>
            <p:cNvPr id="22" name="Snip Single Corner Rectangle 21"/>
            <p:cNvSpPr/>
            <p:nvPr/>
          </p:nvSpPr>
          <p:spPr>
            <a:xfrm>
              <a:off x="602673" y="2171700"/>
              <a:ext cx="7010400" cy="2438400"/>
            </a:xfrm>
            <a:prstGeom prst="snip1Rect">
              <a:avLst/>
            </a:prstGeom>
            <a:solidFill>
              <a:schemeClr val="bg1"/>
            </a:solidFill>
            <a:ln w="28575">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797407" y="2246472"/>
              <a:ext cx="6567212" cy="2324307"/>
            </a:xfrm>
            <a:prstGeom prst="rect">
              <a:avLst/>
            </a:prstGeom>
          </p:spPr>
          <p:txBody>
            <a:bodyPr wrap="square">
              <a:spAutoFit/>
            </a:bodyPr>
            <a:lstStyle/>
            <a:p>
              <a:pPr algn="just">
                <a:lnSpc>
                  <a:spcPct val="150000"/>
                </a:lnSpc>
              </a:pPr>
              <a:r>
                <a:rPr lang="en-US" sz="4000">
                  <a:solidFill>
                    <a:schemeClr val="accent5">
                      <a:lumMod val="50000"/>
                    </a:schemeClr>
                  </a:solidFill>
                  <a:latin typeface="Arial" pitchFamily="34" charset="0"/>
                  <a:cs typeface="Arial" pitchFamily="34" charset="0"/>
                </a:rPr>
                <a:t>C</a:t>
              </a:r>
              <a:r>
                <a:rPr lang="vi-VN" sz="4000">
                  <a:solidFill>
                    <a:schemeClr val="accent5">
                      <a:lumMod val="50000"/>
                    </a:schemeClr>
                  </a:solidFill>
                  <a:latin typeface="Arial" pitchFamily="34" charset="0"/>
                  <a:cs typeface="Arial" pitchFamily="34" charset="0"/>
                </a:rPr>
                <a:t>hia lớp thành các dãy bàn khác nhau </a:t>
              </a:r>
              <a:endParaRPr lang="en-US" sz="4000">
                <a:solidFill>
                  <a:schemeClr val="accent5">
                    <a:lumMod val="50000"/>
                  </a:schemeClr>
                </a:solidFill>
                <a:latin typeface="Arial" pitchFamily="34" charset="0"/>
                <a:cs typeface="Arial" pitchFamily="34" charset="0"/>
              </a:endParaRPr>
            </a:p>
            <a:p>
              <a:pPr algn="just">
                <a:lnSpc>
                  <a:spcPct val="150000"/>
                </a:lnSpc>
              </a:pPr>
              <a:r>
                <a:rPr lang="vi-VN" sz="4000">
                  <a:solidFill>
                    <a:schemeClr val="accent5">
                      <a:lumMod val="50000"/>
                    </a:schemeClr>
                  </a:solidFill>
                  <a:latin typeface="Arial" pitchFamily="34" charset="0"/>
                  <a:cs typeface="Arial" pitchFamily="34" charset="0"/>
                </a:rPr>
                <a:t>thành các tổ. GV đưa ra câu hỏi: </a:t>
              </a:r>
              <a:r>
                <a:rPr lang="vi-VN" sz="4000" i="1">
                  <a:solidFill>
                    <a:srgbClr val="FF0000"/>
                  </a:solidFill>
                  <a:latin typeface="Arial" pitchFamily="34" charset="0"/>
                  <a:cs typeface="Arial" pitchFamily="34" charset="0"/>
                </a:rPr>
                <a:t>Hãy kể tên các danh lam thắng cảnh, địa điểm tham quan, khu du lịch của địa phương nơi em đang sống (tính đến phạm vi Tỉnh)</a:t>
              </a:r>
              <a:r>
                <a:rPr lang="vi-VN" sz="4000">
                  <a:solidFill>
                    <a:srgbClr val="FF0000"/>
                  </a:solidFill>
                  <a:latin typeface="Arial" pitchFamily="34" charset="0"/>
                  <a:cs typeface="Arial" pitchFamily="34" charset="0"/>
                </a:rPr>
                <a:t>? </a:t>
              </a:r>
              <a:r>
                <a:rPr lang="vi-VN" sz="4000">
                  <a:solidFill>
                    <a:schemeClr val="accent5">
                      <a:lumMod val="50000"/>
                    </a:schemeClr>
                  </a:solidFill>
                  <a:latin typeface="Arial" pitchFamily="34" charset="0"/>
                  <a:cs typeface="Arial" pitchFamily="34" charset="0"/>
                </a:rPr>
                <a:t>Lần lượt các đội đưa ra đáp án. Đến lượt đội nào không đưa ra được đáp án nữa là đội thua cuộc, đội còn lại dành chiến thắng. </a:t>
              </a:r>
              <a:endParaRPr lang="en-US" sz="4000">
                <a:solidFill>
                  <a:schemeClr val="accent5">
                    <a:lumMod val="50000"/>
                  </a:schemeClr>
                </a:solidFill>
                <a:latin typeface="Arial" pitchFamily="34" charset="0"/>
                <a:cs typeface="Arial" pitchFamily="34" charset="0"/>
              </a:endParaRPr>
            </a:p>
          </p:txBody>
        </p:sp>
      </p:grpSp>
      <p:pic>
        <p:nvPicPr>
          <p:cNvPr id="24"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886888" y="7962900"/>
            <a:ext cx="1288563" cy="2324100"/>
          </a:xfrm>
          <a:prstGeom prst="rect">
            <a:avLst/>
          </a:prstGeom>
        </p:spPr>
      </p:pic>
      <p:pic>
        <p:nvPicPr>
          <p:cNvPr id="26" name="Picture 25"/>
          <p:cNvPicPr>
            <a:picLocks noChangeAspect="1"/>
          </p:cNvPicPr>
          <p:nvPr/>
        </p:nvPicPr>
        <p:blipFill>
          <a:blip r:embed="rId6"/>
          <a:srcRect/>
          <a:stretch>
            <a:fillRect/>
          </a:stretch>
        </p:blipFill>
        <p:spPr>
          <a:xfrm>
            <a:off x="456272" y="5055313"/>
            <a:ext cx="6095097" cy="453121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22" presetClass="entr" presetSubtype="4"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2009406" y="4886693"/>
            <a:ext cx="20784673" cy="20784673"/>
          </a:xfrm>
          <a:prstGeom prst="rect">
            <a:avLst/>
          </a:prstGeom>
        </p:spPr>
      </p:pic>
      <p:grpSp>
        <p:nvGrpSpPr>
          <p:cNvPr id="26" name="Group 4"/>
          <p:cNvGrpSpPr/>
          <p:nvPr/>
        </p:nvGrpSpPr>
        <p:grpSpPr>
          <a:xfrm>
            <a:off x="16002000" y="571500"/>
            <a:ext cx="985357" cy="226106"/>
            <a:chOff x="0" y="0"/>
            <a:chExt cx="1313810" cy="301474"/>
          </a:xfrm>
        </p:grpSpPr>
        <p:grpSp>
          <p:nvGrpSpPr>
            <p:cNvPr id="27" name="Group 5"/>
            <p:cNvGrpSpPr/>
            <p:nvPr/>
          </p:nvGrpSpPr>
          <p:grpSpPr>
            <a:xfrm>
              <a:off x="0" y="0"/>
              <a:ext cx="301474" cy="301474"/>
              <a:chOff x="0" y="0"/>
              <a:chExt cx="6350000" cy="6350000"/>
            </a:xfrm>
          </p:grpSpPr>
          <p:sp>
            <p:nvSpPr>
              <p:cNvPr id="32"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8" name="Group 7"/>
            <p:cNvGrpSpPr/>
            <p:nvPr/>
          </p:nvGrpSpPr>
          <p:grpSpPr>
            <a:xfrm>
              <a:off x="506168" y="0"/>
              <a:ext cx="301474" cy="301474"/>
              <a:chOff x="0" y="0"/>
              <a:chExt cx="6350000" cy="6350000"/>
            </a:xfrm>
          </p:grpSpPr>
          <p:sp>
            <p:nvSpPr>
              <p:cNvPr id="31"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9" name="Group 9"/>
            <p:cNvGrpSpPr/>
            <p:nvPr/>
          </p:nvGrpSpPr>
          <p:grpSpPr>
            <a:xfrm>
              <a:off x="1012335" y="0"/>
              <a:ext cx="301474" cy="301474"/>
              <a:chOff x="0" y="0"/>
              <a:chExt cx="6350000" cy="6350000"/>
            </a:xfrm>
          </p:grpSpPr>
          <p:sp>
            <p:nvSpPr>
              <p:cNvPr id="3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41" name="Group 40"/>
          <p:cNvGrpSpPr/>
          <p:nvPr/>
        </p:nvGrpSpPr>
        <p:grpSpPr>
          <a:xfrm>
            <a:off x="1098477" y="52599"/>
            <a:ext cx="16198923" cy="2294772"/>
            <a:chOff x="1098477" y="342900"/>
            <a:chExt cx="16198923" cy="2294772"/>
          </a:xfrm>
        </p:grpSpPr>
        <p:sp>
          <p:nvSpPr>
            <p:cNvPr id="18" name="Rounded Rectangle 17"/>
            <p:cNvSpPr/>
            <p:nvPr/>
          </p:nvSpPr>
          <p:spPr>
            <a:xfrm>
              <a:off x="1098477" y="342900"/>
              <a:ext cx="16198923" cy="2144635"/>
            </a:xfrm>
            <a:prstGeom prst="roundRect">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0" name="Group 39"/>
            <p:cNvGrpSpPr/>
            <p:nvPr/>
          </p:nvGrpSpPr>
          <p:grpSpPr>
            <a:xfrm>
              <a:off x="1411727" y="434886"/>
              <a:ext cx="15746056" cy="2202786"/>
              <a:chOff x="1411727" y="434886"/>
              <a:chExt cx="15746056" cy="2202786"/>
            </a:xfrm>
          </p:grpSpPr>
          <p:grpSp>
            <p:nvGrpSpPr>
              <p:cNvPr id="19" name="Group 4"/>
              <p:cNvGrpSpPr/>
              <p:nvPr/>
            </p:nvGrpSpPr>
            <p:grpSpPr>
              <a:xfrm>
                <a:off x="1411727" y="2411566"/>
                <a:ext cx="985357" cy="226106"/>
                <a:chOff x="0" y="0"/>
                <a:chExt cx="1313810" cy="301474"/>
              </a:xfrm>
            </p:grpSpPr>
            <p:grpSp>
              <p:nvGrpSpPr>
                <p:cNvPr id="20" name="Group 5"/>
                <p:cNvGrpSpPr/>
                <p:nvPr/>
              </p:nvGrpSpPr>
              <p:grpSpPr>
                <a:xfrm>
                  <a:off x="0" y="0"/>
                  <a:ext cx="301474" cy="301474"/>
                  <a:chOff x="0" y="0"/>
                  <a:chExt cx="6350000" cy="6350000"/>
                </a:xfrm>
              </p:grpSpPr>
              <p:sp>
                <p:nvSpPr>
                  <p:cNvPr id="25"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21" name="Group 7"/>
                <p:cNvGrpSpPr/>
                <p:nvPr/>
              </p:nvGrpSpPr>
              <p:grpSpPr>
                <a:xfrm>
                  <a:off x="506168" y="0"/>
                  <a:ext cx="301474" cy="301474"/>
                  <a:chOff x="0" y="0"/>
                  <a:chExt cx="6350000" cy="6350000"/>
                </a:xfrm>
              </p:grpSpPr>
              <p:sp>
                <p:nvSpPr>
                  <p:cNvPr id="24"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22" name="Group 9"/>
                <p:cNvGrpSpPr/>
                <p:nvPr/>
              </p:nvGrpSpPr>
              <p:grpSpPr>
                <a:xfrm>
                  <a:off x="1012335" y="0"/>
                  <a:ext cx="301474" cy="301474"/>
                  <a:chOff x="0" y="0"/>
                  <a:chExt cx="6350000" cy="6350000"/>
                </a:xfrm>
              </p:grpSpPr>
              <p:sp>
                <p:nvSpPr>
                  <p:cNvPr id="23"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sp>
            <p:nvSpPr>
              <p:cNvPr id="33" name="Rectangle 32"/>
              <p:cNvSpPr/>
              <p:nvPr/>
            </p:nvSpPr>
            <p:spPr>
              <a:xfrm>
                <a:off x="1524778" y="434886"/>
                <a:ext cx="15633005" cy="1938992"/>
              </a:xfrm>
              <a:prstGeom prst="rect">
                <a:avLst/>
              </a:prstGeom>
            </p:spPr>
            <p:txBody>
              <a:bodyPr wrap="square">
                <a:spAutoFit/>
              </a:bodyPr>
              <a:lstStyle/>
              <a:p>
                <a:pPr algn="ctr">
                  <a:lnSpc>
                    <a:spcPct val="150000"/>
                  </a:lnSpc>
                </a:pPr>
                <a:r>
                  <a:rPr lang="pt-BR" sz="4000" b="1">
                    <a:solidFill>
                      <a:schemeClr val="bg1"/>
                    </a:solidFill>
                    <a:latin typeface="Arial" pitchFamily="34" charset="0"/>
                    <a:cs typeface="Arial" pitchFamily="34" charset="0"/>
                  </a:rPr>
                  <a:t>HĐ1. Tìm hiểu hành vi, việc làm bảo tồn cảnh quan thiên nhiên của tổ chức, cá nhân</a:t>
                </a:r>
                <a:endParaRPr lang="en-US" sz="4000">
                  <a:solidFill>
                    <a:schemeClr val="bg1"/>
                  </a:solidFill>
                  <a:latin typeface="Arial" pitchFamily="34" charset="0"/>
                  <a:cs typeface="Arial" pitchFamily="34" charset="0"/>
                </a:endParaRPr>
              </a:p>
            </p:txBody>
          </p:sp>
        </p:grpSp>
      </p:grpSp>
      <p:pic>
        <p:nvPicPr>
          <p:cNvPr id="34" name="Picture 3"/>
          <p:cNvPicPr>
            <a:picLocks noChangeAspect="1"/>
          </p:cNvPicPr>
          <p:nvPr/>
        </p:nvPicPr>
        <p:blipFill>
          <a:blip r:embed="rId4"/>
          <a:srcRect/>
          <a:stretch>
            <a:fillRect/>
          </a:stretch>
        </p:blipFill>
        <p:spPr>
          <a:xfrm>
            <a:off x="140126" y="2360574"/>
            <a:ext cx="8242804" cy="5295900"/>
          </a:xfrm>
          <a:prstGeom prst="rect">
            <a:avLst/>
          </a:prstGeom>
        </p:spPr>
      </p:pic>
      <p:pic>
        <p:nvPicPr>
          <p:cNvPr id="35" name="Picture 3"/>
          <p:cNvPicPr>
            <a:picLocks noChangeAspect="1"/>
          </p:cNvPicPr>
          <p:nvPr/>
        </p:nvPicPr>
        <p:blipFill>
          <a:blip r:embed="rId4"/>
          <a:srcRect/>
          <a:stretch>
            <a:fillRect/>
          </a:stretch>
        </p:blipFill>
        <p:spPr>
          <a:xfrm>
            <a:off x="8711370" y="2234318"/>
            <a:ext cx="9372600" cy="5631874"/>
          </a:xfrm>
          <a:prstGeom prst="rect">
            <a:avLst/>
          </a:prstGeom>
        </p:spPr>
      </p:pic>
      <p:sp>
        <p:nvSpPr>
          <p:cNvPr id="36" name="TextBox 35"/>
          <p:cNvSpPr txBox="1"/>
          <p:nvPr/>
        </p:nvSpPr>
        <p:spPr>
          <a:xfrm>
            <a:off x="2801032" y="2770257"/>
            <a:ext cx="29209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Nhiệm vụ 1</a:t>
            </a:r>
          </a:p>
        </p:txBody>
      </p:sp>
      <p:sp>
        <p:nvSpPr>
          <p:cNvPr id="37" name="TextBox 36"/>
          <p:cNvSpPr txBox="1"/>
          <p:nvPr/>
        </p:nvSpPr>
        <p:spPr>
          <a:xfrm>
            <a:off x="11937174" y="2705100"/>
            <a:ext cx="29209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Nhiệm vụ 2</a:t>
            </a:r>
          </a:p>
        </p:txBody>
      </p:sp>
      <p:sp>
        <p:nvSpPr>
          <p:cNvPr id="38" name="Rectangle 37"/>
          <p:cNvSpPr/>
          <p:nvPr/>
        </p:nvSpPr>
        <p:spPr>
          <a:xfrm>
            <a:off x="443986" y="3729335"/>
            <a:ext cx="7690502" cy="2862322"/>
          </a:xfrm>
          <a:prstGeom prst="rect">
            <a:avLst/>
          </a:prstGeom>
        </p:spPr>
        <p:txBody>
          <a:bodyPr wrap="square">
            <a:spAutoFit/>
          </a:bodyPr>
          <a:lstStyle/>
          <a:p>
            <a:pPr>
              <a:lnSpc>
                <a:spcPct val="150000"/>
              </a:lnSpc>
            </a:pPr>
            <a:r>
              <a:rPr lang="vi-VN" sz="4000">
                <a:latin typeface="Arial" pitchFamily="34" charset="0"/>
                <a:cs typeface="Arial" pitchFamily="34" charset="0"/>
              </a:rPr>
              <a:t>Chia sẻ những hành vi, việc làm bảo tồn cảnh quan thiên nhiên ở địa phương mà em biết</a:t>
            </a:r>
            <a:r>
              <a:rPr lang="en-US" sz="4000">
                <a:latin typeface="Arial" pitchFamily="34" charset="0"/>
                <a:cs typeface="Arial" pitchFamily="34" charset="0"/>
              </a:rPr>
              <a:t>.</a:t>
            </a:r>
          </a:p>
        </p:txBody>
      </p:sp>
      <p:sp>
        <p:nvSpPr>
          <p:cNvPr id="39" name="Rectangle 38"/>
          <p:cNvSpPr/>
          <p:nvPr/>
        </p:nvSpPr>
        <p:spPr>
          <a:xfrm>
            <a:off x="8901545" y="3870881"/>
            <a:ext cx="8763000" cy="2748253"/>
          </a:xfrm>
          <a:prstGeom prst="rect">
            <a:avLst/>
          </a:prstGeom>
        </p:spPr>
        <p:txBody>
          <a:bodyPr wrap="square">
            <a:spAutoFit/>
          </a:bodyPr>
          <a:lstStyle/>
          <a:p>
            <a:pPr algn="just">
              <a:lnSpc>
                <a:spcPct val="150000"/>
              </a:lnSpc>
            </a:pPr>
            <a:r>
              <a:rPr lang="vi-VN" sz="4000">
                <a:latin typeface="Arial" pitchFamily="34" charset="0"/>
                <a:cs typeface="Arial" pitchFamily="34" charset="0"/>
              </a:rPr>
              <a:t>Xác định danh sách những hành vi, việc làm mà các cá nhân, tổ chức cần thực hiện để bảo tồn cảnh quan</a:t>
            </a:r>
            <a:r>
              <a:rPr lang="en-US" sz="4000">
                <a:latin typeface="Arial" pitchFamily="34" charset="0"/>
                <a:cs typeface="Arial" pitchFamily="34" charset="0"/>
              </a:rPr>
              <a:t>…</a:t>
            </a:r>
          </a:p>
        </p:txBody>
      </p:sp>
      <p:sp>
        <p:nvSpPr>
          <p:cNvPr id="43" name="TextBox 42"/>
          <p:cNvSpPr txBox="1"/>
          <p:nvPr/>
        </p:nvSpPr>
        <p:spPr>
          <a:xfrm>
            <a:off x="6673992" y="7212477"/>
            <a:ext cx="29209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Nhiệm vụ 3</a:t>
            </a:r>
          </a:p>
        </p:txBody>
      </p:sp>
      <p:grpSp>
        <p:nvGrpSpPr>
          <p:cNvPr id="6" name="Group 5"/>
          <p:cNvGrpSpPr/>
          <p:nvPr/>
        </p:nvGrpSpPr>
        <p:grpSpPr>
          <a:xfrm>
            <a:off x="4261528" y="6972300"/>
            <a:ext cx="10596638" cy="5370600"/>
            <a:chOff x="3448187" y="6972300"/>
            <a:chExt cx="9834857" cy="5370600"/>
          </a:xfrm>
        </p:grpSpPr>
        <p:grpSp>
          <p:nvGrpSpPr>
            <p:cNvPr id="5" name="Group 4"/>
            <p:cNvGrpSpPr/>
            <p:nvPr/>
          </p:nvGrpSpPr>
          <p:grpSpPr>
            <a:xfrm>
              <a:off x="3448187" y="6972300"/>
              <a:ext cx="9834857" cy="5370600"/>
              <a:chOff x="3448187" y="6711026"/>
              <a:chExt cx="9834857" cy="5631874"/>
            </a:xfrm>
          </p:grpSpPr>
          <p:pic>
            <p:nvPicPr>
              <p:cNvPr id="42" name="Picture 3"/>
              <p:cNvPicPr>
                <a:picLocks noChangeAspect="1"/>
              </p:cNvPicPr>
              <p:nvPr/>
            </p:nvPicPr>
            <p:blipFill>
              <a:blip r:embed="rId4"/>
              <a:srcRect/>
              <a:stretch>
                <a:fillRect/>
              </a:stretch>
            </p:blipFill>
            <p:spPr>
              <a:xfrm>
                <a:off x="3448187" y="6711026"/>
                <a:ext cx="9834857" cy="5631874"/>
              </a:xfrm>
              <a:prstGeom prst="rect">
                <a:avLst/>
              </a:prstGeom>
            </p:spPr>
          </p:pic>
          <p:sp>
            <p:nvSpPr>
              <p:cNvPr id="4" name="Rectangle 3"/>
              <p:cNvSpPr/>
              <p:nvPr/>
            </p:nvSpPr>
            <p:spPr>
              <a:xfrm>
                <a:off x="3886200" y="8095802"/>
                <a:ext cx="9396844" cy="2033322"/>
              </a:xfrm>
              <a:prstGeom prst="rect">
                <a:avLst/>
              </a:prstGeom>
            </p:spPr>
            <p:txBody>
              <a:bodyPr wrap="square">
                <a:spAutoFit/>
              </a:bodyPr>
              <a:lstStyle/>
              <a:p>
                <a:pPr>
                  <a:lnSpc>
                    <a:spcPct val="150000"/>
                  </a:lnSpc>
                </a:pPr>
                <a:r>
                  <a:rPr lang="pt-BR" sz="4000">
                    <a:latin typeface="Arial" pitchFamily="34" charset="0"/>
                    <a:cs typeface="Arial" pitchFamily="34" charset="0"/>
                  </a:rPr>
                  <a:t>Chia sẻ những việc mà em và các bạn có thể làm để bảo tồn cảnh quan thiên nhiên.</a:t>
                </a:r>
                <a:endParaRPr lang="en-US" sz="4000">
                  <a:latin typeface="Arial" pitchFamily="34" charset="0"/>
                  <a:cs typeface="Arial" pitchFamily="34" charset="0"/>
                </a:endParaRPr>
              </a:p>
            </p:txBody>
          </p:sp>
        </p:grpSp>
        <p:sp>
          <p:nvSpPr>
            <p:cNvPr id="44" name="TextBox 43"/>
            <p:cNvSpPr txBox="1"/>
            <p:nvPr/>
          </p:nvSpPr>
          <p:spPr>
            <a:xfrm>
              <a:off x="6892998" y="7302531"/>
              <a:ext cx="2920992" cy="707886"/>
            </a:xfrm>
            <a:prstGeom prst="rect">
              <a:avLst/>
            </a:prstGeom>
            <a:noFill/>
          </p:spPr>
          <p:txBody>
            <a:bodyPr wrap="none" rtlCol="0">
              <a:spAutoFit/>
            </a:bodyPr>
            <a:lstStyle/>
            <a:p>
              <a:r>
                <a:rPr lang="en-US" sz="4000" b="1">
                  <a:solidFill>
                    <a:schemeClr val="bg1"/>
                  </a:solidFill>
                  <a:latin typeface="Arial" pitchFamily="34" charset="0"/>
                  <a:cs typeface="Arial" pitchFamily="34" charset="0"/>
                </a:rPr>
                <a:t>Nhiệm vụ 3</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barn(inVertical)">
                                      <p:cBhvr>
                                        <p:cTn id="10" dur="500"/>
                                        <p:tgtEl>
                                          <p:spTgt spid="3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barn(inVertical)">
                                      <p:cBhvr>
                                        <p:cTn id="13" dur="500"/>
                                        <p:tgtEl>
                                          <p:spTgt spid="39"/>
                                        </p:tgtEl>
                                      </p:cBhvr>
                                    </p:animEffect>
                                  </p:childTnLst>
                                </p:cTn>
                              </p:par>
                              <p:par>
                                <p:cTn id="14" presetID="16" presetClass="entr" presetSubtype="21"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arn(inVertical)">
                                      <p:cBhvr>
                                        <p:cTn id="16" dur="500"/>
                                        <p:tgtEl>
                                          <p:spTgt spid="35"/>
                                        </p:tgtEl>
                                      </p:cBhvr>
                                    </p:animEffect>
                                  </p:childTnLst>
                                </p:cTn>
                              </p:par>
                              <p:par>
                                <p:cTn id="17" presetID="16" presetClass="entr" presetSubtype="21"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5">
            <a:lumMod val="75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598758" y="3896092"/>
            <a:ext cx="20784673" cy="2078467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9324">
            <a:off x="-1738861" y="2659810"/>
            <a:ext cx="4110008" cy="551342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399" flipH="1">
            <a:off x="15956937" y="2730562"/>
            <a:ext cx="4076362" cy="5468291"/>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5833259" y="2256555"/>
            <a:ext cx="4909482" cy="9279090"/>
          </a:xfrm>
          <a:prstGeom prst="rect">
            <a:avLst/>
          </a:prstGeom>
        </p:spPr>
      </p:pic>
      <p:pic>
        <p:nvPicPr>
          <p:cNvPr id="7" name="Picture 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90629" y="2449286"/>
            <a:ext cx="4909482" cy="927909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390629" y="2449286"/>
            <a:ext cx="4909482" cy="9279090"/>
          </a:xfrm>
          <a:prstGeom prst="rect">
            <a:avLst/>
          </a:prstGeom>
        </p:spPr>
      </p:pic>
      <p:grpSp>
        <p:nvGrpSpPr>
          <p:cNvPr id="9" name="Group 9"/>
          <p:cNvGrpSpPr/>
          <p:nvPr/>
        </p:nvGrpSpPr>
        <p:grpSpPr>
          <a:xfrm rot="-10800000">
            <a:off x="16879168" y="1945190"/>
            <a:ext cx="985357" cy="226106"/>
            <a:chOff x="0" y="0"/>
            <a:chExt cx="1313810" cy="301474"/>
          </a:xfrm>
        </p:grpSpPr>
        <p:grpSp>
          <p:nvGrpSpPr>
            <p:cNvPr id="10" name="Group 10"/>
            <p:cNvGrpSpPr/>
            <p:nvPr/>
          </p:nvGrpSpPr>
          <p:grpSpPr>
            <a:xfrm>
              <a:off x="0" y="0"/>
              <a:ext cx="301474" cy="30147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2" name="Group 12"/>
            <p:cNvGrpSpPr/>
            <p:nvPr/>
          </p:nvGrpSpPr>
          <p:grpSpPr>
            <a:xfrm>
              <a:off x="506168" y="0"/>
              <a:ext cx="301474" cy="30147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4" name="Group 14"/>
            <p:cNvGrpSpPr/>
            <p:nvPr/>
          </p:nvGrpSpPr>
          <p:grpSpPr>
            <a:xfrm>
              <a:off x="1012335" y="0"/>
              <a:ext cx="301474" cy="30147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grpSp>
        <p:nvGrpSpPr>
          <p:cNvPr id="18" name="Group 17"/>
          <p:cNvGrpSpPr/>
          <p:nvPr/>
        </p:nvGrpSpPr>
        <p:grpSpPr>
          <a:xfrm>
            <a:off x="194981" y="340377"/>
            <a:ext cx="17971857" cy="1374124"/>
            <a:chOff x="194981" y="340377"/>
            <a:chExt cx="17971857" cy="1374124"/>
          </a:xfrm>
        </p:grpSpPr>
        <p:sp>
          <p:nvSpPr>
            <p:cNvPr id="16" name="Rounded Rectangle 15"/>
            <p:cNvSpPr/>
            <p:nvPr/>
          </p:nvSpPr>
          <p:spPr>
            <a:xfrm>
              <a:off x="194981" y="340377"/>
              <a:ext cx="17971857" cy="13741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37304" y="520866"/>
              <a:ext cx="17578851" cy="861133"/>
            </a:xfrm>
            <a:prstGeom prst="rect">
              <a:avLst/>
            </a:prstGeom>
          </p:spPr>
          <p:txBody>
            <a:bodyPr wrap="none">
              <a:spAutoFit/>
            </a:bodyPr>
            <a:lstStyle/>
            <a:p>
              <a:pPr>
                <a:lnSpc>
                  <a:spcPct val="150000"/>
                </a:lnSpc>
              </a:pPr>
              <a:r>
                <a:rPr lang="pt-BR" sz="3800" b="1">
                  <a:latin typeface="Arial" pitchFamily="34" charset="0"/>
                  <a:cs typeface="Arial" pitchFamily="34" charset="0"/>
                </a:rPr>
                <a:t>NV1. </a:t>
              </a:r>
              <a:r>
                <a:rPr lang="en-US" sz="3800" b="1">
                  <a:latin typeface="Arial" pitchFamily="34" charset="0"/>
                  <a:cs typeface="Arial" pitchFamily="34" charset="0"/>
                </a:rPr>
                <a:t>N</a:t>
              </a:r>
              <a:r>
                <a:rPr lang="vi-VN" sz="3800" b="1">
                  <a:latin typeface="Arial" pitchFamily="34" charset="0"/>
                  <a:cs typeface="Arial" pitchFamily="34" charset="0"/>
                </a:rPr>
                <a:t>hững hành vi, việc làm bảo tồn cảnh quan thiên nhiên </a:t>
              </a:r>
              <a:r>
                <a:rPr lang="en-US" sz="3800" b="1">
                  <a:latin typeface="Arial" pitchFamily="34" charset="0"/>
                  <a:cs typeface="Arial" pitchFamily="34" charset="0"/>
                </a:rPr>
                <a:t>ở địa phương</a:t>
              </a:r>
              <a:endParaRPr lang="vi-VN" sz="3800" b="1">
                <a:latin typeface="Arial" pitchFamily="34" charset="0"/>
                <a:cs typeface="Arial" pitchFamily="34" charset="0"/>
              </a:endParaRPr>
            </a:p>
          </p:txBody>
        </p:sp>
      </p:grpSp>
      <p:grpSp>
        <p:nvGrpSpPr>
          <p:cNvPr id="21" name="Group 20"/>
          <p:cNvGrpSpPr/>
          <p:nvPr/>
        </p:nvGrpSpPr>
        <p:grpSpPr>
          <a:xfrm>
            <a:off x="437304" y="1945190"/>
            <a:ext cx="17426716" cy="1408857"/>
            <a:chOff x="244414" y="2058243"/>
            <a:chExt cx="17426716" cy="1408857"/>
          </a:xfrm>
        </p:grpSpPr>
        <p:sp>
          <p:nvSpPr>
            <p:cNvPr id="19" name="Snip and Round Single Corner Rectangle 18"/>
            <p:cNvSpPr/>
            <p:nvPr/>
          </p:nvSpPr>
          <p:spPr>
            <a:xfrm>
              <a:off x="244414" y="2058243"/>
              <a:ext cx="17426716" cy="1408857"/>
            </a:xfrm>
            <a:prstGeom prst="snipRoundRect">
              <a:avLst/>
            </a:prstGeom>
            <a:solidFill>
              <a:schemeClr val="accent5">
                <a:lumMod val="20000"/>
                <a:lumOff val="80000"/>
              </a:schemeClr>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94745" y="2408728"/>
              <a:ext cx="16726054" cy="707886"/>
            </a:xfrm>
            <a:prstGeom prst="rect">
              <a:avLst/>
            </a:prstGeom>
          </p:spPr>
          <p:txBody>
            <a:bodyPr wrap="none">
              <a:spAutoFit/>
            </a:bodyPr>
            <a:lstStyle/>
            <a:p>
              <a:r>
                <a:rPr lang="vi-VN" sz="4000">
                  <a:latin typeface="Arial" pitchFamily="34" charset="0"/>
                  <a:cs typeface="Arial" pitchFamily="34" charset="0"/>
                </a:rPr>
                <a:t>Em đã bao giờ tham gia hoạt động bảo tồn cảnh quan thiên nhiên chưa?</a:t>
              </a:r>
              <a:endParaRPr lang="en-US" sz="4000">
                <a:latin typeface="Arial" pitchFamily="34" charset="0"/>
                <a:cs typeface="Arial" pitchFamily="34" charset="0"/>
              </a:endParaRPr>
            </a:p>
          </p:txBody>
        </p:sp>
      </p:gr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6143" y="3708338"/>
            <a:ext cx="5722541" cy="4775921"/>
          </a:xfrm>
          <a:prstGeom prst="rect">
            <a:avLst/>
          </a:prstGeom>
          <a:ln>
            <a:noFill/>
          </a:ln>
          <a:effectLst>
            <a:softEdge rad="112500"/>
          </a:effectLst>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5644" y="3708338"/>
            <a:ext cx="5710035" cy="4775921"/>
          </a:xfrm>
          <a:prstGeom prst="rect">
            <a:avLst/>
          </a:prstGeom>
          <a:ln>
            <a:noFill/>
          </a:ln>
          <a:effectLst>
            <a:softEdge rad="112500"/>
          </a:effectLst>
        </p:spPr>
      </p:pic>
      <p:pic>
        <p:nvPicPr>
          <p:cNvPr id="43" name="Picture 4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91999" y="3708338"/>
            <a:ext cx="5824155" cy="4751676"/>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par>
                                <p:cTn id="18" presetID="22" presetClass="entr" presetSubtype="4"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wipe(down)">
                                      <p:cBhvr>
                                        <p:cTn id="23"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7FAA"/>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439236">
            <a:off x="-1789258" y="4639042"/>
            <a:ext cx="20784673" cy="20784673"/>
          </a:xfrm>
          <a:prstGeom prst="rect">
            <a:avLst/>
          </a:prstGeom>
        </p:spPr>
      </p:pic>
      <p:grpSp>
        <p:nvGrpSpPr>
          <p:cNvPr id="19" name="Group 18"/>
          <p:cNvGrpSpPr/>
          <p:nvPr/>
        </p:nvGrpSpPr>
        <p:grpSpPr>
          <a:xfrm>
            <a:off x="457201" y="536333"/>
            <a:ext cx="4648199" cy="1408857"/>
            <a:chOff x="914400" y="2058243"/>
            <a:chExt cx="8298468" cy="1408857"/>
          </a:xfrm>
          <a:solidFill>
            <a:schemeClr val="accent6">
              <a:lumMod val="60000"/>
              <a:lumOff val="40000"/>
            </a:schemeClr>
          </a:solidFill>
        </p:grpSpPr>
        <p:sp>
          <p:nvSpPr>
            <p:cNvPr id="20" name="Snip and Round Single Corner Rectangle 19"/>
            <p:cNvSpPr/>
            <p:nvPr/>
          </p:nvSpPr>
          <p:spPr>
            <a:xfrm>
              <a:off x="914400" y="2058243"/>
              <a:ext cx="8298468" cy="1408857"/>
            </a:xfrm>
            <a:prstGeom prst="snipRoundRect">
              <a:avLst/>
            </a:prstGeom>
            <a:grp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367031" y="2377950"/>
              <a:ext cx="7543161" cy="769441"/>
            </a:xfrm>
            <a:prstGeom prst="rect">
              <a:avLst/>
            </a:prstGeom>
            <a:grpFill/>
          </p:spPr>
          <p:txBody>
            <a:bodyPr wrap="none">
              <a:spAutoFit/>
            </a:bodyPr>
            <a:lstStyle/>
            <a:p>
              <a:r>
                <a:rPr lang="en-US" sz="4400" b="1">
                  <a:latin typeface="Arial" pitchFamily="34" charset="0"/>
                  <a:cs typeface="Arial" pitchFamily="34" charset="0"/>
                </a:rPr>
                <a:t>Trả lời câu hỏi:</a:t>
              </a:r>
            </a:p>
          </p:txBody>
        </p:sp>
      </p:grpSp>
      <p:grpSp>
        <p:nvGrpSpPr>
          <p:cNvPr id="24" name="Group 23"/>
          <p:cNvGrpSpPr/>
          <p:nvPr/>
        </p:nvGrpSpPr>
        <p:grpSpPr>
          <a:xfrm>
            <a:off x="445080" y="2175525"/>
            <a:ext cx="6946320" cy="3428225"/>
            <a:chOff x="857550" y="3390900"/>
            <a:chExt cx="7295849" cy="2590800"/>
          </a:xfrm>
        </p:grpSpPr>
        <p:sp>
          <p:nvSpPr>
            <p:cNvPr id="25" name="Rounded Rectangle 24"/>
            <p:cNvSpPr/>
            <p:nvPr/>
          </p:nvSpPr>
          <p:spPr>
            <a:xfrm>
              <a:off x="857550" y="3390900"/>
              <a:ext cx="7295849" cy="259080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987253" y="3499055"/>
              <a:ext cx="7036444" cy="2374489"/>
            </a:xfrm>
            <a:prstGeom prst="roundRect">
              <a:avLst/>
            </a:prstGeom>
            <a:solidFill>
              <a:schemeClr val="accent5">
                <a:lumMod val="20000"/>
                <a:lumOff val="8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1214069" y="3573891"/>
              <a:ext cx="6582811" cy="2072830"/>
            </a:xfrm>
            <a:prstGeom prst="rect">
              <a:avLst/>
            </a:prstGeom>
            <a:noFill/>
          </p:spPr>
          <p:txBody>
            <a:bodyPr wrap="square" rtlCol="0">
              <a:spAutoFit/>
            </a:bodyPr>
            <a:lstStyle/>
            <a:p>
              <a:pPr algn="just">
                <a:lnSpc>
                  <a:spcPct val="150000"/>
                </a:lnSpc>
              </a:pPr>
              <a:r>
                <a:rPr lang="vi-VN" sz="4000">
                  <a:latin typeface="Arial" pitchFamily="34" charset="0"/>
                  <a:cs typeface="Arial" pitchFamily="34" charset="0"/>
                </a:rPr>
                <a:t>Em đã tham gia những hoạt động nào để bảo tồn cảnh quan thiên nhiên?</a:t>
              </a:r>
              <a:endParaRPr lang="en-US" sz="4000">
                <a:latin typeface="Arial" pitchFamily="34" charset="0"/>
                <a:cs typeface="Arial" pitchFamily="34" charset="0"/>
              </a:endParaRPr>
            </a:p>
          </p:txBody>
        </p:sp>
      </p:grpSp>
      <p:grpSp>
        <p:nvGrpSpPr>
          <p:cNvPr id="28" name="Group 27"/>
          <p:cNvGrpSpPr/>
          <p:nvPr/>
        </p:nvGrpSpPr>
        <p:grpSpPr>
          <a:xfrm>
            <a:off x="7611685" y="2175524"/>
            <a:ext cx="10287000" cy="3428226"/>
            <a:chOff x="857550" y="3390900"/>
            <a:chExt cx="7295849" cy="2590800"/>
          </a:xfrm>
        </p:grpSpPr>
        <p:sp>
          <p:nvSpPr>
            <p:cNvPr id="29" name="Rounded Rectangle 28"/>
            <p:cNvSpPr/>
            <p:nvPr/>
          </p:nvSpPr>
          <p:spPr>
            <a:xfrm>
              <a:off x="857550" y="3390900"/>
              <a:ext cx="7295849" cy="2590800"/>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987253" y="3499055"/>
              <a:ext cx="7036444" cy="2374489"/>
            </a:xfrm>
            <a:prstGeom prst="roundRect">
              <a:avLst/>
            </a:prstGeom>
            <a:solidFill>
              <a:schemeClr val="accent5">
                <a:lumMod val="20000"/>
                <a:lumOff val="80000"/>
              </a:schemeClr>
            </a:solidFill>
            <a:ln w="571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1138575" y="3565976"/>
              <a:ext cx="6733800" cy="1771051"/>
            </a:xfrm>
            <a:prstGeom prst="rect">
              <a:avLst/>
            </a:prstGeom>
            <a:noFill/>
          </p:spPr>
          <p:txBody>
            <a:bodyPr wrap="square" rtlCol="0">
              <a:spAutoFit/>
            </a:bodyPr>
            <a:lstStyle/>
            <a:p>
              <a:pPr algn="just">
                <a:lnSpc>
                  <a:spcPct val="150000"/>
                </a:lnSpc>
              </a:pPr>
              <a:r>
                <a:rPr lang="vi-VN" sz="4000">
                  <a:latin typeface="Arial" pitchFamily="34" charset="0"/>
                  <a:cs typeface="Arial" pitchFamily="34" charset="0"/>
                </a:rPr>
                <a:t>Em hãy kể những hành vi, việc làm của cá nhân, tổ chức ở địa phương đã thực hiện để bảo tồn cảnh quan thiên nhiên?</a:t>
              </a:r>
            </a:p>
          </p:txBody>
        </p:sp>
      </p:grpSp>
      <p:pic>
        <p:nvPicPr>
          <p:cNvPr id="18"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5079" y="5905500"/>
            <a:ext cx="7562845" cy="4859128"/>
          </a:xfrm>
          <a:prstGeom prst="rect">
            <a:avLst/>
          </a:prstGeom>
        </p:spPr>
      </p:pic>
      <p:pic>
        <p:nvPicPr>
          <p:cNvPr id="22" name="Picture 2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007924" y="3701849"/>
            <a:ext cx="10401459" cy="926643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0053">
            <a:alpha val="66000"/>
          </a:srgb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598758" y="4277092"/>
            <a:ext cx="20784673" cy="20784673"/>
          </a:xfrm>
          <a:prstGeom prst="rect">
            <a:avLst/>
          </a:prstGeom>
        </p:spPr>
      </p:pic>
      <p:grpSp>
        <p:nvGrpSpPr>
          <p:cNvPr id="12" name="Group 12"/>
          <p:cNvGrpSpPr/>
          <p:nvPr/>
        </p:nvGrpSpPr>
        <p:grpSpPr>
          <a:xfrm>
            <a:off x="577773" y="1861220"/>
            <a:ext cx="985357" cy="226106"/>
            <a:chOff x="0" y="0"/>
            <a:chExt cx="1313810" cy="301474"/>
          </a:xfrm>
        </p:grpSpPr>
        <p:grpSp>
          <p:nvGrpSpPr>
            <p:cNvPr id="13" name="Group 13"/>
            <p:cNvGrpSpPr/>
            <p:nvPr/>
          </p:nvGrpSpPr>
          <p:grpSpPr>
            <a:xfrm>
              <a:off x="0" y="0"/>
              <a:ext cx="301474" cy="301474"/>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5" name="Group 15"/>
            <p:cNvGrpSpPr/>
            <p:nvPr/>
          </p:nvGrpSpPr>
          <p:grpSpPr>
            <a:xfrm>
              <a:off x="506168" y="0"/>
              <a:ext cx="301474" cy="301474"/>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7" name="Group 17"/>
            <p:cNvGrpSpPr/>
            <p:nvPr/>
          </p:nvGrpSpPr>
          <p:grpSpPr>
            <a:xfrm>
              <a:off x="1012335" y="0"/>
              <a:ext cx="301474" cy="301474"/>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24" name="Group 23"/>
          <p:cNvGrpSpPr/>
          <p:nvPr/>
        </p:nvGrpSpPr>
        <p:grpSpPr>
          <a:xfrm>
            <a:off x="194981" y="340377"/>
            <a:ext cx="17254819" cy="1374124"/>
            <a:chOff x="194981" y="340377"/>
            <a:chExt cx="17971857" cy="1374124"/>
          </a:xfrm>
        </p:grpSpPr>
        <p:sp>
          <p:nvSpPr>
            <p:cNvPr id="25" name="Rounded Rectangle 24"/>
            <p:cNvSpPr/>
            <p:nvPr/>
          </p:nvSpPr>
          <p:spPr>
            <a:xfrm>
              <a:off x="194981" y="340377"/>
              <a:ext cx="17971857" cy="13741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340458" y="520866"/>
              <a:ext cx="16833454" cy="1015663"/>
            </a:xfrm>
            <a:prstGeom prst="rect">
              <a:avLst/>
            </a:prstGeom>
          </p:spPr>
          <p:txBody>
            <a:bodyPr wrap="none">
              <a:spAutoFit/>
            </a:bodyPr>
            <a:lstStyle/>
            <a:p>
              <a:pPr>
                <a:lnSpc>
                  <a:spcPct val="150000"/>
                </a:lnSpc>
              </a:pPr>
              <a:r>
                <a:rPr lang="en-US" sz="4000">
                  <a:latin typeface="Arial" pitchFamily="34" charset="0"/>
                  <a:cs typeface="Arial" pitchFamily="34" charset="0"/>
                </a:rPr>
                <a:t>H</a:t>
              </a:r>
              <a:r>
                <a:rPr lang="vi-VN" sz="4000">
                  <a:latin typeface="Arial" pitchFamily="34" charset="0"/>
                  <a:cs typeface="Arial" pitchFamily="34" charset="0"/>
                </a:rPr>
                <a:t>ành vi, việc làm trong việc bảo tồn cảnh quan thiên nhiên ở địa phương:</a:t>
              </a:r>
            </a:p>
          </p:txBody>
        </p:sp>
      </p:grpSp>
      <p:grpSp>
        <p:nvGrpSpPr>
          <p:cNvPr id="5" name="Group 4"/>
          <p:cNvGrpSpPr/>
          <p:nvPr/>
        </p:nvGrpSpPr>
        <p:grpSpPr>
          <a:xfrm>
            <a:off x="5635335" y="2148425"/>
            <a:ext cx="11587993" cy="1173716"/>
            <a:chOff x="5410200" y="2208553"/>
            <a:chExt cx="12039600" cy="1487147"/>
          </a:xfrm>
        </p:grpSpPr>
        <p:sp>
          <p:nvSpPr>
            <p:cNvPr id="28" name="Snip Diagonal Corner Rectangle 27"/>
            <p:cNvSpPr/>
            <p:nvPr/>
          </p:nvSpPr>
          <p:spPr>
            <a:xfrm>
              <a:off x="5410200" y="2208553"/>
              <a:ext cx="11811000" cy="1334747"/>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Snip Diagonal Corner Rectangle 28"/>
            <p:cNvSpPr/>
            <p:nvPr/>
          </p:nvSpPr>
          <p:spPr>
            <a:xfrm>
              <a:off x="5562600" y="2360953"/>
              <a:ext cx="11887200" cy="1334747"/>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itchFamily="34" charset="0"/>
                <a:cs typeface="Arial" pitchFamily="34" charset="0"/>
              </a:endParaRPr>
            </a:p>
          </p:txBody>
        </p:sp>
        <p:sp>
          <p:nvSpPr>
            <p:cNvPr id="4" name="Rectangle 3"/>
            <p:cNvSpPr/>
            <p:nvPr/>
          </p:nvSpPr>
          <p:spPr>
            <a:xfrm>
              <a:off x="5867400" y="2674383"/>
              <a:ext cx="6797054" cy="707886"/>
            </a:xfrm>
            <a:prstGeom prst="rect">
              <a:avLst/>
            </a:prstGeom>
          </p:spPr>
          <p:txBody>
            <a:bodyPr wrap="none">
              <a:spAutoFit/>
            </a:bodyPr>
            <a:lstStyle/>
            <a:p>
              <a:r>
                <a:rPr lang="pt-BR" sz="4000">
                  <a:latin typeface="Arial" pitchFamily="34" charset="0"/>
                  <a:cs typeface="Arial" pitchFamily="34" charset="0"/>
                </a:rPr>
                <a:t>Không vứt rác nơi công cộng</a:t>
              </a:r>
              <a:endParaRPr lang="en-US" sz="4000">
                <a:latin typeface="Arial" pitchFamily="34" charset="0"/>
                <a:cs typeface="Arial" pitchFamily="34" charset="0"/>
              </a:endParaRPr>
            </a:p>
          </p:txBody>
        </p:sp>
      </p:grpSp>
      <p:grpSp>
        <p:nvGrpSpPr>
          <p:cNvPr id="30" name="Group 29"/>
          <p:cNvGrpSpPr/>
          <p:nvPr/>
        </p:nvGrpSpPr>
        <p:grpSpPr>
          <a:xfrm>
            <a:off x="5635785" y="3596968"/>
            <a:ext cx="11587543" cy="1263673"/>
            <a:chOff x="5410200" y="2208553"/>
            <a:chExt cx="12039600" cy="1487147"/>
          </a:xfrm>
        </p:grpSpPr>
        <p:sp>
          <p:nvSpPr>
            <p:cNvPr id="37" name="Snip Diagonal Corner Rectangle 36"/>
            <p:cNvSpPr/>
            <p:nvPr/>
          </p:nvSpPr>
          <p:spPr>
            <a:xfrm>
              <a:off x="5410200" y="2208553"/>
              <a:ext cx="11811000" cy="1334747"/>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Snip Diagonal Corner Rectangle 37"/>
            <p:cNvSpPr/>
            <p:nvPr/>
          </p:nvSpPr>
          <p:spPr>
            <a:xfrm>
              <a:off x="5562600" y="2360953"/>
              <a:ext cx="11887200" cy="1334747"/>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itchFamily="34" charset="0"/>
                <a:cs typeface="Arial" pitchFamily="34" charset="0"/>
              </a:endParaRPr>
            </a:p>
          </p:txBody>
        </p:sp>
        <p:sp>
          <p:nvSpPr>
            <p:cNvPr id="39" name="Rectangle 38"/>
            <p:cNvSpPr/>
            <p:nvPr/>
          </p:nvSpPr>
          <p:spPr>
            <a:xfrm>
              <a:off x="5867400" y="2674383"/>
              <a:ext cx="6175088" cy="707886"/>
            </a:xfrm>
            <a:prstGeom prst="rect">
              <a:avLst/>
            </a:prstGeom>
          </p:spPr>
          <p:txBody>
            <a:bodyPr wrap="none">
              <a:spAutoFit/>
            </a:bodyPr>
            <a:lstStyle/>
            <a:p>
              <a:r>
                <a:rPr lang="pt-BR" sz="4000">
                  <a:latin typeface="Arial" pitchFamily="34" charset="0"/>
                  <a:cs typeface="Arial" pitchFamily="34" charset="0"/>
                </a:rPr>
                <a:t>Thu gom rác trên bãi biển.</a:t>
              </a:r>
              <a:endParaRPr lang="en-US" sz="4000">
                <a:latin typeface="Arial" pitchFamily="34" charset="0"/>
                <a:cs typeface="Arial" pitchFamily="34" charset="0"/>
              </a:endParaRPr>
            </a:p>
          </p:txBody>
        </p:sp>
      </p:grpSp>
      <p:grpSp>
        <p:nvGrpSpPr>
          <p:cNvPr id="40" name="Group 39"/>
          <p:cNvGrpSpPr/>
          <p:nvPr/>
        </p:nvGrpSpPr>
        <p:grpSpPr>
          <a:xfrm>
            <a:off x="5600700" y="5200682"/>
            <a:ext cx="11586013" cy="1197965"/>
            <a:chOff x="5410200" y="2208553"/>
            <a:chExt cx="12001670" cy="1487147"/>
          </a:xfrm>
        </p:grpSpPr>
        <p:sp>
          <p:nvSpPr>
            <p:cNvPr id="41" name="Snip Diagonal Corner Rectangle 40"/>
            <p:cNvSpPr/>
            <p:nvPr/>
          </p:nvSpPr>
          <p:spPr>
            <a:xfrm>
              <a:off x="5410200" y="2208553"/>
              <a:ext cx="11811000" cy="1334747"/>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nip Diagonal Corner Rectangle 41"/>
            <p:cNvSpPr/>
            <p:nvPr/>
          </p:nvSpPr>
          <p:spPr>
            <a:xfrm>
              <a:off x="5562600" y="2360953"/>
              <a:ext cx="11849270" cy="1334747"/>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itchFamily="34" charset="0"/>
                <a:cs typeface="Arial" pitchFamily="34" charset="0"/>
              </a:endParaRPr>
            </a:p>
          </p:txBody>
        </p:sp>
        <p:sp>
          <p:nvSpPr>
            <p:cNvPr id="43" name="Rectangle 42"/>
            <p:cNvSpPr/>
            <p:nvPr/>
          </p:nvSpPr>
          <p:spPr>
            <a:xfrm>
              <a:off x="5867400" y="2674383"/>
              <a:ext cx="10776476" cy="707886"/>
            </a:xfrm>
            <a:prstGeom prst="rect">
              <a:avLst/>
            </a:prstGeom>
          </p:spPr>
          <p:txBody>
            <a:bodyPr wrap="none">
              <a:spAutoFit/>
            </a:bodyPr>
            <a:lstStyle/>
            <a:p>
              <a:r>
                <a:rPr lang="vi-VN" sz="4000">
                  <a:latin typeface="Arial" pitchFamily="34" charset="0"/>
                  <a:cs typeface="Arial" pitchFamily="34" charset="0"/>
                </a:rPr>
                <a:t>Tham gia hoạt động trồng cây, chăm sóc cây...</a:t>
              </a:r>
              <a:endParaRPr lang="en-US" sz="4000">
                <a:latin typeface="Arial" pitchFamily="34" charset="0"/>
                <a:cs typeface="Arial" pitchFamily="34" charset="0"/>
              </a:endParaRPr>
            </a:p>
          </p:txBody>
        </p:sp>
      </p:grpSp>
      <p:grpSp>
        <p:nvGrpSpPr>
          <p:cNvPr id="44" name="Group 43"/>
          <p:cNvGrpSpPr/>
          <p:nvPr/>
        </p:nvGrpSpPr>
        <p:grpSpPr>
          <a:xfrm>
            <a:off x="5590281" y="6770680"/>
            <a:ext cx="11633048" cy="2957189"/>
            <a:chOff x="5410200" y="2321504"/>
            <a:chExt cx="11633048" cy="1938992"/>
          </a:xfrm>
        </p:grpSpPr>
        <p:sp>
          <p:nvSpPr>
            <p:cNvPr id="45" name="Snip Diagonal Corner Rectangle 44"/>
            <p:cNvSpPr/>
            <p:nvPr/>
          </p:nvSpPr>
          <p:spPr>
            <a:xfrm>
              <a:off x="5410200" y="2321504"/>
              <a:ext cx="11596432" cy="1334747"/>
            </a:xfrm>
            <a:prstGeom prst="snip2Diag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Snip Diagonal Corner Rectangle 45"/>
            <p:cNvSpPr/>
            <p:nvPr/>
          </p:nvSpPr>
          <p:spPr>
            <a:xfrm>
              <a:off x="5562600" y="2360953"/>
              <a:ext cx="11480648" cy="1334747"/>
            </a:xfrm>
            <a:prstGeom prst="snip2Diag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a:solidFill>
                  <a:schemeClr val="tx1"/>
                </a:solidFill>
                <a:latin typeface="Arial" pitchFamily="34" charset="0"/>
                <a:cs typeface="Arial" pitchFamily="34" charset="0"/>
              </a:endParaRPr>
            </a:p>
          </p:txBody>
        </p:sp>
        <p:sp>
          <p:nvSpPr>
            <p:cNvPr id="47" name="Rectangle 46"/>
            <p:cNvSpPr/>
            <p:nvPr/>
          </p:nvSpPr>
          <p:spPr>
            <a:xfrm>
              <a:off x="5841203" y="2321504"/>
              <a:ext cx="11165429" cy="1938992"/>
            </a:xfrm>
            <a:prstGeom prst="rect">
              <a:avLst/>
            </a:prstGeom>
          </p:spPr>
          <p:txBody>
            <a:bodyPr wrap="none">
              <a:spAutoFit/>
            </a:bodyPr>
            <a:lstStyle/>
            <a:p>
              <a:pPr>
                <a:lnSpc>
                  <a:spcPct val="150000"/>
                </a:lnSpc>
              </a:pPr>
              <a:r>
                <a:rPr lang="en-US" sz="4000">
                  <a:latin typeface="Arial" pitchFamily="34" charset="0"/>
                  <a:cs typeface="Arial" pitchFamily="34" charset="0"/>
                </a:rPr>
                <a:t>Tuyên truyền, nhắc nhở mọi người bảo vệ cảnh </a:t>
              </a:r>
            </a:p>
            <a:p>
              <a:pPr>
                <a:lnSpc>
                  <a:spcPct val="150000"/>
                </a:lnSpc>
              </a:pPr>
              <a:r>
                <a:rPr lang="en-US" sz="4000">
                  <a:latin typeface="Arial" pitchFamily="34" charset="0"/>
                  <a:cs typeface="Arial" pitchFamily="34" charset="0"/>
                </a:rPr>
                <a:t>quan thiên nhiên.</a:t>
              </a:r>
            </a:p>
          </p:txBody>
        </p:sp>
      </p:grpSp>
      <p:pic>
        <p:nvPicPr>
          <p:cNvPr id="48" name="Picture 4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35" y="1974273"/>
            <a:ext cx="5638321" cy="62750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barn(inVertic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1598758" y="3896092"/>
            <a:ext cx="20784673" cy="2078467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89324">
            <a:off x="-1820651" y="2618977"/>
            <a:ext cx="4154751" cy="5573446"/>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40399" flipH="1">
            <a:off x="15733933" y="2496834"/>
            <a:ext cx="4323143" cy="5799339"/>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05379" y="3653553"/>
            <a:ext cx="4257575" cy="6867057"/>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4948620" y="3653553"/>
            <a:ext cx="4257575" cy="6867057"/>
          </a:xfrm>
          <a:prstGeom prst="rect">
            <a:avLst/>
          </a:prstGeom>
        </p:spPr>
      </p:pic>
      <p:grpSp>
        <p:nvGrpSpPr>
          <p:cNvPr id="11" name="Group 11"/>
          <p:cNvGrpSpPr/>
          <p:nvPr/>
        </p:nvGrpSpPr>
        <p:grpSpPr>
          <a:xfrm>
            <a:off x="16584728" y="1576820"/>
            <a:ext cx="985357" cy="226106"/>
            <a:chOff x="0" y="0"/>
            <a:chExt cx="1313810" cy="301474"/>
          </a:xfrm>
        </p:grpSpPr>
        <p:grpSp>
          <p:nvGrpSpPr>
            <p:cNvPr id="12" name="Group 12"/>
            <p:cNvGrpSpPr/>
            <p:nvPr/>
          </p:nvGrpSpPr>
          <p:grpSpPr>
            <a:xfrm>
              <a:off x="0" y="0"/>
              <a:ext cx="301474" cy="30147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E60053"/>
              </a:solidFill>
            </p:spPr>
          </p:sp>
        </p:grpSp>
        <p:grpSp>
          <p:nvGrpSpPr>
            <p:cNvPr id="14" name="Group 14"/>
            <p:cNvGrpSpPr/>
            <p:nvPr/>
          </p:nvGrpSpPr>
          <p:grpSpPr>
            <a:xfrm>
              <a:off x="506168" y="0"/>
              <a:ext cx="301474" cy="30147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6" name="Group 16"/>
            <p:cNvGrpSpPr/>
            <p:nvPr/>
          </p:nvGrpSpPr>
          <p:grpSpPr>
            <a:xfrm>
              <a:off x="1012335" y="0"/>
              <a:ext cx="301474" cy="301474"/>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grpSp>
        <p:nvGrpSpPr>
          <p:cNvPr id="21" name="Group 20"/>
          <p:cNvGrpSpPr/>
          <p:nvPr/>
        </p:nvGrpSpPr>
        <p:grpSpPr>
          <a:xfrm>
            <a:off x="375094" y="212474"/>
            <a:ext cx="17555046" cy="2119481"/>
            <a:chOff x="340458" y="340376"/>
            <a:chExt cx="17555046" cy="2119481"/>
          </a:xfrm>
        </p:grpSpPr>
        <p:sp>
          <p:nvSpPr>
            <p:cNvPr id="22" name="Rounded Rectangle 21"/>
            <p:cNvSpPr/>
            <p:nvPr/>
          </p:nvSpPr>
          <p:spPr>
            <a:xfrm>
              <a:off x="340458" y="340376"/>
              <a:ext cx="17555046" cy="21194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3420" y="340376"/>
              <a:ext cx="17229121" cy="1938992"/>
            </a:xfrm>
            <a:prstGeom prst="rect">
              <a:avLst/>
            </a:prstGeom>
          </p:spPr>
          <p:txBody>
            <a:bodyPr wrap="square">
              <a:spAutoFit/>
            </a:bodyPr>
            <a:lstStyle/>
            <a:p>
              <a:pPr algn="ctr">
                <a:lnSpc>
                  <a:spcPct val="150000"/>
                </a:lnSpc>
              </a:pPr>
              <a:r>
                <a:rPr lang="pt-BR" sz="4000" b="1">
                  <a:latin typeface="Arial" pitchFamily="34" charset="0"/>
                  <a:cs typeface="Arial" pitchFamily="34" charset="0"/>
                </a:rPr>
                <a:t>NV2. </a:t>
              </a:r>
              <a:r>
                <a:rPr lang="en-US" sz="4000" b="1">
                  <a:latin typeface="Arial" pitchFamily="34" charset="0"/>
                  <a:cs typeface="Arial" pitchFamily="34" charset="0"/>
                </a:rPr>
                <a:t>D</a:t>
              </a:r>
              <a:r>
                <a:rPr lang="vi-VN" sz="4000" b="1">
                  <a:latin typeface="Arial" pitchFamily="34" charset="0"/>
                  <a:cs typeface="Arial" pitchFamily="34" charset="0"/>
                </a:rPr>
                <a:t>anh sách những hành vi, việc làm mà các cá nhân, tổ chức cần thực hiện để bảo tồn cảnh quan thiên nhiên ở địa phương</a:t>
              </a:r>
            </a:p>
          </p:txBody>
        </p:sp>
      </p:grpSp>
      <p:pic>
        <p:nvPicPr>
          <p:cNvPr id="27" name="Picture 2"/>
          <p:cNvPicPr>
            <a:picLocks noChangeAspect="1"/>
          </p:cNvPicPr>
          <p:nvPr/>
        </p:nvPicPr>
        <p:blipFill>
          <a:blip r:embed="rId8"/>
          <a:srcRect/>
          <a:stretch>
            <a:fillRect/>
          </a:stretch>
        </p:blipFill>
        <p:spPr>
          <a:xfrm>
            <a:off x="1223408" y="2447441"/>
            <a:ext cx="7310365" cy="5896459"/>
          </a:xfrm>
          <a:prstGeom prst="rect">
            <a:avLst/>
          </a:prstGeom>
        </p:spPr>
      </p:pic>
      <p:pic>
        <p:nvPicPr>
          <p:cNvPr id="32" name="Picture 2"/>
          <p:cNvPicPr>
            <a:picLocks noChangeAspect="1"/>
          </p:cNvPicPr>
          <p:nvPr/>
        </p:nvPicPr>
        <p:blipFill>
          <a:blip r:embed="rId8"/>
          <a:srcRect/>
          <a:stretch>
            <a:fillRect/>
          </a:stretch>
        </p:blipFill>
        <p:spPr>
          <a:xfrm>
            <a:off x="8793578" y="2447441"/>
            <a:ext cx="7310365" cy="5896459"/>
          </a:xfrm>
          <a:prstGeom prst="rect">
            <a:avLst/>
          </a:prstGeom>
        </p:spPr>
      </p:pic>
      <p:sp>
        <p:nvSpPr>
          <p:cNvPr id="6" name="Rectangle 5"/>
          <p:cNvSpPr/>
          <p:nvPr/>
        </p:nvSpPr>
        <p:spPr>
          <a:xfrm>
            <a:off x="2168235" y="3753774"/>
            <a:ext cx="5943599" cy="3785652"/>
          </a:xfrm>
          <a:prstGeom prst="rect">
            <a:avLst/>
          </a:prstGeom>
        </p:spPr>
        <p:txBody>
          <a:bodyPr wrap="square">
            <a:spAutoFit/>
          </a:bodyPr>
          <a:lstStyle/>
          <a:p>
            <a:pPr algn="just">
              <a:lnSpc>
                <a:spcPct val="150000"/>
              </a:lnSpc>
            </a:pPr>
            <a:r>
              <a:rPr lang="en-US" sz="4000">
                <a:latin typeface="Arial" pitchFamily="34" charset="0"/>
                <a:cs typeface="Arial" pitchFamily="34" charset="0"/>
              </a:rPr>
              <a:t>Liệt kê những hành vi, việc làm phù hợp để bảo tồn cảnh quan thiên nhiên ở địa phương.</a:t>
            </a:r>
          </a:p>
        </p:txBody>
      </p:sp>
      <p:sp>
        <p:nvSpPr>
          <p:cNvPr id="7" name="Rectangle 6"/>
          <p:cNvSpPr/>
          <p:nvPr/>
        </p:nvSpPr>
        <p:spPr>
          <a:xfrm>
            <a:off x="9829800" y="3689809"/>
            <a:ext cx="5867400" cy="3785652"/>
          </a:xfrm>
          <a:prstGeom prst="rect">
            <a:avLst/>
          </a:prstGeom>
        </p:spPr>
        <p:txBody>
          <a:bodyPr wrap="square">
            <a:spAutoFit/>
          </a:bodyPr>
          <a:lstStyle/>
          <a:p>
            <a:pPr algn="just">
              <a:lnSpc>
                <a:spcPct val="150000"/>
              </a:lnSpc>
            </a:pPr>
            <a:r>
              <a:rPr lang="en-US" sz="4000">
                <a:latin typeface="Arial" pitchFamily="34" charset="0"/>
                <a:cs typeface="Arial" pitchFamily="34" charset="0"/>
              </a:rPr>
              <a:t>Tìm hiểu và giới thiệu những quy định, quy tắc để bảo tồn cảnh quan thiên nhiên.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CD5A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4233013">
            <a:off x="-2009406" y="5094511"/>
            <a:ext cx="20784673" cy="20784673"/>
          </a:xfrm>
          <a:prstGeom prst="rect">
            <a:avLst/>
          </a:prstGeom>
        </p:spPr>
      </p:pic>
      <p:grpSp>
        <p:nvGrpSpPr>
          <p:cNvPr id="9" name="Group 9"/>
          <p:cNvGrpSpPr/>
          <p:nvPr/>
        </p:nvGrpSpPr>
        <p:grpSpPr>
          <a:xfrm>
            <a:off x="17166601" y="1711036"/>
            <a:ext cx="985357" cy="226106"/>
            <a:chOff x="0" y="0"/>
            <a:chExt cx="1313810" cy="301474"/>
          </a:xfrm>
        </p:grpSpPr>
        <p:grpSp>
          <p:nvGrpSpPr>
            <p:cNvPr id="10" name="Group 10"/>
            <p:cNvGrpSpPr/>
            <p:nvPr/>
          </p:nvGrpSpPr>
          <p:grpSpPr>
            <a:xfrm>
              <a:off x="0" y="0"/>
              <a:ext cx="301474" cy="301474"/>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sp>
        </p:grpSp>
        <p:grpSp>
          <p:nvGrpSpPr>
            <p:cNvPr id="12" name="Group 12"/>
            <p:cNvGrpSpPr/>
            <p:nvPr/>
          </p:nvGrpSpPr>
          <p:grpSpPr>
            <a:xfrm>
              <a:off x="506168" y="0"/>
              <a:ext cx="301474" cy="301474"/>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1A1E2D"/>
              </a:solidFill>
            </p:spPr>
          </p:sp>
        </p:grpSp>
        <p:grpSp>
          <p:nvGrpSpPr>
            <p:cNvPr id="14" name="Group 14"/>
            <p:cNvGrpSpPr/>
            <p:nvPr/>
          </p:nvGrpSpPr>
          <p:grpSpPr>
            <a:xfrm>
              <a:off x="1012335" y="0"/>
              <a:ext cx="301474" cy="301474"/>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8F5"/>
              </a:solidFill>
            </p:spPr>
          </p:sp>
        </p:grpSp>
      </p:grpSp>
      <p:grpSp>
        <p:nvGrpSpPr>
          <p:cNvPr id="21" name="Group 20"/>
          <p:cNvGrpSpPr/>
          <p:nvPr/>
        </p:nvGrpSpPr>
        <p:grpSpPr>
          <a:xfrm>
            <a:off x="375094" y="212474"/>
            <a:ext cx="17555046" cy="2119481"/>
            <a:chOff x="340458" y="340376"/>
            <a:chExt cx="17555046" cy="2119481"/>
          </a:xfrm>
        </p:grpSpPr>
        <p:sp>
          <p:nvSpPr>
            <p:cNvPr id="22" name="Rounded Rectangle 21"/>
            <p:cNvSpPr/>
            <p:nvPr/>
          </p:nvSpPr>
          <p:spPr>
            <a:xfrm>
              <a:off x="340458" y="340376"/>
              <a:ext cx="17555046" cy="211948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03420" y="340376"/>
              <a:ext cx="17229121" cy="1938992"/>
            </a:xfrm>
            <a:prstGeom prst="rect">
              <a:avLst/>
            </a:prstGeom>
          </p:spPr>
          <p:txBody>
            <a:bodyPr wrap="square">
              <a:spAutoFit/>
            </a:bodyPr>
            <a:lstStyle/>
            <a:p>
              <a:pPr algn="ctr">
                <a:lnSpc>
                  <a:spcPct val="150000"/>
                </a:lnSpc>
              </a:pPr>
              <a:r>
                <a:rPr lang="pt-BR" sz="4000" b="1">
                  <a:latin typeface="Arial" pitchFamily="34" charset="0"/>
                  <a:cs typeface="Arial" pitchFamily="34" charset="0"/>
                </a:rPr>
                <a:t>NV2. </a:t>
              </a:r>
              <a:r>
                <a:rPr lang="en-US" sz="4000" b="1">
                  <a:latin typeface="Arial" pitchFamily="34" charset="0"/>
                  <a:cs typeface="Arial" pitchFamily="34" charset="0"/>
                </a:rPr>
                <a:t>D</a:t>
              </a:r>
              <a:r>
                <a:rPr lang="vi-VN" sz="4000" b="1">
                  <a:latin typeface="Arial" pitchFamily="34" charset="0"/>
                  <a:cs typeface="Arial" pitchFamily="34" charset="0"/>
                </a:rPr>
                <a:t>anh sách những hành vi, việc làm mà các cá nhân, tổ chức cần thực hiện để bảo tồn cảnh quan thiên nhiên ở địa phương</a:t>
              </a:r>
            </a:p>
          </p:txBody>
        </p:sp>
      </p:grpSp>
      <p:pic>
        <p:nvPicPr>
          <p:cNvPr id="24"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486400" y="2331955"/>
            <a:ext cx="8839200" cy="7898838"/>
          </a:xfrm>
          <a:prstGeom prst="rect">
            <a:avLst/>
          </a:prstGeom>
          <a:ln>
            <a:noFill/>
          </a:ln>
          <a:effectLst>
            <a:softEdge rad="112500"/>
          </a:effectLst>
        </p:spPr>
      </p:pic>
      <p:grpSp>
        <p:nvGrpSpPr>
          <p:cNvPr id="27" name="Group 26"/>
          <p:cNvGrpSpPr/>
          <p:nvPr/>
        </p:nvGrpSpPr>
        <p:grpSpPr>
          <a:xfrm>
            <a:off x="9418558" y="5981700"/>
            <a:ext cx="8346342" cy="2298174"/>
            <a:chOff x="9200389" y="3150126"/>
            <a:chExt cx="8346342" cy="2450575"/>
          </a:xfrm>
        </p:grpSpPr>
        <p:sp>
          <p:nvSpPr>
            <p:cNvPr id="34" name="Snip Single Corner Rectangle 33"/>
            <p:cNvSpPr/>
            <p:nvPr/>
          </p:nvSpPr>
          <p:spPr>
            <a:xfrm>
              <a:off x="9200389" y="3150126"/>
              <a:ext cx="8346342" cy="2450575"/>
            </a:xfrm>
            <a:prstGeom prst="snip1Rect">
              <a:avLst/>
            </a:prstGeom>
            <a:solidFill>
              <a:schemeClr val="bg1">
                <a:alpha val="69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9373060" y="3364503"/>
              <a:ext cx="8001000" cy="1945941"/>
            </a:xfrm>
            <a:prstGeom prst="rect">
              <a:avLst/>
            </a:prstGeom>
          </p:spPr>
          <p:txBody>
            <a:bodyPr wrap="square">
              <a:spAutoFit/>
            </a:bodyPr>
            <a:lstStyle/>
            <a:p>
              <a:pPr marL="742950" indent="-742950">
                <a:lnSpc>
                  <a:spcPct val="150000"/>
                </a:lnSpc>
                <a:buFont typeface="Wingdings" pitchFamily="2" charset="2"/>
                <a:buChar char="v"/>
              </a:pPr>
              <a:r>
                <a:rPr lang="vi-VN" sz="4000">
                  <a:solidFill>
                    <a:srgbClr val="002060"/>
                  </a:solidFill>
                  <a:latin typeface="Arial" pitchFamily="34" charset="0"/>
                  <a:cs typeface="Arial" pitchFamily="34" charset="0"/>
                </a:rPr>
                <a:t>Quản lí việc xây dựng trong khu cảnh quan thiên nhiên...</a:t>
              </a:r>
            </a:p>
          </p:txBody>
        </p:sp>
      </p:grpSp>
      <p:grpSp>
        <p:nvGrpSpPr>
          <p:cNvPr id="36" name="Group 35"/>
          <p:cNvGrpSpPr/>
          <p:nvPr/>
        </p:nvGrpSpPr>
        <p:grpSpPr>
          <a:xfrm>
            <a:off x="683529" y="5981700"/>
            <a:ext cx="8346342" cy="2298174"/>
            <a:chOff x="340458" y="3162301"/>
            <a:chExt cx="8346342" cy="4572000"/>
          </a:xfrm>
        </p:grpSpPr>
        <p:sp>
          <p:nvSpPr>
            <p:cNvPr id="37" name="Snip Single Corner Rectangle 36"/>
            <p:cNvSpPr/>
            <p:nvPr/>
          </p:nvSpPr>
          <p:spPr>
            <a:xfrm>
              <a:off x="340458" y="3162301"/>
              <a:ext cx="8346342" cy="4572000"/>
            </a:xfrm>
            <a:prstGeom prst="snip1Rect">
              <a:avLst/>
            </a:prstGeom>
            <a:solidFill>
              <a:schemeClr val="bg1">
                <a:alpha val="71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513128" y="3543300"/>
              <a:ext cx="8173671" cy="3857441"/>
            </a:xfrm>
            <a:prstGeom prst="rect">
              <a:avLst/>
            </a:prstGeom>
          </p:spPr>
          <p:txBody>
            <a:bodyPr wrap="square">
              <a:spAutoFit/>
            </a:bodyPr>
            <a:lstStyle/>
            <a:p>
              <a:pPr marL="742950" indent="-742950">
                <a:lnSpc>
                  <a:spcPct val="150000"/>
                </a:lnSpc>
                <a:buFont typeface="Wingdings" pitchFamily="2" charset="2"/>
                <a:buChar char="v"/>
              </a:pPr>
              <a:r>
                <a:rPr lang="vi-VN" sz="4000">
                  <a:solidFill>
                    <a:srgbClr val="002060"/>
                  </a:solidFill>
                  <a:latin typeface="Arial" pitchFamily="34" charset="0"/>
                  <a:cs typeface="Arial" pitchFamily="34" charset="0"/>
                </a:rPr>
                <a:t>Giữ gìn không làm thay đổi cảnh quan </a:t>
              </a:r>
              <a:r>
                <a:rPr lang="en-US" sz="4000">
                  <a:solidFill>
                    <a:srgbClr val="002060"/>
                  </a:solidFill>
                  <a:latin typeface="Arial" pitchFamily="34" charset="0"/>
                  <a:cs typeface="Arial" pitchFamily="34" charset="0"/>
                </a:rPr>
                <a:t>(không chặt cây)</a:t>
              </a:r>
            </a:p>
          </p:txBody>
        </p:sp>
      </p:grpSp>
      <p:grpSp>
        <p:nvGrpSpPr>
          <p:cNvPr id="39" name="Group 38"/>
          <p:cNvGrpSpPr/>
          <p:nvPr/>
        </p:nvGrpSpPr>
        <p:grpSpPr>
          <a:xfrm>
            <a:off x="662747" y="3314700"/>
            <a:ext cx="8346342" cy="2298174"/>
            <a:chOff x="340458" y="3162301"/>
            <a:chExt cx="8346342" cy="4572000"/>
          </a:xfrm>
        </p:grpSpPr>
        <p:sp>
          <p:nvSpPr>
            <p:cNvPr id="40" name="Snip Single Corner Rectangle 39"/>
            <p:cNvSpPr/>
            <p:nvPr/>
          </p:nvSpPr>
          <p:spPr>
            <a:xfrm>
              <a:off x="340458" y="3162301"/>
              <a:ext cx="8346342" cy="4572000"/>
            </a:xfrm>
            <a:prstGeom prst="snip1Rect">
              <a:avLst/>
            </a:prstGeom>
            <a:solidFill>
              <a:schemeClr val="bg1">
                <a:alpha val="71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513129" y="3543300"/>
              <a:ext cx="8001000" cy="1824923"/>
            </a:xfrm>
            <a:prstGeom prst="rect">
              <a:avLst/>
            </a:prstGeom>
          </p:spPr>
          <p:txBody>
            <a:bodyPr wrap="square">
              <a:spAutoFit/>
            </a:bodyPr>
            <a:lstStyle/>
            <a:p>
              <a:pPr marL="742950" indent="-742950">
                <a:lnSpc>
                  <a:spcPct val="150000"/>
                </a:lnSpc>
                <a:buFont typeface="Wingdings" pitchFamily="2" charset="2"/>
                <a:buChar char="v"/>
              </a:pPr>
              <a:r>
                <a:rPr lang="en-US" sz="4000">
                  <a:solidFill>
                    <a:srgbClr val="002060"/>
                  </a:solidFill>
                  <a:latin typeface="Arial" pitchFamily="34" charset="0"/>
                  <a:cs typeface="Arial" pitchFamily="34" charset="0"/>
                </a:rPr>
                <a:t>Đặt thùng rác ở các khu vực tham quan</a:t>
              </a:r>
            </a:p>
          </p:txBody>
        </p:sp>
      </p:grpSp>
      <p:grpSp>
        <p:nvGrpSpPr>
          <p:cNvPr id="42" name="Group 41"/>
          <p:cNvGrpSpPr/>
          <p:nvPr/>
        </p:nvGrpSpPr>
        <p:grpSpPr>
          <a:xfrm>
            <a:off x="9430701" y="3467100"/>
            <a:ext cx="8346342" cy="2298174"/>
            <a:chOff x="9200389" y="3150126"/>
            <a:chExt cx="8346342" cy="2450575"/>
          </a:xfrm>
        </p:grpSpPr>
        <p:sp>
          <p:nvSpPr>
            <p:cNvPr id="43" name="Snip Single Corner Rectangle 42"/>
            <p:cNvSpPr/>
            <p:nvPr/>
          </p:nvSpPr>
          <p:spPr>
            <a:xfrm>
              <a:off x="9200389" y="3150126"/>
              <a:ext cx="8346342" cy="2450575"/>
            </a:xfrm>
            <a:prstGeom prst="snip1Rect">
              <a:avLst/>
            </a:prstGeom>
            <a:solidFill>
              <a:schemeClr val="bg1">
                <a:alpha val="69000"/>
              </a:schemeClr>
            </a:solidFill>
            <a:ln>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9373060" y="3364503"/>
              <a:ext cx="8001000" cy="1824923"/>
            </a:xfrm>
            <a:prstGeom prst="rect">
              <a:avLst/>
            </a:prstGeom>
          </p:spPr>
          <p:txBody>
            <a:bodyPr wrap="square">
              <a:spAutoFit/>
            </a:bodyPr>
            <a:lstStyle/>
            <a:p>
              <a:pPr marL="742950" indent="-742950">
                <a:lnSpc>
                  <a:spcPct val="150000"/>
                </a:lnSpc>
                <a:buFont typeface="Wingdings" pitchFamily="2" charset="2"/>
                <a:buChar char="v"/>
              </a:pPr>
              <a:r>
                <a:rPr lang="vi-VN" sz="4000">
                  <a:solidFill>
                    <a:srgbClr val="002060"/>
                  </a:solidFill>
                  <a:latin typeface="Arial" pitchFamily="34" charset="0"/>
                  <a:cs typeface="Arial" pitchFamily="34" charset="0"/>
                </a:rPr>
                <a:t>Bảo vệ các loài động vật quý hiếm</a:t>
              </a:r>
              <a:r>
                <a:rPr lang="en-US" sz="4000">
                  <a:solidFill>
                    <a:srgbClr val="002060"/>
                  </a:solidFill>
                  <a:latin typeface="Arial" pitchFamily="34" charset="0"/>
                  <a:cs typeface="Arial" pitchFamily="34" charset="0"/>
                </a:rPr>
                <a:t> và trong mùa sinh sản.</a:t>
              </a:r>
              <a:endParaRPr lang="vi-VN" sz="4000">
                <a:solidFill>
                  <a:srgbClr val="002060"/>
                </a:solidFill>
                <a:latin typeface="Arial" pitchFamily="34" charset="0"/>
                <a:cs typeface="Arial"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wipe(down)">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673</TotalTime>
  <Words>1387</Words>
  <Application>Microsoft Office PowerPoint</Application>
  <PresentationFormat>Custom</PresentationFormat>
  <Paragraphs>122</Paragraphs>
  <Slides>23</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Calibri</vt:lpstr>
      <vt:lpstr>Wingdings</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Hoai Ham Hap</dc:creator>
  <cp:lastModifiedBy>Acer</cp:lastModifiedBy>
  <cp:revision>41</cp:revision>
  <dcterms:created xsi:type="dcterms:W3CDTF">2006-08-16T00:00:00Z</dcterms:created>
  <dcterms:modified xsi:type="dcterms:W3CDTF">2024-01-24T15:12:32Z</dcterms:modified>
  <dc:identifier>DAFSMKohnKU</dc:identifier>
</cp:coreProperties>
</file>