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60" r:id="rId6"/>
    <p:sldId id="261" r:id="rId7"/>
    <p:sldId id="263" r:id="rId8"/>
    <p:sldId id="262" r:id="rId9"/>
    <p:sldId id="264" r:id="rId10"/>
    <p:sldId id="265" r:id="rId11"/>
    <p:sldId id="270" r:id="rId12"/>
    <p:sldId id="271" r:id="rId13"/>
    <p:sldId id="267" r:id="rId14"/>
    <p:sldId id="266" r:id="rId15"/>
    <p:sldId id="268" r:id="rId16"/>
    <p:sldId id="272" r:id="rId17"/>
    <p:sldId id="273" r:id="rId18"/>
    <p:sldId id="274" r:id="rId19"/>
    <p:sldId id="275" r:id="rId20"/>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27.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3.png"/><Relationship Id="rId4" Type="http://schemas.openxmlformats.org/officeDocument/2006/relationships/image" Target="../media/image27.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1.svg"/><Relationship Id="rId3" Type="http://schemas.openxmlformats.org/officeDocument/2006/relationships/image" Target="../media/image9.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svg"/><Relationship Id="rId5" Type="http://schemas.openxmlformats.org/officeDocument/2006/relationships/image" Target="../media/image65.jpe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15.sv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png"/><Relationship Id="rId18" Type="http://schemas.openxmlformats.org/officeDocument/2006/relationships/image" Target="../media/image59.png"/><Relationship Id="rId3" Type="http://schemas.openxmlformats.org/officeDocument/2006/relationships/image" Target="../media/image3.png"/><Relationship Id="rId21" Type="http://schemas.openxmlformats.org/officeDocument/2006/relationships/image" Target="../media/image19.svg"/><Relationship Id="rId7" Type="http://schemas.openxmlformats.org/officeDocument/2006/relationships/image" Target="../media/image25.png"/><Relationship Id="rId12" Type="http://schemas.openxmlformats.org/officeDocument/2006/relationships/image" Target="../media/image24.svg"/><Relationship Id="rId17" Type="http://schemas.openxmlformats.org/officeDocument/2006/relationships/image" Target="../media/image76.svg"/><Relationship Id="rId2" Type="http://schemas.openxmlformats.org/officeDocument/2006/relationships/image" Target="../media/image22.jpeg"/><Relationship Id="rId16" Type="http://schemas.openxmlformats.org/officeDocument/2006/relationships/image" Target="../media/image75.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7.png"/><Relationship Id="rId15" Type="http://schemas.openxmlformats.org/officeDocument/2006/relationships/image" Target="../media/image57.png"/><Relationship Id="rId10" Type="http://schemas.openxmlformats.org/officeDocument/2006/relationships/image" Target="../media/image74.svg"/><Relationship Id="rId19" Type="http://schemas.openxmlformats.org/officeDocument/2006/relationships/image" Target="../media/image60.svg"/><Relationship Id="rId4" Type="http://schemas.openxmlformats.org/officeDocument/2006/relationships/image" Target="../media/image72.png"/><Relationship Id="rId9" Type="http://schemas.openxmlformats.org/officeDocument/2006/relationships/image" Target="../media/image73.png"/><Relationship Id="rId1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9.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52.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0.jpe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6.svg"/><Relationship Id="rId12" Type="http://schemas.openxmlformats.org/officeDocument/2006/relationships/image" Target="../media/image31.svg"/><Relationship Id="rId17" Type="http://schemas.openxmlformats.org/officeDocument/2006/relationships/image" Target="../media/image34.png"/><Relationship Id="rId2" Type="http://schemas.openxmlformats.org/officeDocument/2006/relationships/image" Target="../media/image22.jpeg"/><Relationship Id="rId16" Type="http://schemas.openxmlformats.org/officeDocument/2006/relationships/image" Target="../media/image17.svg"/><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16.png"/><Relationship Id="rId10" Type="http://schemas.openxmlformats.org/officeDocument/2006/relationships/image" Target="../media/image29.svg"/><Relationship Id="rId19"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4.png"/><Relationship Id="rId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4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33.sv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sv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6.jpe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4828"/>
          <a:stretch>
            <a:fillRect/>
          </a:stretch>
        </p:blipFill>
        <p:spPr>
          <a:xfrm rot="-5297945">
            <a:off x="14157207" y="-567440"/>
            <a:ext cx="5624974" cy="8229600"/>
          </a:xfrm>
          <a:prstGeom prst="rect">
            <a:avLst/>
          </a:prstGeom>
        </p:spPr>
      </p:pic>
      <p:pic>
        <p:nvPicPr>
          <p:cNvPr id="4" name="Picture 4"/>
          <p:cNvPicPr>
            <a:picLocks noChangeAspect="1"/>
          </p:cNvPicPr>
          <p:nvPr/>
        </p:nvPicPr>
        <p:blipFill>
          <a:blip r:embed="rId4"/>
          <a:srcRect r="5663" b="3295"/>
          <a:stretch>
            <a:fillRect/>
          </a:stretch>
        </p:blipFill>
        <p:spPr>
          <a:xfrm>
            <a:off x="984931" y="587751"/>
            <a:ext cx="16318137" cy="8384799"/>
          </a:xfrm>
          <a:prstGeom prst="rect">
            <a:avLst/>
          </a:prstGeom>
        </p:spPr>
      </p:pic>
      <p:pic>
        <p:nvPicPr>
          <p:cNvPr id="5" name="Picture 5"/>
          <p:cNvPicPr>
            <a:picLocks noChangeAspect="1"/>
          </p:cNvPicPr>
          <p:nvPr/>
        </p:nvPicPr>
        <p:blipFill>
          <a:blip r:embed="rId5"/>
          <a:srcRect/>
          <a:stretch>
            <a:fillRect/>
          </a:stretch>
        </p:blipFill>
        <p:spPr>
          <a:xfrm rot="-5400000">
            <a:off x="2616702" y="7428644"/>
            <a:ext cx="7859268" cy="8229600"/>
          </a:xfrm>
          <a:prstGeom prst="rect">
            <a:avLst/>
          </a:prstGeom>
        </p:spPr>
      </p:pic>
      <p:pic>
        <p:nvPicPr>
          <p:cNvPr id="6" name="Picture 6"/>
          <p:cNvPicPr>
            <a:picLocks noChangeAspect="1"/>
          </p:cNvPicPr>
          <p:nvPr/>
        </p:nvPicPr>
        <p:blipFill>
          <a:blip r:embed="rId6"/>
          <a:srcRect/>
          <a:stretch>
            <a:fillRect/>
          </a:stretch>
        </p:blipFill>
        <p:spPr>
          <a:xfrm rot="-9650618">
            <a:off x="-4949494" y="7596373"/>
            <a:ext cx="19088250" cy="6800189"/>
          </a:xfrm>
          <a:prstGeom prst="rect">
            <a:avLst/>
          </a:prstGeom>
        </p:spPr>
      </p:pic>
      <p:sp>
        <p:nvSpPr>
          <p:cNvPr id="7" name="TextBox 7"/>
          <p:cNvSpPr txBox="1"/>
          <p:nvPr/>
        </p:nvSpPr>
        <p:spPr>
          <a:xfrm>
            <a:off x="3138858" y="5700517"/>
            <a:ext cx="12662928" cy="538609"/>
          </a:xfrm>
          <a:prstGeom prst="rect">
            <a:avLst/>
          </a:prstGeom>
        </p:spPr>
        <p:txBody>
          <a:bodyPr lIns="0" tIns="0" rIns="0" bIns="0" rtlCol="0" anchor="t">
            <a:spAutoFit/>
          </a:bodyPr>
          <a:lstStyle/>
          <a:p>
            <a:pPr algn="ctr">
              <a:lnSpc>
                <a:spcPts val="4160"/>
              </a:lnSpc>
            </a:pPr>
            <a:r>
              <a:rPr lang="en-US" sz="4000" b="1" i="1">
                <a:solidFill>
                  <a:srgbClr val="124D24"/>
                </a:solidFill>
                <a:effectLst>
                  <a:outerShdw blurRad="38100" dist="38100" dir="2700000" algn="tl">
                    <a:srgbClr val="000000">
                      <a:alpha val="43137"/>
                    </a:srgbClr>
                  </a:outerShdw>
                </a:effectLst>
                <a:latin typeface="Arial" pitchFamily="34" charset="0"/>
                <a:cs typeface="Arial" pitchFamily="34" charset="0"/>
              </a:rPr>
              <a:t>Hoạt động trải nghiệm, hướng nghiệp 10</a:t>
            </a:r>
          </a:p>
        </p:txBody>
      </p:sp>
      <p:sp>
        <p:nvSpPr>
          <p:cNvPr id="8" name="TextBox 8"/>
          <p:cNvSpPr txBox="1"/>
          <p:nvPr/>
        </p:nvSpPr>
        <p:spPr>
          <a:xfrm>
            <a:off x="3505200" y="2804462"/>
            <a:ext cx="12662928" cy="2598917"/>
          </a:xfrm>
          <a:prstGeom prst="rect">
            <a:avLst/>
          </a:prstGeom>
        </p:spPr>
        <p:txBody>
          <a:bodyPr lIns="0" tIns="0" rIns="0" bIns="0" rtlCol="0" anchor="t">
            <a:spAutoFit/>
          </a:bodyPr>
          <a:lstStyle/>
          <a:p>
            <a:pPr algn="ctr">
              <a:lnSpc>
                <a:spcPct val="150000"/>
              </a:lnSpc>
            </a:pPr>
            <a:r>
              <a:rPr lang="en-US" sz="6000" b="1">
                <a:solidFill>
                  <a:srgbClr val="124D24"/>
                </a:solidFill>
                <a:latin typeface="Arial" pitchFamily="34" charset="0"/>
                <a:cs typeface="Arial" pitchFamily="34" charset="0"/>
              </a:rPr>
              <a:t>CHÀO MỪNG CÁC EM HỌC SINH THÂN MẾN!</a:t>
            </a:r>
          </a:p>
        </p:txBody>
      </p:sp>
      <p:pic>
        <p:nvPicPr>
          <p:cNvPr id="9" name="Picture 9"/>
          <p:cNvPicPr>
            <a:picLocks noChangeAspect="1"/>
          </p:cNvPicPr>
          <p:nvPr/>
        </p:nvPicPr>
        <p:blipFill>
          <a:blip r:embed="rId7"/>
          <a:srcRect l="61393"/>
          <a:stretch>
            <a:fillRect/>
          </a:stretch>
        </p:blipFill>
        <p:spPr>
          <a:xfrm rot="-1497799">
            <a:off x="739185" y="773599"/>
            <a:ext cx="4799346" cy="239749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5960" y="286218"/>
            <a:ext cx="3896449" cy="595290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29719" y="5143500"/>
            <a:ext cx="4079950" cy="6233257"/>
          </a:xfrm>
          <a:prstGeom prst="rect">
            <a:avLst/>
          </a:prstGeom>
        </p:spPr>
      </p:pic>
      <p:pic>
        <p:nvPicPr>
          <p:cNvPr id="12" name="Picture 12"/>
          <p:cNvPicPr>
            <a:picLocks noChangeAspect="1"/>
          </p:cNvPicPr>
          <p:nvPr/>
        </p:nvPicPr>
        <p:blipFill>
          <a:blip r:embed="rId10"/>
          <a:srcRect/>
          <a:stretch>
            <a:fillRect/>
          </a:stretch>
        </p:blipFill>
        <p:spPr>
          <a:xfrm rot="2369623">
            <a:off x="2068478" y="9810511"/>
            <a:ext cx="5052306" cy="2829931"/>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15" name="Group 14"/>
          <p:cNvGrpSpPr/>
          <p:nvPr/>
        </p:nvGrpSpPr>
        <p:grpSpPr>
          <a:xfrm>
            <a:off x="1583828" y="6147390"/>
            <a:ext cx="7872075" cy="3138827"/>
            <a:chOff x="509648" y="6096873"/>
            <a:chExt cx="7872075" cy="3138827"/>
          </a:xfrm>
        </p:grpSpPr>
        <p:pic>
          <p:nvPicPr>
            <p:cNvPr id="7" name="Picture 7"/>
            <p:cNvPicPr>
              <a:picLocks noChangeAspect="1"/>
            </p:cNvPicPr>
            <p:nvPr/>
          </p:nvPicPr>
          <p:blipFill>
            <a:blip r:embed="rId3"/>
            <a:srcRect l="58001" t="2080" r="26234" b="25652"/>
            <a:stretch>
              <a:fillRect/>
            </a:stretch>
          </p:blipFill>
          <p:spPr>
            <a:xfrm rot="5400000">
              <a:off x="3222540" y="4141561"/>
              <a:ext cx="3089398" cy="7098879"/>
            </a:xfrm>
            <a:prstGeom prst="rect">
              <a:avLst/>
            </a:prstGeom>
          </p:spPr>
        </p:pic>
        <p:pic>
          <p:nvPicPr>
            <p:cNvPr id="8" name="Picture 8"/>
            <p:cNvPicPr>
              <a:picLocks noChangeAspect="1"/>
            </p:cNvPicPr>
            <p:nvPr/>
          </p:nvPicPr>
          <p:blipFill>
            <a:blip r:embed="rId4"/>
            <a:srcRect t="17371"/>
            <a:stretch>
              <a:fillRect/>
            </a:stretch>
          </p:blipFill>
          <p:spPr>
            <a:xfrm rot="-2157041">
              <a:off x="509648" y="6096873"/>
              <a:ext cx="1859802" cy="522487"/>
            </a:xfrm>
            <a:prstGeom prst="rect">
              <a:avLst/>
            </a:prstGeom>
          </p:spPr>
        </p:pic>
        <p:pic>
          <p:nvPicPr>
            <p:cNvPr id="9" name="Picture 9"/>
            <p:cNvPicPr>
              <a:picLocks noChangeAspect="1"/>
            </p:cNvPicPr>
            <p:nvPr/>
          </p:nvPicPr>
          <p:blipFill>
            <a:blip r:embed="rId5"/>
            <a:srcRect l="15379" t="12406"/>
            <a:stretch>
              <a:fillRect/>
            </a:stretch>
          </p:blipFill>
          <p:spPr>
            <a:xfrm rot="-2348709">
              <a:off x="6348285" y="8563885"/>
              <a:ext cx="2033438" cy="578841"/>
            </a:xfrm>
            <a:prstGeom prst="rect">
              <a:avLst/>
            </a:prstGeom>
          </p:spPr>
        </p:pic>
        <p:sp>
          <p:nvSpPr>
            <p:cNvPr id="10" name="TextBox 10"/>
            <p:cNvSpPr txBox="1"/>
            <p:nvPr/>
          </p:nvSpPr>
          <p:spPr>
            <a:xfrm>
              <a:off x="1198205" y="6528694"/>
              <a:ext cx="6602112" cy="2272097"/>
            </a:xfrm>
            <a:prstGeom prst="rect">
              <a:avLst/>
            </a:prstGeom>
          </p:spPr>
          <p:txBody>
            <a:bodyPr lIns="0" tIns="0" rIns="0" bIns="0" rtlCol="0" anchor="t">
              <a:spAutoFit/>
            </a:bodyPr>
            <a:lstStyle/>
            <a:p>
              <a:pPr lvl="0" algn="ctr">
                <a:lnSpc>
                  <a:spcPts val="9540"/>
                </a:lnSpc>
                <a:spcBef>
                  <a:spcPct val="0"/>
                </a:spcBef>
              </a:pPr>
              <a:r>
                <a:rPr lang="en-US" sz="4800" b="1">
                  <a:solidFill>
                    <a:srgbClr val="124D24"/>
                  </a:solidFill>
                  <a:latin typeface="Arial" pitchFamily="34" charset="0"/>
                  <a:cs typeface="Arial" pitchFamily="34" charset="0"/>
                </a:rPr>
                <a:t>TÁC ĐỘNG ĐẾN MÔI TRƯỜNG ĐẤT</a:t>
              </a:r>
              <a:endParaRPr lang="vi-VN" sz="4800" b="1">
                <a:solidFill>
                  <a:srgbClr val="124D24"/>
                </a:solidFill>
                <a:latin typeface="Arial" pitchFamily="34" charset="0"/>
                <a:cs typeface="Arial" pitchFamily="34" charset="0"/>
              </a:endParaRPr>
            </a:p>
          </p:txBody>
        </p:sp>
      </p:grpSp>
      <p:grpSp>
        <p:nvGrpSpPr>
          <p:cNvPr id="18" name="Group 17"/>
          <p:cNvGrpSpPr/>
          <p:nvPr/>
        </p:nvGrpSpPr>
        <p:grpSpPr>
          <a:xfrm>
            <a:off x="1174668" y="534404"/>
            <a:ext cx="7955341" cy="4753999"/>
            <a:chOff x="1174668" y="534404"/>
            <a:chExt cx="7955341" cy="4753999"/>
          </a:xfrm>
        </p:grpSpPr>
        <p:pic>
          <p:nvPicPr>
            <p:cNvPr id="12"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13"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14" name="Rectangle 13"/>
            <p:cNvSpPr/>
            <p:nvPr/>
          </p:nvSpPr>
          <p:spPr>
            <a:xfrm>
              <a:off x="1519442" y="1357848"/>
              <a:ext cx="7033892" cy="3785652"/>
            </a:xfrm>
            <a:prstGeom prst="rect">
              <a:avLst/>
            </a:prstGeom>
          </p:spPr>
          <p:txBody>
            <a:bodyPr wrap="square">
              <a:spAutoFit/>
            </a:bodyPr>
            <a:lstStyle/>
            <a:p>
              <a:pPr algn="just">
                <a:lnSpc>
                  <a:spcPct val="150000"/>
                </a:lnSpc>
              </a:pPr>
              <a:r>
                <a:rPr lang="pt-BR" sz="4000">
                  <a:solidFill>
                    <a:schemeClr val="accent5">
                      <a:lumMod val="50000"/>
                    </a:schemeClr>
                  </a:solidFill>
                  <a:latin typeface="Arial" pitchFamily="34" charset="0"/>
                  <a:cs typeface="Arial" pitchFamily="34" charset="0"/>
                </a:rPr>
                <a:t>Người dân đã thực hiện luân canh cây trồng, xen canh tăng vụ để tăng độ phì nhiêu của đất,...</a:t>
              </a:r>
              <a:endParaRPr lang="en-US" sz="4000">
                <a:solidFill>
                  <a:schemeClr val="accent5">
                    <a:lumMod val="50000"/>
                  </a:schemeClr>
                </a:solidFill>
                <a:latin typeface="Arial" pitchFamily="34" charset="0"/>
                <a:cs typeface="Arial" pitchFamily="34" charset="0"/>
              </a:endParaRPr>
            </a:p>
          </p:txBody>
        </p:sp>
        <p:pic>
          <p:nvPicPr>
            <p:cNvPr id="16"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17" name="TextBox 16"/>
            <p:cNvSpPr txBox="1"/>
            <p:nvPr/>
          </p:nvSpPr>
          <p:spPr>
            <a:xfrm>
              <a:off x="1478664" y="540004"/>
              <a:ext cx="2323072"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Tích cực</a:t>
              </a:r>
            </a:p>
          </p:txBody>
        </p:sp>
      </p:grpSp>
      <p:grpSp>
        <p:nvGrpSpPr>
          <p:cNvPr id="19" name="Group 18"/>
          <p:cNvGrpSpPr/>
          <p:nvPr/>
        </p:nvGrpSpPr>
        <p:grpSpPr>
          <a:xfrm>
            <a:off x="9677400" y="5288403"/>
            <a:ext cx="7955341" cy="4753999"/>
            <a:chOff x="1174668" y="534404"/>
            <a:chExt cx="7955341" cy="4753999"/>
          </a:xfrm>
        </p:grpSpPr>
        <p:pic>
          <p:nvPicPr>
            <p:cNvPr id="20"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2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22" name="Rectangle 21"/>
            <p:cNvSpPr/>
            <p:nvPr/>
          </p:nvSpPr>
          <p:spPr>
            <a:xfrm>
              <a:off x="1519442" y="1357848"/>
              <a:ext cx="7033892" cy="3785652"/>
            </a:xfrm>
            <a:prstGeom prst="rect">
              <a:avLst/>
            </a:prstGeom>
          </p:spPr>
          <p:txBody>
            <a:bodyPr wrap="square">
              <a:spAutoFit/>
            </a:bodyPr>
            <a:lstStyle/>
            <a:p>
              <a:pPr algn="just">
                <a:lnSpc>
                  <a:spcPct val="150000"/>
                </a:lnSpc>
              </a:pPr>
              <a:r>
                <a:rPr lang="vi-VN" sz="4000">
                  <a:solidFill>
                    <a:schemeClr val="accent5">
                      <a:lumMod val="50000"/>
                    </a:schemeClr>
                  </a:solidFill>
                  <a:latin typeface="Arial" pitchFamily="34" charset="0"/>
                  <a:cs typeface="Arial" pitchFamily="34" charset="0"/>
                </a:rPr>
                <a:t>Việc sử dụng phân hóa học và thuốc trừ sâu khiến chất lượng đất trồng ngày càng giảm.</a:t>
              </a:r>
              <a:endParaRPr lang="en-US" sz="4000">
                <a:solidFill>
                  <a:schemeClr val="accent5">
                    <a:lumMod val="50000"/>
                  </a:schemeClr>
                </a:solidFill>
                <a:latin typeface="Arial" pitchFamily="34" charset="0"/>
                <a:cs typeface="Arial" pitchFamily="34" charset="0"/>
              </a:endParaRPr>
            </a:p>
          </p:txBody>
        </p:sp>
        <p:pic>
          <p:nvPicPr>
            <p:cNvPr id="23"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24" name="TextBox 23"/>
            <p:cNvSpPr txBox="1"/>
            <p:nvPr/>
          </p:nvSpPr>
          <p:spPr>
            <a:xfrm>
              <a:off x="1478664" y="540004"/>
              <a:ext cx="2485296"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Tiêu cực:</a:t>
              </a:r>
            </a:p>
          </p:txBody>
        </p:sp>
      </p:gr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0531" y="656576"/>
            <a:ext cx="7637177" cy="44684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15" name="Group 14"/>
          <p:cNvGrpSpPr/>
          <p:nvPr/>
        </p:nvGrpSpPr>
        <p:grpSpPr>
          <a:xfrm>
            <a:off x="1583828" y="6147390"/>
            <a:ext cx="7872075" cy="3138827"/>
            <a:chOff x="509648" y="6096873"/>
            <a:chExt cx="7872075" cy="3138827"/>
          </a:xfrm>
        </p:grpSpPr>
        <p:pic>
          <p:nvPicPr>
            <p:cNvPr id="7" name="Picture 7"/>
            <p:cNvPicPr>
              <a:picLocks noChangeAspect="1"/>
            </p:cNvPicPr>
            <p:nvPr/>
          </p:nvPicPr>
          <p:blipFill>
            <a:blip r:embed="rId3"/>
            <a:srcRect l="58001" t="2080" r="26234" b="25652"/>
            <a:stretch>
              <a:fillRect/>
            </a:stretch>
          </p:blipFill>
          <p:spPr>
            <a:xfrm rot="5400000">
              <a:off x="3222540" y="4141561"/>
              <a:ext cx="3089398" cy="7098879"/>
            </a:xfrm>
            <a:prstGeom prst="rect">
              <a:avLst/>
            </a:prstGeom>
          </p:spPr>
        </p:pic>
        <p:pic>
          <p:nvPicPr>
            <p:cNvPr id="8" name="Picture 8"/>
            <p:cNvPicPr>
              <a:picLocks noChangeAspect="1"/>
            </p:cNvPicPr>
            <p:nvPr/>
          </p:nvPicPr>
          <p:blipFill>
            <a:blip r:embed="rId4"/>
            <a:srcRect t="17371"/>
            <a:stretch>
              <a:fillRect/>
            </a:stretch>
          </p:blipFill>
          <p:spPr>
            <a:xfrm rot="-2157041">
              <a:off x="509648" y="6096873"/>
              <a:ext cx="1859802" cy="522487"/>
            </a:xfrm>
            <a:prstGeom prst="rect">
              <a:avLst/>
            </a:prstGeom>
          </p:spPr>
        </p:pic>
        <p:pic>
          <p:nvPicPr>
            <p:cNvPr id="9" name="Picture 9"/>
            <p:cNvPicPr>
              <a:picLocks noChangeAspect="1"/>
            </p:cNvPicPr>
            <p:nvPr/>
          </p:nvPicPr>
          <p:blipFill>
            <a:blip r:embed="rId5"/>
            <a:srcRect l="15379" t="12406"/>
            <a:stretch>
              <a:fillRect/>
            </a:stretch>
          </p:blipFill>
          <p:spPr>
            <a:xfrm rot="-2348709">
              <a:off x="6348285" y="8563885"/>
              <a:ext cx="2033438" cy="578841"/>
            </a:xfrm>
            <a:prstGeom prst="rect">
              <a:avLst/>
            </a:prstGeom>
          </p:spPr>
        </p:pic>
        <p:sp>
          <p:nvSpPr>
            <p:cNvPr id="10" name="TextBox 10"/>
            <p:cNvSpPr txBox="1"/>
            <p:nvPr/>
          </p:nvSpPr>
          <p:spPr>
            <a:xfrm>
              <a:off x="1198205" y="6528694"/>
              <a:ext cx="6602112" cy="2436564"/>
            </a:xfrm>
            <a:prstGeom prst="rect">
              <a:avLst/>
            </a:prstGeom>
          </p:spPr>
          <p:txBody>
            <a:bodyPr lIns="0" tIns="0" rIns="0" bIns="0" rtlCol="0" anchor="t">
              <a:spAutoFit/>
            </a:bodyPr>
            <a:lstStyle/>
            <a:p>
              <a:pPr lvl="0" algn="ctr">
                <a:lnSpc>
                  <a:spcPts val="9540"/>
                </a:lnSpc>
                <a:spcBef>
                  <a:spcPct val="0"/>
                </a:spcBef>
              </a:pPr>
              <a:r>
                <a:rPr lang="en-US" sz="4800" b="1">
                  <a:solidFill>
                    <a:srgbClr val="124D24"/>
                  </a:solidFill>
                  <a:latin typeface="Arial" pitchFamily="34" charset="0"/>
                  <a:cs typeface="Arial" pitchFamily="34" charset="0"/>
                </a:rPr>
                <a:t>TÁC ĐỘNG ĐẾN MÔI TRƯỜNG NƯỚC</a:t>
              </a:r>
              <a:endParaRPr lang="vi-VN" sz="4800" b="1">
                <a:solidFill>
                  <a:srgbClr val="124D24"/>
                </a:solidFill>
                <a:latin typeface="Arial" pitchFamily="34" charset="0"/>
                <a:cs typeface="Arial" pitchFamily="34" charset="0"/>
              </a:endParaRPr>
            </a:p>
          </p:txBody>
        </p:sp>
      </p:grpSp>
      <p:grpSp>
        <p:nvGrpSpPr>
          <p:cNvPr id="18" name="Group 17"/>
          <p:cNvGrpSpPr/>
          <p:nvPr/>
        </p:nvGrpSpPr>
        <p:grpSpPr>
          <a:xfrm>
            <a:off x="1174668" y="534404"/>
            <a:ext cx="7955341" cy="4753999"/>
            <a:chOff x="1174668" y="534404"/>
            <a:chExt cx="7955341" cy="4753999"/>
          </a:xfrm>
        </p:grpSpPr>
        <p:pic>
          <p:nvPicPr>
            <p:cNvPr id="12"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13"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14" name="Rectangle 13"/>
            <p:cNvSpPr/>
            <p:nvPr/>
          </p:nvSpPr>
          <p:spPr>
            <a:xfrm>
              <a:off x="1519442" y="1357848"/>
              <a:ext cx="7033892" cy="2748253"/>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Các n</a:t>
              </a:r>
              <a:r>
                <a:rPr lang="vi-VN" sz="4000">
                  <a:solidFill>
                    <a:schemeClr val="accent5">
                      <a:lumMod val="50000"/>
                    </a:schemeClr>
                  </a:solidFill>
                  <a:latin typeface="Arial" pitchFamily="34" charset="0"/>
                  <a:cs typeface="Arial" pitchFamily="34" charset="0"/>
                </a:rPr>
                <a:t>hà máy hóa chất đã có hệ thống xử lí nước thải theo quy định.</a:t>
              </a:r>
              <a:endParaRPr lang="en-US" sz="4000">
                <a:solidFill>
                  <a:schemeClr val="accent5">
                    <a:lumMod val="50000"/>
                  </a:schemeClr>
                </a:solidFill>
                <a:latin typeface="Arial" pitchFamily="34" charset="0"/>
                <a:cs typeface="Arial" pitchFamily="34" charset="0"/>
              </a:endParaRPr>
            </a:p>
          </p:txBody>
        </p:sp>
        <p:pic>
          <p:nvPicPr>
            <p:cNvPr id="16"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17" name="TextBox 16"/>
            <p:cNvSpPr txBox="1"/>
            <p:nvPr/>
          </p:nvSpPr>
          <p:spPr>
            <a:xfrm>
              <a:off x="1478664" y="540004"/>
              <a:ext cx="2323072"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Tích cực</a:t>
              </a:r>
            </a:p>
          </p:txBody>
        </p:sp>
      </p:grpSp>
      <p:grpSp>
        <p:nvGrpSpPr>
          <p:cNvPr id="19" name="Group 18"/>
          <p:cNvGrpSpPr/>
          <p:nvPr/>
        </p:nvGrpSpPr>
        <p:grpSpPr>
          <a:xfrm>
            <a:off x="9677400" y="5288403"/>
            <a:ext cx="7955341" cy="4753999"/>
            <a:chOff x="1174668" y="534404"/>
            <a:chExt cx="7955341" cy="4753999"/>
          </a:xfrm>
        </p:grpSpPr>
        <p:pic>
          <p:nvPicPr>
            <p:cNvPr id="20"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2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22" name="Rectangle 21"/>
            <p:cNvSpPr/>
            <p:nvPr/>
          </p:nvSpPr>
          <p:spPr>
            <a:xfrm>
              <a:off x="1519442" y="1357848"/>
              <a:ext cx="7033892" cy="2748253"/>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V</a:t>
              </a:r>
              <a:r>
                <a:rPr lang="vi-VN" sz="4000">
                  <a:solidFill>
                    <a:schemeClr val="accent5">
                      <a:lumMod val="50000"/>
                    </a:schemeClr>
                  </a:solidFill>
                  <a:latin typeface="Arial" pitchFamily="34" charset="0"/>
                  <a:cs typeface="Arial" pitchFamily="34" charset="0"/>
                </a:rPr>
                <a:t>ẫn còn một số trại chăn nuôi xả nước thải chưa qua xử lí ra sông hồ.</a:t>
              </a:r>
              <a:endParaRPr lang="en-US" sz="4000">
                <a:solidFill>
                  <a:schemeClr val="accent5">
                    <a:lumMod val="50000"/>
                  </a:schemeClr>
                </a:solidFill>
                <a:latin typeface="Arial" pitchFamily="34" charset="0"/>
                <a:cs typeface="Arial" pitchFamily="34" charset="0"/>
              </a:endParaRPr>
            </a:p>
          </p:txBody>
        </p:sp>
        <p:pic>
          <p:nvPicPr>
            <p:cNvPr id="23"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24" name="TextBox 23"/>
            <p:cNvSpPr txBox="1"/>
            <p:nvPr/>
          </p:nvSpPr>
          <p:spPr>
            <a:xfrm>
              <a:off x="1478664" y="540004"/>
              <a:ext cx="2485296"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Tiêu cực:</a:t>
              </a:r>
            </a:p>
          </p:txBody>
        </p:sp>
      </p:gr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0869" y="614601"/>
            <a:ext cx="7686840" cy="45288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39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15" name="Group 14"/>
          <p:cNvGrpSpPr/>
          <p:nvPr/>
        </p:nvGrpSpPr>
        <p:grpSpPr>
          <a:xfrm>
            <a:off x="1583828" y="6147390"/>
            <a:ext cx="7872075" cy="3138827"/>
            <a:chOff x="509648" y="6096873"/>
            <a:chExt cx="7872075" cy="3138827"/>
          </a:xfrm>
        </p:grpSpPr>
        <p:pic>
          <p:nvPicPr>
            <p:cNvPr id="7" name="Picture 7"/>
            <p:cNvPicPr>
              <a:picLocks noChangeAspect="1"/>
            </p:cNvPicPr>
            <p:nvPr/>
          </p:nvPicPr>
          <p:blipFill>
            <a:blip r:embed="rId3"/>
            <a:srcRect l="58001" t="2080" r="26234" b="25652"/>
            <a:stretch>
              <a:fillRect/>
            </a:stretch>
          </p:blipFill>
          <p:spPr>
            <a:xfrm rot="5400000">
              <a:off x="3067150" y="3986171"/>
              <a:ext cx="3089398" cy="7409659"/>
            </a:xfrm>
            <a:prstGeom prst="rect">
              <a:avLst/>
            </a:prstGeom>
          </p:spPr>
        </p:pic>
        <p:pic>
          <p:nvPicPr>
            <p:cNvPr id="8" name="Picture 8"/>
            <p:cNvPicPr>
              <a:picLocks noChangeAspect="1"/>
            </p:cNvPicPr>
            <p:nvPr/>
          </p:nvPicPr>
          <p:blipFill>
            <a:blip r:embed="rId4"/>
            <a:srcRect t="17371"/>
            <a:stretch>
              <a:fillRect/>
            </a:stretch>
          </p:blipFill>
          <p:spPr>
            <a:xfrm rot="-2157041">
              <a:off x="509648" y="6096873"/>
              <a:ext cx="1859802" cy="522487"/>
            </a:xfrm>
            <a:prstGeom prst="rect">
              <a:avLst/>
            </a:prstGeom>
          </p:spPr>
        </p:pic>
        <p:pic>
          <p:nvPicPr>
            <p:cNvPr id="9" name="Picture 9"/>
            <p:cNvPicPr>
              <a:picLocks noChangeAspect="1"/>
            </p:cNvPicPr>
            <p:nvPr/>
          </p:nvPicPr>
          <p:blipFill>
            <a:blip r:embed="rId5"/>
            <a:srcRect l="15379" t="12406"/>
            <a:stretch>
              <a:fillRect/>
            </a:stretch>
          </p:blipFill>
          <p:spPr>
            <a:xfrm rot="-2348709">
              <a:off x="6348285" y="8563885"/>
              <a:ext cx="2033438" cy="578841"/>
            </a:xfrm>
            <a:prstGeom prst="rect">
              <a:avLst/>
            </a:prstGeom>
          </p:spPr>
        </p:pic>
        <p:sp>
          <p:nvSpPr>
            <p:cNvPr id="10" name="TextBox 10"/>
            <p:cNvSpPr txBox="1"/>
            <p:nvPr/>
          </p:nvSpPr>
          <p:spPr>
            <a:xfrm>
              <a:off x="935322" y="6528694"/>
              <a:ext cx="6602112" cy="2436564"/>
            </a:xfrm>
            <a:prstGeom prst="rect">
              <a:avLst/>
            </a:prstGeom>
          </p:spPr>
          <p:txBody>
            <a:bodyPr lIns="0" tIns="0" rIns="0" bIns="0" rtlCol="0" anchor="t">
              <a:spAutoFit/>
            </a:bodyPr>
            <a:lstStyle/>
            <a:p>
              <a:pPr lvl="0" algn="ctr">
                <a:lnSpc>
                  <a:spcPts val="9540"/>
                </a:lnSpc>
                <a:spcBef>
                  <a:spcPct val="0"/>
                </a:spcBef>
              </a:pPr>
              <a:r>
                <a:rPr lang="en-US" sz="4800" b="1">
                  <a:solidFill>
                    <a:srgbClr val="124D24"/>
                  </a:solidFill>
                  <a:latin typeface="Arial" pitchFamily="34" charset="0"/>
                  <a:cs typeface="Arial" pitchFamily="34" charset="0"/>
                </a:rPr>
                <a:t>TÁC ĐỘNG ĐẾN MÔI TRƯỜNG KHÔNG KHÍ</a:t>
              </a:r>
              <a:endParaRPr lang="vi-VN" sz="4800" b="1">
                <a:solidFill>
                  <a:srgbClr val="124D24"/>
                </a:solidFill>
                <a:latin typeface="Arial" pitchFamily="34" charset="0"/>
                <a:cs typeface="Arial" pitchFamily="34" charset="0"/>
              </a:endParaRPr>
            </a:p>
          </p:txBody>
        </p:sp>
      </p:grpSp>
      <p:grpSp>
        <p:nvGrpSpPr>
          <p:cNvPr id="18" name="Group 17"/>
          <p:cNvGrpSpPr/>
          <p:nvPr/>
        </p:nvGrpSpPr>
        <p:grpSpPr>
          <a:xfrm>
            <a:off x="1174668" y="534404"/>
            <a:ext cx="7955341" cy="4753999"/>
            <a:chOff x="1174668" y="534404"/>
            <a:chExt cx="7955341" cy="4753999"/>
          </a:xfrm>
        </p:grpSpPr>
        <p:pic>
          <p:nvPicPr>
            <p:cNvPr id="12"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13"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14" name="Rectangle 13"/>
            <p:cNvSpPr/>
            <p:nvPr/>
          </p:nvSpPr>
          <p:spPr>
            <a:xfrm>
              <a:off x="1681309" y="1528184"/>
              <a:ext cx="6710158" cy="2862322"/>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Đ</a:t>
              </a:r>
              <a:r>
                <a:rPr lang="vi-VN" sz="4000">
                  <a:solidFill>
                    <a:schemeClr val="accent5">
                      <a:lumMod val="50000"/>
                    </a:schemeClr>
                  </a:solidFill>
                  <a:latin typeface="Arial" pitchFamily="34" charset="0"/>
                  <a:cs typeface="Arial" pitchFamily="34" charset="0"/>
                </a:rPr>
                <a:t>ường phố trồng thêm nhiều cây xanh, địa phương có thêm dự án trồng rừng.</a:t>
              </a:r>
              <a:endParaRPr lang="en-US" sz="4000">
                <a:solidFill>
                  <a:schemeClr val="accent5">
                    <a:lumMod val="50000"/>
                  </a:schemeClr>
                </a:solidFill>
                <a:latin typeface="Arial" pitchFamily="34" charset="0"/>
                <a:cs typeface="Arial" pitchFamily="34" charset="0"/>
              </a:endParaRPr>
            </a:p>
          </p:txBody>
        </p:sp>
        <p:pic>
          <p:nvPicPr>
            <p:cNvPr id="16"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17" name="TextBox 16"/>
            <p:cNvSpPr txBox="1"/>
            <p:nvPr/>
          </p:nvSpPr>
          <p:spPr>
            <a:xfrm>
              <a:off x="1478664" y="540004"/>
              <a:ext cx="2323072"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Tích cực</a:t>
              </a:r>
            </a:p>
          </p:txBody>
        </p:sp>
      </p:grpSp>
      <p:grpSp>
        <p:nvGrpSpPr>
          <p:cNvPr id="19" name="Group 18"/>
          <p:cNvGrpSpPr/>
          <p:nvPr/>
        </p:nvGrpSpPr>
        <p:grpSpPr>
          <a:xfrm>
            <a:off x="9677400" y="5288403"/>
            <a:ext cx="7955341" cy="4753999"/>
            <a:chOff x="1174668" y="534404"/>
            <a:chExt cx="7955341" cy="4753999"/>
          </a:xfrm>
        </p:grpSpPr>
        <p:pic>
          <p:nvPicPr>
            <p:cNvPr id="20"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l="40746" t="16223" r="1099" b="21785"/>
            <a:stretch>
              <a:fillRect/>
            </a:stretch>
          </p:blipFill>
          <p:spPr>
            <a:xfrm>
              <a:off x="1217800" y="775192"/>
              <a:ext cx="7637177" cy="4368307"/>
            </a:xfrm>
            <a:prstGeom prst="rect">
              <a:avLst/>
            </a:prstGeom>
          </p:spPr>
        </p:pic>
        <p:pic>
          <p:nvPicPr>
            <p:cNvPr id="2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7212" y="4551923"/>
              <a:ext cx="2872797" cy="736480"/>
            </a:xfrm>
            <a:prstGeom prst="rect">
              <a:avLst/>
            </a:prstGeom>
          </p:spPr>
        </p:pic>
        <p:sp>
          <p:nvSpPr>
            <p:cNvPr id="22" name="Rectangle 21"/>
            <p:cNvSpPr/>
            <p:nvPr/>
          </p:nvSpPr>
          <p:spPr>
            <a:xfrm>
              <a:off x="1519442" y="1357848"/>
              <a:ext cx="7033892" cy="3785652"/>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C</a:t>
              </a:r>
              <a:r>
                <a:rPr lang="vi-VN" sz="4000">
                  <a:solidFill>
                    <a:schemeClr val="accent5">
                      <a:lumMod val="50000"/>
                    </a:schemeClr>
                  </a:solidFill>
                  <a:latin typeface="Arial" pitchFamily="34" charset="0"/>
                  <a:cs typeface="Arial" pitchFamily="34" charset="0"/>
                </a:rPr>
                <a:t>ác phương tiện giao thông, các nhà máy xi măng, các lò nung gạch,....xả nhiều khí thải ra môi trường.</a:t>
              </a:r>
              <a:endParaRPr lang="en-US" sz="4000">
                <a:solidFill>
                  <a:schemeClr val="accent5">
                    <a:lumMod val="50000"/>
                  </a:schemeClr>
                </a:solidFill>
                <a:latin typeface="Arial" pitchFamily="34" charset="0"/>
                <a:cs typeface="Arial" pitchFamily="34" charset="0"/>
              </a:endParaRPr>
            </a:p>
          </p:txBody>
        </p:sp>
        <p:pic>
          <p:nvPicPr>
            <p:cNvPr id="23" name="Picture 8"/>
            <p:cNvPicPr>
              <a:picLocks noChangeAspect="1"/>
            </p:cNvPicPr>
            <p:nvPr/>
          </p:nvPicPr>
          <p:blipFill>
            <a:blip r:embed="rId4"/>
            <a:srcRect t="17371"/>
            <a:stretch>
              <a:fillRect/>
            </a:stretch>
          </p:blipFill>
          <p:spPr>
            <a:xfrm>
              <a:off x="1174668" y="534404"/>
              <a:ext cx="2931064" cy="823444"/>
            </a:xfrm>
            <a:prstGeom prst="rect">
              <a:avLst/>
            </a:prstGeom>
          </p:spPr>
        </p:pic>
        <p:sp>
          <p:nvSpPr>
            <p:cNvPr id="24" name="TextBox 23"/>
            <p:cNvSpPr txBox="1"/>
            <p:nvPr/>
          </p:nvSpPr>
          <p:spPr>
            <a:xfrm>
              <a:off x="1478664" y="540004"/>
              <a:ext cx="2485296" cy="707886"/>
            </a:xfrm>
            <a:prstGeom prst="rect">
              <a:avLst/>
            </a:prstGeom>
            <a:noFill/>
          </p:spPr>
          <p:txBody>
            <a:bodyPr wrap="none" rtlCol="0">
              <a:spAutoFit/>
            </a:bodyPr>
            <a:lstStyle/>
            <a:p>
              <a:r>
                <a:rPr lang="en-US" sz="4000" b="1">
                  <a:solidFill>
                    <a:schemeClr val="accent5">
                      <a:lumMod val="50000"/>
                    </a:schemeClr>
                  </a:solidFill>
                  <a:latin typeface="Arial" pitchFamily="34" charset="0"/>
                  <a:cs typeface="Arial" pitchFamily="34" charset="0"/>
                </a:rPr>
                <a:t>Tiêu cực:</a:t>
              </a:r>
            </a:p>
          </p:txBody>
        </p:sp>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7399" y="575927"/>
            <a:ext cx="7680309" cy="4469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639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6831">
            <a:off x="7771306" y="6986245"/>
            <a:ext cx="5052306" cy="2829931"/>
          </a:xfrm>
          <a:prstGeom prst="rect">
            <a:avLst/>
          </a:prstGeom>
        </p:spPr>
      </p:pic>
      <p:pic>
        <p:nvPicPr>
          <p:cNvPr id="5" name="Picture 5"/>
          <p:cNvPicPr>
            <a:picLocks noChangeAspect="1"/>
          </p:cNvPicPr>
          <p:nvPr/>
        </p:nvPicPr>
        <p:blipFill>
          <a:blip r:embed="rId4"/>
          <a:srcRect l="48846" t="11655" r="5799" b="22584"/>
          <a:stretch>
            <a:fillRect/>
          </a:stretch>
        </p:blipFill>
        <p:spPr>
          <a:xfrm rot="5400000">
            <a:off x="3629445" y="-1162524"/>
            <a:ext cx="7281549" cy="13181902"/>
          </a:xfrm>
          <a:prstGeom prst="rect">
            <a:avLst/>
          </a:prstGeom>
        </p:spPr>
      </p:pic>
      <p:grpSp>
        <p:nvGrpSpPr>
          <p:cNvPr id="7" name="Group 7"/>
          <p:cNvGrpSpPr>
            <a:grpSpLocks noChangeAspect="1"/>
          </p:cNvGrpSpPr>
          <p:nvPr/>
        </p:nvGrpSpPr>
        <p:grpSpPr>
          <a:xfrm rot="285910">
            <a:off x="11800086" y="1447658"/>
            <a:ext cx="4773175" cy="5022210"/>
            <a:chOff x="0" y="0"/>
            <a:chExt cx="5842000" cy="6146800"/>
          </a:xfrm>
        </p:grpSpPr>
        <p:sp>
          <p:nvSpPr>
            <p:cNvPr id="8" name="Freeform 8"/>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a:stretch>
                <a:fillRect l="-42295" r="-42295"/>
              </a:stretch>
            </a:blipFill>
          </p:spPr>
        </p:sp>
        <p:sp>
          <p:nvSpPr>
            <p:cNvPr id="9" name="Freeform 9"/>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6"/>
              <a:stretch>
                <a:fillRect t="-286" b="-286"/>
              </a:stretch>
            </a:blipFill>
          </p:spPr>
        </p:sp>
      </p:grpSp>
      <p:pic>
        <p:nvPicPr>
          <p:cNvPr id="10" name="Picture 10"/>
          <p:cNvPicPr>
            <a:picLocks noChangeAspect="1"/>
          </p:cNvPicPr>
          <p:nvPr/>
        </p:nvPicPr>
        <p:blipFill>
          <a:blip r:embed="rId7"/>
          <a:srcRect t="22241"/>
          <a:stretch>
            <a:fillRect/>
          </a:stretch>
        </p:blipFill>
        <p:spPr>
          <a:xfrm>
            <a:off x="12955178" y="1028700"/>
            <a:ext cx="2462989" cy="813954"/>
          </a:xfrm>
          <a:prstGeom prst="rect">
            <a:avLst/>
          </a:prstGeom>
        </p:spPr>
      </p:pic>
      <p:sp>
        <p:nvSpPr>
          <p:cNvPr id="11" name="TextBox 11"/>
          <p:cNvSpPr txBox="1"/>
          <p:nvPr/>
        </p:nvSpPr>
        <p:spPr>
          <a:xfrm>
            <a:off x="1591491" y="3581767"/>
            <a:ext cx="9598006" cy="3693319"/>
          </a:xfrm>
          <a:prstGeom prst="rect">
            <a:avLst/>
          </a:prstGeom>
        </p:spPr>
        <p:txBody>
          <a:bodyPr wrap="square" lIns="0" tIns="0" rIns="0" bIns="0" rtlCol="0" anchor="t">
            <a:spAutoFit/>
          </a:bodyPr>
          <a:lstStyle/>
          <a:p>
            <a:pPr lvl="0" algn="just">
              <a:lnSpc>
                <a:spcPct val="150000"/>
              </a:lnSpc>
              <a:spcBef>
                <a:spcPct val="0"/>
              </a:spcBef>
            </a:pPr>
            <a:r>
              <a:rPr lang="vi-VN" sz="4000">
                <a:solidFill>
                  <a:srgbClr val="124D24"/>
                </a:solidFill>
              </a:rPr>
              <a:t>Đề xuất giải pháp bảo vệ môi trường tự nhiên ở địa phương dựa trên kết quả phân tích, đánh giá thực trạng và tác động của con người đến môi trường tự nhiên.</a:t>
            </a:r>
            <a:endParaRPr lang="en-US" sz="4000" u="none">
              <a:solidFill>
                <a:srgbClr val="124D24"/>
              </a:solidFill>
            </a:endParaRPr>
          </a:p>
        </p:txBody>
      </p:sp>
      <p:sp>
        <p:nvSpPr>
          <p:cNvPr id="12" name="TextBox 12"/>
          <p:cNvSpPr txBox="1"/>
          <p:nvPr/>
        </p:nvSpPr>
        <p:spPr>
          <a:xfrm>
            <a:off x="1905000" y="2107390"/>
            <a:ext cx="8329523" cy="1071384"/>
          </a:xfrm>
          <a:prstGeom prst="rect">
            <a:avLst/>
          </a:prstGeom>
        </p:spPr>
        <p:txBody>
          <a:bodyPr lIns="0" tIns="0" rIns="0" bIns="0" rtlCol="0" anchor="t">
            <a:spAutoFit/>
          </a:bodyPr>
          <a:lstStyle/>
          <a:p>
            <a:pPr marL="0" lvl="0" indent="0" algn="l">
              <a:lnSpc>
                <a:spcPts val="9540"/>
              </a:lnSpc>
              <a:spcBef>
                <a:spcPct val="0"/>
              </a:spcBef>
            </a:pPr>
            <a:r>
              <a:rPr lang="en-US" sz="4800" b="1" u="sng">
                <a:solidFill>
                  <a:srgbClr val="124D24"/>
                </a:solidFill>
                <a:latin typeface="Arial" pitchFamily="34" charset="0"/>
                <a:cs typeface="Arial" pitchFamily="34" charset="0"/>
              </a:rPr>
              <a:t>Yêu cầu:</a:t>
            </a:r>
          </a:p>
        </p:txBody>
      </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42631" flipH="1">
            <a:off x="11655918" y="1164890"/>
            <a:ext cx="873094" cy="796896"/>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1249" y="6967769"/>
            <a:ext cx="1936025" cy="2957816"/>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400" y="4342647"/>
            <a:ext cx="2468429" cy="5851880"/>
          </a:xfrm>
          <a:prstGeom prst="rect">
            <a:avLst/>
          </a:prstGeom>
        </p:spPr>
      </p:pic>
      <p:grpSp>
        <p:nvGrpSpPr>
          <p:cNvPr id="18" name="Group 17"/>
          <p:cNvGrpSpPr/>
          <p:nvPr/>
        </p:nvGrpSpPr>
        <p:grpSpPr>
          <a:xfrm>
            <a:off x="1222270" y="155499"/>
            <a:ext cx="15993550" cy="1410920"/>
            <a:chOff x="1913449" y="155499"/>
            <a:chExt cx="15993550" cy="1410920"/>
          </a:xfrm>
        </p:grpSpPr>
        <p:pic>
          <p:nvPicPr>
            <p:cNvPr id="19" name="Picture 18"/>
            <p:cNvPicPr>
              <a:picLocks noChangeAspect="1"/>
            </p:cNvPicPr>
            <p:nvPr/>
          </p:nvPicPr>
          <p:blipFill>
            <a:blip r:embed="rId14"/>
            <a:srcRect l="12957" t="680" r="12957" b="27020"/>
            <a:stretch>
              <a:fillRect/>
            </a:stretch>
          </p:blipFill>
          <p:spPr>
            <a:xfrm>
              <a:off x="1913449" y="155499"/>
              <a:ext cx="15993550" cy="1410920"/>
            </a:xfrm>
            <a:prstGeom prst="rect">
              <a:avLst/>
            </a:prstGeom>
          </p:spPr>
        </p:pic>
        <p:sp>
          <p:nvSpPr>
            <p:cNvPr id="20" name="TextBox 19"/>
            <p:cNvSpPr txBox="1"/>
            <p:nvPr/>
          </p:nvSpPr>
          <p:spPr>
            <a:xfrm>
              <a:off x="2562031" y="518845"/>
              <a:ext cx="15344967" cy="577081"/>
            </a:xfrm>
            <a:prstGeom prst="rect">
              <a:avLst/>
            </a:prstGeom>
          </p:spPr>
          <p:txBody>
            <a:bodyPr wrap="square" lIns="0" tIns="0" rIns="0" bIns="0" rtlCol="0" anchor="t">
              <a:spAutoFit/>
            </a:bodyPr>
            <a:lstStyle/>
            <a:p>
              <a:pPr lvl="0" algn="ctr">
                <a:lnSpc>
                  <a:spcPts val="4452"/>
                </a:lnSpc>
                <a:spcBef>
                  <a:spcPct val="0"/>
                </a:spcBef>
              </a:pPr>
              <a:r>
                <a:rPr lang="en-US" sz="4400" b="1">
                  <a:solidFill>
                    <a:srgbClr val="124D24"/>
                  </a:solidFill>
                  <a:latin typeface="Arial" pitchFamily="34" charset="0"/>
                  <a:cs typeface="Arial" pitchFamily="34" charset="0"/>
                </a:rPr>
                <a:t>NV3</a:t>
              </a:r>
              <a:r>
                <a:rPr lang="vi-VN" sz="4400" b="1">
                  <a:solidFill>
                    <a:srgbClr val="124D24"/>
                  </a:solidFill>
                </a:rPr>
                <a:t>. Đề xuất các giải pháp bảo vệ môi trường tự nhiên</a:t>
              </a:r>
              <a:endParaRPr lang="en-US" sz="4400" b="1" u="none">
                <a:solidFill>
                  <a:srgbClr val="124D24"/>
                </a:solidFill>
              </a:endParaRPr>
            </a:p>
          </p:txBody>
        </p:sp>
      </p:gr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3"/>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3"/>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3"/>
          <a:srcRect l="3463" t="13780" r="23876" b="42950"/>
          <a:stretch>
            <a:fillRect/>
          </a:stretch>
        </p:blipFill>
        <p:spPr>
          <a:xfrm>
            <a:off x="2192576" y="4925303"/>
            <a:ext cx="6847804" cy="2044004"/>
          </a:xfrm>
          <a:prstGeom prst="rect">
            <a:avLst/>
          </a:prstGeom>
        </p:spPr>
      </p:pic>
      <p:pic>
        <p:nvPicPr>
          <p:cNvPr id="7" name="Picture 7"/>
          <p:cNvPicPr>
            <a:picLocks noChangeAspect="1"/>
          </p:cNvPicPr>
          <p:nvPr/>
        </p:nvPicPr>
        <p:blipFill>
          <a:blip r:embed="rId4"/>
          <a:srcRect l="19715" t="9987" r="7623" b="37344"/>
          <a:stretch>
            <a:fillRect/>
          </a:stretch>
        </p:blipFill>
        <p:spPr>
          <a:xfrm>
            <a:off x="2192576" y="7158406"/>
            <a:ext cx="6847804" cy="248798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51469" y="6950257"/>
            <a:ext cx="4079950" cy="623325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2265" y="2020951"/>
            <a:ext cx="2725713" cy="646182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16200" y="4134736"/>
            <a:ext cx="1099184" cy="78112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43552" y="8060678"/>
            <a:ext cx="2941669" cy="1818486"/>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7275" y="8224020"/>
            <a:ext cx="1504757" cy="1499285"/>
          </a:xfrm>
          <a:prstGeom prst="rect">
            <a:avLst/>
          </a:prstGeom>
        </p:spPr>
      </p:pic>
      <p:grpSp>
        <p:nvGrpSpPr>
          <p:cNvPr id="34" name="Group 33"/>
          <p:cNvGrpSpPr/>
          <p:nvPr/>
        </p:nvGrpSpPr>
        <p:grpSpPr>
          <a:xfrm>
            <a:off x="1222270" y="155499"/>
            <a:ext cx="15993550" cy="1410920"/>
            <a:chOff x="1913449" y="155499"/>
            <a:chExt cx="15993550" cy="1410920"/>
          </a:xfrm>
        </p:grpSpPr>
        <p:pic>
          <p:nvPicPr>
            <p:cNvPr id="18" name="Picture 18"/>
            <p:cNvPicPr>
              <a:picLocks noChangeAspect="1"/>
            </p:cNvPicPr>
            <p:nvPr/>
          </p:nvPicPr>
          <p:blipFill>
            <a:blip r:embed="rId15"/>
            <a:srcRect l="12957" t="680" r="12957" b="27020"/>
            <a:stretch>
              <a:fillRect/>
            </a:stretch>
          </p:blipFill>
          <p:spPr>
            <a:xfrm>
              <a:off x="1913449" y="155499"/>
              <a:ext cx="15993550" cy="1410920"/>
            </a:xfrm>
            <a:prstGeom prst="rect">
              <a:avLst/>
            </a:prstGeom>
          </p:spPr>
        </p:pic>
        <p:sp>
          <p:nvSpPr>
            <p:cNvPr id="19" name="TextBox 19"/>
            <p:cNvSpPr txBox="1"/>
            <p:nvPr/>
          </p:nvSpPr>
          <p:spPr>
            <a:xfrm>
              <a:off x="2562031" y="518845"/>
              <a:ext cx="15344967" cy="577081"/>
            </a:xfrm>
            <a:prstGeom prst="rect">
              <a:avLst/>
            </a:prstGeom>
          </p:spPr>
          <p:txBody>
            <a:bodyPr wrap="square" lIns="0" tIns="0" rIns="0" bIns="0" rtlCol="0" anchor="t">
              <a:spAutoFit/>
            </a:bodyPr>
            <a:lstStyle/>
            <a:p>
              <a:pPr lvl="0" algn="ctr">
                <a:lnSpc>
                  <a:spcPts val="4452"/>
                </a:lnSpc>
                <a:spcBef>
                  <a:spcPct val="0"/>
                </a:spcBef>
              </a:pPr>
              <a:r>
                <a:rPr lang="en-US" sz="4400" b="1">
                  <a:solidFill>
                    <a:srgbClr val="124D24"/>
                  </a:solidFill>
                  <a:latin typeface="Arial" pitchFamily="34" charset="0"/>
                  <a:cs typeface="Arial" pitchFamily="34" charset="0"/>
                </a:rPr>
                <a:t>NV3</a:t>
              </a:r>
              <a:r>
                <a:rPr lang="vi-VN" sz="4400" b="1">
                  <a:solidFill>
                    <a:srgbClr val="124D24"/>
                  </a:solidFill>
                </a:rPr>
                <a:t>. Đề xuất các giải pháp bảo vệ môi trường tự nhiên</a:t>
              </a:r>
              <a:endParaRPr lang="en-US" sz="4400" b="1" u="none">
                <a:solidFill>
                  <a:srgbClr val="124D24"/>
                </a:solidFill>
              </a:endParaRPr>
            </a:p>
          </p:txBody>
        </p:sp>
      </p:grpSp>
      <p:pic>
        <p:nvPicPr>
          <p:cNvPr id="30" name="Picture 3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150064" y="8060678"/>
            <a:ext cx="748793" cy="683444"/>
          </a:xfrm>
          <a:prstGeom prst="rect">
            <a:avLst/>
          </a:prstGeom>
        </p:spPr>
      </p:pic>
      <p:pic>
        <p:nvPicPr>
          <p:cNvPr id="31" name="Picture 3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707375" y="8060678"/>
            <a:ext cx="2924571" cy="749753"/>
          </a:xfrm>
          <a:prstGeom prst="rect">
            <a:avLst/>
          </a:prstGeom>
        </p:spPr>
      </p:pic>
      <p:pic>
        <p:nvPicPr>
          <p:cNvPr id="32" name="Picture 3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403408">
            <a:off x="7584905" y="3739936"/>
            <a:ext cx="916045" cy="916045"/>
          </a:xfrm>
          <a:prstGeom prst="rect">
            <a:avLst/>
          </a:prstGeom>
        </p:spPr>
      </p:pic>
      <p:sp>
        <p:nvSpPr>
          <p:cNvPr id="35" name="Rectangle 34"/>
          <p:cNvSpPr/>
          <p:nvPr/>
        </p:nvSpPr>
        <p:spPr>
          <a:xfrm>
            <a:off x="2468340" y="2222338"/>
            <a:ext cx="6572039" cy="1938992"/>
          </a:xfrm>
          <a:prstGeom prst="rect">
            <a:avLst/>
          </a:prstGeom>
        </p:spPr>
        <p:txBody>
          <a:bodyPr wrap="square">
            <a:spAutoFit/>
          </a:bodyPr>
          <a:lstStyle/>
          <a:p>
            <a:pPr>
              <a:lnSpc>
                <a:spcPct val="150000"/>
              </a:lnSpc>
            </a:pPr>
            <a:r>
              <a:rPr lang="pt-BR" sz="4000" b="1">
                <a:solidFill>
                  <a:schemeClr val="accent3">
                    <a:lumMod val="50000"/>
                  </a:schemeClr>
                </a:solidFill>
                <a:latin typeface="Arial" pitchFamily="34" charset="0"/>
                <a:cs typeface="Arial" pitchFamily="34" charset="0"/>
              </a:rPr>
              <a:t>Chăm sóc và trồng nhiều cây xanh.</a:t>
            </a:r>
            <a:endParaRPr lang="en-US" sz="4000" b="1">
              <a:solidFill>
                <a:schemeClr val="accent3">
                  <a:lumMod val="50000"/>
                </a:schemeClr>
              </a:solidFill>
              <a:latin typeface="Arial" pitchFamily="34" charset="0"/>
              <a:cs typeface="Arial" pitchFamily="34" charset="0"/>
            </a:endParaRPr>
          </a:p>
        </p:txBody>
      </p:sp>
      <p:sp>
        <p:nvSpPr>
          <p:cNvPr id="36" name="Rectangle 35"/>
          <p:cNvSpPr/>
          <p:nvPr/>
        </p:nvSpPr>
        <p:spPr>
          <a:xfrm>
            <a:off x="9494810" y="2309813"/>
            <a:ext cx="6572039" cy="1824923"/>
          </a:xfrm>
          <a:prstGeom prst="rect">
            <a:avLst/>
          </a:prstGeom>
        </p:spPr>
        <p:txBody>
          <a:bodyPr wrap="square">
            <a:spAutoFit/>
          </a:bodyPr>
          <a:lstStyle/>
          <a:p>
            <a:pPr>
              <a:lnSpc>
                <a:spcPct val="150000"/>
              </a:lnSpc>
            </a:pPr>
            <a:r>
              <a:rPr lang="pt-BR" sz="4000" b="1">
                <a:solidFill>
                  <a:schemeClr val="accent3">
                    <a:lumMod val="50000"/>
                  </a:schemeClr>
                </a:solidFill>
                <a:latin typeface="Arial" pitchFamily="34" charset="0"/>
                <a:cs typeface="Arial" pitchFamily="34" charset="0"/>
              </a:rPr>
              <a:t>Sử dụng các chất liệu từ thiên nhiên.</a:t>
            </a:r>
            <a:endParaRPr lang="en-US" sz="4000" b="1">
              <a:solidFill>
                <a:schemeClr val="accent3">
                  <a:lumMod val="50000"/>
                </a:schemeClr>
              </a:solidFill>
              <a:latin typeface="Arial" pitchFamily="34" charset="0"/>
              <a:cs typeface="Arial" pitchFamily="34" charset="0"/>
            </a:endParaRPr>
          </a:p>
        </p:txBody>
      </p:sp>
      <p:sp>
        <p:nvSpPr>
          <p:cNvPr id="37" name="Rectangle 36"/>
          <p:cNvSpPr/>
          <p:nvPr/>
        </p:nvSpPr>
        <p:spPr>
          <a:xfrm>
            <a:off x="2334812" y="5496508"/>
            <a:ext cx="6572039" cy="901593"/>
          </a:xfrm>
          <a:prstGeom prst="rect">
            <a:avLst/>
          </a:prstGeom>
        </p:spPr>
        <p:txBody>
          <a:bodyPr wrap="square">
            <a:spAutoFit/>
          </a:bodyPr>
          <a:lstStyle/>
          <a:p>
            <a:pPr>
              <a:lnSpc>
                <a:spcPct val="150000"/>
              </a:lnSpc>
            </a:pPr>
            <a:r>
              <a:rPr lang="pt-BR" sz="4000" b="1">
                <a:solidFill>
                  <a:schemeClr val="accent3">
                    <a:lumMod val="50000"/>
                  </a:schemeClr>
                </a:solidFill>
                <a:latin typeface="Arial" pitchFamily="34" charset="0"/>
                <a:cs typeface="Arial" pitchFamily="34" charset="0"/>
              </a:rPr>
              <a:t>Sử dụng năng lượng sạch</a:t>
            </a:r>
            <a:endParaRPr lang="en-US" sz="4000" b="1">
              <a:solidFill>
                <a:schemeClr val="accent3">
                  <a:lumMod val="50000"/>
                </a:schemeClr>
              </a:solidFill>
              <a:latin typeface="Arial" pitchFamily="34" charset="0"/>
              <a:cs typeface="Arial" pitchFamily="34" charset="0"/>
            </a:endParaRPr>
          </a:p>
        </p:txBody>
      </p:sp>
      <p:sp>
        <p:nvSpPr>
          <p:cNvPr id="38" name="Rectangle 37"/>
          <p:cNvSpPr/>
          <p:nvPr/>
        </p:nvSpPr>
        <p:spPr>
          <a:xfrm>
            <a:off x="9696087" y="4969919"/>
            <a:ext cx="3889206" cy="3785652"/>
          </a:xfrm>
          <a:prstGeom prst="rect">
            <a:avLst/>
          </a:prstGeom>
        </p:spPr>
        <p:txBody>
          <a:bodyPr wrap="none">
            <a:spAutoFit/>
          </a:bodyPr>
          <a:lstStyle/>
          <a:p>
            <a:pPr>
              <a:lnSpc>
                <a:spcPct val="150000"/>
              </a:lnSpc>
            </a:pPr>
            <a:r>
              <a:rPr lang="pt-BR" sz="4000" b="1">
                <a:solidFill>
                  <a:schemeClr val="accent3">
                    <a:lumMod val="50000"/>
                  </a:schemeClr>
                </a:solidFill>
                <a:latin typeface="Arial" pitchFamily="34" charset="0"/>
                <a:cs typeface="Arial" pitchFamily="34" charset="0"/>
              </a:rPr>
              <a:t>Nguyên tắc 3R </a:t>
            </a:r>
          </a:p>
          <a:p>
            <a:pPr marL="571500" indent="-571500">
              <a:lnSpc>
                <a:spcPct val="150000"/>
              </a:lnSpc>
              <a:buFont typeface="Wingdings" pitchFamily="2" charset="2"/>
              <a:buChar char="§"/>
            </a:pPr>
            <a:r>
              <a:rPr lang="pt-BR" sz="4000">
                <a:solidFill>
                  <a:schemeClr val="accent3">
                    <a:lumMod val="50000"/>
                  </a:schemeClr>
                </a:solidFill>
                <a:latin typeface="Arial" pitchFamily="34" charset="0"/>
                <a:cs typeface="Arial" pitchFamily="34" charset="0"/>
              </a:rPr>
              <a:t>Reduce</a:t>
            </a:r>
          </a:p>
          <a:p>
            <a:pPr marL="571500" indent="-571500">
              <a:lnSpc>
                <a:spcPct val="150000"/>
              </a:lnSpc>
              <a:buFont typeface="Wingdings" pitchFamily="2" charset="2"/>
              <a:buChar char="§"/>
            </a:pPr>
            <a:r>
              <a:rPr lang="pt-BR" sz="4000">
                <a:solidFill>
                  <a:schemeClr val="accent3">
                    <a:lumMod val="50000"/>
                  </a:schemeClr>
                </a:solidFill>
                <a:latin typeface="Arial" pitchFamily="34" charset="0"/>
                <a:cs typeface="Arial" pitchFamily="34" charset="0"/>
              </a:rPr>
              <a:t>Reuse</a:t>
            </a:r>
          </a:p>
          <a:p>
            <a:pPr marL="571500" indent="-571500">
              <a:lnSpc>
                <a:spcPct val="150000"/>
              </a:lnSpc>
              <a:buFont typeface="Wingdings" pitchFamily="2" charset="2"/>
              <a:buChar char="§"/>
            </a:pPr>
            <a:r>
              <a:rPr lang="pt-BR" sz="4000">
                <a:solidFill>
                  <a:schemeClr val="accent3">
                    <a:lumMod val="50000"/>
                  </a:schemeClr>
                </a:solidFill>
                <a:latin typeface="Arial" pitchFamily="34" charset="0"/>
                <a:cs typeface="Arial" pitchFamily="34" charset="0"/>
              </a:rPr>
              <a:t>Recycle</a:t>
            </a:r>
            <a:endParaRPr lang="en-US" sz="4000">
              <a:solidFill>
                <a:schemeClr val="accent3">
                  <a:lumMod val="50000"/>
                </a:schemeClr>
              </a:solidFill>
              <a:latin typeface="Arial" pitchFamily="34" charset="0"/>
              <a:cs typeface="Arial" pitchFamily="34" charset="0"/>
            </a:endParaRPr>
          </a:p>
        </p:txBody>
      </p:sp>
      <p:sp>
        <p:nvSpPr>
          <p:cNvPr id="39" name="Rectangle 38"/>
          <p:cNvSpPr/>
          <p:nvPr/>
        </p:nvSpPr>
        <p:spPr>
          <a:xfrm>
            <a:off x="2562032" y="7432904"/>
            <a:ext cx="5184880" cy="1938992"/>
          </a:xfrm>
          <a:prstGeom prst="rect">
            <a:avLst/>
          </a:prstGeom>
        </p:spPr>
        <p:txBody>
          <a:bodyPr wrap="square">
            <a:spAutoFit/>
          </a:bodyPr>
          <a:lstStyle/>
          <a:p>
            <a:pPr>
              <a:lnSpc>
                <a:spcPct val="150000"/>
              </a:lnSpc>
            </a:pPr>
            <a:r>
              <a:rPr lang="pt-BR" sz="4000" b="1">
                <a:solidFill>
                  <a:schemeClr val="accent3">
                    <a:lumMod val="50000"/>
                  </a:schemeClr>
                </a:solidFill>
                <a:latin typeface="Arial" pitchFamily="34" charset="0"/>
                <a:cs typeface="Arial" pitchFamily="34" charset="0"/>
              </a:rPr>
              <a:t>Hạn chế sử dụng túi nilông.</a:t>
            </a:r>
            <a:endParaRPr lang="en-US" sz="4000" b="1">
              <a:solidFill>
                <a:schemeClr val="accent3">
                  <a:lumMod val="50000"/>
                </a:schemeClr>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l="55686" t="15145" r="3834" b="10393"/>
          <a:stretch>
            <a:fillRect/>
          </a:stretch>
        </p:blipFill>
        <p:spPr>
          <a:xfrm rot="5400000">
            <a:off x="5503226" y="-2911797"/>
            <a:ext cx="7281549" cy="15734948"/>
          </a:xfrm>
          <a:prstGeom prst="rect">
            <a:avLst/>
          </a:prstGeom>
        </p:spPr>
      </p:pic>
      <p:sp>
        <p:nvSpPr>
          <p:cNvPr id="4" name="TextBox 4"/>
          <p:cNvSpPr txBox="1"/>
          <p:nvPr/>
        </p:nvSpPr>
        <p:spPr>
          <a:xfrm>
            <a:off x="2438400" y="1785233"/>
            <a:ext cx="12926679" cy="589026"/>
          </a:xfrm>
          <a:prstGeom prst="rect">
            <a:avLst/>
          </a:prstGeom>
        </p:spPr>
        <p:txBody>
          <a:bodyPr lIns="0" tIns="0" rIns="0" bIns="0" rtlCol="0" anchor="t">
            <a:spAutoFit/>
          </a:bodyPr>
          <a:lstStyle/>
          <a:p>
            <a:pPr marL="0" lvl="0" indent="0" algn="l">
              <a:lnSpc>
                <a:spcPts val="4452"/>
              </a:lnSpc>
              <a:spcBef>
                <a:spcPct val="0"/>
              </a:spcBef>
            </a:pPr>
            <a:r>
              <a:rPr lang="en-US" sz="4800" b="1" u="sng">
                <a:solidFill>
                  <a:schemeClr val="accent3">
                    <a:lumMod val="50000"/>
                  </a:schemeClr>
                </a:solidFill>
                <a:effectLst>
                  <a:outerShdw blurRad="38100" dist="38100" dir="2700000" algn="tl">
                    <a:srgbClr val="000000">
                      <a:alpha val="43137"/>
                    </a:srgbClr>
                  </a:outerShdw>
                </a:effectLst>
                <a:latin typeface="Arial" pitchFamily="34" charset="0"/>
                <a:cs typeface="Arial" pitchFamily="34" charset="0"/>
              </a:rPr>
              <a:t>KẾT LUẬN:</a:t>
            </a:r>
          </a:p>
        </p:txBody>
      </p:sp>
      <p:sp>
        <p:nvSpPr>
          <p:cNvPr id="5" name="TextBox 5"/>
          <p:cNvSpPr txBox="1"/>
          <p:nvPr/>
        </p:nvSpPr>
        <p:spPr>
          <a:xfrm>
            <a:off x="2438400" y="2589166"/>
            <a:ext cx="13335000" cy="5078313"/>
          </a:xfrm>
          <a:prstGeom prst="rect">
            <a:avLst/>
          </a:prstGeom>
        </p:spPr>
        <p:txBody>
          <a:bodyPr wrap="square" lIns="0" tIns="0" rIns="0" bIns="0" rtlCol="0" anchor="t">
            <a:spAutoFit/>
          </a:bodyPr>
          <a:lstStyle/>
          <a:p>
            <a:pPr marL="215900" lvl="1" algn="just">
              <a:lnSpc>
                <a:spcPct val="150000"/>
              </a:lnSpc>
              <a:spcBef>
                <a:spcPct val="0"/>
              </a:spcBef>
            </a:pPr>
            <a:r>
              <a:rPr lang="vi-VN" sz="4400">
                <a:solidFill>
                  <a:srgbClr val="124D24"/>
                </a:solidFill>
              </a:rPr>
              <a:t>Môi trường ô nhiễm trực tiếp tác động đến sức khỏe mỗi người sống trong đó. Hiện nay tình trạng ô nhiễm môi trường đã trở nên báo động khiến cho xuất hiện những căn bệnh hiểm nghèo. Bảo vệ môi trường là việc thiết thực mà ai cũng cần hành động.</a:t>
            </a:r>
            <a:endParaRPr lang="en-US" sz="4400" u="none">
              <a:solidFill>
                <a:srgbClr val="124D24"/>
              </a:solidFil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7786" b="7786"/>
          <a:stretch>
            <a:fillRect/>
          </a:stretch>
        </p:blipFill>
        <p:spPr>
          <a:xfrm>
            <a:off x="0" y="0"/>
            <a:ext cx="18288000" cy="10287000"/>
          </a:xfrm>
          <a:prstGeom prst="rect">
            <a:avLst/>
          </a:prstGeom>
        </p:spPr>
      </p:pic>
      <p:sp>
        <p:nvSpPr>
          <p:cNvPr id="9" name="TextBox 9"/>
          <p:cNvSpPr txBox="1"/>
          <p:nvPr/>
        </p:nvSpPr>
        <p:spPr>
          <a:xfrm>
            <a:off x="1796667" y="0"/>
            <a:ext cx="15468600" cy="2096664"/>
          </a:xfrm>
          <a:prstGeom prst="rect">
            <a:avLst/>
          </a:prstGeom>
        </p:spPr>
        <p:txBody>
          <a:bodyPr wrap="square" lIns="0" tIns="0" rIns="0" bIns="0" rtlCol="0" anchor="t">
            <a:spAutoFit/>
          </a:bodyPr>
          <a:lstStyle/>
          <a:p>
            <a:pPr lvl="0" algn="ctr">
              <a:lnSpc>
                <a:spcPct val="150000"/>
              </a:lnSpc>
              <a:spcBef>
                <a:spcPct val="0"/>
              </a:spcBef>
            </a:pPr>
            <a:r>
              <a:rPr lang="en-US" sz="4800" b="1">
                <a:solidFill>
                  <a:srgbClr val="124D24"/>
                </a:solidFill>
                <a:latin typeface="Arial" pitchFamily="34" charset="0"/>
                <a:cs typeface="Arial" pitchFamily="34" charset="0"/>
              </a:rPr>
              <a:t>NV</a:t>
            </a:r>
            <a:r>
              <a:rPr lang="vi-VN" sz="4800" b="1">
                <a:solidFill>
                  <a:srgbClr val="124D24"/>
                </a:solidFill>
                <a:latin typeface="Arial" pitchFamily="34" charset="0"/>
                <a:cs typeface="Arial" pitchFamily="34" charset="0"/>
              </a:rPr>
              <a:t>4. Lập kế hoạch thực hiện các giải pháp bảo vệ môi trường tự nhiên</a:t>
            </a:r>
            <a:endParaRPr lang="en-US" sz="4800" b="1" u="none">
              <a:solidFill>
                <a:srgbClr val="124D24"/>
              </a:solidFill>
            </a:endParaRPr>
          </a:p>
        </p:txBody>
      </p:sp>
      <p:pic>
        <p:nvPicPr>
          <p:cNvPr id="14" name="Picture 14"/>
          <p:cNvPicPr>
            <a:picLocks noChangeAspect="1"/>
          </p:cNvPicPr>
          <p:nvPr/>
        </p:nvPicPr>
        <p:blipFill>
          <a:blip r:embed="rId3"/>
          <a:srcRect/>
          <a:stretch>
            <a:fillRect/>
          </a:stretch>
        </p:blipFill>
        <p:spPr>
          <a:xfrm rot="9445559">
            <a:off x="7472962" y="8310540"/>
            <a:ext cx="19088250" cy="6800189"/>
          </a:xfrm>
          <a:prstGeom prst="rect">
            <a:avLst/>
          </a:prstGeom>
        </p:spPr>
      </p:pic>
      <p:pic>
        <p:nvPicPr>
          <p:cNvPr id="15" name="Picture 15"/>
          <p:cNvPicPr>
            <a:picLocks noChangeAspect="1"/>
          </p:cNvPicPr>
          <p:nvPr/>
        </p:nvPicPr>
        <p:blipFill>
          <a:blip r:embed="rId4"/>
          <a:srcRect/>
          <a:stretch>
            <a:fillRect/>
          </a:stretch>
        </p:blipFill>
        <p:spPr>
          <a:xfrm rot="-1599092">
            <a:off x="-2751576" y="-3941973"/>
            <a:ext cx="8292573" cy="4644890"/>
          </a:xfrm>
          <a:prstGeom prst="rect">
            <a:avLst/>
          </a:prstGeom>
        </p:spPr>
      </p:pic>
      <p:sp>
        <p:nvSpPr>
          <p:cNvPr id="17" name="Rounded Rectangle 16"/>
          <p:cNvSpPr/>
          <p:nvPr/>
        </p:nvSpPr>
        <p:spPr>
          <a:xfrm>
            <a:off x="914399" y="2400299"/>
            <a:ext cx="9601201" cy="479081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latin typeface="Arial" pitchFamily="34" charset="0"/>
                <a:cs typeface="Arial" pitchFamily="34" charset="0"/>
              </a:rPr>
              <a:t>L</a:t>
            </a:r>
            <a:r>
              <a:rPr lang="vi-VN" sz="4400"/>
              <a:t>ập kế hoạch thực hiện các giải pháp đặc biệt là giải pháp thuyết trình về ý nghĩa của việc bảo vệ môi trường tự nhiên.</a:t>
            </a:r>
            <a:endParaRPr lang="en-US" sz="4400"/>
          </a:p>
        </p:txBody>
      </p:sp>
      <p:pic>
        <p:nvPicPr>
          <p:cNvPr id="1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49000" y="2551271"/>
            <a:ext cx="5968087" cy="4692409"/>
          </a:xfrm>
          <a:prstGeom prst="rect">
            <a:avLst/>
          </a:prstGeom>
        </p:spPr>
      </p:pic>
      <p:pic>
        <p:nvPicPr>
          <p:cNvPr id="21" name="Picture 3"/>
          <p:cNvPicPr>
            <a:picLocks noChangeAspect="1"/>
          </p:cNvPicPr>
          <p:nvPr/>
        </p:nvPicPr>
        <p:blipFill>
          <a:blip r:embed="rId7"/>
          <a:srcRect/>
          <a:stretch>
            <a:fillRect/>
          </a:stretch>
        </p:blipFill>
        <p:spPr>
          <a:xfrm rot="15938804">
            <a:off x="3937393" y="6260215"/>
            <a:ext cx="1142044" cy="6525960"/>
          </a:xfrm>
          <a:prstGeom prst="rect">
            <a:avLst/>
          </a:prstGeom>
        </p:spPr>
      </p:pic>
      <p:pic>
        <p:nvPicPr>
          <p:cNvPr id="22" name="Picture 3"/>
          <p:cNvPicPr>
            <a:picLocks noChangeAspect="1"/>
          </p:cNvPicPr>
          <p:nvPr/>
        </p:nvPicPr>
        <p:blipFill>
          <a:blip r:embed="rId7"/>
          <a:srcRect/>
          <a:stretch>
            <a:fillRect/>
          </a:stretch>
        </p:blipFill>
        <p:spPr>
          <a:xfrm rot="15322943">
            <a:off x="8064446" y="5304140"/>
            <a:ext cx="1142044" cy="6525960"/>
          </a:xfrm>
          <a:prstGeom prst="rect">
            <a:avLst/>
          </a:prstGeom>
        </p:spPr>
      </p:pic>
      <p:pic>
        <p:nvPicPr>
          <p:cNvPr id="23"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5399" y="7944127"/>
            <a:ext cx="4902673" cy="1821225"/>
          </a:xfrm>
          <a:prstGeom prst="rect">
            <a:avLst/>
          </a:prstGeom>
        </p:spPr>
      </p:pic>
      <p:pic>
        <p:nvPicPr>
          <p:cNvPr id="24"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42222" y="7614963"/>
            <a:ext cx="4902673" cy="1821225"/>
          </a:xfrm>
          <a:prstGeom prst="rect">
            <a:avLst/>
          </a:prstGeom>
        </p:spPr>
      </p:pic>
    </p:spTree>
    <p:extLst>
      <p:ext uri="{BB962C8B-B14F-4D97-AF65-F5344CB8AC3E}">
        <p14:creationId xmlns:p14="http://schemas.microsoft.com/office/powerpoint/2010/main" val="3291002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24956" t="4365" r="793" b="28250"/>
          <a:stretch>
            <a:fillRect/>
          </a:stretch>
        </p:blipFill>
        <p:spPr>
          <a:xfrm>
            <a:off x="0" y="1896785"/>
            <a:ext cx="18288000" cy="7920081"/>
          </a:xfrm>
          <a:prstGeom prst="rect">
            <a:avLst/>
          </a:prstGeom>
        </p:spPr>
      </p:pic>
      <p:grpSp>
        <p:nvGrpSpPr>
          <p:cNvPr id="10" name="Group 9"/>
          <p:cNvGrpSpPr/>
          <p:nvPr/>
        </p:nvGrpSpPr>
        <p:grpSpPr>
          <a:xfrm>
            <a:off x="302060" y="2375110"/>
            <a:ext cx="7210325" cy="1658331"/>
            <a:chOff x="4401654" y="237343"/>
            <a:chExt cx="7210325" cy="1658331"/>
          </a:xfrm>
        </p:grpSpPr>
        <p:pic>
          <p:nvPicPr>
            <p:cNvPr id="11"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1600" y="237343"/>
              <a:ext cx="6360555" cy="1658331"/>
            </a:xfrm>
            <a:prstGeom prst="rect">
              <a:avLst/>
            </a:prstGeom>
          </p:spPr>
        </p:pic>
        <p:sp>
          <p:nvSpPr>
            <p:cNvPr id="12" name="TextBox 9"/>
            <p:cNvSpPr txBox="1"/>
            <p:nvPr/>
          </p:nvSpPr>
          <p:spPr>
            <a:xfrm>
              <a:off x="4401654" y="557933"/>
              <a:ext cx="7210325" cy="1218282"/>
            </a:xfrm>
            <a:prstGeom prst="rect">
              <a:avLst/>
            </a:prstGeom>
          </p:spPr>
          <p:txBody>
            <a:bodyPr wrap="square" lIns="0" tIns="0" rIns="0" bIns="0" rtlCol="0" anchor="t">
              <a:spAutoFit/>
            </a:bodyPr>
            <a:lstStyle/>
            <a:p>
              <a:pPr marL="0" lvl="0" indent="0" algn="ctr">
                <a:lnSpc>
                  <a:spcPts val="9540"/>
                </a:lnSpc>
                <a:spcBef>
                  <a:spcPct val="0"/>
                </a:spcBef>
              </a:pPr>
              <a:r>
                <a:rPr lang="en-US" sz="4400" b="1">
                  <a:solidFill>
                    <a:srgbClr val="124D24"/>
                  </a:solidFill>
                  <a:latin typeface="Arial" pitchFamily="34" charset="0"/>
                  <a:cs typeface="Arial" pitchFamily="34" charset="0"/>
                </a:rPr>
                <a:t>Ý NGHĨA:</a:t>
              </a:r>
              <a:endParaRPr lang="en-US" sz="4400" b="1" u="none">
                <a:solidFill>
                  <a:srgbClr val="124D24"/>
                </a:solidFill>
                <a:latin typeface="Arial" pitchFamily="34" charset="0"/>
                <a:cs typeface="Arial" pitchFamily="34" charset="0"/>
              </a:endParaRPr>
            </a:p>
          </p:txBody>
        </p:sp>
      </p:grpSp>
      <p:pic>
        <p:nvPicPr>
          <p:cNvPr id="17" name="Picture 16"/>
          <p:cNvPicPr>
            <a:picLocks noChangeAspect="1"/>
          </p:cNvPicPr>
          <p:nvPr/>
        </p:nvPicPr>
        <p:blipFill>
          <a:blip r:embed="rId7"/>
          <a:srcRect/>
          <a:stretch>
            <a:fillRect/>
          </a:stretch>
        </p:blipFill>
        <p:spPr>
          <a:xfrm>
            <a:off x="533400" y="-269665"/>
            <a:ext cx="6408369" cy="2683505"/>
          </a:xfrm>
          <a:prstGeom prst="rect">
            <a:avLst/>
          </a:prstGeom>
        </p:spPr>
      </p:pic>
      <p:pic>
        <p:nvPicPr>
          <p:cNvPr id="18" name="Picture 17"/>
          <p:cNvPicPr>
            <a:picLocks noChangeAspect="1"/>
          </p:cNvPicPr>
          <p:nvPr/>
        </p:nvPicPr>
        <p:blipFill>
          <a:blip r:embed="rId7"/>
          <a:srcRect/>
          <a:stretch>
            <a:fillRect/>
          </a:stretch>
        </p:blipFill>
        <p:spPr>
          <a:xfrm>
            <a:off x="12856029" y="343902"/>
            <a:ext cx="6248400" cy="3194045"/>
          </a:xfrm>
          <a:prstGeom prst="rect">
            <a:avLst/>
          </a:prstGeom>
        </p:spPr>
      </p:pic>
      <p:sp>
        <p:nvSpPr>
          <p:cNvPr id="3" name="Rounded Rectangle 2"/>
          <p:cNvSpPr/>
          <p:nvPr/>
        </p:nvSpPr>
        <p:spPr>
          <a:xfrm>
            <a:off x="2514600" y="503809"/>
            <a:ext cx="12573000" cy="1136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3">
                    <a:lumMod val="50000"/>
                  </a:schemeClr>
                </a:solidFill>
                <a:latin typeface="Arial" pitchFamily="34" charset="0"/>
                <a:cs typeface="Arial" pitchFamily="34" charset="0"/>
              </a:rPr>
              <a:t>Theo em, bảo vệ môi trường mang lại ý nghĩa gì?</a:t>
            </a:r>
          </a:p>
        </p:txBody>
      </p:sp>
      <p:sp>
        <p:nvSpPr>
          <p:cNvPr id="5" name="Rectangle 4"/>
          <p:cNvSpPr/>
          <p:nvPr/>
        </p:nvSpPr>
        <p:spPr>
          <a:xfrm>
            <a:off x="371885" y="4184555"/>
            <a:ext cx="6105116" cy="5632311"/>
          </a:xfrm>
          <a:prstGeom prst="rect">
            <a:avLst/>
          </a:prstGeom>
        </p:spPr>
        <p:txBody>
          <a:bodyPr wrap="square">
            <a:spAutoFit/>
          </a:bodyPr>
          <a:lstStyle/>
          <a:p>
            <a:pPr algn="just">
              <a:lnSpc>
                <a:spcPct val="150000"/>
              </a:lnSpc>
            </a:pPr>
            <a:r>
              <a:rPr lang="en-US" sz="4000">
                <a:latin typeface="Arial" pitchFamily="34" charset="0"/>
                <a:cs typeface="Arial" pitchFamily="34" charset="0"/>
              </a:rPr>
              <a:t>Bảo vệ môi trường là bảo vệ chính sự sống của chúng ta, nếu môi trường bị ô nhiễm hay hủy hoại thì chính chúng ta cũng không thể tồn tại được.</a:t>
            </a:r>
          </a:p>
        </p:txBody>
      </p:sp>
      <p:sp>
        <p:nvSpPr>
          <p:cNvPr id="6" name="Rectangle 5"/>
          <p:cNvSpPr/>
          <p:nvPr/>
        </p:nvSpPr>
        <p:spPr>
          <a:xfrm>
            <a:off x="7116305" y="4264646"/>
            <a:ext cx="5304295" cy="4708981"/>
          </a:xfrm>
          <a:prstGeom prst="rect">
            <a:avLst/>
          </a:prstGeom>
        </p:spPr>
        <p:txBody>
          <a:bodyPr wrap="square">
            <a:spAutoFit/>
          </a:bodyPr>
          <a:lstStyle/>
          <a:p>
            <a:pPr algn="just">
              <a:lnSpc>
                <a:spcPct val="150000"/>
              </a:lnSpc>
            </a:pPr>
            <a:r>
              <a:rPr lang="en-US" sz="4000">
                <a:latin typeface="Arial" pitchFamily="34" charset="0"/>
                <a:cs typeface="Arial" pitchFamily="34" charset="0"/>
              </a:rPr>
              <a:t>Môi trường càng trong sạch thì con người mới khỏe mạnh, cuộc sống mới lâu dài, bền vững.</a:t>
            </a:r>
          </a:p>
        </p:txBody>
      </p:sp>
      <p:sp>
        <p:nvSpPr>
          <p:cNvPr id="7" name="Rectangle 6"/>
          <p:cNvSpPr/>
          <p:nvPr/>
        </p:nvSpPr>
        <p:spPr>
          <a:xfrm>
            <a:off x="12856028" y="4264646"/>
            <a:ext cx="5431971" cy="3785652"/>
          </a:xfrm>
          <a:prstGeom prst="rect">
            <a:avLst/>
          </a:prstGeom>
        </p:spPr>
        <p:txBody>
          <a:bodyPr wrap="square">
            <a:spAutoFit/>
          </a:bodyPr>
          <a:lstStyle/>
          <a:p>
            <a:pPr algn="just">
              <a:lnSpc>
                <a:spcPct val="150000"/>
              </a:lnSpc>
            </a:pPr>
            <a:r>
              <a:rPr lang="en-US" sz="4000">
                <a:latin typeface="Arial" pitchFamily="34" charset="0"/>
                <a:cs typeface="Arial" pitchFamily="34" charset="0"/>
              </a:rPr>
              <a:t>Môi trường cho chúng ta sự sống, là điều kiện tối thiểu để tồn tại và phát triển.</a:t>
            </a:r>
          </a:p>
        </p:txBody>
      </p:sp>
    </p:spTree>
    <p:extLst>
      <p:ext uri="{BB962C8B-B14F-4D97-AF65-F5344CB8AC3E}">
        <p14:creationId xmlns:p14="http://schemas.microsoft.com/office/powerpoint/2010/main" val="188687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18288000" cy="10287000"/>
          </a:xfrm>
          <a:prstGeom prst="rect">
            <a:avLst/>
          </a:prstGeom>
        </p:spPr>
      </p:pic>
      <p:grpSp>
        <p:nvGrpSpPr>
          <p:cNvPr id="4" name="Group 3"/>
          <p:cNvGrpSpPr/>
          <p:nvPr/>
        </p:nvGrpSpPr>
        <p:grpSpPr>
          <a:xfrm>
            <a:off x="267981" y="313797"/>
            <a:ext cx="8784531" cy="1699705"/>
            <a:chOff x="438193" y="313797"/>
            <a:chExt cx="8784531" cy="1699705"/>
          </a:xfrm>
        </p:grpSpPr>
        <p:pic>
          <p:nvPicPr>
            <p:cNvPr id="24"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438193" y="313797"/>
              <a:ext cx="8784531" cy="1699705"/>
            </a:xfrm>
            <a:prstGeom prst="rect">
              <a:avLst/>
            </a:prstGeom>
          </p:spPr>
        </p:pic>
        <p:sp>
          <p:nvSpPr>
            <p:cNvPr id="25" name="TextBox 24"/>
            <p:cNvSpPr txBox="1"/>
            <p:nvPr/>
          </p:nvSpPr>
          <p:spPr>
            <a:xfrm>
              <a:off x="1010603" y="748149"/>
              <a:ext cx="6588663" cy="830997"/>
            </a:xfrm>
            <a:prstGeom prst="rect">
              <a:avLst/>
            </a:prstGeom>
            <a:noFill/>
          </p:spPr>
          <p:txBody>
            <a:bodyPr wrap="none" rtlCol="0">
              <a:spAutoFit/>
            </a:bodyPr>
            <a:lstStyle/>
            <a:p>
              <a:r>
                <a:rPr lang="en-US" sz="4800" b="1">
                  <a:solidFill>
                    <a:schemeClr val="bg1"/>
                  </a:solidFill>
                  <a:latin typeface="Arial" pitchFamily="34" charset="0"/>
                  <a:cs typeface="Arial" pitchFamily="34" charset="0"/>
                </a:rPr>
                <a:t>HƯỚNG DẪN VỀ NHÀ</a:t>
              </a:r>
            </a:p>
          </p:txBody>
        </p:sp>
      </p:grpSp>
      <p:grpSp>
        <p:nvGrpSpPr>
          <p:cNvPr id="6" name="Group 5"/>
          <p:cNvGrpSpPr/>
          <p:nvPr/>
        </p:nvGrpSpPr>
        <p:grpSpPr>
          <a:xfrm>
            <a:off x="777660" y="2247316"/>
            <a:ext cx="8274852" cy="1600492"/>
            <a:chOff x="777660" y="2247316"/>
            <a:chExt cx="8274852" cy="1600492"/>
          </a:xfrm>
        </p:grpSpPr>
        <p:pic>
          <p:nvPicPr>
            <p:cNvPr id="36" name="Picture 4"/>
            <p:cNvPicPr>
              <a:picLocks noChangeAspect="1"/>
            </p:cNvPicPr>
            <p:nvPr/>
          </p:nvPicPr>
          <p:blipFill>
            <a:blip r:embed="rId5"/>
            <a:srcRect l="70069" t="16798" r="1270" b="32781"/>
            <a:stretch>
              <a:fillRect/>
            </a:stretch>
          </p:blipFill>
          <p:spPr>
            <a:xfrm rot="10800000">
              <a:off x="777660" y="2247316"/>
              <a:ext cx="8274852" cy="1600492"/>
            </a:xfrm>
            <a:prstGeom prst="rect">
              <a:avLst/>
            </a:prstGeom>
          </p:spPr>
        </p:pic>
        <p:sp>
          <p:nvSpPr>
            <p:cNvPr id="5" name="TextBox 4"/>
            <p:cNvSpPr txBox="1"/>
            <p:nvPr/>
          </p:nvSpPr>
          <p:spPr>
            <a:xfrm>
              <a:off x="1498847" y="2581777"/>
              <a:ext cx="7173759" cy="707886"/>
            </a:xfrm>
            <a:prstGeom prst="rect">
              <a:avLst/>
            </a:prstGeom>
            <a:noFill/>
          </p:spPr>
          <p:txBody>
            <a:bodyPr wrap="none" rtlCol="0">
              <a:spAutoFit/>
            </a:bodyPr>
            <a:lstStyle/>
            <a:p>
              <a:r>
                <a:rPr lang="en-US" sz="4000">
                  <a:solidFill>
                    <a:srgbClr val="0070C0"/>
                  </a:solidFill>
                  <a:latin typeface="Arial" pitchFamily="34" charset="0"/>
                  <a:cs typeface="Arial" pitchFamily="34" charset="0"/>
                </a:rPr>
                <a:t>Hệ thống lại kiến thức vừa học</a:t>
              </a:r>
            </a:p>
          </p:txBody>
        </p:sp>
      </p:grpSp>
      <p:grpSp>
        <p:nvGrpSpPr>
          <p:cNvPr id="18" name="Group 17"/>
          <p:cNvGrpSpPr/>
          <p:nvPr/>
        </p:nvGrpSpPr>
        <p:grpSpPr>
          <a:xfrm>
            <a:off x="777658" y="4271367"/>
            <a:ext cx="8274854" cy="1600492"/>
            <a:chOff x="777660" y="2247316"/>
            <a:chExt cx="8274854" cy="1600492"/>
          </a:xfrm>
        </p:grpSpPr>
        <p:pic>
          <p:nvPicPr>
            <p:cNvPr id="19" name="Picture 4"/>
            <p:cNvPicPr>
              <a:picLocks noChangeAspect="1"/>
            </p:cNvPicPr>
            <p:nvPr/>
          </p:nvPicPr>
          <p:blipFill>
            <a:blip r:embed="rId5"/>
            <a:srcRect l="70069" t="16798" r="1270" b="32781"/>
            <a:stretch>
              <a:fillRect/>
            </a:stretch>
          </p:blipFill>
          <p:spPr>
            <a:xfrm rot="10800000">
              <a:off x="777660" y="2247316"/>
              <a:ext cx="8274854" cy="1600492"/>
            </a:xfrm>
            <a:prstGeom prst="rect">
              <a:avLst/>
            </a:prstGeom>
          </p:spPr>
        </p:pic>
        <p:sp>
          <p:nvSpPr>
            <p:cNvPr id="20" name="TextBox 19"/>
            <p:cNvSpPr txBox="1"/>
            <p:nvPr/>
          </p:nvSpPr>
          <p:spPr>
            <a:xfrm>
              <a:off x="1498847" y="2581777"/>
              <a:ext cx="6997428" cy="707886"/>
            </a:xfrm>
            <a:prstGeom prst="rect">
              <a:avLst/>
            </a:prstGeom>
            <a:noFill/>
          </p:spPr>
          <p:txBody>
            <a:bodyPr wrap="none" rtlCol="0">
              <a:spAutoFit/>
            </a:bodyPr>
            <a:lstStyle/>
            <a:p>
              <a:r>
                <a:rPr lang="en-US" sz="4000">
                  <a:solidFill>
                    <a:srgbClr val="0070C0"/>
                  </a:solidFill>
                  <a:latin typeface="Arial" pitchFamily="34" charset="0"/>
                  <a:cs typeface="Arial" pitchFamily="34" charset="0"/>
                </a:rPr>
                <a:t>Hoàn thành bài tập được giao</a:t>
              </a:r>
            </a:p>
          </p:txBody>
        </p:sp>
      </p:grpSp>
      <p:grpSp>
        <p:nvGrpSpPr>
          <p:cNvPr id="21" name="Group 20"/>
          <p:cNvGrpSpPr/>
          <p:nvPr/>
        </p:nvGrpSpPr>
        <p:grpSpPr>
          <a:xfrm>
            <a:off x="777658" y="6438900"/>
            <a:ext cx="8274853" cy="2514600"/>
            <a:chOff x="777658" y="2247316"/>
            <a:chExt cx="8274853" cy="2819400"/>
          </a:xfrm>
        </p:grpSpPr>
        <p:pic>
          <p:nvPicPr>
            <p:cNvPr id="22" name="Picture 4"/>
            <p:cNvPicPr>
              <a:picLocks noChangeAspect="1"/>
            </p:cNvPicPr>
            <p:nvPr/>
          </p:nvPicPr>
          <p:blipFill>
            <a:blip r:embed="rId5"/>
            <a:srcRect l="70069" t="16798" r="1270" b="32781"/>
            <a:stretch>
              <a:fillRect/>
            </a:stretch>
          </p:blipFill>
          <p:spPr>
            <a:xfrm rot="10800000">
              <a:off x="777658" y="2247316"/>
              <a:ext cx="8274853" cy="2819400"/>
            </a:xfrm>
            <a:prstGeom prst="rect">
              <a:avLst/>
            </a:prstGeom>
          </p:spPr>
        </p:pic>
        <p:sp>
          <p:nvSpPr>
            <p:cNvPr id="26" name="TextBox 25"/>
            <p:cNvSpPr txBox="1"/>
            <p:nvPr/>
          </p:nvSpPr>
          <p:spPr>
            <a:xfrm>
              <a:off x="1341750" y="2552116"/>
              <a:ext cx="7311617" cy="1824923"/>
            </a:xfrm>
            <a:prstGeom prst="rect">
              <a:avLst/>
            </a:prstGeom>
            <a:noFill/>
          </p:spPr>
          <p:txBody>
            <a:bodyPr wrap="none" rtlCol="0">
              <a:spAutoFit/>
            </a:bodyPr>
            <a:lstStyle/>
            <a:p>
              <a:pPr>
                <a:lnSpc>
                  <a:spcPct val="150000"/>
                </a:lnSpc>
              </a:pPr>
              <a:r>
                <a:rPr lang="vi-VN" sz="4000">
                  <a:solidFill>
                    <a:srgbClr val="0070C0"/>
                  </a:solidFill>
                  <a:latin typeface="Arial" pitchFamily="34" charset="0"/>
                  <a:cs typeface="Arial" pitchFamily="34" charset="0"/>
                </a:rPr>
                <a:t>Xem trước nội dung hoạt động </a:t>
              </a:r>
              <a:endParaRPr lang="en-US" sz="4000">
                <a:solidFill>
                  <a:srgbClr val="0070C0"/>
                </a:solidFill>
                <a:latin typeface="Arial" pitchFamily="34" charset="0"/>
                <a:cs typeface="Arial" pitchFamily="34" charset="0"/>
              </a:endParaRPr>
            </a:p>
            <a:p>
              <a:pPr>
                <a:lnSpc>
                  <a:spcPct val="150000"/>
                </a:lnSpc>
              </a:pPr>
              <a:r>
                <a:rPr lang="vi-VN" sz="4000">
                  <a:solidFill>
                    <a:srgbClr val="0070C0"/>
                  </a:solidFill>
                  <a:latin typeface="Arial" pitchFamily="34" charset="0"/>
                  <a:cs typeface="Arial" pitchFamily="34" charset="0"/>
                </a:rPr>
                <a:t>2, 3 chủ đề 8.</a:t>
              </a:r>
              <a:endParaRPr lang="en-US" sz="4000">
                <a:solidFill>
                  <a:srgbClr val="0070C0"/>
                </a:solidFill>
                <a:latin typeface="Arial" pitchFamily="34" charset="0"/>
                <a:cs typeface="Arial" pitchFamily="34" charset="0"/>
              </a:endParaRPr>
            </a:p>
          </p:txBody>
        </p:sp>
      </p:grpSp>
      <p:pic>
        <p:nvPicPr>
          <p:cNvPr id="27" name="Picture 26"/>
          <p:cNvPicPr>
            <a:picLocks noChangeAspect="1"/>
          </p:cNvPicPr>
          <p:nvPr/>
        </p:nvPicPr>
        <p:blipFill>
          <a:blip r:embed="rId6"/>
          <a:srcRect/>
          <a:stretch>
            <a:fillRect/>
          </a:stretch>
        </p:blipFill>
        <p:spPr>
          <a:xfrm>
            <a:off x="9829800" y="2187201"/>
            <a:ext cx="7162800" cy="7883548"/>
          </a:xfrm>
          <a:prstGeom prst="rect">
            <a:avLst/>
          </a:prstGeom>
        </p:spPr>
      </p:pic>
    </p:spTree>
    <p:extLst>
      <p:ext uri="{BB962C8B-B14F-4D97-AF65-F5344CB8AC3E}">
        <p14:creationId xmlns:p14="http://schemas.microsoft.com/office/powerpoint/2010/main" val="2463049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18507"/>
            <a:ext cx="18257520" cy="10305507"/>
          </a:xfrm>
          <a:prstGeom prst="rect">
            <a:avLst/>
          </a:prstGeom>
        </p:spPr>
      </p:pic>
      <p:sp>
        <p:nvSpPr>
          <p:cNvPr id="5" name="Rounded Rectangle 4"/>
          <p:cNvSpPr/>
          <p:nvPr/>
        </p:nvSpPr>
        <p:spPr>
          <a:xfrm>
            <a:off x="3200400" y="1028700"/>
            <a:ext cx="12573000" cy="2819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rgbClr val="0070C0"/>
                </a:solidFill>
                <a:latin typeface="Arial" pitchFamily="34" charset="0"/>
                <a:cs typeface="Arial" pitchFamily="34" charset="0"/>
              </a:rPr>
              <a:t>CẢM ƠN SỰ LẮNG NGHE VÀ THEO DÕI CỦA CÁC EM, HẸN GẶP LẠI!</a:t>
            </a:r>
          </a:p>
        </p:txBody>
      </p:sp>
    </p:spTree>
    <p:extLst>
      <p:ext uri="{BB962C8B-B14F-4D97-AF65-F5344CB8AC3E}">
        <p14:creationId xmlns:p14="http://schemas.microsoft.com/office/powerpoint/2010/main" val="384319573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2511953">
            <a:off x="15040207" y="1497167"/>
            <a:ext cx="7859268" cy="8229600"/>
          </a:xfrm>
          <a:prstGeom prst="rect">
            <a:avLst/>
          </a:prstGeom>
        </p:spPr>
      </p:pic>
      <p:pic>
        <p:nvPicPr>
          <p:cNvPr id="4" name="Picture 4"/>
          <p:cNvPicPr>
            <a:picLocks noChangeAspect="1"/>
          </p:cNvPicPr>
          <p:nvPr/>
        </p:nvPicPr>
        <p:blipFill>
          <a:blip r:embed="rId3"/>
          <a:srcRect/>
          <a:stretch>
            <a:fillRect/>
          </a:stretch>
        </p:blipFill>
        <p:spPr>
          <a:xfrm rot="-1706877">
            <a:off x="2970263" y="7013653"/>
            <a:ext cx="11949150" cy="12512199"/>
          </a:xfrm>
          <a:prstGeom prst="rect">
            <a:avLst/>
          </a:prstGeom>
        </p:spPr>
      </p:pic>
      <p:pic>
        <p:nvPicPr>
          <p:cNvPr id="5" name="Picture 5"/>
          <p:cNvPicPr>
            <a:picLocks noChangeAspect="1"/>
          </p:cNvPicPr>
          <p:nvPr/>
        </p:nvPicPr>
        <p:blipFill>
          <a:blip r:embed="rId4"/>
          <a:srcRect/>
          <a:stretch>
            <a:fillRect/>
          </a:stretch>
        </p:blipFill>
        <p:spPr>
          <a:xfrm rot="9445559">
            <a:off x="2717006" y="6343882"/>
            <a:ext cx="19088250" cy="6800189"/>
          </a:xfrm>
          <a:prstGeom prst="rect">
            <a:avLst/>
          </a:prstGeom>
        </p:spPr>
      </p:pic>
      <p:pic>
        <p:nvPicPr>
          <p:cNvPr id="6" name="Picture 6"/>
          <p:cNvPicPr>
            <a:picLocks noChangeAspect="1"/>
          </p:cNvPicPr>
          <p:nvPr/>
        </p:nvPicPr>
        <p:blipFill>
          <a:blip r:embed="rId5"/>
          <a:srcRect l="31862" r="24378"/>
          <a:stretch>
            <a:fillRect/>
          </a:stretch>
        </p:blipFill>
        <p:spPr>
          <a:xfrm>
            <a:off x="1413843" y="587751"/>
            <a:ext cx="7569349" cy="8670549"/>
          </a:xfrm>
          <a:prstGeom prst="rect">
            <a:avLst/>
          </a:prstGeom>
        </p:spPr>
      </p:pic>
      <p:grpSp>
        <p:nvGrpSpPr>
          <p:cNvPr id="8" name="Group 8"/>
          <p:cNvGrpSpPr>
            <a:grpSpLocks noChangeAspect="1"/>
          </p:cNvGrpSpPr>
          <p:nvPr/>
        </p:nvGrpSpPr>
        <p:grpSpPr>
          <a:xfrm>
            <a:off x="9517908" y="1079451"/>
            <a:ext cx="7375299" cy="8229600"/>
            <a:chOff x="0" y="0"/>
            <a:chExt cx="5678297" cy="6336030"/>
          </a:xfrm>
        </p:grpSpPr>
        <p:sp>
          <p:nvSpPr>
            <p:cNvPr id="9" name="Freeform 9"/>
            <p:cNvSpPr/>
            <p:nvPr/>
          </p:nvSpPr>
          <p:spPr>
            <a:xfrm>
              <a:off x="-82931" y="-11684"/>
              <a:ext cx="5938393" cy="6358256"/>
            </a:xfrm>
            <a:custGeom>
              <a:avLst/>
              <a:gdLst/>
              <a:ahLst/>
              <a:cxnLst/>
              <a:rect l="l" t="t" r="r" b="b"/>
              <a:pathLst>
                <a:path w="5938393" h="6358256">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3"/>
                    <a:pt x="1359154" y="6112256"/>
                    <a:pt x="1249553" y="6180075"/>
                  </a:cubicBezTo>
                  <a:cubicBezTo>
                    <a:pt x="1186180" y="6235954"/>
                    <a:pt x="996315" y="6358256"/>
                    <a:pt x="911098" y="6290310"/>
                  </a:cubicBezTo>
                  <a:cubicBezTo>
                    <a:pt x="818134" y="6316600"/>
                    <a:pt x="807593" y="6252845"/>
                    <a:pt x="734187" y="6226176"/>
                  </a:cubicBezTo>
                  <a:cubicBezTo>
                    <a:pt x="647446" y="6290819"/>
                    <a:pt x="539623" y="6225160"/>
                    <a:pt x="416179" y="6347715"/>
                  </a:cubicBezTo>
                  <a:cubicBezTo>
                    <a:pt x="358775" y="6316854"/>
                    <a:pt x="230759" y="6339206"/>
                    <a:pt x="111252" y="6320537"/>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6"/>
              <a:stretch>
                <a:fillRect l="-5089" t="-9507" r="-1624" b="-207"/>
              </a:stretch>
            </a:blipFill>
          </p:spPr>
        </p:sp>
      </p:gr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85429" y="8045091"/>
            <a:ext cx="2173871" cy="1544836"/>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42631" flipH="1">
            <a:off x="14434851" y="8953699"/>
            <a:ext cx="873094" cy="796896"/>
          </a:xfrm>
          <a:prstGeom prst="rect">
            <a:avLst/>
          </a:prstGeom>
        </p:spPr>
      </p:pic>
      <p:grpSp>
        <p:nvGrpSpPr>
          <p:cNvPr id="12" name="Group 12"/>
          <p:cNvGrpSpPr/>
          <p:nvPr/>
        </p:nvGrpSpPr>
        <p:grpSpPr>
          <a:xfrm rot="857281">
            <a:off x="15447400" y="2548564"/>
            <a:ext cx="1960833" cy="1434117"/>
            <a:chOff x="0" y="0"/>
            <a:chExt cx="2614445" cy="1912156"/>
          </a:xfrm>
        </p:grpSpPr>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84645" y="854233"/>
              <a:ext cx="483263" cy="483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6961">
              <a:off x="2126522" y="1424233"/>
              <a:ext cx="483263" cy="483263"/>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64109">
              <a:off x="882440" y="386484"/>
              <a:ext cx="483263" cy="48326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465998">
              <a:off x="78307" y="78307"/>
              <a:ext cx="483263" cy="483263"/>
            </a:xfrm>
            <a:prstGeom prst="rect">
              <a:avLst/>
            </a:prstGeom>
          </p:spPr>
        </p:pic>
      </p:grpSp>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03408">
            <a:off x="7499101" y="7328582"/>
            <a:ext cx="899375" cy="899375"/>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19493" y="7431768"/>
            <a:ext cx="2847049" cy="2044699"/>
          </a:xfrm>
          <a:prstGeom prst="rect">
            <a:avLst/>
          </a:prstGeom>
        </p:spPr>
      </p:pic>
      <p:sp>
        <p:nvSpPr>
          <p:cNvPr id="19" name="TextBox 19"/>
          <p:cNvSpPr txBox="1"/>
          <p:nvPr/>
        </p:nvSpPr>
        <p:spPr>
          <a:xfrm>
            <a:off x="2143017" y="1806143"/>
            <a:ext cx="6109093" cy="6647974"/>
          </a:xfrm>
          <a:prstGeom prst="rect">
            <a:avLst/>
          </a:prstGeom>
        </p:spPr>
        <p:txBody>
          <a:bodyPr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0" indent="0" algn="ctr">
              <a:lnSpc>
                <a:spcPct val="150000"/>
              </a:lnSpc>
              <a:spcBef>
                <a:spcPct val="0"/>
              </a:spcBef>
            </a:pPr>
            <a:r>
              <a:rPr lang="en-US" sz="7200" b="1" u="none" cap="all">
                <a:ln w="0">
                  <a:solidFill>
                    <a:srgbClr val="002060"/>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CHỦ ĐỀ 8</a:t>
            </a:r>
          </a:p>
          <a:p>
            <a:pPr marL="0" lvl="0" indent="0" algn="ctr">
              <a:lnSpc>
                <a:spcPct val="150000"/>
              </a:lnSpc>
              <a:spcBef>
                <a:spcPct val="0"/>
              </a:spcBef>
            </a:pPr>
            <a:r>
              <a:rPr lang="en-US" sz="7200" b="1" cap="all">
                <a:ln w="0">
                  <a:solidFill>
                    <a:srgbClr val="002060"/>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BẢO VỆ MÔI TRƯỜNG TỰ NHIÊN</a:t>
            </a:r>
            <a:endParaRPr lang="en-US" sz="7200" b="1" u="none" cap="all">
              <a:ln w="0">
                <a:solidFill>
                  <a:srgbClr val="002060"/>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l="7982" t="13157" r="15039" b="8687"/>
          <a:stretch>
            <a:fillRect/>
          </a:stretch>
        </p:blipFill>
        <p:spPr>
          <a:xfrm>
            <a:off x="533400" y="1028700"/>
            <a:ext cx="17068800" cy="86111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4181"/>
            <a:ext cx="2915846" cy="180252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881" flipH="1">
            <a:off x="16918954" y="46081"/>
            <a:ext cx="1295582" cy="3071423"/>
          </a:xfrm>
          <a:prstGeom prst="rect">
            <a:avLst/>
          </a:prstGeom>
        </p:spPr>
      </p:pic>
      <p:pic>
        <p:nvPicPr>
          <p:cNvPr id="13" name="Picture 13"/>
          <p:cNvPicPr>
            <a:picLocks noChangeAspect="1"/>
          </p:cNvPicPr>
          <p:nvPr/>
        </p:nvPicPr>
        <p:blipFill>
          <a:blip r:embed="rId8"/>
          <a:srcRect/>
          <a:stretch>
            <a:fillRect/>
          </a:stretch>
        </p:blipFill>
        <p:spPr>
          <a:xfrm rot="-2157041">
            <a:off x="10833900" y="7898344"/>
            <a:ext cx="1312570" cy="446274"/>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4632">
            <a:off x="2674544" y="8624872"/>
            <a:ext cx="1034655" cy="944357"/>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6321" y="279057"/>
            <a:ext cx="1504757" cy="1499285"/>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34000" y="237343"/>
            <a:ext cx="7391400" cy="1647837"/>
          </a:xfrm>
          <a:prstGeom prst="rect">
            <a:avLst/>
          </a:prstGeom>
        </p:spPr>
      </p:pic>
      <p:sp>
        <p:nvSpPr>
          <p:cNvPr id="18" name="TextBox 18"/>
          <p:cNvSpPr txBox="1"/>
          <p:nvPr/>
        </p:nvSpPr>
        <p:spPr>
          <a:xfrm>
            <a:off x="3974629" y="450050"/>
            <a:ext cx="10308262" cy="1071384"/>
          </a:xfrm>
          <a:prstGeom prst="rect">
            <a:avLst/>
          </a:prstGeom>
        </p:spPr>
        <p:txBody>
          <a:bodyPr lIns="0" tIns="0" rIns="0" bIns="0" rtlCol="0" anchor="t">
            <a:spAutoFit/>
          </a:bodyPr>
          <a:lstStyle/>
          <a:p>
            <a:pPr marL="0" lvl="0" indent="0" algn="ctr">
              <a:lnSpc>
                <a:spcPts val="9540"/>
              </a:lnSpc>
              <a:spcBef>
                <a:spcPct val="0"/>
              </a:spcBef>
            </a:pPr>
            <a:r>
              <a:rPr lang="en-US" sz="4800" b="1">
                <a:solidFill>
                  <a:srgbClr val="124D24"/>
                </a:solidFill>
                <a:latin typeface="Arial" pitchFamily="34" charset="0"/>
                <a:cs typeface="Arial" pitchFamily="34" charset="0"/>
              </a:rPr>
              <a:t>NỘI DUNG BÀI HỌC</a:t>
            </a:r>
            <a:endParaRPr lang="en-US" sz="4800" b="1" u="none">
              <a:solidFill>
                <a:srgbClr val="124D24"/>
              </a:solidFill>
              <a:latin typeface="Arial" pitchFamily="34" charset="0"/>
              <a:cs typeface="Arial" pitchFamily="34" charset="0"/>
            </a:endParaRPr>
          </a:p>
        </p:txBody>
      </p:sp>
      <p:grpSp>
        <p:nvGrpSpPr>
          <p:cNvPr id="19" name="Group 19"/>
          <p:cNvGrpSpPr/>
          <p:nvPr/>
        </p:nvGrpSpPr>
        <p:grpSpPr>
          <a:xfrm rot="-329754">
            <a:off x="874584" y="730001"/>
            <a:ext cx="1348913" cy="1194163"/>
            <a:chOff x="0" y="0"/>
            <a:chExt cx="1798551" cy="1592218"/>
          </a:xfrm>
        </p:grpSpPr>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8752" y="534295"/>
              <a:ext cx="483263" cy="483263"/>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66961">
              <a:off x="1310628" y="1104295"/>
              <a:ext cx="483263" cy="483263"/>
            </a:xfrm>
            <a:prstGeom prst="rect">
              <a:avLst/>
            </a:prstGeom>
          </p:spPr>
        </p:pic>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164109">
              <a:off x="66546" y="66546"/>
              <a:ext cx="483263" cy="483263"/>
            </a:xfrm>
            <a:prstGeom prst="rect">
              <a:avLst/>
            </a:prstGeom>
          </p:spPr>
        </p:pic>
      </p:grpSp>
      <p:grpSp>
        <p:nvGrpSpPr>
          <p:cNvPr id="60" name="Group 59"/>
          <p:cNvGrpSpPr/>
          <p:nvPr/>
        </p:nvGrpSpPr>
        <p:grpSpPr>
          <a:xfrm>
            <a:off x="1072706" y="1676800"/>
            <a:ext cx="16192501" cy="2639738"/>
            <a:chOff x="1072706" y="1676800"/>
            <a:chExt cx="16192501" cy="2639738"/>
          </a:xfrm>
        </p:grpSpPr>
        <p:grpSp>
          <p:nvGrpSpPr>
            <p:cNvPr id="26" name="Group 25"/>
            <p:cNvGrpSpPr/>
            <p:nvPr/>
          </p:nvGrpSpPr>
          <p:grpSpPr>
            <a:xfrm>
              <a:off x="1313382" y="1676800"/>
              <a:ext cx="15679217" cy="2639738"/>
              <a:chOff x="-3540300" y="2348976"/>
              <a:chExt cx="16048679" cy="2268959"/>
            </a:xfrm>
          </p:grpSpPr>
          <p:pic>
            <p:nvPicPr>
              <p:cNvPr id="23" name="Picture 6"/>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rcRect l="32227" r="24743" b="30203"/>
              <a:stretch>
                <a:fillRect/>
              </a:stretch>
            </p:blipFill>
            <p:spPr>
              <a:xfrm rot="10800000" flipV="1">
                <a:off x="-3540300" y="2814794"/>
                <a:ext cx="16048679" cy="1803141"/>
              </a:xfrm>
              <a:prstGeom prst="rect">
                <a:avLst/>
              </a:prstGeom>
            </p:spPr>
          </p:pic>
          <p:pic>
            <p:nvPicPr>
              <p:cNvPr id="24" name="Picture 16"/>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832339" y="2348976"/>
                <a:ext cx="5303399" cy="1102510"/>
              </a:xfrm>
              <a:prstGeom prst="rect">
                <a:avLst/>
              </a:prstGeom>
            </p:spPr>
          </p:pic>
          <p:sp>
            <p:nvSpPr>
              <p:cNvPr id="25" name="TextBox 24"/>
              <p:cNvSpPr txBox="1"/>
              <p:nvPr/>
            </p:nvSpPr>
            <p:spPr>
              <a:xfrm>
                <a:off x="2626369" y="2596050"/>
                <a:ext cx="3746538"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HOẠT ĐỘNG 1</a:t>
                </a:r>
              </a:p>
            </p:txBody>
          </p:sp>
        </p:grpSp>
        <p:sp>
          <p:nvSpPr>
            <p:cNvPr id="27" name="Rectangle 26"/>
            <p:cNvSpPr/>
            <p:nvPr/>
          </p:nvSpPr>
          <p:spPr>
            <a:xfrm>
              <a:off x="1072706" y="2979970"/>
              <a:ext cx="16192501" cy="881395"/>
            </a:xfrm>
            <a:prstGeom prst="rect">
              <a:avLst/>
            </a:prstGeom>
          </p:spPr>
          <p:txBody>
            <a:bodyPr wrap="square">
              <a:spAutoFit/>
            </a:bodyPr>
            <a:lstStyle/>
            <a:p>
              <a:pPr algn="ctr">
                <a:lnSpc>
                  <a:spcPct val="150000"/>
                </a:lnSpc>
              </a:pPr>
              <a:r>
                <a:rPr lang="pt-BR" sz="3800" b="1">
                  <a:latin typeface="Arial" pitchFamily="34" charset="0"/>
                  <a:cs typeface="Arial" pitchFamily="34" charset="0"/>
                </a:rPr>
                <a:t>Phân tích, đánh giá thực trạng môi trường tự nhiên ở địa phương</a:t>
              </a:r>
              <a:endParaRPr lang="en-US" sz="3800">
                <a:latin typeface="Arial" pitchFamily="34" charset="0"/>
                <a:cs typeface="Arial" pitchFamily="34" charset="0"/>
              </a:endParaRPr>
            </a:p>
          </p:txBody>
        </p:sp>
      </p:grpSp>
      <p:grpSp>
        <p:nvGrpSpPr>
          <p:cNvPr id="61" name="Group 60"/>
          <p:cNvGrpSpPr/>
          <p:nvPr/>
        </p:nvGrpSpPr>
        <p:grpSpPr>
          <a:xfrm>
            <a:off x="679631" y="4392737"/>
            <a:ext cx="3936376" cy="5045092"/>
            <a:chOff x="679631" y="4392737"/>
            <a:chExt cx="3936376" cy="5045092"/>
          </a:xfrm>
        </p:grpSpPr>
        <p:grpSp>
          <p:nvGrpSpPr>
            <p:cNvPr id="31" name="Group 30"/>
            <p:cNvGrpSpPr/>
            <p:nvPr/>
          </p:nvGrpSpPr>
          <p:grpSpPr>
            <a:xfrm>
              <a:off x="679631" y="4838701"/>
              <a:ext cx="3936376" cy="4599128"/>
              <a:chOff x="679631" y="4838700"/>
              <a:chExt cx="3936376" cy="4751527"/>
            </a:xfrm>
          </p:grpSpPr>
          <p:sp>
            <p:nvSpPr>
              <p:cNvPr id="28" name="Rectangle 27"/>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7191" y="5741861"/>
                <a:ext cx="3543301" cy="3416320"/>
              </a:xfrm>
              <a:prstGeom prst="rect">
                <a:avLst/>
              </a:prstGeom>
            </p:spPr>
            <p:txBody>
              <a:bodyPr wrap="square">
                <a:spAutoFit/>
              </a:bodyPr>
              <a:lstStyle/>
              <a:p>
                <a:pPr algn="just">
                  <a:lnSpc>
                    <a:spcPct val="150000"/>
                  </a:lnSpc>
                </a:pPr>
                <a:r>
                  <a:rPr lang="en-US" sz="3600">
                    <a:latin typeface="Arial" pitchFamily="34" charset="0"/>
                    <a:cs typeface="Arial" pitchFamily="34" charset="0"/>
                  </a:rPr>
                  <a:t>Khảo sát, đánh giá thực trạng môi trường ở địa phương.</a:t>
                </a:r>
              </a:p>
            </p:txBody>
          </p:sp>
        </p:grpSp>
        <p:grpSp>
          <p:nvGrpSpPr>
            <p:cNvPr id="50" name="Group 49"/>
            <p:cNvGrpSpPr/>
            <p:nvPr/>
          </p:nvGrpSpPr>
          <p:grpSpPr>
            <a:xfrm>
              <a:off x="1911160" y="4392737"/>
              <a:ext cx="1352980" cy="1349124"/>
              <a:chOff x="1911160" y="4392737"/>
              <a:chExt cx="1352980" cy="1349124"/>
            </a:xfrm>
          </p:grpSpPr>
          <p:sp>
            <p:nvSpPr>
              <p:cNvPr id="48" name="Oval 4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grpSp>
      <p:grpSp>
        <p:nvGrpSpPr>
          <p:cNvPr id="62" name="Group 61"/>
          <p:cNvGrpSpPr/>
          <p:nvPr/>
        </p:nvGrpSpPr>
        <p:grpSpPr>
          <a:xfrm>
            <a:off x="4852646" y="4240337"/>
            <a:ext cx="3936376" cy="5197491"/>
            <a:chOff x="4852646" y="4240337"/>
            <a:chExt cx="3936376" cy="5197491"/>
          </a:xfrm>
        </p:grpSpPr>
        <p:grpSp>
          <p:nvGrpSpPr>
            <p:cNvPr id="32" name="Group 31"/>
            <p:cNvGrpSpPr/>
            <p:nvPr/>
          </p:nvGrpSpPr>
          <p:grpSpPr>
            <a:xfrm>
              <a:off x="4852646" y="4844144"/>
              <a:ext cx="3936376" cy="4593684"/>
              <a:chOff x="679631" y="4838700"/>
              <a:chExt cx="3936376" cy="4751527"/>
            </a:xfrm>
          </p:grpSpPr>
          <p:sp>
            <p:nvSpPr>
              <p:cNvPr id="33" name="Rectangle 32"/>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52367" y="5736418"/>
                <a:ext cx="3543301" cy="3416320"/>
              </a:xfrm>
              <a:prstGeom prst="rect">
                <a:avLst/>
              </a:prstGeom>
            </p:spPr>
            <p:txBody>
              <a:bodyPr wrap="square">
                <a:spAutoFit/>
              </a:bodyPr>
              <a:lstStyle/>
              <a:p>
                <a:pPr algn="just">
                  <a:lnSpc>
                    <a:spcPct val="150000"/>
                  </a:lnSpc>
                </a:pPr>
                <a:r>
                  <a:rPr lang="vi-VN" sz="3600">
                    <a:latin typeface="Arial" pitchFamily="34" charset="0"/>
                    <a:cs typeface="Arial" pitchFamily="34" charset="0"/>
                  </a:rPr>
                  <a:t>Đánh giá tác động của con người tới môi trường </a:t>
                </a:r>
                <a:r>
                  <a:rPr lang="en-US" sz="3600">
                    <a:latin typeface="Arial" pitchFamily="34" charset="0"/>
                    <a:cs typeface="Arial" pitchFamily="34" charset="0"/>
                  </a:rPr>
                  <a:t>tự nhiên.</a:t>
                </a:r>
              </a:p>
            </p:txBody>
          </p:sp>
        </p:grpSp>
        <p:grpSp>
          <p:nvGrpSpPr>
            <p:cNvPr id="51" name="Group 50"/>
            <p:cNvGrpSpPr/>
            <p:nvPr/>
          </p:nvGrpSpPr>
          <p:grpSpPr>
            <a:xfrm>
              <a:off x="6084175" y="4240337"/>
              <a:ext cx="1352980" cy="1349124"/>
              <a:chOff x="1911160" y="4392737"/>
              <a:chExt cx="1352980" cy="1349124"/>
            </a:xfrm>
          </p:grpSpPr>
          <p:sp>
            <p:nvSpPr>
              <p:cNvPr id="52" name="Oval 51"/>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grpSp>
      <p:grpSp>
        <p:nvGrpSpPr>
          <p:cNvPr id="63" name="Group 62"/>
          <p:cNvGrpSpPr/>
          <p:nvPr/>
        </p:nvGrpSpPr>
        <p:grpSpPr>
          <a:xfrm>
            <a:off x="9144000" y="4316538"/>
            <a:ext cx="3816038" cy="5121290"/>
            <a:chOff x="9144000" y="4316538"/>
            <a:chExt cx="3816038" cy="5121290"/>
          </a:xfrm>
        </p:grpSpPr>
        <p:grpSp>
          <p:nvGrpSpPr>
            <p:cNvPr id="36" name="Group 35"/>
            <p:cNvGrpSpPr/>
            <p:nvPr/>
          </p:nvGrpSpPr>
          <p:grpSpPr>
            <a:xfrm>
              <a:off x="9144000" y="4914900"/>
              <a:ext cx="3816038" cy="4522928"/>
              <a:chOff x="679631" y="4838700"/>
              <a:chExt cx="3816038" cy="4751527"/>
            </a:xfrm>
          </p:grpSpPr>
          <p:sp>
            <p:nvSpPr>
              <p:cNvPr id="37" name="Rectangle 36"/>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2030" y="4991100"/>
                <a:ext cx="3663639"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8346" y="5771190"/>
                <a:ext cx="3051005" cy="3416320"/>
              </a:xfrm>
              <a:prstGeom prst="rect">
                <a:avLst/>
              </a:prstGeom>
            </p:spPr>
            <p:txBody>
              <a:bodyPr wrap="square">
                <a:spAutoFit/>
              </a:bodyPr>
              <a:lstStyle/>
              <a:p>
                <a:pPr algn="just">
                  <a:lnSpc>
                    <a:spcPct val="150000"/>
                  </a:lnSpc>
                </a:pPr>
                <a:r>
                  <a:rPr lang="vi-VN" sz="3600">
                    <a:latin typeface="Arial" pitchFamily="34" charset="0"/>
                    <a:cs typeface="Arial" pitchFamily="34" charset="0"/>
                  </a:rPr>
                  <a:t>Đề xuất các giải pháp bảo vệ môi trường tự nhiên</a:t>
                </a:r>
                <a:r>
                  <a:rPr lang="en-US" sz="3600">
                    <a:latin typeface="Arial" pitchFamily="34" charset="0"/>
                    <a:cs typeface="Arial" pitchFamily="34" charset="0"/>
                  </a:rPr>
                  <a:t>.</a:t>
                </a:r>
              </a:p>
            </p:txBody>
          </p:sp>
        </p:grpSp>
        <p:grpSp>
          <p:nvGrpSpPr>
            <p:cNvPr id="54" name="Group 53"/>
            <p:cNvGrpSpPr/>
            <p:nvPr/>
          </p:nvGrpSpPr>
          <p:grpSpPr>
            <a:xfrm>
              <a:off x="10321884" y="4316538"/>
              <a:ext cx="1352980" cy="1349124"/>
              <a:chOff x="1911160" y="4392737"/>
              <a:chExt cx="1352980" cy="1349124"/>
            </a:xfrm>
          </p:grpSpPr>
          <p:sp>
            <p:nvSpPr>
              <p:cNvPr id="55" name="Oval 54"/>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grpSp>
      </p:grpSp>
      <p:grpSp>
        <p:nvGrpSpPr>
          <p:cNvPr id="64" name="Group 63"/>
          <p:cNvGrpSpPr/>
          <p:nvPr/>
        </p:nvGrpSpPr>
        <p:grpSpPr>
          <a:xfrm>
            <a:off x="13284824" y="4316538"/>
            <a:ext cx="4317376" cy="5121290"/>
            <a:chOff x="13284824" y="4316538"/>
            <a:chExt cx="4317376" cy="5121290"/>
          </a:xfrm>
        </p:grpSpPr>
        <p:grpSp>
          <p:nvGrpSpPr>
            <p:cNvPr id="40" name="Group 39"/>
            <p:cNvGrpSpPr/>
            <p:nvPr/>
          </p:nvGrpSpPr>
          <p:grpSpPr>
            <a:xfrm>
              <a:off x="13284824" y="4914900"/>
              <a:ext cx="4317376" cy="4522928"/>
              <a:chOff x="679631" y="4838700"/>
              <a:chExt cx="3936376" cy="4751527"/>
            </a:xfrm>
          </p:grpSpPr>
          <p:sp>
            <p:nvSpPr>
              <p:cNvPr id="41" name="Rectangle 40"/>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52368" y="5665662"/>
                <a:ext cx="3543301" cy="3416320"/>
              </a:xfrm>
              <a:prstGeom prst="rect">
                <a:avLst/>
              </a:prstGeom>
            </p:spPr>
            <p:txBody>
              <a:bodyPr wrap="square">
                <a:spAutoFit/>
              </a:bodyPr>
              <a:lstStyle/>
              <a:p>
                <a:pPr algn="just">
                  <a:lnSpc>
                    <a:spcPct val="150000"/>
                  </a:lnSpc>
                </a:pPr>
                <a:r>
                  <a:rPr lang="vi-VN" sz="3600">
                    <a:latin typeface="Arial" pitchFamily="34" charset="0"/>
                    <a:cs typeface="Arial" pitchFamily="34" charset="0"/>
                  </a:rPr>
                  <a:t>Lập kế hoạch thực hiện các giải pháp bảo vệ môi trường tự nhiên.</a:t>
                </a:r>
                <a:endParaRPr lang="en-US" sz="3600">
                  <a:latin typeface="Arial" pitchFamily="34" charset="0"/>
                  <a:cs typeface="Arial" pitchFamily="34" charset="0"/>
                </a:endParaRPr>
              </a:p>
            </p:txBody>
          </p:sp>
        </p:grpSp>
        <p:grpSp>
          <p:nvGrpSpPr>
            <p:cNvPr id="57" name="Group 56"/>
            <p:cNvGrpSpPr/>
            <p:nvPr/>
          </p:nvGrpSpPr>
          <p:grpSpPr>
            <a:xfrm>
              <a:off x="14850597" y="4316538"/>
              <a:ext cx="1352980" cy="1349124"/>
              <a:chOff x="1911160" y="4392737"/>
              <a:chExt cx="1352980" cy="1349124"/>
            </a:xfrm>
          </p:grpSpPr>
          <p:sp>
            <p:nvSpPr>
              <p:cNvPr id="58" name="Oval 5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4828" b="8587"/>
          <a:stretch>
            <a:fillRect/>
          </a:stretch>
        </p:blipFill>
        <p:spPr>
          <a:xfrm rot="-10800000">
            <a:off x="11480073" y="1793640"/>
            <a:ext cx="6503125" cy="6948050"/>
          </a:xfrm>
          <a:prstGeom prst="rect">
            <a:avLst/>
          </a:prstGeom>
        </p:spPr>
      </p:pic>
      <p:pic>
        <p:nvPicPr>
          <p:cNvPr id="4" name="Picture 4"/>
          <p:cNvPicPr>
            <a:picLocks noChangeAspect="1"/>
          </p:cNvPicPr>
          <p:nvPr/>
        </p:nvPicPr>
        <p:blipFill>
          <a:blip r:embed="rId4"/>
          <a:srcRect l="33586" r="18237"/>
          <a:stretch>
            <a:fillRect/>
          </a:stretch>
        </p:blipFill>
        <p:spPr>
          <a:xfrm rot="-10800000">
            <a:off x="11430000" y="2724857"/>
            <a:ext cx="5909300" cy="6685842"/>
          </a:xfrm>
          <a:prstGeom prst="rect">
            <a:avLst/>
          </a:prstGeom>
        </p:spPr>
      </p:pic>
      <p:sp>
        <p:nvSpPr>
          <p:cNvPr id="7" name="TextBox 7"/>
          <p:cNvSpPr txBox="1"/>
          <p:nvPr/>
        </p:nvSpPr>
        <p:spPr>
          <a:xfrm>
            <a:off x="561875" y="0"/>
            <a:ext cx="17164250" cy="1218282"/>
          </a:xfrm>
          <a:prstGeom prst="rect">
            <a:avLst/>
          </a:prstGeom>
        </p:spPr>
        <p:txBody>
          <a:bodyPr wrap="square" lIns="0" tIns="0" rIns="0" bIns="0" rtlCol="0" anchor="t">
            <a:spAutoFit/>
          </a:bodyPr>
          <a:lstStyle/>
          <a:p>
            <a:pPr lvl="0" algn="ctr">
              <a:lnSpc>
                <a:spcPts val="9540"/>
              </a:lnSpc>
              <a:spcBef>
                <a:spcPct val="0"/>
              </a:spcBef>
            </a:pPr>
            <a:r>
              <a:rPr lang="en-US" sz="4000" b="1" u="sng">
                <a:solidFill>
                  <a:srgbClr val="124D24"/>
                </a:solidFill>
                <a:latin typeface="Arial" pitchFamily="34" charset="0"/>
                <a:cs typeface="Arial" pitchFamily="34" charset="0"/>
              </a:rPr>
              <a:t>NV</a:t>
            </a:r>
            <a:r>
              <a:rPr lang="vi-VN" sz="4000" b="1" u="sng">
                <a:solidFill>
                  <a:srgbClr val="124D24"/>
                </a:solidFill>
                <a:latin typeface="Arial" pitchFamily="34" charset="0"/>
                <a:cs typeface="Arial" pitchFamily="34" charset="0"/>
              </a:rPr>
              <a:t>1</a:t>
            </a:r>
            <a:r>
              <a:rPr lang="vi-VN" sz="4000" b="1">
                <a:solidFill>
                  <a:srgbClr val="124D24"/>
                </a:solidFill>
              </a:rPr>
              <a:t>. Khảo sát, đánh giá thực trạng môi trường tự nhiên ở địa phương</a:t>
            </a:r>
            <a:endParaRPr lang="en-US" sz="4000" b="1" u="none">
              <a:solidFill>
                <a:srgbClr val="124D24"/>
              </a:solidFill>
            </a:endParaRPr>
          </a:p>
        </p:txBody>
      </p:sp>
      <p:sp>
        <p:nvSpPr>
          <p:cNvPr id="10" name="Rounded Rectangle 9"/>
          <p:cNvSpPr/>
          <p:nvPr/>
        </p:nvSpPr>
        <p:spPr>
          <a:xfrm>
            <a:off x="2895601" y="3162300"/>
            <a:ext cx="8077199" cy="1306299"/>
          </a:xfrm>
          <a:prstGeom prst="roundRect">
            <a:avLst/>
          </a:prstGeom>
          <a:solidFill>
            <a:schemeClr val="accent6">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Nhóm 1. Môi trường đất</a:t>
            </a:r>
          </a:p>
        </p:txBody>
      </p:sp>
      <p:sp>
        <p:nvSpPr>
          <p:cNvPr id="13" name="Rectangle 12"/>
          <p:cNvSpPr/>
          <p:nvPr/>
        </p:nvSpPr>
        <p:spPr>
          <a:xfrm>
            <a:off x="11467012" y="5727852"/>
            <a:ext cx="5928894" cy="3013838"/>
          </a:xfrm>
          <a:prstGeom prst="rect">
            <a:avLst/>
          </a:prstGeom>
        </p:spPr>
        <p:txBody>
          <a:bodyPr wrap="square">
            <a:spAutoFit/>
          </a:bodyPr>
          <a:lstStyle/>
          <a:p>
            <a:pPr algn="ctr">
              <a:lnSpc>
                <a:spcPct val="150000"/>
              </a:lnSpc>
            </a:pPr>
            <a:r>
              <a:rPr lang="en-US" sz="4400" b="1">
                <a:solidFill>
                  <a:schemeClr val="bg1"/>
                </a:solidFill>
                <a:latin typeface="Arial" pitchFamily="34" charset="0"/>
                <a:cs typeface="Arial" pitchFamily="34" charset="0"/>
              </a:rPr>
              <a:t>Lập kế hoạch khảo sát, đánh giá thực trạng môi trường.</a:t>
            </a:r>
          </a:p>
        </p:txBody>
      </p:sp>
      <p:pic>
        <p:nvPicPr>
          <p:cNvPr id="14" name="Picture 13"/>
          <p:cNvPicPr>
            <a:picLocks noChangeAspect="1"/>
          </p:cNvPicPr>
          <p:nvPr/>
        </p:nvPicPr>
        <p:blipFill>
          <a:blip r:embed="rId5"/>
          <a:srcRect/>
          <a:stretch>
            <a:fillRect/>
          </a:stretch>
        </p:blipFill>
        <p:spPr>
          <a:xfrm>
            <a:off x="12259759" y="2876138"/>
            <a:ext cx="4343400" cy="3062112"/>
          </a:xfrm>
          <a:prstGeom prst="rect">
            <a:avLst/>
          </a:prstGeom>
        </p:spPr>
      </p:pic>
      <p:sp>
        <p:nvSpPr>
          <p:cNvPr id="15" name="Rounded Rectangle 14"/>
          <p:cNvSpPr/>
          <p:nvPr/>
        </p:nvSpPr>
        <p:spPr>
          <a:xfrm>
            <a:off x="2895601" y="5414628"/>
            <a:ext cx="8077200" cy="1306299"/>
          </a:xfrm>
          <a:prstGeom prst="roundRect">
            <a:avLst/>
          </a:prstGeom>
          <a:solidFill>
            <a:schemeClr val="accent3">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Nhóm 2. Môi trường nước</a:t>
            </a:r>
          </a:p>
        </p:txBody>
      </p:sp>
      <p:sp>
        <p:nvSpPr>
          <p:cNvPr id="16" name="Rounded Rectangle 15"/>
          <p:cNvSpPr/>
          <p:nvPr/>
        </p:nvSpPr>
        <p:spPr>
          <a:xfrm>
            <a:off x="2895600" y="7531483"/>
            <a:ext cx="8077200" cy="1306299"/>
          </a:xfrm>
          <a:prstGeom prst="roundRect">
            <a:avLst/>
          </a:prstGeom>
          <a:solidFill>
            <a:schemeClr val="accent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Nhóm 3. Môi trường không khí</a:t>
            </a:r>
          </a:p>
        </p:txBody>
      </p:sp>
      <p:grpSp>
        <p:nvGrpSpPr>
          <p:cNvPr id="22" name="Group 21"/>
          <p:cNvGrpSpPr/>
          <p:nvPr/>
        </p:nvGrpSpPr>
        <p:grpSpPr>
          <a:xfrm>
            <a:off x="254925" y="1796906"/>
            <a:ext cx="2447237" cy="7846652"/>
            <a:chOff x="0" y="1841608"/>
            <a:chExt cx="2447237" cy="7846652"/>
          </a:xfrm>
        </p:grpSpPr>
        <p:pic>
          <p:nvPicPr>
            <p:cNvPr id="18" name="Picture 3"/>
            <p:cNvPicPr>
              <a:picLocks noChangeAspect="1"/>
            </p:cNvPicPr>
            <p:nvPr/>
          </p:nvPicPr>
          <p:blipFill>
            <a:blip r:embed="rId6"/>
            <a:srcRect/>
            <a:stretch>
              <a:fillRect/>
            </a:stretch>
          </p:blipFill>
          <p:spPr>
            <a:xfrm>
              <a:off x="381000" y="3162300"/>
              <a:ext cx="1142044" cy="6525960"/>
            </a:xfrm>
            <a:prstGeom prst="rect">
              <a:avLst/>
            </a:prstGeom>
          </p:spPr>
        </p:pic>
        <p:grpSp>
          <p:nvGrpSpPr>
            <p:cNvPr id="21" name="Group 20"/>
            <p:cNvGrpSpPr/>
            <p:nvPr/>
          </p:nvGrpSpPr>
          <p:grpSpPr>
            <a:xfrm>
              <a:off x="0" y="1841608"/>
              <a:ext cx="2447237" cy="7489149"/>
              <a:chOff x="0" y="1841608"/>
              <a:chExt cx="2447237" cy="7489149"/>
            </a:xfrm>
          </p:grpSpPr>
          <p:pic>
            <p:nvPicPr>
              <p:cNvPr id="19" name="Picture 3"/>
              <p:cNvPicPr>
                <a:picLocks noChangeAspect="1"/>
              </p:cNvPicPr>
              <p:nvPr/>
            </p:nvPicPr>
            <p:blipFill>
              <a:blip r:embed="rId6"/>
              <a:srcRect/>
              <a:stretch>
                <a:fillRect/>
              </a:stretch>
            </p:blipFill>
            <p:spPr>
              <a:xfrm rot="20984139">
                <a:off x="953292" y="2804797"/>
                <a:ext cx="1142044" cy="6525960"/>
              </a:xfrm>
              <a:prstGeom prst="rect">
                <a:avLst/>
              </a:prstGeom>
            </p:spPr>
          </p:pic>
          <p:pic>
            <p:nvPicPr>
              <p:cNvPr id="20" name="Picture 13"/>
              <p:cNvPicPr>
                <a:picLocks noChangeAspect="1"/>
              </p:cNvPicPr>
              <p:nvPr/>
            </p:nvPicPr>
            <p:blipFill>
              <a:blip r:embed="rId7"/>
              <a:srcRect/>
              <a:stretch>
                <a:fillRect/>
              </a:stretch>
            </p:blipFill>
            <p:spPr>
              <a:xfrm>
                <a:off x="0" y="1841608"/>
                <a:ext cx="2447237" cy="2358525"/>
              </a:xfrm>
              <a:prstGeom prst="rect">
                <a:avLst/>
              </a:prstGeom>
            </p:spPr>
          </p:pic>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9445559">
            <a:off x="2413021" y="6420082"/>
            <a:ext cx="19088250" cy="680018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8732" y="3314700"/>
            <a:ext cx="7859268" cy="6084810"/>
          </a:xfrm>
          <a:prstGeom prst="rect">
            <a:avLst/>
          </a:prstGeom>
          <a:ln>
            <a:noFill/>
          </a:ln>
          <a:effectLst>
            <a:softEdge rad="112500"/>
          </a:effectLst>
        </p:spPr>
      </p:pic>
      <p:pic>
        <p:nvPicPr>
          <p:cNvPr id="5" name="Picture 5"/>
          <p:cNvPicPr>
            <a:picLocks noChangeAspect="1"/>
          </p:cNvPicPr>
          <p:nvPr/>
        </p:nvPicPr>
        <p:blipFill>
          <a:blip r:embed="rId5"/>
          <a:srcRect l="14828"/>
          <a:stretch>
            <a:fillRect/>
          </a:stretch>
        </p:blipFill>
        <p:spPr>
          <a:xfrm rot="-5297945">
            <a:off x="-2314945" y="-1098879"/>
            <a:ext cx="5624974" cy="8229600"/>
          </a:xfrm>
          <a:prstGeom prst="rect">
            <a:avLst/>
          </a:prstGeom>
        </p:spPr>
      </p:pic>
      <p:pic>
        <p:nvPicPr>
          <p:cNvPr id="6" name="Picture 6"/>
          <p:cNvPicPr>
            <a:picLocks noChangeAspect="1"/>
          </p:cNvPicPr>
          <p:nvPr/>
        </p:nvPicPr>
        <p:blipFill>
          <a:blip r:embed="rId6"/>
          <a:srcRect l="32227" r="24743" b="30203"/>
          <a:stretch>
            <a:fillRect/>
          </a:stretch>
        </p:blipFill>
        <p:spPr>
          <a:xfrm rot="-10800000">
            <a:off x="1028698" y="923812"/>
            <a:ext cx="7569349" cy="8029687"/>
          </a:xfrm>
          <a:prstGeom prst="rect">
            <a:avLst/>
          </a:prstGeom>
        </p:spPr>
      </p:pic>
      <p:pic>
        <p:nvPicPr>
          <p:cNvPr id="7" name="Picture 7"/>
          <p:cNvPicPr>
            <a:picLocks noChangeAspect="1"/>
          </p:cNvPicPr>
          <p:nvPr/>
        </p:nvPicPr>
        <p:blipFill>
          <a:blip r:embed="rId6"/>
          <a:srcRect l="32695" r="25211" b="31049"/>
          <a:stretch>
            <a:fillRect/>
          </a:stretch>
        </p:blipFill>
        <p:spPr>
          <a:xfrm>
            <a:off x="8925055" y="352698"/>
            <a:ext cx="7991345" cy="7762602"/>
          </a:xfrm>
          <a:prstGeom prst="rect">
            <a:avLst/>
          </a:prstGeom>
        </p:spPr>
      </p:pic>
      <p:sp>
        <p:nvSpPr>
          <p:cNvPr id="13" name="TextBox 13"/>
          <p:cNvSpPr txBox="1"/>
          <p:nvPr/>
        </p:nvSpPr>
        <p:spPr>
          <a:xfrm>
            <a:off x="1777244" y="1506556"/>
            <a:ext cx="5816114" cy="589026"/>
          </a:xfrm>
          <a:prstGeom prst="rect">
            <a:avLst/>
          </a:prstGeom>
        </p:spPr>
        <p:txBody>
          <a:bodyPr lIns="0" tIns="0" rIns="0" bIns="0" rtlCol="0" anchor="t">
            <a:spAutoFit/>
          </a:bodyPr>
          <a:lstStyle/>
          <a:p>
            <a:pPr marL="0" lvl="0" indent="0" algn="ctr">
              <a:lnSpc>
                <a:spcPts val="4452"/>
              </a:lnSpc>
              <a:spcBef>
                <a:spcPct val="0"/>
              </a:spcBef>
            </a:pPr>
            <a:r>
              <a:rPr lang="en-US" sz="4000" b="1" u="sng">
                <a:solidFill>
                  <a:srgbClr val="124D24"/>
                </a:solidFill>
                <a:latin typeface="Arial" pitchFamily="34" charset="0"/>
                <a:cs typeface="Arial" pitchFamily="34" charset="0"/>
              </a:rPr>
              <a:t>LƯU Ý:</a:t>
            </a:r>
          </a:p>
        </p:txBody>
      </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78485" y="851472"/>
            <a:ext cx="2173871" cy="1544836"/>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42631" flipH="1">
            <a:off x="14997302" y="1429130"/>
            <a:ext cx="873094" cy="796896"/>
          </a:xfrm>
          <a:prstGeom prst="rect">
            <a:avLst/>
          </a:prstGeom>
        </p:spPr>
      </p:pic>
      <p:sp>
        <p:nvSpPr>
          <p:cNvPr id="19" name="Rectangle 18"/>
          <p:cNvSpPr/>
          <p:nvPr/>
        </p:nvSpPr>
        <p:spPr>
          <a:xfrm>
            <a:off x="1337565" y="2332407"/>
            <a:ext cx="6934200" cy="4708981"/>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Trong quá trình điều tra, cần chụp ảnh, quay video clip, ghi âm các cuộc phỏng vấn để có minh chứng cho kết quả điều tra thực trạng. </a:t>
            </a:r>
          </a:p>
        </p:txBody>
      </p:sp>
      <p:pic>
        <p:nvPicPr>
          <p:cNvPr id="20"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76048" y="1506556"/>
            <a:ext cx="5257801" cy="6608744"/>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18288000" cy="10287000"/>
          </a:xfrm>
          <a:prstGeom prst="rect">
            <a:avLst/>
          </a:prstGeom>
        </p:spPr>
      </p:pic>
      <p:grpSp>
        <p:nvGrpSpPr>
          <p:cNvPr id="23" name="Group 22"/>
          <p:cNvGrpSpPr/>
          <p:nvPr/>
        </p:nvGrpSpPr>
        <p:grpSpPr>
          <a:xfrm>
            <a:off x="3574869" y="-73254"/>
            <a:ext cx="10308262" cy="2086757"/>
            <a:chOff x="3982245" y="237343"/>
            <a:chExt cx="10308262" cy="2086757"/>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81600" y="237343"/>
              <a:ext cx="7391400" cy="2086757"/>
            </a:xfrm>
            <a:prstGeom prst="rect">
              <a:avLst/>
            </a:prstGeom>
          </p:spPr>
        </p:pic>
        <p:sp>
          <p:nvSpPr>
            <p:cNvPr id="9" name="TextBox 9"/>
            <p:cNvSpPr txBox="1"/>
            <p:nvPr/>
          </p:nvSpPr>
          <p:spPr>
            <a:xfrm>
              <a:off x="3982245" y="557933"/>
              <a:ext cx="10308262" cy="1071384"/>
            </a:xfrm>
            <a:prstGeom prst="rect">
              <a:avLst/>
            </a:prstGeom>
          </p:spPr>
          <p:txBody>
            <a:bodyPr lIns="0" tIns="0" rIns="0" bIns="0" rtlCol="0" anchor="t">
              <a:spAutoFit/>
            </a:bodyPr>
            <a:lstStyle/>
            <a:p>
              <a:pPr marL="0" lvl="0" indent="0" algn="ctr">
                <a:lnSpc>
                  <a:spcPts val="9540"/>
                </a:lnSpc>
                <a:spcBef>
                  <a:spcPct val="0"/>
                </a:spcBef>
              </a:pPr>
              <a:r>
                <a:rPr lang="en-US" sz="4800" b="1">
                  <a:solidFill>
                    <a:srgbClr val="124D24"/>
                  </a:solidFill>
                  <a:latin typeface="Arial" pitchFamily="34" charset="0"/>
                  <a:cs typeface="Arial" pitchFamily="34" charset="0"/>
                </a:rPr>
                <a:t>Môi trường đất</a:t>
              </a:r>
              <a:endParaRPr lang="en-US" sz="4800" b="1" u="none">
                <a:solidFill>
                  <a:srgbClr val="124D24"/>
                </a:solidFill>
                <a:latin typeface="Arial" pitchFamily="34" charset="0"/>
                <a:cs typeface="Arial" pitchFamily="34" charset="0"/>
              </a:endParaRPr>
            </a:p>
          </p:txBody>
        </p:sp>
      </p:grpSp>
      <p:pic>
        <p:nvPicPr>
          <p:cNvPr id="24"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438194" y="313798"/>
            <a:ext cx="3852879" cy="1324502"/>
          </a:xfrm>
          <a:prstGeom prst="rect">
            <a:avLst/>
          </a:prstGeom>
        </p:spPr>
      </p:pic>
      <p:sp>
        <p:nvSpPr>
          <p:cNvPr id="25" name="TextBox 24"/>
          <p:cNvSpPr txBox="1"/>
          <p:nvPr/>
        </p:nvSpPr>
        <p:spPr>
          <a:xfrm>
            <a:off x="1001935" y="557839"/>
            <a:ext cx="1819729"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GỢI Ý:</a:t>
            </a:r>
          </a:p>
        </p:txBody>
      </p:sp>
      <p:pic>
        <p:nvPicPr>
          <p:cNvPr id="28"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34600" y="2013503"/>
            <a:ext cx="7321728" cy="7569296"/>
          </a:xfrm>
          <a:prstGeom prst="rect">
            <a:avLst/>
          </a:prstGeom>
        </p:spPr>
      </p:pic>
      <p:grpSp>
        <p:nvGrpSpPr>
          <p:cNvPr id="30" name="Group 29"/>
          <p:cNvGrpSpPr/>
          <p:nvPr/>
        </p:nvGrpSpPr>
        <p:grpSpPr>
          <a:xfrm>
            <a:off x="777661" y="5995408"/>
            <a:ext cx="8616134" cy="3643318"/>
            <a:chOff x="9521797" y="2684341"/>
            <a:chExt cx="8616134" cy="3643318"/>
          </a:xfrm>
        </p:grpSpPr>
        <p:pic>
          <p:nvPicPr>
            <p:cNvPr id="31" name="Picture 6"/>
            <p:cNvPicPr>
              <a:picLocks noChangeAspect="1"/>
            </p:cNvPicPr>
            <p:nvPr/>
          </p:nvPicPr>
          <p:blipFill>
            <a:blip r:embed="rId9"/>
            <a:srcRect l="29860" t="7891" r="41479" b="41688"/>
            <a:stretch>
              <a:fillRect/>
            </a:stretch>
          </p:blipFill>
          <p:spPr>
            <a:xfrm rot="10800000">
              <a:off x="9521797" y="2684341"/>
              <a:ext cx="8616134" cy="3643318"/>
            </a:xfrm>
            <a:prstGeom prst="rect">
              <a:avLst/>
            </a:prstGeom>
          </p:spPr>
        </p:pic>
        <p:sp>
          <p:nvSpPr>
            <p:cNvPr id="33" name="Rectangle 32"/>
            <p:cNvSpPr/>
            <p:nvPr/>
          </p:nvSpPr>
          <p:spPr>
            <a:xfrm>
              <a:off x="9584527" y="2988567"/>
              <a:ext cx="8212122" cy="2862322"/>
            </a:xfrm>
            <a:prstGeom prst="rect">
              <a:avLst/>
            </a:prstGeom>
          </p:spPr>
          <p:txBody>
            <a:bodyPr wrap="square">
              <a:spAutoFit/>
            </a:bodyPr>
            <a:lstStyle/>
            <a:p>
              <a:pPr marL="742950" indent="-742950">
                <a:lnSpc>
                  <a:spcPct val="150000"/>
                </a:lnSpc>
                <a:buFont typeface="Wingdings" pitchFamily="2" charset="2"/>
                <a:buChar char="Ø"/>
              </a:pPr>
              <a:r>
                <a:rPr lang="en-US" sz="4000">
                  <a:latin typeface="Arial" pitchFamily="34" charset="0"/>
                  <a:cs typeface="Arial" pitchFamily="34" charset="0"/>
                </a:rPr>
                <a:t>Một số khu vực đất bị bạc màu, ô nhiễm do thuốc trừ sâu, diệt cỏ, phân bón hóa học…</a:t>
              </a:r>
            </a:p>
          </p:txBody>
        </p:sp>
      </p:grpSp>
      <p:grpSp>
        <p:nvGrpSpPr>
          <p:cNvPr id="35" name="Group 34"/>
          <p:cNvGrpSpPr/>
          <p:nvPr/>
        </p:nvGrpSpPr>
        <p:grpSpPr>
          <a:xfrm>
            <a:off x="777661" y="2247316"/>
            <a:ext cx="8616135" cy="3200984"/>
            <a:chOff x="1911793" y="2684341"/>
            <a:chExt cx="8616135" cy="3200984"/>
          </a:xfrm>
        </p:grpSpPr>
        <p:pic>
          <p:nvPicPr>
            <p:cNvPr id="36" name="Picture 4"/>
            <p:cNvPicPr>
              <a:picLocks noChangeAspect="1"/>
            </p:cNvPicPr>
            <p:nvPr/>
          </p:nvPicPr>
          <p:blipFill>
            <a:blip r:embed="rId9"/>
            <a:srcRect l="70069" t="16798" r="1270" b="32781"/>
            <a:stretch>
              <a:fillRect/>
            </a:stretch>
          </p:blipFill>
          <p:spPr>
            <a:xfrm rot="10800000">
              <a:off x="1911793" y="2684341"/>
              <a:ext cx="8616135" cy="3200984"/>
            </a:xfrm>
            <a:prstGeom prst="rect">
              <a:avLst/>
            </a:prstGeom>
          </p:spPr>
        </p:pic>
        <p:sp>
          <p:nvSpPr>
            <p:cNvPr id="38" name="Rectangle 37"/>
            <p:cNvSpPr/>
            <p:nvPr/>
          </p:nvSpPr>
          <p:spPr>
            <a:xfrm>
              <a:off x="2313990" y="2772650"/>
              <a:ext cx="7872655" cy="2862322"/>
            </a:xfrm>
            <a:prstGeom prst="rect">
              <a:avLst/>
            </a:prstGeom>
          </p:spPr>
          <p:txBody>
            <a:bodyPr wrap="square">
              <a:spAutoFit/>
            </a:bodyPr>
            <a:lstStyle/>
            <a:p>
              <a:pPr marL="742950" indent="-742950">
                <a:lnSpc>
                  <a:spcPct val="150000"/>
                </a:lnSpc>
                <a:buFont typeface="Wingdings" pitchFamily="2" charset="2"/>
                <a:buChar char="Ø"/>
              </a:pPr>
              <a:r>
                <a:rPr lang="pt-BR" sz="4000">
                  <a:latin typeface="Arial" pitchFamily="34" charset="0"/>
                  <a:cs typeface="Arial" pitchFamily="34" charset="0"/>
                </a:rPr>
                <a:t>Trồng luân canh, xen vụ</a:t>
              </a:r>
              <a:endParaRPr lang="en-US" sz="4000">
                <a:latin typeface="Arial" pitchFamily="34" charset="0"/>
                <a:cs typeface="Arial" pitchFamily="34" charset="0"/>
              </a:endParaRPr>
            </a:p>
            <a:p>
              <a:pPr marL="742950" indent="-742950">
                <a:lnSpc>
                  <a:spcPct val="150000"/>
                </a:lnSpc>
                <a:buFont typeface="Wingdings" pitchFamily="2" charset="2"/>
                <a:buChar char="Ø"/>
              </a:pPr>
              <a:r>
                <a:rPr lang="pt-BR" sz="4000">
                  <a:latin typeface="Arial" pitchFamily="34" charset="0"/>
                  <a:cs typeface="Arial" pitchFamily="34" charset="0"/>
                </a:rPr>
                <a:t>Đất tốt, nhiều loại đất đa dạng</a:t>
              </a:r>
              <a:endParaRPr lang="en-US" sz="4000">
                <a:latin typeface="Arial" pitchFamily="34" charset="0"/>
                <a:cs typeface="Arial" pitchFamily="34" charset="0"/>
              </a:endParaRPr>
            </a:p>
            <a:p>
              <a:pPr marL="742950" indent="-742950">
                <a:lnSpc>
                  <a:spcPct val="150000"/>
                </a:lnSpc>
                <a:buFont typeface="Wingdings" pitchFamily="2" charset="2"/>
                <a:buChar char="Ø"/>
              </a:pPr>
              <a:r>
                <a:rPr lang="pt-BR" sz="4000">
                  <a:latin typeface="Arial" pitchFamily="34" charset="0"/>
                  <a:cs typeface="Arial" pitchFamily="34" charset="0"/>
                </a:rPr>
                <a:t>Đất được bồi đắp phù sa...</a:t>
              </a:r>
              <a:endParaRPr lang="en-US" sz="4000">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15" name="Group 14"/>
          <p:cNvGrpSpPr/>
          <p:nvPr/>
        </p:nvGrpSpPr>
        <p:grpSpPr>
          <a:xfrm>
            <a:off x="0" y="1270345"/>
            <a:ext cx="10308262" cy="7993309"/>
            <a:chOff x="381000" y="654379"/>
            <a:chExt cx="10308262" cy="7993309"/>
          </a:xfrm>
        </p:grpSpPr>
        <p:pic>
          <p:nvPicPr>
            <p:cNvPr id="3" name="Picture 3"/>
            <p:cNvPicPr>
              <a:picLocks noChangeAspect="1"/>
            </p:cNvPicPr>
            <p:nvPr/>
          </p:nvPicPr>
          <p:blipFill>
            <a:blip r:embed="rId3"/>
            <a:srcRect l="49430" r="26302" b="27732"/>
            <a:stretch>
              <a:fillRect/>
            </a:stretch>
          </p:blipFill>
          <p:spPr>
            <a:xfrm rot="5400000">
              <a:off x="2165888" y="124314"/>
              <a:ext cx="7761550" cy="9285198"/>
            </a:xfrm>
            <a:prstGeom prst="rect">
              <a:avLst/>
            </a:prstGeom>
          </p:spPr>
        </p:pic>
        <p:grpSp>
          <p:nvGrpSpPr>
            <p:cNvPr id="14" name="Group 13"/>
            <p:cNvGrpSpPr/>
            <p:nvPr/>
          </p:nvGrpSpPr>
          <p:grpSpPr>
            <a:xfrm>
              <a:off x="381000" y="654379"/>
              <a:ext cx="10308262" cy="7192257"/>
              <a:chOff x="381000" y="654379"/>
              <a:chExt cx="10308262" cy="7192257"/>
            </a:xfrm>
          </p:grpSpPr>
          <p:grpSp>
            <p:nvGrpSpPr>
              <p:cNvPr id="8" name="Group 7"/>
              <p:cNvGrpSpPr/>
              <p:nvPr/>
            </p:nvGrpSpPr>
            <p:grpSpPr>
              <a:xfrm>
                <a:off x="381000" y="654379"/>
                <a:ext cx="10308262" cy="2086757"/>
                <a:chOff x="3982245" y="237343"/>
                <a:chExt cx="10308262" cy="2086757"/>
              </a:xfrm>
            </p:grpSpPr>
            <p:pic>
              <p:nvPicPr>
                <p:cNvPr id="9"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1600" y="237343"/>
                  <a:ext cx="7391400" cy="2086757"/>
                </a:xfrm>
                <a:prstGeom prst="rect">
                  <a:avLst/>
                </a:prstGeom>
              </p:spPr>
            </p:pic>
            <p:sp>
              <p:nvSpPr>
                <p:cNvPr id="10" name="TextBox 9"/>
                <p:cNvSpPr txBox="1"/>
                <p:nvPr/>
              </p:nvSpPr>
              <p:spPr>
                <a:xfrm>
                  <a:off x="3982245" y="557933"/>
                  <a:ext cx="10308262" cy="1218282"/>
                </a:xfrm>
                <a:prstGeom prst="rect">
                  <a:avLst/>
                </a:prstGeom>
              </p:spPr>
              <p:txBody>
                <a:bodyPr lIns="0" tIns="0" rIns="0" bIns="0" rtlCol="0" anchor="t">
                  <a:spAutoFit/>
                </a:bodyPr>
                <a:lstStyle/>
                <a:p>
                  <a:pPr marL="0" lvl="0" indent="0" algn="ctr">
                    <a:lnSpc>
                      <a:spcPts val="9540"/>
                    </a:lnSpc>
                    <a:spcBef>
                      <a:spcPct val="0"/>
                    </a:spcBef>
                  </a:pPr>
                  <a:r>
                    <a:rPr lang="en-US" sz="4800" b="1">
                      <a:solidFill>
                        <a:srgbClr val="124D24"/>
                      </a:solidFill>
                      <a:latin typeface="Arial" pitchFamily="34" charset="0"/>
                      <a:cs typeface="Arial" pitchFamily="34" charset="0"/>
                    </a:rPr>
                    <a:t>Môi trường nước</a:t>
                  </a:r>
                  <a:endParaRPr lang="en-US" sz="4800" b="1" u="none">
                    <a:solidFill>
                      <a:srgbClr val="124D24"/>
                    </a:solidFill>
                    <a:latin typeface="Arial" pitchFamily="34" charset="0"/>
                    <a:cs typeface="Arial" pitchFamily="34" charset="0"/>
                  </a:endParaRPr>
                </a:p>
              </p:txBody>
            </p:sp>
          </p:grpSp>
          <p:sp>
            <p:nvSpPr>
              <p:cNvPr id="11" name="TextBox 7"/>
              <p:cNvSpPr txBox="1"/>
              <p:nvPr/>
            </p:nvSpPr>
            <p:spPr>
              <a:xfrm>
                <a:off x="1719283" y="2817658"/>
                <a:ext cx="6815118" cy="1922001"/>
              </a:xfrm>
              <a:prstGeom prst="rect">
                <a:avLst/>
              </a:prstGeom>
            </p:spPr>
            <p:txBody>
              <a:bodyPr wrap="square" lIns="0" tIns="0" rIns="0" bIns="0" rtlCol="0" anchor="t">
                <a:spAutoFit/>
              </a:bodyPr>
              <a:lstStyle/>
              <a:p>
                <a:pPr marL="571500" lvl="0" indent="-571500">
                  <a:lnSpc>
                    <a:spcPct val="150000"/>
                  </a:lnSpc>
                  <a:spcBef>
                    <a:spcPct val="0"/>
                  </a:spcBef>
                  <a:buFont typeface="Wingdings" pitchFamily="2" charset="2"/>
                  <a:buChar char="Ø"/>
                </a:pPr>
                <a:r>
                  <a:rPr lang="vi-VN" sz="4400">
                    <a:solidFill>
                      <a:srgbClr val="124D24"/>
                    </a:solidFill>
                  </a:rPr>
                  <a:t>Nguồn nước ngầm ngay càng ít</a:t>
                </a:r>
                <a:endParaRPr lang="en-US" sz="4400" u="none">
                  <a:solidFill>
                    <a:srgbClr val="124D24"/>
                  </a:solidFill>
                </a:endParaRPr>
              </a:p>
            </p:txBody>
          </p:sp>
          <p:sp>
            <p:nvSpPr>
              <p:cNvPr id="12" name="TextBox 7"/>
              <p:cNvSpPr txBox="1"/>
              <p:nvPr/>
            </p:nvSpPr>
            <p:spPr>
              <a:xfrm>
                <a:off x="1699688" y="4799648"/>
                <a:ext cx="7272067" cy="3046988"/>
              </a:xfrm>
              <a:prstGeom prst="rect">
                <a:avLst/>
              </a:prstGeom>
            </p:spPr>
            <p:txBody>
              <a:bodyPr wrap="square" lIns="0" tIns="0" rIns="0" bIns="0" rtlCol="0" anchor="t">
                <a:spAutoFit/>
              </a:bodyPr>
              <a:lstStyle/>
              <a:p>
                <a:pPr marL="571500" lvl="0" indent="-571500" algn="just">
                  <a:lnSpc>
                    <a:spcPct val="150000"/>
                  </a:lnSpc>
                  <a:spcBef>
                    <a:spcPct val="0"/>
                  </a:spcBef>
                  <a:buFont typeface="Wingdings" pitchFamily="2" charset="2"/>
                  <a:buChar char="Ø"/>
                </a:pPr>
                <a:r>
                  <a:rPr lang="vi-VN" sz="4400">
                    <a:solidFill>
                      <a:srgbClr val="124D24"/>
                    </a:solidFill>
                  </a:rPr>
                  <a:t>Nước sinh hoạt, sản xuất chưa được xử lí thải ra kênh rạch, sông ngòi.</a:t>
                </a:r>
                <a:endParaRPr lang="en-US" sz="4400" u="none">
                  <a:solidFill>
                    <a:srgbClr val="124D24"/>
                  </a:solidFill>
                </a:endParaRPr>
              </a:p>
            </p:txBody>
          </p:sp>
        </p:grpSp>
      </p:grpSp>
      <p:pic>
        <p:nvPicPr>
          <p:cNvPr id="13" name="Picture 7"/>
          <p:cNvPicPr>
            <a:picLocks noChangeAspect="1"/>
          </p:cNvPicPr>
          <p:nvPr/>
        </p:nvPicPr>
        <p:blipFill>
          <a:blip r:embed="rId3"/>
          <a:srcRect l="32695" r="25211" b="31049"/>
          <a:stretch>
            <a:fillRect/>
          </a:stretch>
        </p:blipFill>
        <p:spPr>
          <a:xfrm>
            <a:off x="10016869" y="2506179"/>
            <a:ext cx="7432931" cy="71461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7560" y="3326895"/>
            <a:ext cx="6096000" cy="63254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4" name="Picture 4"/>
          <p:cNvPicPr>
            <a:picLocks noChangeAspect="1"/>
          </p:cNvPicPr>
          <p:nvPr/>
        </p:nvPicPr>
        <p:blipFill>
          <a:blip r:embed="rId3"/>
          <a:srcRect l="24956" t="4365" r="793" b="28250"/>
          <a:stretch>
            <a:fillRect/>
          </a:stretch>
        </p:blipFill>
        <p:spPr>
          <a:xfrm>
            <a:off x="0" y="1896785"/>
            <a:ext cx="17686667" cy="7920081"/>
          </a:xfrm>
          <a:prstGeom prst="rect">
            <a:avLst/>
          </a:prstGeom>
        </p:spPr>
      </p:pic>
      <p:grpSp>
        <p:nvGrpSpPr>
          <p:cNvPr id="10" name="Group 9"/>
          <p:cNvGrpSpPr/>
          <p:nvPr/>
        </p:nvGrpSpPr>
        <p:grpSpPr>
          <a:xfrm>
            <a:off x="-47525" y="2494569"/>
            <a:ext cx="10308262" cy="2086757"/>
            <a:chOff x="3982245" y="237343"/>
            <a:chExt cx="10308262" cy="2086757"/>
          </a:xfrm>
        </p:grpSpPr>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1600" y="237343"/>
              <a:ext cx="8003790" cy="2086757"/>
            </a:xfrm>
            <a:prstGeom prst="rect">
              <a:avLst/>
            </a:prstGeom>
          </p:spPr>
        </p:pic>
        <p:sp>
          <p:nvSpPr>
            <p:cNvPr id="12" name="TextBox 9"/>
            <p:cNvSpPr txBox="1"/>
            <p:nvPr/>
          </p:nvSpPr>
          <p:spPr>
            <a:xfrm>
              <a:off x="3982245" y="557933"/>
              <a:ext cx="10308262" cy="1218282"/>
            </a:xfrm>
            <a:prstGeom prst="rect">
              <a:avLst/>
            </a:prstGeom>
          </p:spPr>
          <p:txBody>
            <a:bodyPr lIns="0" tIns="0" rIns="0" bIns="0" rtlCol="0" anchor="t">
              <a:spAutoFit/>
            </a:bodyPr>
            <a:lstStyle/>
            <a:p>
              <a:pPr marL="0" lvl="0" indent="0" algn="ctr">
                <a:lnSpc>
                  <a:spcPts val="9540"/>
                </a:lnSpc>
                <a:spcBef>
                  <a:spcPct val="0"/>
                </a:spcBef>
              </a:pPr>
              <a:r>
                <a:rPr lang="en-US" sz="4800" b="1">
                  <a:solidFill>
                    <a:srgbClr val="124D24"/>
                  </a:solidFill>
                  <a:latin typeface="Arial" pitchFamily="34" charset="0"/>
                  <a:cs typeface="Arial" pitchFamily="34" charset="0"/>
                </a:rPr>
                <a:t>Môi trường không khí</a:t>
              </a:r>
              <a:endParaRPr lang="en-US" sz="4800" b="1" u="none">
                <a:solidFill>
                  <a:srgbClr val="124D24"/>
                </a:solidFill>
                <a:latin typeface="Arial" pitchFamily="34" charset="0"/>
                <a:cs typeface="Arial" pitchFamily="34" charset="0"/>
              </a:endParaRPr>
            </a:p>
          </p:txBody>
        </p:sp>
      </p:grpSp>
      <p:sp>
        <p:nvSpPr>
          <p:cNvPr id="13" name="TextBox 7"/>
          <p:cNvSpPr txBox="1"/>
          <p:nvPr/>
        </p:nvSpPr>
        <p:spPr>
          <a:xfrm>
            <a:off x="1230087" y="4695626"/>
            <a:ext cx="7613246" cy="4062651"/>
          </a:xfrm>
          <a:prstGeom prst="rect">
            <a:avLst/>
          </a:prstGeom>
        </p:spPr>
        <p:txBody>
          <a:bodyPr wrap="square" lIns="0" tIns="0" rIns="0" bIns="0" rtlCol="0" anchor="t">
            <a:spAutoFit/>
          </a:bodyPr>
          <a:lstStyle/>
          <a:p>
            <a:pPr marL="571500" lvl="0" indent="-571500" algn="just">
              <a:lnSpc>
                <a:spcPct val="150000"/>
              </a:lnSpc>
              <a:spcBef>
                <a:spcPct val="0"/>
              </a:spcBef>
              <a:buFont typeface="Wingdings" pitchFamily="2" charset="2"/>
              <a:buChar char="Ø"/>
            </a:pPr>
            <a:r>
              <a:rPr lang="en-US" sz="4400">
                <a:solidFill>
                  <a:srgbClr val="124D24"/>
                </a:solidFill>
                <a:latin typeface="Arial" pitchFamily="34" charset="0"/>
                <a:cs typeface="Arial" pitchFamily="34" charset="0"/>
              </a:rPr>
              <a:t>Ô nhiễm ngày càng trầm trọng do khói bụi sản xuất và sinh hoạt, cây cối bị chặt phá…</a:t>
            </a:r>
            <a:endParaRPr lang="en-US" sz="4400" u="none">
              <a:solidFill>
                <a:srgbClr val="124D24"/>
              </a:solidFill>
              <a:latin typeface="Arial" pitchFamily="34" charset="0"/>
              <a:cs typeface="Arial" pitchFamily="34" charset="0"/>
            </a:endParaRPr>
          </a:p>
        </p:txBody>
      </p:sp>
      <p:pic>
        <p:nvPicPr>
          <p:cNvPr id="17" name="Picture 16"/>
          <p:cNvPicPr>
            <a:picLocks noChangeAspect="1"/>
          </p:cNvPicPr>
          <p:nvPr/>
        </p:nvPicPr>
        <p:blipFill>
          <a:blip r:embed="rId6"/>
          <a:srcRect/>
          <a:stretch>
            <a:fillRect/>
          </a:stretch>
        </p:blipFill>
        <p:spPr>
          <a:xfrm>
            <a:off x="533400" y="-269665"/>
            <a:ext cx="6408369" cy="2683505"/>
          </a:xfrm>
          <a:prstGeom prst="rect">
            <a:avLst/>
          </a:prstGeom>
        </p:spPr>
      </p:pic>
      <p:pic>
        <p:nvPicPr>
          <p:cNvPr id="18" name="Picture 17"/>
          <p:cNvPicPr>
            <a:picLocks noChangeAspect="1"/>
          </p:cNvPicPr>
          <p:nvPr/>
        </p:nvPicPr>
        <p:blipFill>
          <a:blip r:embed="rId6"/>
          <a:srcRect/>
          <a:stretch>
            <a:fillRect/>
          </a:stretch>
        </p:blipFill>
        <p:spPr>
          <a:xfrm>
            <a:off x="12856029" y="343902"/>
            <a:ext cx="6248400" cy="319404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20650" y="3628967"/>
            <a:ext cx="3742067" cy="4931883"/>
          </a:xfrm>
          <a:prstGeom prst="rect">
            <a:avLst/>
          </a:prstGeom>
        </p:spPr>
      </p:pic>
      <p:pic>
        <p:nvPicPr>
          <p:cNvPr id="20" name="Picture 19"/>
          <p:cNvPicPr>
            <a:picLocks noChangeAspect="1"/>
          </p:cNvPicPr>
          <p:nvPr/>
        </p:nvPicPr>
        <p:blipFill>
          <a:blip r:embed="rId9"/>
          <a:srcRect/>
          <a:stretch>
            <a:fillRect/>
          </a:stretch>
        </p:blipFill>
        <p:spPr>
          <a:xfrm>
            <a:off x="9155620" y="2212992"/>
            <a:ext cx="4445863" cy="733338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9851" r="18237" b="41530"/>
          <a:stretch>
            <a:fillRect/>
          </a:stretch>
        </p:blipFill>
        <p:spPr>
          <a:xfrm rot="-10800000">
            <a:off x="9630285" y="3329444"/>
            <a:ext cx="5617478" cy="3155664"/>
          </a:xfrm>
          <a:prstGeom prst="rect">
            <a:avLst/>
          </a:prstGeom>
        </p:spPr>
      </p:pic>
      <p:pic>
        <p:nvPicPr>
          <p:cNvPr id="4" name="Picture 4"/>
          <p:cNvPicPr>
            <a:picLocks noChangeAspect="1"/>
          </p:cNvPicPr>
          <p:nvPr/>
        </p:nvPicPr>
        <p:blipFill>
          <a:blip r:embed="rId3"/>
          <a:srcRect l="29851" r="18237" b="41530"/>
          <a:stretch>
            <a:fillRect/>
          </a:stretch>
        </p:blipFill>
        <p:spPr>
          <a:xfrm rot="-10800000">
            <a:off x="3040237" y="3329444"/>
            <a:ext cx="5617478" cy="3155664"/>
          </a:xfrm>
          <a:prstGeom prst="rect">
            <a:avLst/>
          </a:prstGeom>
        </p:spPr>
      </p:pic>
      <p:grpSp>
        <p:nvGrpSpPr>
          <p:cNvPr id="5" name="Group 5"/>
          <p:cNvGrpSpPr>
            <a:grpSpLocks noChangeAspect="1"/>
          </p:cNvGrpSpPr>
          <p:nvPr/>
        </p:nvGrpSpPr>
        <p:grpSpPr>
          <a:xfrm>
            <a:off x="10255616" y="2320701"/>
            <a:ext cx="4366816" cy="2586575"/>
            <a:chOff x="0" y="0"/>
            <a:chExt cx="2374900" cy="2011680"/>
          </a:xfrm>
        </p:grpSpPr>
        <p:sp>
          <p:nvSpPr>
            <p:cNvPr id="6" name="Freeform 6"/>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4"/>
              <a:stretch>
                <a:fillRect l="-13578" r="-13578"/>
              </a:stretch>
            </a:blipFill>
          </p:spPr>
        </p:sp>
      </p:grpSp>
      <p:grpSp>
        <p:nvGrpSpPr>
          <p:cNvPr id="7" name="Group 7"/>
          <p:cNvGrpSpPr>
            <a:grpSpLocks noChangeAspect="1"/>
          </p:cNvGrpSpPr>
          <p:nvPr/>
        </p:nvGrpSpPr>
        <p:grpSpPr>
          <a:xfrm>
            <a:off x="3665568" y="2320701"/>
            <a:ext cx="4366816" cy="2525602"/>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5"/>
              <a:stretch>
                <a:fillRect l="-9474" r="-17444"/>
              </a:stretch>
            </a:blipFill>
          </p:spPr>
        </p:sp>
      </p:grpSp>
      <p:sp>
        <p:nvSpPr>
          <p:cNvPr id="9" name="TextBox 9"/>
          <p:cNvSpPr txBox="1"/>
          <p:nvPr/>
        </p:nvSpPr>
        <p:spPr>
          <a:xfrm>
            <a:off x="1796667" y="0"/>
            <a:ext cx="15468600" cy="2215991"/>
          </a:xfrm>
          <a:prstGeom prst="rect">
            <a:avLst/>
          </a:prstGeom>
        </p:spPr>
        <p:txBody>
          <a:bodyPr wrap="square" lIns="0" tIns="0" rIns="0" bIns="0" rtlCol="0" anchor="t">
            <a:spAutoFit/>
          </a:bodyPr>
          <a:lstStyle/>
          <a:p>
            <a:pPr lvl="0" algn="ctr">
              <a:lnSpc>
                <a:spcPct val="150000"/>
              </a:lnSpc>
              <a:spcBef>
                <a:spcPct val="0"/>
              </a:spcBef>
            </a:pPr>
            <a:r>
              <a:rPr lang="en-US" sz="4800" b="1">
                <a:solidFill>
                  <a:srgbClr val="124D24"/>
                </a:solidFill>
                <a:latin typeface="Arial" pitchFamily="34" charset="0"/>
                <a:cs typeface="Arial" pitchFamily="34" charset="0"/>
              </a:rPr>
              <a:t>NV</a:t>
            </a:r>
            <a:r>
              <a:rPr lang="vi-VN" sz="4800" b="1">
                <a:solidFill>
                  <a:srgbClr val="124D24"/>
                </a:solidFill>
              </a:rPr>
              <a:t>2. Đánh giá tác động của con người tới môi trường tự nhiên</a:t>
            </a:r>
            <a:endParaRPr lang="en-US" sz="4800" b="1" u="none">
              <a:solidFill>
                <a:srgbClr val="124D24"/>
              </a:solidFill>
            </a:endParaRPr>
          </a:p>
        </p:txBody>
      </p:sp>
      <p:sp>
        <p:nvSpPr>
          <p:cNvPr id="11" name="TextBox 11"/>
          <p:cNvSpPr txBox="1"/>
          <p:nvPr/>
        </p:nvSpPr>
        <p:spPr>
          <a:xfrm>
            <a:off x="9608514" y="5248239"/>
            <a:ext cx="5816114" cy="594393"/>
          </a:xfrm>
          <a:prstGeom prst="rect">
            <a:avLst/>
          </a:prstGeom>
        </p:spPr>
        <p:txBody>
          <a:bodyPr lIns="0" tIns="0" rIns="0" bIns="0" rtlCol="0" anchor="t">
            <a:spAutoFit/>
          </a:bodyPr>
          <a:lstStyle/>
          <a:p>
            <a:pPr marL="0" lvl="0" indent="0" algn="ctr">
              <a:lnSpc>
                <a:spcPts val="4452"/>
              </a:lnSpc>
              <a:spcBef>
                <a:spcPct val="0"/>
              </a:spcBef>
            </a:pPr>
            <a:r>
              <a:rPr lang="en-US" sz="4400" b="1">
                <a:solidFill>
                  <a:schemeClr val="bg1"/>
                </a:solidFill>
                <a:latin typeface="Arial" pitchFamily="34" charset="0"/>
                <a:cs typeface="Arial" pitchFamily="34" charset="0"/>
              </a:rPr>
              <a:t>Đánh giá tiêu cực</a:t>
            </a:r>
          </a:p>
        </p:txBody>
      </p:sp>
      <p:pic>
        <p:nvPicPr>
          <p:cNvPr id="14" name="Picture 14"/>
          <p:cNvPicPr>
            <a:picLocks noChangeAspect="1"/>
          </p:cNvPicPr>
          <p:nvPr/>
        </p:nvPicPr>
        <p:blipFill>
          <a:blip r:embed="rId6"/>
          <a:srcRect/>
          <a:stretch>
            <a:fillRect/>
          </a:stretch>
        </p:blipFill>
        <p:spPr>
          <a:xfrm rot="9445559">
            <a:off x="7472962" y="8310540"/>
            <a:ext cx="19088250" cy="6800189"/>
          </a:xfrm>
          <a:prstGeom prst="rect">
            <a:avLst/>
          </a:prstGeom>
        </p:spPr>
      </p:pic>
      <p:pic>
        <p:nvPicPr>
          <p:cNvPr id="15" name="Picture 15"/>
          <p:cNvPicPr>
            <a:picLocks noChangeAspect="1"/>
          </p:cNvPicPr>
          <p:nvPr/>
        </p:nvPicPr>
        <p:blipFill>
          <a:blip r:embed="rId7"/>
          <a:srcRect/>
          <a:stretch>
            <a:fillRect/>
          </a:stretch>
        </p:blipFill>
        <p:spPr>
          <a:xfrm rot="-1599092">
            <a:off x="-2751576" y="-3941973"/>
            <a:ext cx="8292573" cy="4644890"/>
          </a:xfrm>
          <a:prstGeom prst="rect">
            <a:avLst/>
          </a:prstGeom>
        </p:spPr>
      </p:pic>
      <p:sp>
        <p:nvSpPr>
          <p:cNvPr id="16" name="TextBox 11"/>
          <p:cNvSpPr txBox="1"/>
          <p:nvPr/>
        </p:nvSpPr>
        <p:spPr>
          <a:xfrm>
            <a:off x="2969222" y="5143499"/>
            <a:ext cx="5816114" cy="594393"/>
          </a:xfrm>
          <a:prstGeom prst="rect">
            <a:avLst/>
          </a:prstGeom>
        </p:spPr>
        <p:txBody>
          <a:bodyPr lIns="0" tIns="0" rIns="0" bIns="0" rtlCol="0" anchor="t">
            <a:spAutoFit/>
          </a:bodyPr>
          <a:lstStyle/>
          <a:p>
            <a:pPr marL="0" lvl="0" indent="0" algn="ctr">
              <a:lnSpc>
                <a:spcPts val="4452"/>
              </a:lnSpc>
              <a:spcBef>
                <a:spcPct val="0"/>
              </a:spcBef>
            </a:pPr>
            <a:r>
              <a:rPr lang="en-US" sz="4400" b="1">
                <a:solidFill>
                  <a:schemeClr val="bg1"/>
                </a:solidFill>
                <a:latin typeface="Arial" pitchFamily="34" charset="0"/>
                <a:cs typeface="Arial" pitchFamily="34" charset="0"/>
              </a:rPr>
              <a:t>Đánh giá tích cực</a:t>
            </a:r>
          </a:p>
        </p:txBody>
      </p:sp>
      <p:sp>
        <p:nvSpPr>
          <p:cNvPr id="17" name="Rounded Rectangle 16"/>
          <p:cNvSpPr/>
          <p:nvPr/>
        </p:nvSpPr>
        <p:spPr>
          <a:xfrm>
            <a:off x="3040237" y="6568928"/>
            <a:ext cx="5617478" cy="322277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t>Hoạt động sản xuất, kinh doanh</a:t>
            </a:r>
            <a:endParaRPr lang="en-US" sz="4400"/>
          </a:p>
        </p:txBody>
      </p:sp>
      <p:sp>
        <p:nvSpPr>
          <p:cNvPr id="18" name="Rounded Rectangle 17"/>
          <p:cNvSpPr/>
          <p:nvPr/>
        </p:nvSpPr>
        <p:spPr>
          <a:xfrm>
            <a:off x="9166754" y="6568928"/>
            <a:ext cx="6699633" cy="322277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t>Thói quen sinh hoạt hằng ngày của người dân địa phương.</a:t>
            </a:r>
            <a:endParaRPr lang="en-US" sz="44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829</Words>
  <Application>Microsoft Office PowerPoint</Application>
  <PresentationFormat>Custom</PresentationFormat>
  <Paragraphs>80</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Acer</cp:lastModifiedBy>
  <cp:revision>17</cp:revision>
  <dcterms:created xsi:type="dcterms:W3CDTF">2006-08-16T00:00:00Z</dcterms:created>
  <dcterms:modified xsi:type="dcterms:W3CDTF">2024-03-24T03:54:46Z</dcterms:modified>
  <dc:identifier>DAFSo15YpN4</dc:identifier>
</cp:coreProperties>
</file>