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58" r:id="rId3"/>
    <p:sldId id="272" r:id="rId4"/>
    <p:sldId id="273" r:id="rId5"/>
    <p:sldId id="261" r:id="rId6"/>
    <p:sldId id="262" r:id="rId7"/>
    <p:sldId id="263" r:id="rId8"/>
    <p:sldId id="275" r:id="rId9"/>
    <p:sldId id="276" r:id="rId10"/>
    <p:sldId id="264" r:id="rId11"/>
    <p:sldId id="265" r:id="rId12"/>
    <p:sldId id="266" r:id="rId13"/>
    <p:sldId id="280" r:id="rId14"/>
    <p:sldId id="281" r:id="rId15"/>
    <p:sldId id="285" r:id="rId16"/>
    <p:sldId id="274" r:id="rId17"/>
    <p:sldId id="277" r:id="rId18"/>
    <p:sldId id="282" r:id="rId19"/>
    <p:sldId id="283" r:id="rId20"/>
    <p:sldId id="284" r:id="rId21"/>
    <p:sldId id="278" r:id="rId22"/>
    <p:sldId id="279" r:id="rId23"/>
    <p:sldId id="271" r:id="rId24"/>
    <p:sldId id="260" r:id="rId25"/>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5FE47-225C-4FB4-A02E-38165F7F0E37}" type="datetimeFigureOut">
              <a:rPr lang="en-US" smtClean="0"/>
              <a:t>7/19/2023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A633C-7D90-4C76-9E75-3B7CE6E13947}" type="slidenum">
              <a:rPr lang="en-US" smtClean="0"/>
              <a:t>‹#›</a:t>
            </a:fld>
            <a:endParaRPr lang="en-US"/>
          </a:p>
        </p:txBody>
      </p:sp>
    </p:spTree>
    <p:extLst>
      <p:ext uri="{BB962C8B-B14F-4D97-AF65-F5344CB8AC3E}">
        <p14:creationId xmlns:p14="http://schemas.microsoft.com/office/powerpoint/2010/main" val="392487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 y="38100"/>
            <a:ext cx="18259426" cy="10275586"/>
          </a:xfrm>
          <a:prstGeom prst="rect">
            <a:avLst/>
          </a:prstGeom>
        </p:spPr>
      </p:pic>
      <p:sp>
        <p:nvSpPr>
          <p:cNvPr id="3" name="TextBox 2"/>
          <p:cNvSpPr txBox="1"/>
          <p:nvPr/>
        </p:nvSpPr>
        <p:spPr>
          <a:xfrm>
            <a:off x="4495800" y="2734298"/>
            <a:ext cx="10744200" cy="2451120"/>
          </a:xfrm>
          <a:prstGeom prst="rect">
            <a:avLst/>
          </a:prstGeom>
          <a:noFill/>
        </p:spPr>
        <p:txBody>
          <a:bodyPr wrap="square" rtlCol="0">
            <a:spAutoFit/>
          </a:bodyPr>
          <a:lstStyle/>
          <a:p>
            <a:pPr algn="ctr">
              <a:lnSpc>
                <a:spcPct val="150000"/>
              </a:lnSpc>
            </a:pPr>
            <a:r>
              <a:rPr lang="vi-VN" sz="5400" b="1">
                <a:solidFill>
                  <a:schemeClr val="accent2">
                    <a:lumMod val="75000"/>
                  </a:schemeClr>
                </a:solidFill>
              </a:rPr>
              <a:t>CHÀO MỪNG CÁC EM ĐẾN VỚI TIẾT HỌC NGÀY HÔM NAY!</a:t>
            </a:r>
            <a:endParaRPr lang="en-US" sz="5400" b="1">
              <a:solidFill>
                <a:schemeClr val="accent2">
                  <a:lumMod val="75000"/>
                </a:schemeClr>
              </a:solidFill>
            </a:endParaRPr>
          </a:p>
        </p:txBody>
      </p:sp>
      <p:sp>
        <p:nvSpPr>
          <p:cNvPr id="4" name="TextBox 3"/>
          <p:cNvSpPr txBox="1"/>
          <p:nvPr/>
        </p:nvSpPr>
        <p:spPr>
          <a:xfrm>
            <a:off x="5629399" y="5582334"/>
            <a:ext cx="8712642" cy="707886"/>
          </a:xfrm>
          <a:prstGeom prst="rect">
            <a:avLst/>
          </a:prstGeom>
          <a:noFill/>
        </p:spPr>
        <p:txBody>
          <a:bodyPr wrap="none" rtlCol="0">
            <a:spAutoFit/>
          </a:bodyPr>
          <a:lstStyle/>
          <a:p>
            <a:r>
              <a:rPr lang="en-US" sz="4000" i="1" dirty="0" err="1">
                <a:solidFill>
                  <a:schemeClr val="accent4">
                    <a:lumMod val="50000"/>
                  </a:schemeClr>
                </a:solidFill>
              </a:rPr>
              <a:t>Hoạt</a:t>
            </a:r>
            <a:r>
              <a:rPr lang="en-US" sz="4000" i="1" dirty="0">
                <a:solidFill>
                  <a:schemeClr val="accent4">
                    <a:lumMod val="50000"/>
                  </a:schemeClr>
                </a:solidFill>
              </a:rPr>
              <a:t> </a:t>
            </a:r>
            <a:r>
              <a:rPr lang="en-US" sz="4000" i="1" dirty="0" err="1">
                <a:solidFill>
                  <a:schemeClr val="accent4">
                    <a:lumMod val="50000"/>
                  </a:schemeClr>
                </a:solidFill>
              </a:rPr>
              <a:t>động</a:t>
            </a:r>
            <a:r>
              <a:rPr lang="en-US" sz="4000" i="1" dirty="0">
                <a:solidFill>
                  <a:schemeClr val="accent4">
                    <a:lumMod val="50000"/>
                  </a:schemeClr>
                </a:solidFill>
              </a:rPr>
              <a:t> </a:t>
            </a:r>
            <a:r>
              <a:rPr lang="en-US" sz="4000" i="1" dirty="0" err="1">
                <a:solidFill>
                  <a:schemeClr val="accent4">
                    <a:lumMod val="50000"/>
                  </a:schemeClr>
                </a:solidFill>
              </a:rPr>
              <a:t>trải</a:t>
            </a:r>
            <a:r>
              <a:rPr lang="en-US" sz="4000" i="1" dirty="0">
                <a:solidFill>
                  <a:schemeClr val="accent4">
                    <a:lumMod val="50000"/>
                  </a:schemeClr>
                </a:solidFill>
              </a:rPr>
              <a:t> </a:t>
            </a:r>
            <a:r>
              <a:rPr lang="en-US" sz="4000" i="1" dirty="0" err="1">
                <a:solidFill>
                  <a:schemeClr val="accent4">
                    <a:lumMod val="50000"/>
                  </a:schemeClr>
                </a:solidFill>
              </a:rPr>
              <a:t>nghiệm</a:t>
            </a:r>
            <a:r>
              <a:rPr lang="en-US" sz="4000" i="1" dirty="0">
                <a:solidFill>
                  <a:schemeClr val="accent4">
                    <a:lumMod val="50000"/>
                  </a:schemeClr>
                </a:solidFill>
              </a:rPr>
              <a:t>, </a:t>
            </a:r>
            <a:r>
              <a:rPr lang="en-US" sz="4000" i="1" dirty="0" err="1">
                <a:solidFill>
                  <a:schemeClr val="accent4">
                    <a:lumMod val="50000"/>
                  </a:schemeClr>
                </a:solidFill>
              </a:rPr>
              <a:t>hướng</a:t>
            </a:r>
            <a:r>
              <a:rPr lang="en-US" sz="4000" i="1" dirty="0">
                <a:solidFill>
                  <a:schemeClr val="accent4">
                    <a:lumMod val="50000"/>
                  </a:schemeClr>
                </a:solidFill>
              </a:rPr>
              <a:t> </a:t>
            </a:r>
            <a:r>
              <a:rPr lang="en-US" sz="4000" i="1" dirty="0" err="1">
                <a:solidFill>
                  <a:schemeClr val="accent4">
                    <a:lumMod val="50000"/>
                  </a:schemeClr>
                </a:solidFill>
              </a:rPr>
              <a:t>nghiệp</a:t>
            </a:r>
            <a:r>
              <a:rPr lang="en-US" sz="4000" i="1" dirty="0">
                <a:solidFill>
                  <a:schemeClr val="accent4">
                    <a:lumMod val="50000"/>
                  </a:schemeClr>
                </a:solidFill>
              </a:rPr>
              <a:t> 10</a:t>
            </a:r>
          </a:p>
        </p:txBody>
      </p:sp>
      <p:sp>
        <p:nvSpPr>
          <p:cNvPr id="5" name="TextBox 4">
            <a:extLst>
              <a:ext uri="{FF2B5EF4-FFF2-40B4-BE49-F238E27FC236}">
                <a16:creationId xmlns:a16="http://schemas.microsoft.com/office/drawing/2014/main" id="{28EDD4EF-5652-4D9B-9482-34D512E658C7}"/>
              </a:ext>
            </a:extLst>
          </p:cNvPr>
          <p:cNvSpPr txBox="1"/>
          <p:nvPr/>
        </p:nvSpPr>
        <p:spPr>
          <a:xfrm>
            <a:off x="12801600" y="9334500"/>
            <a:ext cx="5410200" cy="830997"/>
          </a:xfrm>
          <a:prstGeom prst="rect">
            <a:avLst/>
          </a:prstGeom>
          <a:noFill/>
        </p:spPr>
        <p:txBody>
          <a:bodyPr wrap="square" rtlCol="0">
            <a:spAutoFit/>
          </a:bodyPr>
          <a:lstStyle/>
          <a:p>
            <a:r>
              <a:rPr lang="en-US" sz="4800" dirty="0">
                <a:highlight>
                  <a:srgbClr val="FFFF00"/>
                </a:highlight>
                <a:latin typeface="Times New Roman" panose="02020603050405020304" pitchFamily="18" charset="0"/>
                <a:cs typeface="Times New Roman" panose="02020603050405020304" pitchFamily="18" charset="0"/>
              </a:rPr>
              <a:t>GV: </a:t>
            </a:r>
            <a:r>
              <a:rPr lang="en-US" sz="4800" dirty="0" err="1">
                <a:highlight>
                  <a:srgbClr val="FFFF00"/>
                </a:highlight>
                <a:latin typeface="Times New Roman" panose="02020603050405020304" pitchFamily="18" charset="0"/>
                <a:cs typeface="Times New Roman" panose="02020603050405020304" pitchFamily="18" charset="0"/>
              </a:rPr>
              <a:t>Trần</a:t>
            </a:r>
            <a:r>
              <a:rPr lang="en-US" sz="4800" dirty="0">
                <a:highlight>
                  <a:srgbClr val="FFFF00"/>
                </a:highlight>
                <a:latin typeface="Times New Roman" panose="02020603050405020304" pitchFamily="18" charset="0"/>
                <a:cs typeface="Times New Roman" panose="02020603050405020304" pitchFamily="18" charset="0"/>
              </a:rPr>
              <a:t> </a:t>
            </a:r>
            <a:r>
              <a:rPr lang="en-US" sz="4800" dirty="0" err="1">
                <a:highlight>
                  <a:srgbClr val="FFFF00"/>
                </a:highlight>
                <a:latin typeface="Times New Roman" panose="02020603050405020304" pitchFamily="18" charset="0"/>
                <a:cs typeface="Times New Roman" panose="02020603050405020304" pitchFamily="18" charset="0"/>
              </a:rPr>
              <a:t>Thị</a:t>
            </a:r>
            <a:r>
              <a:rPr lang="en-US" sz="4800" dirty="0">
                <a:highlight>
                  <a:srgbClr val="FFFF00"/>
                </a:highlight>
                <a:latin typeface="Times New Roman" panose="02020603050405020304" pitchFamily="18" charset="0"/>
                <a:cs typeface="Times New Roman" panose="02020603050405020304" pitchFamily="18" charset="0"/>
              </a:rPr>
              <a:t> </a:t>
            </a:r>
            <a:r>
              <a:rPr lang="en-US" sz="4800" dirty="0" err="1">
                <a:highlight>
                  <a:srgbClr val="FFFF00"/>
                </a:highlight>
                <a:latin typeface="Times New Roman" panose="02020603050405020304" pitchFamily="18" charset="0"/>
                <a:cs typeface="Times New Roman" panose="02020603050405020304" pitchFamily="18" charset="0"/>
              </a:rPr>
              <a:t>Huyền</a:t>
            </a:r>
            <a:endParaRPr lang="en-US" sz="4800"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24968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48" y="1370913"/>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914400" y="2029771"/>
            <a:ext cx="2971800" cy="1219200"/>
            <a:chOff x="3276600" y="4610100"/>
            <a:chExt cx="3429000" cy="1219200"/>
          </a:xfrm>
        </p:grpSpPr>
        <p:sp>
          <p:nvSpPr>
            <p:cNvPr id="6" name="Rectangle 5"/>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41405" y="4944843"/>
              <a:ext cx="1851789" cy="646331"/>
            </a:xfrm>
            <a:prstGeom prst="rect">
              <a:avLst/>
            </a:prstGeom>
            <a:noFill/>
          </p:spPr>
          <p:txBody>
            <a:bodyPr wrap="none" rtlCol="0">
              <a:spAutoFit/>
            </a:bodyPr>
            <a:lstStyle/>
            <a:p>
              <a:r>
                <a:rPr lang="vi-VN" sz="3600" b="1" i="1"/>
                <a:t>Dịch vụ</a:t>
              </a:r>
              <a:endParaRPr lang="en-US" sz="3600" b="1" i="1"/>
            </a:p>
          </p:txBody>
        </p:sp>
      </p:grpSp>
      <p:sp>
        <p:nvSpPr>
          <p:cNvPr id="9" name="Rectangle 8"/>
          <p:cNvSpPr/>
          <p:nvPr/>
        </p:nvSpPr>
        <p:spPr>
          <a:xfrm>
            <a:off x="367665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grpSp>
        <p:nvGrpSpPr>
          <p:cNvPr id="10" name="Group 9"/>
          <p:cNvGrpSpPr/>
          <p:nvPr/>
        </p:nvGrpSpPr>
        <p:grpSpPr>
          <a:xfrm>
            <a:off x="4114800" y="2119159"/>
            <a:ext cx="13639800" cy="7215341"/>
            <a:chOff x="4572001" y="2165058"/>
            <a:chExt cx="13182600" cy="7215341"/>
          </a:xfrm>
        </p:grpSpPr>
        <p:sp>
          <p:nvSpPr>
            <p:cNvPr id="11" name="Rectangle 10"/>
            <p:cNvSpPr/>
            <p:nvPr/>
          </p:nvSpPr>
          <p:spPr>
            <a:xfrm>
              <a:off x="4572001" y="2165058"/>
              <a:ext cx="13182600" cy="72153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4800601" y="2165058"/>
              <a:ext cx="12733063" cy="2585323"/>
            </a:xfrm>
            <a:prstGeom prst="rect">
              <a:avLst/>
            </a:prstGeom>
          </p:spPr>
          <p:txBody>
            <a:bodyPr wrap="square">
              <a:spAutoFit/>
            </a:bodyPr>
            <a:lstStyle/>
            <a:p>
              <a:pPr algn="just">
                <a:lnSpc>
                  <a:spcPct val="150000"/>
                </a:lnSpc>
              </a:pPr>
              <a:r>
                <a:rPr lang="vi-VN" sz="3600" b="1">
                  <a:latin typeface="Arial" pitchFamily="34" charset="0"/>
                  <a:cs typeface="Arial" pitchFamily="34" charset="0"/>
                </a:rPr>
                <a:t>Hoạt động dịch vụ bao gồm: </a:t>
              </a:r>
              <a:r>
                <a:rPr lang="vi-VN" sz="3600">
                  <a:latin typeface="Arial" pitchFamily="34" charset="0"/>
                  <a:cs typeface="Arial" pitchFamily="34" charset="0"/>
                </a:rPr>
                <a:t>hoạt động nhằm phục vụ cho nhu cầu sản xuất, kinh doanh hay sinh hoạt tiêu dùng của cá nhân, tổ chức để thu tiền công như:</a:t>
              </a:r>
            </a:p>
          </p:txBody>
        </p:sp>
        <p:sp>
          <p:nvSpPr>
            <p:cNvPr id="13" name="Rectangle 12"/>
            <p:cNvSpPr/>
            <p:nvPr/>
          </p:nvSpPr>
          <p:spPr>
            <a:xfrm>
              <a:off x="4800601" y="4750381"/>
              <a:ext cx="11968986"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tiêu dùng (nhà hàng, khách sạn, thương mại…)</a:t>
              </a:r>
              <a:endParaRPr lang="en-US" sz="3600" i="1">
                <a:latin typeface="Arial" pitchFamily="34" charset="0"/>
                <a:cs typeface="Arial" pitchFamily="34" charset="0"/>
              </a:endParaRPr>
            </a:p>
          </p:txBody>
        </p:sp>
      </p:grpSp>
      <p:sp>
        <p:nvSpPr>
          <p:cNvPr id="16" name="Rectangle 15"/>
          <p:cNvSpPr/>
          <p:nvPr/>
        </p:nvSpPr>
        <p:spPr>
          <a:xfrm>
            <a:off x="4360853" y="6056174"/>
            <a:ext cx="13136572" cy="1754326"/>
          </a:xfrm>
          <a:prstGeom prst="rect">
            <a:avLst/>
          </a:prstGeom>
        </p:spPr>
        <p:txBody>
          <a:bodyPr wrap="square">
            <a:spAutoFit/>
          </a:bodyPr>
          <a:lstStyle/>
          <a:p>
            <a:pPr marL="571500" indent="-571500">
              <a:lnSpc>
                <a:spcPct val="150000"/>
              </a:lnSpc>
              <a:buFont typeface="Wingdings" pitchFamily="2" charset="2"/>
              <a:buChar char="Ø"/>
            </a:pPr>
            <a:r>
              <a:rPr lang="vi-VN" sz="3600" i="1">
                <a:latin typeface="Arial" pitchFamily="34" charset="0"/>
                <a:cs typeface="Arial" pitchFamily="34" charset="0"/>
              </a:rPr>
              <a:t>Dịch vụ sản xuất (giao thông vận tải, bưu chính viễn thông, tín dụng,…)</a:t>
            </a:r>
            <a:endParaRPr lang="en-US" sz="3600" i="1">
              <a:latin typeface="Arial" pitchFamily="34" charset="0"/>
              <a:cs typeface="Arial" pitchFamily="34" charset="0"/>
            </a:endParaRPr>
          </a:p>
        </p:txBody>
      </p:sp>
      <p:sp>
        <p:nvSpPr>
          <p:cNvPr id="17" name="Rectangle 16"/>
          <p:cNvSpPr/>
          <p:nvPr/>
        </p:nvSpPr>
        <p:spPr>
          <a:xfrm>
            <a:off x="4351328" y="7810500"/>
            <a:ext cx="13146097"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cộng đồng (công nghệ, giáo dục, y tế, khoa học…)</a:t>
            </a:r>
            <a:endParaRPr lang="en-US" sz="3600" i="1">
              <a:latin typeface="Arial" pitchFamily="34" charset="0"/>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125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9925" y="-46941"/>
            <a:ext cx="11353800" cy="1651671"/>
          </a:xfrm>
          <a:prstGeom prst="rect">
            <a:avLst/>
          </a:prstGeom>
        </p:spPr>
        <p:txBody>
          <a:bodyPr wrap="square">
            <a:spAutoFit/>
          </a:bodyPr>
          <a:lstStyle/>
          <a:p>
            <a:pPr algn="ctr">
              <a:lnSpc>
                <a:spcPct val="150000"/>
              </a:lnSpc>
            </a:pPr>
            <a:r>
              <a:rPr lang="vi-VN" sz="3600" b="1" i="1">
                <a:latin typeface="Arial" pitchFamily="34" charset="0"/>
                <a:cs typeface="Arial" pitchFamily="34" charset="0"/>
              </a:rPr>
              <a:t>NV2. </a:t>
            </a:r>
            <a:r>
              <a:rPr lang="en-US" sz="3600" b="1" i="1">
                <a:latin typeface="Arial" pitchFamily="34" charset="0"/>
                <a:cs typeface="Arial" pitchFamily="34" charset="0"/>
              </a:rPr>
              <a:t>Tìm hiểu thông tin và yêu cầu cơ bản của từng nhóm nghề ở địa phương</a:t>
            </a:r>
            <a:endParaRPr lang="en-US" sz="3600">
              <a:latin typeface="Arial" pitchFamily="34" charset="0"/>
              <a:cs typeface="Arial" pitchFamily="34" charset="0"/>
            </a:endParaRPr>
          </a:p>
        </p:txBody>
      </p:sp>
      <p:sp>
        <p:nvSpPr>
          <p:cNvPr id="6" name="Rectangle 5"/>
          <p:cNvSpPr/>
          <p:nvPr/>
        </p:nvSpPr>
        <p:spPr>
          <a:xfrm>
            <a:off x="1447799" y="3162302"/>
            <a:ext cx="7991475" cy="4581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76498" y="4375881"/>
            <a:ext cx="5848351" cy="2285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447799" y="3162302"/>
            <a:ext cx="1028699" cy="121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4583" y="6661880"/>
            <a:ext cx="1094691"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447800" y="6600825"/>
            <a:ext cx="1028698" cy="1142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324850" y="3162302"/>
            <a:ext cx="1114424" cy="1142999"/>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7448677" y="5166890"/>
            <a:ext cx="2895344" cy="584775"/>
          </a:xfrm>
          <a:prstGeom prst="rect">
            <a:avLst/>
          </a:prstGeom>
          <a:noFill/>
        </p:spPr>
        <p:txBody>
          <a:bodyPr wrap="none" rtlCol="0">
            <a:spAutoFit/>
          </a:bodyPr>
          <a:lstStyle/>
          <a:p>
            <a:r>
              <a:rPr lang="vi-VN" sz="3200"/>
              <a:t>Ý kiến cá nhân</a:t>
            </a:r>
            <a:endParaRPr lang="en-US" sz="3200"/>
          </a:p>
        </p:txBody>
      </p:sp>
      <p:sp>
        <p:nvSpPr>
          <p:cNvPr id="17" name="TextBox 16"/>
          <p:cNvSpPr txBox="1"/>
          <p:nvPr/>
        </p:nvSpPr>
        <p:spPr>
          <a:xfrm>
            <a:off x="3953001" y="3481215"/>
            <a:ext cx="2895344" cy="584775"/>
          </a:xfrm>
          <a:prstGeom prst="rect">
            <a:avLst/>
          </a:prstGeom>
          <a:noFill/>
        </p:spPr>
        <p:txBody>
          <a:bodyPr wrap="none" rtlCol="0">
            <a:spAutoFit/>
          </a:bodyPr>
          <a:lstStyle/>
          <a:p>
            <a:r>
              <a:rPr lang="vi-VN" sz="3200"/>
              <a:t>Ý kiến cá nhân</a:t>
            </a:r>
            <a:endParaRPr lang="en-US" sz="3200"/>
          </a:p>
        </p:txBody>
      </p:sp>
      <p:sp>
        <p:nvSpPr>
          <p:cNvPr id="18" name="TextBox 17"/>
          <p:cNvSpPr txBox="1"/>
          <p:nvPr/>
        </p:nvSpPr>
        <p:spPr>
          <a:xfrm>
            <a:off x="3782281" y="6865283"/>
            <a:ext cx="2895344" cy="584775"/>
          </a:xfrm>
          <a:prstGeom prst="rect">
            <a:avLst/>
          </a:prstGeom>
          <a:noFill/>
        </p:spPr>
        <p:txBody>
          <a:bodyPr wrap="none" rtlCol="0">
            <a:spAutoFit/>
          </a:bodyPr>
          <a:lstStyle/>
          <a:p>
            <a:r>
              <a:rPr lang="vi-VN" sz="3200"/>
              <a:t>Ý kiến cá nhân</a:t>
            </a:r>
            <a:endParaRPr lang="en-US" sz="3200"/>
          </a:p>
        </p:txBody>
      </p:sp>
      <p:sp>
        <p:nvSpPr>
          <p:cNvPr id="19" name="TextBox 18"/>
          <p:cNvSpPr txBox="1"/>
          <p:nvPr/>
        </p:nvSpPr>
        <p:spPr>
          <a:xfrm rot="16200000">
            <a:off x="504952" y="5221274"/>
            <a:ext cx="2895344" cy="584775"/>
          </a:xfrm>
          <a:prstGeom prst="rect">
            <a:avLst/>
          </a:prstGeom>
          <a:noFill/>
        </p:spPr>
        <p:txBody>
          <a:bodyPr wrap="none" rtlCol="0">
            <a:spAutoFit/>
          </a:bodyPr>
          <a:lstStyle/>
          <a:p>
            <a:r>
              <a:rPr lang="vi-VN" sz="3200"/>
              <a:t>Ý kiến cá nhân</a:t>
            </a:r>
            <a:endParaRPr lang="en-US" sz="3200"/>
          </a:p>
        </p:txBody>
      </p:sp>
      <p:sp>
        <p:nvSpPr>
          <p:cNvPr id="20" name="TextBox 19"/>
          <p:cNvSpPr txBox="1"/>
          <p:nvPr/>
        </p:nvSpPr>
        <p:spPr>
          <a:xfrm>
            <a:off x="4071698" y="4641717"/>
            <a:ext cx="2657950" cy="1569660"/>
          </a:xfrm>
          <a:prstGeom prst="rect">
            <a:avLst/>
          </a:prstGeom>
          <a:noFill/>
        </p:spPr>
        <p:txBody>
          <a:bodyPr wrap="square" rtlCol="0">
            <a:spAutoFit/>
          </a:bodyPr>
          <a:lstStyle/>
          <a:p>
            <a:pPr>
              <a:lnSpc>
                <a:spcPct val="150000"/>
              </a:lnSpc>
            </a:pPr>
            <a:r>
              <a:rPr lang="vi-VN" sz="3200"/>
              <a:t>Ý kiến chung của cả nhóm</a:t>
            </a:r>
            <a:endParaRPr lang="en-US" sz="3200"/>
          </a:p>
        </p:txBody>
      </p:sp>
      <p:sp>
        <p:nvSpPr>
          <p:cNvPr id="21" name="Rounded Rectangle 20"/>
          <p:cNvSpPr/>
          <p:nvPr/>
        </p:nvSpPr>
        <p:spPr>
          <a:xfrm>
            <a:off x="2800007" y="2003063"/>
            <a:ext cx="52870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Kĩ thuật khăn trải bàn</a:t>
            </a:r>
            <a:endParaRPr lang="en-US" sz="3600" b="1"/>
          </a:p>
        </p:txBody>
      </p:sp>
      <p:sp>
        <p:nvSpPr>
          <p:cNvPr id="23" name="Rectangle 22"/>
          <p:cNvSpPr/>
          <p:nvPr/>
        </p:nvSpPr>
        <p:spPr>
          <a:xfrm>
            <a:off x="10258425" y="3258869"/>
            <a:ext cx="6172200" cy="4247317"/>
          </a:xfrm>
          <a:prstGeom prst="rect">
            <a:avLst/>
          </a:prstGeom>
        </p:spPr>
        <p:txBody>
          <a:bodyPr wrap="square">
            <a:spAutoFit/>
          </a:bodyPr>
          <a:lstStyle/>
          <a:p>
            <a:pPr algn="just">
              <a:lnSpc>
                <a:spcPct val="150000"/>
              </a:lnSpc>
            </a:pPr>
            <a:r>
              <a:rPr lang="vi-VN" sz="3600" b="1" u="sng">
                <a:solidFill>
                  <a:srgbClr val="0070C0"/>
                </a:solidFill>
                <a:latin typeface="Arial" pitchFamily="34" charset="0"/>
                <a:cs typeface="Arial" pitchFamily="34" charset="0"/>
              </a:rPr>
              <a:t>Yêu cầu</a:t>
            </a:r>
            <a:r>
              <a:rPr lang="vi-VN" sz="3600">
                <a:solidFill>
                  <a:srgbClr val="0070C0"/>
                </a:solidFill>
                <a:latin typeface="Arial" pitchFamily="34" charset="0"/>
                <a:cs typeface="Arial" pitchFamily="34" charset="0"/>
              </a:rPr>
              <a:t>: X</a:t>
            </a:r>
            <a:r>
              <a:rPr lang="en-US" sz="3600">
                <a:solidFill>
                  <a:srgbClr val="0070C0"/>
                </a:solidFill>
                <a:latin typeface="Arial" pitchFamily="34" charset="0"/>
                <a:cs typeface="Arial" pitchFamily="34" charset="0"/>
              </a:rPr>
              <a:t>ác định thông tin, yêu cầu cơ bản của các nhóm nghề sản xuất, kinh doanh, dịch vụ ở địa phương theo gợi ý ở mục 2, HĐ1.</a:t>
            </a: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6" grpId="0"/>
      <p:bldP spid="17" grpId="0"/>
      <p:bldP spid="18" grpId="0"/>
      <p:bldP spid="19" grpId="0"/>
      <p:bldP spid="20" grpId="0"/>
      <p:bldP spid="21"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00052149"/>
              </p:ext>
            </p:extLst>
          </p:nvPr>
        </p:nvGraphicFramePr>
        <p:xfrm>
          <a:off x="457200" y="2423080"/>
          <a:ext cx="17373599" cy="7035270"/>
        </p:xfrm>
        <a:graphic>
          <a:graphicData uri="http://schemas.openxmlformats.org/drawingml/2006/table">
            <a:tbl>
              <a:tblPr firstRow="1" firstCol="1" bandRow="1">
                <a:tableStyleId>{5C22544A-7EE6-4342-B048-85BDC9FD1C3A}</a:tableStyleId>
              </a:tblPr>
              <a:tblGrid>
                <a:gridCol w="1998780">
                  <a:extLst>
                    <a:ext uri="{9D8B030D-6E8A-4147-A177-3AD203B41FA5}">
                      <a16:colId xmlns:a16="http://schemas.microsoft.com/office/drawing/2014/main" val="20000"/>
                    </a:ext>
                  </a:extLst>
                </a:gridCol>
                <a:gridCol w="2830245">
                  <a:extLst>
                    <a:ext uri="{9D8B030D-6E8A-4147-A177-3AD203B41FA5}">
                      <a16:colId xmlns:a16="http://schemas.microsoft.com/office/drawing/2014/main" val="20001"/>
                    </a:ext>
                  </a:extLst>
                </a:gridCol>
                <a:gridCol w="2830245">
                  <a:extLst>
                    <a:ext uri="{9D8B030D-6E8A-4147-A177-3AD203B41FA5}">
                      <a16:colId xmlns:a16="http://schemas.microsoft.com/office/drawing/2014/main" val="20002"/>
                    </a:ext>
                  </a:extLst>
                </a:gridCol>
                <a:gridCol w="3770730">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gridCol w="2743199">
                  <a:extLst>
                    <a:ext uri="{9D8B030D-6E8A-4147-A177-3AD203B41FA5}">
                      <a16:colId xmlns:a16="http://schemas.microsoft.com/office/drawing/2014/main" val="20005"/>
                    </a:ext>
                  </a:extLst>
                </a:gridCol>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0"/>
                  </a:ext>
                </a:extLst>
              </a:tr>
              <a:tr h="484825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Sản </a:t>
                      </a:r>
                      <a:endParaRPr lang="vi-VN" sz="3200">
                        <a:effectLst/>
                        <a:latin typeface="Arial" pitchFamily="34" charset="0"/>
                        <a:cs typeface="Arial" pitchFamily="34" charset="0"/>
                      </a:endParaRPr>
                    </a:p>
                    <a:p>
                      <a:pPr algn="ctr">
                        <a:lnSpc>
                          <a:spcPct val="150000"/>
                        </a:lnSpc>
                        <a:spcBef>
                          <a:spcPts val="600"/>
                        </a:spcBef>
                        <a:spcAft>
                          <a:spcPts val="0"/>
                        </a:spcAft>
                      </a:pPr>
                      <a:r>
                        <a:rPr lang="en-US" sz="3200">
                          <a:effectLst/>
                          <a:latin typeface="Arial" pitchFamily="34" charset="0"/>
                          <a:cs typeface="Arial" pitchFamily="34" charset="0"/>
                        </a:rPr>
                        <a:t>xuất</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2552701" y="4558914"/>
            <a:ext cx="2667000" cy="4616648"/>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Các vật cụ thể trong tự nhiên (đất đai, cây trồng, vật nuôi</a:t>
            </a:r>
            <a:r>
              <a:rPr lang="en-US" sz="3600">
                <a:solidFill>
                  <a:srgbClr val="FFFF00"/>
                </a:solidFill>
                <a:latin typeface="Arial" pitchFamily="34" charset="0"/>
                <a:cs typeface="Arial" pitchFamily="34" charset="0"/>
              </a:rPr>
              <a:t>…</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5534025" y="4558914"/>
            <a:ext cx="2362200" cy="4524315"/>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Làm ra sản phẩm phục vụ nhu cầu ăn, ở, mặc, đi lại của con người</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8305800" y="4558914"/>
            <a:ext cx="3352800" cy="4524315"/>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Nghiên cứu, tìm tòi tạo ra các sản phẩm đa dạng, phong phú phụ vụ nhu cầu của con người.</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963400" y="4558914"/>
            <a:ext cx="29718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Chủ yếu làm việc ngoài trời, chịu tác động của các yếu tố thời tiết</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5316200" y="4558914"/>
            <a:ext cx="22860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Sức khỏe dẻo dai, ít mẫn cảm với các yếu tố thời tiết.</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91366814"/>
              </p:ext>
            </p:extLst>
          </p:nvPr>
        </p:nvGraphicFramePr>
        <p:xfrm>
          <a:off x="457200" y="2423080"/>
          <a:ext cx="17373599" cy="7673420"/>
        </p:xfrm>
        <a:graphic>
          <a:graphicData uri="http://schemas.openxmlformats.org/drawingml/2006/table">
            <a:tbl>
              <a:tblPr firstRow="1" firstCol="1" bandRow="1">
                <a:tableStyleId>{5C22544A-7EE6-4342-B048-85BDC9FD1C3A}</a:tableStyleId>
              </a:tblPr>
              <a:tblGrid>
                <a:gridCol w="1998780">
                  <a:extLst>
                    <a:ext uri="{9D8B030D-6E8A-4147-A177-3AD203B41FA5}">
                      <a16:colId xmlns:a16="http://schemas.microsoft.com/office/drawing/2014/main" val="20000"/>
                    </a:ext>
                  </a:extLst>
                </a:gridCol>
                <a:gridCol w="242082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gridCol w="3581400">
                  <a:extLst>
                    <a:ext uri="{9D8B030D-6E8A-4147-A177-3AD203B41FA5}">
                      <a16:colId xmlns:a16="http://schemas.microsoft.com/office/drawing/2014/main" val="20004"/>
                    </a:ext>
                  </a:extLst>
                </a:gridCol>
                <a:gridCol w="3124199">
                  <a:extLst>
                    <a:ext uri="{9D8B030D-6E8A-4147-A177-3AD203B41FA5}">
                      <a16:colId xmlns:a16="http://schemas.microsoft.com/office/drawing/2014/main" val="20005"/>
                    </a:ext>
                  </a:extLst>
                </a:gridCol>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0"/>
                  </a:ext>
                </a:extLst>
              </a:tr>
              <a:tr h="548640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vi-VN" sz="3200">
                          <a:effectLst/>
                          <a:latin typeface="Arial" pitchFamily="34" charset="0"/>
                          <a:cs typeface="Arial" pitchFamily="34" charset="0"/>
                        </a:rPr>
                        <a:t>Kinh doanh</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2552701" y="4558914"/>
            <a:ext cx="2095499" cy="1569660"/>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Các loại hàng hóa</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4876800" y="4576806"/>
            <a:ext cx="2771775"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Thu mua, phân phối hàng hóa đến người tiêu dùng và thu lợi nhuận</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7648575" y="4576806"/>
            <a:ext cx="33528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Nghiên cứu về nhu cầu hàng hóa, thu mua, trưng bày hàng hóa giúp khách hàng lựa chọn.</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191874" y="4592295"/>
            <a:ext cx="3400425" cy="5262979"/>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Có thể bán hàng trong cửa hàng, ngoài chợ, bán hàng rong, thường xuyên di chuyển và tiếp xúc khách hàng</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4859000" y="4558914"/>
            <a:ext cx="2971800" cy="5262979"/>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Cởi mở, nhiệt tình, ứng xử khéo léo, có khả năng giao tiếp tốt, có kiến thức về sản phẩm.</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2753374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1409699"/>
            <a:ext cx="14760964" cy="646331"/>
          </a:xfrm>
          <a:prstGeom prst="rect">
            <a:avLst/>
          </a:prstGeom>
        </p:spPr>
        <p:txBody>
          <a:bodyPr wrap="none">
            <a:spAutoFit/>
          </a:bodyPr>
          <a:lstStyle/>
          <a:p>
            <a:r>
              <a:rPr lang="en-US" sz="3600" b="1">
                <a:latin typeface="Arial" pitchFamily="34" charset="0"/>
                <a:cs typeface="Arial" pitchFamily="34" charset="0"/>
              </a:rPr>
              <a:t>BẢNG THÔNG TIN VÀ YÊU CẦU CƠ BẢN CỦA TỪNG NHÓM NGHỀ</a:t>
            </a:r>
            <a:endParaRPr lang="en-US" sz="360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47540970"/>
              </p:ext>
            </p:extLst>
          </p:nvPr>
        </p:nvGraphicFramePr>
        <p:xfrm>
          <a:off x="457200" y="2423080"/>
          <a:ext cx="17373599" cy="6987620"/>
        </p:xfrm>
        <a:graphic>
          <a:graphicData uri="http://schemas.openxmlformats.org/drawingml/2006/table">
            <a:tbl>
              <a:tblPr firstRow="1" firstCol="1" bandRow="1">
                <a:tableStyleId>{5C22544A-7EE6-4342-B048-85BDC9FD1C3A}</a:tableStyleId>
              </a:tblPr>
              <a:tblGrid>
                <a:gridCol w="1998780">
                  <a:extLst>
                    <a:ext uri="{9D8B030D-6E8A-4147-A177-3AD203B41FA5}">
                      <a16:colId xmlns:a16="http://schemas.microsoft.com/office/drawing/2014/main" val="20000"/>
                    </a:ext>
                  </a:extLst>
                </a:gridCol>
                <a:gridCol w="242082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3505200">
                  <a:extLst>
                    <a:ext uri="{9D8B030D-6E8A-4147-A177-3AD203B41FA5}">
                      <a16:colId xmlns:a16="http://schemas.microsoft.com/office/drawing/2014/main" val="20003"/>
                    </a:ext>
                  </a:extLst>
                </a:gridCol>
                <a:gridCol w="2819400">
                  <a:extLst>
                    <a:ext uri="{9D8B030D-6E8A-4147-A177-3AD203B41FA5}">
                      <a16:colId xmlns:a16="http://schemas.microsoft.com/office/drawing/2014/main" val="20004"/>
                    </a:ext>
                  </a:extLst>
                </a:gridCol>
                <a:gridCol w="3124199">
                  <a:extLst>
                    <a:ext uri="{9D8B030D-6E8A-4147-A177-3AD203B41FA5}">
                      <a16:colId xmlns:a16="http://schemas.microsoft.com/office/drawing/2014/main" val="20005"/>
                    </a:ext>
                  </a:extLst>
                </a:gridCol>
              </a:tblGrid>
              <a:tr h="2187020">
                <a:tc>
                  <a:txBody>
                    <a:bodyPr/>
                    <a:lstStyle/>
                    <a:p>
                      <a:pPr algn="ctr">
                        <a:lnSpc>
                          <a:spcPct val="200000"/>
                        </a:lnSpc>
                        <a:spcBef>
                          <a:spcPts val="600"/>
                        </a:spcBef>
                        <a:spcAft>
                          <a:spcPts val="0"/>
                        </a:spcAft>
                      </a:pPr>
                      <a:r>
                        <a:rPr lang="en-US" sz="3200">
                          <a:effectLst/>
                          <a:latin typeface="Arial" pitchFamily="34" charset="0"/>
                          <a:cs typeface="Arial" pitchFamily="34" charset="0"/>
                        </a:rPr>
                        <a:t>Nhóm nghề</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Đối tượng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Mục đích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Công việc/ công cụ chủ yếu</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Điều kiện lao động</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200000"/>
                        </a:lnSpc>
                        <a:spcBef>
                          <a:spcPts val="600"/>
                        </a:spcBef>
                        <a:spcAft>
                          <a:spcPts val="0"/>
                        </a:spcAft>
                      </a:pPr>
                      <a:r>
                        <a:rPr lang="en-US" sz="3200">
                          <a:effectLst/>
                          <a:latin typeface="Arial" pitchFamily="34" charset="0"/>
                          <a:cs typeface="Arial" pitchFamily="34" charset="0"/>
                        </a:rPr>
                        <a:t>Yêu cầu cơ bản</a:t>
                      </a: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0"/>
                  </a:ext>
                </a:extLst>
              </a:tr>
              <a:tr h="4800600">
                <a:tc>
                  <a:txBody>
                    <a:bodyPr/>
                    <a:lstStyle/>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en-US" sz="3200">
                          <a:effectLst/>
                          <a:latin typeface="Arial" pitchFamily="34" charset="0"/>
                          <a:cs typeface="Arial" pitchFamily="34" charset="0"/>
                        </a:rPr>
                        <a:t> </a:t>
                      </a:r>
                    </a:p>
                    <a:p>
                      <a:pPr algn="ctr">
                        <a:lnSpc>
                          <a:spcPct val="150000"/>
                        </a:lnSpc>
                        <a:spcBef>
                          <a:spcPts val="600"/>
                        </a:spcBef>
                        <a:spcAft>
                          <a:spcPts val="0"/>
                        </a:spcAft>
                      </a:pPr>
                      <a:r>
                        <a:rPr lang="vi-VN" sz="3200">
                          <a:effectLst/>
                          <a:latin typeface="Arial" pitchFamily="34" charset="0"/>
                          <a:cs typeface="Arial" pitchFamily="34" charset="0"/>
                        </a:rPr>
                        <a:t>Dịch</a:t>
                      </a:r>
                      <a:r>
                        <a:rPr lang="vi-VN" sz="3200" baseline="0">
                          <a:effectLst/>
                          <a:latin typeface="Arial" pitchFamily="34" charset="0"/>
                          <a:cs typeface="Arial" pitchFamily="34" charset="0"/>
                        </a:rPr>
                        <a:t> </a:t>
                      </a:r>
                    </a:p>
                    <a:p>
                      <a:pPr algn="ctr">
                        <a:lnSpc>
                          <a:spcPct val="150000"/>
                        </a:lnSpc>
                        <a:spcBef>
                          <a:spcPts val="600"/>
                        </a:spcBef>
                        <a:spcAft>
                          <a:spcPts val="0"/>
                        </a:spcAft>
                      </a:pPr>
                      <a:r>
                        <a:rPr lang="vi-VN" sz="3200" baseline="0">
                          <a:effectLst/>
                          <a:latin typeface="Arial" pitchFamily="34" charset="0"/>
                          <a:cs typeface="Arial" pitchFamily="34" charset="0"/>
                        </a:rPr>
                        <a:t>vụ</a:t>
                      </a:r>
                      <a:endParaRPr lang="vi-VN" sz="3200">
                        <a:effectLst/>
                        <a:latin typeface="Arial" pitchFamily="34" charset="0"/>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tc>
                  <a:txBody>
                    <a:bodyPr/>
                    <a:lstStyle/>
                    <a:p>
                      <a:pPr algn="ctr">
                        <a:lnSpc>
                          <a:spcPct val="150000"/>
                        </a:lnSpc>
                        <a:spcBef>
                          <a:spcPts val="600"/>
                        </a:spcBef>
                        <a:spcAft>
                          <a:spcPts val="0"/>
                        </a:spcAft>
                      </a:pPr>
                      <a:endParaRPr lang="en-US" sz="3200">
                        <a:effectLst/>
                        <a:latin typeface="Arial" pitchFamily="34" charset="0"/>
                        <a:ea typeface="Calibri"/>
                        <a:cs typeface="Arial" pitchFamily="34" charset="0"/>
                      </a:endParaRPr>
                    </a:p>
                  </a:txBody>
                  <a:tcPr marL="68580" marR="68580" marT="0" marB="0">
                    <a:solidFill>
                      <a:schemeClr val="accent5">
                        <a:lumMod val="50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2552701" y="4558914"/>
            <a:ext cx="2247899" cy="3785652"/>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Chủ yếu là khách hàng, là người tiêu dùng.</a:t>
            </a:r>
            <a:endParaRPr lang="en-US" sz="3600">
              <a:solidFill>
                <a:srgbClr val="FFFF00"/>
              </a:solidFill>
              <a:latin typeface="Arial" pitchFamily="34" charset="0"/>
              <a:ea typeface="Calibri"/>
              <a:cs typeface="Arial" pitchFamily="34" charset="0"/>
            </a:endParaRPr>
          </a:p>
        </p:txBody>
      </p:sp>
      <p:sp>
        <p:nvSpPr>
          <p:cNvPr id="8" name="Rectangle 7"/>
          <p:cNvSpPr/>
          <p:nvPr/>
        </p:nvSpPr>
        <p:spPr>
          <a:xfrm>
            <a:off x="5029200" y="4558914"/>
            <a:ext cx="32766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Phục vụ nhu cầu sản xuất, kinh doanh hoặc sinh hoạt tiêu dùng của cá nhân, tổ chức để thu tiền.</a:t>
            </a:r>
            <a:endParaRPr lang="en-US" sz="3200">
              <a:solidFill>
                <a:srgbClr val="FFFF00"/>
              </a:solidFill>
              <a:latin typeface="Arial" pitchFamily="34" charset="0"/>
              <a:ea typeface="Calibri"/>
              <a:cs typeface="Arial" pitchFamily="34" charset="0"/>
            </a:endParaRPr>
          </a:p>
        </p:txBody>
      </p:sp>
      <p:sp>
        <p:nvSpPr>
          <p:cNvPr id="9" name="Rectangle 8"/>
          <p:cNvSpPr/>
          <p:nvPr/>
        </p:nvSpPr>
        <p:spPr>
          <a:xfrm>
            <a:off x="8305800" y="4558914"/>
            <a:ext cx="3352800" cy="3785652"/>
          </a:xfrm>
          <a:prstGeom prst="rect">
            <a:avLst/>
          </a:prstGeom>
        </p:spPr>
        <p:txBody>
          <a:bodyPr wrap="square">
            <a:spAutoFit/>
          </a:bodyPr>
          <a:lstStyle/>
          <a:p>
            <a:pPr algn="ctr">
              <a:lnSpc>
                <a:spcPct val="150000"/>
              </a:lnSpc>
              <a:spcBef>
                <a:spcPts val="600"/>
              </a:spcBef>
              <a:spcAft>
                <a:spcPts val="0"/>
              </a:spcAft>
            </a:pPr>
            <a:r>
              <a:rPr lang="en-US" sz="3200">
                <a:solidFill>
                  <a:srgbClr val="FFFF00"/>
                </a:solidFill>
                <a:latin typeface="Arial" pitchFamily="34" charset="0"/>
                <a:cs typeface="Arial" pitchFamily="34" charset="0"/>
              </a:rPr>
              <a:t>Tùy theo các công việc của nghề mà sử dụng công cụ khác nhau.</a:t>
            </a:r>
            <a:endParaRPr lang="en-US" sz="3200">
              <a:solidFill>
                <a:srgbClr val="FFFF00"/>
              </a:solidFill>
              <a:latin typeface="Arial" pitchFamily="34" charset="0"/>
              <a:ea typeface="Calibri"/>
              <a:cs typeface="Arial" pitchFamily="34" charset="0"/>
            </a:endParaRPr>
          </a:p>
        </p:txBody>
      </p:sp>
      <p:sp>
        <p:nvSpPr>
          <p:cNvPr id="10" name="Rectangle 9"/>
          <p:cNvSpPr/>
          <p:nvPr/>
        </p:nvSpPr>
        <p:spPr>
          <a:xfrm>
            <a:off x="11963400" y="4558914"/>
            <a:ext cx="2628899" cy="3046988"/>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Làm việc trong nhà, ngoài trời, phân xưởng.</a:t>
            </a:r>
            <a:endParaRPr lang="en-US" sz="3200">
              <a:solidFill>
                <a:srgbClr val="FFFF00"/>
              </a:solidFill>
              <a:latin typeface="Arial" pitchFamily="34" charset="0"/>
              <a:ea typeface="Calibri"/>
              <a:cs typeface="Arial" pitchFamily="34" charset="0"/>
            </a:endParaRPr>
          </a:p>
        </p:txBody>
      </p:sp>
      <p:sp>
        <p:nvSpPr>
          <p:cNvPr id="11" name="Rectangle 10"/>
          <p:cNvSpPr/>
          <p:nvPr/>
        </p:nvSpPr>
        <p:spPr>
          <a:xfrm>
            <a:off x="14754225" y="4574403"/>
            <a:ext cx="3048000" cy="4524315"/>
          </a:xfrm>
          <a:prstGeom prst="rect">
            <a:avLst/>
          </a:prstGeom>
        </p:spPr>
        <p:txBody>
          <a:bodyPr wrap="square">
            <a:spAutoFit/>
          </a:bodyPr>
          <a:lstStyle/>
          <a:p>
            <a:pPr algn="ctr">
              <a:lnSpc>
                <a:spcPct val="150000"/>
              </a:lnSpc>
              <a:spcBef>
                <a:spcPts val="600"/>
              </a:spcBef>
              <a:spcAft>
                <a:spcPts val="0"/>
              </a:spcAft>
            </a:pPr>
            <a:r>
              <a:rPr lang="vi-VN" sz="3200">
                <a:solidFill>
                  <a:srgbClr val="FFFF00"/>
                </a:solidFill>
                <a:latin typeface="Arial" pitchFamily="34" charset="0"/>
                <a:cs typeface="Arial" pitchFamily="34" charset="0"/>
              </a:rPr>
              <a:t>Thân thiện, quan tâm đến mọi người, biết lắng nghe, biết ứng xử thông minh, khéo léo..</a:t>
            </a:r>
            <a:endParaRPr lang="en-US" sz="3200">
              <a:solidFill>
                <a:srgbClr val="FFFF00"/>
              </a:solidFill>
              <a:latin typeface="Arial" pitchFamily="34" charset="0"/>
              <a:ea typeface="Calibri"/>
              <a:cs typeface="Arial" pitchFamily="34" charset="0"/>
            </a:endParaRPr>
          </a:p>
        </p:txBody>
      </p:sp>
    </p:spTree>
    <p:extLst>
      <p:ext uri="{BB962C8B-B14F-4D97-AF65-F5344CB8AC3E}">
        <p14:creationId xmlns:p14="http://schemas.microsoft.com/office/powerpoint/2010/main" val="2753374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accent3">
                    <a:lumMod val="50000"/>
                  </a:schemeClr>
                </a:solidFill>
              </a:rPr>
              <a:t>HOẠT ĐỘNG 2</a:t>
            </a:r>
            <a:endParaRPr lang="en-US" sz="4400" b="1">
              <a:solidFill>
                <a:schemeClr val="accent3">
                  <a:lumMod val="50000"/>
                </a:schemeClr>
              </a:solidFill>
            </a:endParaRPr>
          </a:p>
        </p:txBody>
      </p:sp>
      <p:sp>
        <p:nvSpPr>
          <p:cNvPr id="5" name="Rectangle 4"/>
          <p:cNvSpPr/>
          <p:nvPr/>
        </p:nvSpPr>
        <p:spPr>
          <a:xfrm>
            <a:off x="2514600" y="4147602"/>
            <a:ext cx="12649200" cy="2123658"/>
          </a:xfrm>
          <a:prstGeom prst="rect">
            <a:avLst/>
          </a:prstGeom>
        </p:spPr>
        <p:txBody>
          <a:bodyPr wrap="square">
            <a:spAutoFit/>
          </a:bodyPr>
          <a:lstStyle/>
          <a:p>
            <a:pPr algn="ctr">
              <a:lnSpc>
                <a:spcPct val="150000"/>
              </a:lnSpc>
            </a:pPr>
            <a:r>
              <a:rPr lang="vi-VN" sz="4400" b="1">
                <a:solidFill>
                  <a:schemeClr val="accent3">
                    <a:lumMod val="50000"/>
                  </a:schemeClr>
                </a:solidFill>
                <a:latin typeface="Arial" pitchFamily="34" charset="0"/>
                <a:cs typeface="Arial" pitchFamily="34" charset="0"/>
              </a:rPr>
              <a:t>Xác định cách tìm hiểu các thông tin về nghề/ nhóm nghề em quan tâm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96479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8100"/>
            <a:ext cx="18278476" cy="10248900"/>
          </a:xfrm>
          <a:prstGeom prst="rect">
            <a:avLst/>
          </a:prstGeom>
        </p:spPr>
      </p:pic>
      <p:grpSp>
        <p:nvGrpSpPr>
          <p:cNvPr id="3" name="Group 2"/>
          <p:cNvGrpSpPr/>
          <p:nvPr/>
        </p:nvGrpSpPr>
        <p:grpSpPr>
          <a:xfrm>
            <a:off x="6124021" y="2567501"/>
            <a:ext cx="10760989" cy="2674562"/>
            <a:chOff x="762000" y="2411878"/>
            <a:chExt cx="5181600" cy="3060936"/>
          </a:xfrm>
        </p:grpSpPr>
        <p:sp>
          <p:nvSpPr>
            <p:cNvPr id="4" name="Snip Single Corner Rectangle 3"/>
            <p:cNvSpPr/>
            <p:nvPr/>
          </p:nvSpPr>
          <p:spPr>
            <a:xfrm>
              <a:off x="762000" y="2411878"/>
              <a:ext cx="5181600" cy="30609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454484"/>
              <a:ext cx="2769042"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1</a:t>
              </a:r>
            </a:p>
          </p:txBody>
        </p:sp>
        <p:sp>
          <p:nvSpPr>
            <p:cNvPr id="7" name="Rectangle 6"/>
            <p:cNvSpPr/>
            <p:nvPr/>
          </p:nvSpPr>
          <p:spPr>
            <a:xfrm>
              <a:off x="860385" y="3465053"/>
              <a:ext cx="4863065" cy="1890276"/>
            </a:xfrm>
            <a:prstGeom prst="rect">
              <a:avLst/>
            </a:prstGeom>
          </p:spPr>
          <p:txBody>
            <a:bodyPr wrap="square">
              <a:spAutoFit/>
            </a:bodyPr>
            <a:lstStyle/>
            <a:p>
              <a:pPr algn="just">
                <a:lnSpc>
                  <a:spcPct val="150000"/>
                </a:lnSpc>
              </a:pPr>
              <a:r>
                <a:rPr lang="vi-VN" sz="3600">
                  <a:latin typeface="Arial" pitchFamily="34" charset="0"/>
                  <a:cs typeface="Arial" pitchFamily="34" charset="0"/>
                </a:rPr>
                <a:t>Chia sẻ cách tìm hiểu các thông tin về nghề/ nhóm nghề em quan tâm ở địa phương. </a:t>
              </a:r>
              <a:endParaRPr lang="en-US" sz="3600">
                <a:latin typeface="Arial" pitchFamily="34" charset="0"/>
                <a:cs typeface="Arial" pitchFamily="34" charset="0"/>
              </a:endParaRPr>
            </a:p>
          </p:txBody>
        </p:sp>
      </p:grpSp>
      <p:pic>
        <p:nvPicPr>
          <p:cNvPr id="13"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373" y="4852714"/>
            <a:ext cx="5392648" cy="5376593"/>
          </a:xfrm>
          <a:prstGeom prst="rect">
            <a:avLst/>
          </a:prstGeom>
        </p:spPr>
      </p:pic>
      <p:grpSp>
        <p:nvGrpSpPr>
          <p:cNvPr id="14" name="Group 13"/>
          <p:cNvGrpSpPr/>
          <p:nvPr/>
        </p:nvGrpSpPr>
        <p:grpSpPr>
          <a:xfrm>
            <a:off x="6120718" y="5904669"/>
            <a:ext cx="10760612" cy="3041786"/>
            <a:chOff x="12420600" y="2943531"/>
            <a:chExt cx="5181600" cy="2400658"/>
          </a:xfrm>
        </p:grpSpPr>
        <p:sp>
          <p:nvSpPr>
            <p:cNvPr id="15" name="Snip Single Corner Rectangle 14"/>
            <p:cNvSpPr/>
            <p:nvPr/>
          </p:nvSpPr>
          <p:spPr>
            <a:xfrm>
              <a:off x="12420600" y="2943531"/>
              <a:ext cx="5181600" cy="16516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589863"/>
              <a:ext cx="5181600" cy="142152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13928" y="3039774"/>
              <a:ext cx="1139163"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a:t>
              </a:r>
              <a:r>
                <a:rPr lang="vi-VN" sz="3600" b="1">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13928" y="3589863"/>
              <a:ext cx="4859199" cy="1754326"/>
            </a:xfrm>
            <a:prstGeom prst="rect">
              <a:avLst/>
            </a:prstGeom>
          </p:spPr>
          <p:txBody>
            <a:bodyPr wrap="square">
              <a:spAutoFit/>
            </a:bodyPr>
            <a:lstStyle/>
            <a:p>
              <a:pPr>
                <a:lnSpc>
                  <a:spcPct val="150000"/>
                </a:lnSpc>
              </a:pPr>
              <a:r>
                <a:rPr lang="vi-VN" sz="3600"/>
                <a:t>Xác định cách tìm 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a:t>HOẠT ĐỘNG 2</a:t>
              </a:r>
              <a:endParaRPr lang="en-US" sz="4000" b="1"/>
            </a:p>
          </p:txBody>
        </p:sp>
      </p:grpSp>
    </p:spTree>
    <p:extLst>
      <p:ext uri="{BB962C8B-B14F-4D97-AF65-F5344CB8AC3E}">
        <p14:creationId xmlns:p14="http://schemas.microsoft.com/office/powerpoint/2010/main" val="4201920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NV1</a:t>
            </a:r>
            <a:r>
              <a:rPr lang="vi-VN" sz="3600" b="1">
                <a:latin typeface="Arial" pitchFamily="34" charset="0"/>
                <a:cs typeface="Arial" pitchFamily="34" charset="0"/>
              </a:rPr>
              <a:t>. Chia sẻ cách tìm hiểu các thông tin về nghề/ nhóm nghề em quan tâm ở địa phương. </a:t>
            </a:r>
            <a:endParaRPr lang="en-US" sz="3600" b="1">
              <a:latin typeface="Arial" pitchFamily="34" charset="0"/>
              <a:cs typeface="Arial" pitchFamily="34" charset="0"/>
            </a:endParaRPr>
          </a:p>
        </p:txBody>
      </p:sp>
      <p:grpSp>
        <p:nvGrpSpPr>
          <p:cNvPr id="10" name="Group 9"/>
          <p:cNvGrpSpPr/>
          <p:nvPr/>
        </p:nvGrpSpPr>
        <p:grpSpPr>
          <a:xfrm>
            <a:off x="1257298" y="1918889"/>
            <a:ext cx="15478127" cy="3058384"/>
            <a:chOff x="1285873" y="2104166"/>
            <a:chExt cx="15478127" cy="3058384"/>
          </a:xfrm>
        </p:grpSpPr>
        <p:sp>
          <p:nvSpPr>
            <p:cNvPr id="7" name="Rectangle 6"/>
            <p:cNvSpPr/>
            <p:nvPr/>
          </p:nvSpPr>
          <p:spPr>
            <a:xfrm>
              <a:off x="1285873" y="2463533"/>
              <a:ext cx="15478127" cy="269901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a:t>Thảo luận cặp đôi</a:t>
              </a:r>
              <a:endParaRPr lang="en-US" sz="3600" b="1"/>
            </a:p>
          </p:txBody>
        </p:sp>
        <p:sp>
          <p:nvSpPr>
            <p:cNvPr id="9" name="Rectangle 8"/>
            <p:cNvSpPr/>
            <p:nvPr/>
          </p:nvSpPr>
          <p:spPr>
            <a:xfrm>
              <a:off x="1524000" y="2762473"/>
              <a:ext cx="14911387" cy="2308324"/>
            </a:xfrm>
            <a:prstGeom prst="rect">
              <a:avLst/>
            </a:prstGeom>
          </p:spPr>
          <p:txBody>
            <a:bodyPr wrap="square">
              <a:spAutoFit/>
            </a:bodyPr>
            <a:lstStyle/>
            <a:p>
              <a:pPr marL="742950" indent="-742950">
                <a:lnSpc>
                  <a:spcPct val="200000"/>
                </a:lnSpc>
                <a:buFont typeface="+mj-lt"/>
                <a:buAutoNum type="arabicPeriod"/>
              </a:pPr>
              <a:r>
                <a:rPr lang="en-US" sz="3600" i="1">
                  <a:latin typeface="Arial" pitchFamily="34" charset="0"/>
                  <a:cs typeface="Arial" pitchFamily="34" charset="0"/>
                </a:rPr>
                <a:t>Nêu những cách em đã thực hiện khi tìm hiểu các thông tin về nghề?</a:t>
              </a:r>
              <a:endParaRPr lang="en-US" sz="3600">
                <a:latin typeface="Arial" pitchFamily="34" charset="0"/>
                <a:cs typeface="Arial" pitchFamily="34" charset="0"/>
              </a:endParaRPr>
            </a:p>
            <a:p>
              <a:pPr marL="742950" indent="-742950">
                <a:lnSpc>
                  <a:spcPct val="200000"/>
                </a:lnSpc>
                <a:buFont typeface="+mj-lt"/>
                <a:buAutoNum type="arabicPeriod"/>
              </a:pPr>
              <a:r>
                <a:rPr lang="en-US" sz="3600" i="1">
                  <a:latin typeface="Arial" pitchFamily="34" charset="0"/>
                  <a:cs typeface="Arial" pitchFamily="34" charset="0"/>
                </a:rPr>
                <a:t>Cách nào đã giúp em thu thập được thông tin chính xác, hiệu quả?</a:t>
              </a:r>
              <a:endParaRPr lang="en-US" sz="3600">
                <a:latin typeface="Arial" pitchFamily="34" charset="0"/>
                <a:cs typeface="Arial" pitchFamily="34" charset="0"/>
              </a:endParaRPr>
            </a:p>
          </p:txBody>
        </p:sp>
      </p:grpSp>
      <p:sp>
        <p:nvSpPr>
          <p:cNvPr id="11" name="Rectangle 10"/>
          <p:cNvSpPr/>
          <p:nvPr/>
        </p:nvSpPr>
        <p:spPr>
          <a:xfrm>
            <a:off x="4171951" y="5448300"/>
            <a:ext cx="12544424" cy="3416320"/>
          </a:xfrm>
          <a:prstGeom prst="rect">
            <a:avLst/>
          </a:prstGeom>
        </p:spPr>
        <p:txBody>
          <a:bodyPr wrap="square">
            <a:spAutoFit/>
          </a:bodyPr>
          <a:lstStyle/>
          <a:p>
            <a:pPr>
              <a:lnSpc>
                <a:spcPct val="150000"/>
              </a:lnSpc>
            </a:pPr>
            <a:r>
              <a:rPr lang="en-US" sz="3600" b="1" i="1" u="sng">
                <a:solidFill>
                  <a:schemeClr val="accent5">
                    <a:lumMod val="50000"/>
                  </a:schemeClr>
                </a:solidFill>
                <a:latin typeface="Arial" pitchFamily="34" charset="0"/>
                <a:cs typeface="Arial" pitchFamily="34" charset="0"/>
              </a:rPr>
              <a:t>Gợi ý</a:t>
            </a:r>
            <a:r>
              <a:rPr lang="vi-VN" sz="3600" b="1" i="1" u="sng">
                <a:solidFill>
                  <a:schemeClr val="accent5">
                    <a:lumMod val="50000"/>
                  </a:schemeClr>
                </a:solidFill>
                <a:latin typeface="Arial" pitchFamily="34" charset="0"/>
                <a:cs typeface="Arial" pitchFamily="34" charset="0"/>
              </a:rPr>
              <a:t> cách tìm hiểu thông tin</a:t>
            </a:r>
            <a:r>
              <a:rPr lang="en-US" sz="3600" b="1">
                <a:solidFill>
                  <a:schemeClr val="accent5">
                    <a:lumMod val="50000"/>
                  </a:schemeClr>
                </a:solidFill>
                <a:latin typeface="Arial" pitchFamily="34" charset="0"/>
                <a:cs typeface="Arial" pitchFamily="34" charset="0"/>
              </a:rPr>
              <a:t>:</a:t>
            </a:r>
          </a:p>
          <a:p>
            <a:pPr marL="571500" indent="-571500">
              <a:lnSpc>
                <a:spcPct val="150000"/>
              </a:lnSpc>
              <a:buFont typeface="Wingdings" pitchFamily="2" charset="2"/>
              <a:buChar char="Ø"/>
            </a:pPr>
            <a:r>
              <a:rPr lang="en-US" sz="3600">
                <a:solidFill>
                  <a:schemeClr val="accent5">
                    <a:lumMod val="50000"/>
                  </a:schemeClr>
                </a:solidFill>
                <a:latin typeface="Arial" pitchFamily="34" charset="0"/>
                <a:cs typeface="Arial" pitchFamily="34" charset="0"/>
              </a:rPr>
              <a:t>Đến trực tiếp hỏi những người làm nghề/ nhóm nghề đó.</a:t>
            </a:r>
          </a:p>
          <a:p>
            <a:pPr marL="571500" indent="-571500">
              <a:lnSpc>
                <a:spcPct val="150000"/>
              </a:lnSpc>
              <a:buFont typeface="Wingdings" pitchFamily="2" charset="2"/>
              <a:buChar char="Ø"/>
            </a:pPr>
            <a:r>
              <a:rPr lang="en-US" sz="3600">
                <a:solidFill>
                  <a:schemeClr val="accent5">
                    <a:lumMod val="50000"/>
                  </a:schemeClr>
                </a:solidFill>
                <a:latin typeface="Arial" pitchFamily="34" charset="0"/>
                <a:cs typeface="Arial" pitchFamily="34" charset="0"/>
              </a:rPr>
              <a:t>Tìm hiểu qua thông tin báo đài.</a:t>
            </a:r>
          </a:p>
          <a:p>
            <a:pPr marL="571500" indent="-571500">
              <a:lnSpc>
                <a:spcPct val="150000"/>
              </a:lnSpc>
              <a:buFont typeface="Wingdings" pitchFamily="2" charset="2"/>
              <a:buChar char="Ø"/>
            </a:pPr>
            <a:r>
              <a:rPr lang="en-US" sz="3600">
                <a:solidFill>
                  <a:schemeClr val="accent5">
                    <a:lumMod val="50000"/>
                  </a:schemeClr>
                </a:solidFill>
                <a:latin typeface="Arial" pitchFamily="34" charset="0"/>
                <a:cs typeface="Arial" pitchFamily="34" charset="0"/>
              </a:rPr>
              <a:t>Hỏi người thân, bạn bè…</a:t>
            </a:r>
          </a:p>
        </p:txBody>
      </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grpSp>
        <p:nvGrpSpPr>
          <p:cNvPr id="10" name="Group 9"/>
          <p:cNvGrpSpPr/>
          <p:nvPr/>
        </p:nvGrpSpPr>
        <p:grpSpPr>
          <a:xfrm>
            <a:off x="1290636" y="1918889"/>
            <a:ext cx="15478127" cy="6024127"/>
            <a:chOff x="1285873" y="2104166"/>
            <a:chExt cx="15478127" cy="6024127"/>
          </a:xfrm>
        </p:grpSpPr>
        <p:sp>
          <p:nvSpPr>
            <p:cNvPr id="7" name="Rectangle 6"/>
            <p:cNvSpPr/>
            <p:nvPr/>
          </p:nvSpPr>
          <p:spPr>
            <a:xfrm>
              <a:off x="1285873" y="2463532"/>
              <a:ext cx="15478127" cy="566476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a:t>Thảo luận nhóm:</a:t>
              </a:r>
              <a:endParaRPr lang="en-US" sz="3600" b="1"/>
            </a:p>
          </p:txBody>
        </p:sp>
        <p:sp>
          <p:nvSpPr>
            <p:cNvPr id="9" name="Rectangle 8"/>
            <p:cNvSpPr/>
            <p:nvPr/>
          </p:nvSpPr>
          <p:spPr>
            <a:xfrm>
              <a:off x="1524000" y="2714848"/>
              <a:ext cx="14911387" cy="2136419"/>
            </a:xfrm>
            <a:prstGeom prst="rect">
              <a:avLst/>
            </a:prstGeom>
          </p:spPr>
          <p:txBody>
            <a:bodyPr wrap="square">
              <a:spAutoFit/>
            </a:bodyPr>
            <a:lstStyle/>
            <a:p>
              <a:pPr>
                <a:lnSpc>
                  <a:spcPct val="200000"/>
                </a:lnSpc>
              </a:pPr>
              <a:r>
                <a:rPr lang="vi-VN" sz="3600" i="1">
                  <a:latin typeface="Arial" pitchFamily="34" charset="0"/>
                  <a:cs typeface="Arial" pitchFamily="34" charset="0"/>
                </a:rPr>
                <a:t>Xác định cách tìm hiểu, thu thập các thông tin về:</a:t>
              </a:r>
            </a:p>
            <a:p>
              <a:pPr>
                <a:lnSpc>
                  <a:spcPct val="200000"/>
                </a:lnSpc>
              </a:pPr>
              <a:endParaRPr lang="en-US" sz="3600">
                <a:latin typeface="Arial" pitchFamily="34" charset="0"/>
                <a:cs typeface="Arial" pitchFamily="34" charset="0"/>
              </a:endParaRPr>
            </a:p>
          </p:txBody>
        </p:sp>
      </p:grpSp>
      <p:sp>
        <p:nvSpPr>
          <p:cNvPr id="12" name="Rectangle 11"/>
          <p:cNvSpPr/>
          <p:nvPr/>
        </p:nvSpPr>
        <p:spPr>
          <a:xfrm>
            <a:off x="1495425" y="3695700"/>
            <a:ext cx="14911387" cy="4247317"/>
          </a:xfrm>
          <a:prstGeom prst="rect">
            <a:avLst/>
          </a:prstGeom>
        </p:spPr>
        <p:txBody>
          <a:bodyPr wrap="square">
            <a:spAutoFit/>
          </a:bodyPr>
          <a:lstStyle/>
          <a:p>
            <a:pPr marL="571500" indent="-571500">
              <a:lnSpc>
                <a:spcPct val="150000"/>
              </a:lnSpc>
              <a:buFont typeface="Wingdings" pitchFamily="2" charset="2"/>
              <a:buChar char="Ø"/>
            </a:pPr>
            <a:r>
              <a:rPr lang="en-US" sz="3600" i="1">
                <a:latin typeface="Arial" pitchFamily="34" charset="0"/>
                <a:cs typeface="Arial" pitchFamily="34" charset="0"/>
              </a:rPr>
              <a:t>Những đặc điểm cơ bản của nghề/ nhóm nghề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a:latin typeface="Arial" pitchFamily="34" charset="0"/>
                <a:cs typeface="Arial" pitchFamily="34" charset="0"/>
              </a:rPr>
              <a:t>Yêu cầu về phẩm chất, năng lực của nghề/ nhóm nghề đối với người lao động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a:latin typeface="Arial" pitchFamily="34" charset="0"/>
                <a:cs typeface="Arial" pitchFamily="34" charset="0"/>
              </a:rPr>
              <a:t>Những điều kiện đảm bảo an toàn, sức khoẻ nghề nghiệp trong từng nhóm nghề.</a:t>
            </a:r>
            <a:endParaRPr lang="en-US" sz="3600">
              <a:latin typeface="Arial" pitchFamily="34" charset="0"/>
              <a:cs typeface="Arial" pitchFamily="34" charset="0"/>
            </a:endParaRPr>
          </a:p>
        </p:txBody>
      </p:sp>
    </p:spTree>
    <p:extLst>
      <p:ext uri="{BB962C8B-B14F-4D97-AF65-F5344CB8AC3E}">
        <p14:creationId xmlns:p14="http://schemas.microsoft.com/office/powerpoint/2010/main" val="98888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sp>
        <p:nvSpPr>
          <p:cNvPr id="6" name="Rounded Rectangle 5"/>
          <p:cNvSpPr/>
          <p:nvPr/>
        </p:nvSpPr>
        <p:spPr>
          <a:xfrm>
            <a:off x="2024062" y="1792426"/>
            <a:ext cx="2971801"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600" b="1"/>
              <a:t>KẾT LUẬN</a:t>
            </a:r>
            <a:endParaRPr lang="en-US" sz="3600" b="1"/>
          </a:p>
        </p:txBody>
      </p:sp>
      <p:grpSp>
        <p:nvGrpSpPr>
          <p:cNvPr id="15" name="Group 14"/>
          <p:cNvGrpSpPr/>
          <p:nvPr/>
        </p:nvGrpSpPr>
        <p:grpSpPr>
          <a:xfrm>
            <a:off x="1957387" y="2933700"/>
            <a:ext cx="14144625" cy="3721120"/>
            <a:chOff x="3124200" y="3543300"/>
            <a:chExt cx="14144625" cy="3721120"/>
          </a:xfrm>
        </p:grpSpPr>
        <p:sp>
          <p:nvSpPr>
            <p:cNvPr id="11" name="Snip Single Corner Rectangle 10"/>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Single Corner Rectangle 12"/>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81375" y="3695700"/>
              <a:ext cx="13754100" cy="3416320"/>
            </a:xfrm>
            <a:prstGeom prst="rect">
              <a:avLst/>
            </a:prstGeom>
          </p:spPr>
          <p:txBody>
            <a:bodyPr wrap="square">
              <a:spAutoFit/>
            </a:bodyPr>
            <a:lstStyle/>
            <a:p>
              <a:pPr>
                <a:lnSpc>
                  <a:spcPct val="150000"/>
                </a:lnSpc>
              </a:pPr>
              <a:r>
                <a:rPr lang="en-US" sz="3600">
                  <a:latin typeface="Arial" pitchFamily="34" charset="0"/>
                  <a:cs typeface="Arial" pitchFamily="34" charset="0"/>
                </a:rPr>
                <a:t>Có nhiều cách để thu thập được các thông tin nghề đang có ở địa phương như quan sát, tìm đọc tư liệu, sách b</a:t>
              </a:r>
              <a:r>
                <a:rPr lang="vi-VN" sz="3600">
                  <a:latin typeface="Arial" pitchFamily="34" charset="0"/>
                  <a:cs typeface="Arial" pitchFamily="34" charset="0"/>
                </a:rPr>
                <a:t>á</a:t>
              </a:r>
              <a:r>
                <a:rPr lang="en-US" sz="3600">
                  <a:latin typeface="Arial" pitchFamily="34" charset="0"/>
                  <a:cs typeface="Arial" pitchFamily="34" charset="0"/>
                </a:rPr>
                <a:t>o, tra cứu trên internet, phỏng vấn người lao động, tham quan tìm hiểu, tham gia thực hiện một số hoạt động của nghề...</a:t>
              </a:r>
            </a:p>
          </p:txBody>
        </p:sp>
      </p:grpSp>
      <p:grpSp>
        <p:nvGrpSpPr>
          <p:cNvPr id="16" name="Group 15"/>
          <p:cNvGrpSpPr/>
          <p:nvPr/>
        </p:nvGrpSpPr>
        <p:grpSpPr>
          <a:xfrm>
            <a:off x="3400425" y="6985208"/>
            <a:ext cx="12701587" cy="2133600"/>
            <a:chOff x="3124200" y="3543300"/>
            <a:chExt cx="14144625" cy="3721120"/>
          </a:xfrm>
        </p:grpSpPr>
        <p:sp>
          <p:nvSpPr>
            <p:cNvPr id="17" name="Snip Single Corner Rectangle 16"/>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Single Corner Rectangle 17"/>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375" y="3695699"/>
              <a:ext cx="13521504" cy="3059645"/>
            </a:xfrm>
            <a:prstGeom prst="rect">
              <a:avLst/>
            </a:prstGeom>
          </p:spPr>
          <p:txBody>
            <a:bodyPr wrap="square">
              <a:spAutoFit/>
            </a:bodyPr>
            <a:lstStyle/>
            <a:p>
              <a:pPr>
                <a:lnSpc>
                  <a:spcPct val="150000"/>
                </a:lnSpc>
              </a:pPr>
              <a:r>
                <a:rPr lang="vi-VN" sz="3600">
                  <a:latin typeface="Arial" pitchFamily="34" charset="0"/>
                  <a:cs typeface="Arial" pitchFamily="34" charset="0"/>
                </a:rPr>
                <a:t>Mỗi cách đều đem đến cho chúng ta những thông tin của nghề ở khía cạnh nhất định.</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4105660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a:solidFill>
                  <a:srgbClr val="002060"/>
                </a:solidFill>
              </a:rPr>
              <a:t>TRÒ CHƠI: TÊN TÔI – TÊN NGHỀ</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118" y="1181101"/>
            <a:ext cx="209788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2500" y="1714498"/>
            <a:ext cx="15925800" cy="6740307"/>
          </a:xfrm>
          <a:prstGeom prst="rect">
            <a:avLst/>
          </a:prstGeom>
        </p:spPr>
        <p:txBody>
          <a:bodyPr wrap="square">
            <a:spAutoFit/>
          </a:bodyPr>
          <a:lstStyle/>
          <a:p>
            <a:pPr algn="just">
              <a:lnSpc>
                <a:spcPct val="150000"/>
              </a:lnSpc>
            </a:pPr>
            <a:r>
              <a:rPr lang="vi-VN" sz="3200" b="1" u="sng"/>
              <a:t>Luật chơi</a:t>
            </a:r>
            <a:r>
              <a:rPr lang="vi-VN" sz="3200" b="1"/>
              <a:t>: </a:t>
            </a:r>
            <a:r>
              <a:rPr lang="en-US" sz="3200">
                <a:latin typeface="Arial" pitchFamily="34" charset="0"/>
                <a:cs typeface="Arial" pitchFamily="34" charset="0"/>
              </a:rPr>
              <a:t>Cả lớp đứng thành vòng tròn, Quản trò tung cho bạn chơi đầu tiên quả bóng giấy. Trong vòng 10 giây, bạn đó phải nói được tên một nghề mà nghề đó có chữ cái đứng trước tên nghề trùng với chữ cái đứng ở đầu tên của mình. Ví dụ: Tôi tên là Lan, tôi biết nghề Lái xe tải; Tôi tên là Tuấn, tôi biết nghề Thợ xây,... Nói xong tên nghề, bạn đó có quyền tung quả bóng giấy cho bạn khác. Người nhận được quả bóng giấy nhanh chóng thực hiện nhiệm vụ của mình như bạn trước. Nếu bạn nào không nói được tên nghề trong vòng 10 giây, bạn đó phải rời khỏi vị trí và đứng vào giữa vòng tròn. Bóng được tung cho bạn tiếp theo. Cuộc chơi kéo dài khoảng 5 phút. Những bạn nào không trả lời được</a:t>
            </a:r>
            <a:r>
              <a:rPr lang="en-US" sz="3200"/>
              <a:t>, </a:t>
            </a:r>
            <a:r>
              <a:rPr lang="vi-VN" sz="3200"/>
              <a:t>sẽ bị phạt.</a:t>
            </a:r>
            <a:endParaRPr lang="en-US" sz="3200"/>
          </a:p>
        </p:txBody>
      </p:sp>
    </p:spTree>
    <p:extLst>
      <p:ext uri="{BB962C8B-B14F-4D97-AF65-F5344CB8AC3E}">
        <p14:creationId xmlns:p14="http://schemas.microsoft.com/office/powerpoint/2010/main" val="330653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923330"/>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NV3</a:t>
            </a:r>
            <a:r>
              <a:rPr lang="vi-VN" sz="3600" b="1">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10" name="Group 9"/>
          <p:cNvGrpSpPr/>
          <p:nvPr/>
        </p:nvGrpSpPr>
        <p:grpSpPr>
          <a:xfrm>
            <a:off x="1142999" y="1174780"/>
            <a:ext cx="15621002" cy="3663920"/>
            <a:chOff x="1285873" y="2147444"/>
            <a:chExt cx="15621002" cy="5251736"/>
          </a:xfrm>
        </p:grpSpPr>
        <p:sp>
          <p:nvSpPr>
            <p:cNvPr id="7" name="Rectangle 6"/>
            <p:cNvSpPr/>
            <p:nvPr/>
          </p:nvSpPr>
          <p:spPr>
            <a:xfrm>
              <a:off x="1285873" y="2463533"/>
              <a:ext cx="15621002" cy="493564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5423" y="2147444"/>
              <a:ext cx="14911387" cy="1028424"/>
            </a:xfrm>
            <a:prstGeom prst="rect">
              <a:avLst/>
            </a:prstGeom>
          </p:spPr>
          <p:txBody>
            <a:bodyPr wrap="square">
              <a:spAutoFit/>
            </a:bodyPr>
            <a:lstStyle/>
            <a:p>
              <a:pPr>
                <a:lnSpc>
                  <a:spcPct val="200000"/>
                </a:lnSpc>
              </a:pPr>
              <a:r>
                <a:rPr lang="vi-VN" sz="3600" i="1">
                  <a:latin typeface="Arial" pitchFamily="34" charset="0"/>
                  <a:cs typeface="Arial" pitchFamily="34" charset="0"/>
                </a:rPr>
                <a:t>Quan sát hình ảnh và trả lời câu hỏi:</a:t>
              </a:r>
            </a:p>
          </p:txBody>
        </p:sp>
      </p:grpSp>
      <p:sp>
        <p:nvSpPr>
          <p:cNvPr id="12" name="Rectangle 11"/>
          <p:cNvSpPr/>
          <p:nvPr/>
        </p:nvSpPr>
        <p:spPr>
          <a:xfrm>
            <a:off x="1659733" y="2250080"/>
            <a:ext cx="14604203" cy="2585323"/>
          </a:xfrm>
          <a:prstGeom prst="rect">
            <a:avLst/>
          </a:prstGeom>
        </p:spPr>
        <p:txBody>
          <a:bodyPr wrap="square">
            <a:spAutoFit/>
          </a:bodyPr>
          <a:lstStyle/>
          <a:p>
            <a:pPr marL="571500" indent="-571500" algn="just">
              <a:lnSpc>
                <a:spcPct val="150000"/>
              </a:lnSpc>
              <a:buFont typeface="Wingdings" pitchFamily="2" charset="2"/>
              <a:buChar char="Ø"/>
            </a:pPr>
            <a:r>
              <a:rPr lang="vi-VN" sz="3600" i="1">
                <a:latin typeface="Arial" pitchFamily="34" charset="0"/>
                <a:cs typeface="Arial" pitchFamily="34" charset="0"/>
              </a:rPr>
              <a:t>Từ hình ảnh này em liên tưởng đến nghề nào?</a:t>
            </a:r>
          </a:p>
          <a:p>
            <a:pPr marL="571500" indent="-571500" algn="just">
              <a:lnSpc>
                <a:spcPct val="150000"/>
              </a:lnSpc>
              <a:buFont typeface="Wingdings" pitchFamily="2" charset="2"/>
              <a:buChar char="Ø"/>
            </a:pPr>
            <a:r>
              <a:rPr lang="vi-VN" sz="3600" i="1">
                <a:latin typeface="Arial" pitchFamily="34" charset="0"/>
                <a:cs typeface="Arial" pitchFamily="34" charset="0"/>
              </a:rPr>
              <a:t>Em hãy chỉ ra đối tượng lao động, phương tiện, dụng cụ lao động, điều kiện lao động của nghề đó?</a:t>
            </a:r>
          </a:p>
        </p:txBody>
      </p:sp>
      <p:pic>
        <p:nvPicPr>
          <p:cNvPr id="11" name="Picture 10" descr="A picture containing person, device&#10;&#10;Description automatically generated"/>
          <p:cNvPicPr/>
          <p:nvPr/>
        </p:nvPicPr>
        <p:blipFill>
          <a:blip r:embed="rId3"/>
          <a:stretch>
            <a:fillRect/>
          </a:stretch>
        </p:blipFill>
        <p:spPr>
          <a:xfrm>
            <a:off x="4267201" y="5153025"/>
            <a:ext cx="7010400" cy="4486275"/>
          </a:xfrm>
          <a:prstGeom prst="rect">
            <a:avLst/>
          </a:prstGeom>
          <a:ln>
            <a:noFill/>
          </a:ln>
          <a:effectLst>
            <a:softEdge rad="112500"/>
          </a:effectLst>
        </p:spPr>
      </p:pic>
      <p:pic>
        <p:nvPicPr>
          <p:cNvPr id="13" name="Picture 12" descr="A picture containing person, clothing, standing, posing&#10;&#10;Description automatically generated"/>
          <p:cNvPicPr/>
          <p:nvPr/>
        </p:nvPicPr>
        <p:blipFill>
          <a:blip r:embed="rId4"/>
          <a:stretch>
            <a:fillRect/>
          </a:stretch>
        </p:blipFill>
        <p:spPr>
          <a:xfrm>
            <a:off x="11049001" y="5153025"/>
            <a:ext cx="5715000" cy="4486275"/>
          </a:xfrm>
          <a:prstGeom prst="rect">
            <a:avLst/>
          </a:prstGeom>
          <a:ln>
            <a:noFill/>
          </a:ln>
          <a:effectLst>
            <a:softEdge rad="112500"/>
          </a:effectLst>
        </p:spPr>
      </p:pic>
    </p:spTree>
    <p:extLst>
      <p:ext uri="{BB962C8B-B14F-4D97-AF65-F5344CB8AC3E}">
        <p14:creationId xmlns:p14="http://schemas.microsoft.com/office/powerpoint/2010/main" val="149870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48101" y="128885"/>
            <a:ext cx="10515600" cy="923330"/>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NV3</a:t>
            </a:r>
            <a:r>
              <a:rPr lang="vi-VN" sz="3600" b="1">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8" name="Group 7"/>
          <p:cNvGrpSpPr/>
          <p:nvPr/>
        </p:nvGrpSpPr>
        <p:grpSpPr>
          <a:xfrm>
            <a:off x="1313861" y="1601326"/>
            <a:ext cx="10039939" cy="6934200"/>
            <a:chOff x="1219200" y="1485900"/>
            <a:chExt cx="15033741" cy="4495800"/>
          </a:xfrm>
        </p:grpSpPr>
        <p:sp>
          <p:nvSpPr>
            <p:cNvPr id="6" name="Rounded Rectangle 5"/>
            <p:cNvSpPr/>
            <p:nvPr/>
          </p:nvSpPr>
          <p:spPr>
            <a:xfrm>
              <a:off x="1219200" y="1485900"/>
              <a:ext cx="15033741" cy="4495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76165" y="1648005"/>
              <a:ext cx="13735168" cy="4130632"/>
            </a:xfrm>
            <a:prstGeom prst="rect">
              <a:avLst/>
            </a:prstGeom>
          </p:spPr>
          <p:txBody>
            <a:bodyPr wrap="square">
              <a:spAutoFit/>
            </a:bodyPr>
            <a:lstStyle/>
            <a:p>
              <a:pPr algn="just">
                <a:lnSpc>
                  <a:spcPct val="150000"/>
                </a:lnSpc>
              </a:pPr>
              <a:r>
                <a:rPr lang="vi-VN" sz="3400" i="1">
                  <a:solidFill>
                    <a:schemeClr val="bg2">
                      <a:lumMod val="10000"/>
                    </a:schemeClr>
                  </a:solidFill>
                  <a:latin typeface="Arial" pitchFamily="34" charset="0"/>
                  <a:cs typeface="Arial" pitchFamily="34" charset="0"/>
                </a:rPr>
                <a:t>T</a:t>
              </a:r>
              <a:r>
                <a:rPr lang="en-US" sz="3400" i="1">
                  <a:solidFill>
                    <a:schemeClr val="bg2">
                      <a:lumMod val="10000"/>
                    </a:schemeClr>
                  </a:solidFill>
                  <a:latin typeface="Arial" pitchFamily="34" charset="0"/>
                  <a:cs typeface="Arial" pitchFamily="34" charset="0"/>
                </a:rPr>
                <a:t>hông qua hình ảnh giúp chúng ta nhận diện được nghề, đối tượng lao động, phương tiện, dụng cụ lao động, điều kiện lao động,...nhưng chưa thể giúp ta có được đẩy đủ các thông tin về hoạt động thực tế của nghề, về yêu cấu phẩm chất, năng lực của người lao động và những điểu kiện đảm bảo an toàn, sức khoẻ nghề nghiệp trong từng nhóm nghề.</a:t>
              </a:r>
              <a:endParaRPr lang="en-US" sz="3400">
                <a:solidFill>
                  <a:schemeClr val="bg2">
                    <a:lumMod val="10000"/>
                  </a:schemeClr>
                </a:solidFill>
                <a:latin typeface="Arial" pitchFamily="34" charset="0"/>
                <a:cs typeface="Arial" pitchFamily="34" charset="0"/>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58601" y="2686050"/>
            <a:ext cx="6019800" cy="5830426"/>
          </a:xfrm>
          <a:prstGeom prst="rect">
            <a:avLst/>
          </a:prstGeom>
        </p:spPr>
      </p:pic>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6" name="Group 5"/>
          <p:cNvGrpSpPr/>
          <p:nvPr/>
        </p:nvGrpSpPr>
        <p:grpSpPr>
          <a:xfrm>
            <a:off x="2090734" y="2905125"/>
            <a:ext cx="14444666" cy="5791200"/>
            <a:chOff x="2466973" y="3390900"/>
            <a:chExt cx="13835063" cy="5791200"/>
          </a:xfrm>
        </p:grpSpPr>
        <p:sp>
          <p:nvSpPr>
            <p:cNvPr id="3" name="Curved Right Arrow 2"/>
            <p:cNvSpPr/>
            <p:nvPr/>
          </p:nvSpPr>
          <p:spPr>
            <a:xfrm>
              <a:off x="2466973" y="3468746"/>
              <a:ext cx="838200" cy="137160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429000" y="3390900"/>
              <a:ext cx="12873036" cy="5791200"/>
            </a:xfrm>
            <a:prstGeom prst="rect">
              <a:avLst/>
            </a:prstGeom>
            <a:solidFill>
              <a:srgbClr val="7030A0">
                <a:alpha val="62000"/>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Rectangle 4"/>
            <p:cNvSpPr/>
            <p:nvPr/>
          </p:nvSpPr>
          <p:spPr>
            <a:xfrm>
              <a:off x="3900487" y="3468746"/>
              <a:ext cx="11930062" cy="5460406"/>
            </a:xfrm>
            <a:prstGeom prst="rect">
              <a:avLst/>
            </a:prstGeom>
          </p:spPr>
          <p:txBody>
            <a:bodyPr wrap="square">
              <a:spAutoFit/>
            </a:bodyPr>
            <a:lstStyle/>
            <a:p>
              <a:pPr algn="just">
                <a:lnSpc>
                  <a:spcPct val="200000"/>
                </a:lnSpc>
              </a:pPr>
              <a:r>
                <a:rPr lang="en-US" sz="3600">
                  <a:solidFill>
                    <a:schemeClr val="bg1"/>
                  </a:solidFill>
                  <a:latin typeface="Arial" pitchFamily="34" charset="0"/>
                  <a:cs typeface="Arial" pitchFamily="34" charset="0"/>
                </a:rPr>
                <a:t>Để nắm và hiểu rõ các thông tin, đặc điểm về một nghề mà mình quan tâm, chúng ta cần phải kết hợp sử dụng nhiều cách tìm kiếm, thu thập thông tin khi tìm hiểu nghề như: phỏng vấn người lao động, tham gia và trải nghiệm các hoạt động của nghề…</a:t>
              </a:r>
            </a:p>
          </p:txBody>
        </p:sp>
      </p:grpSp>
      <p:grpSp>
        <p:nvGrpSpPr>
          <p:cNvPr id="9" name="Group 8"/>
          <p:cNvGrpSpPr/>
          <p:nvPr/>
        </p:nvGrpSpPr>
        <p:grpSpPr>
          <a:xfrm>
            <a:off x="7610236" y="1601559"/>
            <a:ext cx="4267200" cy="917123"/>
            <a:chOff x="7086600" y="1485899"/>
            <a:chExt cx="4267200" cy="917123"/>
          </a:xfrm>
        </p:grpSpPr>
        <p:sp>
          <p:nvSpPr>
            <p:cNvPr id="7" name="Freeform 5"/>
            <p:cNvSpPr/>
            <p:nvPr/>
          </p:nvSpPr>
          <p:spPr>
            <a:xfrm>
              <a:off x="7086600" y="1485899"/>
              <a:ext cx="4267200" cy="917123"/>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30A0"/>
            </a:solidFill>
          </p:spPr>
          <p:txBody>
            <a:bodyPr/>
            <a:lstStyle/>
            <a:p>
              <a:endParaRPr lang="en-US"/>
            </a:p>
          </p:txBody>
        </p:sp>
        <p:sp>
          <p:nvSpPr>
            <p:cNvPr id="8" name="TextBox 7"/>
            <p:cNvSpPr txBox="1"/>
            <p:nvPr/>
          </p:nvSpPr>
          <p:spPr>
            <a:xfrm>
              <a:off x="7761202" y="1590517"/>
              <a:ext cx="2775119" cy="707886"/>
            </a:xfrm>
            <a:prstGeom prst="rect">
              <a:avLst/>
            </a:prstGeom>
            <a:noFill/>
          </p:spPr>
          <p:txBody>
            <a:bodyPr wrap="none" rtlCol="0">
              <a:spAutoFit/>
            </a:bodyPr>
            <a:lstStyle/>
            <a:p>
              <a:r>
                <a:rPr lang="vi-VN" sz="4000" b="1">
                  <a:solidFill>
                    <a:schemeClr val="bg1"/>
                  </a:solidFill>
                </a:rPr>
                <a:t>KẾT LUẬN</a:t>
              </a:r>
              <a:endParaRPr lang="en-US" sz="4000" b="1">
                <a:solidFill>
                  <a:schemeClr val="bg1"/>
                </a:solidFill>
              </a:endParaRPr>
            </a:p>
          </p:txBody>
        </p:sp>
      </p:gr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 y="19050"/>
            <a:ext cx="18254133" cy="10267950"/>
          </a:xfrm>
          <a:prstGeom prst="rect">
            <a:avLst/>
          </a:prstGeom>
        </p:spPr>
      </p:pic>
      <p:sp>
        <p:nvSpPr>
          <p:cNvPr id="4" name="Rounded Rectangle 3"/>
          <p:cNvSpPr/>
          <p:nvPr/>
        </p:nvSpPr>
        <p:spPr>
          <a:xfrm>
            <a:off x="6118222" y="723900"/>
            <a:ext cx="6131985" cy="990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a:t>HƯỚNG DẪN VỀ NHÀ</a:t>
            </a:r>
            <a:endParaRPr lang="en-US" sz="4000" b="1"/>
          </a:p>
        </p:txBody>
      </p:sp>
      <p:grpSp>
        <p:nvGrpSpPr>
          <p:cNvPr id="7" name="Group 6"/>
          <p:cNvGrpSpPr/>
          <p:nvPr/>
        </p:nvGrpSpPr>
        <p:grpSpPr>
          <a:xfrm>
            <a:off x="2971800" y="2695575"/>
            <a:ext cx="10209743" cy="1247776"/>
            <a:chOff x="2858557" y="2676525"/>
            <a:chExt cx="9866842" cy="990600"/>
          </a:xfrm>
        </p:grpSpPr>
        <p:sp>
          <p:nvSpPr>
            <p:cNvPr id="5" name="Hexagon 4"/>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t>1</a:t>
              </a:r>
              <a:endParaRPr lang="en-US" b="1"/>
            </a:p>
          </p:txBody>
        </p:sp>
        <p:sp>
          <p:nvSpPr>
            <p:cNvPr id="6" name="Chevron 5"/>
            <p:cNvSpPr/>
            <p:nvPr/>
          </p:nvSpPr>
          <p:spPr>
            <a:xfrm>
              <a:off x="4001556" y="2676525"/>
              <a:ext cx="8723843"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solidFill>
                    <a:schemeClr val="tx1"/>
                  </a:solidFill>
                </a:rPr>
                <a:t>Ôn lại kiến thức đã học</a:t>
              </a:r>
              <a:endParaRPr lang="en-US" sz="4000" b="1">
                <a:solidFill>
                  <a:schemeClr val="tx1"/>
                </a:solidFill>
              </a:endParaRPr>
            </a:p>
          </p:txBody>
        </p:sp>
      </p:grpSp>
      <p:grpSp>
        <p:nvGrpSpPr>
          <p:cNvPr id="8" name="Group 7"/>
          <p:cNvGrpSpPr/>
          <p:nvPr/>
        </p:nvGrpSpPr>
        <p:grpSpPr>
          <a:xfrm>
            <a:off x="2971800" y="4657724"/>
            <a:ext cx="10209743" cy="1323975"/>
            <a:chOff x="2858557" y="2676525"/>
            <a:chExt cx="10209743" cy="990600"/>
          </a:xfrm>
        </p:grpSpPr>
        <p:sp>
          <p:nvSpPr>
            <p:cNvPr id="9" name="Hexagon 8"/>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t>2</a:t>
              </a:r>
              <a:endParaRPr lang="en-US" b="1"/>
            </a:p>
          </p:txBody>
        </p:sp>
        <p:sp>
          <p:nvSpPr>
            <p:cNvPr id="10" name="Chevron 9"/>
            <p:cNvSpPr/>
            <p:nvPr/>
          </p:nvSpPr>
          <p:spPr>
            <a:xfrm>
              <a:off x="4001556" y="2676525"/>
              <a:ext cx="9066744"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solidFill>
                    <a:schemeClr val="tx1"/>
                  </a:solidFill>
                </a:rPr>
                <a:t>Xem nội dung HĐ 3, 4 chủ đề 9</a:t>
              </a:r>
              <a:endParaRPr lang="en-US" sz="4000" b="1">
                <a:solidFill>
                  <a:schemeClr val="tx1"/>
                </a:solidFil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49200" y="3933826"/>
            <a:ext cx="5201792" cy="6343649"/>
          </a:xfrm>
          <a:prstGeom prst="rect">
            <a:avLst/>
          </a:prstGeom>
        </p:spPr>
      </p:pic>
    </p:spTree>
    <p:extLst>
      <p:ext uri="{BB962C8B-B14F-4D97-AF65-F5344CB8AC3E}">
        <p14:creationId xmlns:p14="http://schemas.microsoft.com/office/powerpoint/2010/main" val="2224124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8288000" cy="10344150"/>
          </a:xfrm>
          <a:prstGeom prst="rect">
            <a:avLst/>
          </a:prstGeom>
        </p:spPr>
      </p:pic>
      <p:sp>
        <p:nvSpPr>
          <p:cNvPr id="4" name="TextBox 3"/>
          <p:cNvSpPr txBox="1"/>
          <p:nvPr/>
        </p:nvSpPr>
        <p:spPr>
          <a:xfrm>
            <a:off x="3438525" y="4008388"/>
            <a:ext cx="12420600" cy="2451120"/>
          </a:xfrm>
          <a:prstGeom prst="rect">
            <a:avLst/>
          </a:prstGeom>
          <a:noFill/>
        </p:spPr>
        <p:txBody>
          <a:bodyPr wrap="square" rtlCol="0">
            <a:spAutoFit/>
          </a:bodyPr>
          <a:lstStyle/>
          <a:p>
            <a:pPr algn="ctr">
              <a:lnSpc>
                <a:spcPct val="150000"/>
              </a:lnSpc>
            </a:pPr>
            <a:r>
              <a:rPr lang="vi-VN" sz="5400" b="1">
                <a:solidFill>
                  <a:schemeClr val="accent3">
                    <a:lumMod val="50000"/>
                  </a:schemeClr>
                </a:solidFill>
              </a:rPr>
              <a:t>CẢM ƠN CÁC EM ĐÃ CHÚ Ý LẮNG NGHE, HẸN GẶP LẠI!</a:t>
            </a:r>
            <a:endParaRPr lang="en-US" sz="5400" b="1">
              <a:solidFill>
                <a:schemeClr val="accent3">
                  <a:lumMod val="50000"/>
                </a:schemeClr>
              </a:solidFill>
            </a:endParaRPr>
          </a:p>
        </p:txBody>
      </p:sp>
    </p:spTree>
    <p:extLst>
      <p:ext uri="{BB962C8B-B14F-4D97-AF65-F5344CB8AC3E}">
        <p14:creationId xmlns:p14="http://schemas.microsoft.com/office/powerpoint/2010/main" val="2503474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a:solidFill>
                  <a:srgbClr val="002060"/>
                </a:solidFill>
              </a:rPr>
              <a:t>TRÒ CHƠI: TÊN TÔI – TÊN NGHỀ</a:t>
            </a:r>
          </a:p>
        </p:txBody>
      </p:sp>
      <p:sp>
        <p:nvSpPr>
          <p:cNvPr id="5" name="Snip Single Corner Rectangle 4"/>
          <p:cNvSpPr/>
          <p:nvPr/>
        </p:nvSpPr>
        <p:spPr>
          <a:xfrm>
            <a:off x="914400" y="2247036"/>
            <a:ext cx="16459199" cy="1905863"/>
          </a:xfrm>
          <a:prstGeom prst="snip1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2976" y="2322804"/>
            <a:ext cx="16459198" cy="1754326"/>
          </a:xfrm>
          <a:prstGeom prst="rect">
            <a:avLst/>
          </a:prstGeom>
          <a:noFill/>
        </p:spPr>
        <p:txBody>
          <a:bodyPr wrap="square">
            <a:spAutoFit/>
          </a:bodyPr>
          <a:lstStyle/>
          <a:p>
            <a:pPr>
              <a:lnSpc>
                <a:spcPct val="150000"/>
              </a:lnSpc>
            </a:pPr>
            <a:r>
              <a:rPr lang="en-US" sz="3600" dirty="0">
                <a:latin typeface="Arial" pitchFamily="34" charset="0"/>
                <a:cs typeface="Arial" pitchFamily="34" charset="0"/>
              </a:rPr>
              <a:t>+ </a:t>
            </a:r>
            <a:r>
              <a:rPr lang="en-US" sz="3600" i="1" dirty="0" err="1">
                <a:latin typeface="Arial" pitchFamily="34" charset="0"/>
                <a:cs typeface="Arial" pitchFamily="34" charset="0"/>
              </a:rPr>
              <a:t>Nêu</a:t>
            </a:r>
            <a:r>
              <a:rPr lang="en-US" sz="3600" i="1" dirty="0">
                <a:latin typeface="Arial" pitchFamily="34" charset="0"/>
                <a:cs typeface="Arial" pitchFamily="34" charset="0"/>
              </a:rPr>
              <a:t> </a:t>
            </a:r>
            <a:r>
              <a:rPr lang="en-US" sz="3600" i="1" dirty="0" err="1">
                <a:latin typeface="Arial" pitchFamily="34" charset="0"/>
                <a:cs typeface="Arial" pitchFamily="34" charset="0"/>
              </a:rPr>
              <a:t>cảm</a:t>
            </a:r>
            <a:r>
              <a:rPr lang="en-US" sz="3600" i="1" dirty="0">
                <a:latin typeface="Arial" pitchFamily="34" charset="0"/>
                <a:cs typeface="Arial" pitchFamily="34" charset="0"/>
              </a:rPr>
              <a:t> </a:t>
            </a:r>
            <a:r>
              <a:rPr lang="en-US" sz="3600" i="1" dirty="0" err="1">
                <a:latin typeface="Arial" pitchFamily="34" charset="0"/>
                <a:cs typeface="Arial" pitchFamily="34" charset="0"/>
              </a:rPr>
              <a:t>nhận</a:t>
            </a:r>
            <a:r>
              <a:rPr lang="en-US" sz="3600" i="1" dirty="0">
                <a:latin typeface="Arial" pitchFamily="34" charset="0"/>
                <a:cs typeface="Arial" pitchFamily="34" charset="0"/>
              </a:rPr>
              <a:t> </a:t>
            </a:r>
            <a:r>
              <a:rPr lang="en-US" sz="3600" i="1" dirty="0" err="1">
                <a:latin typeface="Arial" pitchFamily="34" charset="0"/>
                <a:cs typeface="Arial" pitchFamily="34" charset="0"/>
              </a:rPr>
              <a:t>của</a:t>
            </a:r>
            <a:r>
              <a:rPr lang="en-US" sz="3600" i="1" dirty="0">
                <a:latin typeface="Arial" pitchFamily="34" charset="0"/>
                <a:cs typeface="Arial" pitchFamily="34" charset="0"/>
              </a:rPr>
              <a:t>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về</a:t>
            </a:r>
            <a:r>
              <a:rPr lang="en-US" sz="3600" i="1" dirty="0">
                <a:latin typeface="Arial" pitchFamily="34" charset="0"/>
                <a:cs typeface="Arial" pitchFamily="34" charset="0"/>
              </a:rPr>
              <a:t> </a:t>
            </a:r>
            <a:r>
              <a:rPr lang="en-US" sz="3600" i="1" dirty="0" err="1">
                <a:latin typeface="Arial" pitchFamily="34" charset="0"/>
                <a:cs typeface="Arial" pitchFamily="34" charset="0"/>
              </a:rPr>
              <a:t>trò</a:t>
            </a:r>
            <a:r>
              <a:rPr lang="en-US" sz="3600" i="1" dirty="0">
                <a:latin typeface="Arial" pitchFamily="34" charset="0"/>
                <a:cs typeface="Arial" pitchFamily="34" charset="0"/>
              </a:rPr>
              <a:t> </a:t>
            </a:r>
            <a:r>
              <a:rPr lang="en-US" sz="3600" i="1" dirty="0" err="1">
                <a:latin typeface="Arial" pitchFamily="34" charset="0"/>
                <a:cs typeface="Arial" pitchFamily="34" charset="0"/>
              </a:rPr>
              <a:t>chơi</a:t>
            </a:r>
            <a:r>
              <a:rPr lang="en-US" sz="3600" i="1" dirty="0">
                <a:latin typeface="Arial" pitchFamily="34" charset="0"/>
                <a:cs typeface="Arial" pitchFamily="34" charset="0"/>
              </a:rPr>
              <a:t>?</a:t>
            </a:r>
            <a:endParaRPr lang="en-US" sz="3600" dirty="0">
              <a:latin typeface="Arial" pitchFamily="34" charset="0"/>
              <a:cs typeface="Arial" pitchFamily="34" charset="0"/>
            </a:endParaRPr>
          </a:p>
          <a:p>
            <a:pPr>
              <a:lnSpc>
                <a:spcPct val="150000"/>
              </a:lnSpc>
            </a:pPr>
            <a:r>
              <a:rPr lang="en-US" sz="3600" i="1" dirty="0">
                <a:latin typeface="Arial" pitchFamily="34" charset="0"/>
                <a:cs typeface="Arial" pitchFamily="34" charset="0"/>
              </a:rPr>
              <a:t>+ </a:t>
            </a:r>
            <a:r>
              <a:rPr lang="en-US" sz="3600" i="1" dirty="0" err="1">
                <a:latin typeface="Arial" pitchFamily="34" charset="0"/>
                <a:cs typeface="Arial" pitchFamily="34" charset="0"/>
              </a:rPr>
              <a:t>Nếu</a:t>
            </a:r>
            <a:r>
              <a:rPr lang="en-US" sz="3600" i="1" dirty="0">
                <a:latin typeface="Arial" pitchFamily="34" charset="0"/>
                <a:cs typeface="Arial" pitchFamily="34" charset="0"/>
              </a:rPr>
              <a:t> </a:t>
            </a:r>
            <a:r>
              <a:rPr lang="en-US" sz="3600" i="1" dirty="0" err="1">
                <a:latin typeface="Arial" pitchFamily="34" charset="0"/>
                <a:cs typeface="Arial" pitchFamily="34" charset="0"/>
              </a:rPr>
              <a:t>được</a:t>
            </a:r>
            <a:r>
              <a:rPr lang="en-US" sz="3600" i="1" dirty="0">
                <a:latin typeface="Arial" pitchFamily="34" charset="0"/>
                <a:cs typeface="Arial" pitchFamily="34" charset="0"/>
              </a:rPr>
              <a:t> </a:t>
            </a:r>
            <a:r>
              <a:rPr lang="en-US" sz="3600" i="1" dirty="0" err="1">
                <a:latin typeface="Arial" pitchFamily="34" charset="0"/>
                <a:cs typeface="Arial" pitchFamily="34" charset="0"/>
              </a:rPr>
              <a:t>chơi</a:t>
            </a:r>
            <a:r>
              <a:rPr lang="en-US" sz="3600" i="1" dirty="0">
                <a:latin typeface="Arial" pitchFamily="34" charset="0"/>
                <a:cs typeface="Arial" pitchFamily="34" charset="0"/>
              </a:rPr>
              <a:t> </a:t>
            </a:r>
            <a:r>
              <a:rPr lang="en-US" sz="3600" i="1" dirty="0" err="1">
                <a:latin typeface="Arial" pitchFamily="34" charset="0"/>
                <a:cs typeface="Arial" pitchFamily="34" charset="0"/>
              </a:rPr>
              <a:t>lại</a:t>
            </a:r>
            <a:r>
              <a:rPr lang="en-US" sz="3600" i="1" dirty="0">
                <a:latin typeface="Arial" pitchFamily="34" charset="0"/>
                <a:cs typeface="Arial" pitchFamily="34" charset="0"/>
              </a:rPr>
              <a:t>,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nghĩ</a:t>
            </a:r>
            <a:r>
              <a:rPr lang="en-US" sz="3600" i="1" dirty="0">
                <a:latin typeface="Arial" pitchFamily="34" charset="0"/>
                <a:cs typeface="Arial" pitchFamily="34" charset="0"/>
              </a:rPr>
              <a:t> </a:t>
            </a:r>
            <a:r>
              <a:rPr lang="en-US" sz="3600" i="1" dirty="0" err="1">
                <a:latin typeface="Arial" pitchFamily="34" charset="0"/>
                <a:cs typeface="Arial" pitchFamily="34" charset="0"/>
              </a:rPr>
              <a:t>mình</a:t>
            </a:r>
            <a:r>
              <a:rPr lang="en-US" sz="3600" i="1" dirty="0">
                <a:latin typeface="Arial" pitchFamily="34" charset="0"/>
                <a:cs typeface="Arial" pitchFamily="34" charset="0"/>
              </a:rPr>
              <a:t> </a:t>
            </a:r>
            <a:r>
              <a:rPr lang="en-US" sz="3600" i="1" dirty="0" err="1">
                <a:latin typeface="Arial" pitchFamily="34" charset="0"/>
                <a:cs typeface="Arial" pitchFamily="34" charset="0"/>
              </a:rPr>
              <a:t>có</a:t>
            </a:r>
            <a:r>
              <a:rPr lang="en-US" sz="3600" i="1" dirty="0">
                <a:latin typeface="Arial" pitchFamily="34" charset="0"/>
                <a:cs typeface="Arial" pitchFamily="34" charset="0"/>
              </a:rPr>
              <a:t> </a:t>
            </a:r>
            <a:r>
              <a:rPr lang="en-US" sz="3600" i="1" dirty="0" err="1">
                <a:latin typeface="Arial" pitchFamily="34" charset="0"/>
                <a:cs typeface="Arial" pitchFamily="34" charset="0"/>
              </a:rPr>
              <a:t>chơi</a:t>
            </a:r>
            <a:r>
              <a:rPr lang="en-US" sz="3600" i="1" dirty="0">
                <a:latin typeface="Arial" pitchFamily="34" charset="0"/>
                <a:cs typeface="Arial" pitchFamily="34" charset="0"/>
              </a:rPr>
              <a:t> </a:t>
            </a:r>
            <a:r>
              <a:rPr lang="en-US" sz="3600" i="1" dirty="0" err="1">
                <a:latin typeface="Arial" pitchFamily="34" charset="0"/>
                <a:cs typeface="Arial" pitchFamily="34" charset="0"/>
              </a:rPr>
              <a:t>nhanh</a:t>
            </a:r>
            <a:r>
              <a:rPr lang="en-US" sz="3600" i="1" dirty="0">
                <a:latin typeface="Arial" pitchFamily="34" charset="0"/>
                <a:cs typeface="Arial" pitchFamily="34" charset="0"/>
              </a:rPr>
              <a:t> </a:t>
            </a:r>
            <a:r>
              <a:rPr lang="en-US" sz="3600" i="1" dirty="0" err="1">
                <a:latin typeface="Arial" pitchFamily="34" charset="0"/>
                <a:cs typeface="Arial" pitchFamily="34" charset="0"/>
              </a:rPr>
              <a:t>hơn</a:t>
            </a:r>
            <a:r>
              <a:rPr lang="en-US" sz="3600" i="1" dirty="0">
                <a:latin typeface="Arial" pitchFamily="34" charset="0"/>
                <a:cs typeface="Arial" pitchFamily="34" charset="0"/>
              </a:rPr>
              <a:t>, </a:t>
            </a:r>
            <a:r>
              <a:rPr lang="en-US" sz="3600" i="1" dirty="0" err="1">
                <a:latin typeface="Arial" pitchFamily="34" charset="0"/>
                <a:cs typeface="Arial" pitchFamily="34" charset="0"/>
              </a:rPr>
              <a:t>tốt</a:t>
            </a:r>
            <a:r>
              <a:rPr lang="en-US" sz="3600" i="1" dirty="0">
                <a:latin typeface="Arial" pitchFamily="34" charset="0"/>
                <a:cs typeface="Arial" pitchFamily="34" charset="0"/>
              </a:rPr>
              <a:t> </a:t>
            </a:r>
            <a:r>
              <a:rPr lang="en-US" sz="3600" i="1" dirty="0" err="1">
                <a:latin typeface="Arial" pitchFamily="34" charset="0"/>
                <a:cs typeface="Arial" pitchFamily="34" charset="0"/>
              </a:rPr>
              <a:t>hơn</a:t>
            </a:r>
            <a:r>
              <a:rPr lang="en-US" sz="3600" i="1" dirty="0">
                <a:latin typeface="Arial" pitchFamily="34" charset="0"/>
                <a:cs typeface="Arial" pitchFamily="34" charset="0"/>
              </a:rPr>
              <a:t> </a:t>
            </a:r>
            <a:r>
              <a:rPr lang="en-US" sz="3600" i="1" dirty="0" err="1">
                <a:latin typeface="Arial" pitchFamily="34" charset="0"/>
                <a:cs typeface="Arial" pitchFamily="34" charset="0"/>
              </a:rPr>
              <a:t>không</a:t>
            </a:r>
            <a:r>
              <a:rPr lang="en-US" sz="3600" i="1" dirty="0">
                <a:latin typeface="Arial" pitchFamily="34" charset="0"/>
                <a:cs typeface="Arial" pitchFamily="34" charset="0"/>
              </a:rPr>
              <a:t>? </a:t>
            </a:r>
            <a:r>
              <a:rPr lang="en-US" sz="3600" i="1" dirty="0" err="1">
                <a:latin typeface="Arial" pitchFamily="34" charset="0"/>
                <a:cs typeface="Arial" pitchFamily="34" charset="0"/>
              </a:rPr>
              <a:t>Vì</a:t>
            </a:r>
            <a:r>
              <a:rPr lang="en-US" sz="3600" i="1" dirty="0">
                <a:latin typeface="Arial" pitchFamily="34" charset="0"/>
                <a:cs typeface="Arial" pitchFamily="34" charset="0"/>
              </a:rPr>
              <a:t> </a:t>
            </a:r>
            <a:r>
              <a:rPr lang="en-US" sz="3600" i="1" dirty="0" err="1">
                <a:latin typeface="Arial" pitchFamily="34" charset="0"/>
                <a:cs typeface="Arial" pitchFamily="34" charset="0"/>
              </a:rPr>
              <a:t>sao</a:t>
            </a:r>
            <a:r>
              <a:rPr lang="en-US" sz="3600" i="1" dirty="0">
                <a:latin typeface="Arial" pitchFamily="34" charset="0"/>
                <a:cs typeface="Arial" pitchFamily="34" charset="0"/>
              </a:rPr>
              <a:t>?</a:t>
            </a:r>
            <a:endParaRPr lang="en-US" sz="3600" dirty="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0" y="4288156"/>
            <a:ext cx="8534400" cy="5590032"/>
          </a:xfrm>
          <a:prstGeom prst="rect">
            <a:avLst/>
          </a:prstGeom>
        </p:spPr>
      </p:pic>
    </p:spTree>
    <p:extLst>
      <p:ext uri="{BB962C8B-B14F-4D97-AF65-F5344CB8AC3E}">
        <p14:creationId xmlns:p14="http://schemas.microsoft.com/office/powerpoint/2010/main" val="1614452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accent3">
                    <a:lumMod val="50000"/>
                  </a:schemeClr>
                </a:solidFill>
              </a:rPr>
              <a:t>HOẠT ĐỘNG 1</a:t>
            </a:r>
            <a:endParaRPr lang="en-US" sz="4400" b="1">
              <a:solidFill>
                <a:schemeClr val="accent3">
                  <a:lumMod val="50000"/>
                </a:schemeClr>
              </a:solidFill>
            </a:endParaRPr>
          </a:p>
        </p:txBody>
      </p:sp>
      <p:sp>
        <p:nvSpPr>
          <p:cNvPr id="5" name="Rectangle 4"/>
          <p:cNvSpPr/>
          <p:nvPr/>
        </p:nvSpPr>
        <p:spPr>
          <a:xfrm>
            <a:off x="3267076" y="4147602"/>
            <a:ext cx="11353800" cy="1998176"/>
          </a:xfrm>
          <a:prstGeom prst="rect">
            <a:avLst/>
          </a:prstGeom>
        </p:spPr>
        <p:txBody>
          <a:bodyPr wrap="square">
            <a:spAutoFit/>
          </a:bodyPr>
          <a:lstStyle/>
          <a:p>
            <a:pPr algn="ctr">
              <a:lnSpc>
                <a:spcPct val="150000"/>
              </a:lnSpc>
            </a:pPr>
            <a:r>
              <a:rPr lang="en-US" sz="4400" b="1" dirty="0" err="1">
                <a:solidFill>
                  <a:schemeClr val="accent3">
                    <a:lumMod val="50000"/>
                  </a:schemeClr>
                </a:solidFill>
                <a:latin typeface="Arial" pitchFamily="34" charset="0"/>
                <a:cs typeface="Arial" pitchFamily="34" charset="0"/>
              </a:rPr>
              <a:t>Tìm</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hiểu</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hoạt</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động</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sản</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xuất</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kinh</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doanh</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dịch</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vụ</a:t>
            </a:r>
            <a:r>
              <a:rPr lang="en-US" sz="4400" b="1" dirty="0">
                <a:solidFill>
                  <a:schemeClr val="accent3">
                    <a:lumMod val="50000"/>
                  </a:schemeClr>
                </a:solidFill>
                <a:latin typeface="Arial" pitchFamily="34" charset="0"/>
                <a:cs typeface="Arial" pitchFamily="34" charset="0"/>
              </a:rPr>
              <a:t> ở </a:t>
            </a:r>
            <a:r>
              <a:rPr lang="en-US" sz="4400" b="1" dirty="0" err="1">
                <a:solidFill>
                  <a:schemeClr val="accent3">
                    <a:lumMod val="50000"/>
                  </a:schemeClr>
                </a:solidFill>
                <a:latin typeface="Arial" pitchFamily="34" charset="0"/>
                <a:cs typeface="Arial" pitchFamily="34" charset="0"/>
              </a:rPr>
              <a:t>địa</a:t>
            </a:r>
            <a:r>
              <a:rPr lang="en-US" sz="4400" b="1" dirty="0">
                <a:solidFill>
                  <a:schemeClr val="accent3">
                    <a:lumMod val="50000"/>
                  </a:schemeClr>
                </a:solidFill>
                <a:latin typeface="Arial" pitchFamily="34" charset="0"/>
                <a:cs typeface="Arial" pitchFamily="34" charset="0"/>
              </a:rPr>
              <a:t> </a:t>
            </a:r>
            <a:r>
              <a:rPr lang="en-US" sz="4400" b="1" dirty="0" err="1">
                <a:solidFill>
                  <a:schemeClr val="accent3">
                    <a:lumMod val="50000"/>
                  </a:schemeClr>
                </a:solidFill>
                <a:latin typeface="Arial" pitchFamily="34" charset="0"/>
                <a:cs typeface="Arial" pitchFamily="34" charset="0"/>
              </a:rPr>
              <a:t>phương</a:t>
            </a:r>
            <a:endParaRPr lang="en-US" sz="4400"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973884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3" name="Group 2"/>
          <p:cNvGrpSpPr/>
          <p:nvPr/>
        </p:nvGrpSpPr>
        <p:grpSpPr>
          <a:xfrm>
            <a:off x="6227114" y="1171054"/>
            <a:ext cx="10760989" cy="2484935"/>
            <a:chOff x="762000" y="2628900"/>
            <a:chExt cx="5181600" cy="2843915"/>
          </a:xfrm>
        </p:grpSpPr>
        <p:sp>
          <p:nvSpPr>
            <p:cNvPr id="4" name="Snip Single Corner Rectangle 3"/>
            <p:cNvSpPr/>
            <p:nvPr/>
          </p:nvSpPr>
          <p:spPr>
            <a:xfrm>
              <a:off x="762000" y="2628900"/>
              <a:ext cx="5181600" cy="284391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628900"/>
              <a:ext cx="2769042"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1</a:t>
              </a:r>
            </a:p>
          </p:txBody>
        </p:sp>
        <p:sp>
          <p:nvSpPr>
            <p:cNvPr id="7" name="Rectangle 6"/>
            <p:cNvSpPr/>
            <p:nvPr/>
          </p:nvSpPr>
          <p:spPr>
            <a:xfrm>
              <a:off x="860385" y="3465054"/>
              <a:ext cx="4863065" cy="2007761"/>
            </a:xfrm>
            <a:prstGeom prst="rect">
              <a:avLst/>
            </a:prstGeom>
          </p:spPr>
          <p:txBody>
            <a:bodyPr wrap="square">
              <a:spAutoFit/>
            </a:bodyPr>
            <a:lstStyle/>
            <a:p>
              <a:pPr algn="just">
                <a:lnSpc>
                  <a:spcPct val="150000"/>
                </a:lnSpc>
              </a:pPr>
              <a:r>
                <a:rPr lang="vi-VN" sz="3600">
                  <a:latin typeface="Arial" pitchFamily="34" charset="0"/>
                  <a:cs typeface="Arial" pitchFamily="34" charset="0"/>
                </a:rPr>
                <a:t>Chia sẻ những điểu em biết về hoạt động sản xuất, kinh đoanh, dịch vụ ở địa phương.</a:t>
              </a:r>
              <a:endParaRPr lang="en-US" sz="3600">
                <a:latin typeface="Arial" pitchFamily="34" charset="0"/>
                <a:cs typeface="Arial" pitchFamily="34" charset="0"/>
              </a:endParaRPr>
            </a:p>
          </p:txBody>
        </p:sp>
      </p:grpSp>
      <p:grpSp>
        <p:nvGrpSpPr>
          <p:cNvPr id="8" name="Group 7"/>
          <p:cNvGrpSpPr/>
          <p:nvPr/>
        </p:nvGrpSpPr>
        <p:grpSpPr>
          <a:xfrm>
            <a:off x="6255689" y="6999527"/>
            <a:ext cx="10730376" cy="2502485"/>
            <a:chOff x="12420600" y="2628900"/>
            <a:chExt cx="5195365" cy="2044945"/>
          </a:xfrm>
        </p:grpSpPr>
        <p:sp>
          <p:nvSpPr>
            <p:cNvPr id="9" name="Snip Single Corner Rectangle 8"/>
            <p:cNvSpPr/>
            <p:nvPr/>
          </p:nvSpPr>
          <p:spPr>
            <a:xfrm>
              <a:off x="12420600" y="2628900"/>
              <a:ext cx="5195365"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12434365" y="3150015"/>
              <a:ext cx="5181600" cy="152383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522843" y="2628900"/>
              <a:ext cx="1161211" cy="442482"/>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a:t>
              </a:r>
              <a:r>
                <a:rPr lang="vi-VN" sz="3600" b="1">
                  <a:solidFill>
                    <a:schemeClr val="bg1"/>
                  </a:solidFill>
                  <a:latin typeface="Arial" pitchFamily="34" charset="0"/>
                  <a:cs typeface="Arial" pitchFamily="34" charset="0"/>
                </a:rPr>
                <a:t>3</a:t>
              </a:r>
              <a:endParaRPr lang="en-US" sz="3600" b="1">
                <a:solidFill>
                  <a:schemeClr val="bg1"/>
                </a:solidFill>
                <a:latin typeface="Arial" pitchFamily="34" charset="0"/>
                <a:cs typeface="Arial" pitchFamily="34" charset="0"/>
              </a:endParaRPr>
            </a:p>
          </p:txBody>
        </p:sp>
        <p:sp>
          <p:nvSpPr>
            <p:cNvPr id="12" name="Rectangle 11"/>
            <p:cNvSpPr/>
            <p:nvPr/>
          </p:nvSpPr>
          <p:spPr>
            <a:xfrm>
              <a:off x="12472705" y="3195142"/>
              <a:ext cx="5104920" cy="1433575"/>
            </a:xfrm>
            <a:prstGeom prst="rect">
              <a:avLst/>
            </a:prstGeom>
          </p:spPr>
          <p:txBody>
            <a:bodyPr wrap="square">
              <a:spAutoFit/>
            </a:bodyPr>
            <a:lstStyle/>
            <a:p>
              <a:pPr>
                <a:lnSpc>
                  <a:spcPct val="150000"/>
                </a:lnSpc>
              </a:pPr>
              <a:r>
                <a:rPr lang="vi-VN" sz="3600"/>
                <a:t>Tìm hiểu những điều kiện đảm bảo an toàn và sức khỏe nghề nghiệp trong từng nhóm nghề.</a:t>
              </a:r>
              <a:endParaRPr lang="en-US" sz="3600"/>
            </a:p>
          </p:txBody>
        </p:sp>
      </p:grpSp>
      <p:pic>
        <p:nvPicPr>
          <p:cNvPr id="13"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373" y="4852714"/>
            <a:ext cx="5392648" cy="5376593"/>
          </a:xfrm>
          <a:prstGeom prst="rect">
            <a:avLst/>
          </a:prstGeom>
        </p:spPr>
      </p:pic>
      <p:grpSp>
        <p:nvGrpSpPr>
          <p:cNvPr id="14" name="Group 13"/>
          <p:cNvGrpSpPr/>
          <p:nvPr/>
        </p:nvGrpSpPr>
        <p:grpSpPr>
          <a:xfrm>
            <a:off x="6196878" y="4113382"/>
            <a:ext cx="10760612" cy="2382488"/>
            <a:chOff x="12420600" y="2628900"/>
            <a:chExt cx="5181600" cy="2382488"/>
          </a:xfrm>
        </p:grpSpPr>
        <p:sp>
          <p:nvSpPr>
            <p:cNvPr id="15" name="Snip Single Corner Rectangle 14"/>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275231"/>
              <a:ext cx="5181600" cy="1736157"/>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32274" y="2628900"/>
              <a:ext cx="1139163"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a:t>
              </a:r>
              <a:r>
                <a:rPr lang="vi-VN" sz="3600" b="1">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22843" y="3257062"/>
              <a:ext cx="4859199" cy="1754326"/>
            </a:xfrm>
            <a:prstGeom prst="rect">
              <a:avLst/>
            </a:prstGeom>
          </p:spPr>
          <p:txBody>
            <a:bodyPr wrap="square">
              <a:spAutoFit/>
            </a:bodyPr>
            <a:lstStyle/>
            <a:p>
              <a:pPr>
                <a:lnSpc>
                  <a:spcPct val="150000"/>
                </a:lnSpc>
              </a:pPr>
              <a:r>
                <a:rPr lang="vi-VN" sz="3600"/>
                <a:t>Tìm 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a:t>HOẠT ĐỘNG 1</a:t>
              </a:r>
              <a:endParaRPr lang="en-US" sz="4000" b="1"/>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599" y="1200150"/>
            <a:ext cx="3581401" cy="25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7660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sp>
        <p:nvSpPr>
          <p:cNvPr id="7" name="Rectangle 6"/>
          <p:cNvSpPr/>
          <p:nvPr/>
        </p:nvSpPr>
        <p:spPr>
          <a:xfrm>
            <a:off x="1066800" y="2029743"/>
            <a:ext cx="15697200" cy="402815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066800" y="1670377"/>
            <a:ext cx="2743200"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a:t>Yêu cầu</a:t>
            </a:r>
            <a:endParaRPr lang="en-US" sz="3600" b="1"/>
          </a:p>
        </p:txBody>
      </p:sp>
      <p:sp>
        <p:nvSpPr>
          <p:cNvPr id="9" name="Rectangle 8"/>
          <p:cNvSpPr/>
          <p:nvPr/>
        </p:nvSpPr>
        <p:spPr>
          <a:xfrm>
            <a:off x="1219200" y="2508399"/>
            <a:ext cx="15392400" cy="1651671"/>
          </a:xfrm>
          <a:prstGeom prst="rect">
            <a:avLst/>
          </a:prstGeom>
        </p:spPr>
        <p:txBody>
          <a:bodyPr wrap="square">
            <a:spAutoFit/>
          </a:bodyPr>
          <a:lstStyle/>
          <a:p>
            <a:pPr>
              <a:lnSpc>
                <a:spcPct val="150000"/>
              </a:lnSpc>
            </a:pPr>
            <a:r>
              <a:rPr lang="vi-VN" sz="3600" i="1">
                <a:latin typeface="Arial" pitchFamily="34" charset="0"/>
                <a:cs typeface="Arial" pitchFamily="34" charset="0"/>
              </a:rPr>
              <a:t>- C</a:t>
            </a:r>
            <a:r>
              <a:rPr lang="en-US" sz="3600" i="1">
                <a:latin typeface="Arial" pitchFamily="34" charset="0"/>
                <a:cs typeface="Arial" pitchFamily="34" charset="0"/>
              </a:rPr>
              <a:t>hia sẻ những hiểu biết, kinh nghiệm của bản thân về các hoạt động sản xuất, kinh doanh, dịch vụ ở địa phương theo 2 câu hỏi ở mục 1 trong SGK. </a:t>
            </a:r>
          </a:p>
        </p:txBody>
      </p:sp>
      <p:sp>
        <p:nvSpPr>
          <p:cNvPr id="11" name="Rectangle 10"/>
          <p:cNvSpPr/>
          <p:nvPr/>
        </p:nvSpPr>
        <p:spPr>
          <a:xfrm>
            <a:off x="1219200" y="4249748"/>
            <a:ext cx="15392400" cy="1651671"/>
          </a:xfrm>
          <a:prstGeom prst="rect">
            <a:avLst/>
          </a:prstGeom>
        </p:spPr>
        <p:txBody>
          <a:bodyPr wrap="square">
            <a:spAutoFit/>
          </a:bodyPr>
          <a:lstStyle/>
          <a:p>
            <a:pPr>
              <a:lnSpc>
                <a:spcPct val="150000"/>
              </a:lnSpc>
            </a:pPr>
            <a:r>
              <a:rPr lang="vi-VN" sz="3600" i="1">
                <a:latin typeface="Arial" pitchFamily="34" charset="0"/>
                <a:cs typeface="Arial" pitchFamily="34" charset="0"/>
              </a:rPr>
              <a:t>- Các nhóm ghi kết quả chia sẻ của nhóm vào tờ giấy khổ to hoặc bảng để trình bày trước lớp.</a:t>
            </a:r>
            <a:endParaRPr lang="en-US" sz="3600" i="1">
              <a:latin typeface="Arial" pitchFamily="34" charset="0"/>
              <a:cs typeface="Arial" pitchFamily="34" charset="0"/>
            </a:endParaRPr>
          </a:p>
        </p:txBody>
      </p:sp>
      <p:grpSp>
        <p:nvGrpSpPr>
          <p:cNvPr id="13" name="Group 12"/>
          <p:cNvGrpSpPr/>
          <p:nvPr/>
        </p:nvGrpSpPr>
        <p:grpSpPr>
          <a:xfrm>
            <a:off x="6400800" y="6515100"/>
            <a:ext cx="10363200" cy="2819400"/>
            <a:chOff x="6400800" y="6515100"/>
            <a:chExt cx="10363200" cy="2819400"/>
          </a:xfrm>
        </p:grpSpPr>
        <p:sp>
          <p:nvSpPr>
            <p:cNvPr id="10" name="Rounded Rectangle 9"/>
            <p:cNvSpPr/>
            <p:nvPr/>
          </p:nvSpPr>
          <p:spPr>
            <a:xfrm>
              <a:off x="6400800" y="6515100"/>
              <a:ext cx="10363200" cy="281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6705600" y="6632138"/>
              <a:ext cx="9906000" cy="2585323"/>
            </a:xfrm>
            <a:prstGeom prst="rect">
              <a:avLst/>
            </a:prstGeom>
          </p:spPr>
          <p:txBody>
            <a:bodyPr wrap="square">
              <a:spAutoFit/>
            </a:bodyPr>
            <a:lstStyle/>
            <a:p>
              <a:pPr>
                <a:lnSpc>
                  <a:spcPct val="150000"/>
                </a:lnSpc>
              </a:pPr>
              <a:r>
                <a:rPr lang="en-US" sz="3600" b="1" u="sng">
                  <a:latin typeface="Arial" pitchFamily="34" charset="0"/>
                  <a:cs typeface="Arial" pitchFamily="34" charset="0"/>
                </a:rPr>
                <a:t>Lưu ý</a:t>
              </a:r>
              <a:r>
                <a:rPr lang="en-US" sz="3600">
                  <a:latin typeface="Arial" pitchFamily="34" charset="0"/>
                  <a:cs typeface="Arial" pitchFamily="34" charset="0"/>
                </a:rPr>
                <a:t>: </a:t>
              </a:r>
              <a:r>
                <a:rPr lang="vi-VN" sz="3600">
                  <a:latin typeface="Arial" pitchFamily="34" charset="0"/>
                  <a:cs typeface="Arial" pitchFamily="34" charset="0"/>
                </a:rPr>
                <a:t>Đ</a:t>
              </a:r>
              <a:r>
                <a:rPr lang="en-US" sz="3600">
                  <a:latin typeface="Arial" pitchFamily="34" charset="0"/>
                  <a:cs typeface="Arial" pitchFamily="34" charset="0"/>
                </a:rPr>
                <a:t>ịa phương có hoạt động nghề nghiệp trong lĩnh vực nào thì kể tên nghề nghiệp trong lĩnh vực đó.</a:t>
              </a:r>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dirty="0"/>
              <a:t>NV1. Chia sẻ những điều em biết về hoạt động sản xuất, kinh doanh, dịch vụ ở địa phương</a:t>
            </a:r>
            <a:endParaRPr lang="en-US" sz="3600" b="1" dirty="0"/>
          </a:p>
        </p:txBody>
      </p:sp>
      <p:grpSp>
        <p:nvGrpSpPr>
          <p:cNvPr id="9" name="Group 8"/>
          <p:cNvGrpSpPr/>
          <p:nvPr/>
        </p:nvGrpSpPr>
        <p:grpSpPr>
          <a:xfrm>
            <a:off x="4337618" y="2324101"/>
            <a:ext cx="9574662" cy="1203156"/>
            <a:chOff x="4569053" y="2568745"/>
            <a:chExt cx="9574662" cy="1203156"/>
          </a:xfrm>
        </p:grpSpPr>
        <p:sp>
          <p:nvSpPr>
            <p:cNvPr id="7" name="Rounded Rectangle 6"/>
            <p:cNvSpPr/>
            <p:nvPr/>
          </p:nvSpPr>
          <p:spPr>
            <a:xfrm>
              <a:off x="4569053" y="2568745"/>
              <a:ext cx="9574662" cy="1203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800489" y="2792195"/>
              <a:ext cx="9111790" cy="646331"/>
            </a:xfrm>
            <a:prstGeom prst="rect">
              <a:avLst/>
            </a:prstGeom>
          </p:spPr>
          <p:txBody>
            <a:bodyPr wrap="none">
              <a:spAutoFit/>
            </a:bodyPr>
            <a:lstStyle/>
            <a:p>
              <a:r>
                <a:rPr lang="vi-VN" sz="3600" b="1">
                  <a:solidFill>
                    <a:schemeClr val="accent3">
                      <a:lumMod val="50000"/>
                    </a:schemeClr>
                  </a:solidFill>
                  <a:latin typeface="Arial" pitchFamily="34" charset="0"/>
                  <a:cs typeface="Arial" pitchFamily="34" charset="0"/>
                </a:rPr>
                <a:t>H</a:t>
              </a:r>
              <a:r>
                <a:rPr lang="en-US" sz="3600" b="1">
                  <a:solidFill>
                    <a:schemeClr val="accent3">
                      <a:lumMod val="50000"/>
                    </a:schemeClr>
                  </a:solidFill>
                  <a:latin typeface="Arial" pitchFamily="34" charset="0"/>
                  <a:cs typeface="Arial" pitchFamily="34" charset="0"/>
                </a:rPr>
                <a:t>oạt động nghề nghiệp thuộc 3 lĩnh vực </a:t>
              </a:r>
            </a:p>
          </p:txBody>
        </p:sp>
      </p:grpSp>
      <p:grpSp>
        <p:nvGrpSpPr>
          <p:cNvPr id="13" name="Group 12"/>
          <p:cNvGrpSpPr/>
          <p:nvPr/>
        </p:nvGrpSpPr>
        <p:grpSpPr>
          <a:xfrm>
            <a:off x="2969829" y="4667248"/>
            <a:ext cx="3429000" cy="1219200"/>
            <a:chOff x="3276600" y="4610100"/>
            <a:chExt cx="3429000" cy="1219200"/>
          </a:xfrm>
        </p:grpSpPr>
        <p:sp>
          <p:nvSpPr>
            <p:cNvPr id="10" name="Rectangle 9"/>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81449" y="4972734"/>
              <a:ext cx="2108269" cy="646331"/>
            </a:xfrm>
            <a:prstGeom prst="rect">
              <a:avLst/>
            </a:prstGeom>
            <a:noFill/>
          </p:spPr>
          <p:txBody>
            <a:bodyPr wrap="none" rtlCol="0">
              <a:spAutoFit/>
            </a:bodyPr>
            <a:lstStyle/>
            <a:p>
              <a:r>
                <a:rPr lang="vi-VN" sz="3600" b="1" i="1"/>
                <a:t>Sản xuất</a:t>
              </a:r>
              <a:endParaRPr lang="en-US" sz="3600" b="1" i="1"/>
            </a:p>
          </p:txBody>
        </p:sp>
      </p:grpSp>
      <p:grpSp>
        <p:nvGrpSpPr>
          <p:cNvPr id="14" name="Group 13"/>
          <p:cNvGrpSpPr/>
          <p:nvPr/>
        </p:nvGrpSpPr>
        <p:grpSpPr>
          <a:xfrm>
            <a:off x="7389429" y="4676088"/>
            <a:ext cx="3429000" cy="1219200"/>
            <a:chOff x="3276600" y="4610100"/>
            <a:chExt cx="3429000" cy="1219200"/>
          </a:xfrm>
        </p:grpSpPr>
        <p:sp>
          <p:nvSpPr>
            <p:cNvPr id="15" name="Rectangle 14"/>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29188" y="4944842"/>
              <a:ext cx="2723823" cy="646331"/>
            </a:xfrm>
            <a:prstGeom prst="rect">
              <a:avLst/>
            </a:prstGeom>
            <a:noFill/>
          </p:spPr>
          <p:txBody>
            <a:bodyPr wrap="none" rtlCol="0">
              <a:spAutoFit/>
            </a:bodyPr>
            <a:lstStyle/>
            <a:p>
              <a:r>
                <a:rPr lang="vi-VN" sz="3600" b="1" i="1"/>
                <a:t>Kinh doanh</a:t>
              </a:r>
              <a:endParaRPr lang="en-US" sz="3600" b="1" i="1"/>
            </a:p>
          </p:txBody>
        </p:sp>
      </p:grpSp>
      <p:grpSp>
        <p:nvGrpSpPr>
          <p:cNvPr id="18" name="Group 17"/>
          <p:cNvGrpSpPr/>
          <p:nvPr/>
        </p:nvGrpSpPr>
        <p:grpSpPr>
          <a:xfrm>
            <a:off x="11659573" y="4676088"/>
            <a:ext cx="3429000" cy="1219200"/>
            <a:chOff x="3276600" y="4610100"/>
            <a:chExt cx="3429000" cy="1219200"/>
          </a:xfrm>
        </p:grpSpPr>
        <p:sp>
          <p:nvSpPr>
            <p:cNvPr id="19" name="Rectangle 18"/>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41405" y="4944843"/>
              <a:ext cx="1851789" cy="646331"/>
            </a:xfrm>
            <a:prstGeom prst="rect">
              <a:avLst/>
            </a:prstGeom>
            <a:noFill/>
          </p:spPr>
          <p:txBody>
            <a:bodyPr wrap="none" rtlCol="0">
              <a:spAutoFit/>
            </a:bodyPr>
            <a:lstStyle/>
            <a:p>
              <a:r>
                <a:rPr lang="vi-VN" sz="3600" b="1" i="1"/>
                <a:t>Dịch vụ</a:t>
              </a:r>
              <a:endParaRPr lang="en-US" sz="3600" b="1" i="1"/>
            </a:p>
          </p:txBody>
        </p:sp>
      </p:grpSp>
      <p:cxnSp>
        <p:nvCxnSpPr>
          <p:cNvPr id="23" name="Straight Arrow Connector 22"/>
          <p:cNvCxnSpPr>
            <a:endCxn id="10" idx="0"/>
          </p:cNvCxnSpPr>
          <p:nvPr/>
        </p:nvCxnSpPr>
        <p:spPr>
          <a:xfrm flipH="1">
            <a:off x="4684329" y="3527256"/>
            <a:ext cx="4419599" cy="1139992"/>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16" idx="0"/>
          </p:cNvCxnSpPr>
          <p:nvPr/>
        </p:nvCxnSpPr>
        <p:spPr>
          <a:xfrm>
            <a:off x="9124949" y="3527257"/>
            <a:ext cx="55180" cy="13012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2"/>
            <a:endCxn id="19" idx="0"/>
          </p:cNvCxnSpPr>
          <p:nvPr/>
        </p:nvCxnSpPr>
        <p:spPr>
          <a:xfrm>
            <a:off x="9124949" y="3527257"/>
            <a:ext cx="4249124" cy="11488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grpSp>
        <p:nvGrpSpPr>
          <p:cNvPr id="6" name="Group 5"/>
          <p:cNvGrpSpPr/>
          <p:nvPr/>
        </p:nvGrpSpPr>
        <p:grpSpPr>
          <a:xfrm>
            <a:off x="879543"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1449" y="4972734"/>
              <a:ext cx="2108269" cy="646331"/>
            </a:xfrm>
            <a:prstGeom prst="rect">
              <a:avLst/>
            </a:prstGeom>
            <a:noFill/>
          </p:spPr>
          <p:txBody>
            <a:bodyPr wrap="none" rtlCol="0">
              <a:spAutoFit/>
            </a:bodyPr>
            <a:lstStyle/>
            <a:p>
              <a:r>
                <a:rPr lang="vi-VN" sz="3600" b="1" i="1"/>
                <a:t>Sản xuất</a:t>
              </a:r>
              <a:endParaRPr lang="en-US" sz="3600" b="1" i="1"/>
            </a:p>
          </p:txBody>
        </p:sp>
      </p:grpSp>
      <p:sp>
        <p:nvSpPr>
          <p:cNvPr id="10" name="Rectangle 9"/>
          <p:cNvSpPr/>
          <p:nvPr/>
        </p:nvSpPr>
        <p:spPr>
          <a:xfrm>
            <a:off x="4486274" y="2042079"/>
            <a:ext cx="13115925" cy="58446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4719636" y="2026756"/>
            <a:ext cx="12649199" cy="5632311"/>
          </a:xfrm>
          <a:prstGeom prst="rect">
            <a:avLst/>
          </a:prstGeom>
        </p:spPr>
        <p:txBody>
          <a:bodyPr wrap="square">
            <a:spAutoFit/>
          </a:bodyPr>
          <a:lstStyle/>
          <a:p>
            <a:pPr algn="just">
              <a:lnSpc>
                <a:spcPct val="200000"/>
              </a:lnSpc>
            </a:pPr>
            <a:r>
              <a:rPr lang="vi-VN" sz="3600" b="1" i="1">
                <a:latin typeface="Arial" pitchFamily="34" charset="0"/>
                <a:cs typeface="Arial" pitchFamily="34" charset="0"/>
              </a:rPr>
              <a:t>Hoạt động sản xuất bao gồm</a:t>
            </a:r>
            <a:r>
              <a:rPr lang="vi-VN" sz="3600">
                <a:latin typeface="Arial" pitchFamily="34" charset="0"/>
                <a:cs typeface="Arial" pitchFamily="34" charset="0"/>
              </a:rPr>
              <a:t>: H</a:t>
            </a:r>
            <a:r>
              <a:rPr lang="en-US" sz="3600">
                <a:latin typeface="Arial" pitchFamily="34" charset="0"/>
                <a:cs typeface="Arial" pitchFamily="34" charset="0"/>
              </a:rPr>
              <a:t>oạt động làm ra sản phẩm vật chất phục vụ con người. Hoạt động sản xuất có nhiều ngành như</a:t>
            </a:r>
            <a:r>
              <a:rPr lang="vi-VN" sz="3600">
                <a:latin typeface="Arial" pitchFamily="34" charset="0"/>
                <a:cs typeface="Arial" pitchFamily="34" charset="0"/>
              </a:rPr>
              <a:t>:</a:t>
            </a:r>
          </a:p>
          <a:p>
            <a:pPr marL="571500" indent="-571500" algn="just">
              <a:lnSpc>
                <a:spcPct val="200000"/>
              </a:lnSpc>
              <a:buFont typeface="Wingdings" pitchFamily="2" charset="2"/>
              <a:buChar char="Ø"/>
            </a:pPr>
            <a:r>
              <a:rPr lang="en-US" sz="3600" i="1">
                <a:latin typeface="Arial" pitchFamily="34" charset="0"/>
                <a:cs typeface="Arial" pitchFamily="34" charset="0"/>
              </a:rPr>
              <a:t> </a:t>
            </a:r>
            <a:r>
              <a:rPr lang="vi-VN" sz="3600" i="1">
                <a:latin typeface="Arial" pitchFamily="34" charset="0"/>
                <a:cs typeface="Arial" pitchFamily="34" charset="0"/>
              </a:rPr>
              <a:t>S</a:t>
            </a:r>
            <a:r>
              <a:rPr lang="en-US" sz="3600" i="1">
                <a:latin typeface="Arial" pitchFamily="34" charset="0"/>
                <a:cs typeface="Arial" pitchFamily="34" charset="0"/>
              </a:rPr>
              <a:t>ản xuất lương thực, thực phẩm;  </a:t>
            </a:r>
            <a:endParaRPr lang="vi-VN" sz="3600" i="1">
              <a:latin typeface="Arial" pitchFamily="34" charset="0"/>
              <a:cs typeface="Arial" pitchFamily="34" charset="0"/>
            </a:endParaRPr>
          </a:p>
          <a:p>
            <a:pPr marL="571500" indent="-571500" algn="just">
              <a:lnSpc>
                <a:spcPct val="200000"/>
              </a:lnSpc>
              <a:buFont typeface="Wingdings" pitchFamily="2" charset="2"/>
              <a:buChar char="Ø"/>
            </a:pPr>
            <a:r>
              <a:rPr lang="vi-VN" sz="3600" i="1">
                <a:latin typeface="Arial" pitchFamily="34" charset="0"/>
                <a:cs typeface="Arial" pitchFamily="34" charset="0"/>
              </a:rPr>
              <a:t>S</a:t>
            </a:r>
            <a:r>
              <a:rPr lang="en-US" sz="3600" i="1">
                <a:latin typeface="Arial" pitchFamily="34" charset="0"/>
                <a:cs typeface="Arial" pitchFamily="34" charset="0"/>
              </a:rPr>
              <a:t>ản xuất máy móc, vật liệu xây dựng, công cụ lao động…</a:t>
            </a:r>
          </a:p>
        </p:txBody>
      </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grpSp>
        <p:nvGrpSpPr>
          <p:cNvPr id="6" name="Group 5"/>
          <p:cNvGrpSpPr/>
          <p:nvPr/>
        </p:nvGrpSpPr>
        <p:grpSpPr>
          <a:xfrm>
            <a:off x="1219200"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29188" y="4944842"/>
              <a:ext cx="2723823" cy="646331"/>
            </a:xfrm>
            <a:prstGeom prst="rect">
              <a:avLst/>
            </a:prstGeom>
            <a:noFill/>
          </p:spPr>
          <p:txBody>
            <a:bodyPr wrap="none" rtlCol="0">
              <a:spAutoFit/>
            </a:bodyPr>
            <a:lstStyle/>
            <a:p>
              <a:r>
                <a:rPr lang="vi-VN" sz="3600" b="1" i="1"/>
                <a:t>Kinh doanh</a:t>
              </a:r>
              <a:endParaRPr lang="en-US" sz="3600" b="1" i="1"/>
            </a:p>
          </p:txBody>
        </p:sp>
      </p:grpSp>
      <p:grpSp>
        <p:nvGrpSpPr>
          <p:cNvPr id="13" name="Group 12"/>
          <p:cNvGrpSpPr/>
          <p:nvPr/>
        </p:nvGrpSpPr>
        <p:grpSpPr>
          <a:xfrm>
            <a:off x="5029200" y="2027572"/>
            <a:ext cx="10932319" cy="5769797"/>
            <a:chOff x="5029200" y="2027572"/>
            <a:chExt cx="10932319" cy="5769797"/>
          </a:xfrm>
        </p:grpSpPr>
        <p:sp>
          <p:nvSpPr>
            <p:cNvPr id="10" name="Rectangle 9"/>
            <p:cNvSpPr/>
            <p:nvPr/>
          </p:nvSpPr>
          <p:spPr>
            <a:xfrm>
              <a:off x="5029200" y="2165058"/>
              <a:ext cx="10932319" cy="56323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5230415" y="2027572"/>
              <a:ext cx="10529888" cy="3416320"/>
            </a:xfrm>
            <a:prstGeom prst="rect">
              <a:avLst/>
            </a:prstGeom>
          </p:spPr>
          <p:txBody>
            <a:bodyPr wrap="square">
              <a:spAutoFit/>
            </a:bodyPr>
            <a:lstStyle/>
            <a:p>
              <a:pPr algn="just">
                <a:lnSpc>
                  <a:spcPct val="200000"/>
                </a:lnSpc>
              </a:pPr>
              <a:r>
                <a:rPr lang="vi-VN" sz="3600" b="1" i="1">
                  <a:latin typeface="Arial" pitchFamily="34" charset="0"/>
                  <a:cs typeface="Arial" pitchFamily="34" charset="0"/>
                </a:rPr>
                <a:t>Hoạt động kinh doanh bao gồm</a:t>
              </a:r>
              <a:r>
                <a:rPr lang="vi-VN" sz="3600">
                  <a:latin typeface="Arial" pitchFamily="34" charset="0"/>
                  <a:cs typeface="Arial" pitchFamily="34" charset="0"/>
                </a:rPr>
                <a:t>: hoạt động kinh tế nhằm mục đích sinh lời như bán hàng, đại lí hàng hóa, bán buôn bán lẻ…</a:t>
              </a:r>
            </a:p>
          </p:txBody>
        </p:sp>
        <p:sp>
          <p:nvSpPr>
            <p:cNvPr id="12" name="Rectangle 11"/>
            <p:cNvSpPr/>
            <p:nvPr/>
          </p:nvSpPr>
          <p:spPr>
            <a:xfrm>
              <a:off x="5230415" y="5274631"/>
              <a:ext cx="10529888" cy="2308324"/>
            </a:xfrm>
            <a:prstGeom prst="rect">
              <a:avLst/>
            </a:prstGeom>
          </p:spPr>
          <p:txBody>
            <a:bodyPr wrap="square">
              <a:spAutoFit/>
            </a:bodyPr>
            <a:lstStyle/>
            <a:p>
              <a:pPr>
                <a:lnSpc>
                  <a:spcPct val="200000"/>
                </a:lnSpc>
              </a:pPr>
              <a:r>
                <a:rPr lang="en-US" sz="3600" b="1" i="1" u="sng">
                  <a:latin typeface="Arial" pitchFamily="34" charset="0"/>
                  <a:cs typeface="Arial" pitchFamily="34" charset="0"/>
                </a:rPr>
                <a:t>Lưu ý</a:t>
              </a:r>
              <a:r>
                <a:rPr lang="en-US" sz="3600" i="1" u="sng">
                  <a:latin typeface="Arial" pitchFamily="34" charset="0"/>
                  <a:cs typeface="Arial" pitchFamily="34" charset="0"/>
                </a:rPr>
                <a:t>:</a:t>
              </a:r>
              <a:r>
                <a:rPr lang="en-US" sz="3600" i="1">
                  <a:latin typeface="Arial" pitchFamily="34" charset="0"/>
                  <a:cs typeface="Arial" pitchFamily="34" charset="0"/>
                </a:rPr>
                <a:t> Đa số những hoạt động sản xuất gắn liền với hoạt động kinh doanh. </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1801</Words>
  <Application>Microsoft Office PowerPoint</Application>
  <PresentationFormat>Custom</PresentationFormat>
  <Paragraphs>138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Acer</cp:lastModifiedBy>
  <cp:revision>19</cp:revision>
  <dcterms:created xsi:type="dcterms:W3CDTF">2006-08-16T00:00:00Z</dcterms:created>
  <dcterms:modified xsi:type="dcterms:W3CDTF">2023-07-19T10:08:19Z</dcterms:modified>
  <dc:identifier>DAFWkdJ14-s</dc:identifier>
</cp:coreProperties>
</file>