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1"/>
  </p:notesMasterIdLst>
  <p:sldIdLst>
    <p:sldId id="550" r:id="rId2"/>
    <p:sldId id="554" r:id="rId3"/>
    <p:sldId id="555" r:id="rId4"/>
    <p:sldId id="546" r:id="rId5"/>
    <p:sldId id="541" r:id="rId6"/>
    <p:sldId id="553" r:id="rId7"/>
    <p:sldId id="552" r:id="rId8"/>
    <p:sldId id="551" r:id="rId9"/>
    <p:sldId id="361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FFFF00"/>
    <a:srgbClr val="FF0066"/>
    <a:srgbClr val="CC00FF"/>
    <a:srgbClr val="FF3300"/>
    <a:srgbClr val="FF6600"/>
    <a:srgbClr val="FF9900"/>
    <a:srgbClr val="7A1CB4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22" autoAdjust="0"/>
    <p:restoredTop sz="78058" autoAdjust="0"/>
  </p:normalViewPr>
  <p:slideViewPr>
    <p:cSldViewPr>
      <p:cViewPr varScale="1">
        <p:scale>
          <a:sx n="73" d="100"/>
          <a:sy n="73" d="100"/>
        </p:scale>
        <p:origin x="1302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532E5-36A2-4315-B1C4-3028E1DC945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57B59-F7F3-4B9F-AD7C-949164CDD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80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4DEC-2E58-440F-9F68-F07D5389CB9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AD232B2A-2E97-47B8-8BD2-250960A6A5E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4DEC-2E58-440F-9F68-F07D5389CB9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2B2A-2E97-47B8-8BD2-250960A6A5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4DEC-2E58-440F-9F68-F07D5389CB9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2B2A-2E97-47B8-8BD2-250960A6A5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4DEC-2E58-440F-9F68-F07D5389CB9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2B2A-2E97-47B8-8BD2-250960A6A5E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4DEC-2E58-440F-9F68-F07D5389CB9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D232B2A-2E97-47B8-8BD2-250960A6A5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4DEC-2E58-440F-9F68-F07D5389CB9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2B2A-2E97-47B8-8BD2-250960A6A5E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4DEC-2E58-440F-9F68-F07D5389CB9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2B2A-2E97-47B8-8BD2-250960A6A5E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4DEC-2E58-440F-9F68-F07D5389CB9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2B2A-2E97-47B8-8BD2-250960A6A5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4DEC-2E58-440F-9F68-F07D5389CB9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2B2A-2E97-47B8-8BD2-250960A6A5E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4DEC-2E58-440F-9F68-F07D5389CB9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32B2A-2E97-47B8-8BD2-250960A6A5E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84DEC-2E58-440F-9F68-F07D5389CB9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D232B2A-2E97-47B8-8BD2-250960A6A5E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AF84DEC-2E58-440F-9F68-F07D5389CB9E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AD232B2A-2E97-47B8-8BD2-250960A6A5E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T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r="26332"/>
          <a:stretch>
            <a:fillRect/>
          </a:stretch>
        </p:blipFill>
        <p:spPr bwMode="auto">
          <a:xfrm>
            <a:off x="0" y="0"/>
            <a:ext cx="2392363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5T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r="26332"/>
          <a:stretch>
            <a:fillRect/>
          </a:stretch>
        </p:blipFill>
        <p:spPr bwMode="auto">
          <a:xfrm>
            <a:off x="6751638" y="0"/>
            <a:ext cx="2392362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-3962400" y="6369050"/>
            <a:ext cx="6934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2600" b="1" i="1">
              <a:solidFill>
                <a:srgbClr val="FF3300"/>
              </a:solidFill>
              <a:latin typeface=".VnCentury Schoolbook" pitchFamily="34" charset="0"/>
            </a:endParaRPr>
          </a:p>
        </p:txBody>
      </p:sp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978807" y="2628900"/>
            <a:ext cx="6934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vi-VN" sz="3600" b="1" kern="10" dirty="0">
                <a:ln w="19050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/>
                <a:cs typeface="Times New Roman"/>
              </a:rPr>
              <a:t> </a:t>
            </a:r>
            <a:r>
              <a:rPr lang="en-US" sz="3200" b="1" kern="10" dirty="0">
                <a:ln w="19050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/>
                <a:cs typeface="Times New Roman"/>
              </a:rPr>
              <a:t>C</a:t>
            </a:r>
            <a:r>
              <a:rPr lang="vi-VN" sz="3200" b="1" kern="10" dirty="0">
                <a:ln w="19050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/>
                <a:cs typeface="Times New Roman"/>
              </a:rPr>
              <a:t>ác thầy cô về </a:t>
            </a:r>
            <a:r>
              <a:rPr lang="vi-VN" sz="3200" b="1" kern="10">
                <a:ln w="19050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/>
                <a:cs typeface="Times New Roman"/>
              </a:rPr>
              <a:t>dự  </a:t>
            </a:r>
            <a:r>
              <a:rPr lang="en-US" sz="3200" b="1" kern="10">
                <a:ln w="19050">
                  <a:solidFill>
                    <a:srgbClr val="00CC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/>
                <a:cs typeface="Times New Roman"/>
              </a:rPr>
              <a:t>giờ </a:t>
            </a:r>
            <a:endParaRPr lang="en-US" sz="3600" b="1" kern="10" dirty="0">
              <a:ln w="19050">
                <a:solidFill>
                  <a:srgbClr val="00CC00"/>
                </a:solidFill>
                <a:round/>
                <a:headEnd/>
                <a:tailEnd/>
              </a:ln>
              <a:solidFill>
                <a:srgbClr val="FF3300"/>
              </a:solidFill>
              <a:latin typeface="Times New Roman"/>
              <a:cs typeface="Times New Roman"/>
            </a:endParaRPr>
          </a:p>
        </p:txBody>
      </p:sp>
      <p:pic>
        <p:nvPicPr>
          <p:cNvPr id="3078" name="Picture 6" descr="1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6210300"/>
            <a:ext cx="3667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~~~~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rainbowstars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105400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~~~~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050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~~~~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066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3528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~~~~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200" y="2133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rainbowstars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76400"/>
            <a:ext cx="6762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~~~~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576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~~~~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257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9624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 descr="shi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114800"/>
            <a:ext cx="1905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15" descr="POINSE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91400" y="5111750"/>
            <a:ext cx="18288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15" descr="POINSE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175" y="5032375"/>
            <a:ext cx="18288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2" descr="5T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r="26332"/>
          <a:stretch>
            <a:fillRect/>
          </a:stretch>
        </p:blipFill>
        <p:spPr bwMode="auto">
          <a:xfrm>
            <a:off x="0" y="0"/>
            <a:ext cx="2392363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3" descr="5T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r="26332"/>
          <a:stretch>
            <a:fillRect/>
          </a:stretch>
        </p:blipFill>
        <p:spPr bwMode="auto">
          <a:xfrm>
            <a:off x="6751638" y="0"/>
            <a:ext cx="2392362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4" descr="5T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r="26332"/>
          <a:stretch>
            <a:fillRect/>
          </a:stretch>
        </p:blipFill>
        <p:spPr bwMode="auto">
          <a:xfrm>
            <a:off x="0" y="0"/>
            <a:ext cx="2095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5" descr="5T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1" r="26332"/>
          <a:stretch>
            <a:fillRect/>
          </a:stretch>
        </p:blipFill>
        <p:spPr bwMode="auto">
          <a:xfrm>
            <a:off x="6751638" y="0"/>
            <a:ext cx="2392362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5" name="WordArt 7"/>
          <p:cNvSpPr>
            <a:spLocks noChangeArrowheads="1" noChangeShapeType="1" noTextEdit="1"/>
          </p:cNvSpPr>
          <p:nvPr/>
        </p:nvSpPr>
        <p:spPr bwMode="auto">
          <a:xfrm>
            <a:off x="995136" y="800100"/>
            <a:ext cx="7239000" cy="4191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4400" kern="10" spc="-22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"/>
              </a:rPr>
              <a:t> </a:t>
            </a:r>
            <a:r>
              <a:rPr lang="en-US" sz="4400" kern="10" spc="-22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Arabia" pitchFamily="34" charset="0"/>
              </a:rPr>
              <a:t>Nhiệt</a:t>
            </a:r>
            <a:r>
              <a:rPr lang="en-US" sz="4400" kern="10" spc="-22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Arabia" pitchFamily="34" charset="0"/>
              </a:rPr>
              <a:t> </a:t>
            </a:r>
            <a:r>
              <a:rPr lang="en-US" sz="4400" kern="10" spc="-22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Arabia" pitchFamily="34" charset="0"/>
              </a:rPr>
              <a:t>liệt</a:t>
            </a:r>
            <a:r>
              <a:rPr lang="en-US" sz="4400" kern="10" spc="-22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Arabia" pitchFamily="34" charset="0"/>
              </a:rPr>
              <a:t> </a:t>
            </a:r>
            <a:r>
              <a:rPr lang="en-US" sz="4400" kern="10" spc="-22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Arabia" pitchFamily="34" charset="0"/>
              </a:rPr>
              <a:t>chào</a:t>
            </a:r>
            <a:r>
              <a:rPr lang="en-US" sz="4400" kern="10" spc="-22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Arabia" pitchFamily="34" charset="0"/>
              </a:rPr>
              <a:t> </a:t>
            </a:r>
            <a:r>
              <a:rPr lang="en-US" sz="4400" kern="10" spc="-22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Arabia" pitchFamily="34" charset="0"/>
              </a:rPr>
              <a:t>mừng</a:t>
            </a:r>
            <a:endParaRPr lang="en-US" sz="4400" kern="10" spc="-22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.VnArabia" pitchFamily="34" charset="0"/>
            </a:endParaRPr>
          </a:p>
        </p:txBody>
      </p:sp>
      <p:sp>
        <p:nvSpPr>
          <p:cNvPr id="3099" name="Text Box 28"/>
          <p:cNvSpPr txBox="1">
            <a:spLocks noChangeArrowheads="1"/>
          </p:cNvSpPr>
          <p:nvPr/>
        </p:nvSpPr>
        <p:spPr bwMode="auto">
          <a:xfrm>
            <a:off x="1173163" y="3848100"/>
            <a:ext cx="712470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C82285"/>
                </a:solidFill>
                <a:cs typeface="Times New Roman" panose="02020603050405020304" pitchFamily="18" charset="0"/>
              </a:rPr>
              <a:t>Lớp</a:t>
            </a:r>
            <a:r>
              <a:rPr lang="en-US" altLang="en-US" sz="4000" b="1" dirty="0" smtClean="0">
                <a:solidFill>
                  <a:srgbClr val="C82285"/>
                </a:solidFill>
                <a:cs typeface="Times New Roman" panose="02020603050405020304" pitchFamily="18" charset="0"/>
              </a:rPr>
              <a:t> 5E</a:t>
            </a:r>
            <a:endParaRPr lang="en-US" altLang="en-US" sz="4000" b="1" dirty="0">
              <a:solidFill>
                <a:srgbClr val="C82285"/>
              </a:solidFill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dạy</a:t>
            </a:r>
            <a:r>
              <a:rPr lang="en-US" altLang="en-US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Đoàn</a:t>
            </a:r>
            <a:r>
              <a:rPr lang="en-US" altLang="en-US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Thị</a:t>
            </a:r>
            <a:r>
              <a:rPr lang="en-US" altLang="en-US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Liễu</a:t>
            </a:r>
            <a:endParaRPr lang="en-US" altLang="en-US" b="1" i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b="1" i="1" dirty="0">
              <a:solidFill>
                <a:schemeClr val="accent2"/>
              </a:solidFill>
              <a:latin typeface=".VnArabi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8293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ự hào thiếu nhi Việt Nam (Bản đính kèm lời ca). (1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24242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7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25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818233"/>
              </p:ext>
            </p:extLst>
          </p:nvPr>
        </p:nvGraphicFramePr>
        <p:xfrm>
          <a:off x="381000" y="1143000"/>
          <a:ext cx="8382001" cy="52663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9834">
                  <a:extLst>
                    <a:ext uri="{9D8B030D-6E8A-4147-A177-3AD203B41FA5}">
                      <a16:colId xmlns:a16="http://schemas.microsoft.com/office/drawing/2014/main" val="407857592"/>
                    </a:ext>
                  </a:extLst>
                </a:gridCol>
                <a:gridCol w="5330220">
                  <a:extLst>
                    <a:ext uri="{9D8B030D-6E8A-4147-A177-3AD203B41FA5}">
                      <a16:colId xmlns:a16="http://schemas.microsoft.com/office/drawing/2014/main" val="2636165718"/>
                    </a:ext>
                  </a:extLst>
                </a:gridCol>
                <a:gridCol w="1421947">
                  <a:extLst>
                    <a:ext uri="{9D8B030D-6E8A-4147-A177-3AD203B41FA5}">
                      <a16:colId xmlns:a16="http://schemas.microsoft.com/office/drawing/2014/main" val="239816023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vi-VN" sz="2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vi-VN" sz="2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791927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70 815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</a:t>
                      </a:r>
                      <a:r>
                        <a:rPr lang="vi-VN" sz="2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</a:t>
                      </a:r>
                      <a:r>
                        <a:rPr lang="vi-VN" sz="2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225080"/>
                  </a:ext>
                </a:extLst>
              </a:tr>
              <a:tr h="9973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975 806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</a:t>
                      </a:r>
                      <a:r>
                        <a:rPr lang="vi-VN" sz="2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</a:t>
                      </a:r>
                      <a:r>
                        <a:rPr lang="vi-VN" sz="2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50963"/>
                  </a:ext>
                </a:extLst>
              </a:tr>
              <a:tr h="96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5 723 600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</a:t>
                      </a:r>
                      <a:r>
                        <a:rPr lang="vi-VN" sz="2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332479"/>
                  </a:ext>
                </a:extLst>
              </a:tr>
              <a:tr h="12429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472 036 953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</a:t>
                      </a:r>
                      <a:r>
                        <a:rPr lang="vi-VN" sz="2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</a:t>
                      </a:r>
                      <a:r>
                        <a:rPr lang="vi-VN" sz="2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75007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438400" y="533400"/>
            <a:ext cx="365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72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1143000"/>
            <a:ext cx="7772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nhiên: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 lượt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phải, từ hàng cao đến hàng thấp. 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93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143000"/>
            <a:ext cx="7772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các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nhiên: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So sánh số các chữ số ( Số nào có nhiều chữ số hơn thì số đó lớn hơn và ngược lại)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sánh từng cặp chữ số cùng hàng nếu số chữ số bằng nhau ( Kể từ trái sang phải, ở cùng một hàng nào đó nếu chữ số nào lớn hơn thì số đó lớn hơn và ngược lại)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53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143000"/>
            <a:ext cx="77724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Bài 4: Viết các số sau theo thứ tự: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Từ lớn đến bé: 4856;   3999;   5486;   5468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b) Từ lớn đến bé: 2763;    2736;   3726;    3762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5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0"/>
          <p:cNvSpPr txBox="1"/>
          <p:nvPr/>
        </p:nvSpPr>
        <p:spPr>
          <a:xfrm>
            <a:off x="609600" y="914400"/>
            <a:ext cx="81534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43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3;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2      7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9;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81      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5;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46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5;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6800" y="1946367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31322" y="2667000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12025" y="4151224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88077" y="3406141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5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00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057400"/>
            <a:ext cx="6477000" cy="178475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</a:rPr>
              <a:t>KÍNH CHÚC CÁC THẦY CÔ LUÔN MẠNH KHỎE,</a:t>
            </a:r>
            <a:br>
              <a:rPr lang="vi-VN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</a:rPr>
              <a:t> HẠNH PHÚC</a:t>
            </a:r>
            <a:endParaRPr lang="en-US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54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4339</TotalTime>
  <Words>276</Words>
  <Application>Microsoft Office PowerPoint</Application>
  <PresentationFormat>On-screen Show (4:3)</PresentationFormat>
  <Paragraphs>60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.VnArabia</vt:lpstr>
      <vt:lpstr>.VnCentury Schoolbook</vt:lpstr>
      <vt:lpstr>.VnTime</vt:lpstr>
      <vt:lpstr>Calibri</vt:lpstr>
      <vt:lpstr>Franklin Gothic Book</vt:lpstr>
      <vt:lpstr>Perpetua</vt:lpstr>
      <vt:lpstr>Times New Roman</vt:lpstr>
      <vt:lpstr>Wingdings 2</vt:lpstr>
      <vt:lpstr>Equity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KÍNH CHÚC CÁC THẦY CÔ LUÔN MẠNH KHỎE,  HẠNH PHÚC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PKComputer</cp:lastModifiedBy>
  <cp:revision>763</cp:revision>
  <dcterms:created xsi:type="dcterms:W3CDTF">2021-04-03T03:26:40Z</dcterms:created>
  <dcterms:modified xsi:type="dcterms:W3CDTF">2024-05-09T08:18:40Z</dcterms:modified>
</cp:coreProperties>
</file>