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14"/>
  </p:notesMasterIdLst>
  <p:sldIdLst>
    <p:sldId id="354" r:id="rId2"/>
    <p:sldId id="260" r:id="rId3"/>
    <p:sldId id="355" r:id="rId4"/>
    <p:sldId id="257" r:id="rId5"/>
    <p:sldId id="259" r:id="rId6"/>
    <p:sldId id="357" r:id="rId7"/>
    <p:sldId id="372" r:id="rId8"/>
    <p:sldId id="365" r:id="rId9"/>
    <p:sldId id="625" r:id="rId10"/>
    <p:sldId id="622" r:id="rId11"/>
    <p:sldId id="624" r:id="rId12"/>
    <p:sldId id="361" r:id="rId13"/>
  </p:sldIdLst>
  <p:sldSz cx="12192000" cy="6858000"/>
  <p:notesSz cx="6858000" cy="91440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F7FC"/>
    <a:srgbClr val="7363E3"/>
    <a:srgbClr val="FF4D67"/>
    <a:srgbClr val="FF70AD"/>
    <a:srgbClr val="FF9409"/>
    <a:srgbClr val="A0CC34"/>
    <a:srgbClr val="91B82E"/>
    <a:srgbClr val="FFFFFF"/>
    <a:srgbClr val="FAF9FE"/>
    <a:srgbClr val="DFF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42" autoAdjust="0"/>
    <p:restoredTop sz="94660"/>
  </p:normalViewPr>
  <p:slideViewPr>
    <p:cSldViewPr snapToGrid="0">
      <p:cViewPr varScale="1">
        <p:scale>
          <a:sx n="72" d="100"/>
          <a:sy n="72" d="100"/>
        </p:scale>
        <p:origin x="690" y="6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2024/8/16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869885-E2B7-4639-910B-537B81D0B289}" type="slidenum">
              <a:rPr lang="zh-CN" altLang="en-US" smtClean="0"/>
              <a:t>2</a:t>
            </a:fld>
            <a:endParaRPr lang="zh-CN" altLang="en-US"/>
          </a:p>
        </p:txBody>
      </p:sp>
    </p:spTree>
    <p:extLst>
      <p:ext uri="{BB962C8B-B14F-4D97-AF65-F5344CB8AC3E}">
        <p14:creationId xmlns:p14="http://schemas.microsoft.com/office/powerpoint/2010/main" val="9653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4</a:t>
            </a:fld>
            <a:endParaRPr lang="zh-CN" altLang="en-US"/>
          </a:p>
        </p:txBody>
      </p:sp>
    </p:spTree>
    <p:extLst>
      <p:ext uri="{BB962C8B-B14F-4D97-AF65-F5344CB8AC3E}">
        <p14:creationId xmlns:p14="http://schemas.microsoft.com/office/powerpoint/2010/main" val="345818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5</a:t>
            </a:fld>
            <a:endParaRPr lang="zh-CN" altLang="en-US"/>
          </a:p>
        </p:txBody>
      </p:sp>
    </p:spTree>
    <p:extLst>
      <p:ext uri="{BB962C8B-B14F-4D97-AF65-F5344CB8AC3E}">
        <p14:creationId xmlns:p14="http://schemas.microsoft.com/office/powerpoint/2010/main" val="298213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73F73CF-F6A6-4CA6-A9DA-9A35694212C8}" type="slidenum">
              <a:rPr lang="zh-CN" altLang="en-US" smtClean="0"/>
              <a:t>6</a:t>
            </a:fld>
            <a:endParaRPr lang="zh-CN" altLang="en-US"/>
          </a:p>
        </p:txBody>
      </p:sp>
    </p:spTree>
    <p:extLst>
      <p:ext uri="{BB962C8B-B14F-4D97-AF65-F5344CB8AC3E}">
        <p14:creationId xmlns:p14="http://schemas.microsoft.com/office/powerpoint/2010/main" val="213500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1A040F-C2F7-44DB-8BC3-548041597803}" type="datetimeFigureOut">
              <a:rPr lang="en-US" smtClean="0"/>
              <a:t>8/16/2024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0994BE-F5DF-4209-BFFB-C1CF394EA04E}" type="slidenum">
              <a:rPr lang="en-US" smtClean="0"/>
              <a:t>‹#›</a:t>
            </a:fld>
            <a:endParaRPr lang="en-US"/>
          </a:p>
        </p:txBody>
      </p:sp>
    </p:spTree>
    <p:extLst>
      <p:ext uri="{BB962C8B-B14F-4D97-AF65-F5344CB8AC3E}">
        <p14:creationId xmlns:p14="http://schemas.microsoft.com/office/powerpoint/2010/main" val="71317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27771775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xml"/><Relationship Id="rId7" Type="http://schemas.openxmlformats.org/officeDocument/2006/relationships/image" Target="../media/image10.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7.xml"/><Relationship Id="rId7"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tags" Target="../tags/tag8.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629" y="3373536"/>
            <a:ext cx="3313572" cy="3484464"/>
          </a:xfrm>
          <a:prstGeom prst="rect">
            <a:avLst/>
          </a:prstGeom>
        </p:spPr>
      </p:pic>
      <p:sp>
        <p:nvSpPr>
          <p:cNvPr id="3" name="Rectangle 16"/>
          <p:cNvSpPr>
            <a:spLocks noChangeArrowheads="1"/>
          </p:cNvSpPr>
          <p:nvPr/>
        </p:nvSpPr>
        <p:spPr bwMode="auto">
          <a:xfrm>
            <a:off x="373419" y="1829683"/>
            <a:ext cx="117043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buClr>
                <a:schemeClr val="hlink"/>
              </a:buClr>
              <a:buFont typeface="Wingdings" panose="05000000000000000000" pitchFamily="2" charset="2"/>
              <a:buNone/>
              <a:defRPr/>
            </a:pPr>
            <a:r>
              <a:rPr lang="en-US" altLang="en-US" sz="3600" b="1" i="1">
                <a:solidFill>
                  <a:srgbClr val="7030A0"/>
                </a:solidFill>
                <a:effectLst>
                  <a:outerShdw blurRad="38100" dist="38100" dir="2700000" algn="tl">
                    <a:srgbClr val="C0C0C0"/>
                  </a:outerShdw>
                </a:effectLst>
                <a:latin typeface="Times New Roman" panose="02020603050405020304" pitchFamily="18" charset="0"/>
              </a:rPr>
              <a:t>Chuyên đề: Dạy học môn HĐTN theo CT GDPT 2018</a:t>
            </a:r>
            <a:endParaRPr lang="vi-VN" altLang="en-US" sz="3600" b="1" i="1" dirty="0">
              <a:solidFill>
                <a:srgbClr val="7030A0"/>
              </a:solidFill>
              <a:effectLst>
                <a:outerShdw blurRad="38100" dist="38100" dir="2700000" algn="tl">
                  <a:srgbClr val="C0C0C0"/>
                </a:outerShdw>
              </a:effectLst>
              <a:latin typeface="Times New Roman" panose="02020603050405020304" pitchFamily="18" charset="0"/>
            </a:endParaRPr>
          </a:p>
        </p:txBody>
      </p:sp>
      <p:sp>
        <p:nvSpPr>
          <p:cNvPr id="6" name="TextBox 5">
            <a:extLst>
              <a:ext uri="{FF2B5EF4-FFF2-40B4-BE49-F238E27FC236}">
                <a16:creationId xmlns:a16="http://schemas.microsoft.com/office/drawing/2014/main" id="{1888A99F-8D55-41DF-BA28-1EA5485D05A8}"/>
              </a:ext>
            </a:extLst>
          </p:cNvPr>
          <p:cNvSpPr txBox="1"/>
          <p:nvPr/>
        </p:nvSpPr>
        <p:spPr>
          <a:xfrm>
            <a:off x="0" y="268909"/>
            <a:ext cx="12261628" cy="1446550"/>
          </a:xfrm>
          <a:prstGeom prst="rect">
            <a:avLst/>
          </a:prstGeom>
          <a:noFill/>
        </p:spPr>
        <p:txBody>
          <a:bodyPr wrap="square" rtlCol="0">
            <a:spAutoFit/>
          </a:bodyPr>
          <a:lstStyle/>
          <a:p>
            <a:pPr algn="ctr" defTabSz="1219170"/>
            <a:r>
              <a:rPr lang="en-US" sz="4400" b="1" dirty="0">
                <a:ln w="0"/>
                <a:solidFill>
                  <a:srgbClr val="00B05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NHIỆT LIỆT</a:t>
            </a:r>
          </a:p>
          <a:p>
            <a:pPr algn="ctr" defTabSz="1219170"/>
            <a:r>
              <a:rPr lang="en-US" sz="4400" b="1">
                <a:ln w="0"/>
                <a:solidFill>
                  <a:srgbClr val="00B05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 </a:t>
            </a:r>
            <a:r>
              <a:rPr lang="en-US" sz="3600" b="1">
                <a:ln w="0"/>
                <a:solidFill>
                  <a:srgbClr val="0070C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rPr>
              <a:t>CHÀO MỪNG CÁC THẦY CÔ VỀ DỰ GIỜ</a:t>
            </a:r>
            <a:endParaRPr lang="en-US" sz="3600" b="1" dirty="0">
              <a:ln w="0"/>
              <a:solidFill>
                <a:srgbClr val="0070C0"/>
              </a:solidFill>
              <a:effectLst>
                <a:outerShdw blurRad="38100" dist="25400" dir="5400000" algn="ctr" rotWithShape="0">
                  <a:srgbClr val="6E747A">
                    <a:alpha val="43000"/>
                  </a:srgbClr>
                </a:outerShdw>
              </a:effectLst>
              <a:latin typeface="Nunito Black" pitchFamily="2" charset="0"/>
              <a:ea typeface="Tahoma" panose="020B0604030504040204" pitchFamily="34" charset="0"/>
              <a:cs typeface="Tahoma" panose="020B0604030504040204" pitchFamily="34" charset="0"/>
            </a:endParaRPr>
          </a:p>
        </p:txBody>
      </p:sp>
      <p:sp>
        <p:nvSpPr>
          <p:cNvPr id="8" name="TextBox 7"/>
          <p:cNvSpPr txBox="1"/>
          <p:nvPr/>
        </p:nvSpPr>
        <p:spPr>
          <a:xfrm>
            <a:off x="6667278" y="4381987"/>
            <a:ext cx="6604000" cy="523220"/>
          </a:xfrm>
          <a:prstGeom prst="rect">
            <a:avLst/>
          </a:prstGeom>
          <a:noFill/>
        </p:spPr>
        <p:txBody>
          <a:bodyPr wrap="square" rtlCol="0">
            <a:spAutoFit/>
          </a:bodyPr>
          <a:lstStyle/>
          <a:p>
            <a:r>
              <a:rPr lang="en-US" sz="2800">
                <a:solidFill>
                  <a:srgbClr val="002060"/>
                </a:solidFill>
                <a:latin typeface="Times New Roman" pitchFamily="18" charset="0"/>
                <a:cs typeface="Times New Roman" pitchFamily="18" charset="0"/>
              </a:rPr>
              <a:t>Giáo viên: </a:t>
            </a:r>
            <a:r>
              <a:rPr lang="en-US" sz="2800" b="1" i="1" dirty="0" err="1">
                <a:solidFill>
                  <a:srgbClr val="002060"/>
                </a:solidFill>
                <a:latin typeface="Times New Roman" pitchFamily="18" charset="0"/>
                <a:cs typeface="Times New Roman" pitchFamily="18" charset="0"/>
              </a:rPr>
              <a:t>Đoàn</a:t>
            </a:r>
            <a:r>
              <a:rPr lang="en-US" sz="2800" b="1" i="1" dirty="0">
                <a:solidFill>
                  <a:srgbClr val="002060"/>
                </a:solidFill>
                <a:latin typeface="Times New Roman" pitchFamily="18" charset="0"/>
                <a:cs typeface="Times New Roman" pitchFamily="18" charset="0"/>
              </a:rPr>
              <a:t> </a:t>
            </a:r>
            <a:r>
              <a:rPr lang="en-US" sz="2800" b="1" i="1" err="1">
                <a:solidFill>
                  <a:srgbClr val="002060"/>
                </a:solidFill>
                <a:latin typeface="Times New Roman" pitchFamily="18" charset="0"/>
                <a:cs typeface="Times New Roman" pitchFamily="18" charset="0"/>
              </a:rPr>
              <a:t>Thị</a:t>
            </a:r>
            <a:r>
              <a:rPr lang="en-US" sz="2800" b="1" i="1">
                <a:solidFill>
                  <a:srgbClr val="002060"/>
                </a:solidFill>
                <a:latin typeface="Times New Roman" pitchFamily="18" charset="0"/>
                <a:cs typeface="Times New Roman" pitchFamily="18" charset="0"/>
              </a:rPr>
              <a:t> Liễu</a:t>
            </a:r>
            <a:endParaRPr lang="en-US" sz="2800" b="1" i="1" dirty="0">
              <a:solidFill>
                <a:srgbClr val="00206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9FF99DF-D1A1-781D-5A58-260A35AA78A7}"/>
              </a:ext>
            </a:extLst>
          </p:cNvPr>
          <p:cNvSpPr txBox="1"/>
          <p:nvPr/>
        </p:nvSpPr>
        <p:spPr>
          <a:xfrm>
            <a:off x="3758426" y="2833490"/>
            <a:ext cx="6604000" cy="523220"/>
          </a:xfrm>
          <a:prstGeom prst="rect">
            <a:avLst/>
          </a:prstGeom>
          <a:noFill/>
        </p:spPr>
        <p:txBody>
          <a:bodyPr wrap="square" rtlCol="0">
            <a:spAutoFit/>
          </a:bodyPr>
          <a:lstStyle/>
          <a:p>
            <a:r>
              <a:rPr lang="en-US" sz="2800">
                <a:solidFill>
                  <a:srgbClr val="002060"/>
                </a:solidFill>
                <a:latin typeface="Times New Roman" pitchFamily="18" charset="0"/>
                <a:cs typeface="Times New Roman" pitchFamily="18" charset="0"/>
              </a:rPr>
              <a:t>Chủ đề: </a:t>
            </a:r>
            <a:r>
              <a:rPr lang="vi-VN" sz="2400" b="1">
                <a:effectLst/>
                <a:latin typeface="Times New Roman" panose="02020603050405020304" pitchFamily="18" charset="0"/>
                <a:ea typeface="Times New Roman" panose="02020603050405020304" pitchFamily="18" charset="0"/>
              </a:rPr>
              <a:t>EM LỚN LÊN MỖI NGÀY</a:t>
            </a:r>
            <a:endParaRPr lang="en-US" sz="2800" b="1" i="1" dirty="0">
              <a:solidFill>
                <a:srgbClr val="00206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1D82B400-7CF8-36F5-CE95-57F6993CCD4A}"/>
              </a:ext>
            </a:extLst>
          </p:cNvPr>
          <p:cNvSpPr txBox="1"/>
          <p:nvPr/>
        </p:nvSpPr>
        <p:spPr>
          <a:xfrm>
            <a:off x="5498104" y="3452576"/>
            <a:ext cx="1562322" cy="523220"/>
          </a:xfrm>
          <a:prstGeom prst="rect">
            <a:avLst/>
          </a:prstGeom>
          <a:noFill/>
        </p:spPr>
        <p:txBody>
          <a:bodyPr wrap="square" rtlCol="0">
            <a:spAutoFit/>
          </a:bodyPr>
          <a:lstStyle/>
          <a:p>
            <a:r>
              <a:rPr lang="en-US" sz="2800">
                <a:solidFill>
                  <a:srgbClr val="002060"/>
                </a:solidFill>
                <a:latin typeface="Times New Roman" pitchFamily="18" charset="0"/>
                <a:cs typeface="Times New Roman" pitchFamily="18" charset="0"/>
              </a:rPr>
              <a:t>Lớp 5C</a:t>
            </a:r>
            <a:endParaRPr lang="en-US" sz="28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8776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afterEffect">
                                  <p:stCondLst>
                                    <p:cond delay="0"/>
                                  </p:stCondLst>
                                  <p:childTnLst>
                                    <p:animClr clrSpc="hsl" dir="cw">
                                      <p:cBhvr override="childStyle">
                                        <p:cTn id="6" dur="5000" fill="hold"/>
                                        <p:tgtEl>
                                          <p:spTgt spid="3"/>
                                        </p:tgtEl>
                                        <p:attrNameLst>
                                          <p:attrName>style.color</p:attrName>
                                        </p:attrNameLst>
                                      </p:cBhvr>
                                      <p:by>
                                        <p:hsl h="7200000" s="0" l="0"/>
                                      </p:by>
                                    </p:animClr>
                                    <p:animClr clrSpc="hsl" dir="cw">
                                      <p:cBhvr>
                                        <p:cTn id="7" dur="5000" fill="hold"/>
                                        <p:tgtEl>
                                          <p:spTgt spid="3"/>
                                        </p:tgtEl>
                                        <p:attrNameLst>
                                          <p:attrName>fillcolor</p:attrName>
                                        </p:attrNameLst>
                                      </p:cBhvr>
                                      <p:by>
                                        <p:hsl h="7200000" s="0" l="0"/>
                                      </p:by>
                                    </p:animClr>
                                    <p:animClr clrSpc="hsl" dir="cw">
                                      <p:cBhvr>
                                        <p:cTn id="8" dur="5000" fill="hold"/>
                                        <p:tgtEl>
                                          <p:spTgt spid="3"/>
                                        </p:tgtEl>
                                        <p:attrNameLst>
                                          <p:attrName>stroke.color</p:attrName>
                                        </p:attrNameLst>
                                      </p:cBhvr>
                                      <p:by>
                                        <p:hsl h="7200000" s="0" l="0"/>
                                      </p:by>
                                    </p:animClr>
                                    <p:set>
                                      <p:cBhvr>
                                        <p:cTn id="9" dur="5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2" y="1411661"/>
            <a:ext cx="11390659" cy="3724477"/>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87597" y="864723"/>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Sự tiến bộ của từng cá nhân sẽ làm nên sự lớn lên của tập thể. Ngược lại, việc tham gia các hoạt động tập thể khiến cho cá nhân có cơ hội rèn luyện, thể hiện bản thân, bộc lộ được sự tiến bộ của mình.</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pic>
        <p:nvPicPr>
          <p:cNvPr id="4" name="Picture 3">
            <a:extLst>
              <a:ext uri="{FF2B5EF4-FFF2-40B4-BE49-F238E27FC236}">
                <a16:creationId xmlns:a16="http://schemas.microsoft.com/office/drawing/2014/main" id="{4017696D-AFB1-BD20-B0D6-FAC207F2B16A}"/>
              </a:ext>
            </a:extLst>
          </p:cNvPr>
          <p:cNvPicPr>
            <a:picLocks noChangeAspect="1"/>
          </p:cNvPicPr>
          <p:nvPr/>
        </p:nvPicPr>
        <p:blipFill>
          <a:blip r:embed="rId4"/>
          <a:stretch>
            <a:fillRect/>
          </a:stretch>
        </p:blipFill>
        <p:spPr>
          <a:xfrm>
            <a:off x="4458618" y="538710"/>
            <a:ext cx="3676207" cy="963251"/>
          </a:xfrm>
          <a:prstGeom prst="rect">
            <a:avLst/>
          </a:prstGeom>
        </p:spPr>
      </p:pic>
    </p:spTree>
    <p:extLst>
      <p:ext uri="{BB962C8B-B14F-4D97-AF65-F5344CB8AC3E}">
        <p14:creationId xmlns:p14="http://schemas.microsoft.com/office/powerpoint/2010/main" val="410433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0" y="1"/>
            <a:ext cx="12189743" cy="677487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F06C8B-040C-A315-F04B-3F234667015F}"/>
              </a:ext>
            </a:extLst>
          </p:cNvPr>
          <p:cNvGrpSpPr/>
          <p:nvPr/>
        </p:nvGrpSpPr>
        <p:grpSpPr>
          <a:xfrm>
            <a:off x="784397" y="1983119"/>
            <a:ext cx="10864264" cy="1674481"/>
            <a:chOff x="735616" y="2246284"/>
            <a:chExt cx="5847802" cy="3907598"/>
          </a:xfrm>
        </p:grpSpPr>
        <p:sp>
          <p:nvSpPr>
            <p:cNvPr id="8" name="Rectangle: Rounded Corners 7">
              <a:extLst>
                <a:ext uri="{FF2B5EF4-FFF2-40B4-BE49-F238E27FC236}">
                  <a16:creationId xmlns:a16="http://schemas.microsoft.com/office/drawing/2014/main" id="{D9D8A509-DDE4-8C70-7624-63D7F6C72F8D}"/>
                </a:ext>
              </a:extLst>
            </p:cNvPr>
            <p:cNvSpPr/>
            <p:nvPr/>
          </p:nvSpPr>
          <p:spPr>
            <a:xfrm>
              <a:off x="735616" y="2246284"/>
              <a:ext cx="5847802" cy="3907598"/>
            </a:xfrm>
            <a:prstGeom prst="roundRect">
              <a:avLst>
                <a:gd name="adj" fmla="val 11905"/>
              </a:avLst>
            </a:prstGeom>
            <a:solidFill>
              <a:srgbClr val="FFE1FF"/>
            </a:solidFill>
            <a:ln w="38100">
              <a:solidFill>
                <a:srgbClr val="F33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0">
                <a:solidFill>
                  <a:srgbClr val="002060"/>
                </a:solidFill>
              </a:endParaRPr>
            </a:p>
          </p:txBody>
        </p:sp>
        <p:sp>
          <p:nvSpPr>
            <p:cNvPr id="9" name="Rectangle 5">
              <a:extLst>
                <a:ext uri="{FF2B5EF4-FFF2-40B4-BE49-F238E27FC236}">
                  <a16:creationId xmlns:a16="http://schemas.microsoft.com/office/drawing/2014/main" id="{6F5FDF86-65F3-85C7-17BF-9135E848BCAB}"/>
                </a:ext>
              </a:extLst>
            </p:cNvPr>
            <p:cNvSpPr>
              <a:spLocks noChangeArrowheads="1"/>
            </p:cNvSpPr>
            <p:nvPr/>
          </p:nvSpPr>
          <p:spPr bwMode="auto">
            <a:xfrm>
              <a:off x="830262" y="2481361"/>
              <a:ext cx="5547164" cy="280110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a:solidFill>
                    <a:srgbClr val="002060"/>
                  </a:solidFill>
                  <a:latin typeface="Arial" panose="020B0604020202020204" pitchFamily="34" charset="0"/>
                  <a:cs typeface="Arial" panose="020B0604020202020204" pitchFamily="34" charset="0"/>
                </a:rPr>
                <a:t>Cùng người thân tìm lại những tư liệu, sản phẩm thể hiện sự trưởng thành của bản than.</a:t>
              </a:r>
              <a:endParaRPr lang="vi-VN" altLang="en-US" dirty="0">
                <a:solidFill>
                  <a:srgbClr val="002060"/>
                </a:solidFill>
                <a:latin typeface="Arial" panose="020B0604020202020204" pitchFamily="34" charset="0"/>
                <a:cs typeface="Arial" panose="020B0604020202020204" pitchFamily="34" charset="0"/>
              </a:endParaRPr>
            </a:p>
          </p:txBody>
        </p:sp>
      </p:grpSp>
      <p:pic>
        <p:nvPicPr>
          <p:cNvPr id="10" name="图片 7">
            <a:extLst>
              <a:ext uri="{FF2B5EF4-FFF2-40B4-BE49-F238E27FC236}">
                <a16:creationId xmlns:a16="http://schemas.microsoft.com/office/drawing/2014/main" id="{6411D335-F1F8-A52D-9B97-A5A24B4EF00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2913" y="-18596"/>
            <a:ext cx="1844951" cy="2001715"/>
          </a:xfrm>
          <a:prstGeom prst="rect">
            <a:avLst/>
          </a:prstGeom>
        </p:spPr>
      </p:pic>
      <p:pic>
        <p:nvPicPr>
          <p:cNvPr id="11" name="Picture 10">
            <a:extLst>
              <a:ext uri="{FF2B5EF4-FFF2-40B4-BE49-F238E27FC236}">
                <a16:creationId xmlns:a16="http://schemas.microsoft.com/office/drawing/2014/main" id="{189B965B-99DE-7D0E-E426-B80B073E49F4}"/>
              </a:ext>
            </a:extLst>
          </p:cNvPr>
          <p:cNvPicPr>
            <a:picLocks noChangeAspect="1"/>
          </p:cNvPicPr>
          <p:nvPr/>
        </p:nvPicPr>
        <p:blipFill>
          <a:blip r:embed="rId4"/>
          <a:stretch>
            <a:fillRect/>
          </a:stretch>
        </p:blipFill>
        <p:spPr>
          <a:xfrm>
            <a:off x="3830431" y="565153"/>
            <a:ext cx="4072481" cy="1152244"/>
          </a:xfrm>
          <a:prstGeom prst="rect">
            <a:avLst/>
          </a:prstGeom>
        </p:spPr>
      </p:pic>
    </p:spTree>
    <p:extLst>
      <p:ext uri="{BB962C8B-B14F-4D97-AF65-F5344CB8AC3E}">
        <p14:creationId xmlns:p14="http://schemas.microsoft.com/office/powerpoint/2010/main" val="3574911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ppt_w</p:attrName>
                                        </p:attrNameLst>
                                      </p:cBhvr>
                                      <p:tavLst>
                                        <p:tav tm="0" fmla="#ppt_w*sin(2.5*pi*$)">
                                          <p:val>
                                            <p:fltVal val="0"/>
                                          </p:val>
                                        </p:tav>
                                        <p:tav tm="100000">
                                          <p:val>
                                            <p:fltVal val="1"/>
                                          </p:val>
                                        </p:tav>
                                      </p:tavLst>
                                    </p:anim>
                                    <p:anim calcmode="lin" valueType="num">
                                      <p:cBhvr>
                                        <p:cTn id="9" dur="1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
                                        <p:tgtEl>
                                          <p:spTgt spid="3"/>
                                        </p:tgtEl>
                                      </p:cBhvr>
                                    </p:animEffect>
                                    <p:anim calcmode="lin" valueType="num">
                                      <p:cBhvr>
                                        <p:cTn id="15" dur="400" fill="hold"/>
                                        <p:tgtEl>
                                          <p:spTgt spid="3"/>
                                        </p:tgtEl>
                                        <p:attrNameLst>
                                          <p:attrName>ppt_x</p:attrName>
                                        </p:attrNameLst>
                                      </p:cBhvr>
                                      <p:tavLst>
                                        <p:tav tm="0">
                                          <p:val>
                                            <p:strVal val="#ppt_x"/>
                                          </p:val>
                                        </p:tav>
                                        <p:tav tm="100000">
                                          <p:val>
                                            <p:strVal val="#ppt_x"/>
                                          </p:val>
                                        </p:tav>
                                      </p:tavLst>
                                    </p:anim>
                                    <p:anim calcmode="lin" valueType="num">
                                      <p:cBhvr>
                                        <p:cTn id="16" dur="400" fill="hold"/>
                                        <p:tgtEl>
                                          <p:spTgt spid="3"/>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00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331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2415654" y="2367579"/>
            <a:ext cx="7438030" cy="1784755"/>
          </a:xfrm>
        </p:spPr>
        <p:txBody>
          <a:bodyPr/>
          <a:lstStyle/>
          <a:p>
            <a:pPr algn="ctr" eaLnBrk="1" hangingPunct="1"/>
            <a:r>
              <a:rPr lang="en-US" b="1" dirty="0">
                <a:solidFill>
                  <a:srgbClr val="FF0000"/>
                </a:solidFill>
                <a:latin typeface="Times New Roman" pitchFamily="18" charset="0"/>
              </a:rPr>
              <a:t>TRÂN </a:t>
            </a:r>
            <a:r>
              <a:rPr lang="en-US" b="1">
                <a:solidFill>
                  <a:srgbClr val="FF0000"/>
                </a:solidFill>
                <a:latin typeface="Times New Roman" pitchFamily="18" charset="0"/>
              </a:rPr>
              <a:t>TRỌNG </a:t>
            </a:r>
            <a:br>
              <a:rPr lang="en-US" b="1">
                <a:solidFill>
                  <a:srgbClr val="FF0000"/>
                </a:solidFill>
                <a:latin typeface="Times New Roman" pitchFamily="18" charset="0"/>
              </a:rPr>
            </a:br>
            <a:r>
              <a:rPr lang="en-US" b="1">
                <a:solidFill>
                  <a:srgbClr val="FF0000"/>
                </a:solidFill>
                <a:latin typeface="Times New Roman" pitchFamily="18" charset="0"/>
              </a:rPr>
              <a:t>CẢM ƠN CÁC THẦY CÔ VÀ CÁC EM</a:t>
            </a:r>
            <a:endParaRPr lang="en-US" b="1" dirty="0">
              <a:solidFill>
                <a:srgbClr val="FF0000"/>
              </a:solidFill>
              <a:latin typeface="Times New Roman" pitchFamily="18" charset="0"/>
            </a:endParaRPr>
          </a:p>
        </p:txBody>
      </p:sp>
    </p:spTree>
    <p:extLst>
      <p:ext uri="{BB962C8B-B14F-4D97-AF65-F5344CB8AC3E}">
        <p14:creationId xmlns:p14="http://schemas.microsoft.com/office/powerpoint/2010/main" val="228354519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a16="http://schemas.microsoft.com/office/drawing/2014/main" xmlns="">
      <p:transition spd="slow" advClick="0" advTm="5000">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
            <a:ext cx="12192000" cy="6857919"/>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443" y="866274"/>
            <a:ext cx="10943115" cy="55684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1327" y="161667"/>
            <a:ext cx="1928452" cy="1751741"/>
          </a:xfrm>
          <a:prstGeom prst="rect">
            <a:avLst/>
          </a:prstGeom>
        </p:spPr>
      </p:pic>
      <p:sp>
        <p:nvSpPr>
          <p:cNvPr id="40" name="文本框 39"/>
          <p:cNvSpPr txBox="1"/>
          <p:nvPr/>
        </p:nvSpPr>
        <p:spPr>
          <a:xfrm>
            <a:off x="4302180" y="1528688"/>
            <a:ext cx="396717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KHỞI</a:t>
            </a:r>
            <a:r>
              <a:rPr kumimoji="0" lang="en-US" altLang="zh-CN" sz="3600" b="1" i="0" u="none" strike="noStrike" kern="1200" cap="none" spc="0" normalizeH="0" noProof="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400" b="1" i="0" u="none" strike="noStrike" kern="1200" cap="none" spc="0" normalizeH="0" noProof="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ĐỘNG </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图片 1" descr="10578206ea82fb2"/>
          <p:cNvPicPr>
            <a:picLocks noChangeAspect="1"/>
          </p:cNvPicPr>
          <p:nvPr/>
        </p:nvPicPr>
        <p:blipFill>
          <a:blip r:embed="rId7"/>
          <a:stretch>
            <a:fillRect/>
          </a:stretch>
        </p:blipFill>
        <p:spPr>
          <a:xfrm>
            <a:off x="1960245" y="3094355"/>
            <a:ext cx="8253730" cy="2438400"/>
          </a:xfrm>
          <a:prstGeom prst="rect">
            <a:avLst/>
          </a:prstGeom>
        </p:spPr>
      </p:pic>
    </p:spTree>
    <p:extLst>
      <p:ext uri="{BB962C8B-B14F-4D97-AF65-F5344CB8AC3E}">
        <p14:creationId xmlns:p14="http://schemas.microsoft.com/office/powerpoint/2010/main" val="2544470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ạp thể dục">
            <a:hlinkClick r:id="" action="ppaction://media"/>
            <a:extLst>
              <a:ext uri="{FF2B5EF4-FFF2-40B4-BE49-F238E27FC236}">
                <a16:creationId xmlns:a16="http://schemas.microsoft.com/office/drawing/2014/main" id="{F5C666BD-8C87-2EAD-1FB4-3B6124166C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756" y="1"/>
            <a:ext cx="12099925" cy="6857999"/>
          </a:xfrm>
          <a:prstGeom prst="rect">
            <a:avLst/>
          </a:prstGeom>
        </p:spPr>
      </p:pic>
    </p:spTree>
    <p:extLst>
      <p:ext uri="{BB962C8B-B14F-4D97-AF65-F5344CB8AC3E}">
        <p14:creationId xmlns:p14="http://schemas.microsoft.com/office/powerpoint/2010/main" val="3718380818"/>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片包含 蛋糕, 室内, 绿色&#10;&#10;已生成高可信度的说明">
            <a:extLst>
              <a:ext uri="{FF2B5EF4-FFF2-40B4-BE49-F238E27FC236}">
                <a16:creationId xmlns:a16="http://schemas.microsoft.com/office/drawing/2014/main" id="{CFD9A3D4-965C-4AA0-A594-6A835CC258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2675" y="2461453"/>
            <a:ext cx="3678830" cy="4721886"/>
          </a:xfrm>
          <a:prstGeom prst="rect">
            <a:avLst/>
          </a:prstGeom>
        </p:spPr>
      </p:pic>
      <p:grpSp>
        <p:nvGrpSpPr>
          <p:cNvPr id="12" name="PA_组合 3">
            <a:extLst>
              <a:ext uri="{FF2B5EF4-FFF2-40B4-BE49-F238E27FC236}">
                <a16:creationId xmlns:a16="http://schemas.microsoft.com/office/drawing/2014/main" id="{66B719AC-E52B-4C0D-B697-4744D0EE6F68}"/>
              </a:ext>
            </a:extLst>
          </p:cNvPr>
          <p:cNvGrpSpPr/>
          <p:nvPr>
            <p:custDataLst>
              <p:tags r:id="rId1"/>
            </p:custDataLst>
          </p:nvPr>
        </p:nvGrpSpPr>
        <p:grpSpPr>
          <a:xfrm>
            <a:off x="5584903" y="-278987"/>
            <a:ext cx="5917984" cy="2542496"/>
            <a:chOff x="5408505" y="-250666"/>
            <a:chExt cx="3214687" cy="2071525"/>
          </a:xfrm>
        </p:grpSpPr>
        <p:pic>
          <p:nvPicPr>
            <p:cNvPr id="13" name="图片 12">
              <a:extLst>
                <a:ext uri="{FF2B5EF4-FFF2-40B4-BE49-F238E27FC236}">
                  <a16:creationId xmlns:a16="http://schemas.microsoft.com/office/drawing/2014/main" id="{CDF9613D-7751-454F-A5F1-E010F8A0BF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08505" y="-250666"/>
              <a:ext cx="3214687" cy="2071525"/>
            </a:xfrm>
            <a:prstGeom prst="rect">
              <a:avLst/>
            </a:prstGeom>
          </p:spPr>
        </p:pic>
        <p:sp>
          <p:nvSpPr>
            <p:cNvPr id="14" name="文本框 13">
              <a:extLst>
                <a:ext uri="{FF2B5EF4-FFF2-40B4-BE49-F238E27FC236}">
                  <a16:creationId xmlns:a16="http://schemas.microsoft.com/office/drawing/2014/main" id="{78EAE7CD-EFB8-4C4A-AE99-BAB9D1FBE008}"/>
                </a:ext>
              </a:extLst>
            </p:cNvPr>
            <p:cNvSpPr txBox="1"/>
            <p:nvPr/>
          </p:nvSpPr>
          <p:spPr>
            <a:xfrm>
              <a:off x="6074662" y="545053"/>
              <a:ext cx="2083935" cy="476451"/>
            </a:xfrm>
            <a:prstGeom prst="rect">
              <a:avLst/>
            </a:prstGeom>
            <a:noFill/>
          </p:spPr>
          <p:txBody>
            <a:bodyPr wrap="square" rtlCol="0">
              <a:spAutoFit/>
            </a:bodyPr>
            <a:lstStyle/>
            <a:p>
              <a:pPr algn="ctr"/>
              <a:r>
                <a:rPr lang="en-US" altLang="zh-CN" sz="3200" b="1">
                  <a:solidFill>
                    <a:srgbClr val="0070C0"/>
                  </a:solidFill>
                  <a:latin typeface="Times New Roman" panose="02020603050405020304" pitchFamily="18" charset="0"/>
                  <a:cs typeface="Times New Roman" panose="02020603050405020304" pitchFamily="18" charset="0"/>
                  <a:sym typeface="+mn-lt"/>
                </a:rPr>
                <a:t> HOẠT ĐỘNG</a:t>
              </a:r>
              <a:endParaRPr lang="zh-CN" altLang="en-US" sz="3200" b="1" dirty="0">
                <a:solidFill>
                  <a:srgbClr val="0070C0"/>
                </a:solidFill>
                <a:latin typeface="Times New Roman" panose="02020603050405020304" pitchFamily="18" charset="0"/>
                <a:cs typeface="Times New Roman" panose="02020603050405020304" pitchFamily="18" charset="0"/>
                <a:sym typeface="+mn-lt"/>
              </a:endParaRPr>
            </a:p>
          </p:txBody>
        </p:sp>
      </p:grpSp>
      <p:grpSp>
        <p:nvGrpSpPr>
          <p:cNvPr id="24" name="PA_组合 10">
            <a:extLst>
              <a:ext uri="{FF2B5EF4-FFF2-40B4-BE49-F238E27FC236}">
                <a16:creationId xmlns:a16="http://schemas.microsoft.com/office/drawing/2014/main" id="{6E36C929-E3DF-434E-9EF6-4D0E63E884FD}"/>
              </a:ext>
            </a:extLst>
          </p:cNvPr>
          <p:cNvGrpSpPr/>
          <p:nvPr>
            <p:custDataLst>
              <p:tags r:id="rId2"/>
            </p:custDataLst>
          </p:nvPr>
        </p:nvGrpSpPr>
        <p:grpSpPr>
          <a:xfrm>
            <a:off x="2278185" y="1757980"/>
            <a:ext cx="8475437" cy="1498600"/>
            <a:chOff x="2066858" y="1368918"/>
            <a:chExt cx="3910578" cy="1498600"/>
          </a:xfrm>
        </p:grpSpPr>
        <p:pic>
          <p:nvPicPr>
            <p:cNvPr id="25" name="图片 24">
              <a:extLst>
                <a:ext uri="{FF2B5EF4-FFF2-40B4-BE49-F238E27FC236}">
                  <a16:creationId xmlns:a16="http://schemas.microsoft.com/office/drawing/2014/main" id="{6C007B28-2524-4926-956E-E73B3DA1E67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66858" y="1368918"/>
              <a:ext cx="884463" cy="1498600"/>
            </a:xfrm>
            <a:prstGeom prst="rect">
              <a:avLst/>
            </a:prstGeom>
          </p:spPr>
        </p:pic>
        <p:sp>
          <p:nvSpPr>
            <p:cNvPr id="26" name="文本框 25">
              <a:extLst>
                <a:ext uri="{FF2B5EF4-FFF2-40B4-BE49-F238E27FC236}">
                  <a16:creationId xmlns:a16="http://schemas.microsoft.com/office/drawing/2014/main" id="{59AE4758-EE57-4EE1-A9B7-9BC342BC5295}"/>
                </a:ext>
              </a:extLst>
            </p:cNvPr>
            <p:cNvSpPr txBox="1"/>
            <p:nvPr/>
          </p:nvSpPr>
          <p:spPr>
            <a:xfrm>
              <a:off x="2951321" y="1814439"/>
              <a:ext cx="3026115" cy="954107"/>
            </a:xfrm>
            <a:prstGeom prst="rect">
              <a:avLst/>
            </a:prstGeom>
            <a:noFill/>
          </p:spPr>
          <p:txBody>
            <a:bodyPr wrap="square" rtlCol="0">
              <a:spAutoFit/>
            </a:bodyPr>
            <a:lstStyle/>
            <a:p>
              <a:r>
                <a:rPr lang="fr-FR" sz="2400">
                  <a:effectLst/>
                  <a:latin typeface="Times New Roman" panose="02020603050405020304" pitchFamily="18" charset="0"/>
                  <a:ea typeface="Times New Roman" panose="02020603050405020304" pitchFamily="18" charset="0"/>
                </a:rPr>
                <a:t>  </a:t>
              </a:r>
              <a:r>
                <a:rPr lang="fr-FR" sz="2800" b="1">
                  <a:effectLst/>
                  <a:latin typeface="Times New Roman" panose="02020603050405020304" pitchFamily="18" charset="0"/>
                  <a:ea typeface="Times New Roman" panose="02020603050405020304" pitchFamily="18" charset="0"/>
                </a:rPr>
                <a:t>HĐ1:</a:t>
              </a:r>
              <a:r>
                <a:rPr lang="fr-FR" sz="2800">
                  <a:effectLst/>
                  <a:latin typeface="Times New Roman" panose="02020603050405020304" pitchFamily="18" charset="0"/>
                  <a:ea typeface="Times New Roman" panose="02020603050405020304" pitchFamily="18" charset="0"/>
                </a:rPr>
                <a:t> Tổng kết tuần 1, xây dựng phương hướng  tuần 2 </a:t>
              </a:r>
              <a:endParaRPr lang="en-US" sz="2400">
                <a:effectLst/>
                <a:latin typeface="Calibri" panose="020F0502020204030204" pitchFamily="34" charset="0"/>
                <a:ea typeface="Calibri" panose="020F0502020204030204" pitchFamily="34" charset="0"/>
              </a:endParaRPr>
            </a:p>
          </p:txBody>
        </p:sp>
      </p:grpSp>
      <p:grpSp>
        <p:nvGrpSpPr>
          <p:cNvPr id="2" name="PA_组合 10">
            <a:extLst>
              <a:ext uri="{FF2B5EF4-FFF2-40B4-BE49-F238E27FC236}">
                <a16:creationId xmlns:a16="http://schemas.microsoft.com/office/drawing/2014/main" id="{3E1A6F83-56A3-5AFA-F000-3AF599D3D4E2}"/>
              </a:ext>
            </a:extLst>
          </p:cNvPr>
          <p:cNvGrpSpPr/>
          <p:nvPr>
            <p:custDataLst>
              <p:tags r:id="rId3"/>
            </p:custDataLst>
          </p:nvPr>
        </p:nvGrpSpPr>
        <p:grpSpPr>
          <a:xfrm>
            <a:off x="2647171" y="3429000"/>
            <a:ext cx="8939544" cy="1498600"/>
            <a:chOff x="1962953" y="1320209"/>
            <a:chExt cx="4441198" cy="1498600"/>
          </a:xfrm>
        </p:grpSpPr>
        <p:pic>
          <p:nvPicPr>
            <p:cNvPr id="3" name="图片 24">
              <a:extLst>
                <a:ext uri="{FF2B5EF4-FFF2-40B4-BE49-F238E27FC236}">
                  <a16:creationId xmlns:a16="http://schemas.microsoft.com/office/drawing/2014/main" id="{4AA5D1D3-D7C7-DF76-DC8B-BA66E83025C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62953" y="1320209"/>
              <a:ext cx="952326" cy="1498600"/>
            </a:xfrm>
            <a:prstGeom prst="rect">
              <a:avLst/>
            </a:prstGeom>
          </p:spPr>
        </p:pic>
        <p:sp>
          <p:nvSpPr>
            <p:cNvPr id="5" name="文本框 25">
              <a:extLst>
                <a:ext uri="{FF2B5EF4-FFF2-40B4-BE49-F238E27FC236}">
                  <a16:creationId xmlns:a16="http://schemas.microsoft.com/office/drawing/2014/main" id="{6AB0B589-7C3C-DF04-8BED-3564B3236C4E}"/>
                </a:ext>
              </a:extLst>
            </p:cNvPr>
            <p:cNvSpPr txBox="1"/>
            <p:nvPr/>
          </p:nvSpPr>
          <p:spPr>
            <a:xfrm>
              <a:off x="2992967" y="1699025"/>
              <a:ext cx="3411184" cy="954107"/>
            </a:xfrm>
            <a:prstGeom prst="rect">
              <a:avLst/>
            </a:prstGeom>
            <a:noFill/>
          </p:spPr>
          <p:txBody>
            <a:bodyPr wrap="square" rtlCol="0">
              <a:spAutoFit/>
            </a:bodyPr>
            <a:lstStyle/>
            <a:p>
              <a:r>
                <a:rPr lang="fr-FR" sz="2800">
                  <a:effectLst/>
                  <a:latin typeface="Times New Roman" panose="02020603050405020304" pitchFamily="18" charset="0"/>
                  <a:ea typeface="Times New Roman" panose="02020603050405020304" pitchFamily="18" charset="0"/>
                </a:rPr>
                <a:t>    </a:t>
              </a:r>
              <a:r>
                <a:rPr lang="fr-FR" sz="2800" b="1">
                  <a:effectLst/>
                  <a:latin typeface="Times New Roman" panose="02020603050405020304" pitchFamily="18" charset="0"/>
                  <a:ea typeface="Times New Roman" panose="02020603050405020304" pitchFamily="18" charset="0"/>
                </a:rPr>
                <a:t>HĐ2:</a:t>
              </a:r>
              <a:r>
                <a:rPr lang="fr-FR" sz="2800">
                  <a:effectLst/>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Calibri" panose="020F0502020204030204" pitchFamily="34" charset="0"/>
                </a:rPr>
                <a:t>Sinh hoạt chủ đề: </a:t>
              </a:r>
              <a:r>
                <a:rPr lang="en-US" sz="2800" b="1">
                  <a:effectLst/>
                  <a:latin typeface="Times New Roman" panose="02020603050405020304" pitchFamily="18" charset="0"/>
                  <a:ea typeface="Calibri" panose="020F0502020204030204" pitchFamily="34" charset="0"/>
                </a:rPr>
                <a:t>Bậc thang trưởng thành </a:t>
              </a:r>
              <a:r>
                <a:rPr lang="en-US" sz="2800" b="1">
                  <a:solidFill>
                    <a:srgbClr val="000000"/>
                  </a:solidFill>
                  <a:effectLst/>
                  <a:latin typeface="Times New Roman" panose="02020603050405020304" pitchFamily="18" charset="0"/>
                  <a:ea typeface="Calibri" panose="020F0502020204030204" pitchFamily="34" charset="0"/>
                </a:rPr>
                <a:t>.</a:t>
              </a:r>
              <a:endParaRPr lang="en-US" sz="2800" b="1">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31498184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1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32" presetClass="emph" presetSubtype="0" repeatCount="5000" fill="hold" nodeType="withEffect">
                                  <p:stCondLst>
                                    <p:cond delay="150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2" presetClass="entr" presetSubtype="8" fill="hold" nodeType="withEffect">
                                  <p:stCondLst>
                                    <p:cond delay="20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4" descr="图片包含 事情, 镜子&#10;&#10;已生成高可信度的说明">
            <a:extLst>
              <a:ext uri="{FF2B5EF4-FFF2-40B4-BE49-F238E27FC236}">
                <a16:creationId xmlns:a16="http://schemas.microsoft.com/office/drawing/2014/main" id="{252B56A6-F8A5-41AB-882B-0D76DBF04F5E}"/>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2983396" y="-106659"/>
            <a:ext cx="7073348" cy="6159089"/>
          </a:xfrm>
          <a:prstGeom prst="rect">
            <a:avLst/>
          </a:prstGeom>
        </p:spPr>
      </p:pic>
      <p:sp>
        <p:nvSpPr>
          <p:cNvPr id="9" name="PA_文本框 2">
            <a:extLst>
              <a:ext uri="{FF2B5EF4-FFF2-40B4-BE49-F238E27FC236}">
                <a16:creationId xmlns:a16="http://schemas.microsoft.com/office/drawing/2014/main" id="{980C8E29-DE72-4AF9-873D-36031672FBB8}"/>
              </a:ext>
            </a:extLst>
          </p:cNvPr>
          <p:cNvSpPr txBox="1"/>
          <p:nvPr>
            <p:custDataLst>
              <p:tags r:id="rId2"/>
            </p:custDataLst>
          </p:nvPr>
        </p:nvSpPr>
        <p:spPr>
          <a:xfrm>
            <a:off x="5007012" y="805570"/>
            <a:ext cx="3026115" cy="584775"/>
          </a:xfrm>
          <a:prstGeom prst="rect">
            <a:avLst/>
          </a:prstGeom>
          <a:noFill/>
        </p:spPr>
        <p:txBody>
          <a:bodyPr wrap="square" rtlCol="0">
            <a:spAutoFit/>
          </a:bodyPr>
          <a:lstStyle/>
          <a:p>
            <a:pPr algn="ctr"/>
            <a:r>
              <a:rPr lang="vi-VN" sz="3200" b="1">
                <a:solidFill>
                  <a:srgbClr val="0070C0"/>
                </a:solidFill>
                <a:latin typeface="Times New Roman" panose="02020603050405020304" pitchFamily="18" charset="0"/>
                <a:cs typeface="Times New Roman" panose="02020603050405020304" pitchFamily="18" charset="0"/>
              </a:rPr>
              <a:t>Hoạt động 1</a:t>
            </a:r>
            <a:endParaRPr lang="zh-CN" altLang="en-US" sz="3200" dirty="0">
              <a:solidFill>
                <a:srgbClr val="0070C0"/>
              </a:solidFill>
              <a:latin typeface="Arial" panose="020B0604020202020204" pitchFamily="34" charset="0"/>
              <a:cs typeface="+mn-ea"/>
              <a:sym typeface="+mn-lt"/>
            </a:endParaRPr>
          </a:p>
        </p:txBody>
      </p:sp>
      <p:sp>
        <p:nvSpPr>
          <p:cNvPr id="10" name="PA_矩形 3">
            <a:extLst>
              <a:ext uri="{FF2B5EF4-FFF2-40B4-BE49-F238E27FC236}">
                <a16:creationId xmlns:a16="http://schemas.microsoft.com/office/drawing/2014/main" id="{8E7C5A32-C613-41B4-A165-96E27177F641}"/>
              </a:ext>
            </a:extLst>
          </p:cNvPr>
          <p:cNvSpPr/>
          <p:nvPr>
            <p:custDataLst>
              <p:tags r:id="rId3"/>
            </p:custDataLst>
          </p:nvPr>
        </p:nvSpPr>
        <p:spPr>
          <a:xfrm>
            <a:off x="4514022" y="2971850"/>
            <a:ext cx="4406900" cy="954107"/>
          </a:xfrm>
          <a:prstGeom prst="rect">
            <a:avLst/>
          </a:prstGeom>
        </p:spPr>
        <p:txBody>
          <a:bodyPr wrap="square">
            <a:spAutoFit/>
          </a:bodyPr>
          <a:lstStyle/>
          <a:p>
            <a:r>
              <a:rPr lang="fr-FR" sz="2800" b="1">
                <a:solidFill>
                  <a:srgbClr val="002060"/>
                </a:solidFill>
                <a:latin typeface="Times New Roman" panose="02020603050405020304" pitchFamily="18" charset="0"/>
                <a:ea typeface="Times New Roman" panose="02020603050405020304" pitchFamily="18" charset="0"/>
              </a:rPr>
              <a:t>Tổng kết tuần 1, xây dựng phương hướng tuần 2 </a:t>
            </a:r>
            <a:endParaRPr lang="en-US" sz="2800" b="1">
              <a:solidFill>
                <a:srgbClr val="002060"/>
              </a:solidFill>
              <a:latin typeface="Times New Roman" panose="02020603050405020304" pitchFamily="18" charset="0"/>
              <a:cs typeface="Times New Roman" panose="02020603050405020304" pitchFamily="18" charset="0"/>
            </a:endParaRPr>
          </a:p>
        </p:txBody>
      </p:sp>
      <p:pic>
        <p:nvPicPr>
          <p:cNvPr id="13" name="PA_图片 3">
            <a:extLst>
              <a:ext uri="{FF2B5EF4-FFF2-40B4-BE49-F238E27FC236}">
                <a16:creationId xmlns:a16="http://schemas.microsoft.com/office/drawing/2014/main" id="{220AA74B-5896-4B57-B375-EAC72AD53352}"/>
              </a:ext>
            </a:extLst>
          </p:cNvPr>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462964" y="2971850"/>
            <a:ext cx="3026531" cy="2754143"/>
          </a:xfrm>
          <a:prstGeom prst="rect">
            <a:avLst/>
          </a:prstGeom>
        </p:spPr>
      </p:pic>
      <p:pic>
        <p:nvPicPr>
          <p:cNvPr id="2" name="图片 12">
            <a:extLst>
              <a:ext uri="{FF2B5EF4-FFF2-40B4-BE49-F238E27FC236}">
                <a16:creationId xmlns:a16="http://schemas.microsoft.com/office/drawing/2014/main" id="{769DE8AA-BAEA-70F5-89F0-904EFB03E5F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640531" y="2080590"/>
            <a:ext cx="2551469" cy="3690735"/>
          </a:xfrm>
          <a:prstGeom prst="rect">
            <a:avLst/>
          </a:prstGeom>
        </p:spPr>
      </p:pic>
    </p:spTree>
    <p:extLst>
      <p:ext uri="{BB962C8B-B14F-4D97-AF65-F5344CB8AC3E}">
        <p14:creationId xmlns:p14="http://schemas.microsoft.com/office/powerpoint/2010/main" val="8815523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26" presetClass="emph" presetSubtype="0" repeatCount="3000" fill="hold" nodeType="with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CE359F9-30B0-49A4-B154-49530B1E0A28}"/>
              </a:ext>
            </a:extLst>
          </p:cNvPr>
          <p:cNvPicPr>
            <a:picLocks noChangeAspect="1"/>
          </p:cNvPicPr>
          <p:nvPr/>
        </p:nvPicPr>
        <p:blipFill rotWithShape="1">
          <a:blip r:embed="rId3">
            <a:extLst>
              <a:ext uri="{28A0092B-C50C-407E-A947-70E740481C1C}">
                <a14:useLocalDpi xmlns:a14="http://schemas.microsoft.com/office/drawing/2010/main" val="0"/>
              </a:ext>
            </a:extLst>
          </a:blip>
          <a:srcRect t="61258"/>
          <a:stretch/>
        </p:blipFill>
        <p:spPr>
          <a:xfrm>
            <a:off x="0" y="4908430"/>
            <a:ext cx="12192000" cy="1949570"/>
          </a:xfrm>
          <a:prstGeom prst="rect">
            <a:avLst/>
          </a:prstGeom>
        </p:spPr>
      </p:pic>
      <p:pic>
        <p:nvPicPr>
          <p:cNvPr id="7" name="图片 6">
            <a:extLst>
              <a:ext uri="{FF2B5EF4-FFF2-40B4-BE49-F238E27FC236}">
                <a16:creationId xmlns:a16="http://schemas.microsoft.com/office/drawing/2014/main" id="{495DF5A9-5979-4193-ABD5-2DD4CAC632D5}"/>
              </a:ext>
            </a:extLst>
          </p:cNvPr>
          <p:cNvPicPr>
            <a:picLocks noChangeAspect="1"/>
          </p:cNvPicPr>
          <p:nvPr/>
        </p:nvPicPr>
        <p:blipFill rotWithShape="1">
          <a:blip r:embed="rId4">
            <a:extLst>
              <a:ext uri="{28A0092B-C50C-407E-A947-70E740481C1C}">
                <a14:useLocalDpi xmlns:a14="http://schemas.microsoft.com/office/drawing/2010/main" val="0"/>
              </a:ext>
            </a:extLst>
          </a:blip>
          <a:srcRect l="75283" t="16608" r="6038"/>
          <a:stretch/>
        </p:blipFill>
        <p:spPr>
          <a:xfrm>
            <a:off x="9164859" y="1138993"/>
            <a:ext cx="2277373" cy="5719007"/>
          </a:xfrm>
          <a:prstGeom prst="rect">
            <a:avLst/>
          </a:prstGeom>
        </p:spPr>
      </p:pic>
      <p:pic>
        <p:nvPicPr>
          <p:cNvPr id="9" name="图片 8">
            <a:extLst>
              <a:ext uri="{FF2B5EF4-FFF2-40B4-BE49-F238E27FC236}">
                <a16:creationId xmlns:a16="http://schemas.microsoft.com/office/drawing/2014/main" id="{7E17B6B7-7D44-43A4-BD3C-3FE558A80931}"/>
              </a:ext>
            </a:extLst>
          </p:cNvPr>
          <p:cNvPicPr>
            <a:picLocks noChangeAspect="1"/>
          </p:cNvPicPr>
          <p:nvPr/>
        </p:nvPicPr>
        <p:blipFill rotWithShape="1">
          <a:blip r:embed="rId5">
            <a:extLst>
              <a:ext uri="{28A0092B-C50C-407E-A947-70E740481C1C}">
                <a14:useLocalDpi xmlns:a14="http://schemas.microsoft.com/office/drawing/2010/main" val="0"/>
              </a:ext>
            </a:extLst>
          </a:blip>
          <a:srcRect l="23420" t="85409"/>
          <a:stretch/>
        </p:blipFill>
        <p:spPr>
          <a:xfrm>
            <a:off x="2855342" y="5857336"/>
            <a:ext cx="9336657" cy="1000664"/>
          </a:xfrm>
          <a:prstGeom prst="rect">
            <a:avLst/>
          </a:prstGeom>
        </p:spPr>
      </p:pic>
      <p:pic>
        <p:nvPicPr>
          <p:cNvPr id="12" name="图片 11">
            <a:extLst>
              <a:ext uri="{FF2B5EF4-FFF2-40B4-BE49-F238E27FC236}">
                <a16:creationId xmlns:a16="http://schemas.microsoft.com/office/drawing/2014/main" id="{998C697D-9A6E-4258-944F-CE0A557F7BB4}"/>
              </a:ext>
            </a:extLst>
          </p:cNvPr>
          <p:cNvPicPr>
            <a:picLocks noChangeAspect="1"/>
          </p:cNvPicPr>
          <p:nvPr/>
        </p:nvPicPr>
        <p:blipFill rotWithShape="1">
          <a:blip r:embed="rId6">
            <a:extLst>
              <a:ext uri="{28A0092B-C50C-407E-A947-70E740481C1C}">
                <a14:useLocalDpi xmlns:a14="http://schemas.microsoft.com/office/drawing/2010/main" val="0"/>
              </a:ext>
            </a:extLst>
          </a:blip>
          <a:srcRect l="68449" t="-1687" r="7007" b="71244"/>
          <a:stretch/>
        </p:blipFill>
        <p:spPr>
          <a:xfrm>
            <a:off x="8294312" y="-370630"/>
            <a:ext cx="2992390" cy="2087762"/>
          </a:xfrm>
          <a:prstGeom prst="rect">
            <a:avLst/>
          </a:prstGeom>
        </p:spPr>
      </p:pic>
      <p:sp>
        <p:nvSpPr>
          <p:cNvPr id="6" name="Cloud 5">
            <a:extLst>
              <a:ext uri="{FF2B5EF4-FFF2-40B4-BE49-F238E27FC236}">
                <a16:creationId xmlns:a16="http://schemas.microsoft.com/office/drawing/2014/main" id="{564D39F0-BA6E-1A1C-6B2E-8EACED6341B0}"/>
              </a:ext>
            </a:extLst>
          </p:cNvPr>
          <p:cNvSpPr/>
          <p:nvPr/>
        </p:nvSpPr>
        <p:spPr>
          <a:xfrm>
            <a:off x="1119117" y="754087"/>
            <a:ext cx="8461610" cy="3179582"/>
          </a:xfrm>
          <a:prstGeom prst="cloud">
            <a:avLst/>
          </a:prstGeom>
          <a:solidFill>
            <a:srgbClr val="C8F7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Hoạt động </a:t>
            </a:r>
            <a:r>
              <a:rPr lang="en-US" sz="3200">
                <a:solidFill>
                  <a:srgbClr val="002060"/>
                </a:solidFill>
                <a:latin typeface="Times New Roman" panose="02020603050405020304" pitchFamily="18" charset="0"/>
                <a:cs typeface="Times New Roman" panose="02020603050405020304" pitchFamily="18" charset="0"/>
              </a:rPr>
              <a:t>2 </a:t>
            </a:r>
            <a:r>
              <a:rPr lang="vi-VN" sz="3200">
                <a:solidFill>
                  <a:srgbClr val="002060"/>
                </a:solidFill>
                <a:latin typeface="Times New Roman" panose="02020603050405020304" pitchFamily="18" charset="0"/>
                <a:cs typeface="Times New Roman" panose="02020603050405020304" pitchFamily="18" charset="0"/>
              </a:rPr>
              <a:t>: </a:t>
            </a:r>
            <a:r>
              <a:rPr lang="en-US" sz="3200">
                <a:solidFill>
                  <a:srgbClr val="002060"/>
                </a:solidFill>
                <a:effectLst/>
                <a:latin typeface="Times New Roman" panose="02020603050405020304" pitchFamily="18" charset="0"/>
                <a:ea typeface="Calibri" panose="020F0502020204030204" pitchFamily="34" charset="0"/>
              </a:rPr>
              <a:t>Sinh hoạt theo chủ đề: </a:t>
            </a:r>
            <a:r>
              <a:rPr lang="en-US" sz="3200" b="1">
                <a:solidFill>
                  <a:srgbClr val="002060"/>
                </a:solidFill>
                <a:effectLst/>
                <a:latin typeface="Times New Roman" panose="02020603050405020304" pitchFamily="18" charset="0"/>
                <a:ea typeface="Calibri" panose="020F0502020204030204" pitchFamily="34" charset="0"/>
              </a:rPr>
              <a:t>Bậc thang trưởng thành</a:t>
            </a:r>
            <a:endParaRPr lang="en-US" sz="3200" b="1">
              <a:solidFill>
                <a:srgbClr val="002060"/>
              </a:solidFill>
            </a:endParaRPr>
          </a:p>
        </p:txBody>
      </p:sp>
    </p:spTree>
    <p:extLst>
      <p:ext uri="{BB962C8B-B14F-4D97-AF65-F5344CB8AC3E}">
        <p14:creationId xmlns:p14="http://schemas.microsoft.com/office/powerpoint/2010/main" val="1060460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773905-EFCA-308C-6B99-45F1D1B9E51F}"/>
              </a:ext>
            </a:extLst>
          </p:cNvPr>
          <p:cNvSpPr txBox="1"/>
          <p:nvPr/>
        </p:nvSpPr>
        <p:spPr>
          <a:xfrm>
            <a:off x="1513694" y="1171591"/>
            <a:ext cx="9516533" cy="3323987"/>
          </a:xfrm>
          <a:prstGeom prst="rect">
            <a:avLst/>
          </a:prstGeom>
          <a:noFill/>
        </p:spPr>
        <p:txBody>
          <a:bodyPr wrap="square" rtlCol="0">
            <a:spAutoFit/>
          </a:bodyPr>
          <a:lstStyle/>
          <a:p>
            <a:pPr algn="just">
              <a:lnSpc>
                <a:spcPct val="120000"/>
              </a:lnSpc>
            </a:pPr>
            <a:r>
              <a:rPr lang="en-US"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Em hãy thực hiện yêu cầu sau: </a:t>
            </a:r>
          </a:p>
          <a:p>
            <a:pPr algn="just">
              <a:lnSpc>
                <a:spcPct val="120000"/>
              </a:lnSpc>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effectLst/>
                <a:latin typeface="Times New Roman" panose="02020603050405020304" pitchFamily="18" charset="0"/>
                <a:ea typeface="Calibri" panose="020F0502020204030204" pitchFamily="34" charset="0"/>
                <a:cs typeface="Times New Roman" panose="02020603050405020304" pitchFamily="18" charset="0"/>
              </a:rPr>
              <a:t>Ghi lại sự thay đổi tích cực của em về một năng lực</a:t>
            </a:r>
            <a:r>
              <a:rPr lang="fr-FR" sz="3200">
                <a:effectLst/>
                <a:latin typeface="Times New Roman" panose="02020603050405020304" pitchFamily="18" charset="0"/>
                <a:ea typeface="Calibri" panose="020F0502020204030204" pitchFamily="34" charset="0"/>
                <a:cs typeface="Times New Roman" panose="02020603050405020304" pitchFamily="18" charset="0"/>
              </a:rPr>
              <a:t> hoặc một</a:t>
            </a:r>
            <a:r>
              <a:rPr lang="en-US" sz="3200">
                <a:effectLst/>
                <a:latin typeface="Times New Roman" panose="02020603050405020304" pitchFamily="18" charset="0"/>
                <a:ea typeface="Calibri" panose="020F0502020204030204" pitchFamily="34" charset="0"/>
                <a:cs typeface="Times New Roman" panose="02020603050405020304" pitchFamily="18" charset="0"/>
              </a:rPr>
              <a:t> kĩ năng nhất định </a:t>
            </a:r>
            <a:r>
              <a:rPr lang="fr-FR" sz="3200">
                <a:effectLst/>
                <a:latin typeface="Times New Roman" panose="02020603050405020304" pitchFamily="18" charset="0"/>
                <a:ea typeface="Calibri" panose="020F0502020204030204" pitchFamily="34" charset="0"/>
                <a:cs typeface="Times New Roman" panose="02020603050405020304" pitchFamily="18" charset="0"/>
              </a:rPr>
              <a:t>theo bậc thang trưởng thành. </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en-US" sz="3200">
                <a:effectLst/>
                <a:latin typeface="Times New Roman" panose="02020603050405020304" pitchFamily="18" charset="0"/>
                <a:ea typeface="Calibri" panose="020F0502020204030204" pitchFamily="34" charset="0"/>
                <a:cs typeface="Times New Roman" panose="02020603050405020304" pitchFamily="18" charset="0"/>
              </a:rPr>
              <a:t>-</a:t>
            </a:r>
            <a:r>
              <a:rPr lang="vi-VN" sz="320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a:effectLst/>
                <a:latin typeface="Times New Roman" panose="02020603050405020304" pitchFamily="18" charset="0"/>
                <a:ea typeface="Calibri" panose="020F0502020204030204" pitchFamily="34" charset="0"/>
                <a:cs typeface="Times New Roman" panose="02020603050405020304" pitchFamily="18" charset="0"/>
              </a:rPr>
              <a:t>Trình bày sự thay đổi của bản thân với các bạn trong nhóm mình.</a:t>
            </a:r>
          </a:p>
          <a:p>
            <a:endParaRPr lang="en-US"/>
          </a:p>
        </p:txBody>
      </p:sp>
    </p:spTree>
    <p:extLst>
      <p:ext uri="{BB962C8B-B14F-4D97-AF65-F5344CB8AC3E}">
        <p14:creationId xmlns:p14="http://schemas.microsoft.com/office/powerpoint/2010/main" val="111010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CD24-10CA-3CB5-542F-22A941A28A2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3BC202F-8A4A-6F23-4636-EF932A84F80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4438734-F546-2037-F925-32C868F60ADD}"/>
              </a:ext>
            </a:extLst>
          </p:cNvPr>
          <p:cNvPicPr>
            <a:picLocks noChangeAspect="1"/>
          </p:cNvPicPr>
          <p:nvPr/>
        </p:nvPicPr>
        <p:blipFill>
          <a:blip r:embed="rId2">
            <a:extLst>
              <a:ext uri="{BEBA8EAE-BF5A-486C-A8C5-ECC9F3942E4B}">
                <a14:imgProps xmlns:a14="http://schemas.microsoft.com/office/drawing/2010/main">
                  <a14:imgLayer r:embed="rId3">
                    <a14:imgEffect>
                      <a14:saturation sat="226000"/>
                    </a14:imgEffect>
                    <a14:imgEffect>
                      <a14:brightnessContrast bright="12000" contrast="39000"/>
                    </a14:imgEffect>
                  </a14:imgLayer>
                </a14:imgProps>
              </a:ext>
            </a:extLst>
          </a:blip>
          <a:stretch>
            <a:fillRect/>
          </a:stretch>
        </p:blipFill>
        <p:spPr>
          <a:xfrm>
            <a:off x="424070" y="702364"/>
            <a:ext cx="11383617" cy="5671931"/>
          </a:xfrm>
          <a:prstGeom prst="rect">
            <a:avLst/>
          </a:prstGeom>
        </p:spPr>
      </p:pic>
      <p:sp>
        <p:nvSpPr>
          <p:cNvPr id="6" name="TextBox 5">
            <a:extLst>
              <a:ext uri="{FF2B5EF4-FFF2-40B4-BE49-F238E27FC236}">
                <a16:creationId xmlns:a16="http://schemas.microsoft.com/office/drawing/2014/main" id="{A1C8FE01-8CB5-AF36-196F-33BE8C9CD6BD}"/>
              </a:ext>
            </a:extLst>
          </p:cNvPr>
          <p:cNvSpPr txBox="1"/>
          <p:nvPr/>
        </p:nvSpPr>
        <p:spPr>
          <a:xfrm>
            <a:off x="3987322" y="148624"/>
            <a:ext cx="5049079" cy="461665"/>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BẬC THANG TRƯỞNG THÀNH</a:t>
            </a:r>
          </a:p>
        </p:txBody>
      </p:sp>
    </p:spTree>
    <p:extLst>
      <p:ext uri="{BB962C8B-B14F-4D97-AF65-F5344CB8AC3E}">
        <p14:creationId xmlns:p14="http://schemas.microsoft.com/office/powerpoint/2010/main" val="3058145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0002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1668</TotalTime>
  <Words>240</Words>
  <Application>Microsoft Office PowerPoint</Application>
  <PresentationFormat>Widescreen</PresentationFormat>
  <Paragraphs>24</Paragraphs>
  <Slides>12</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等线</vt:lpstr>
      <vt:lpstr>微软雅黑</vt:lpstr>
      <vt:lpstr>Arial</vt:lpstr>
      <vt:lpstr>Calibri</vt:lpstr>
      <vt:lpstr>Calibri (Body)</vt:lpstr>
      <vt:lpstr>Nunito Black</vt:lpstr>
      <vt:lpstr>Times New Roman</vt:lpstr>
      <vt:lpstr>Wingdings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TRÂN TRỌNG  CẢM ƠN CÁC THẦY CÔ VÀ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Administrator</cp:lastModifiedBy>
  <cp:revision>130</cp:revision>
  <cp:lastPrinted>2024-08-13T23:04:33Z</cp:lastPrinted>
  <dcterms:created xsi:type="dcterms:W3CDTF">2017-08-18T03:02:00Z</dcterms:created>
  <dcterms:modified xsi:type="dcterms:W3CDTF">2024-08-16T06:06:47Z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