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350" r:id="rId2"/>
    <p:sldId id="262" r:id="rId3"/>
    <p:sldId id="343" r:id="rId4"/>
    <p:sldId id="290" r:id="rId5"/>
    <p:sldId id="338" r:id="rId6"/>
    <p:sldId id="291" r:id="rId7"/>
    <p:sldId id="259" r:id="rId8"/>
    <p:sldId id="274" r:id="rId9"/>
    <p:sldId id="344" r:id="rId10"/>
    <p:sldId id="352" r:id="rId11"/>
    <p:sldId id="339" r:id="rId12"/>
    <p:sldId id="345" r:id="rId13"/>
    <p:sldId id="347" r:id="rId14"/>
    <p:sldId id="346" r:id="rId15"/>
    <p:sldId id="348" r:id="rId16"/>
    <p:sldId id="279" r:id="rId17"/>
    <p:sldId id="297" r:id="rId18"/>
    <p:sldId id="335" r:id="rId19"/>
    <p:sldId id="336" r:id="rId20"/>
    <p:sldId id="303" r:id="rId21"/>
    <p:sldId id="341" r:id="rId22"/>
    <p:sldId id="349" r:id="rId23"/>
    <p:sldId id="265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9" autoAdjust="0"/>
    <p:restoredTop sz="94660"/>
  </p:normalViewPr>
  <p:slideViewPr>
    <p:cSldViewPr snapToGrid="0">
      <p:cViewPr>
        <p:scale>
          <a:sx n="66" d="100"/>
          <a:sy n="66" d="100"/>
        </p:scale>
        <p:origin x="558" y="1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18BB3-E331-42BD-A530-FDDE09F6762C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2196-0B4E-4EC9-9A45-54A59FB84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2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chất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Vì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92196-0B4E-4EC9-9A45-54A59FB84D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8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98145-DFC1-4D8C-877D-64E5924FE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D3619-085F-4FA8-A7C6-B7C514839D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D8DD2-5C45-4C70-984C-FEEA4136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11A0E-AEF3-4167-849A-FDDE6643902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7FFEE-DA8E-4060-A73B-E2A9758C0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9B2F4-37E2-40C9-AB69-13A18A36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A3B19-B98D-431F-BF00-AECCA9EF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C3CBAC-BF7B-4372-89B4-0487F69F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11A0E-AEF3-4167-849A-FDDE66439023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016C8-CDB6-41CA-A6DB-8C943246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1072A-827E-4567-9FE6-93A7B2ED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8A3B19-B98D-431F-BF00-AECCA9EFD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49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5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.sv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16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38.png"/><Relationship Id="rId3" Type="http://schemas.openxmlformats.org/officeDocument/2006/relationships/image" Target="../media/image7.sv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53.svg"/><Relationship Id="rId5" Type="http://schemas.openxmlformats.org/officeDocument/2006/relationships/image" Target="../media/image16.sv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svg"/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sv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eg"/><Relationship Id="rId12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6.sv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144"/>
            <a:ext cx="12192000" cy="68488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8484" y="81171"/>
            <a:ext cx="53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TIÊN LÃNG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8119" y="481281"/>
            <a:ext cx="53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PHỤC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2180" y="1394855"/>
            <a:ext cx="4974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44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  <a:endParaRPr lang="en-US" sz="4800" b="1" dirty="0">
              <a:solidFill>
                <a:srgbClr val="44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6558" y="2344497"/>
            <a:ext cx="774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Fira Sans Black" panose="020B0A03050000020004" pitchFamily="34" charset="0"/>
                <a:cs typeface="Times New Roman" panose="02020603050405020304" pitchFamily="18" charset="0"/>
              </a:rPr>
              <a:t>DẠY HỌC MÔN KHOA HỌC</a:t>
            </a:r>
            <a:endParaRPr lang="en-US" sz="4800" b="1" dirty="0">
              <a:solidFill>
                <a:srgbClr val="C00000"/>
              </a:solidFill>
              <a:latin typeface="Fira Sans Black" panose="020B0A030500000200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6637" y="3396570"/>
            <a:ext cx="846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GDPT 2018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2535" y="4213711"/>
            <a:ext cx="53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63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>
            <a:off x="4766114" y="2756740"/>
            <a:ext cx="1854581" cy="7305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1165" y="277904"/>
            <a:ext cx="346598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KẾT LUẬN: </a:t>
            </a:r>
            <a:r>
              <a:rPr lang="en-US" sz="2800" b="1" dirty="0" err="1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/>
          <a:srcRect r="48959" b="10143"/>
          <a:stretch/>
        </p:blipFill>
        <p:spPr>
          <a:xfrm>
            <a:off x="1554480" y="2153310"/>
            <a:ext cx="3034285" cy="19223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9102" y="2937365"/>
            <a:ext cx="2969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ĐỔI HÓA HỌC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1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168525" y="801300"/>
            <a:ext cx="10655575" cy="565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156100" y="326943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133622-DA56-45C5-9C80-9E27C3CBD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84" y="1898472"/>
            <a:ext cx="5341240" cy="4510747"/>
          </a:xfrm>
          <a:prstGeom prst="rect">
            <a:avLst/>
          </a:prstGeom>
        </p:spPr>
      </p:pic>
      <p:sp>
        <p:nvSpPr>
          <p:cNvPr id="14" name="Snip Diagonal Corner Rectangle 13"/>
          <p:cNvSpPr/>
          <p:nvPr/>
        </p:nvSpPr>
        <p:spPr>
          <a:xfrm>
            <a:off x="1427942" y="1541680"/>
            <a:ext cx="6677876" cy="461665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  <a:defRPr/>
            </a:pP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5" t="20883"/>
          <a:stretch/>
        </p:blipFill>
        <p:spPr>
          <a:xfrm>
            <a:off x="4274332" y="2260404"/>
            <a:ext cx="2266443" cy="3373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786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00" r="59515"/>
          <a:stretch/>
        </p:blipFill>
        <p:spPr>
          <a:xfrm>
            <a:off x="2377376" y="2427636"/>
            <a:ext cx="1961642" cy="339647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1EFF56-5306-4C11-9763-72DD28A7071E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1C7D3B-CFA0-42AD-989C-DFC3A5E3FAC9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E3D200-2199-4AEA-B561-B169BDC2A9F0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CCF240-F1D1-4875-872C-813441E9E956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B16E97-B66D-458A-8C21-989019D04511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8156C8-B7EA-42AA-9F6D-EA015D70C6FE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6649CF-36F1-4D56-8C9E-9FC58603B2D9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47" descr="Line arrow Straight">
            <a:extLst>
              <a:ext uri="{FF2B5EF4-FFF2-40B4-BE49-F238E27FC236}">
                <a16:creationId xmlns:a16="http://schemas.microsoft.com/office/drawing/2014/main" id="{099234C5-4BE4-4912-85C3-EBA97BE410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48" descr="Line arrow Straight">
            <a:extLst>
              <a:ext uri="{FF2B5EF4-FFF2-40B4-BE49-F238E27FC236}">
                <a16:creationId xmlns:a16="http://schemas.microsoft.com/office/drawing/2014/main" id="{B7F71E30-CE4E-478D-9453-AD5EE85ADD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CABB2F7-178E-4586-B26D-D6D23FB9A81F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80471D-654C-4CDE-835F-696E91AB8D25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DFC87D-E2A2-4CD9-929D-385FF1E794D8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DC1083-65C0-40BD-8CD9-7F1DA1D019E4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93BFD3-482D-4361-BC11-2884D3C93D79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7942" y="911313"/>
            <a:ext cx="440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509451" y="336807"/>
            <a:ext cx="11283998" cy="624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0458" y="2348698"/>
            <a:ext cx="8355172" cy="5871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Nhận xét sự biến đổi màu của đường dưới tác dụng của nhiệt.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50458" y="2935846"/>
            <a:ext cx="7150094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Dự đoán </a:t>
            </a: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nl-NL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iện tượng </a:t>
            </a:r>
            <a:r>
              <a:rPr lang="nl-NL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 ra nếu tiếp tục đun?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0458" y="1546431"/>
            <a:ext cx="436770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2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N2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12" t="7132" r="17721" b="12549"/>
          <a:stretch/>
        </p:blipFill>
        <p:spPr>
          <a:xfrm>
            <a:off x="9762589" y="1451852"/>
            <a:ext cx="2085424" cy="20541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252" t="20504" r="23054" b="28108"/>
          <a:stretch/>
        </p:blipFill>
        <p:spPr>
          <a:xfrm>
            <a:off x="442451" y="1451852"/>
            <a:ext cx="2114211" cy="2009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413" r="18339" b="16971"/>
          <a:stretch/>
        </p:blipFill>
        <p:spPr>
          <a:xfrm>
            <a:off x="5131176" y="1335316"/>
            <a:ext cx="2145776" cy="21263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ight Arrow 4"/>
          <p:cNvSpPr/>
          <p:nvPr/>
        </p:nvSpPr>
        <p:spPr>
          <a:xfrm>
            <a:off x="2900299" y="2064868"/>
            <a:ext cx="1854581" cy="7305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585511" y="2051806"/>
            <a:ext cx="1854581" cy="73058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760" y="2632548"/>
            <a:ext cx="1005840" cy="945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81" y="2704777"/>
            <a:ext cx="1005840" cy="873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21157" y="3801911"/>
            <a:ext cx="155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39400" y="3776540"/>
            <a:ext cx="155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70544" y="3764097"/>
            <a:ext cx="217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1165" y="277904"/>
            <a:ext cx="346598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KẾT LUẬN: </a:t>
            </a:r>
            <a:r>
              <a:rPr lang="en-US" sz="2800" b="1" dirty="0" err="1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206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2</a:t>
            </a:r>
            <a:endParaRPr lang="en-US" sz="2800" b="1" dirty="0">
              <a:solidFill>
                <a:srgbClr val="002060"/>
              </a:solidFill>
              <a:latin typeface="Bahnschrift SemiBold SemiConden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3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509451" y="336807"/>
            <a:ext cx="11283998" cy="624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509451" y="310602"/>
            <a:ext cx="11283998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674992" y="2623313"/>
            <a:ext cx="3050712" cy="3955310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 rotWithShape="1">
          <a:blip r:embed="rId3"/>
          <a:srcRect b="9430"/>
          <a:stretch/>
        </p:blipFill>
        <p:spPr>
          <a:xfrm>
            <a:off x="2378684" y="1073272"/>
            <a:ext cx="3534012" cy="1852808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 rotWithShape="1">
          <a:blip r:embed="rId4"/>
          <a:srcRect b="10652"/>
          <a:stretch/>
        </p:blipFill>
        <p:spPr>
          <a:xfrm>
            <a:off x="7428922" y="1084203"/>
            <a:ext cx="2932923" cy="1868004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6872041" y="3291730"/>
            <a:ext cx="4592667" cy="369332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TN2: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6" name="Snip Diagonal Corner Rectangle 65"/>
          <p:cNvSpPr/>
          <p:nvPr/>
        </p:nvSpPr>
        <p:spPr>
          <a:xfrm>
            <a:off x="2051377" y="3291730"/>
            <a:ext cx="4188626" cy="369332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TN1: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r>
              <a:rPr lang="en-US" altLang="en-US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2753" y="4130129"/>
            <a:ext cx="7690913" cy="5871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Biến đổi hóa học xảy ra khi nào</a:t>
            </a:r>
            <a:r>
              <a:rPr lang="nl-NL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87526" y="4767979"/>
            <a:ext cx="7402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Người ta có thể nhận ra sự biến đổi này nhờ vào đâu? </a:t>
            </a:r>
            <a:endParaRPr lang="en-US" sz="24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77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299C43-8CC1-42D7-8A2C-DF61BB20EAAE}"/>
              </a:ext>
            </a:extLst>
          </p:cNvPr>
          <p:cNvSpPr/>
          <p:nvPr/>
        </p:nvSpPr>
        <p:spPr>
          <a:xfrm>
            <a:off x="475729" y="304800"/>
            <a:ext cx="11411471" cy="6248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636DD-9268-4F49-A3C7-A2CC64A9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78685" y="1631085"/>
            <a:ext cx="3800475" cy="552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3C2C9E-182A-4DF7-8C34-83A1D12488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458663" y="236065"/>
            <a:ext cx="3522099" cy="42845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C8EA7CA-819E-4CE9-BA99-F8D69203B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36489" y="2579159"/>
            <a:ext cx="3050712" cy="395531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F99B9E-9D2B-4868-964F-7E3D4396270B}"/>
              </a:ext>
            </a:extLst>
          </p:cNvPr>
          <p:cNvCxnSpPr>
            <a:cxnSpLocks/>
          </p:cNvCxnSpPr>
          <p:nvPr/>
        </p:nvCxnSpPr>
        <p:spPr>
          <a:xfrm>
            <a:off x="4225636" y="10559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7B0801-FF42-493C-A449-6F36F1575B3C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E6ECE3-54A0-4B9F-81C0-B7B1E4E4456D}"/>
              </a:ext>
            </a:extLst>
          </p:cNvPr>
          <p:cNvCxnSpPr>
            <a:cxnSpLocks/>
          </p:cNvCxnSpPr>
          <p:nvPr/>
        </p:nvCxnSpPr>
        <p:spPr>
          <a:xfrm>
            <a:off x="11675562" y="1175406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896BDF3-3489-427C-A3E8-9545FA4E34DC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8B82AF-81FF-4002-B3A1-E341BB4DDB81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A0615A8-9C7C-4DD0-9FDC-481237E39F38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E6E989-1A14-420F-B8A7-82A5C2404D4C}"/>
              </a:ext>
            </a:extLst>
          </p:cNvPr>
          <p:cNvCxnSpPr>
            <a:cxnSpLocks/>
          </p:cNvCxnSpPr>
          <p:nvPr/>
        </p:nvCxnSpPr>
        <p:spPr>
          <a:xfrm>
            <a:off x="4225636" y="1208398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A8D69-CD62-4AD1-AE5A-122DB0C4BADB}"/>
              </a:ext>
            </a:extLst>
          </p:cNvPr>
          <p:cNvCxnSpPr>
            <a:cxnSpLocks/>
          </p:cNvCxnSpPr>
          <p:nvPr/>
        </p:nvCxnSpPr>
        <p:spPr>
          <a:xfrm>
            <a:off x="11495396" y="120839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6">
            <a:extLst>
              <a:ext uri="{FF2B5EF4-FFF2-40B4-BE49-F238E27FC236}">
                <a16:creationId xmlns:a16="http://schemas.microsoft.com/office/drawing/2014/main" id="{31BBC9FE-E5DF-4565-A10D-1FBD81A85397}"/>
              </a:ext>
            </a:extLst>
          </p:cNvPr>
          <p:cNvSpPr/>
          <p:nvPr/>
        </p:nvSpPr>
        <p:spPr>
          <a:xfrm>
            <a:off x="2225617" y="1429781"/>
            <a:ext cx="8332786" cy="4054190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3ECA8C-0103-40FA-AA6B-ADB45F677CC5}"/>
              </a:ext>
            </a:extLst>
          </p:cNvPr>
          <p:cNvGrpSpPr/>
          <p:nvPr/>
        </p:nvGrpSpPr>
        <p:grpSpPr>
          <a:xfrm>
            <a:off x="2166380" y="1382839"/>
            <a:ext cx="2718726" cy="936786"/>
            <a:chOff x="627795" y="1010002"/>
            <a:chExt cx="3246114" cy="936786"/>
          </a:xfrm>
        </p:grpSpPr>
        <p:sp>
          <p:nvSpPr>
            <p:cNvPr id="50" name="矩形: 圆顶角 14">
              <a:extLst>
                <a:ext uri="{FF2B5EF4-FFF2-40B4-BE49-F238E27FC236}">
                  <a16:creationId xmlns:a16="http://schemas.microsoft.com/office/drawing/2014/main" id="{941BDD83-C19E-439F-AE38-8204ED7BC63C}"/>
                </a:ext>
              </a:extLst>
            </p:cNvPr>
            <p:cNvSpPr/>
            <p:nvPr/>
          </p:nvSpPr>
          <p:spPr>
            <a:xfrm rot="5400000">
              <a:off x="1782459" y="-144662"/>
              <a:ext cx="936786" cy="3246114"/>
            </a:xfrm>
            <a:prstGeom prst="round2SameRect">
              <a:avLst>
                <a:gd name="adj1" fmla="val 48983"/>
                <a:gd name="adj2" fmla="val 0"/>
              </a:avLst>
            </a:prstGeom>
            <a:solidFill>
              <a:srgbClr val="28D18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643E2D-D63C-45E1-B030-C3F11C43643F}"/>
                </a:ext>
              </a:extLst>
            </p:cNvPr>
            <p:cNvSpPr txBox="1"/>
            <p:nvPr/>
          </p:nvSpPr>
          <p:spPr>
            <a:xfrm>
              <a:off x="763466" y="1062896"/>
              <a:ext cx="296860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Cambria" panose="02040503050406030204" pitchFamily="18" charset="0"/>
                </a:rPr>
                <a:t>nhớ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0FA79C2-9725-45DB-BF11-49FCA86182FF}"/>
              </a:ext>
            </a:extLst>
          </p:cNvPr>
          <p:cNvSpPr txBox="1"/>
          <p:nvPr/>
        </p:nvSpPr>
        <p:spPr>
          <a:xfrm>
            <a:off x="2461154" y="2785186"/>
            <a:ext cx="8190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" name="Picture 52" descr="Diagram&#10;&#10;Description automatically generated">
            <a:extLst>
              <a:ext uri="{FF2B5EF4-FFF2-40B4-BE49-F238E27FC236}">
                <a16:creationId xmlns:a16="http://schemas.microsoft.com/office/drawing/2014/main" id="{CDDF29EB-389C-4B77-89E9-1E6B7140F2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556" y="4423703"/>
            <a:ext cx="2210979" cy="22109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33609" y="2412417"/>
            <a:ext cx="75308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endParaRPr lang="en-US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8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tan…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127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2010865" y="1951757"/>
            <a:ext cx="9113339" cy="4331477"/>
          </a:xfrm>
          <a:prstGeom prst="snip2Diag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F407BC-459E-4583-AAF4-B5955D791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254" y="4561771"/>
            <a:ext cx="1352167" cy="19136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275042" y="919597"/>
            <a:ext cx="1808029" cy="219940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32D2FB2-5BDD-400C-9E97-13EED3ACCE16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4BE250-F1D5-459F-BFEA-5DDF647809D4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576575-ADA1-4944-AFAF-339BF39A1165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CA745E-B4C7-4636-9857-7A3248E3D329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3967DA-336F-4FC9-AF05-173AA98F53CA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518695A-384E-4C37-A233-6F6C7BEEF6B7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257E9B-3FA5-4867-986D-D25D332B4DF9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A66147-253E-4B64-9A6A-7C0BDA909C42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Graphic 47" descr="Line arrow Straight">
            <a:extLst>
              <a:ext uri="{FF2B5EF4-FFF2-40B4-BE49-F238E27FC236}">
                <a16:creationId xmlns:a16="http://schemas.microsoft.com/office/drawing/2014/main" id="{AA8DA606-8FDD-4431-978E-1FD6649C65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49" name="Graphic 48" descr="Line arrow Straight">
            <a:extLst>
              <a:ext uri="{FF2B5EF4-FFF2-40B4-BE49-F238E27FC236}">
                <a16:creationId xmlns:a16="http://schemas.microsoft.com/office/drawing/2014/main" id="{2ABD3046-1545-4818-80BD-5DA08B1C07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5334101-AAA8-4111-9E8D-D7AC09F051B2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76076BB-0E17-43FE-A675-E8D1BDA2984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17E7B04-99D0-4AF7-A969-FA74CF8A1EC8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B9C7E76-E090-48A8-ADEC-0F6295598486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F2F795A-7EB1-49C4-8731-5278D61947D0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E5574A-2BD2-42E7-B664-0A9B7DBFD7CB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DDC06B-AB6A-4DA2-865A-DF6CA5411793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09A14F-20FF-4EF0-B5C5-C8D0B11440EA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A315EA-BBC7-4DDC-8EA1-840D17605778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F1EB7C-1506-AF92-C44E-EC32AEAEC2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4102" y="712841"/>
            <a:ext cx="7108552" cy="195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71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349623" y="275270"/>
            <a:ext cx="114300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084294" y="462015"/>
            <a:ext cx="8458200" cy="37872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55794" y="4537217"/>
            <a:ext cx="7315200" cy="1315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củi trước và sau khi cháy một thời gian </a:t>
            </a: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xảy ra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 đổi </a:t>
            </a:r>
            <a:r>
              <a:rPr lang="nl-NL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nào. </a:t>
            </a: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sao?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4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457200" y="304800"/>
            <a:ext cx="11430000" cy="6248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9F675953-32A8-44ED-8794-5A53837D83B5}"/>
              </a:ext>
            </a:extLst>
          </p:cNvPr>
          <p:cNvSpPr/>
          <p:nvPr/>
        </p:nvSpPr>
        <p:spPr>
          <a:xfrm>
            <a:off x="1615530" y="1951757"/>
            <a:ext cx="9113339" cy="4601443"/>
          </a:xfrm>
          <a:prstGeom prst="snip2Diag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463676" y="278847"/>
            <a:ext cx="2315146" cy="2034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1E28BA-6719-9E48-D32A-A08451D1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418" y="287906"/>
            <a:ext cx="7175614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72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39139" y="518681"/>
            <a:ext cx="9775304" cy="5783796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0FE8DC3-C256-4CC9-AEAF-B8C98ADB0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5"/>
          <a:stretch/>
        </p:blipFill>
        <p:spPr>
          <a:xfrm>
            <a:off x="1032156" y="262265"/>
            <a:ext cx="2045817" cy="24886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807759" y="2606641"/>
            <a:ext cx="3050712" cy="39553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53F07A-47DC-4884-9173-E8D769F1D24C}"/>
              </a:ext>
            </a:extLst>
          </p:cNvPr>
          <p:cNvCxnSpPr>
            <a:cxnSpLocks/>
          </p:cNvCxnSpPr>
          <p:nvPr/>
        </p:nvCxnSpPr>
        <p:spPr>
          <a:xfrm>
            <a:off x="4027008" y="400506"/>
            <a:ext cx="7287434" cy="1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1C4954-EFAD-4597-B407-E361CDF1A2B7}"/>
              </a:ext>
            </a:extLst>
          </p:cNvPr>
          <p:cNvCxnSpPr>
            <a:cxnSpLocks/>
          </p:cNvCxnSpPr>
          <p:nvPr/>
        </p:nvCxnSpPr>
        <p:spPr>
          <a:xfrm>
            <a:off x="13908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EF8670B-B0DF-4C3D-A633-7063CCB572A1}"/>
              </a:ext>
            </a:extLst>
          </p:cNvPr>
          <p:cNvCxnSpPr>
            <a:cxnSpLocks/>
          </p:cNvCxnSpPr>
          <p:nvPr/>
        </p:nvCxnSpPr>
        <p:spPr>
          <a:xfrm>
            <a:off x="11434704" y="92116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2FE1C54-F3E3-41B6-B9C4-75B8942E3499}"/>
              </a:ext>
            </a:extLst>
          </p:cNvPr>
          <p:cNvCxnSpPr>
            <a:cxnSpLocks/>
          </p:cNvCxnSpPr>
          <p:nvPr/>
        </p:nvCxnSpPr>
        <p:spPr>
          <a:xfrm flipH="1">
            <a:off x="1543283" y="6383481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D519B8A-9D86-4380-BD52-2BFFDB22A745}"/>
              </a:ext>
            </a:extLst>
          </p:cNvPr>
          <p:cNvCxnSpPr>
            <a:cxnSpLocks/>
          </p:cNvCxnSpPr>
          <p:nvPr/>
        </p:nvCxnSpPr>
        <p:spPr>
          <a:xfrm>
            <a:off x="1543283" y="3691737"/>
            <a:ext cx="0" cy="2539344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A7B3F13-72BB-4CD0-A889-59CAA2D12BE4}"/>
              </a:ext>
            </a:extLst>
          </p:cNvPr>
          <p:cNvCxnSpPr>
            <a:cxnSpLocks/>
          </p:cNvCxnSpPr>
          <p:nvPr/>
        </p:nvCxnSpPr>
        <p:spPr>
          <a:xfrm flipH="1">
            <a:off x="1543283" y="6213762"/>
            <a:ext cx="2945590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73A7ED-212E-462A-9FC2-CA4521A20E3E}"/>
              </a:ext>
            </a:extLst>
          </p:cNvPr>
          <p:cNvCxnSpPr>
            <a:cxnSpLocks/>
          </p:cNvCxnSpPr>
          <p:nvPr/>
        </p:nvCxnSpPr>
        <p:spPr>
          <a:xfrm>
            <a:off x="4645152" y="704522"/>
            <a:ext cx="6606936" cy="0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D56FFE-88B0-4179-9D01-82ED15D00AEC}"/>
              </a:ext>
            </a:extLst>
          </p:cNvPr>
          <p:cNvCxnSpPr>
            <a:cxnSpLocks/>
          </p:cNvCxnSpPr>
          <p:nvPr/>
        </p:nvCxnSpPr>
        <p:spPr>
          <a:xfrm>
            <a:off x="11252088" y="696258"/>
            <a:ext cx="0" cy="2310107"/>
          </a:xfrm>
          <a:prstGeom prst="line">
            <a:avLst/>
          </a:prstGeom>
          <a:ln w="38100">
            <a:solidFill>
              <a:srgbClr val="1B4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6">
            <a:extLst>
              <a:ext uri="{FF2B5EF4-FFF2-40B4-BE49-F238E27FC236}">
                <a16:creationId xmlns:a16="http://schemas.microsoft.com/office/drawing/2014/main" id="{60C1CE70-67DD-435A-AB2D-51E529BEF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393980" y="1528624"/>
            <a:ext cx="4188092" cy="411480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688E008-47F9-4250-BB1E-E06C59E4B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271" y="2969145"/>
            <a:ext cx="1269492" cy="1224393"/>
          </a:xfrm>
          <a:prstGeom prst="rect">
            <a:avLst/>
          </a:prstGeom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398D5DE3-B068-4E6C-A447-18238682D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1104448">
            <a:off x="6710892" y="1720306"/>
            <a:ext cx="4729655" cy="4114800"/>
          </a:xfrm>
          <a:prstGeom prst="rect">
            <a:avLst/>
          </a:prstGeom>
        </p:spPr>
      </p:pic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0BB80AC-112E-4557-9EB9-0D45A2DF09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264" y="2394054"/>
            <a:ext cx="4650015" cy="4103323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7C38AFC5-2AE6-4496-9D93-7BA883FB7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6" y="3717546"/>
            <a:ext cx="1269492" cy="122439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C7EB7A32-298C-4C4E-954C-6B9AA245DB46}"/>
              </a:ext>
            </a:extLst>
          </p:cNvPr>
          <p:cNvSpPr txBox="1"/>
          <p:nvPr/>
        </p:nvSpPr>
        <p:spPr>
          <a:xfrm>
            <a:off x="1600201" y="1927217"/>
            <a:ext cx="375182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……..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F1A334-2419-4A41-907C-9B38A547E01A}"/>
              </a:ext>
            </a:extLst>
          </p:cNvPr>
          <p:cNvSpPr txBox="1"/>
          <p:nvPr/>
        </p:nvSpPr>
        <p:spPr>
          <a:xfrm>
            <a:off x="7350709" y="1958238"/>
            <a:ext cx="345541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………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884AB7-3660-4B12-AA17-2485F1C11FF4}"/>
              </a:ext>
            </a:extLst>
          </p:cNvPr>
          <p:cNvGrpSpPr/>
          <p:nvPr/>
        </p:nvGrpSpPr>
        <p:grpSpPr>
          <a:xfrm>
            <a:off x="129297" y="772879"/>
            <a:ext cx="12567799" cy="1340532"/>
            <a:chOff x="142840" y="695771"/>
            <a:chExt cx="12567799" cy="1340532"/>
          </a:xfrm>
        </p:grpSpPr>
        <p:pic>
          <p:nvPicPr>
            <p:cNvPr id="58" name="Picture 5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E6CAB0E-4AF4-44E0-82D2-D0622ED80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29" b="34815"/>
            <a:stretch/>
          </p:blipFill>
          <p:spPr>
            <a:xfrm>
              <a:off x="142840" y="695771"/>
              <a:ext cx="12567799" cy="134053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33AFC92-47BC-48B7-A713-4E4A7923CF63}"/>
                </a:ext>
              </a:extLst>
            </p:cNvPr>
            <p:cNvSpPr txBox="1"/>
            <p:nvPr/>
          </p:nvSpPr>
          <p:spPr>
            <a:xfrm>
              <a:off x="1915038" y="847627"/>
              <a:ext cx="9159880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Ai </a:t>
              </a:r>
              <a:r>
                <a:rPr kumimoji="0" lang="en-US" sz="4400" b="1" i="0" u="none" strike="noStrike" kern="1200" cap="none" spc="0" normalizeH="0" baseline="0" noProof="0" dirty="0" err="1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4400" b="1" i="0" u="none" strike="noStrike" kern="1200" cap="none" spc="0" normalizeH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minh </a:t>
              </a:r>
              <a:r>
                <a:rPr kumimoji="0" lang="en-US" sz="4400" b="1" i="0" u="none" strike="noStrike" kern="1200" cap="none" spc="0" normalizeH="0" noProof="0" dirty="0" err="1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r>
                <a:rPr kumimoji="0" lang="en-US" sz="4400" b="1" i="0" u="none" strike="noStrike" kern="1200" cap="none" spc="0" normalizeH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</a:t>
              </a:r>
              <a:r>
                <a:rPr kumimoji="0" lang="en-US" sz="4400" b="1" i="0" u="none" strike="noStrike" kern="1200" cap="none" spc="0" normalizeH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400" b="1" i="0" u="none" strike="noStrike" kern="1200" cap="none" spc="0" normalizeH="0" noProof="0" dirty="0" smtClean="0">
                  <a:ln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?</a:t>
              </a:r>
              <a:endParaRPr kumimoji="0" lang="en-US" sz="44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918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349622" y="275270"/>
            <a:ext cx="11430000" cy="6248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49623" y="275270"/>
            <a:ext cx="6142617" cy="494987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492239" y="275270"/>
            <a:ext cx="5287383" cy="4949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53884" y="5689011"/>
            <a:ext cx="10467703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nl-N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hình, </a:t>
            </a:r>
            <a:r>
              <a:rPr lang="nl-NL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biết trường hợp nào là biến đổi hóa học và giải </a:t>
            </a:r>
            <a:r>
              <a:rPr lang="nl-N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 ?</a:t>
            </a:r>
            <a:endParaRPr lang="en-US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07976" y="4829684"/>
            <a:ext cx="14369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858" y="2103875"/>
            <a:ext cx="23382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6371" y="2078504"/>
            <a:ext cx="23382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Xi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26" y="4852238"/>
            <a:ext cx="23382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3480" y="4852238"/>
            <a:ext cx="47592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56311" y="4124501"/>
            <a:ext cx="47592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166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9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19200" y="304800"/>
            <a:ext cx="106680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5C742-3B37-49DC-A193-8887E2B8D3A3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E8D23F-5D24-4D66-ACC1-694E6763A1FE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F6831-79EC-4DBF-8644-0C30E9E444BA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4CD97F-6CCE-47B1-8646-01AC12C9D6DE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9CBEA4-F84C-4D62-89EA-E24C0A9D43F3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D32204-DE98-4A28-87ED-3FF5138881B7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7D88-A15D-4C8E-86AE-552792A52F85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D9ED9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Line arrow Straight">
            <a:extLst>
              <a:ext uri="{FF2B5EF4-FFF2-40B4-BE49-F238E27FC236}">
                <a16:creationId xmlns:a16="http://schemas.microsoft.com/office/drawing/2014/main" id="{97519913-1EAC-409E-9EFD-6FDCCA784F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25" name="Graphic 24" descr="Line arrow Straight">
            <a:extLst>
              <a:ext uri="{FF2B5EF4-FFF2-40B4-BE49-F238E27FC236}">
                <a16:creationId xmlns:a16="http://schemas.microsoft.com/office/drawing/2014/main" id="{8B99DC7B-CF57-406D-B6DD-9DF70B6C75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9903494-EB4A-4DCE-A508-B5D98949B56D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4FF39A-B5B2-40DD-9685-465CC8D9B042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F7D635-ACA0-4AB0-B308-ECE42807C04F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1BE0F4-87D8-4CD2-B855-A67581EA2D4E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B5E194-9A49-4C15-B402-DC22BDE6A383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CDC4F1A-43F5-431D-9909-FAFA3C370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 flipH="1">
            <a:off x="1217440" y="2597890"/>
            <a:ext cx="2714362" cy="395531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B87DB51-5C89-400B-8D99-A1124E2DD28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078" y="1283740"/>
            <a:ext cx="4359143" cy="479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59A7168-8825-40D4-AB3C-0CD42C049876}"/>
              </a:ext>
            </a:extLst>
          </p:cNvPr>
          <p:cNvGrpSpPr/>
          <p:nvPr/>
        </p:nvGrpSpPr>
        <p:grpSpPr>
          <a:xfrm>
            <a:off x="1552222" y="2597890"/>
            <a:ext cx="5619288" cy="1138059"/>
            <a:chOff x="1552221" y="2362412"/>
            <a:chExt cx="6014433" cy="1373537"/>
          </a:xfrm>
        </p:grpSpPr>
        <p:pic>
          <p:nvPicPr>
            <p:cNvPr id="43" name="Graphic 4">
              <a:extLst>
                <a:ext uri="{FF2B5EF4-FFF2-40B4-BE49-F238E27FC236}">
                  <a16:creationId xmlns:a16="http://schemas.microsoft.com/office/drawing/2014/main" id="{6CFE425C-2A52-4E2C-B3EC-E45A289F7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52221" y="2362412"/>
              <a:ext cx="6014433" cy="137353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6BEDA9-FF16-45E7-8507-DA35F3DC3DBE}"/>
                </a:ext>
              </a:extLst>
            </p:cNvPr>
            <p:cNvSpPr txBox="1"/>
            <p:nvPr/>
          </p:nvSpPr>
          <p:spPr>
            <a:xfrm>
              <a:off x="3092529" y="2732407"/>
              <a:ext cx="2836436" cy="631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5095B1-2993-42F9-BA80-BA6C4038E113}"/>
              </a:ext>
            </a:extLst>
          </p:cNvPr>
          <p:cNvGrpSpPr/>
          <p:nvPr/>
        </p:nvGrpSpPr>
        <p:grpSpPr>
          <a:xfrm>
            <a:off x="2742013" y="4423703"/>
            <a:ext cx="5735782" cy="1308498"/>
            <a:chOff x="2742012" y="4358664"/>
            <a:chExt cx="6014433" cy="1373537"/>
          </a:xfrm>
        </p:grpSpPr>
        <p:pic>
          <p:nvPicPr>
            <p:cNvPr id="44" name="Graphic 4">
              <a:extLst>
                <a:ext uri="{FF2B5EF4-FFF2-40B4-BE49-F238E27FC236}">
                  <a16:creationId xmlns:a16="http://schemas.microsoft.com/office/drawing/2014/main" id="{A5F61ED6-685D-4844-87DD-1729F04CD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742012" y="4358664"/>
              <a:ext cx="6014433" cy="137353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46220C-4B13-4484-A9C1-60337D22A478}"/>
                </a:ext>
              </a:extLst>
            </p:cNvPr>
            <p:cNvSpPr txBox="1"/>
            <p:nvPr/>
          </p:nvSpPr>
          <p:spPr>
            <a:xfrm>
              <a:off x="3763717" y="483871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0642EB-012F-BC7B-DE8D-664E98CAB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6226" y="576735"/>
            <a:ext cx="4045056" cy="24152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7154" y="4608369"/>
            <a:ext cx="5225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nhà tìm ví dụ trong thực tế về </a:t>
            </a:r>
            <a:endParaRPr lang="nl-NL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nl-N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 đổi hóa họ</a:t>
            </a:r>
            <a:r>
              <a:rPr lang="nl-NL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37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741E79-0491-4133-A5BC-9D6CA78FA84E}"/>
              </a:ext>
            </a:extLst>
          </p:cNvPr>
          <p:cNvSpPr/>
          <p:nvPr/>
        </p:nvSpPr>
        <p:spPr>
          <a:xfrm>
            <a:off x="387364" y="401781"/>
            <a:ext cx="11111345" cy="605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3D45A188-9696-4D71-A954-92BAD5A5BB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8791" y="1499251"/>
            <a:ext cx="397254" cy="397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2C7E67-552F-414E-970A-B1F9541220A5}"/>
              </a:ext>
            </a:extLst>
          </p:cNvPr>
          <p:cNvSpPr txBox="1"/>
          <p:nvPr/>
        </p:nvSpPr>
        <p:spPr>
          <a:xfrm>
            <a:off x="554183" y="0"/>
            <a:ext cx="864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731A3-84D7-4E33-A708-B408F3B5F8AD}"/>
              </a:ext>
            </a:extLst>
          </p:cNvPr>
          <p:cNvSpPr txBox="1"/>
          <p:nvPr/>
        </p:nvSpPr>
        <p:spPr>
          <a:xfrm rot="16200000">
            <a:off x="9603882" y="2638252"/>
            <a:ext cx="615553" cy="134267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* * * * *</a:t>
            </a:r>
          </a:p>
        </p:txBody>
      </p:sp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63403E3B-F1F5-4C31-9BCB-C6A1F7C2F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04181" y="5635091"/>
            <a:ext cx="397254" cy="397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C43AED-71F2-4AA1-89EF-AEEA4DE118A2}"/>
              </a:ext>
            </a:extLst>
          </p:cNvPr>
          <p:cNvSpPr txBox="1"/>
          <p:nvPr/>
        </p:nvSpPr>
        <p:spPr>
          <a:xfrm>
            <a:off x="11078974" y="997527"/>
            <a:ext cx="615553" cy="15286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********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EB9C0CD-A183-40E1-9791-42329CC270D6}"/>
              </a:ext>
            </a:extLst>
          </p:cNvPr>
          <p:cNvSpPr/>
          <p:nvPr/>
        </p:nvSpPr>
        <p:spPr>
          <a:xfrm rot="16200000">
            <a:off x="460992" y="5596377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2" y="3372327"/>
            <a:ext cx="4565874" cy="30838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553305" y="553998"/>
            <a:ext cx="2944837" cy="25872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47997" y="2526151"/>
            <a:ext cx="3050712" cy="39553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2" b="9717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076" y="435957"/>
            <a:ext cx="3050711" cy="24924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8337" y="2836122"/>
            <a:ext cx="5500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latin typeface="Bahnschrift SemiBold Condensed" panose="020B0502040204020203" pitchFamily="34" charset="0"/>
              </a:rPr>
              <a:t>XIN CHÂN THÀNH CẢM ƠN !</a:t>
            </a:r>
            <a:endParaRPr lang="en-US" sz="4000" dirty="0">
              <a:solidFill>
                <a:srgbClr val="00206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92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 p14:presetBounceEnd="6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 p14:bounceEnd="60000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repeatCount="indefinite" accel="50000" grpId="0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0 L 0 -0.25 E" pathEditMode="relative" ptsTypes="">
                                          <p:cBhvr>
                                            <p:cTn id="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Close">
            <a:extLst>
              <a:ext uri="{FF2B5EF4-FFF2-40B4-BE49-F238E27FC236}">
                <a16:creationId xmlns:a16="http://schemas.microsoft.com/office/drawing/2014/main" id="{40255315-1438-487A-8386-9696013D79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14443" y="404046"/>
            <a:ext cx="397254" cy="39725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463675" y="278847"/>
            <a:ext cx="2944837" cy="2587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1E28BA-6719-9E48-D32A-A08451D18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418" y="287906"/>
            <a:ext cx="7175614" cy="1070631"/>
          </a:xfrm>
          <a:prstGeom prst="rect">
            <a:avLst/>
          </a:prstGeom>
        </p:spPr>
      </p:pic>
      <p:pic>
        <p:nvPicPr>
          <p:cNvPr id="6" name="bống b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1219200" y="304800"/>
            <a:ext cx="10668000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475729" y="6055301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3B264E-CE61-4F5C-A0AD-32D957CCD37E}"/>
              </a:ext>
            </a:extLst>
          </p:cNvPr>
          <p:cNvSpPr/>
          <p:nvPr/>
        </p:nvSpPr>
        <p:spPr>
          <a:xfrm>
            <a:off x="129297" y="304800"/>
            <a:ext cx="914400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B51A5D-7C36-4843-9B8D-5DE5C260029C}"/>
              </a:ext>
            </a:extLst>
          </p:cNvPr>
          <p:cNvSpPr/>
          <p:nvPr/>
        </p:nvSpPr>
        <p:spPr>
          <a:xfrm>
            <a:off x="129297" y="1331766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04FC840-2CA5-493D-988C-A09245B9A0FB}"/>
              </a:ext>
            </a:extLst>
          </p:cNvPr>
          <p:cNvSpPr/>
          <p:nvPr/>
        </p:nvSpPr>
        <p:spPr>
          <a:xfrm>
            <a:off x="129297" y="1927512"/>
            <a:ext cx="914400" cy="595746"/>
          </a:xfrm>
          <a:prstGeom prst="rect">
            <a:avLst/>
          </a:prstGeom>
          <a:solidFill>
            <a:srgbClr val="B5E48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15B482-3CE5-4160-86BF-347BEC558191}"/>
              </a:ext>
            </a:extLst>
          </p:cNvPr>
          <p:cNvSpPr/>
          <p:nvPr/>
        </p:nvSpPr>
        <p:spPr>
          <a:xfrm>
            <a:off x="129297" y="2523258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B95A917-F9D4-4BBD-B596-B110DC84B351}"/>
              </a:ext>
            </a:extLst>
          </p:cNvPr>
          <p:cNvSpPr/>
          <p:nvPr/>
        </p:nvSpPr>
        <p:spPr>
          <a:xfrm>
            <a:off x="129297" y="3714750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07DBB4-9CA0-4BDB-90FD-FBA5C529D905}"/>
              </a:ext>
            </a:extLst>
          </p:cNvPr>
          <p:cNvSpPr/>
          <p:nvPr/>
        </p:nvSpPr>
        <p:spPr>
          <a:xfrm>
            <a:off x="129297" y="3119004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1192DB8-82DA-40C3-B62C-0FC12BA6FEA6}"/>
              </a:ext>
            </a:extLst>
          </p:cNvPr>
          <p:cNvSpPr/>
          <p:nvPr/>
        </p:nvSpPr>
        <p:spPr>
          <a:xfrm>
            <a:off x="129297" y="4906242"/>
            <a:ext cx="914400" cy="595746"/>
          </a:xfrm>
          <a:prstGeom prst="rect">
            <a:avLst/>
          </a:prstGeom>
          <a:solidFill>
            <a:srgbClr val="5FA8D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EC68D55-6F5C-4084-A76A-164297AE4663}"/>
              </a:ext>
            </a:extLst>
          </p:cNvPr>
          <p:cNvSpPr/>
          <p:nvPr/>
        </p:nvSpPr>
        <p:spPr>
          <a:xfrm>
            <a:off x="129297" y="4310496"/>
            <a:ext cx="914400" cy="595746"/>
          </a:xfrm>
          <a:prstGeom prst="rect">
            <a:avLst/>
          </a:prstGeom>
          <a:solidFill>
            <a:srgbClr val="80FF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Graphic 55" descr="Line arrow Straight">
            <a:extLst>
              <a:ext uri="{FF2B5EF4-FFF2-40B4-BE49-F238E27FC236}">
                <a16:creationId xmlns:a16="http://schemas.microsoft.com/office/drawing/2014/main" id="{C4013A00-A846-4A51-ADC7-4C34451C9C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824" y="1407967"/>
            <a:ext cx="443345" cy="443345"/>
          </a:xfrm>
          <a:prstGeom prst="rect">
            <a:avLst/>
          </a:prstGeom>
        </p:spPr>
      </p:pic>
      <p:pic>
        <p:nvPicPr>
          <p:cNvPr id="57" name="Graphic 56" descr="Line arrow Straight">
            <a:extLst>
              <a:ext uri="{FF2B5EF4-FFF2-40B4-BE49-F238E27FC236}">
                <a16:creationId xmlns:a16="http://schemas.microsoft.com/office/drawing/2014/main" id="{1BFB9D4D-FCCC-4F7D-B0C5-231DF5123F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flipH="1">
            <a:off x="378748" y="4982442"/>
            <a:ext cx="443345" cy="44334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AA4CBE6-1A32-4F46-ACEE-88EF5DA87FB1}"/>
              </a:ext>
            </a:extLst>
          </p:cNvPr>
          <p:cNvGrpSpPr/>
          <p:nvPr/>
        </p:nvGrpSpPr>
        <p:grpSpPr>
          <a:xfrm>
            <a:off x="413314" y="518681"/>
            <a:ext cx="311797" cy="167984"/>
            <a:chOff x="2858712" y="1880751"/>
            <a:chExt cx="346363" cy="304800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14F5231-8F0B-4215-AE6C-ADB43039536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1AB9B9C-85EB-44AB-A969-6CAE4E8E1AA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5B998D-7CDF-4039-9789-6E12F16BE025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81E1DCE-16D2-421C-9A2F-3A73EC51229B}"/>
              </a:ext>
            </a:extLst>
          </p:cNvPr>
          <p:cNvSpPr txBox="1"/>
          <p:nvPr/>
        </p:nvSpPr>
        <p:spPr>
          <a:xfrm>
            <a:off x="393975" y="207622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184A9E9-AC33-46AC-9525-D76CFEDB37FC}"/>
              </a:ext>
            </a:extLst>
          </p:cNvPr>
          <p:cNvSpPr txBox="1"/>
          <p:nvPr/>
        </p:nvSpPr>
        <p:spPr>
          <a:xfrm>
            <a:off x="393975" y="330084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B45281-5230-4F4F-BEDC-116F6B20D942}"/>
              </a:ext>
            </a:extLst>
          </p:cNvPr>
          <p:cNvSpPr txBox="1"/>
          <p:nvPr/>
        </p:nvSpPr>
        <p:spPr>
          <a:xfrm>
            <a:off x="378748" y="267196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0E62C95-F257-401B-9E04-65B56AF265C0}"/>
              </a:ext>
            </a:extLst>
          </p:cNvPr>
          <p:cNvSpPr txBox="1"/>
          <p:nvPr/>
        </p:nvSpPr>
        <p:spPr>
          <a:xfrm>
            <a:off x="393975" y="382795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17DD69B-5A0E-49B4-9337-C45C17A5B40D}"/>
              </a:ext>
            </a:extLst>
          </p:cNvPr>
          <p:cNvSpPr txBox="1"/>
          <p:nvPr/>
        </p:nvSpPr>
        <p:spPr>
          <a:xfrm>
            <a:off x="378748" y="44237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05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9297" y="169817"/>
            <a:ext cx="11875468" cy="65444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70" descr="Mách bạn cách pha nước muối đường trị tiêu chảy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3" y="1441306"/>
            <a:ext cx="3820707" cy="2683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" name="Picture 71" descr="caramen là gì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98" y="1449497"/>
            <a:ext cx="3760254" cy="2684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" name="Picture 72" descr="ĐƯỜNG KÍNH TRẮNG XUẤT KHẨU GÓI 1K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14968"/>
          <a:stretch/>
        </p:blipFill>
        <p:spPr bwMode="auto">
          <a:xfrm>
            <a:off x="4255724" y="1449497"/>
            <a:ext cx="3726870" cy="26849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6590" y="4312705"/>
            <a:ext cx="14157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đường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48683" y="4312705"/>
            <a:ext cx="12618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Ca-ra-men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2039" y="4312705"/>
            <a:ext cx="13676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kính</a:t>
            </a:r>
            <a:endParaRPr lang="en-US" sz="14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9906" y="5409989"/>
            <a:ext cx="8140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 thứ trong hình trên có chung nguyên liệu gì? 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28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129297" y="169817"/>
            <a:ext cx="11875468" cy="6544492"/>
          </a:xfrm>
          <a:prstGeom prst="rect">
            <a:avLst/>
          </a:prstGeom>
          <a:solidFill>
            <a:srgbClr val="56C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ánh fl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4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741E79-0491-4133-A5BC-9D6CA78FA84E}"/>
              </a:ext>
            </a:extLst>
          </p:cNvPr>
          <p:cNvSpPr/>
          <p:nvPr/>
        </p:nvSpPr>
        <p:spPr>
          <a:xfrm>
            <a:off x="387364" y="401781"/>
            <a:ext cx="11111345" cy="605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 vi</a:t>
            </a:r>
          </a:p>
        </p:txBody>
      </p:sp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3D45A188-9696-4D71-A954-92BAD5A5BBF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8791" y="1499251"/>
            <a:ext cx="397254" cy="3972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2C7E67-552F-414E-970A-B1F9541220A5}"/>
              </a:ext>
            </a:extLst>
          </p:cNvPr>
          <p:cNvSpPr txBox="1"/>
          <p:nvPr/>
        </p:nvSpPr>
        <p:spPr>
          <a:xfrm>
            <a:off x="554183" y="0"/>
            <a:ext cx="864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80B61-E3C7-490D-908D-937B9FD016BA}"/>
              </a:ext>
            </a:extLst>
          </p:cNvPr>
          <p:cNvSpPr txBox="1"/>
          <p:nvPr/>
        </p:nvSpPr>
        <p:spPr>
          <a:xfrm>
            <a:off x="6374001" y="2517974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* * * * *</a:t>
            </a:r>
          </a:p>
        </p:txBody>
      </p:sp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DD8DFEBF-9817-49B6-B9BE-70468E4C1D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6254" y="5635091"/>
            <a:ext cx="397254" cy="397254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A1F6D2FB-681B-4333-AD66-77D363A5154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40196" y="5635091"/>
            <a:ext cx="397254" cy="397254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8D3A0CA8-2DA5-480A-AF61-E8189DF924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52133" y="5635091"/>
            <a:ext cx="397254" cy="397254"/>
          </a:xfrm>
          <a:prstGeom prst="rect">
            <a:avLst/>
          </a:prstGeom>
        </p:spPr>
      </p:pic>
      <p:pic>
        <p:nvPicPr>
          <p:cNvPr id="22" name="Graphic 21" descr="Close">
            <a:extLst>
              <a:ext uri="{FF2B5EF4-FFF2-40B4-BE49-F238E27FC236}">
                <a16:creationId xmlns:a16="http://schemas.microsoft.com/office/drawing/2014/main" id="{63403E3B-F1F5-4C31-9BCB-C6A1F7C2FC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104181" y="5635091"/>
            <a:ext cx="397254" cy="3972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C43AED-71F2-4AA1-89EF-AEEA4DE118A2}"/>
              </a:ext>
            </a:extLst>
          </p:cNvPr>
          <p:cNvSpPr txBox="1"/>
          <p:nvPr/>
        </p:nvSpPr>
        <p:spPr>
          <a:xfrm>
            <a:off x="11078974" y="997527"/>
            <a:ext cx="615553" cy="1528624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********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AC0774B-F536-446B-A14D-B4572A573EA8}"/>
              </a:ext>
            </a:extLst>
          </p:cNvPr>
          <p:cNvSpPr/>
          <p:nvPr/>
        </p:nvSpPr>
        <p:spPr>
          <a:xfrm>
            <a:off x="7547551" y="1132976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EB9C0CD-A183-40E1-9791-42329CC270D6}"/>
              </a:ext>
            </a:extLst>
          </p:cNvPr>
          <p:cNvSpPr/>
          <p:nvPr/>
        </p:nvSpPr>
        <p:spPr>
          <a:xfrm rot="16200000">
            <a:off x="460992" y="5596377"/>
            <a:ext cx="651164" cy="284018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3" y="4414722"/>
            <a:ext cx="3022548" cy="20414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382368" y="997527"/>
            <a:ext cx="2944837" cy="25872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47997" y="2526151"/>
            <a:ext cx="3050712" cy="3955310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B2A9F3-476A-4EEB-88F5-D55D9115A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5" y="1005520"/>
            <a:ext cx="2117919" cy="19125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8478ED-58D5-4E71-B21C-242C7B50BFB3}"/>
              </a:ext>
            </a:extLst>
          </p:cNvPr>
          <p:cNvSpPr/>
          <p:nvPr/>
        </p:nvSpPr>
        <p:spPr>
          <a:xfrm>
            <a:off x="392360" y="401781"/>
            <a:ext cx="11111345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46" y="376538"/>
            <a:ext cx="4893712" cy="2664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0CF21A-35CB-42EC-0929-A0677AD38B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4828" y="1416994"/>
            <a:ext cx="4413887" cy="1609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48215" y="3214749"/>
            <a:ext cx="101545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Bài</a:t>
            </a:r>
            <a:r>
              <a:rPr lang="en-US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5: SỰ BIẾN ĐỔI HÓA HỌC CỦA CHẤT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9" y="4389479"/>
            <a:ext cx="3022548" cy="20414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8307A9-FE1C-4B9C-A5F9-80C82FE7EF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5441" b="41224"/>
          <a:stretch/>
        </p:blipFill>
        <p:spPr>
          <a:xfrm>
            <a:off x="387364" y="972284"/>
            <a:ext cx="2944837" cy="2587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364F4C-196C-4CA5-906E-2471BF66A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6"/>
          <a:stretch/>
        </p:blipFill>
        <p:spPr>
          <a:xfrm>
            <a:off x="8452993" y="2500908"/>
            <a:ext cx="3050712" cy="395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4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916321" y="793698"/>
            <a:ext cx="10984125" cy="565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884437" y="304800"/>
            <a:ext cx="10990337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5E115A-CE20-47C8-AA2E-E28A7799D1E5}"/>
              </a:ext>
            </a:extLst>
          </p:cNvPr>
          <p:cNvSpPr/>
          <p:nvPr/>
        </p:nvSpPr>
        <p:spPr>
          <a:xfrm>
            <a:off x="129297" y="304800"/>
            <a:ext cx="595814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50C957-04B2-4E1A-8243-CBFD6E2D495C}"/>
              </a:ext>
            </a:extLst>
          </p:cNvPr>
          <p:cNvSpPr/>
          <p:nvPr/>
        </p:nvSpPr>
        <p:spPr>
          <a:xfrm>
            <a:off x="129297" y="5933209"/>
            <a:ext cx="595814" cy="595746"/>
          </a:xfrm>
          <a:prstGeom prst="rect">
            <a:avLst/>
          </a:prstGeom>
          <a:solidFill>
            <a:srgbClr val="CA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F23A8A8C-F0C6-4647-8D87-6856B3E3176D}"/>
              </a:ext>
            </a:extLst>
          </p:cNvPr>
          <p:cNvSpPr/>
          <p:nvPr/>
        </p:nvSpPr>
        <p:spPr>
          <a:xfrm flipV="1">
            <a:off x="288623" y="6057658"/>
            <a:ext cx="249382" cy="35156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9B7B62F-1471-4D15-9D86-CB0C20018386}"/>
              </a:ext>
            </a:extLst>
          </p:cNvPr>
          <p:cNvGrpSpPr/>
          <p:nvPr/>
        </p:nvGrpSpPr>
        <p:grpSpPr>
          <a:xfrm>
            <a:off x="340344" y="520685"/>
            <a:ext cx="311797" cy="167984"/>
            <a:chOff x="2858712" y="1880751"/>
            <a:chExt cx="346363" cy="304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990BE9-A728-40B4-A9A7-02AD9A0B4A7B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18807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33E35F6-C376-4AA0-9A97-C016257C189D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0331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37368D2-49CE-4412-AAE8-732A7EF04571}"/>
                </a:ext>
              </a:extLst>
            </p:cNvPr>
            <p:cNvCxnSpPr>
              <a:cxnSpLocks/>
            </p:cNvCxnSpPr>
            <p:nvPr/>
          </p:nvCxnSpPr>
          <p:spPr>
            <a:xfrm>
              <a:off x="2858712" y="2185551"/>
              <a:ext cx="34636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A133622-DA56-45C5-9C80-9E27C3CBD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84" y="1898472"/>
            <a:ext cx="5341240" cy="4510747"/>
          </a:xfrm>
          <a:prstGeom prst="rect">
            <a:avLst/>
          </a:prstGeom>
        </p:spPr>
      </p:pic>
      <p:sp>
        <p:nvSpPr>
          <p:cNvPr id="7" name="Snip Diagonal Corner Rectangle 6"/>
          <p:cNvSpPr/>
          <p:nvPr/>
        </p:nvSpPr>
        <p:spPr>
          <a:xfrm>
            <a:off x="1022975" y="1522746"/>
            <a:ext cx="7234902" cy="461665"/>
          </a:xfrm>
          <a:prstGeom prst="snip2DiagRect">
            <a:avLst>
              <a:gd name="adj1" fmla="val 0"/>
              <a:gd name="adj2" fmla="val 0"/>
            </a:avLst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  <a:defRPr/>
            </a:pP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biến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5" t="20883"/>
          <a:stretch/>
        </p:blipFill>
        <p:spPr>
          <a:xfrm>
            <a:off x="4274332" y="2260404"/>
            <a:ext cx="2266443" cy="33731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786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00" r="59515"/>
          <a:stretch/>
        </p:blipFill>
        <p:spPr>
          <a:xfrm>
            <a:off x="2377376" y="2427636"/>
            <a:ext cx="1961642" cy="33964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2975" y="903849"/>
            <a:ext cx="4405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404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457200" y="275270"/>
            <a:ext cx="11430000" cy="6248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7D6EB7-451E-4801-9DE2-7BAD503A456C}"/>
              </a:ext>
            </a:extLst>
          </p:cNvPr>
          <p:cNvSpPr/>
          <p:nvPr/>
        </p:nvSpPr>
        <p:spPr>
          <a:xfrm>
            <a:off x="763650" y="304800"/>
            <a:ext cx="10783916" cy="595746"/>
          </a:xfrm>
          <a:prstGeom prst="rect">
            <a:avLst/>
          </a:prstGeom>
          <a:solidFill>
            <a:srgbClr val="BE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568163" y="1029566"/>
            <a:ext cx="4708909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buFontTx/>
              <a:buChar char="-"/>
            </a:pPr>
            <a:r>
              <a:rPr lang="en-US" sz="20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mẩu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giấy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</a:t>
            </a:r>
            <a:r>
              <a:rPr lang="vi-VN" sz="20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kích thước như </a:t>
            </a:r>
            <a:r>
              <a:rPr lang="vi-VN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khay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thủy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sz="20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chịu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nhiệt</a:t>
            </a:r>
            <a:r>
              <a:rPr lang="en-US" sz="2000" b="1" dirty="0" smtClean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7096126" y="1032083"/>
            <a:ext cx="4667976" cy="12926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vi-VN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vi-VN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763650" y="4459363"/>
            <a:ext cx="371144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7219223" y="4260906"/>
            <a:ext cx="4544878" cy="1077218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mùi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Graphic 46" descr="Arrow Clockwise curve">
            <a:extLst>
              <a:ext uri="{FF2B5EF4-FFF2-40B4-BE49-F238E27FC236}">
                <a16:creationId xmlns:a16="http://schemas.microsoft.com/office/drawing/2014/main" id="{F3870A26-EA7C-4476-834C-05301DB92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6572841" flipV="1">
            <a:off x="3254450" y="2553130"/>
            <a:ext cx="1263947" cy="1263947"/>
          </a:xfrm>
          <a:prstGeom prst="rect">
            <a:avLst/>
          </a:prstGeom>
        </p:spPr>
      </p:pic>
      <p:pic>
        <p:nvPicPr>
          <p:cNvPr id="45" name="Graphic 26" descr="Arrow Clockwise curve">
            <a:extLst>
              <a:ext uri="{FF2B5EF4-FFF2-40B4-BE49-F238E27FC236}">
                <a16:creationId xmlns:a16="http://schemas.microsoft.com/office/drawing/2014/main" id="{9ED8D86B-F7DE-438D-B549-2149C37CC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698329" flipH="1">
            <a:off x="7241755" y="2414653"/>
            <a:ext cx="1263947" cy="1540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D01029-B9FA-8CB4-8C87-3DF0CD7D5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5090" y="118449"/>
            <a:ext cx="3127519" cy="96325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7"/>
          <a:srcRect r="48959" b="10143"/>
          <a:stretch/>
        </p:blipFill>
        <p:spPr>
          <a:xfrm>
            <a:off x="5086596" y="2639822"/>
            <a:ext cx="1959696" cy="1937445"/>
          </a:xfrm>
          <a:prstGeom prst="rect">
            <a:avLst/>
          </a:prstGeom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68163" y="5921750"/>
            <a:ext cx="11195937" cy="461665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Lưu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 :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Cẩn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thận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thí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lửa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nóng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4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EC7EA-3974-499C-A335-F4BAEAC170CE}"/>
              </a:ext>
            </a:extLst>
          </p:cNvPr>
          <p:cNvSpPr/>
          <p:nvPr/>
        </p:nvSpPr>
        <p:spPr>
          <a:xfrm>
            <a:off x="392971" y="255451"/>
            <a:ext cx="11325497" cy="6344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228068"/>
              </p:ext>
            </p:extLst>
          </p:nvPr>
        </p:nvGraphicFramePr>
        <p:xfrm>
          <a:off x="1567543" y="1959429"/>
          <a:ext cx="9575074" cy="299558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700886">
                  <a:extLst>
                    <a:ext uri="{9D8B030D-6E8A-4147-A177-3AD203B41FA5}">
                      <a16:colId xmlns:a16="http://schemas.microsoft.com/office/drawing/2014/main" val="2491966854"/>
                    </a:ext>
                  </a:extLst>
                </a:gridCol>
                <a:gridCol w="3110375">
                  <a:extLst>
                    <a:ext uri="{9D8B030D-6E8A-4147-A177-3AD203B41FA5}">
                      <a16:colId xmlns:a16="http://schemas.microsoft.com/office/drawing/2014/main" val="1903584843"/>
                    </a:ext>
                  </a:extLst>
                </a:gridCol>
                <a:gridCol w="3763813">
                  <a:extLst>
                    <a:ext uri="{9D8B030D-6E8A-4147-A177-3AD203B41FA5}">
                      <a16:colId xmlns:a16="http://schemas.microsoft.com/office/drawing/2014/main" val="446467173"/>
                    </a:ext>
                  </a:extLst>
                </a:gridCol>
              </a:tblGrid>
              <a:tr h="81199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nl-NL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nl-NL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 </a:t>
                      </a: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khi đốt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8616712"/>
                  </a:ext>
                </a:extLst>
              </a:tr>
              <a:tr h="4059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Màu </a:t>
                      </a:r>
                      <a:r>
                        <a:rPr lang="nl-NL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8131508"/>
                  </a:ext>
                </a:extLst>
              </a:tr>
              <a:tr h="4059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Hình </a:t>
                      </a:r>
                      <a:r>
                        <a:rPr lang="nl-NL" sz="20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336640"/>
                  </a:ext>
                </a:extLst>
              </a:tr>
              <a:tr h="40599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Mùi</a:t>
                      </a:r>
                      <a:endParaRPr lang="en-US" sz="2000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6357755"/>
                  </a:ext>
                </a:extLst>
              </a:tr>
              <a:tr h="4059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001378"/>
                  </a:ext>
                </a:extLst>
              </a:tr>
              <a:tr h="4059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6059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48347" y="2826154"/>
            <a:ext cx="141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2472" y="2852228"/>
            <a:ext cx="21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8347" y="3242882"/>
            <a:ext cx="18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22473" y="3272553"/>
            <a:ext cx="349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8347" y="3609505"/>
            <a:ext cx="18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2472" y="3644208"/>
            <a:ext cx="228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543" y="4144835"/>
            <a:ext cx="18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67543" y="4555617"/>
            <a:ext cx="18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8347" y="4043644"/>
            <a:ext cx="261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22472" y="4043644"/>
            <a:ext cx="261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22472" y="4443352"/>
            <a:ext cx="261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48345" y="4468169"/>
            <a:ext cx="2614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5650" y="1097426"/>
            <a:ext cx="742950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THÍ NGHIỆM 1: BIẾN ĐỔI HÓA HỌC KHI ĐỐT CHÁY GIẤY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555</Words>
  <Application>Microsoft Office PowerPoint</Application>
  <PresentationFormat>Widescreen</PresentationFormat>
  <Paragraphs>121</Paragraphs>
  <Slides>24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</vt:lpstr>
      <vt:lpstr>Bahnschrift</vt:lpstr>
      <vt:lpstr>Bahnschrift Condensed</vt:lpstr>
      <vt:lpstr>Bahnschrift SemiBold Condensed</vt:lpstr>
      <vt:lpstr>Bahnschrift SemiBold SemiConden</vt:lpstr>
      <vt:lpstr>Berlin Sans FB Demi</vt:lpstr>
      <vt:lpstr>Bernard MT Condensed</vt:lpstr>
      <vt:lpstr>Calibri</vt:lpstr>
      <vt:lpstr>Calibri Light</vt:lpstr>
      <vt:lpstr>Cambria</vt:lpstr>
      <vt:lpstr>等线</vt:lpstr>
      <vt:lpstr>Fira Sans Black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86</cp:revision>
  <dcterms:created xsi:type="dcterms:W3CDTF">2023-11-04T01:47:45Z</dcterms:created>
  <dcterms:modified xsi:type="dcterms:W3CDTF">2024-08-25T23:00:46Z</dcterms:modified>
</cp:coreProperties>
</file>