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7791" r:id="rId2"/>
    <p:sldId id="7770" r:id="rId3"/>
    <p:sldId id="7775" r:id="rId4"/>
    <p:sldId id="7780" r:id="rId5"/>
    <p:sldId id="7781" r:id="rId6"/>
    <p:sldId id="7782" r:id="rId7"/>
    <p:sldId id="7783" r:id="rId8"/>
    <p:sldId id="7784" r:id="rId9"/>
    <p:sldId id="7785" r:id="rId10"/>
    <p:sldId id="7792" r:id="rId11"/>
    <p:sldId id="7747" r:id="rId12"/>
    <p:sldId id="7748" r:id="rId13"/>
    <p:sldId id="7763" r:id="rId14"/>
    <p:sldId id="7789" r:id="rId15"/>
    <p:sldId id="7778" r:id="rId16"/>
    <p:sldId id="7779" r:id="rId17"/>
    <p:sldId id="7777" r:id="rId18"/>
    <p:sldId id="296" r:id="rId19"/>
    <p:sldId id="7794" r:id="rId20"/>
    <p:sldId id="779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D1195-A3AC-48F7-BEFC-7CFD66821136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22557-CF51-4D56-8AB1-EEFEC3AB3A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9087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3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985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03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082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73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52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0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225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532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87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2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33CA45-C030-421E-D999-E35788B26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EBC3B40-5994-BB02-4225-C0048CCBC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6DDEB6-5392-E259-E899-77301159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5C55C1B-C2F2-BC58-8A66-1F53022DC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AB7CC2-54A2-BBB7-FA27-074AB606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977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DFA9B6-20DC-0080-B778-A9A3264B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C5A5A2-0B06-9519-2441-B3BF42045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070A8D2-79D8-D5AE-F88D-C707ECBE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A877F5-ACC4-267B-735D-E832A1E1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28BA867-E485-978F-DAF0-5A982FFA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09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05092BC-7D84-19B6-8A1E-FECC6B048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360A273-0D10-6013-C35C-20F1CC258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91B96A-4398-B6CA-80A4-ED0FA84B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AC2E2D5-9F01-5810-41A8-62E718B8A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C3FCC0-D31B-FEB0-BBD5-8C0024A7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1932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1FD42B-90C2-C2CE-5C1D-F96A49697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4C84119-CA3D-CCBD-973B-492BAC931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34EC28-F08B-0E03-0DD0-BC6448173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33CF3B1-10FB-B3A1-F5BF-58CEB6F0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60864D-9D18-3DC1-AC27-49095881F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258EF3-1539-F9D8-C86F-35B496C91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AC2E9D0-0BEC-10EC-8977-611DD005A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2B8B01-D6AA-F975-1F76-E16A9B00B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551DEE-11F6-1764-EDA5-DE5AFAAD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204578-F80C-3AC1-706A-FEA0909D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65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1E1212-714E-E993-3FB7-B3CECFF6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930DAFE-4D8C-BA4B-ED85-893E17023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27C98B2-5468-2819-365E-040BDB09B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FD1D69-7B78-07F4-0E64-7C518EB4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A36AB19-2048-B03A-5088-B527D7F4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4972BF-91BC-2045-8F9D-3F2B0B6F2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68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EE9F1D-9AB6-B5AA-B8CA-8B776247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2091431-25A2-630D-B13F-D573D02D1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AB15E64-1F74-5EB2-AB9E-9E0DC0A69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3BDFD79-21DC-2259-9925-EF4390A91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24165FA-47DE-6557-F07C-607D3589E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F74765B-9912-BA24-ABE5-763D78B32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FD6A585-12DE-A978-A882-B12F47DE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26EBFD7-0F23-3A6C-FBC7-0E25179A5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387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E979CF-65DF-A360-8E3A-5A170B1AA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BA3A057-6BB4-7FDC-5158-2C1831D7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1054F73-06B9-1E4B-4746-F7A05F65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18D116-4E29-FA27-E4C9-8281C9082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303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7150608-2FA5-2816-65A0-CC6060F1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ADD6208-B034-F55D-5E72-F2278BFCA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CFC783A-19AF-577C-BDBC-BD889449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5088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C4F0FE-777A-1399-E16B-BD983271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69ECC02-1E0B-6768-3E06-6C4133FFB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802807-9688-92C3-7B01-DFEF90708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D56814-7A74-76B7-8AB6-AF23DF5E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3EDFDDB-56F4-F730-0FD2-0E5E8316C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4D3DDDD-1F26-9362-CF2D-BF2DFD65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6275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1E3CF8-46A3-B88C-0916-81FDF1635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4C2769B-4BF8-71FD-7DA0-B9EFB5C4A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B122F0-5D38-883B-C926-CC684610A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BB3EAE-78B3-CE34-0864-8E0D76A01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82065-A66E-12CE-1DC2-15B0046B6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B50AC33-549B-4E5C-9D81-9C5CF69C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094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E1435C3-3A41-0233-E218-A3F485B2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32A111C-6687-C98F-E292-47B49E437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5C6E0B-D616-E9A0-8DD6-560548D7E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7F9E1-F752-418A-943C-1C5F99B50C37}" type="datetimeFigureOut">
              <a:rPr lang="vi-VN" smtClean="0"/>
              <a:t>11/10/2024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9459D4-517B-E79E-FBC5-B54EB8229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6167FF-488F-C536-2B0A-EF51F8A73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2A4EE-2BB9-4AB8-AFC4-AE30135A5B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891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4.mp3"/><Relationship Id="rId9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7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11331"/>
            <a:ext cx="144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1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96018" y="541436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5" name="Rectangle 63"/>
          <p:cNvSpPr>
            <a:spLocks noChangeArrowheads="1"/>
          </p:cNvSpPr>
          <p:nvPr/>
        </p:nvSpPr>
        <p:spPr bwMode="auto">
          <a:xfrm>
            <a:off x="4386695" y="3864259"/>
            <a:ext cx="2971800" cy="2971800"/>
          </a:xfrm>
          <a:prstGeom prst="rect">
            <a:avLst/>
          </a:prstGeom>
          <a:noFill/>
          <a:ln w="9525">
            <a:noFill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8900" dirty="0">
                <a:solidFill>
                  <a:srgbClr val="FF99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</a:t>
            </a:r>
          </a:p>
        </p:txBody>
      </p:sp>
      <p:sp>
        <p:nvSpPr>
          <p:cNvPr id="1033" name="Text Box 65"/>
          <p:cNvSpPr txBox="1">
            <a:spLocks noChangeArrowheads="1"/>
          </p:cNvSpPr>
          <p:nvPr/>
        </p:nvSpPr>
        <p:spPr bwMode="auto">
          <a:xfrm>
            <a:off x="5050415" y="4858755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66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6600CC"/>
                </a:solidFill>
                <a:cs typeface="Times New Roman" panose="02020603050405020304" pitchFamily="18" charset="0"/>
              </a:rPr>
              <a:t>Lớp</a:t>
            </a:r>
            <a:endParaRPr lang="en-US" altLang="en-US" sz="2800" dirty="0">
              <a:solidFill>
                <a:srgbClr val="6600CC"/>
              </a:solidFill>
              <a:cs typeface="Times New Roman" panose="02020603050405020304" pitchFamily="18" charset="0"/>
            </a:endParaRPr>
          </a:p>
        </p:txBody>
      </p:sp>
      <p:sp>
        <p:nvSpPr>
          <p:cNvPr id="1034" name="Text Box 66"/>
          <p:cNvSpPr txBox="1">
            <a:spLocks noChangeArrowheads="1"/>
          </p:cNvSpPr>
          <p:nvPr/>
        </p:nvSpPr>
        <p:spPr bwMode="auto">
          <a:xfrm>
            <a:off x="6020377" y="4870444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2800" dirty="0">
                <a:solidFill>
                  <a:srgbClr val="6600CC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2800">
                <a:solidFill>
                  <a:srgbClr val="6600CC"/>
                </a:solidFill>
                <a:cs typeface="Times New Roman" panose="02020603050405020304" pitchFamily="18" charset="0"/>
              </a:rPr>
              <a:t>D</a:t>
            </a:r>
            <a:endParaRPr lang="en-US" altLang="en-US" sz="2800" dirty="0">
              <a:solidFill>
                <a:srgbClr val="6600CC"/>
              </a:solidFill>
              <a:cs typeface="Times New Roman" panose="02020603050405020304" pitchFamily="18" charset="0"/>
            </a:endParaRPr>
          </a:p>
        </p:txBody>
      </p:sp>
      <p:pic>
        <p:nvPicPr>
          <p:cNvPr id="1035" name="Picture 68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24"/>
          <p:cNvGraphicFramePr>
            <a:graphicFrameLocks noChangeAspect="1"/>
          </p:cNvGraphicFramePr>
          <p:nvPr/>
        </p:nvGraphicFramePr>
        <p:xfrm>
          <a:off x="67883" y="3420613"/>
          <a:ext cx="21336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435475" imgH="3329305" progId="">
                  <p:embed/>
                </p:oleObj>
              </mc:Choice>
              <mc:Fallback>
                <p:oleObj name="Clip" r:id="rId5" imgW="4435475" imgH="33293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83" y="3420613"/>
                        <a:ext cx="2133600" cy="16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10767219" y="3510107"/>
          <a:ext cx="14097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4435475" imgH="3329305" progId="">
                  <p:embed/>
                </p:oleObj>
              </mc:Choice>
              <mc:Fallback>
                <p:oleObj name="Clip" r:id="rId7" imgW="4435475" imgH="33293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7219" y="3510107"/>
                        <a:ext cx="1409700" cy="16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0" name="Picture 68" descr="Bellcoll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9519" y="-1"/>
            <a:ext cx="2057400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773435" y="213806"/>
            <a:ext cx="6858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FF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T</a:t>
            </a:r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TIỂU HỌC QUANG PHỤC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081" y="2259809"/>
            <a:ext cx="12161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DỰ GIỜ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650115" y="3025713"/>
            <a:ext cx="7086600" cy="1015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.VnTimeH" panose="020B7200000000000000" pitchFamily="34" charset="0"/>
                <a:cs typeface="Arial" panose="020B0604020202020204" pitchFamily="34" charset="0"/>
              </a:rPr>
              <a:t>GIÁO VIÊN: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vi-V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675908" y="566627"/>
            <a:ext cx="3134663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12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  <p:bldP spid="17" grpId="4"/>
      <p:bldP spid="17" grpId="5"/>
      <p:bldP spid="17" grpId="6"/>
      <p:bldP spid="17" grpId="7"/>
      <p:bldP spid="17" grpId="8"/>
      <p:bldP spid="17" grpId="9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1917" y="1199408"/>
            <a:ext cx="8431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+mj-lt"/>
              </a:rPr>
              <a:t>Những từ ngữ chỉ đặc điểm của con đường:</a:t>
            </a:r>
          </a:p>
          <a:p>
            <a:endParaRPr lang="vi-VN" sz="2400" b="1" dirty="0"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vi-VN" sz="2400" dirty="0">
                <a:latin typeface="+mj-lt"/>
              </a:rPr>
              <a:t>mấp mô, lầy lội, trơn trượt, bằng phẳng,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2400" dirty="0">
                <a:latin typeface="+mj-lt"/>
              </a:rPr>
              <a:t>, </a:t>
            </a:r>
            <a:r>
              <a:rPr lang="vi-VN" sz="2400" dirty="0">
                <a:latin typeface="+mj-lt"/>
              </a:rPr>
              <a:t>rộng rãi, khúc khuỷu,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400" dirty="0">
                <a:latin typeface="+mj-lt"/>
              </a:rPr>
              <a:t>, </a:t>
            </a:r>
            <a:r>
              <a:rPr lang="vi-VN" sz="2400" dirty="0">
                <a:latin typeface="+mj-lt"/>
              </a:rPr>
              <a:t>gồ ghề, rộng thênh thang,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+mj-lt"/>
              </a:rPr>
              <a:t>, </a:t>
            </a:r>
            <a:r>
              <a:rPr lang="vi-VN" sz="2400" dirty="0">
                <a:latin typeface="+mj-lt"/>
              </a:rPr>
              <a:t>hẹp, nhỏ, gập ghềnh, uốn lượn, chênh vênh,</a:t>
            </a:r>
            <a:r>
              <a:rPr lang="en-US" sz="2400" dirty="0">
                <a:latin typeface="+mj-lt"/>
              </a:rPr>
              <a:t>.</a:t>
            </a:r>
            <a:r>
              <a:rPr lang="vi-VN" sz="2400" dirty="0">
                <a:latin typeface="+mj-lt"/>
              </a:rPr>
              <a:t>...</a:t>
            </a:r>
          </a:p>
          <a:p>
            <a:pPr marL="285750" indent="-285750">
              <a:buFontTx/>
              <a:buChar char="-"/>
            </a:pPr>
            <a:r>
              <a:rPr lang="vi-VN" sz="2400" dirty="0">
                <a:latin typeface="+mj-lt"/>
              </a:rPr>
              <a:t>Đẹp, thoáng đãng, tấp nập, nhộn nhịp, .....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947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225559" y="196119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98879" y="553336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4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3EE2FF6C-6D0B-70CF-1159-AEA0C706C7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715722"/>
              </p:ext>
            </p:extLst>
          </p:nvPr>
        </p:nvGraphicFramePr>
        <p:xfrm>
          <a:off x="1288719" y="2187416"/>
          <a:ext cx="9287692" cy="3764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5552381" imgH="2495238" progId="Paint.Picture">
                  <p:embed/>
                </p:oleObj>
              </mc:Choice>
              <mc:Fallback>
                <p:oleObj name="Bitmap Image" r:id="rId5" imgW="5552381" imgH="2495238" progId="Paint.Picture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8719" y="2187416"/>
                        <a:ext cx="9287692" cy="37646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288719" y="1082842"/>
            <a:ext cx="5557249" cy="120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622884" y="1552074"/>
            <a:ext cx="5474369" cy="120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72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4CA4A2E-0739-5EE6-316D-A2AC1C12248F}"/>
              </a:ext>
            </a:extLst>
          </p:cNvPr>
          <p:cNvSpPr txBox="1"/>
          <p:nvPr/>
        </p:nvSpPr>
        <p:spPr>
          <a:xfrm>
            <a:off x="2769703" y="742122"/>
            <a:ext cx="6965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64" y="411294"/>
            <a:ext cx="8743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58111" y="1954264"/>
            <a:ext cx="1092581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s 1"/>
          <p:cNvSpPr/>
          <p:nvPr/>
        </p:nvSpPr>
        <p:spPr>
          <a:xfrm>
            <a:off x="7533714" y="2808087"/>
            <a:ext cx="68349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11185709" y="2839200"/>
            <a:ext cx="683491" cy="55366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s 8"/>
          <p:cNvSpPr/>
          <p:nvPr/>
        </p:nvSpPr>
        <p:spPr>
          <a:xfrm>
            <a:off x="4550135" y="3522776"/>
            <a:ext cx="635748" cy="60007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s 9"/>
          <p:cNvSpPr/>
          <p:nvPr/>
        </p:nvSpPr>
        <p:spPr>
          <a:xfrm>
            <a:off x="10819205" y="3490764"/>
            <a:ext cx="683492" cy="55366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s 10"/>
          <p:cNvSpPr/>
          <p:nvPr/>
        </p:nvSpPr>
        <p:spPr>
          <a:xfrm>
            <a:off x="5992736" y="4991100"/>
            <a:ext cx="683490" cy="58477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6403" y="2808088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852" y="2808087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1027" y="3550168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35714" y="3522777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675" y="5000336"/>
            <a:ext cx="68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6440" y="443579"/>
            <a:ext cx="10449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s 1"/>
          <p:cNvSpPr/>
          <p:nvPr/>
        </p:nvSpPr>
        <p:spPr>
          <a:xfrm>
            <a:off x="1175657" y="1215825"/>
            <a:ext cx="9391195" cy="690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iếng ve kêu râm ran suốt trưa hè">
            <a:hlinkClick r:id="" action="ppaction://media"/>
            <a:extLst>
              <a:ext uri="{FF2B5EF4-FFF2-40B4-BE49-F238E27FC236}">
                <a16:creationId xmlns:a16="http://schemas.microsoft.com/office/drawing/2014/main" id="{131368A6-4884-ACC3-5455-7F7DE07E6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8096" y="662142"/>
            <a:ext cx="8592868" cy="42972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7616" y="5427023"/>
            <a:ext cx="3871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                   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Râm ran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84929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ộn nhịp">
            <a:hlinkClick r:id="" action="ppaction://media"/>
            <a:extLst>
              <a:ext uri="{FF2B5EF4-FFF2-40B4-BE49-F238E27FC236}">
                <a16:creationId xmlns:a16="http://schemas.microsoft.com/office/drawing/2014/main" id="{3BDFFF0B-349D-8898-7447-06C70B998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7327" y="718680"/>
            <a:ext cx="9228406" cy="3909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0738" y="5082639"/>
            <a:ext cx="339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       nhộn nhịp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32155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521749" y="86036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135949" y="5533198"/>
            <a:ext cx="12219799" cy="1269590"/>
            <a:chOff x="-15831" y="5749200"/>
            <a:chExt cx="10672175" cy="1108798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2"/>
              <a:ext cx="8004131" cy="1108506"/>
              <a:chOff x="-883527" y="6643441"/>
              <a:chExt cx="10169247" cy="1408357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3527" y="6643441"/>
                <a:ext cx="3389750" cy="1408357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443B8B0-3E29-BA08-FA73-2ADD7F97ABC5}"/>
              </a:ext>
            </a:extLst>
          </p:cNvPr>
          <p:cNvSpPr txBox="1"/>
          <p:nvPr/>
        </p:nvSpPr>
        <p:spPr>
          <a:xfrm>
            <a:off x="931526" y="1890117"/>
            <a:ext cx="105226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Buổi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sáng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, Nam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đạp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xe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trường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trên con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đường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quen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thuộc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. Hè đã sang, mấy cành phượng vĩ nở hoa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             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Tiếng ve kêu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            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giữa những tán lá sấu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              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Gần đến trường, khung cảnh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     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   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hẳn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lên.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Mấy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em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bé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lớp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1 chia tay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vào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lớp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vừa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đi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vừa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ngoái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lại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: “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ơi,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chiều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đón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con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 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          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nhé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!”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(Kim Ngân</a:t>
            </a:r>
            <a:r>
              <a:rPr lang="vi-VN" b="0" i="0" dirty="0">
                <a:solidFill>
                  <a:srgbClr val="000000"/>
                </a:solidFill>
                <a:effectLst/>
                <a:latin typeface="+mj-lt"/>
              </a:rPr>
              <a:t>)</a:t>
            </a:r>
          </a:p>
          <a:p>
            <a:br>
              <a:rPr lang="vi-VN" b="0" i="0" dirty="0">
                <a:solidFill>
                  <a:srgbClr val="000000"/>
                </a:solidFill>
                <a:effectLst/>
                <a:latin typeface="+mj-lt"/>
              </a:rPr>
            </a:br>
            <a:br>
              <a:rPr lang="vi-VN" b="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dirty="0">
              <a:latin typeface="+mj-lt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C5A7FE8A-ADCD-F833-F04D-E67F1032AE56}"/>
              </a:ext>
            </a:extLst>
          </p:cNvPr>
          <p:cNvSpPr/>
          <p:nvPr/>
        </p:nvSpPr>
        <p:spPr>
          <a:xfrm>
            <a:off x="5969392" y="2381672"/>
            <a:ext cx="1162928" cy="3516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AFB44AC-368B-EBA5-FBE4-15B48A856167}"/>
              </a:ext>
            </a:extLst>
          </p:cNvPr>
          <p:cNvSpPr/>
          <p:nvPr/>
        </p:nvSpPr>
        <p:spPr>
          <a:xfrm>
            <a:off x="9263728" y="2381672"/>
            <a:ext cx="1452140" cy="3516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38C11D7-65FD-E24B-2C42-1B147891E173}"/>
              </a:ext>
            </a:extLst>
          </p:cNvPr>
          <p:cNvSpPr/>
          <p:nvPr/>
        </p:nvSpPr>
        <p:spPr>
          <a:xfrm>
            <a:off x="3474720" y="2821494"/>
            <a:ext cx="1350498" cy="3516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um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FE34DD7-D154-1BCC-1433-9ADB5B4D7B23}"/>
              </a:ext>
            </a:extLst>
          </p:cNvPr>
          <p:cNvSpPr/>
          <p:nvPr/>
        </p:nvSpPr>
        <p:spPr>
          <a:xfrm>
            <a:off x="9129932" y="2867959"/>
            <a:ext cx="1636296" cy="3516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0A40CBE8-9A10-50AF-89C6-AB2DEA627A59}"/>
              </a:ext>
            </a:extLst>
          </p:cNvPr>
          <p:cNvSpPr/>
          <p:nvPr/>
        </p:nvSpPr>
        <p:spPr>
          <a:xfrm>
            <a:off x="3715323" y="3752871"/>
            <a:ext cx="1162928" cy="3516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7"/>
          <a:srcRect t="13594" b="13594"/>
          <a:stretch/>
        </p:blipFill>
        <p:spPr>
          <a:xfrm>
            <a:off x="5910470" y="1250326"/>
            <a:ext cx="12563060" cy="6890988"/>
          </a:xfrm>
          <a:prstGeom prst="rect">
            <a:avLst/>
          </a:prstGeom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6" y="92577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3983" y="2215411"/>
            <a:ext cx="114631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87961" y="4292903"/>
            <a:ext cx="704335" cy="6301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5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41" grpId="0" animBg="1"/>
      <p:bldP spid="10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5BCA2-C571-CB7D-5F1F-95AB4B1C4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>
            <a:extLst>
              <a:ext uri="{FF2B5EF4-FFF2-40B4-BE49-F238E27FC236}">
                <a16:creationId xmlns:a16="http://schemas.microsoft.com/office/drawing/2014/main" id="{BF94B328-4EA3-97CF-666C-F8636417AE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594" b="13594"/>
          <a:stretch/>
        </p:blipFill>
        <p:spPr>
          <a:xfrm>
            <a:off x="-573147" y="-286700"/>
            <a:ext cx="12563060" cy="6890988"/>
          </a:xfrm>
          <a:prstGeom prst="rect">
            <a:avLst/>
          </a:prstGeom>
        </p:spPr>
      </p:pic>
      <p:pic>
        <p:nvPicPr>
          <p:cNvPr id="118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4C81C602-1CB6-AC35-E83F-A3CD12CC5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86BCC914-26EE-000F-2EDC-1F0469B20D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>
            <a:extLst>
              <a:ext uri="{FF2B5EF4-FFF2-40B4-BE49-F238E27FC236}">
                <a16:creationId xmlns:a16="http://schemas.microsoft.com/office/drawing/2014/main" id="{9FEDFB0A-0F57-FA52-4A9D-9A453D32D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6" y="92577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B6DE55EF-056F-E0DC-E7B1-765E2C4142A4}"/>
              </a:ext>
            </a:extLst>
          </p:cNvPr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DEA1A6-7D78-2F71-BED6-4DD9CDC68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3F9EFD-C416-D187-6295-226F55283F0D}"/>
              </a:ext>
            </a:extLst>
          </p:cNvPr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216E68-29BE-10CB-0A3D-4FBC3ED34E01}"/>
              </a:ext>
            </a:extLst>
          </p:cNvPr>
          <p:cNvSpPr/>
          <p:nvPr/>
        </p:nvSpPr>
        <p:spPr>
          <a:xfrm>
            <a:off x="5109382" y="5521340"/>
            <a:ext cx="704335" cy="6301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2B3E2EE6-C104-052B-8CBD-D2DED7869ECD}"/>
              </a:ext>
            </a:extLst>
          </p:cNvPr>
          <p:cNvSpPr txBox="1"/>
          <p:nvPr/>
        </p:nvSpPr>
        <p:spPr>
          <a:xfrm>
            <a:off x="1354849" y="2063566"/>
            <a:ext cx="117646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Câu2: Cho </a:t>
            </a:r>
            <a:r>
              <a:rPr lang="en-US" sz="4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41" grpId="0" animBg="1"/>
      <p:bldP spid="1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662609" y="902058"/>
            <a:ext cx="1094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đặc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điểm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con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>
            <a:off x="6573079" y="1438794"/>
            <a:ext cx="4678017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A34F245-8CE7-1C31-B0D7-40D49895DD22}"/>
              </a:ext>
            </a:extLst>
          </p:cNvPr>
          <p:cNvSpPr txBox="1"/>
          <p:nvPr/>
        </p:nvSpPr>
        <p:spPr>
          <a:xfrm>
            <a:off x="2030481" y="2172493"/>
            <a:ext cx="4887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Mẫu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063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E63C1-17E1-BEFA-ACD3-A6600B0E6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>
            <a:extLst>
              <a:ext uri="{FF2B5EF4-FFF2-40B4-BE49-F238E27FC236}">
                <a16:creationId xmlns:a16="http://schemas.microsoft.com/office/drawing/2014/main" id="{FEA48F78-ACE1-4F22-3471-C5E6ADFC6A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594" b="13594"/>
          <a:stretch/>
        </p:blipFill>
        <p:spPr>
          <a:xfrm>
            <a:off x="97476" y="253712"/>
            <a:ext cx="12563060" cy="6890988"/>
          </a:xfrm>
          <a:prstGeom prst="rect">
            <a:avLst/>
          </a:prstGeom>
        </p:spPr>
      </p:pic>
      <p:pic>
        <p:nvPicPr>
          <p:cNvPr id="118" name="Dong ho bao het gio (mp3cut.net)">
            <a:hlinkClick r:id="" action="ppaction://media"/>
            <a:extLst>
              <a:ext uri="{FF2B5EF4-FFF2-40B4-BE49-F238E27FC236}">
                <a16:creationId xmlns:a16="http://schemas.microsoft.com/office/drawing/2014/main" id="{C8E6904A-B7A3-F8B0-AD45-8E037BB43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  <a:extLst>
              <a:ext uri="{FF2B5EF4-FFF2-40B4-BE49-F238E27FC236}">
                <a16:creationId xmlns:a16="http://schemas.microsoft.com/office/drawing/2014/main" id="{38E4CB65-DEA4-FC57-68C5-1769FB03CF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>
            <a:extLst>
              <a:ext uri="{FF2B5EF4-FFF2-40B4-BE49-F238E27FC236}">
                <a16:creationId xmlns:a16="http://schemas.microsoft.com/office/drawing/2014/main" id="{5EC514E3-711B-D8E0-7EFA-AC165F89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6" y="92577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CB7F494A-2FFB-58FE-EA22-5F3BD4B284D8}"/>
              </a:ext>
            </a:extLst>
          </p:cNvPr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940A45-79FD-7F4A-3B20-151EA9A1CE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BA9085-BBF4-1CB1-0EF7-68EED95CF753}"/>
              </a:ext>
            </a:extLst>
          </p:cNvPr>
          <p:cNvSpPr txBox="1"/>
          <p:nvPr/>
        </p:nvSpPr>
        <p:spPr>
          <a:xfrm>
            <a:off x="6920188" y="253712"/>
            <a:ext cx="59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153732-95D9-0E06-A750-EDFD5D97850B}"/>
              </a:ext>
            </a:extLst>
          </p:cNvPr>
          <p:cNvSpPr/>
          <p:nvPr/>
        </p:nvSpPr>
        <p:spPr>
          <a:xfrm>
            <a:off x="1354849" y="4067558"/>
            <a:ext cx="704335" cy="6301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0ED67-3ECE-FDCA-C846-32BA839A51B5}"/>
              </a:ext>
            </a:extLst>
          </p:cNvPr>
          <p:cNvSpPr txBox="1"/>
          <p:nvPr/>
        </p:nvSpPr>
        <p:spPr>
          <a:xfrm>
            <a:off x="1354849" y="2643718"/>
            <a:ext cx="117646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Câu nêu đặc điểm là: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vườn rau, bà đang nhặt cỏ, bắt sâu.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rất chăm chỉ, ngoan ngoãn.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C.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em là ngôi trường hạnh phúc.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8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42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41" grpId="0" animBg="1"/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70D8AD6-418B-37DA-02AE-03A1418E3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5" y="649357"/>
            <a:ext cx="9008579" cy="436659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6E73CA-ED03-03EA-5B3F-80938AA39541}"/>
              </a:ext>
            </a:extLst>
          </p:cNvPr>
          <p:cNvSpPr txBox="1"/>
          <p:nvPr/>
        </p:nvSpPr>
        <p:spPr>
          <a:xfrm>
            <a:off x="2902226" y="5369879"/>
            <a:ext cx="6758609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MẤP MÔ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3147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6E73CA-ED03-03EA-5B3F-80938AA39541}"/>
              </a:ext>
            </a:extLst>
          </p:cNvPr>
          <p:cNvSpPr txBox="1"/>
          <p:nvPr/>
        </p:nvSpPr>
        <p:spPr>
          <a:xfrm>
            <a:off x="3071039" y="5240401"/>
            <a:ext cx="6758609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KHÚC KHUỶU, NGOẰN NGOÈO, QUANH CO, UỐN LƯỢN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B39784D-7262-1918-19FC-25133CF76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942535"/>
            <a:ext cx="9075860" cy="376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139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6E73CA-ED03-03EA-5B3F-80938AA39541}"/>
              </a:ext>
            </a:extLst>
          </p:cNvPr>
          <p:cNvSpPr txBox="1"/>
          <p:nvPr/>
        </p:nvSpPr>
        <p:spPr>
          <a:xfrm>
            <a:off x="2862469" y="5396383"/>
            <a:ext cx="6758609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LẦY LỘI, TRƠN TRƯỢT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0B86884-4199-F70D-E8D5-E99C62111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872197"/>
            <a:ext cx="8714789" cy="41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030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6E73CA-ED03-03EA-5B3F-80938AA39541}"/>
              </a:ext>
            </a:extLst>
          </p:cNvPr>
          <p:cNvSpPr txBox="1"/>
          <p:nvPr/>
        </p:nvSpPr>
        <p:spPr>
          <a:xfrm>
            <a:off x="2437992" y="5364470"/>
            <a:ext cx="6758609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NHỎ, HẸP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EF81B02-307A-4CB3-30AA-2498802E9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928468"/>
            <a:ext cx="9608234" cy="407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743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36E73CA-ED03-03EA-5B3F-80938AA39541}"/>
              </a:ext>
            </a:extLst>
          </p:cNvPr>
          <p:cNvSpPr txBox="1"/>
          <p:nvPr/>
        </p:nvSpPr>
        <p:spPr>
          <a:xfrm>
            <a:off x="2902226" y="5369879"/>
            <a:ext cx="6758609" cy="7694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RỘNG LỚN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6B0A366-7B9C-42F0-ECF9-E1CC78002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1" y="665018"/>
            <a:ext cx="10174477" cy="434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519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9957"/>
            <a:ext cx="12488779" cy="707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2" y="225631"/>
            <a:ext cx="10046525" cy="4880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0078" y="5237026"/>
            <a:ext cx="5462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        Đường ven biển Cát Bà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26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580</Words>
  <Application>Microsoft Office PowerPoint</Application>
  <PresentationFormat>Màn hình rộng</PresentationFormat>
  <Paragraphs>76</Paragraphs>
  <Slides>20</Slides>
  <Notes>13</Notes>
  <HiddenSlides>0</HiddenSlides>
  <MMClips>8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28" baseType="lpstr">
      <vt:lpstr>等线</vt:lpstr>
      <vt:lpstr>.VnTimeH</vt:lpstr>
      <vt:lpstr>Arial</vt:lpstr>
      <vt:lpstr>Calibri</vt:lpstr>
      <vt:lpstr>Times New Roman</vt:lpstr>
      <vt:lpstr>Chủ đề Office</vt:lpstr>
      <vt:lpstr>Clip</vt:lpstr>
      <vt:lpstr>Bitmap Image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</cp:lastModifiedBy>
  <cp:revision>48</cp:revision>
  <dcterms:created xsi:type="dcterms:W3CDTF">2022-09-23T15:23:38Z</dcterms:created>
  <dcterms:modified xsi:type="dcterms:W3CDTF">2024-10-11T01:07:45Z</dcterms:modified>
</cp:coreProperties>
</file>