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10" r:id="rId3"/>
    <p:sldId id="411" r:id="rId4"/>
    <p:sldId id="412" r:id="rId5"/>
    <p:sldId id="414" r:id="rId6"/>
    <p:sldId id="287" r:id="rId7"/>
    <p:sldId id="277" r:id="rId8"/>
    <p:sldId id="266" r:id="rId9"/>
    <p:sldId id="34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C12"/>
    <a:srgbClr val="0000CC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BAF7-AB79-40A9-ACFA-D6B335A19E9D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15C7-7002-4C4E-A356-EE012B065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8C3708-3DB0-4FE6-84F7-1BC515DDDF96}" type="slidenum">
              <a:rPr lang="en-US" smtClean="0">
                <a:solidFill>
                  <a:srgbClr val="000000"/>
                </a:solidFill>
                <a:latin typeface="VNI-Vari" pitchFamily="2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VNI-Va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6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442;p17:notes">
            <a:extLst>
              <a:ext uri="{FF2B5EF4-FFF2-40B4-BE49-F238E27FC236}">
                <a16:creationId xmlns="" xmlns:a16="http://schemas.microsoft.com/office/drawing/2014/main" id="{9638D0FD-BE5E-40BB-AC0B-E9F005059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300413"/>
            <a:ext cx="7315200" cy="270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Google Shape;443;p17:notes">
            <a:extLst>
              <a:ext uri="{FF2B5EF4-FFF2-40B4-BE49-F238E27FC236}">
                <a16:creationId xmlns="" xmlns:a16="http://schemas.microsoft.com/office/drawing/2014/main" id="{441383FB-B0B6-4E8C-828A-57A382ED51D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514600" y="857250"/>
            <a:ext cx="4114800" cy="2314575"/>
          </a:xfrm>
          <a:custGeom>
            <a:avLst/>
            <a:gdLst>
              <a:gd name="T0" fmla="*/ 0 w 120000"/>
              <a:gd name="T1" fmla="*/ 0 h 120000"/>
              <a:gd name="T2" fmla="*/ 141096492 w 120000"/>
              <a:gd name="T3" fmla="*/ 0 h 120000"/>
              <a:gd name="T4" fmla="*/ 141096492 w 120000"/>
              <a:gd name="T5" fmla="*/ 44643812 h 120000"/>
              <a:gd name="T6" fmla="*/ 0 w 120000"/>
              <a:gd name="T7" fmla="*/ 4464381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9002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95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394-4554-41B3-BD4B-912C654A7731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Rung%20Chuong%20Vang\chaomung.wa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1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0" y="33951"/>
            <a:ext cx="12192000" cy="67900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09590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5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9" descr="Picture1"/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99" y="5273902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4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94568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7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6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6" name="WordArt 18"/>
          <p:cNvSpPr>
            <a:spLocks noChangeArrowheads="1" noChangeShapeType="1" noTextEdit="1"/>
          </p:cNvSpPr>
          <p:nvPr/>
        </p:nvSpPr>
        <p:spPr bwMode="auto">
          <a:xfrm>
            <a:off x="2667000" y="3548063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</p:spTree>
    <p:extLst>
      <p:ext uri="{BB962C8B-B14F-4D97-AF65-F5344CB8AC3E}">
        <p14:creationId xmlns:p14="http://schemas.microsoft.com/office/powerpoint/2010/main" val="33570975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9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9" presetClass="entr" presetSubtype="10" repeatCount="4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5"/>
                </p:tgtEl>
              </p:cMediaNode>
            </p:audio>
          </p:childTnLst>
        </p:cTn>
      </p:par>
    </p:tnLst>
    <p:bldLst>
      <p:bldP spid="109586" grpId="0" animBg="1"/>
      <p:bldP spid="1095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1"/>
          <p:cNvSpPr>
            <a:spLocks noChangeArrowheads="1"/>
          </p:cNvSpPr>
          <p:nvPr/>
        </p:nvSpPr>
        <p:spPr bwMode="auto">
          <a:xfrm>
            <a:off x="4343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33951"/>
            <a:ext cx="12192000" cy="67900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5124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7951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" y="1431388"/>
            <a:ext cx="12101728" cy="1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2819400" y="416978"/>
            <a:ext cx="8225971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4805364" y="1628774"/>
            <a:ext cx="3271836" cy="6343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4939278" y="1703389"/>
            <a:ext cx="3013075" cy="5127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630492" y="1621062"/>
            <a:ext cx="36721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.VnBlack" panose="020B7200000000000000" pitchFamily="34" charset="0"/>
              </a:rPr>
              <a:t>C©u hái </a:t>
            </a:r>
            <a:r>
              <a:rPr lang="en-US" altLang="en-US" sz="4000" smtClean="0">
                <a:latin typeface=".VnBlack" panose="020B7200000000000000" pitchFamily="34" charset="0"/>
              </a:rPr>
              <a:t>1</a:t>
            </a:r>
            <a:endParaRPr lang="en-US" altLang="en-US" sz="4000">
              <a:latin typeface=".VnBlack" panose="020B7200000000000000" pitchFamily="34" charset="0"/>
            </a:endParaRPr>
          </a:p>
        </p:txBody>
      </p:sp>
      <p:pic>
        <p:nvPicPr>
          <p:cNvPr id="5130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57" y="62641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905000" y="2366963"/>
            <a:ext cx="838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4000" b="1">
                <a:latin typeface="Times New Roman" panose="02020603050405020304" pitchFamily="18" charset="0"/>
              </a:rPr>
              <a:t>Đúng ghi </a:t>
            </a:r>
            <a:r>
              <a:rPr lang="fr-FR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fr-FR" altLang="en-US" sz="4000" b="1">
                <a:latin typeface="Times New Roman" panose="02020603050405020304" pitchFamily="18" charset="0"/>
              </a:rPr>
              <a:t>, sai ghi </a:t>
            </a:r>
            <a:r>
              <a:rPr lang="fr-FR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</a:rPr>
              <a:t>0</a:t>
            </a:r>
          </a:p>
        </p:txBody>
      </p:sp>
      <p:sp>
        <p:nvSpPr>
          <p:cNvPr id="55" name="Oval 49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56" name="Oval 50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58" name="Oval 52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chemeClr val="folHlink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7600" y="5643562"/>
            <a:ext cx="2133600" cy="76993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44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61" name="Oval 53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" name="Oval 53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66FFFF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3" name="Oval 53"/>
          <p:cNvSpPr>
            <a:spLocks noChangeArrowheads="1"/>
          </p:cNvSpPr>
          <p:nvPr/>
        </p:nvSpPr>
        <p:spPr bwMode="auto">
          <a:xfrm>
            <a:off x="8066088" y="5334000"/>
            <a:ext cx="1143000" cy="1143000"/>
          </a:xfrm>
          <a:prstGeom prst="ellipse">
            <a:avLst/>
          </a:prstGeom>
          <a:solidFill>
            <a:srgbClr val="00FF99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4" name="Oval 53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5" name="Oval 53"/>
          <p:cNvSpPr>
            <a:spLocks noChangeArrowheads="1"/>
          </p:cNvSpPr>
          <p:nvPr/>
        </p:nvSpPr>
        <p:spPr bwMode="auto">
          <a:xfrm>
            <a:off x="8066088" y="5334000"/>
            <a:ext cx="1143000" cy="1143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FF0000"/>
                </a:solidFill>
              </a:rPr>
              <a:t>10</a:t>
            </a:r>
            <a:endParaRPr lang="en-US" altLang="en-US" sz="6600" b="1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174875" y="3097214"/>
            <a:ext cx="3036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a)    45,8</a:t>
            </a:r>
          </a:p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2,54</a:t>
            </a: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2,04</a:t>
            </a:r>
            <a:endParaRPr lang="vi-VN" alt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961063" y="3160714"/>
            <a:ext cx="3040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b)     45,8</a:t>
            </a:r>
          </a:p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2,54</a:t>
            </a:r>
          </a:p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43,26</a:t>
            </a:r>
            <a:endParaRPr lang="vi-VN" alt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>
            <a:off x="6831948" y="4461556"/>
            <a:ext cx="155638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783113" y="3365953"/>
            <a:ext cx="70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vi-VN" alt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662512" y="3482982"/>
            <a:ext cx="709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vi-VN" alt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Line 22"/>
          <p:cNvSpPr>
            <a:spLocks noChangeShapeType="1"/>
          </p:cNvSpPr>
          <p:nvPr/>
        </p:nvSpPr>
        <p:spPr bwMode="auto">
          <a:xfrm>
            <a:off x="2795486" y="4376286"/>
            <a:ext cx="14999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4854575" y="4002089"/>
            <a:ext cx="647700" cy="631825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5000"/>
              </a:spcBef>
            </a:pPr>
            <a:r>
              <a:rPr lang="en-US" altLang="en-US" sz="2800"/>
              <a:t>S</a:t>
            </a: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8559800" y="4002089"/>
            <a:ext cx="660400" cy="578043"/>
          </a:xfrm>
          <a:prstGeom prst="rect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5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709716094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0" grpId="0"/>
      <p:bldP spid="71" grpId="0"/>
      <p:bldP spid="72" grpId="0" animBg="1"/>
      <p:bldP spid="73" grpId="0"/>
      <p:bldP spid="74" grpId="0"/>
      <p:bldP spid="75" grpId="0" animBg="1"/>
      <p:bldP spid="77" grpId="0" animBg="1"/>
      <p:bldP spid="77" grpId="1" animBg="1"/>
      <p:bldP spid="78" grpId="0" animBg="1"/>
      <p:bldP spid="7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1"/>
          <p:cNvSpPr>
            <a:spLocks noChangeArrowheads="1"/>
          </p:cNvSpPr>
          <p:nvPr/>
        </p:nvSpPr>
        <p:spPr bwMode="auto">
          <a:xfrm>
            <a:off x="4343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33951"/>
            <a:ext cx="12192000" cy="67900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7" y="259846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72" y="1430843"/>
            <a:ext cx="12222745" cy="11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5"/>
          <p:cNvSpPr>
            <a:spLocks noChangeArrowheads="1" noChangeShapeType="1" noTextEdit="1"/>
          </p:cNvSpPr>
          <p:nvPr/>
        </p:nvSpPr>
        <p:spPr bwMode="auto">
          <a:xfrm>
            <a:off x="2616200" y="512474"/>
            <a:ext cx="8102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3703185" y="1628775"/>
            <a:ext cx="2967036" cy="740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3833812" y="1703389"/>
            <a:ext cx="2718871" cy="5766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/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717698" y="1681755"/>
            <a:ext cx="2994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.VnBlack" panose="020B7200000000000000" pitchFamily="34" charset="0"/>
              </a:rPr>
              <a:t>C©u hái </a:t>
            </a:r>
            <a:r>
              <a:rPr lang="en-US" altLang="en-US" sz="4000" b="1" smtClean="0">
                <a:latin typeface=".VnBlack" panose="020B7200000000000000" pitchFamily="34" charset="0"/>
              </a:rPr>
              <a:t>2</a:t>
            </a:r>
            <a:endParaRPr lang="en-US" altLang="en-US" sz="4000" b="1">
              <a:latin typeface=".VnBlack" panose="020B7200000000000000" pitchFamily="34" charset="0"/>
            </a:endParaRPr>
          </a:p>
        </p:txBody>
      </p:sp>
      <p:pic>
        <p:nvPicPr>
          <p:cNvPr id="4106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993" y="841201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905000" y="2438400"/>
            <a:ext cx="838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anose="02020603050405020304" pitchFamily="18" charset="0"/>
              </a:rPr>
              <a:t>Kết quả của phép tính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48,2 + 23,3 </a:t>
            </a:r>
            <a:r>
              <a:rPr lang="en-US" altLang="en-US" sz="4000" b="1">
                <a:latin typeface="Times New Roman" panose="02020603050405020304" pitchFamily="18" charset="0"/>
              </a:rPr>
              <a:t>là: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800600" y="3200401"/>
            <a:ext cx="29718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A. 715</a:t>
            </a:r>
            <a:endParaRPr lang="vi-VN" altLang="en-US" sz="40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B. 71,5</a:t>
            </a:r>
            <a:endParaRPr lang="vi-VN" altLang="en-US" sz="40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C. 61,5</a:t>
            </a:r>
            <a:endParaRPr lang="vi-VN" altLang="en-US" sz="40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4000" b="1"/>
          </a:p>
        </p:txBody>
      </p: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</a:rPr>
              <a:t>0</a:t>
            </a:r>
          </a:p>
        </p:txBody>
      </p:sp>
      <p:sp>
        <p:nvSpPr>
          <p:cNvPr id="55" name="Oval 49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56" name="Oval 50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58" name="Oval 52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chemeClr val="folHlink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7600" y="5643562"/>
            <a:ext cx="2133600" cy="76993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44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61" name="Oval 53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" name="Oval 53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66FFFF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3" name="Oval 53"/>
          <p:cNvSpPr>
            <a:spLocks noChangeArrowheads="1"/>
          </p:cNvSpPr>
          <p:nvPr/>
        </p:nvSpPr>
        <p:spPr bwMode="auto">
          <a:xfrm>
            <a:off x="8066088" y="5334000"/>
            <a:ext cx="1143000" cy="1143000"/>
          </a:xfrm>
          <a:prstGeom prst="ellipse">
            <a:avLst/>
          </a:prstGeom>
          <a:solidFill>
            <a:srgbClr val="00FF99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4" name="Oval 53"/>
          <p:cNvSpPr>
            <a:spLocks noChangeArrowheads="1"/>
          </p:cNvSpPr>
          <p:nvPr/>
        </p:nvSpPr>
        <p:spPr bwMode="auto">
          <a:xfrm>
            <a:off x="8077200" y="5334000"/>
            <a:ext cx="1143000" cy="11430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5" name="Oval 53"/>
          <p:cNvSpPr>
            <a:spLocks noChangeArrowheads="1"/>
          </p:cNvSpPr>
          <p:nvPr/>
        </p:nvSpPr>
        <p:spPr bwMode="auto">
          <a:xfrm>
            <a:off x="8066088" y="5334000"/>
            <a:ext cx="1143000" cy="1143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FF0000"/>
                </a:solidFill>
              </a:rPr>
              <a:t>10</a:t>
            </a:r>
            <a:endParaRPr lang="en-US" altLang="en-US" sz="6600" b="1">
              <a:solidFill>
                <a:srgbClr val="FF0000"/>
              </a:solidFill>
            </a:endParaRPr>
          </a:p>
        </p:txBody>
      </p:sp>
      <p:sp>
        <p:nvSpPr>
          <p:cNvPr id="67" name="AutoShape 17"/>
          <p:cNvSpPr>
            <a:spLocks noChangeArrowheads="1"/>
          </p:cNvSpPr>
          <p:nvPr/>
        </p:nvSpPr>
        <p:spPr bwMode="auto">
          <a:xfrm>
            <a:off x="4697638" y="4513945"/>
            <a:ext cx="1905000" cy="5969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000" b="1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4902426" y="4358371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B. 71,5</a:t>
            </a:r>
            <a:endParaRPr lang="vi-VN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16498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7" grpId="1" animBg="1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8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F92921B5-6804-450C-B23D-A61D390E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66046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3E35F7"/>
              </a:solidFill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="" xmlns:a16="http://schemas.microsoft.com/office/drawing/2014/main" id="{9309FE40-2CCF-4E6B-8839-BE1AA650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615997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.VnAristote" panose="020B7200000000000000" pitchFamily="34" charset="0"/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="" xmlns:a16="http://schemas.microsoft.com/office/drawing/2014/main" id="{85BDE9E8-BC4A-41E3-B7A8-77C3B5C9C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533447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Aristote" panose="020B7200000000000000" pitchFamily="34" charset="0"/>
            </a:endParaRPr>
          </a:p>
        </p:txBody>
      </p:sp>
      <p:sp>
        <p:nvSpPr>
          <p:cNvPr id="8197" name="Text Box 6">
            <a:extLst>
              <a:ext uri="{FF2B5EF4-FFF2-40B4-BE49-F238E27FC236}">
                <a16:creationId xmlns="" xmlns:a16="http://schemas.microsoft.com/office/drawing/2014/main" id="{173DDE29-D51B-4941-BA80-39D27757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3934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.VnAristote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40610" y="3580592"/>
            <a:ext cx="3267693" cy="795689"/>
            <a:chOff x="5891152" y="4443073"/>
            <a:chExt cx="3267693" cy="795689"/>
          </a:xfrm>
        </p:grpSpPr>
        <p:sp>
          <p:nvSpPr>
            <p:cNvPr id="95252" name="Text Box 20">
              <a:extLst>
                <a:ext uri="{FF2B5EF4-FFF2-40B4-BE49-F238E27FC236}">
                  <a16:creationId xmlns="" xmlns:a16="http://schemas.microsoft.com/office/drawing/2014/main" id="{7BFF007D-B192-49FA-95B8-42BB69FCA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44681">
              <a:off x="6887237" y="4653987"/>
              <a:ext cx="1905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?m</a:t>
              </a:r>
            </a:p>
          </p:txBody>
        </p:sp>
        <p:sp>
          <p:nvSpPr>
            <p:cNvPr id="95255" name="Freeform 23">
              <a:extLst>
                <a:ext uri="{FF2B5EF4-FFF2-40B4-BE49-F238E27FC236}">
                  <a16:creationId xmlns="" xmlns:a16="http://schemas.microsoft.com/office/drawing/2014/main" id="{79202B7F-39D1-42B2-9702-57B5F62454B5}"/>
                </a:ext>
              </a:extLst>
            </p:cNvPr>
            <p:cNvSpPr>
              <a:spLocks/>
            </p:cNvSpPr>
            <p:nvPr/>
          </p:nvSpPr>
          <p:spPr bwMode="auto">
            <a:xfrm rot="20670908" flipV="1">
              <a:off x="5891152" y="4443073"/>
              <a:ext cx="3267693" cy="380055"/>
            </a:xfrm>
            <a:custGeom>
              <a:avLst/>
              <a:gdLst>
                <a:gd name="T0" fmla="*/ 0 w 1248"/>
                <a:gd name="T1" fmla="*/ 2147483646 h 144"/>
                <a:gd name="T2" fmla="*/ 2147483646 w 1248"/>
                <a:gd name="T3" fmla="*/ 0 h 144"/>
                <a:gd name="T4" fmla="*/ 2147483646 w 1248"/>
                <a:gd name="T5" fmla="*/ 2147483646 h 144"/>
                <a:gd name="T6" fmla="*/ 0 60000 65536"/>
                <a:gd name="T7" fmla="*/ 0 60000 65536"/>
                <a:gd name="T8" fmla="*/ 0 60000 65536"/>
                <a:gd name="T9" fmla="*/ 0 w 1248"/>
                <a:gd name="T10" fmla="*/ 0 h 144"/>
                <a:gd name="T11" fmla="*/ 1248 w 12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144">
                  <a:moveTo>
                    <a:pt x="0" y="144"/>
                  </a:moveTo>
                  <a:cubicBezTo>
                    <a:pt x="208" y="72"/>
                    <a:pt x="416" y="0"/>
                    <a:pt x="624" y="0"/>
                  </a:cubicBezTo>
                  <a:cubicBezTo>
                    <a:pt x="832" y="0"/>
                    <a:pt x="1040" y="72"/>
                    <a:pt x="1248" y="14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3200"/>
            </a:p>
          </p:txBody>
        </p:sp>
      </p:grp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5F91A2AF-3FC7-4EDC-8408-3E5B444B677C}"/>
              </a:ext>
            </a:extLst>
          </p:cNvPr>
          <p:cNvSpPr txBox="1">
            <a:spLocks noChangeArrowheads="1"/>
          </p:cNvSpPr>
          <p:nvPr/>
        </p:nvSpPr>
        <p:spPr>
          <a:xfrm>
            <a:off x="691096" y="487324"/>
            <a:ext cx="10948131" cy="2674329"/>
          </a:xfrm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endParaRPr lang="en-US" sz="4000" b="1" i="1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5001" y="76382"/>
            <a:ext cx="11812882" cy="2166330"/>
          </a:xfrm>
          <a:prstGeom prst="roundRect">
            <a:avLst/>
          </a:prstGeom>
          <a:solidFill>
            <a:srgbClr val="C0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just">
              <a:spcBef>
                <a:spcPct val="20000"/>
              </a:spcBef>
              <a:defRPr/>
            </a:pPr>
            <a:r>
              <a:rPr lang="en-US" sz="3600" b="1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Ví dụ 1: </a:t>
            </a:r>
            <a:r>
              <a:rPr lang="en-US" sz="3600" b="1" ker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 gấp khúc ABC dài 4,29 m, trong đó đoạn thẳng AB dài 1,84 m. Hỏi đoạn thẳng BC dài bao nhiêu mét 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33228" y="1979954"/>
            <a:ext cx="6771956" cy="2580292"/>
            <a:chOff x="2555071" y="2866226"/>
            <a:chExt cx="6771956" cy="2580292"/>
          </a:xfrm>
        </p:grpSpPr>
        <p:sp>
          <p:nvSpPr>
            <p:cNvPr id="95251" name="Text Box 19">
              <a:extLst>
                <a:ext uri="{FF2B5EF4-FFF2-40B4-BE49-F238E27FC236}">
                  <a16:creationId xmlns="" xmlns:a16="http://schemas.microsoft.com/office/drawing/2014/main" id="{F9D84B7C-757D-4C51-B2CC-E83F770A5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7718">
              <a:off x="3420819" y="4861743"/>
              <a:ext cx="15732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1,84m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555071" y="2866226"/>
              <a:ext cx="6771956" cy="2560715"/>
              <a:chOff x="2555071" y="2866226"/>
              <a:chExt cx="6771956" cy="2560715"/>
            </a:xfrm>
          </p:grpSpPr>
          <p:sp>
            <p:nvSpPr>
              <p:cNvPr id="5126" name="Text Box 9">
                <a:extLst>
                  <a:ext uri="{FF2B5EF4-FFF2-40B4-BE49-F238E27FC236}">
                    <a16:creationId xmlns="" xmlns:a16="http://schemas.microsoft.com/office/drawing/2014/main" id="{1F71D8EB-788C-4614-8ADE-55BB25CB5D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22214" y="4019573"/>
                <a:ext cx="40481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5127" name="Line 10">
                <a:extLst>
                  <a:ext uri="{FF2B5EF4-FFF2-40B4-BE49-F238E27FC236}">
                    <a16:creationId xmlns="" xmlns:a16="http://schemas.microsoft.com/office/drawing/2014/main" id="{049FBA42-80D0-447D-AD10-CFB4D6FFC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12294" y="4014312"/>
                <a:ext cx="3230105" cy="85504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200"/>
              </a:p>
            </p:txBody>
          </p:sp>
          <p:sp>
            <p:nvSpPr>
              <p:cNvPr id="5128" name="Text Box 11">
                <a:extLst>
                  <a:ext uri="{FF2B5EF4-FFF2-40B4-BE49-F238E27FC236}">
                    <a16:creationId xmlns="" xmlns:a16="http://schemas.microsoft.com/office/drawing/2014/main" id="{E67D5A5C-5AA2-4536-B71F-2200D5220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5071" y="4755667"/>
                <a:ext cx="3810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129" name="Text Box 12">
                <a:extLst>
                  <a:ext uri="{FF2B5EF4-FFF2-40B4-BE49-F238E27FC236}">
                    <a16:creationId xmlns="" xmlns:a16="http://schemas.microsoft.com/office/drawing/2014/main" id="{247FEBC1-7589-4817-8FFD-ED6EAD399B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3087" y="4842166"/>
                <a:ext cx="40481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03" name="Text Box 14">
                <a:extLst>
                  <a:ext uri="{FF2B5EF4-FFF2-40B4-BE49-F238E27FC236}">
                    <a16:creationId xmlns="" xmlns:a16="http://schemas.microsoft.com/office/drawing/2014/main" id="{9984CBC3-51B1-4A13-8FFE-D63CFAB468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4088696"/>
                <a:ext cx="9144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</a:rPr>
                  <a:t> </a:t>
                </a:r>
                <a:endParaRPr lang="en-US" altLang="en-US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2" name="Line 15">
                <a:extLst>
                  <a:ext uri="{FF2B5EF4-FFF2-40B4-BE49-F238E27FC236}">
                    <a16:creationId xmlns="" xmlns:a16="http://schemas.microsoft.com/office/drawing/2014/main" id="{92446526-4ED8-40D4-A58E-C40447311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200" y="4772729"/>
                <a:ext cx="3069095" cy="10731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200"/>
              </a:p>
            </p:txBody>
          </p:sp>
          <p:sp>
            <p:nvSpPr>
              <p:cNvPr id="5133" name="Text Box 16">
                <a:extLst>
                  <a:ext uri="{FF2B5EF4-FFF2-40B4-BE49-F238E27FC236}">
                    <a16:creationId xmlns="" xmlns:a16="http://schemas.microsoft.com/office/drawing/2014/main" id="{4CD018D9-9516-4456-9EC9-709314637B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7205" y="3632530"/>
                <a:ext cx="304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b="1" dirty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5134" name="Text Box 17">
                <a:extLst>
                  <a:ext uri="{FF2B5EF4-FFF2-40B4-BE49-F238E27FC236}">
                    <a16:creationId xmlns="" xmlns:a16="http://schemas.microsoft.com/office/drawing/2014/main" id="{BF914301-340E-4E39-BAAE-BC652C169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7961" y="3739703"/>
                <a:ext cx="304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b="1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5135" name="Text Box 18">
                <a:extLst>
                  <a:ext uri="{FF2B5EF4-FFF2-40B4-BE49-F238E27FC236}">
                    <a16:creationId xmlns="" xmlns:a16="http://schemas.microsoft.com/office/drawing/2014/main" id="{08FF7EB0-B256-4FDC-B1C8-3C33E3D91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4316" y="2866226"/>
                <a:ext cx="304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b="1" dirty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95254" name="Text Box 22">
                <a:extLst>
                  <a:ext uri="{FF2B5EF4-FFF2-40B4-BE49-F238E27FC236}">
                    <a16:creationId xmlns="" xmlns:a16="http://schemas.microsoft.com/office/drawing/2014/main" id="{026612E2-A363-4596-B457-10F4AE91CC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15607">
                <a:off x="4734203" y="3331746"/>
                <a:ext cx="1799557" cy="584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4,29 m</a:t>
                </a:r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="" xmlns:a16="http://schemas.microsoft.com/office/drawing/2014/main" id="{79202B7F-39D1-42B2-9702-57B5F62454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353199" flipV="1">
                <a:off x="2695826" y="3984643"/>
                <a:ext cx="6321485" cy="410892"/>
              </a:xfrm>
              <a:custGeom>
                <a:avLst/>
                <a:gdLst>
                  <a:gd name="T0" fmla="*/ 0 w 1248"/>
                  <a:gd name="T1" fmla="*/ 2147483646 h 144"/>
                  <a:gd name="T2" fmla="*/ 2147483646 w 1248"/>
                  <a:gd name="T3" fmla="*/ 0 h 144"/>
                  <a:gd name="T4" fmla="*/ 2147483646 w 1248"/>
                  <a:gd name="T5" fmla="*/ 2147483646 h 144"/>
                  <a:gd name="T6" fmla="*/ 0 60000 65536"/>
                  <a:gd name="T7" fmla="*/ 0 60000 65536"/>
                  <a:gd name="T8" fmla="*/ 0 60000 65536"/>
                  <a:gd name="T9" fmla="*/ 0 w 1248"/>
                  <a:gd name="T10" fmla="*/ 0 h 144"/>
                  <a:gd name="T11" fmla="*/ 1248 w 1248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8" h="144">
                    <a:moveTo>
                      <a:pt x="0" y="144"/>
                    </a:moveTo>
                    <a:cubicBezTo>
                      <a:pt x="208" y="72"/>
                      <a:pt x="416" y="0"/>
                      <a:pt x="624" y="0"/>
                    </a:cubicBezTo>
                    <a:cubicBezTo>
                      <a:pt x="832" y="0"/>
                      <a:pt x="1040" y="72"/>
                      <a:pt x="1248" y="144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3200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2533228" y="4987181"/>
            <a:ext cx="58192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4,29 – 1,84 </a:t>
            </a:r>
            <a:r>
              <a:rPr lang="en-US" altLang="en-US" sz="38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altLang="en-US" sz="3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(m)</a:t>
            </a:r>
            <a:endParaRPr lang="en-US" altLang="en-US" sz="3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43">
            <a:extLst>
              <a:ext uri="{FF2B5EF4-FFF2-40B4-BE49-F238E27FC236}">
                <a16:creationId xmlns="" xmlns:a16="http://schemas.microsoft.com/office/drawing/2014/main" id="{B5E1240F-A95A-4892-AAA0-EF02EC4D8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5783406"/>
            <a:ext cx="660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800" b="1" dirty="0" err="1">
                <a:solidFill>
                  <a:srgbClr val="FF0000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3800" b="1" dirty="0">
                <a:solidFill>
                  <a:srgbClr val="FF0000"/>
                </a:solidFill>
                <a:cs typeface="Arial" panose="020B0604020202020204" pitchFamily="34" charset="0"/>
              </a:rPr>
              <a:t>:   4,29 – 1,84 = 2,45 (m)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173951" y="165282"/>
            <a:ext cx="7844099" cy="1590430"/>
          </a:xfrm>
          <a:prstGeom prst="roundRect">
            <a:avLst/>
          </a:prstGeom>
          <a:solidFill>
            <a:srgbClr val="C0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000" b="1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4000" b="1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 dụ </a:t>
            </a:r>
            <a:r>
              <a:rPr lang="en-US" sz="4000" b="1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45,8  – 19, 26 = ? 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79801" y="495313"/>
            <a:ext cx="5410200" cy="1316985"/>
            <a:chOff x="528" y="-502"/>
            <a:chExt cx="5195" cy="1899"/>
          </a:xfrm>
          <a:solidFill>
            <a:srgbClr val="92D050"/>
          </a:solidFill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1488" y="101"/>
              <a:ext cx="2880" cy="1279"/>
            </a:xfrm>
            <a:prstGeom prst="ellipse">
              <a:avLst/>
            </a:prstGeom>
            <a:grpFill/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528" y="-502"/>
              <a:ext cx="5195" cy="1899"/>
            </a:xfrm>
            <a:prstGeom prst="ellipse">
              <a:avLst/>
            </a:prstGeom>
            <a:grpFill/>
            <a:ln w="57150" cmpd="thickThin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2673" indent="-342673" algn="ctr" eaLnBrk="0" hangingPunct="0">
                <a:spcBef>
                  <a:spcPct val="20000"/>
                </a:spcBef>
                <a:defRPr/>
              </a:pPr>
              <a:r>
                <a:rPr lang="en-US" sz="35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35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5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5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35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endParaRPr lang="en-US" sz="35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6096000" y="1872699"/>
            <a:ext cx="13" cy="1473583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 lIns="91379" tIns="45690" rIns="91379" bIns="45690"/>
          <a:lstStyle/>
          <a:p>
            <a:endParaRPr lang="en-US" sz="360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3390701" y="1872700"/>
            <a:ext cx="2705299" cy="149256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 lIns="91379" tIns="45690" rIns="91379" bIns="45690"/>
          <a:lstStyle/>
          <a:p>
            <a:endParaRPr lang="en-US" sz="3600"/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auto">
          <a:xfrm rot="16200000" flipH="1">
            <a:off x="1149351" y="2444772"/>
            <a:ext cx="2616196" cy="4533900"/>
          </a:xfrm>
          <a:prstGeom prst="flowChartAlternateProcess">
            <a:avLst/>
          </a:prstGeom>
          <a:solidFill>
            <a:srgbClr val="FFCCFF"/>
          </a:solidFill>
          <a:ln w="38100" algn="ctr">
            <a:solidFill>
              <a:srgbClr val="66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algn="ctr"/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500" b="1" dirty="0">
              <a:solidFill>
                <a:srgbClr val="C85C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500" b="1" dirty="0">
              <a:solidFill>
                <a:srgbClr val="C85C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 flipH="1">
            <a:off x="4908178" y="3512192"/>
            <a:ext cx="2553447" cy="2286002"/>
          </a:xfrm>
          <a:prstGeom prst="flowChartAlternateProcess">
            <a:avLst/>
          </a:prstGeom>
          <a:solidFill>
            <a:srgbClr val="66CCFF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marL="342054" indent="-342054" algn="ctr">
              <a:spcBef>
                <a:spcPct val="20000"/>
              </a:spcBef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54" indent="-342054" algn="ctr">
              <a:spcBef>
                <a:spcPct val="20000"/>
              </a:spcBef>
            </a:pP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54" indent="-342054" algn="ctr">
              <a:spcBef>
                <a:spcPct val="20000"/>
              </a:spcBef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nhiên.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6200000" flipH="1">
            <a:off x="8507730" y="2437130"/>
            <a:ext cx="2616197" cy="4498343"/>
          </a:xfrm>
          <a:prstGeom prst="flowChartAlternateProcess">
            <a:avLst/>
          </a:prstGeom>
          <a:solidFill>
            <a:srgbClr val="FFCCCC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dấu phẩy ở hiệu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cột với các dấu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phẩy của số bị trừ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số trừ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Arrow Connector 15"/>
          <p:cNvCxnSpPr>
            <a:stCxn id="9" idx="0"/>
          </p:cNvCxnSpPr>
          <p:nvPr/>
        </p:nvCxnSpPr>
        <p:spPr>
          <a:xfrm>
            <a:off x="6096000" y="1872700"/>
            <a:ext cx="3492500" cy="144536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3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oogle Shape;445;p17">
            <a:extLst>
              <a:ext uri="{FF2B5EF4-FFF2-40B4-BE49-F238E27FC236}">
                <a16:creationId xmlns="" xmlns:a16="http://schemas.microsoft.com/office/drawing/2014/main" id="{E39AA67C-6FD7-4C84-8600-8C027B526B6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1516804"/>
            <a:ext cx="12192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513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211249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229</Words>
  <Application>Microsoft Office PowerPoint</Application>
  <PresentationFormat>Widescreen</PresentationFormat>
  <Paragraphs>75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.VnAristote</vt:lpstr>
      <vt:lpstr>.VnBahamasBH</vt:lpstr>
      <vt:lpstr>.VnBlack</vt:lpstr>
      <vt:lpstr>Arial</vt:lpstr>
      <vt:lpstr>Calibri</vt:lpstr>
      <vt:lpstr>Calibri Light</vt:lpstr>
      <vt:lpstr>Times New Roman</vt:lpstr>
      <vt:lpstr>VNI-Vari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GIGABYTE</cp:lastModifiedBy>
  <cp:revision>109</cp:revision>
  <dcterms:created xsi:type="dcterms:W3CDTF">2021-10-08T02:47:48Z</dcterms:created>
  <dcterms:modified xsi:type="dcterms:W3CDTF">2024-06-07T02:03:10Z</dcterms:modified>
</cp:coreProperties>
</file>