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4"/>
  </p:notesMasterIdLst>
  <p:sldIdLst>
    <p:sldId id="1063" r:id="rId10"/>
    <p:sldId id="1064" r:id="rId11"/>
    <p:sldId id="299" r:id="rId12"/>
    <p:sldId id="259" r:id="rId13"/>
    <p:sldId id="279" r:id="rId14"/>
    <p:sldId id="280" r:id="rId15"/>
    <p:sldId id="260" r:id="rId16"/>
    <p:sldId id="262" r:id="rId17"/>
    <p:sldId id="292" r:id="rId18"/>
    <p:sldId id="263" r:id="rId19"/>
    <p:sldId id="265" r:id="rId20"/>
    <p:sldId id="281" r:id="rId21"/>
    <p:sldId id="303" r:id="rId22"/>
    <p:sldId id="304" r:id="rId23"/>
    <p:sldId id="271" r:id="rId24"/>
    <p:sldId id="1037" r:id="rId25"/>
    <p:sldId id="306" r:id="rId26"/>
    <p:sldId id="272" r:id="rId27"/>
    <p:sldId id="274" r:id="rId28"/>
    <p:sldId id="278" r:id="rId29"/>
    <p:sldId id="286" r:id="rId30"/>
    <p:sldId id="294" r:id="rId31"/>
    <p:sldId id="295" r:id="rId32"/>
    <p:sldId id="819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66"/>
    <a:srgbClr val="FFFF00"/>
    <a:srgbClr val="FF33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726877-7611-4177-84EB-36B83059DC9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‹#›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3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7CFE87-78D3-4812-89A8-ABA398A5839C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9E8047-92E8-4DE1-978F-F0AB07A5AA6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F9B7A9-DC43-4225-A115-9F20E232A802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Date Placeholder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846DB5-8D22-48AF-AC39-0ECBABA9F60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0725A0-A1F5-44FD-93FC-F929600EADB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34BD28-D584-455E-9C9B-61C0CBD8A06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Straight Connector 19"/>
          <p:cNvSpPr/>
          <p:nvPr/>
        </p:nvSpPr>
        <p:spPr>
          <a:xfrm flipV="1">
            <a:off x="4562475" y="1576388"/>
            <a:ext cx="9525" cy="4818062"/>
          </a:xfrm>
          <a:prstGeom prst="line">
            <a:avLst/>
          </a:prstGeom>
          <a:ln w="9525" cap="flat" cmpd="sng">
            <a:solidFill>
              <a:schemeClr val="tx2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9D05D5-804A-4236-A44E-F28244B5D2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traight Connector 19"/>
          <p:cNvSpPr/>
          <p:nvPr/>
        </p:nvSpPr>
        <p:spPr>
          <a:xfrm flipV="1">
            <a:off x="4572000" y="2200275"/>
            <a:ext cx="0" cy="4187825"/>
          </a:xfrm>
          <a:prstGeom prst="line">
            <a:avLst/>
          </a:prstGeom>
          <a:ln w="9525" cap="flat" cmpd="sng">
            <a:solidFill>
              <a:schemeClr val="tx2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17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traight Connector 2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B93B61-B137-4A09-963E-11D0CB87287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3FA52F-38B4-4C08-9C3C-4670BE6B244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F6CCC-81CB-41DF-BDC4-43F0D902616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>
                <a:solidFill>
                  <a:srgbClr val="FFFFFF"/>
                </a:solidFill>
              </a:r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  <p:sp>
        <p:nvSpPr>
          <p:cNvPr id="29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066E5F-8C5B-49A5-AE7A-FA9E671A95E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  <p:sp>
        <p:nvSpPr>
          <p:cNvPr id="29" name="Date Placeholder 4"/>
          <p:cNvSpPr>
            <a:spLocks noGrp="1"/>
          </p:cNvSpPr>
          <p:nvPr>
            <p:ph type="dt" sz="half" idx="1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39B0F7-87BF-4307-8CDE-ED7E180708E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3858A6-DA55-4F59-9701-C673540D9E35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02113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/>
          <a:p>
            <a:pPr algn="ct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42643B-B49B-484D-9C42-F45DBC7EEE4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ea typeface="华文楷体" pitchFamily="2" charset="-122"/>
              </a:rPr>
              <a:t>2024/1/13</a:t>
            </a:fld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/>
          <a:p>
            <a:pPr algn="r" eaLnBrk="1" hangingPunct="1">
              <a:buNone/>
            </a:pPr>
            <a:endParaRPr lang="zh-CN" altLang="en-US" dirty="0">
              <a:ea typeface="华文楷体" pitchFamily="2" charset="-122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dirty="0">
                <a:ea typeface="华文楷体" pitchFamily="2" charset="-122"/>
              </a:rPr>
              <a:t>‹#›</a:t>
            </a:fld>
            <a:endParaRPr lang="zh-CN" altLang="en-US" dirty="0"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500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639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4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9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18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18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26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68577" tIns="34289" rIns="68577" bIns="34289" numCol="1" anchor="t" anchorCtr="0" compatLnSpc="1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315"/>
            <a:ext cx="5867400" cy="768351"/>
          </a:xfrm>
        </p:spPr>
        <p:txBody>
          <a:bodyPr lIns="82292" tIns="0"/>
          <a:lstStyle>
            <a:lvl1pPr marL="0" indent="0"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/>
          <a:p>
            <a:pPr algn="r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8C793F-2E37-4432-A9EB-15FC47D7905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9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5205" indent="-2559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855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0FF04-68F0-47A7-9B16-BE2C691DD57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9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5205" indent="-2559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855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74EEA-F9DA-43CB-B855-4435FBA0A8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9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5205" indent="-2559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855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187F55-FCFC-4895-A60D-70E9931A50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9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5205" indent="-2559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855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88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9CA7F-28A9-4906-9236-F9A21F445C1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3200F-8800-45B0-BFB5-7C42B1E331F0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3D1FA0-1A83-44F9-834C-5972746B99B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1/13/2024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8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83" name="Text Placeholder 1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898989"/>
                </a:solidFill>
                <a:latin typeface="Franklin Gothic Book" pitchFamily="34" charset="0"/>
                <a:ea typeface="华文楷体" pitchFamily="2" charset="-122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  <a:t>2024/1/13</a:t>
            </a:fld>
            <a:endParaRPr lang="zh-CN" alt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898989"/>
                </a:solidFill>
                <a:latin typeface="Franklin Gothic Book" pitchFamily="34" charset="0"/>
                <a:ea typeface="华文楷体" pitchFamily="2" charset="-122"/>
              </a:defRPr>
            </a:lvl1pPr>
          </a:lstStyle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Franklin Gothic Book" pitchFamily="34" charset="0"/>
                <a:ea typeface="华文楷体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8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1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l" defTabSz="685800" eaLnBrk="1" latinLnBrk="0" hangingPunct="1">
              <a:defRPr kumimoji="0" sz="900">
                <a:solidFill>
                  <a:srgbClr val="000000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defTabSz="685800" eaLnBrk="1" latinLnBrk="0" hangingPunct="1">
              <a:defRPr kumimoji="0" sz="900">
                <a:solidFill>
                  <a:srgbClr val="000000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pPr lvl="0" defTabSz="68453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68577" tIns="34289" rIns="68577" bIns="34289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5905" indent="-2559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1701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198880" indent="-1701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1780" indent="-1701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8.xml"/><Relationship Id="rId5" Type="http://schemas.openxmlformats.org/officeDocument/2006/relationships/image" Target="../media/image10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1.xml"/><Relationship Id="rId6" Type="http://schemas.openxmlformats.org/officeDocument/2006/relationships/image" Target="../media/image4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2.xml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2"/>
          <p:cNvSpPr>
            <a:spLocks noTextEdit="1"/>
          </p:cNvSpPr>
          <p:nvPr/>
        </p:nvSpPr>
        <p:spPr>
          <a:xfrm>
            <a:off x="4594225" y="1433513"/>
            <a:ext cx="3754438" cy="61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KĨ THUẬT LỚP 5</a:t>
            </a:r>
          </a:p>
        </p:txBody>
      </p:sp>
      <p:sp>
        <p:nvSpPr>
          <p:cNvPr id="27650" name="WordArt 3"/>
          <p:cNvSpPr>
            <a:spLocks noTextEdit="1"/>
          </p:cNvSpPr>
          <p:nvPr/>
        </p:nvSpPr>
        <p:spPr>
          <a:xfrm>
            <a:off x="800100" y="3754438"/>
            <a:ext cx="6230938" cy="1389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  <a:p>
            <a:pPr algn="ctr"/>
            <a:endParaRPr lang="en-US" sz="32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  <a:p>
            <a:pPr algn="ctr"/>
            <a:endParaRPr lang="en-US" sz="32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14340" name="WordArt 16"/>
          <p:cNvSpPr>
            <a:spLocks noTextEdit="1"/>
          </p:cNvSpPr>
          <p:nvPr/>
        </p:nvSpPr>
        <p:spPr>
          <a:xfrm>
            <a:off x="1822450" y="971550"/>
            <a:ext cx="5149850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fontAlgn="base"/>
            <a:endParaRPr lang="en-US" sz="2700" b="1" strike="noStrike" noProof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2" name="Picture 3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5586413"/>
            <a:ext cx="1028700" cy="1204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4" descr="Whitecorner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425" y="5387975"/>
            <a:ext cx="1028700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44450"/>
            <a:ext cx="804863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913" y="44450"/>
            <a:ext cx="882650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Rectangle 36"/>
          <p:cNvSpPr/>
          <p:nvPr/>
        </p:nvSpPr>
        <p:spPr>
          <a:xfrm>
            <a:off x="57150" y="44450"/>
            <a:ext cx="9109075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0" hangingPunct="0"/>
            <a:endParaRPr lang="vi-VN" altLang="en-US" sz="13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27657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15" y="1143000"/>
            <a:ext cx="2164080" cy="1472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WordArt 2"/>
          <p:cNvSpPr>
            <a:spLocks noTextEdit="1"/>
          </p:cNvSpPr>
          <p:nvPr/>
        </p:nvSpPr>
        <p:spPr>
          <a:xfrm>
            <a:off x="1035050" y="115888"/>
            <a:ext cx="73580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700" b="1" i="0" u="none" strike="noStrike" kern="1200" cap="none" spc="0" normalizeH="0" baseline="0" noProof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TIỂU HỌC </a:t>
            </a:r>
            <a:r>
              <a:rPr kumimoji="0" lang="en-US" sz="2700" b="1" i="0" u="none" strike="noStrike" kern="1200" cap="none" spc="0" normalizeH="0" baseline="0" noProof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QUANG TRUNG</a:t>
            </a:r>
            <a:endParaRPr kumimoji="0" lang="en-US" sz="2700" b="1" i="0" u="none" strike="noStrike" kern="1200" cap="none" spc="0" normalizeH="0" baseline="0" noProof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108" name="WordArt 2"/>
          <p:cNvSpPr>
            <a:spLocks noTextEdit="1"/>
          </p:cNvSpPr>
          <p:nvPr/>
        </p:nvSpPr>
        <p:spPr>
          <a:xfrm>
            <a:off x="1034415" y="5804838"/>
            <a:ext cx="7161213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fontAlgn="base"/>
            <a:r>
              <a:rPr lang="en-US" sz="2700" b="1" strike="noStrike" noProof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 VIÊN:  </a:t>
            </a:r>
            <a:r>
              <a:rPr lang="en-US" sz="2700" b="1" strike="noStrike" noProof="1" smtClean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 THỊ THANH HƯƠNG</a:t>
            </a:r>
            <a:endParaRPr lang="en-US" sz="2700" b="1" strike="noStrike" noProof="1"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4" name="WordArt 122"/>
          <p:cNvSpPr>
            <a:spLocks noTextEdit="1"/>
          </p:cNvSpPr>
          <p:nvPr/>
        </p:nvSpPr>
        <p:spPr>
          <a:xfrm>
            <a:off x="390525" y="3002915"/>
            <a:ext cx="7957820" cy="27165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 fontAlgn="base"/>
            <a:endParaRPr lang="en-US" sz="6000" b="1" strike="noStrike" noProof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16000" b="1" strike="noStrike" noProof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VỆ SINH </a:t>
            </a:r>
          </a:p>
          <a:p>
            <a:pPr algn="ctr" fontAlgn="base"/>
            <a:r>
              <a:rPr lang="en-US" sz="16000" b="1" strike="noStrike" noProof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PHÒNG BỆNH CHO GÀ</a:t>
            </a:r>
          </a:p>
          <a:p>
            <a:pPr algn="ctr" fontAlgn="base"/>
            <a:endParaRPr lang="en-US" sz="160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800" y="1524000"/>
            <a:ext cx="5791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Nêu cách vệ sinh dụng cụ cho 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ăn uống? 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3593" y="3816641"/>
            <a:ext cx="408709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dụng cụ cho 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		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1393" y="2233343"/>
            <a:ext cx="4610243" cy="1570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-Hằng 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cần cọ rửa máng ăn, máng uống bằng nước sạch.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-Không để thức ăn, nước uống lâu 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trong máng.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29"/>
          <p:cNvSpPr txBox="1"/>
          <p:nvPr/>
        </p:nvSpPr>
        <p:spPr>
          <a:xfrm>
            <a:off x="4648200" y="4745076"/>
            <a:ext cx="4408487" cy="1570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được vi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trùng v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chất bẩn theo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v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cơ thể v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bệnh đường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hoá, giun sán,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9" name="Rectangle 15"/>
          <p:cNvSpPr/>
          <p:nvPr/>
        </p:nvSpPr>
        <p:spPr>
          <a:xfrm>
            <a:off x="2743200" y="1181100"/>
            <a:ext cx="5105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Vệ sinh dụng cụ cho 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ăn, uống: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7" y="2292641"/>
            <a:ext cx="4038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250301"/>
            <a:ext cx="7924800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2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2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endParaRPr kumimoji="0" lang="en-US" sz="2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s831174_cu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4495800" cy="340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3408363"/>
            <a:ext cx="4445000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100"/>
            <a:ext cx="4508500" cy="329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" y="3521075"/>
            <a:ext cx="4451350" cy="326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92548" y="1242823"/>
            <a:ext cx="5410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Nêu tác dụng của chuồng nuôi?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44" name="Rectangle 14"/>
          <p:cNvSpPr/>
          <p:nvPr/>
        </p:nvSpPr>
        <p:spPr>
          <a:xfrm>
            <a:off x="914400" y="914400"/>
            <a:ext cx="7086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45" name="Rectangle 15"/>
          <p:cNvSpPr/>
          <p:nvPr/>
        </p:nvSpPr>
        <p:spPr>
          <a:xfrm>
            <a:off x="-810634" y="817141"/>
            <a:ext cx="47910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b.Vệ sinh chuồng nuôi: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6" name="Rectangle 17"/>
          <p:cNvSpPr>
            <a:spLocks noChangeArrowheads="1"/>
          </p:cNvSpPr>
          <p:nvPr/>
        </p:nvSpPr>
        <p:spPr bwMode="auto">
          <a:xfrm>
            <a:off x="116393" y="94477"/>
            <a:ext cx="8086725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		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3" y="2113895"/>
            <a:ext cx="3520065" cy="337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117272" y="5865945"/>
            <a:ext cx="602672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Chuồng nuôi luôn sạch sẽ, khô ráo.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Tiêu diệt vi trùng gây bệnh.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5923" y="1658365"/>
            <a:ext cx="516255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sinh sống của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,chuồng nuôi có tác dụng bảo vệ, tránh được tác động xấu của các yếu tố thời tiết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trường.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Chuồng nuôi còn bảo vệ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được các động vật nguy hiểm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hại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8749" y="4839264"/>
            <a:ext cx="5486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3663"/>
            <a:ext cx="4441825" cy="3259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7000"/>
            <a:ext cx="39624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657600"/>
            <a:ext cx="4394200" cy="304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657600"/>
            <a:ext cx="3886200" cy="305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247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95449" y="1596046"/>
            <a:ext cx="5105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Vệ sinh chuồng nuôi như thế 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2" name="Rectangle 14"/>
          <p:cNvSpPr/>
          <p:nvPr/>
        </p:nvSpPr>
        <p:spPr>
          <a:xfrm>
            <a:off x="914400" y="914400"/>
            <a:ext cx="7086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3" name="Rectangle 15"/>
          <p:cNvSpPr/>
          <p:nvPr/>
        </p:nvSpPr>
        <p:spPr>
          <a:xfrm>
            <a:off x="-609600" y="1115637"/>
            <a:ext cx="47910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Vệ sinh chuồng nuôi: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6" name="Rectangle 17"/>
          <p:cNvSpPr>
            <a:spLocks noChangeArrowheads="1"/>
          </p:cNvSpPr>
          <p:nvPr/>
        </p:nvSpPr>
        <p:spPr bwMode="auto">
          <a:xfrm>
            <a:off x="195190" y="126456"/>
            <a:ext cx="8720209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		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3" y="2113895"/>
            <a:ext cx="3733800" cy="337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84829" y="3023023"/>
            <a:ext cx="510540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Hằng 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phải dọn sạch phân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trong chuồng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Rửa sạch tấm hứng phân rồi phơi khô.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Phun thuốc sát trùng.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2225"/>
            <a:ext cx="9172575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27513" y="4092575"/>
            <a:ext cx="49037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thường mắc các bệnh gì?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3" y="4775200"/>
            <a:ext cx="49291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Bệnh cúm gia cầm </a:t>
            </a:r>
            <a:r>
              <a:rPr lang="en-US" altLang="en-US" sz="2800" b="1" dirty="0">
                <a:solidFill>
                  <a:srgbClr val="0000FF"/>
                </a:solidFill>
              </a:rPr>
              <a:t>H5N1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bệnh Niu-cát-xơn (g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rù).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17" name="Rectangle 23"/>
          <p:cNvSpPr/>
          <p:nvPr/>
        </p:nvSpPr>
        <p:spPr>
          <a:xfrm>
            <a:off x="914400" y="1219200"/>
            <a:ext cx="4943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18" name="Rectangle 24"/>
          <p:cNvSpPr/>
          <p:nvPr/>
        </p:nvSpPr>
        <p:spPr>
          <a:xfrm>
            <a:off x="914400" y="794759"/>
            <a:ext cx="629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Tiêm, nhỏ thuốc phòng dịch cho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33400" y="193675"/>
            <a:ext cx="807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sng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452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16075"/>
            <a:ext cx="396240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3" y="1616075"/>
            <a:ext cx="4762500" cy="219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2" name="AutoShape 13" descr="Con số giật mình: Bị nhiễm vi rút cúm gia cầm, 64 người tử vo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64523" name="AutoShape 15" descr="Con số giật mình: Bị nhiễm vi rút cúm gia cầm, 64 người tử vong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64524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113213"/>
            <a:ext cx="4014788" cy="267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ịch tiêm vacxin cho Gà thả vườn chi tiết nhất Việt Nam | hoinuoiga.v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4" descr="Một số biện pháp phòng, chống dịch bệnh cho gà trong mùa mư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513" y="0"/>
            <a:ext cx="4535487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6" descr="Cách phòng bệnh, trị bệnh cho gà hiệu quả nhất. | hoinuoiga.v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4608513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8" descr="Tăng cường phòng, chống dịch bệnh động vật trong bối cảnh dịch Covid-19 |=&gt;  Đăng trên báo Bắc Gia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513" y="3048000"/>
            <a:ext cx="4535487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"/>
            <a:ext cx="9172575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38200" y="4419600"/>
            <a:ext cx="807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Phòng dịch cho 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cách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233988"/>
            <a:ext cx="7162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Nhỏ thuốc phòng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tiêm phòng.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41" name="Rectangle 24"/>
          <p:cNvSpPr/>
          <p:nvPr/>
        </p:nvSpPr>
        <p:spPr>
          <a:xfrm>
            <a:off x="1231900" y="1143000"/>
            <a:ext cx="629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Tiêm, nhỏ thuốc phòng dịch cho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99028" y="457200"/>
            <a:ext cx="807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1" i="0" u="sng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0" descr="Lịch làm vacxin cho gà và cách làm vacxin - CƠ SỞ CON GIỐNG MẠNH HIẾ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07996"/>
            <a:ext cx="4152899" cy="2174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00" y="1981200"/>
            <a:ext cx="4315872" cy="216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54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900" y="979488"/>
            <a:ext cx="9274175" cy="5759450"/>
            <a:chOff x="-61913" y="1099653"/>
            <a:chExt cx="9273734" cy="5758347"/>
          </a:xfrm>
        </p:grpSpPr>
        <p:pic>
          <p:nvPicPr>
            <p:cNvPr id="48131" name="Picture 5" descr="images1449444_tiempho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516" y="3867723"/>
              <a:ext cx="4214612" cy="2896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132" name="Picture 6" descr="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06688" y="3902641"/>
              <a:ext cx="4611468" cy="2895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6567" name="Oval 10"/>
            <p:cNvSpPr/>
            <p:nvPr/>
          </p:nvSpPr>
          <p:spPr>
            <a:xfrm>
              <a:off x="4419600" y="6162675"/>
              <a:ext cx="531813" cy="695325"/>
            </a:xfrm>
            <a:prstGeom prst="ellipse">
              <a:avLst/>
            </a:prstGeom>
            <a:solidFill>
              <a:srgbClr val="CC00FF"/>
            </a:soli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800" dirty="0">
                  <a:latin typeface=".VnTimeH" panose="020B7200000000000000" pitchFamily="34" charset="0"/>
                </a:rPr>
                <a:t>4</a:t>
              </a:r>
            </a:p>
          </p:txBody>
        </p:sp>
        <p:sp>
          <p:nvSpPr>
            <p:cNvPr id="66568" name="Oval 9"/>
            <p:cNvSpPr/>
            <p:nvPr/>
          </p:nvSpPr>
          <p:spPr>
            <a:xfrm>
              <a:off x="-61913" y="6162674"/>
              <a:ext cx="531813" cy="695325"/>
            </a:xfrm>
            <a:prstGeom prst="ellipse">
              <a:avLst/>
            </a:prstGeom>
            <a:solidFill>
              <a:srgbClr val="CC00FF"/>
            </a:soli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800" dirty="0">
                  <a:latin typeface=".VnTimeH" panose="020B7200000000000000" pitchFamily="34" charset="0"/>
                </a:rPr>
                <a:t>3</a:t>
              </a:r>
            </a:p>
          </p:txBody>
        </p:sp>
        <p:grpSp>
          <p:nvGrpSpPr>
            <p:cNvPr id="66569" name="Group 1"/>
            <p:cNvGrpSpPr/>
            <p:nvPr/>
          </p:nvGrpSpPr>
          <p:grpSpPr>
            <a:xfrm>
              <a:off x="1587" y="1099653"/>
              <a:ext cx="9210234" cy="2802738"/>
              <a:chOff x="1587" y="1099653"/>
              <a:chExt cx="9210234" cy="2802738"/>
            </a:xfrm>
          </p:grpSpPr>
          <p:pic>
            <p:nvPicPr>
              <p:cNvPr id="48136" name="Picture 4" descr="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1117" y="1099653"/>
                <a:ext cx="8883228" cy="27426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6571" name="Oval 7"/>
              <p:cNvSpPr/>
              <p:nvPr/>
            </p:nvSpPr>
            <p:spPr>
              <a:xfrm>
                <a:off x="1587" y="2743200"/>
                <a:ext cx="531813" cy="695325"/>
              </a:xfrm>
              <a:prstGeom prst="ellipse">
                <a:avLst/>
              </a:prstGeom>
              <a:solidFill>
                <a:srgbClr val="CC00FF"/>
              </a:solidFill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.VnTimeH" panose="020B7200000000000000" pitchFamily="34" charset="0"/>
                  </a:rPr>
                  <a:t>1</a:t>
                </a:r>
              </a:p>
            </p:txBody>
          </p:sp>
          <p:sp>
            <p:nvSpPr>
              <p:cNvPr id="66572" name="Oval 8"/>
              <p:cNvSpPr/>
              <p:nvPr/>
            </p:nvSpPr>
            <p:spPr>
              <a:xfrm>
                <a:off x="8680008" y="3207066"/>
                <a:ext cx="531813" cy="695325"/>
              </a:xfrm>
              <a:prstGeom prst="ellipse">
                <a:avLst/>
              </a:prstGeom>
              <a:solidFill>
                <a:srgbClr val="CC00FF"/>
              </a:solidFill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.VnTimeH" panose="020B7200000000000000" pitchFamily="34" charset="0"/>
                  </a:rPr>
                  <a:t>2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707119" y="165381"/>
            <a:ext cx="8037058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2,em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564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9"/>
          <p:cNvSpPr txBox="1"/>
          <p:nvPr/>
        </p:nvSpPr>
        <p:spPr>
          <a:xfrm>
            <a:off x="1600200" y="3200400"/>
            <a:ext cx="56578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Nhỏ thuốc v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mũi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Tiêm dưới cánh, cổ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67588" name="Rectangle 18"/>
          <p:cNvSpPr/>
          <p:nvPr/>
        </p:nvSpPr>
        <p:spPr>
          <a:xfrm>
            <a:off x="609600" y="1792348"/>
            <a:ext cx="815340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Tiêm, nhỏ thuốc phòng dịch cho 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04801" y="357565"/>
            <a:ext cx="84582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sng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sng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sng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759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2057400"/>
            <a:ext cx="8416636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491" y="4191000"/>
            <a:ext cx="8222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21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/>
          <p:nvPr/>
        </p:nvSpPr>
        <p:spPr>
          <a:xfrm>
            <a:off x="1447800" y="0"/>
            <a:ext cx="6400800" cy="528638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33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 đồ  vệ  sinh  phòng  bệnh  cho  g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13" name="Text Box 4"/>
          <p:cNvSpPr txBox="1"/>
          <p:nvPr/>
        </p:nvSpPr>
        <p:spPr>
          <a:xfrm>
            <a:off x="6400800" y="1600200"/>
            <a:ext cx="25908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được sự lây lan bệnh</a:t>
            </a: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609600" y="1600200"/>
            <a:ext cx="25146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vi trùng, kí sinh trùng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3429000" y="1600200"/>
            <a:ext cx="27432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sức chống bệnh cho 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16" name="Text Box 7"/>
          <p:cNvSpPr txBox="1"/>
          <p:nvPr/>
        </p:nvSpPr>
        <p:spPr>
          <a:xfrm>
            <a:off x="3200400" y="609600"/>
            <a:ext cx="2895600" cy="400050"/>
          </a:xfrm>
          <a:prstGeom prst="rect">
            <a:avLst/>
          </a:prstGeom>
          <a:solidFill>
            <a:srgbClr val="66FF33"/>
          </a:solidFill>
          <a:ln w="57150" cap="flat" cmpd="thickThin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Text Box 8"/>
          <p:cNvGrpSpPr/>
          <p:nvPr/>
        </p:nvGrpSpPr>
        <p:grpSpPr>
          <a:xfrm>
            <a:off x="3200400" y="2743200"/>
            <a:ext cx="3273425" cy="547688"/>
            <a:chOff x="2020" y="1732"/>
            <a:chExt cx="2062" cy="345"/>
          </a:xfrm>
        </p:grpSpPr>
        <p:pic>
          <p:nvPicPr>
            <p:cNvPr id="68638" name="Text Box 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020" y="1732"/>
              <a:ext cx="2062" cy="3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8639" name="Text Box 9"/>
            <p:cNvSpPr txBox="1"/>
            <p:nvPr/>
          </p:nvSpPr>
          <p:spPr>
            <a:xfrm>
              <a:off x="2064" y="1776"/>
              <a:ext cx="1968" cy="25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 SINH PHÒNG BỆNH</a:t>
              </a: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Text Box 9"/>
          <p:cNvSpPr txBox="1"/>
          <p:nvPr/>
        </p:nvSpPr>
        <p:spPr>
          <a:xfrm>
            <a:off x="685800" y="3733800"/>
            <a:ext cx="25146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máng ăn, máng uống</a:t>
            </a: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3581400" y="3733800"/>
            <a:ext cx="2514600" cy="40005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chuồng nuôi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11"/>
          <p:cNvSpPr txBox="1"/>
          <p:nvPr/>
        </p:nvSpPr>
        <p:spPr>
          <a:xfrm>
            <a:off x="6629400" y="3733800"/>
            <a:ext cx="23622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Tiêm, nhỏ thuốc phòng dịch bệnh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Text Box 12"/>
          <p:cNvGrpSpPr/>
          <p:nvPr/>
        </p:nvGrpSpPr>
        <p:grpSpPr bwMode="auto">
          <a:xfrm>
            <a:off x="3276600" y="5029200"/>
            <a:ext cx="3206750" cy="554038"/>
            <a:chOff x="2062" y="3168"/>
            <a:chExt cx="2020" cy="349"/>
          </a:xfrm>
          <a:solidFill>
            <a:srgbClr val="0000FF"/>
          </a:solidFill>
        </p:grpSpPr>
        <p:pic>
          <p:nvPicPr>
            <p:cNvPr id="53277" name="Text Box 1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2" y="3168"/>
              <a:ext cx="2020" cy="34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3278" name="Text Box 15"/>
            <p:cNvSpPr txBox="1">
              <a:spLocks noChangeArrowheads="1"/>
            </p:cNvSpPr>
            <p:nvPr/>
          </p:nvSpPr>
          <p:spPr bwMode="auto">
            <a:xfrm>
              <a:off x="2112" y="3216"/>
              <a:ext cx="1920" cy="25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 DỤNG</a:t>
              </a:r>
            </a:p>
          </p:txBody>
        </p:sp>
      </p:grpSp>
      <p:sp>
        <p:nvSpPr>
          <p:cNvPr id="22" name="Text Box 13"/>
          <p:cNvSpPr txBox="1"/>
          <p:nvPr/>
        </p:nvSpPr>
        <p:spPr>
          <a:xfrm>
            <a:off x="3581400" y="6019800"/>
            <a:ext cx="25146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bị nhiễm bệnh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685800" y="6019800"/>
            <a:ext cx="25146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sạch  môi trường sống cho g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24" name="Text Box 15"/>
          <p:cNvSpPr txBox="1"/>
          <p:nvPr/>
        </p:nvSpPr>
        <p:spPr>
          <a:xfrm>
            <a:off x="6477000" y="6019800"/>
            <a:ext cx="2514600" cy="70802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nhanh, khoẻ mạnh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Line 16"/>
          <p:cNvSpPr/>
          <p:nvPr/>
        </p:nvSpPr>
        <p:spPr>
          <a:xfrm flipH="1">
            <a:off x="2667000" y="1066800"/>
            <a:ext cx="1524000" cy="457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" name="Line 17"/>
          <p:cNvSpPr/>
          <p:nvPr/>
        </p:nvSpPr>
        <p:spPr>
          <a:xfrm>
            <a:off x="4800600" y="1143000"/>
            <a:ext cx="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" name="Line 18"/>
          <p:cNvSpPr/>
          <p:nvPr/>
        </p:nvSpPr>
        <p:spPr>
          <a:xfrm>
            <a:off x="5410200" y="1066800"/>
            <a:ext cx="1600200" cy="457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8627" name="Line 19"/>
          <p:cNvSpPr/>
          <p:nvPr/>
        </p:nvSpPr>
        <p:spPr>
          <a:xfrm flipH="1">
            <a:off x="4114800" y="2362200"/>
            <a:ext cx="0" cy="381000"/>
          </a:xfrm>
          <a:prstGeom prst="line">
            <a:avLst/>
          </a:prstGeom>
          <a:ln w="9525">
            <a:noFill/>
          </a:ln>
        </p:spPr>
      </p:sp>
      <p:sp>
        <p:nvSpPr>
          <p:cNvPr id="29" name="Line 20"/>
          <p:cNvSpPr/>
          <p:nvPr/>
        </p:nvSpPr>
        <p:spPr>
          <a:xfrm>
            <a:off x="4800600" y="3276600"/>
            <a:ext cx="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" name="Line 21"/>
          <p:cNvSpPr/>
          <p:nvPr/>
        </p:nvSpPr>
        <p:spPr>
          <a:xfrm flipH="1">
            <a:off x="2743200" y="3276600"/>
            <a:ext cx="137160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" name="Line 22"/>
          <p:cNvSpPr/>
          <p:nvPr/>
        </p:nvSpPr>
        <p:spPr>
          <a:xfrm>
            <a:off x="5638800" y="3276600"/>
            <a:ext cx="160020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" name="Line 23"/>
          <p:cNvSpPr/>
          <p:nvPr/>
        </p:nvSpPr>
        <p:spPr>
          <a:xfrm>
            <a:off x="4876800" y="5562600"/>
            <a:ext cx="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" name="Line 24"/>
          <p:cNvSpPr/>
          <p:nvPr/>
        </p:nvSpPr>
        <p:spPr>
          <a:xfrm flipH="1">
            <a:off x="2743200" y="5562600"/>
            <a:ext cx="137160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" name="Line 25"/>
          <p:cNvSpPr/>
          <p:nvPr/>
        </p:nvSpPr>
        <p:spPr>
          <a:xfrm>
            <a:off x="5638800" y="5562600"/>
            <a:ext cx="1676400" cy="381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8634" name="Line 26"/>
          <p:cNvSpPr/>
          <p:nvPr/>
        </p:nvSpPr>
        <p:spPr>
          <a:xfrm>
            <a:off x="4419600" y="2590800"/>
            <a:ext cx="0" cy="0"/>
          </a:xfrm>
          <a:prstGeom prst="line">
            <a:avLst/>
          </a:prstGeom>
          <a:ln w="9525">
            <a:noFill/>
          </a:ln>
        </p:spPr>
      </p:sp>
      <p:sp>
        <p:nvSpPr>
          <p:cNvPr id="36" name="AutoShape 27"/>
          <p:cNvSpPr/>
          <p:nvPr/>
        </p:nvSpPr>
        <p:spPr>
          <a:xfrm rot="5400000">
            <a:off x="4613275" y="2322513"/>
            <a:ext cx="533400" cy="457200"/>
          </a:xfrm>
          <a:prstGeom prst="rightArrow">
            <a:avLst>
              <a:gd name="adj1" fmla="val 50000"/>
              <a:gd name="adj2" fmla="val 29166"/>
            </a:avLst>
          </a:prstGeom>
          <a:solidFill>
            <a:schemeClr val="accent2"/>
          </a:solidFill>
          <a:ln w="57150" cap="flat" cmpd="thinThick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vi-VN" altLang="en-US" sz="2000" dirty="0">
              <a:solidFill>
                <a:srgbClr val="00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AutoShape 28"/>
          <p:cNvSpPr/>
          <p:nvPr/>
        </p:nvSpPr>
        <p:spPr>
          <a:xfrm rot="5400000">
            <a:off x="4610100" y="4610100"/>
            <a:ext cx="533400" cy="457200"/>
          </a:xfrm>
          <a:prstGeom prst="rightArrow">
            <a:avLst>
              <a:gd name="adj1" fmla="val 50000"/>
              <a:gd name="adj2" fmla="val 29166"/>
            </a:avLst>
          </a:prstGeom>
          <a:solidFill>
            <a:schemeClr val="accent2"/>
          </a:solidFill>
          <a:ln w="57150" cap="flat" cmpd="thinThick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vi-VN" altLang="en-US" sz="2000" dirty="0">
              <a:solidFill>
                <a:srgbClr val="00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3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36" grpId="0" animBg="1"/>
      <p:bldP spid="36" grpId="1" animBg="1"/>
      <p:bldP spid="36" grpId="2" animBg="1"/>
      <p:bldP spid="37" grpId="0" animBg="1"/>
      <p:bldP spid="3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idx="1" hasCustomPrompt="1"/>
          </p:nvPr>
        </p:nvSpPr>
        <p:spPr>
          <a:xfrm>
            <a:off x="-22225" y="38100"/>
            <a:ext cx="9144000" cy="68580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lstStyle/>
          <a:p>
            <a:pPr marL="609600" indent="-609600" algn="ctr" eaLnBrk="1" hangingPunct="1">
              <a:lnSpc>
                <a:spcPct val="90000"/>
              </a:lnSpc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Phiếu bài tập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   Hãy đánh dấu x vào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</a:t>
            </a:r>
            <a:r>
              <a:rPr lang="en-US" altLang="en-US" sz="2400" b="1" dirty="0">
                <a:solidFill>
                  <a:srgbClr val="0000FF"/>
                </a:solidFill>
              </a:rPr>
              <a:t> trước câu trả lời đúng: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1/ Để dụng cụ ăn, uống của gà luôn sạch sẽ, cần phải: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Thỉnh thoảng cọ rửa máng ăn, máng uống của gà.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Thường xuyên cọ rửa máng ăn, máng uống của gà.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Không để thức ăn lâu ngày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Hằng ngày thay nước uống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2/ Giữ vệ sinh chuồng nuôi gà bằng cách: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Thường xuyên dọn sạch phân gà trong chuồng nuôi.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Hằng ngày cọ rửa tấm hứng phân rồi phơi khô.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Che đậy kín chuồng nuôi để tránh nắng, gió.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     Phun thuốc sát trùng vào chuồng nuôi.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6963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 descr="Book-09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1435">
            <a:off x="3475038" y="5621338"/>
            <a:ext cx="2193925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7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572000"/>
            <a:ext cx="2133600" cy="21447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idx="1" hasCustomPrompt="1"/>
          </p:nvPr>
        </p:nvSpPr>
        <p:spPr>
          <a:xfrm>
            <a:off x="304800" y="1447800"/>
            <a:ext cx="8763000" cy="51054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lstStyle/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Hãy đánh dấu x v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trước câu trả lời đúng: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Để dụng cụ ăn, uống của 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sạch sẽ, cần phải: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 Thỉnh thoảng cọ rửa máng ăn, máng uống của 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Thường xuyên cọ rửa máng ăn, máng uống của 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Không để thức ăn lâu 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Hằng 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 thay nước uống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2/ Giữ vệ sinh chuồng nuôi 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bằng cách: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  Thường xuyên dọn sạch phân 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trong chuồng nuôi.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Hằng 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 cọ rửa tấm hứng phân rồi phơi khô.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Che đậy kín chuồng nuôi để tránh nắng, gió.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Phun thuốc sát trùng v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chuồng nuôi.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8612" name="Text Box 4"/>
          <p:cNvSpPr txBox="1"/>
          <p:nvPr/>
        </p:nvSpPr>
        <p:spPr>
          <a:xfrm>
            <a:off x="688975" y="315595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613" name="Text Box 5"/>
          <p:cNvSpPr txBox="1"/>
          <p:nvPr/>
        </p:nvSpPr>
        <p:spPr>
          <a:xfrm>
            <a:off x="668338" y="35814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1" name="Text Box 6"/>
          <p:cNvSpPr txBox="1"/>
          <p:nvPr/>
        </p:nvSpPr>
        <p:spPr>
          <a:xfrm>
            <a:off x="990600" y="39624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68615" name="Text Box 7"/>
          <p:cNvSpPr txBox="1"/>
          <p:nvPr/>
        </p:nvSpPr>
        <p:spPr>
          <a:xfrm>
            <a:off x="700088" y="3990975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616" name="Text Box 8"/>
          <p:cNvSpPr txBox="1"/>
          <p:nvPr/>
        </p:nvSpPr>
        <p:spPr>
          <a:xfrm>
            <a:off x="688975" y="4773613"/>
            <a:ext cx="3365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617" name="Text Box 9"/>
          <p:cNvSpPr txBox="1"/>
          <p:nvPr/>
        </p:nvSpPr>
        <p:spPr>
          <a:xfrm>
            <a:off x="668338" y="5195888"/>
            <a:ext cx="3365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5" name="Text Box 10"/>
          <p:cNvSpPr txBox="1"/>
          <p:nvPr/>
        </p:nvSpPr>
        <p:spPr>
          <a:xfrm>
            <a:off x="1066800" y="6019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68619" name="Text Box 11"/>
          <p:cNvSpPr txBox="1"/>
          <p:nvPr/>
        </p:nvSpPr>
        <p:spPr>
          <a:xfrm>
            <a:off x="692150" y="60071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8" name="WordArt 12"/>
          <p:cNvSpPr>
            <a:spLocks noTextEdit="1"/>
          </p:cNvSpPr>
          <p:nvPr/>
        </p:nvSpPr>
        <p:spPr>
          <a:xfrm>
            <a:off x="609600" y="304800"/>
            <a:ext cx="8153400" cy="9175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path path="rect">
                    <a:fillToRect r="100000" b="100000"/>
                  </a:path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CHÚNG MÌNH CÙNG LÀM NHÉ!</a:t>
            </a:r>
          </a:p>
        </p:txBody>
      </p:sp>
      <p:pic>
        <p:nvPicPr>
          <p:cNvPr id="70669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014913"/>
            <a:ext cx="1676400" cy="17637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6" grpId="0"/>
      <p:bldP spid="68617" grpId="0"/>
      <p:bldP spid="686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1057275"/>
            <a:ext cx="8534400" cy="415498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514350" lvl="0" indent="-514350" algn="ctr" eaLnBrk="1" hangingPunct="1">
              <a:spcBef>
                <a:spcPct val="0"/>
              </a:spcBef>
              <a:buNone/>
            </a:pPr>
            <a:r>
              <a:rPr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 algn="just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Vệ sinh phòng bệnh nhằm tiêu diệt vi trùng, kí sinh trùng gây bệnh v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tăng sức chống bệnh cho 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 algn="just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Vệ sinh phòng bệnh bằng cách thường xuyên cọ rửa sạch sẽ dụng cụ cho 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ăn, uống,l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vệ sinh chuồng nuôi v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tiêm, nhỏ thuốc phòng dịch bệnh cho 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84" name="TextBox 10"/>
          <p:cNvSpPr txBox="1"/>
          <p:nvPr/>
        </p:nvSpPr>
        <p:spPr>
          <a:xfrm>
            <a:off x="304800" y="-473075"/>
            <a:ext cx="8534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  <a:endParaRPr lang="en-US" altLang="en-US" sz="2800" b="1" u="sng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8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2"/>
          <p:cNvSpPr>
            <a:spLocks noTextEdit="1"/>
          </p:cNvSpPr>
          <p:nvPr/>
        </p:nvSpPr>
        <p:spPr>
          <a:xfrm>
            <a:off x="30163" y="1809750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TIẾT  HỌC  KẾT THÚC</a:t>
            </a:r>
          </a:p>
        </p:txBody>
      </p:sp>
      <p:sp>
        <p:nvSpPr>
          <p:cNvPr id="72707" name="AutoShape 68"/>
          <p:cNvSpPr/>
          <p:nvPr/>
        </p:nvSpPr>
        <p:spPr>
          <a:xfrm>
            <a:off x="228600" y="112713"/>
            <a:ext cx="2470150" cy="2219325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sz="14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72708" name="AutoShape 68"/>
          <p:cNvSpPr/>
          <p:nvPr/>
        </p:nvSpPr>
        <p:spPr>
          <a:xfrm>
            <a:off x="6248400" y="3471863"/>
            <a:ext cx="2590800" cy="2084387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sz="14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72709" name="Picture 8" descr="Blue_ro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0"/>
            <a:ext cx="14192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Picture 9" descr="blumen-pflanzen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962400" y="290513"/>
            <a:ext cx="2286000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1" name="Picture 13" descr="WhitecornerFlow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288" y="5341938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2" name="Picture 7" descr="Whitecorner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637" y="5105400"/>
            <a:ext cx="1752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3" name="Picture 5" descr="blumen-pflanzen0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523875"/>
            <a:ext cx="1614488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4" name="Picture 5" descr="blumen-pflanzen0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63" y="1095375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5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135" descr="tamtay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513" y="127000"/>
            <a:ext cx="1389062" cy="121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7" name="Picture 11" descr="Flora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500438" y="4748213"/>
            <a:ext cx="239712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8" name="Picture 11" descr="hoa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9188" y="5475288"/>
            <a:ext cx="1214437" cy="1139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/>
          <p:nvPr/>
        </p:nvSpPr>
        <p:spPr>
          <a:xfrm>
            <a:off x="709613" y="1035050"/>
            <a:ext cx="411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72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3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AutoNum type="romanUcPeriod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03" name="TextBox 6"/>
          <p:cNvSpPr txBox="1"/>
          <p:nvPr/>
        </p:nvSpPr>
        <p:spPr>
          <a:xfrm>
            <a:off x="679450" y="1720850"/>
            <a:ext cx="55864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72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3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Vệ sinh phòng bệnh cho 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67000"/>
            <a:ext cx="4495800" cy="361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667000"/>
            <a:ext cx="4191000" cy="361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07" name="Picture 9" descr="KỸ THUẬT] - CÁCH PHÒNG BỆNH CHO GÀ THỜI ĐIỂM GIAO MÙA - ANOVA FEED - Nhà  cung cấp thức ăn chăn nuôi hàng đầu Việt Na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863" y="957263"/>
            <a:ext cx="2762250" cy="165735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457200" y="537587"/>
            <a:ext cx="76962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	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252" name="Text Box 5"/>
          <p:cNvSpPr txBox="1"/>
          <p:nvPr/>
        </p:nvSpPr>
        <p:spPr>
          <a:xfrm>
            <a:off x="98425" y="1731963"/>
            <a:ext cx="90233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Vệ sinh phòng bệnh cho 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nhằm mục đích gì?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388120"/>
            <a:ext cx="75438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Tiêu diệt vi trùng, kí sinh trùng (giun, sán) gây bệnh.</a:t>
            </a:r>
            <a:endParaRPr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18" y="4068093"/>
            <a:ext cx="6691717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Tránh được sự lây lan bệnh.</a:t>
            </a:r>
            <a:endParaRPr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73" y="3503449"/>
            <a:ext cx="7053024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Giúp g</a:t>
            </a: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tăng sức chống bệnh.</a:t>
            </a:r>
            <a:endParaRPr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6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4622091"/>
            <a:ext cx="3711575" cy="22216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389115"/>
            <a:ext cx="3224617" cy="245459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381000" y="1072810"/>
            <a:ext cx="80772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4" name="Text Box 8"/>
          <p:cNvSpPr txBox="1"/>
          <p:nvPr/>
        </p:nvSpPr>
        <p:spPr>
          <a:xfrm>
            <a:off x="546100" y="3743325"/>
            <a:ext cx="7772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cho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sức khoẻ tốt, phát triển nhanh, tránh được bệnh tật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7" name="Rectangle 14"/>
          <p:cNvSpPr/>
          <p:nvPr/>
        </p:nvSpPr>
        <p:spPr>
          <a:xfrm>
            <a:off x="533400" y="2971800"/>
            <a:ext cx="830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Vệ sinh phòng bệnh cho 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8" name="Rectangle 4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/>
          <p:nvPr/>
        </p:nvSpPr>
        <p:spPr>
          <a:xfrm>
            <a:off x="381000" y="2743200"/>
            <a:ext cx="8458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vi trùng, kí sinh trùng gây bệnh; tăng sức chống đỡ bệnh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dịch lây lan.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Giúp cho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sức khoẻ tốt, phát triển nhanh.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609600" y="762000"/>
            <a:ext cx="7620000" cy="89255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5"/>
          <p:cNvSpPr txBox="1"/>
          <p:nvPr/>
        </p:nvSpPr>
        <p:spPr>
          <a:xfrm>
            <a:off x="0" y="2466975"/>
            <a:ext cx="91011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phòng bệnh cho 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những việc gì?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511969" y="539797"/>
            <a:ext cx="8077200" cy="86177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endParaRPr kumimoji="0" lang="en-US" sz="2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2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/>
          <p:nvPr/>
        </p:nvSpPr>
        <p:spPr>
          <a:xfrm>
            <a:off x="1608138" y="3048000"/>
            <a:ext cx="769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-Vệ sinh dụng cụ cho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ăn, uống.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3962400" y="3590925"/>
            <a:ext cx="464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-Vệ sinh chuồng nuôi.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/>
          <p:nvPr/>
        </p:nvSpPr>
        <p:spPr>
          <a:xfrm>
            <a:off x="3810000" y="4191000"/>
            <a:ext cx="6019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-Tiêm phòng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thuốc cho 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8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16393" grpId="0"/>
      <p:bldP spid="16396" grpId="0"/>
      <p:bldP spid="163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457200" y="1216025"/>
            <a:ext cx="48339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Vệ sinh dụng cụ cho g</a:t>
            </a:r>
            <a:r>
              <a:rPr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ăn, uống:</a:t>
            </a:r>
            <a:endParaRPr sz="2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762000" y="168118"/>
            <a:ext cx="7620000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	                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828800"/>
            <a:ext cx="44577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4876800"/>
            <a:ext cx="3581400" cy="4619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50" normalizeH="0" baseline="0" noProof="0" dirty="0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sz="2400" b="1" kern="1200" cap="none" spc="50" normalizeH="0" baseline="0" noProof="0" dirty="0" err="1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Máng</a:t>
            </a:r>
            <a:r>
              <a:rPr kumimoji="0" lang="en-US" sz="2400" b="1" kern="1200" cap="none" spc="50" normalizeH="0" baseline="0" noProof="0" dirty="0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kern="1200" cap="none" spc="50" normalizeH="0" baseline="0" noProof="0" dirty="0" err="1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1" kern="1200" cap="none" spc="50" normalizeH="0" baseline="0" noProof="0" dirty="0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kern="1200" cap="none" spc="50" normalizeH="0" baseline="0" noProof="0" dirty="0" err="1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</a:t>
            </a:r>
            <a:r>
              <a:rPr kumimoji="0" lang="en-US" sz="2400" b="1" kern="1200" cap="none" spc="50" normalizeH="0" baseline="0" noProof="0" dirty="0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kern="1200" cap="none" spc="50" normalizeH="0" baseline="0" noProof="0" dirty="0" err="1"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2400" b="1" kern="1200" cap="none" spc="50" normalizeH="0" baseline="0" noProof="0" dirty="0"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677" y="3187700"/>
            <a:ext cx="4351338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91138" y="6261244"/>
            <a:ext cx="34718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r>
              <a:rPr kumimoji="0" lang="en-US" sz="24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Máng</a:t>
            </a:r>
            <a:r>
              <a:rPr kumimoji="0" 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endParaRPr kumimoji="0" 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53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"/>
          <p:cNvSpPr/>
          <p:nvPr/>
        </p:nvSpPr>
        <p:spPr>
          <a:xfrm>
            <a:off x="312738" y="990600"/>
            <a:ext cx="62849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Vệ sinh dụng cụ cho 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ăn, uống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43200"/>
            <a:ext cx="3733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263" y="1600200"/>
            <a:ext cx="4900612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Box 3"/>
          <p:cNvSpPr txBox="1"/>
          <p:nvPr/>
        </p:nvSpPr>
        <p:spPr>
          <a:xfrm>
            <a:off x="304800" y="5562600"/>
            <a:ext cx="289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Máng uống tròn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1" name="TextBox 4"/>
          <p:cNvSpPr txBox="1"/>
          <p:nvPr/>
        </p:nvSpPr>
        <p:spPr>
          <a:xfrm>
            <a:off x="5128202" y="5830093"/>
            <a:ext cx="4038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Máng uống d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2737" y="141386"/>
            <a:ext cx="8678863" cy="86177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sng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	                                  		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37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1" hangingPunct="1">
              <a:buNone/>
            </a:pPr>
            <a:endParaRPr lang="vi-VN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419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CA5611F-B464-4BC9-98CD-DD126915733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5 Ve sinh phong benh cho g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993574-422E-4909-A9BA-23BF061E9C2A}: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12AE0D-AF4A-4DA4-836B-99E9090DCECE}: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3557B5-B81F-4DD4-B7E1-B045231F8A33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AB33D8-97AD-430E-8E1F-18A379974A5A}:2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01D12A-7852-4C10-8469-0BABA589929D}:3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0CF95D-2900-4DA8-A7A8-D8C146EA204E}:3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BED232-18AD-4DFF-87D7-C16B46D72E00}:2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89FE0E-D54A-4BD1-A1F7-2C431CD970B9}:10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C4504-E351-41BB-94AD-0864DA1FB9A7}:3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942475-43DE-4928-8B0C-349E8AA7FD86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BA2BCC-3C55-43E9-8521-DEC5CC39A5F7}:10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F71AC0-00FA-4F85-9CC2-49F15012ED24}: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B98459-F64C-4FD6-A80A-059C271FDFE3}: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7E195A-DA19-444E-933D-D10D93383018}: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CC6758-D31F-4EDD-BDCE-781CE6E17A65}:2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DA779F-3882-4F57-85C8-020E1718F400}:2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1EF354-2485-4804-8347-97EFF210CCA8}:8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4182B8-2F62-4351-8211-9CC54812C485}:10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6FAA5-07AD-466D-8A8A-7B2C6401DE15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F180BD-5846-42AA-84AB-CA291DEF2010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44D183-BCD2-4D24-88F0-58488AE59DBF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403AD5-3128-4210-87F3-A9B36B347784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B8FCC0-AC94-4292-8C0B-2B4C7FD3BDE7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A92F51-587D-4C25-A2CB-B5594A0E6EC8}:262"/>
</p:tagLst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Technic">
  <a:themeElements>
    <a:clrScheme name="2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2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chnic">
  <a:themeElements>
    <a:clrScheme name="3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3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chnic">
  <a:themeElements>
    <a:clrScheme name="4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4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echnic">
  <a:themeElements>
    <a:clrScheme name="5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5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1194</Words>
  <Application>Microsoft Office PowerPoint</Application>
  <PresentationFormat>On-screen Show (4:3)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.VnTime</vt:lpstr>
      <vt:lpstr>.VnTimeH</vt:lpstr>
      <vt:lpstr>Arial</vt:lpstr>
      <vt:lpstr>Calibri</vt:lpstr>
      <vt:lpstr>Franklin Gothic Book</vt:lpstr>
      <vt:lpstr>Franklin Gothic Medium</vt:lpstr>
      <vt:lpstr>Georgia</vt:lpstr>
      <vt:lpstr>华文楷体</vt:lpstr>
      <vt:lpstr>Times New Roman</vt:lpstr>
      <vt:lpstr>Trebuchet MS</vt:lpstr>
      <vt:lpstr>Wingdings</vt:lpstr>
      <vt:lpstr>Wingdings 2</vt:lpstr>
      <vt:lpstr>2_Technic</vt:lpstr>
      <vt:lpstr>3_Technic</vt:lpstr>
      <vt:lpstr>4_Technic</vt:lpstr>
      <vt:lpstr>5_Technic</vt:lpstr>
      <vt:lpstr>Default Design</vt:lpstr>
      <vt:lpstr>Slipstream</vt:lpstr>
      <vt:lpstr>Civic</vt:lpstr>
      <vt:lpstr>8_Trek</vt:lpstr>
      <vt:lpstr>5_Trek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15 Ve sinh phong benh cho ga</dc:title>
  <dc:creator>Nhung</dc:creator>
  <cp:lastModifiedBy>THANH HƯƠNG</cp:lastModifiedBy>
  <cp:revision>257</cp:revision>
  <dcterms:created xsi:type="dcterms:W3CDTF">2012-12-10T08:13:48Z</dcterms:created>
  <dcterms:modified xsi:type="dcterms:W3CDTF">2024-01-13T13:26:51Z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7043FD88143748ABAD0F7C740C8F1818</vt:lpwstr>
  </property>
  <property fmtid="{D5CDD505-2E9C-101B-9397-08002B2CF9AE}" pid="3" name="KSOProductBuildVer">
    <vt:lpwstr>1033-11.2.0.11440</vt:lpwstr>
  </property>
</Properties>
</file>