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8" r:id="rId4"/>
    <p:sldId id="265" r:id="rId5"/>
    <p:sldId id="266" r:id="rId6"/>
    <p:sldId id="257" r:id="rId7"/>
    <p:sldId id="258" r:id="rId8"/>
    <p:sldId id="259" r:id="rId9"/>
    <p:sldId id="260" r:id="rId10"/>
    <p:sldId id="269" r:id="rId11"/>
    <p:sldId id="261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D368C-DEB4-4F46-9DBB-4B03301F237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6BFF9-B4F4-477D-A26B-EF8E4C9A7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4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6BFF9-B4F4-477D-A26B-EF8E4C9A73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52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6BFF9-B4F4-477D-A26B-EF8E4C9A73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60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6BFF9-B4F4-477D-A26B-EF8E4C9A73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6BFF9-B4F4-477D-A26B-EF8E4C9A7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50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6BFF9-B4F4-477D-A26B-EF8E4C9A7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92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6BFF9-B4F4-477D-A26B-EF8E4C9A73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44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6BFF9-B4F4-477D-A26B-EF8E4C9A73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6BFF9-B4F4-477D-A26B-EF8E4C9A73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81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6BFF9-B4F4-477D-A26B-EF8E4C9A73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34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6BFF9-B4F4-477D-A26B-EF8E4C9A73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3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6BFF9-B4F4-477D-A26B-EF8E4C9A73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92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B36A-20A9-43CB-835F-7358765EE898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1BD-A23E-4A56-A38A-B2E5CC3C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2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B36A-20A9-43CB-835F-7358765EE898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1BD-A23E-4A56-A38A-B2E5CC3C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4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B36A-20A9-43CB-835F-7358765EE898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1BD-A23E-4A56-A38A-B2E5CC3C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1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B36A-20A9-43CB-835F-7358765EE898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1BD-A23E-4A56-A38A-B2E5CC3C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72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B36A-20A9-43CB-835F-7358765EE898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1BD-A23E-4A56-A38A-B2E5CC3C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8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B36A-20A9-43CB-835F-7358765EE898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1BD-A23E-4A56-A38A-B2E5CC3C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B36A-20A9-43CB-835F-7358765EE898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1BD-A23E-4A56-A38A-B2E5CC3C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8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B36A-20A9-43CB-835F-7358765EE898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1BD-A23E-4A56-A38A-B2E5CC3C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6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B36A-20A9-43CB-835F-7358765EE898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1BD-A23E-4A56-A38A-B2E5CC3C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8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B36A-20A9-43CB-835F-7358765EE898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1BD-A23E-4A56-A38A-B2E5CC3C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3B36A-20A9-43CB-835F-7358765EE898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A21BD-A23E-4A56-A38A-B2E5CC3C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8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3B36A-20A9-43CB-835F-7358765EE898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A21BD-A23E-4A56-A38A-B2E5CC3C9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AF11E4-F490-4F10-ACC3-DB266F9C0EFA}"/>
              </a:ext>
            </a:extLst>
          </p:cNvPr>
          <p:cNvSpPr txBox="1">
            <a:spLocks/>
          </p:cNvSpPr>
          <p:nvPr/>
        </p:nvSpPr>
        <p:spPr>
          <a:xfrm>
            <a:off x="2498731" y="2520010"/>
            <a:ext cx="7411515" cy="603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những điều em biết về ngày Tết.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7F5EC2-45CE-4BAA-8866-AEEBF17B300D}"/>
              </a:ext>
            </a:extLst>
          </p:cNvPr>
          <p:cNvGrpSpPr/>
          <p:nvPr/>
        </p:nvGrpSpPr>
        <p:grpSpPr>
          <a:xfrm>
            <a:off x="0" y="-28920"/>
            <a:ext cx="12233565" cy="1604338"/>
            <a:chOff x="-27709" y="-11797"/>
            <a:chExt cx="12233565" cy="1604338"/>
          </a:xfrm>
        </p:grpSpPr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D1D70DAE-35D3-4B6A-A118-DB9599F61321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3E8D0CA0-D8F8-44EE-A011-8FB990D31317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D94191C-3492-4C83-85D5-AB49F205C737}"/>
              </a:ext>
            </a:extLst>
          </p:cNvPr>
          <p:cNvGrpSpPr/>
          <p:nvPr/>
        </p:nvGrpSpPr>
        <p:grpSpPr>
          <a:xfrm>
            <a:off x="673654" y="205615"/>
            <a:ext cx="6939425" cy="1288862"/>
            <a:chOff x="1543633" y="1001196"/>
            <a:chExt cx="6939425" cy="12888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C409FC-02F9-48E2-B58A-7F0B676D39C6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12" name="Arrow: Chevron 24">
                <a:extLst>
                  <a:ext uri="{FF2B5EF4-FFF2-40B4-BE49-F238E27FC236}">
                    <a16:creationId xmlns:a16="http://schemas.microsoft.com/office/drawing/2014/main" id="{C83D3C0C-17AB-4642-A5E0-8BAD3367CDB4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Arrow: Chevron 1">
                <a:extLst>
                  <a:ext uri="{FF2B5EF4-FFF2-40B4-BE49-F238E27FC236}">
                    <a16:creationId xmlns:a16="http://schemas.microsoft.com/office/drawing/2014/main" id="{CA303118-7E9D-4FB1-A318-5AEE2D30E2D6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Arrow: Chevron 1">
                <a:extLst>
                  <a:ext uri="{FF2B5EF4-FFF2-40B4-BE49-F238E27FC236}">
                    <a16:creationId xmlns:a16="http://schemas.microsoft.com/office/drawing/2014/main" id="{641F94E7-327A-417F-A2D0-6E8ADB078228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EE6B771C-4C80-4855-81F0-1D3852C8129A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16" name="Flowchart: Process 11">
                  <a:extLst>
                    <a:ext uri="{FF2B5EF4-FFF2-40B4-BE49-F238E27FC236}">
                      <a16:creationId xmlns:a16="http://schemas.microsoft.com/office/drawing/2014/main" id="{1212619A-FED5-45C1-9930-B65F68C0F77B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Flowchart: Process 11">
                  <a:extLst>
                    <a:ext uri="{FF2B5EF4-FFF2-40B4-BE49-F238E27FC236}">
                      <a16:creationId xmlns:a16="http://schemas.microsoft.com/office/drawing/2014/main" id="{F7AB33FA-92F8-4F0E-9EF4-2C5D7BF133C4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8908F2-EB66-4CBC-83AF-D1CCD2FFA5F4}"/>
                </a:ext>
              </a:extLst>
            </p:cNvPr>
            <p:cNvSpPr/>
            <p:nvPr/>
          </p:nvSpPr>
          <p:spPr>
            <a:xfrm>
              <a:off x="2409280" y="1151516"/>
              <a:ext cx="1562767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.VnAvant" panose="020B7200000000000000" pitchFamily="34" charset="0"/>
                </a:rPr>
                <a:t>BÀI </a:t>
              </a:r>
              <a:endParaRPr lang="en-US" b="1" dirty="0">
                <a:latin typeface=".VnAvant" panose="020B7200000000000000" pitchFamily="34" charset="0"/>
              </a:endParaRP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3C9BF11-2B3A-45C2-AF1F-519CCA0F854F}"/>
              </a:ext>
            </a:extLst>
          </p:cNvPr>
          <p:cNvSpPr txBox="1"/>
          <p:nvPr/>
        </p:nvSpPr>
        <p:spPr>
          <a:xfrm>
            <a:off x="3368710" y="571559"/>
            <a:ext cx="3241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D94D7"/>
                </a:solidFill>
                <a:latin typeface="VNI-Avo" pitchFamily="2" charset="0"/>
              </a:rPr>
              <a:t>TẾT ĐẾN RỒI</a:t>
            </a:r>
            <a:endParaRPr lang="en-US" sz="2800" b="1" dirty="0">
              <a:solidFill>
                <a:srgbClr val="0D94D7"/>
              </a:solidFill>
              <a:latin typeface="VNI-Avo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BD7508-5F48-497D-81AD-5341F8003AAF}"/>
              </a:ext>
            </a:extLst>
          </p:cNvPr>
          <p:cNvGrpSpPr/>
          <p:nvPr/>
        </p:nvGrpSpPr>
        <p:grpSpPr>
          <a:xfrm>
            <a:off x="0" y="1458473"/>
            <a:ext cx="1524000" cy="823848"/>
            <a:chOff x="36715" y="2258787"/>
            <a:chExt cx="1524000" cy="82384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A30DFEE-8203-435A-84CE-25ABF2F4643F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2" name="Flowchart: Process 11">
                <a:extLst>
                  <a:ext uri="{FF2B5EF4-FFF2-40B4-BE49-F238E27FC236}">
                    <a16:creationId xmlns:a16="http://schemas.microsoft.com/office/drawing/2014/main" id="{AA083BE5-E39C-4C5A-8393-D66F8760A464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lowchart: Process 11">
                <a:extLst>
                  <a:ext uri="{FF2B5EF4-FFF2-40B4-BE49-F238E27FC236}">
                    <a16:creationId xmlns:a16="http://schemas.microsoft.com/office/drawing/2014/main" id="{1495FFB0-999F-4094-9A2D-E1685EAA19AD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884E57E-76ED-4B1E-AB6D-D36A5D14F10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92505168-ECCC-426B-9824-929001524B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60" t="48416" r="62715" b="43411"/>
          <a:stretch/>
        </p:blipFill>
        <p:spPr>
          <a:xfrm>
            <a:off x="13856" y="2344621"/>
            <a:ext cx="1393682" cy="104572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A7F420E-A8F5-40D0-868E-659428E82943}"/>
              </a:ext>
            </a:extLst>
          </p:cNvPr>
          <p:cNvSpPr txBox="1"/>
          <p:nvPr/>
        </p:nvSpPr>
        <p:spPr>
          <a:xfrm>
            <a:off x="9961418" y="6080482"/>
            <a:ext cx="2292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S: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220EC4-07FC-4B9D-82DD-EE3C6C237B70}"/>
              </a:ext>
            </a:extLst>
          </p:cNvPr>
          <p:cNvSpPr txBox="1"/>
          <p:nvPr/>
        </p:nvSpPr>
        <p:spPr>
          <a:xfrm>
            <a:off x="1805063" y="1856128"/>
            <a:ext cx="224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VNI-Avo" pitchFamily="2" charset="0"/>
              </a:rPr>
              <a:t>Tiết</a:t>
            </a:r>
            <a:r>
              <a:rPr lang="en-US" sz="3200" b="1" dirty="0" smtClean="0">
                <a:latin typeface="VNI-Avo" pitchFamily="2" charset="0"/>
              </a:rPr>
              <a:t> </a:t>
            </a:r>
            <a:r>
              <a:rPr lang="en-US" sz="3200" b="1" dirty="0">
                <a:latin typeface="VNI-Avo" pitchFamily="2" charset="0"/>
              </a:rPr>
              <a:t>1, 2</a:t>
            </a:r>
          </a:p>
        </p:txBody>
      </p:sp>
      <p:pic>
        <p:nvPicPr>
          <p:cNvPr id="27" name="Picture 2" descr="Nguồn gốc và ý nghĩa nhân văn của Tết Nguyên đán - TIN logi">
            <a:extLst>
              <a:ext uri="{FF2B5EF4-FFF2-40B4-BE49-F238E27FC236}">
                <a16:creationId xmlns:a16="http://schemas.microsoft.com/office/drawing/2014/main" id="{B8634CCC-4CB5-4ED1-ADFD-D7911EB17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39" y="3202613"/>
            <a:ext cx="5151697" cy="289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89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1228344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718" y="2418029"/>
            <a:ext cx="9478469" cy="130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12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053ECE-B675-4072-8181-AB67DAE35E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8" t="39794" r="19546" b="12910"/>
          <a:stretch/>
        </p:blipFill>
        <p:spPr>
          <a:xfrm>
            <a:off x="0" y="1"/>
            <a:ext cx="12192000" cy="42611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3E2476-75C3-4853-8594-B0BAF402EC79}"/>
              </a:ext>
            </a:extLst>
          </p:cNvPr>
          <p:cNvSpPr txBox="1"/>
          <p:nvPr/>
        </p:nvSpPr>
        <p:spPr>
          <a:xfrm>
            <a:off x="3824404" y="1282170"/>
            <a:ext cx="3413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2E706-E5BA-4160-9645-2E7505358086}"/>
              </a:ext>
            </a:extLst>
          </p:cNvPr>
          <p:cNvSpPr txBox="1"/>
          <p:nvPr/>
        </p:nvSpPr>
        <p:spPr>
          <a:xfrm>
            <a:off x="3938846" y="1920093"/>
            <a:ext cx="848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hồng tươi, lá xanh, nụ hồng chúm chím. 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9765" y="4593536"/>
            <a:ext cx="9597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C00000"/>
                </a:solidFill>
                <a:latin typeface="+mj-lt"/>
              </a:rPr>
              <a:t>Hoa hồng là loài hoa có mùi hương rất thơm. </a:t>
            </a:r>
          </a:p>
          <a:p>
            <a:pPr algn="just"/>
            <a:r>
              <a:rPr lang="vi-VN" sz="3200" dirty="0">
                <a:solidFill>
                  <a:srgbClr val="C00000"/>
                </a:solidFill>
                <a:latin typeface="+mj-lt"/>
              </a:rPr>
              <a:t>Hoa cúc là hoa của mùa thu. </a:t>
            </a:r>
            <a:endParaRPr lang="vi-VN" sz="3200" b="0" i="0" dirty="0">
              <a:solidFill>
                <a:srgbClr val="C00000"/>
              </a:solidFill>
              <a:effectLst/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35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3697" y="0"/>
            <a:ext cx="10515600" cy="953589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76" y="953589"/>
            <a:ext cx="1208442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dong.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933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1228344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044" y="2418029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7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937" y="-157390"/>
            <a:ext cx="5575663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Tết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đến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rồi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155"/>
            <a:ext cx="12192000" cy="4870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dong.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176476" y="969292"/>
            <a:ext cx="640976" cy="619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135558" y="4885510"/>
            <a:ext cx="640976" cy="619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143691" y="3498055"/>
            <a:ext cx="640976" cy="619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135558" y="2046980"/>
            <a:ext cx="640976" cy="619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69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6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1228344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044" y="2418029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937" t="19986" r="50000" b="65563"/>
          <a:stretch/>
        </p:blipFill>
        <p:spPr>
          <a:xfrm>
            <a:off x="7105194" y="2137007"/>
            <a:ext cx="1267483" cy="1489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37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584F7F-F41C-4D67-BAD3-7245A86B6E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68" t="24641" r="23523" b="35144"/>
          <a:stretch/>
        </p:blipFill>
        <p:spPr>
          <a:xfrm>
            <a:off x="1794718" y="0"/>
            <a:ext cx="8645236" cy="2756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DC976F-4DDB-4E38-9D3E-6005A1A9B7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74" t="33730" r="29035" b="49572"/>
          <a:stretch/>
        </p:blipFill>
        <p:spPr>
          <a:xfrm>
            <a:off x="4388705" y="2676359"/>
            <a:ext cx="3546765" cy="1144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1C0594-791F-4FC5-B161-07C579A701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18" t="48484" r="29091" b="34818"/>
          <a:stretch/>
        </p:blipFill>
        <p:spPr>
          <a:xfrm>
            <a:off x="4388704" y="3507270"/>
            <a:ext cx="3546766" cy="1144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7EEE68-951A-4575-BAB8-F2FF322555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70" t="33729" r="58523" b="49573"/>
          <a:stretch/>
        </p:blipFill>
        <p:spPr>
          <a:xfrm>
            <a:off x="4253692" y="4571596"/>
            <a:ext cx="3512128" cy="1144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19B278-78F6-4EF0-B3EF-2F79E9B865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88" t="50000" r="59205" b="33302"/>
          <a:stretch/>
        </p:blipFill>
        <p:spPr>
          <a:xfrm>
            <a:off x="4197722" y="5513242"/>
            <a:ext cx="3512129" cy="11445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997DCB-ADB2-4053-B251-C44C01D71DF6}"/>
              </a:ext>
            </a:extLst>
          </p:cNvPr>
          <p:cNvSpPr/>
          <p:nvPr/>
        </p:nvSpPr>
        <p:spPr>
          <a:xfrm>
            <a:off x="3848379" y="2756621"/>
            <a:ext cx="4627419" cy="4101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5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 txBox="1">
            <a:spLocks/>
          </p:cNvSpPr>
          <p:nvPr/>
        </p:nvSpPr>
        <p:spPr>
          <a:xfrm>
            <a:off x="1136403" y="1491665"/>
            <a:ext cx="10515600" cy="975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ta dùng những gì để làm bánh chưng, bánh tét?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769533-2691-4266-8CC3-3629D36CED45}"/>
              </a:ext>
            </a:extLst>
          </p:cNvPr>
          <p:cNvSpPr txBox="1">
            <a:spLocks/>
          </p:cNvSpPr>
          <p:nvPr/>
        </p:nvSpPr>
        <p:spPr>
          <a:xfrm>
            <a:off x="990099" y="2732258"/>
            <a:ext cx="10515600" cy="1387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Bánh chưng, bánh tét được làm từ gạo nếp, đỗ xanh, thịt 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lợn 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gói bằng lá dong hoặc lá chuối.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 txBox="1">
            <a:spLocks/>
          </p:cNvSpPr>
          <p:nvPr/>
        </p:nvSpPr>
        <p:spPr>
          <a:xfrm>
            <a:off x="1130598" y="1612279"/>
            <a:ext cx="11093334" cy="85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lớn mong ước điều gì khi tặng bao lì xì cho trẻ 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5FB268-5975-461C-88DF-62423DF4A229}"/>
              </a:ext>
            </a:extLst>
          </p:cNvPr>
          <p:cNvSpPr txBox="1">
            <a:spLocks/>
          </p:cNvSpPr>
          <p:nvPr/>
        </p:nvSpPr>
        <p:spPr>
          <a:xfrm>
            <a:off x="1130598" y="2907792"/>
            <a:ext cx="10308546" cy="157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lớn khi tặng bao lì xì cho trẻ em mong ước các em sẽ mạnh khỏe, giỏi giang.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6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25A682-5519-4EEF-A5B8-273BF35D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131" y="720590"/>
            <a:ext cx="10168949" cy="17653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Làm việc ngày Tết, hưởng lương gấp 4 lần ngày thường">
            <a:extLst>
              <a:ext uri="{FF2B5EF4-FFF2-40B4-BE49-F238E27FC236}">
                <a16:creationId xmlns:a16="http://schemas.microsoft.com/office/drawing/2014/main" id="{96D7F2BB-9192-430C-8BF0-932054D0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99" y="2167184"/>
            <a:ext cx="4196460" cy="23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ỹ năng sống: Dạy trẻ ứng xử ngày Tết - Thiết bị mầm non Việt Mỹ">
            <a:extLst>
              <a:ext uri="{FF2B5EF4-FFF2-40B4-BE49-F238E27FC236}">
                <a16:creationId xmlns:a16="http://schemas.microsoft.com/office/drawing/2014/main" id="{F6C4C85E-D8C0-4682-8BA4-30FD23C91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1" b="14868"/>
          <a:stretch/>
        </p:blipFill>
        <p:spPr bwMode="auto">
          <a:xfrm>
            <a:off x="4225491" y="4570018"/>
            <a:ext cx="4070623" cy="21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hòng Giáo Dục Và Đào Tạo quận Thanh Xuân">
            <a:extLst>
              <a:ext uri="{FF2B5EF4-FFF2-40B4-BE49-F238E27FC236}">
                <a16:creationId xmlns:a16="http://schemas.microsoft.com/office/drawing/2014/main" id="{6086B6DE-8092-4B82-8AF6-DFE65CD43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31" y="2167184"/>
            <a:ext cx="4265385" cy="24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57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TIẾNG VIỆT 2. Tết đến rồi (Tiết 1+2)"/>
  <p:tag name="ISPRING_ULTRA_SCORM_COURSE_ID" val="FEF98C03-76F5-4AD2-AC68-AC1D93EB4677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D:\\Bài giảng điện tử gửi nhà trường 23-2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IẾNG VIỆT 2. Tết đến rồi (Tiết 1+2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89E92B-100B-402C-86FE-27CD2259465B}:2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9D7CCD-BAF9-44A2-BACA-22B555D7076E}:2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E06AB5-A91B-4FAC-9F65-57753EC1085B}:2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DC504C-17D4-49A3-BA61-7BA1FC8580B0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145A00-CE80-40EC-97E6-97C4778824A7}:2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F9A98C-008B-4D91-9878-6BE8E4D8978F}:2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6055D9-2B1C-42FB-92FB-8E3851230914}:2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2C59E1-FDAF-4493-BF09-1B3F4D3D0C3E}:2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073316-C9C6-498A-8A2C-C5D0C13915D6}:2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9242B7-3F83-45A3-98DA-2806E79FA346}:2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7DCB50-DC44-4DB8-B3DA-E99BC5B71AD6}:2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513</Words>
  <Application>Microsoft Office PowerPoint</Application>
  <PresentationFormat>Widescreen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Tết đến rồi</vt:lpstr>
      <vt:lpstr>PowerPoint Presentation</vt:lpstr>
      <vt:lpstr>Tết đến rồi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2. Tết đến rồi (Tiết 1+2)</dc:title>
  <dc:creator>DELL-NM</dc:creator>
  <cp:lastModifiedBy>STD_NHU</cp:lastModifiedBy>
  <cp:revision>15</cp:revision>
  <dcterms:created xsi:type="dcterms:W3CDTF">2022-01-19T11:23:32Z</dcterms:created>
  <dcterms:modified xsi:type="dcterms:W3CDTF">2024-01-22T14:26:52Z</dcterms:modified>
</cp:coreProperties>
</file>