
<file path=[Content_Types].xml><?xml version="1.0" encoding="utf-8"?>
<Types xmlns="http://schemas.openxmlformats.org/package/2006/content-types">
  <Default Extension="png" ContentType="image/png"/>
  <Default Extension="mp3" ContentType="audio/mpeg"/>
  <Default Extension="wma" ContentType="audio/x-ms-wma"/>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59" r:id="rId4"/>
    <p:sldId id="257" r:id="rId5"/>
    <p:sldId id="260" r:id="rId6"/>
    <p:sldId id="261" r:id="rId7"/>
    <p:sldId id="262" r:id="rId8"/>
    <p:sldId id="265" r:id="rId9"/>
    <p:sldId id="268" r:id="rId10"/>
    <p:sldId id="272" r:id="rId11"/>
    <p:sldId id="273" r:id="rId12"/>
    <p:sldId id="274" r:id="rId13"/>
    <p:sldId id="275" r:id="rId14"/>
    <p:sldId id="270" r:id="rId15"/>
    <p:sldId id="271" r:id="rId16"/>
    <p:sldId id="279" r:id="rId17"/>
    <p:sldId id="278" r:id="rId18"/>
    <p:sldId id="280"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75" d="100"/>
          <a:sy n="75" d="100"/>
        </p:scale>
        <p:origin x="1248"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C5E0ED-5B75-4817-B7BD-4BCEF5E6DAF0}" type="datetimeFigureOut">
              <a:rPr lang="en-US" smtClean="0"/>
              <a:t>30-Jan-24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0090E-8E22-4574-B057-709F131F772E}" type="slidenum">
              <a:rPr lang="en-US" smtClean="0"/>
              <a:t>‹#›</a:t>
            </a:fld>
            <a:endParaRPr lang="en-US"/>
          </a:p>
        </p:txBody>
      </p:sp>
    </p:spTree>
    <p:extLst>
      <p:ext uri="{BB962C8B-B14F-4D97-AF65-F5344CB8AC3E}">
        <p14:creationId xmlns:p14="http://schemas.microsoft.com/office/powerpoint/2010/main" val="169644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0090E-8E22-4574-B057-709F131F772E}" type="slidenum">
              <a:rPr lang="en-US" smtClean="0"/>
              <a:t>1</a:t>
            </a:fld>
            <a:endParaRPr lang="en-US"/>
          </a:p>
        </p:txBody>
      </p:sp>
    </p:spTree>
    <p:extLst>
      <p:ext uri="{BB962C8B-B14F-4D97-AF65-F5344CB8AC3E}">
        <p14:creationId xmlns:p14="http://schemas.microsoft.com/office/powerpoint/2010/main" val="3721308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0090E-8E22-4574-B057-709F131F772E}" type="slidenum">
              <a:rPr lang="en-US" smtClean="0"/>
              <a:t>10</a:t>
            </a:fld>
            <a:endParaRPr lang="en-US"/>
          </a:p>
        </p:txBody>
      </p:sp>
    </p:spTree>
    <p:extLst>
      <p:ext uri="{BB962C8B-B14F-4D97-AF65-F5344CB8AC3E}">
        <p14:creationId xmlns:p14="http://schemas.microsoft.com/office/powerpoint/2010/main" val="637811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0090E-8E22-4574-B057-709F131F772E}" type="slidenum">
              <a:rPr lang="en-US" smtClean="0"/>
              <a:t>11</a:t>
            </a:fld>
            <a:endParaRPr lang="en-US"/>
          </a:p>
        </p:txBody>
      </p:sp>
    </p:spTree>
    <p:extLst>
      <p:ext uri="{BB962C8B-B14F-4D97-AF65-F5344CB8AC3E}">
        <p14:creationId xmlns:p14="http://schemas.microsoft.com/office/powerpoint/2010/main" val="3369025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0090E-8E22-4574-B057-709F131F772E}" type="slidenum">
              <a:rPr lang="en-US" smtClean="0"/>
              <a:t>12</a:t>
            </a:fld>
            <a:endParaRPr lang="en-US"/>
          </a:p>
        </p:txBody>
      </p:sp>
    </p:spTree>
    <p:extLst>
      <p:ext uri="{BB962C8B-B14F-4D97-AF65-F5344CB8AC3E}">
        <p14:creationId xmlns:p14="http://schemas.microsoft.com/office/powerpoint/2010/main" val="3394152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0090E-8E22-4574-B057-709F131F772E}" type="slidenum">
              <a:rPr lang="en-US" smtClean="0"/>
              <a:t>13</a:t>
            </a:fld>
            <a:endParaRPr lang="en-US"/>
          </a:p>
        </p:txBody>
      </p:sp>
    </p:spTree>
    <p:extLst>
      <p:ext uri="{BB962C8B-B14F-4D97-AF65-F5344CB8AC3E}">
        <p14:creationId xmlns:p14="http://schemas.microsoft.com/office/powerpoint/2010/main" val="1120561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0090E-8E22-4574-B057-709F131F772E}" type="slidenum">
              <a:rPr lang="en-US" smtClean="0"/>
              <a:t>14</a:t>
            </a:fld>
            <a:endParaRPr lang="en-US"/>
          </a:p>
        </p:txBody>
      </p:sp>
    </p:spTree>
    <p:extLst>
      <p:ext uri="{BB962C8B-B14F-4D97-AF65-F5344CB8AC3E}">
        <p14:creationId xmlns:p14="http://schemas.microsoft.com/office/powerpoint/2010/main" val="239644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0090E-8E22-4574-B057-709F131F772E}" type="slidenum">
              <a:rPr lang="en-US" smtClean="0"/>
              <a:t>15</a:t>
            </a:fld>
            <a:endParaRPr lang="en-US"/>
          </a:p>
        </p:txBody>
      </p:sp>
    </p:spTree>
    <p:extLst>
      <p:ext uri="{BB962C8B-B14F-4D97-AF65-F5344CB8AC3E}">
        <p14:creationId xmlns:p14="http://schemas.microsoft.com/office/powerpoint/2010/main" val="4006186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0090E-8E22-4574-B057-709F131F772E}" type="slidenum">
              <a:rPr lang="en-US" smtClean="0"/>
              <a:t>16</a:t>
            </a:fld>
            <a:endParaRPr lang="en-US"/>
          </a:p>
        </p:txBody>
      </p:sp>
    </p:spTree>
    <p:extLst>
      <p:ext uri="{BB962C8B-B14F-4D97-AF65-F5344CB8AC3E}">
        <p14:creationId xmlns:p14="http://schemas.microsoft.com/office/powerpoint/2010/main" val="3097379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0090E-8E22-4574-B057-709F131F772E}" type="slidenum">
              <a:rPr lang="en-US" smtClean="0"/>
              <a:t>17</a:t>
            </a:fld>
            <a:endParaRPr lang="en-US"/>
          </a:p>
        </p:txBody>
      </p:sp>
    </p:spTree>
    <p:extLst>
      <p:ext uri="{BB962C8B-B14F-4D97-AF65-F5344CB8AC3E}">
        <p14:creationId xmlns:p14="http://schemas.microsoft.com/office/powerpoint/2010/main" val="328768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0090E-8E22-4574-B057-709F131F772E}" type="slidenum">
              <a:rPr lang="en-US" smtClean="0"/>
              <a:t>2</a:t>
            </a:fld>
            <a:endParaRPr lang="en-US"/>
          </a:p>
        </p:txBody>
      </p:sp>
    </p:spTree>
    <p:extLst>
      <p:ext uri="{BB962C8B-B14F-4D97-AF65-F5344CB8AC3E}">
        <p14:creationId xmlns:p14="http://schemas.microsoft.com/office/powerpoint/2010/main" val="327915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0090E-8E22-4574-B057-709F131F772E}" type="slidenum">
              <a:rPr lang="en-US" smtClean="0"/>
              <a:t>3</a:t>
            </a:fld>
            <a:endParaRPr lang="en-US"/>
          </a:p>
        </p:txBody>
      </p:sp>
    </p:spTree>
    <p:extLst>
      <p:ext uri="{BB962C8B-B14F-4D97-AF65-F5344CB8AC3E}">
        <p14:creationId xmlns:p14="http://schemas.microsoft.com/office/powerpoint/2010/main" val="194335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0090E-8E22-4574-B057-709F131F772E}" type="slidenum">
              <a:rPr lang="en-US" smtClean="0"/>
              <a:t>4</a:t>
            </a:fld>
            <a:endParaRPr lang="en-US"/>
          </a:p>
        </p:txBody>
      </p:sp>
    </p:spTree>
    <p:extLst>
      <p:ext uri="{BB962C8B-B14F-4D97-AF65-F5344CB8AC3E}">
        <p14:creationId xmlns:p14="http://schemas.microsoft.com/office/powerpoint/2010/main" val="1970969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0090E-8E22-4574-B057-709F131F772E}" type="slidenum">
              <a:rPr lang="en-US" smtClean="0"/>
              <a:t>5</a:t>
            </a:fld>
            <a:endParaRPr lang="en-US"/>
          </a:p>
        </p:txBody>
      </p:sp>
    </p:spTree>
    <p:extLst>
      <p:ext uri="{BB962C8B-B14F-4D97-AF65-F5344CB8AC3E}">
        <p14:creationId xmlns:p14="http://schemas.microsoft.com/office/powerpoint/2010/main" val="93419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0090E-8E22-4574-B057-709F131F772E}" type="slidenum">
              <a:rPr lang="en-US" smtClean="0"/>
              <a:t>6</a:t>
            </a:fld>
            <a:endParaRPr lang="en-US"/>
          </a:p>
        </p:txBody>
      </p:sp>
    </p:spTree>
    <p:extLst>
      <p:ext uri="{BB962C8B-B14F-4D97-AF65-F5344CB8AC3E}">
        <p14:creationId xmlns:p14="http://schemas.microsoft.com/office/powerpoint/2010/main" val="101071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0090E-8E22-4574-B057-709F131F772E}" type="slidenum">
              <a:rPr lang="en-US" smtClean="0"/>
              <a:t>7</a:t>
            </a:fld>
            <a:endParaRPr lang="en-US"/>
          </a:p>
        </p:txBody>
      </p:sp>
    </p:spTree>
    <p:extLst>
      <p:ext uri="{BB962C8B-B14F-4D97-AF65-F5344CB8AC3E}">
        <p14:creationId xmlns:p14="http://schemas.microsoft.com/office/powerpoint/2010/main" val="1140828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0090E-8E22-4574-B057-709F131F772E}" type="slidenum">
              <a:rPr lang="en-US" smtClean="0"/>
              <a:t>8</a:t>
            </a:fld>
            <a:endParaRPr lang="en-US"/>
          </a:p>
        </p:txBody>
      </p:sp>
    </p:spTree>
    <p:extLst>
      <p:ext uri="{BB962C8B-B14F-4D97-AF65-F5344CB8AC3E}">
        <p14:creationId xmlns:p14="http://schemas.microsoft.com/office/powerpoint/2010/main" val="427327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0090E-8E22-4574-B057-709F131F772E}" type="slidenum">
              <a:rPr lang="en-US" smtClean="0"/>
              <a:t>9</a:t>
            </a:fld>
            <a:endParaRPr lang="en-US"/>
          </a:p>
        </p:txBody>
      </p:sp>
    </p:spTree>
    <p:extLst>
      <p:ext uri="{BB962C8B-B14F-4D97-AF65-F5344CB8AC3E}">
        <p14:creationId xmlns:p14="http://schemas.microsoft.com/office/powerpoint/2010/main" val="171166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30-Jan-24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30-Jan-24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30-Jan-24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30-Jan-24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30-Jan-24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30-Jan-24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30-Jan-24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30-Jan-24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30-Jan-24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30-Jan-24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30-Jan-24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30-Jan-24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30-Jan-24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30-Jan-24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30-Jan-24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30-Jan-24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t>30-Jan-24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t>30-Jan-24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t>30-Jan-24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30-Jan-24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30-Jan-24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30-Jan-24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30-Jan-24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30-Jan-24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wma"/><Relationship Id="rId7" Type="http://schemas.openxmlformats.org/officeDocument/2006/relationships/image" Target="../media/image2.jpg"/><Relationship Id="rId2" Type="http://schemas.microsoft.com/office/2007/relationships/media" Target="../media/media1.wma"/><Relationship Id="rId1" Type="http://schemas.openxmlformats.org/officeDocument/2006/relationships/tags" Target="../tags/tag2.xml"/><Relationship Id="rId6" Type="http://schemas.openxmlformats.org/officeDocument/2006/relationships/image" Target="../media/image1.jp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media10.mp3"/><Relationship Id="rId7" Type="http://schemas.openxmlformats.org/officeDocument/2006/relationships/image" Target="../media/image4.png"/><Relationship Id="rId2" Type="http://schemas.microsoft.com/office/2007/relationships/media" Target="../media/media10.mp3"/><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media11.mp3"/><Relationship Id="rId7" Type="http://schemas.openxmlformats.org/officeDocument/2006/relationships/image" Target="../media/image11.png"/><Relationship Id="rId2" Type="http://schemas.microsoft.com/office/2007/relationships/media" Target="../media/media11.mp3"/><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media5.mp3"/><Relationship Id="rId7" Type="http://schemas.openxmlformats.org/officeDocument/2006/relationships/image" Target="../media/image9.gif"/><Relationship Id="rId2" Type="http://schemas.microsoft.com/office/2007/relationships/media" Target="../media/media5.mp3"/><Relationship Id="rId1" Type="http://schemas.openxmlformats.org/officeDocument/2006/relationships/tags" Target="../tags/tag14.xml"/><Relationship Id="rId6" Type="http://schemas.openxmlformats.org/officeDocument/2006/relationships/image" Target="../media/image8.jpg"/><Relationship Id="rId5" Type="http://schemas.openxmlformats.org/officeDocument/2006/relationships/notesSlide" Target="../notesSlides/notesSlide13.xml"/><Relationship Id="rId4" Type="http://schemas.openxmlformats.org/officeDocument/2006/relationships/slideLayout" Target="../slideLayouts/slideLayout13.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audio" Target="../media/media12.mp3"/><Relationship Id="rId7" Type="http://schemas.openxmlformats.org/officeDocument/2006/relationships/notesSlide" Target="../notesSlides/notesSlide14.xml"/><Relationship Id="rId2" Type="http://schemas.microsoft.com/office/2007/relationships/media" Target="../media/media12.mp3"/><Relationship Id="rId1" Type="http://schemas.openxmlformats.org/officeDocument/2006/relationships/tags" Target="../tags/tag15.xml"/><Relationship Id="rId6" Type="http://schemas.openxmlformats.org/officeDocument/2006/relationships/slideLayout" Target="../slideLayouts/slideLayout13.xml"/><Relationship Id="rId11" Type="http://schemas.openxmlformats.org/officeDocument/2006/relationships/image" Target="../media/image16.png"/><Relationship Id="rId5" Type="http://schemas.openxmlformats.org/officeDocument/2006/relationships/audio" Target="../media/media5.mp3"/><Relationship Id="rId10" Type="http://schemas.openxmlformats.org/officeDocument/2006/relationships/image" Target="../media/image17.png"/><Relationship Id="rId4" Type="http://schemas.microsoft.com/office/2007/relationships/media" Target="../media/media5.mp3"/><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media13.mp3"/><Relationship Id="rId7" Type="http://schemas.openxmlformats.org/officeDocument/2006/relationships/notesSlide" Target="../notesSlides/notesSlide15.xml"/><Relationship Id="rId2" Type="http://schemas.microsoft.com/office/2007/relationships/media" Target="../media/media13.mp3"/><Relationship Id="rId1" Type="http://schemas.openxmlformats.org/officeDocument/2006/relationships/tags" Target="../tags/tag16.xml"/><Relationship Id="rId6" Type="http://schemas.openxmlformats.org/officeDocument/2006/relationships/slideLayout" Target="../slideLayouts/slideLayout13.xml"/><Relationship Id="rId11" Type="http://schemas.openxmlformats.org/officeDocument/2006/relationships/image" Target="../media/image20.png"/><Relationship Id="rId5" Type="http://schemas.openxmlformats.org/officeDocument/2006/relationships/audio" Target="../media/media14.mp3"/><Relationship Id="rId10" Type="http://schemas.openxmlformats.org/officeDocument/2006/relationships/image" Target="../media/image9.gif"/><Relationship Id="rId4" Type="http://schemas.microsoft.com/office/2007/relationships/media" Target="../media/media14.mp3"/><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7.xml"/><Relationship Id="rId5" Type="http://schemas.openxmlformats.org/officeDocument/2006/relationships/image" Target="../media/image9.gif"/><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media5.mp3"/><Relationship Id="rId7" Type="http://schemas.openxmlformats.org/officeDocument/2006/relationships/image" Target="../media/image16.png"/><Relationship Id="rId2" Type="http://schemas.microsoft.com/office/2007/relationships/media" Target="../media/media5.mp3"/><Relationship Id="rId1" Type="http://schemas.openxmlformats.org/officeDocument/2006/relationships/tags" Target="../tags/tag18.xml"/><Relationship Id="rId6" Type="http://schemas.openxmlformats.org/officeDocument/2006/relationships/image" Target="../media/image21.png"/><Relationship Id="rId5" Type="http://schemas.openxmlformats.org/officeDocument/2006/relationships/notesSlide" Target="../notesSlides/notesSlide17.xml"/><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2.wma"/><Relationship Id="rId7" Type="http://schemas.openxmlformats.org/officeDocument/2006/relationships/image" Target="../media/image7.png"/><Relationship Id="rId2" Type="http://schemas.microsoft.com/office/2007/relationships/media" Target="../media/media2.wma"/><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2.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media3.wma"/><Relationship Id="rId7" Type="http://schemas.openxmlformats.org/officeDocument/2006/relationships/image" Target="../media/image3.png"/><Relationship Id="rId2" Type="http://schemas.microsoft.com/office/2007/relationships/media" Target="../media/media3.wma"/><Relationship Id="rId1" Type="http://schemas.openxmlformats.org/officeDocument/2006/relationships/tags" Target="../tags/tag4.xml"/><Relationship Id="rId6" Type="http://schemas.openxmlformats.org/officeDocument/2006/relationships/image" Target="../media/image8.jpg"/><Relationship Id="rId5" Type="http://schemas.openxmlformats.org/officeDocument/2006/relationships/notesSlide" Target="../notesSlides/notesSlide3.xml"/><Relationship Id="rId4" Type="http://schemas.openxmlformats.org/officeDocument/2006/relationships/slideLayout" Target="../slideLayouts/slideLayout2.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4.wma"/><Relationship Id="rId7" Type="http://schemas.openxmlformats.org/officeDocument/2006/relationships/image" Target="../media/image11.png"/><Relationship Id="rId2" Type="http://schemas.microsoft.com/office/2007/relationships/media" Target="../media/media4.wma"/><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notesSlide" Target="../notesSlides/notesSlide4.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4.png"/><Relationship Id="rId3" Type="http://schemas.openxmlformats.org/officeDocument/2006/relationships/audio" Target="../media/media5.mp3"/><Relationship Id="rId7" Type="http://schemas.openxmlformats.org/officeDocument/2006/relationships/notesSlide" Target="../notesSlides/notesSlide5.xml"/><Relationship Id="rId12" Type="http://schemas.openxmlformats.org/officeDocument/2006/relationships/image" Target="../media/image17.png"/><Relationship Id="rId2" Type="http://schemas.microsoft.com/office/2007/relationships/media" Target="../media/media5.mp3"/><Relationship Id="rId1" Type="http://schemas.openxmlformats.org/officeDocument/2006/relationships/tags" Target="../tags/tag6.xml"/><Relationship Id="rId6" Type="http://schemas.openxmlformats.org/officeDocument/2006/relationships/slideLayout" Target="../slideLayouts/slideLayout2.xml"/><Relationship Id="rId11" Type="http://schemas.openxmlformats.org/officeDocument/2006/relationships/image" Target="../media/image16.png"/><Relationship Id="rId5" Type="http://schemas.openxmlformats.org/officeDocument/2006/relationships/audio" Target="../media/media6.mp3"/><Relationship Id="rId10" Type="http://schemas.openxmlformats.org/officeDocument/2006/relationships/image" Target="../media/image12.png"/><Relationship Id="rId4" Type="http://schemas.microsoft.com/office/2007/relationships/media" Target="../media/media6.mp3"/><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9.gif"/><Relationship Id="rId5" Type="http://schemas.openxmlformats.org/officeDocument/2006/relationships/image" Target="../media/image11.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media7.mp3"/><Relationship Id="rId7" Type="http://schemas.openxmlformats.org/officeDocument/2006/relationships/image" Target="../media/image11.png"/><Relationship Id="rId2" Type="http://schemas.microsoft.com/office/2007/relationships/media" Target="../media/media7.mp3"/><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media8.mp3"/><Relationship Id="rId7" Type="http://schemas.openxmlformats.org/officeDocument/2006/relationships/image" Target="../media/image11.png"/><Relationship Id="rId2" Type="http://schemas.microsoft.com/office/2007/relationships/media" Target="../media/media8.mp3"/><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9.mp3"/><Relationship Id="rId7" Type="http://schemas.openxmlformats.org/officeDocument/2006/relationships/image" Target="../media/image11.png"/><Relationship Id="rId2" Type="http://schemas.microsoft.com/office/2007/relationships/media" Target="../media/media9.mp3"/><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notesSlide" Target="../notesSlides/notesSlide9.xml"/><Relationship Id="rId4" Type="http://schemas.openxmlformats.org/officeDocument/2006/relationships/slideLayout" Target="../slideLayouts/slideLayout2.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09580"/>
            <a:ext cx="9176645" cy="5517232"/>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46" y="12576"/>
            <a:ext cx="9144000" cy="1328192"/>
          </a:xfrm>
          <a:prstGeom prst="rect">
            <a:avLst/>
          </a:prstGeom>
        </p:spPr>
      </p:pic>
      <p:sp>
        <p:nvSpPr>
          <p:cNvPr id="6" name="TextBox 5"/>
          <p:cNvSpPr txBox="1"/>
          <p:nvPr/>
        </p:nvSpPr>
        <p:spPr>
          <a:xfrm>
            <a:off x="16946" y="1293057"/>
            <a:ext cx="5491158" cy="3864135"/>
          </a:xfrm>
          <a:prstGeom prst="rect">
            <a:avLst/>
          </a:prstGeom>
          <a:noFill/>
        </p:spPr>
        <p:txBody>
          <a:bodyPr wrap="square" rtlCol="0">
            <a:prstTxWarp prst="textArchUpPour">
              <a:avLst/>
            </a:prstTxWarp>
            <a:spAutoFit/>
          </a:bodyPr>
          <a:lstStyle/>
          <a:p>
            <a:r>
              <a:rPr lang="en-US" sz="2800" b="1" smtClean="0">
                <a:solidFill>
                  <a:schemeClr val="bg1"/>
                </a:solidFill>
              </a:rPr>
              <a:t>Chào mừng quý thầy cô và các bạn học sinh đến với tiết âm nhạc</a:t>
            </a:r>
            <a:endParaRPr lang="en-US" sz="2800" b="1">
              <a:solidFill>
                <a:schemeClr val="bg1"/>
              </a:solidFill>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4368" y="5877272"/>
            <a:ext cx="826192" cy="826192"/>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09361" y="4797152"/>
            <a:ext cx="301199" cy="241474"/>
          </a:xfrm>
          <a:prstGeom prst="rect">
            <a:avLst/>
          </a:prstGeom>
        </p:spPr>
      </p:pic>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55115134"/>
      </p:ext>
    </p:extLst>
  </p:cSld>
  <p:clrMapOvr>
    <a:masterClrMapping/>
  </p:clrMapOvr>
  <mc:AlternateContent xmlns:mc="http://schemas.openxmlformats.org/markup-compatibility/2006" xmlns:p14="http://schemas.microsoft.com/office/powerpoint/2010/main">
    <mc:Choice Requires="p14">
      <p:transition spd="slow" p14:dur="2000" advTm="8903"/>
    </mc:Choice>
    <mc:Fallback xmlns="">
      <p:transition spd="slow" advTm="8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411760" y="692696"/>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a:t>
            </a:r>
            <a:r>
              <a:rPr lang="en-US" sz="6000" b="1" smtClean="0">
                <a:solidFill>
                  <a:srgbClr val="0070C0"/>
                </a:solidFill>
              </a:rPr>
              <a:t>3</a:t>
            </a:r>
            <a:endParaRPr lang="en-US" sz="6000" b="1">
              <a:solidFill>
                <a:srgbClr val="0070C0"/>
              </a:solidFil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6610" y="5733256"/>
            <a:ext cx="301199" cy="241474"/>
          </a:xfrm>
          <a:prstGeom prst="rect">
            <a:avLst/>
          </a:prstGeom>
        </p:spPr>
      </p:pic>
      <p:sp>
        <p:nvSpPr>
          <p:cNvPr id="5" name="Rectangle 4"/>
          <p:cNvSpPr/>
          <p:nvPr/>
        </p:nvSpPr>
        <p:spPr>
          <a:xfrm>
            <a:off x="467544" y="1708359"/>
            <a:ext cx="6605585" cy="3046988"/>
          </a:xfrm>
          <a:prstGeom prst="rect">
            <a:avLst/>
          </a:prstGeom>
        </p:spPr>
        <p:txBody>
          <a:bodyPr wrap="square">
            <a:spAutoFit/>
          </a:bodyPr>
          <a:lstStyle/>
          <a:p>
            <a:r>
              <a:rPr lang="en-US" sz="4800" i="1">
                <a:solidFill>
                  <a:srgbClr val="333333"/>
                </a:solidFill>
                <a:latin typeface="Times New Roman"/>
                <a:ea typeface="Calibri"/>
              </a:rPr>
              <a:t>Mái tóc mẹ thơm, ánh mắt mẹ hiền. Thích nhất mẹ hát con sẽ ngủ yên!</a:t>
            </a:r>
            <a:br>
              <a:rPr lang="en-US" sz="4800" i="1">
                <a:solidFill>
                  <a:srgbClr val="333333"/>
                </a:solidFill>
                <a:latin typeface="Times New Roman"/>
                <a:ea typeface="Calibri"/>
              </a:rPr>
            </a:br>
            <a:endParaRPr lang="en-US" sz="4800"/>
          </a:p>
        </p:txBody>
      </p:sp>
      <p:pic>
        <p:nvPicPr>
          <p:cNvPr id="8" name="3.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465536" y="4941168"/>
            <a:ext cx="609600" cy="609600"/>
          </a:xfrm>
          <a:prstGeom prst="rect">
            <a:avLst/>
          </a:prstGeom>
        </p:spPr>
      </p:pic>
    </p:spTree>
    <p:custDataLst>
      <p:tags r:id="rId1"/>
    </p:custDataLst>
    <p:extLst>
      <p:ext uri="{BB962C8B-B14F-4D97-AF65-F5344CB8AC3E}">
        <p14:creationId xmlns:p14="http://schemas.microsoft.com/office/powerpoint/2010/main" val="8408005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0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411760" y="692696"/>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4</a:t>
            </a: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27183" y="5681139"/>
            <a:ext cx="420054" cy="336761"/>
          </a:xfrm>
          <a:prstGeom prst="rect">
            <a:avLst/>
          </a:prstGeom>
        </p:spPr>
      </p:pic>
      <p:sp>
        <p:nvSpPr>
          <p:cNvPr id="5" name="Rectangle 4"/>
          <p:cNvSpPr/>
          <p:nvPr/>
        </p:nvSpPr>
        <p:spPr>
          <a:xfrm>
            <a:off x="395536" y="2060848"/>
            <a:ext cx="6858000" cy="2308324"/>
          </a:xfrm>
          <a:prstGeom prst="rect">
            <a:avLst/>
          </a:prstGeom>
        </p:spPr>
        <p:txBody>
          <a:bodyPr wrap="square">
            <a:spAutoFit/>
          </a:bodyPr>
          <a:lstStyle/>
          <a:p>
            <a:pPr lvl="0"/>
            <a:r>
              <a:rPr lang="en-US" sz="4800" i="1" smtClean="0">
                <a:solidFill>
                  <a:srgbClr val="333333"/>
                </a:solidFill>
                <a:latin typeface="Times New Roman"/>
                <a:ea typeface="Calibri"/>
              </a:rPr>
              <a:t>Đến </a:t>
            </a:r>
            <a:r>
              <a:rPr lang="en-US" sz="4800" i="1">
                <a:solidFill>
                  <a:srgbClr val="333333"/>
                </a:solidFill>
                <a:latin typeface="Times New Roman"/>
                <a:ea typeface="Calibri"/>
              </a:rPr>
              <a:t>lúc con lớn hứa sẽ chăm ngoan. Cố gắng học hành để mẹ được vui!</a:t>
            </a:r>
            <a:endParaRPr lang="en-US" sz="4800">
              <a:solidFill>
                <a:prstClr val="black"/>
              </a:solidFill>
              <a:latin typeface="Times New Roman"/>
              <a:ea typeface="Calibri"/>
            </a:endParaRPr>
          </a:p>
        </p:txBody>
      </p:sp>
      <p:pic>
        <p:nvPicPr>
          <p:cNvPr id="7" name="4.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519736" y="5681139"/>
            <a:ext cx="609600" cy="609600"/>
          </a:xfrm>
          <a:prstGeom prst="rect">
            <a:avLst/>
          </a:prstGeom>
        </p:spPr>
      </p:pic>
    </p:spTree>
    <p:custDataLst>
      <p:tags r:id="rId1"/>
    </p:custDataLst>
    <p:extLst>
      <p:ext uri="{BB962C8B-B14F-4D97-AF65-F5344CB8AC3E}">
        <p14:creationId xmlns:p14="http://schemas.microsoft.com/office/powerpoint/2010/main" val="34473470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4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411760" y="692696"/>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a:t>
            </a:r>
            <a:r>
              <a:rPr lang="en-US" sz="6000" b="1" smtClean="0">
                <a:solidFill>
                  <a:srgbClr val="0070C0"/>
                </a:solidFill>
              </a:rPr>
              <a:t>3+4</a:t>
            </a:r>
            <a:endParaRPr lang="en-US" sz="6000" b="1">
              <a:solidFill>
                <a:srgbClr val="0070C0"/>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6610" y="5805264"/>
            <a:ext cx="301199" cy="241474"/>
          </a:xfrm>
          <a:prstGeom prst="rect">
            <a:avLst/>
          </a:prstGeom>
        </p:spPr>
      </p:pic>
      <p:sp>
        <p:nvSpPr>
          <p:cNvPr id="4" name="Rectangle 3"/>
          <p:cNvSpPr/>
          <p:nvPr/>
        </p:nvSpPr>
        <p:spPr>
          <a:xfrm>
            <a:off x="395536" y="1484540"/>
            <a:ext cx="7011029" cy="3170099"/>
          </a:xfrm>
          <a:prstGeom prst="rect">
            <a:avLst/>
          </a:prstGeom>
        </p:spPr>
        <p:txBody>
          <a:bodyPr wrap="square">
            <a:spAutoFit/>
          </a:bodyPr>
          <a:lstStyle/>
          <a:p>
            <a:pPr lvl="0"/>
            <a:r>
              <a:rPr lang="en-US" sz="4000" i="1">
                <a:solidFill>
                  <a:srgbClr val="333333"/>
                </a:solidFill>
                <a:latin typeface="Times New Roman"/>
                <a:ea typeface="Calibri"/>
              </a:rPr>
              <a:t>Mái tóc mẹ thơm, ánh mắt mẹ hiền. Thích nhất mẹ hát con sẽ ngủ yên</a:t>
            </a:r>
            <a:r>
              <a:rPr lang="en-US" sz="4000" i="1" smtClean="0">
                <a:solidFill>
                  <a:srgbClr val="333333"/>
                </a:solidFill>
                <a:latin typeface="Times New Roman"/>
                <a:ea typeface="Calibri"/>
              </a:rPr>
              <a:t>! </a:t>
            </a:r>
            <a:r>
              <a:rPr lang="en-US" sz="4000" i="1">
                <a:solidFill>
                  <a:srgbClr val="333333"/>
                </a:solidFill>
                <a:latin typeface="Times New Roman"/>
                <a:ea typeface="Calibri"/>
              </a:rPr>
              <a:t>Đến lúc con lớn hứa sẽ chăm ngoan. Cố gắng học hành để mẹ được vui!</a:t>
            </a:r>
            <a:endParaRPr lang="en-US" sz="4000">
              <a:solidFill>
                <a:prstClr val="black"/>
              </a:solidFill>
              <a:latin typeface="Times New Roman"/>
              <a:ea typeface="Calibri"/>
            </a:endParaRPr>
          </a:p>
        </p:txBody>
      </p:sp>
    </p:spTree>
    <p:custDataLst>
      <p:tags r:id="rId1"/>
    </p:custDataLst>
    <p:extLst>
      <p:ext uri="{BB962C8B-B14F-4D97-AF65-F5344CB8AC3E}">
        <p14:creationId xmlns:p14="http://schemas.microsoft.com/office/powerpoint/2010/main" val="780261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4176502"/>
            <a:ext cx="858120" cy="758006"/>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sp>
        <p:nvSpPr>
          <p:cNvPr id="2" name="Rectangle 1"/>
          <p:cNvSpPr/>
          <p:nvPr/>
        </p:nvSpPr>
        <p:spPr>
          <a:xfrm>
            <a:off x="440548" y="259919"/>
            <a:ext cx="8093500" cy="2554545"/>
          </a:xfrm>
          <a:prstGeom prst="rect">
            <a:avLst/>
          </a:prstGeom>
        </p:spPr>
        <p:txBody>
          <a:bodyPr wrap="square">
            <a:spAutoFit/>
          </a:bodyPr>
          <a:lstStyle/>
          <a:p>
            <a:pPr algn="just"/>
            <a:r>
              <a:rPr lang="en-US" sz="3200" smtClean="0">
                <a:solidFill>
                  <a:prstClr val="black"/>
                </a:solidFill>
                <a:latin typeface="Times New Roman"/>
                <a:ea typeface="Calibri"/>
              </a:rPr>
              <a:t>– GV có thể chia HS thành 3 nhóm hát nối tiếp:</a:t>
            </a:r>
          </a:p>
          <a:p>
            <a:pPr algn="just"/>
            <a:r>
              <a:rPr lang="en-US" sz="3200" smtClean="0">
                <a:solidFill>
                  <a:prstClr val="black"/>
                </a:solidFill>
                <a:latin typeface="Times New Roman"/>
                <a:ea typeface="Calibri"/>
              </a:rPr>
              <a:t>+Nhóm 1 hát câu 1.</a:t>
            </a:r>
          </a:p>
          <a:p>
            <a:pPr algn="just"/>
            <a:r>
              <a:rPr lang="en-US" sz="3200" smtClean="0">
                <a:solidFill>
                  <a:prstClr val="black"/>
                </a:solidFill>
                <a:latin typeface="Times New Roman"/>
                <a:ea typeface="Calibri"/>
              </a:rPr>
              <a:t>+Nhóm 2 hát câu 2.</a:t>
            </a:r>
          </a:p>
          <a:p>
            <a:pPr algn="just"/>
            <a:r>
              <a:rPr lang="en-US" sz="3200" smtClean="0">
                <a:solidFill>
                  <a:prstClr val="black"/>
                </a:solidFill>
                <a:latin typeface="Times New Roman"/>
                <a:ea typeface="Calibri"/>
              </a:rPr>
              <a:t>+Nhóm 3 hát câu 3.</a:t>
            </a:r>
          </a:p>
          <a:p>
            <a:pPr algn="just"/>
            <a:r>
              <a:rPr lang="en-US" sz="3200" smtClean="0">
                <a:solidFill>
                  <a:prstClr val="black"/>
                </a:solidFill>
                <a:latin typeface="Times New Roman"/>
                <a:ea typeface="Calibri"/>
              </a:rPr>
              <a:t>+Các câu còn lại cả 3 nhóm cùng hát.</a:t>
            </a:r>
            <a:endParaRPr lang="en-US" sz="3200">
              <a:solidFill>
                <a:prstClr val="black"/>
              </a:solidFill>
              <a:latin typeface="Times New Roman"/>
              <a:ea typeface="Calibri"/>
            </a:endParaRPr>
          </a:p>
        </p:txBody>
      </p:sp>
      <p:pic>
        <p:nvPicPr>
          <p:cNvPr id="7" name="ME OI CO BIET BEAT.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6761598" y="5911638"/>
            <a:ext cx="609600" cy="609600"/>
          </a:xfrm>
          <a:prstGeom prst="rect">
            <a:avLst/>
          </a:prstGeom>
        </p:spPr>
      </p:pic>
      <p:sp>
        <p:nvSpPr>
          <p:cNvPr id="10" name="Rectangle 9"/>
          <p:cNvSpPr/>
          <p:nvPr/>
        </p:nvSpPr>
        <p:spPr>
          <a:xfrm>
            <a:off x="2123728" y="3022575"/>
            <a:ext cx="4360489" cy="923330"/>
          </a:xfrm>
          <a:prstGeom prst="rect">
            <a:avLst/>
          </a:prstGeom>
        </p:spPr>
        <p:txBody>
          <a:bodyPr wrap="none">
            <a:spAutoFit/>
          </a:bodyPr>
          <a:lstStyle/>
          <a:p>
            <a:r>
              <a:rPr lang="en-US" sz="5400">
                <a:solidFill>
                  <a:srgbClr val="FF0000"/>
                </a:solidFill>
              </a:rPr>
              <a:t>Hd hát nối tiếp</a:t>
            </a:r>
          </a:p>
        </p:txBody>
      </p:sp>
    </p:spTree>
    <p:custDataLst>
      <p:tags r:id="rId1"/>
    </p:custDataLst>
    <p:extLst>
      <p:ext uri="{BB962C8B-B14F-4D97-AF65-F5344CB8AC3E}">
        <p14:creationId xmlns:p14="http://schemas.microsoft.com/office/powerpoint/2010/main" val="14363192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7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88368" y="330487"/>
            <a:ext cx="301941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b="1">
                <a:solidFill>
                  <a:srgbClr val="002060"/>
                </a:solidFill>
                <a:latin typeface="Times New Roman"/>
                <a:ea typeface="Times New Roman"/>
              </a:rPr>
              <a:t>THỰC HÀNH-LUYỆN TẬP</a:t>
            </a:r>
            <a:endParaRPr lang="en-US">
              <a:solidFill>
                <a:srgbClr val="002060"/>
              </a:solidFill>
            </a:endParaRPr>
          </a:p>
        </p:txBody>
      </p:sp>
      <p:sp>
        <p:nvSpPr>
          <p:cNvPr id="5" name="Rectangle 4"/>
          <p:cNvSpPr/>
          <p:nvPr/>
        </p:nvSpPr>
        <p:spPr>
          <a:xfrm>
            <a:off x="5652978" y="0"/>
            <a:ext cx="3491022" cy="830997"/>
          </a:xfrm>
          <a:prstGeom prst="rect">
            <a:avLst/>
          </a:prstGeom>
        </p:spPr>
        <p:txBody>
          <a:bodyPr wrap="square">
            <a:spAutoFit/>
          </a:bodyPr>
          <a:lstStyle/>
          <a:p>
            <a:r>
              <a:rPr lang="en-US" sz="2400">
                <a:solidFill>
                  <a:srgbClr val="FF0000"/>
                </a:solidFill>
              </a:rPr>
              <a:t>Hát </a:t>
            </a:r>
            <a:r>
              <a:rPr lang="en-US" sz="2400" err="1">
                <a:solidFill>
                  <a:srgbClr val="FF0000"/>
                </a:solidFill>
              </a:rPr>
              <a:t>gõ</a:t>
            </a:r>
            <a:r>
              <a:rPr lang="en-US" sz="2400">
                <a:solidFill>
                  <a:srgbClr val="FF0000"/>
                </a:solidFill>
              </a:rPr>
              <a:t> </a:t>
            </a:r>
            <a:r>
              <a:rPr lang="en-US" sz="2400" err="1">
                <a:solidFill>
                  <a:srgbClr val="FF0000"/>
                </a:solidFill>
              </a:rPr>
              <a:t>đệm</a:t>
            </a:r>
            <a:r>
              <a:rPr lang="en-US" sz="2400">
                <a:solidFill>
                  <a:srgbClr val="FF0000"/>
                </a:solidFill>
              </a:rPr>
              <a:t> </a:t>
            </a:r>
            <a:r>
              <a:rPr lang="en-US" sz="2400" err="1">
                <a:solidFill>
                  <a:srgbClr val="FF0000"/>
                </a:solidFill>
              </a:rPr>
              <a:t>theo</a:t>
            </a:r>
            <a:r>
              <a:rPr lang="en-US" sz="2400">
                <a:solidFill>
                  <a:srgbClr val="FF0000"/>
                </a:solidFill>
              </a:rPr>
              <a:t> phách với các hình thức </a:t>
            </a:r>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7" name="beat 1 lan bgd.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683568" y="5301208"/>
            <a:ext cx="609600" cy="609600"/>
          </a:xfrm>
          <a:prstGeom prst="rect">
            <a:avLst/>
          </a:prstGeom>
        </p:spPr>
      </p:pic>
      <p:pic>
        <p:nvPicPr>
          <p:cNvPr id="6" name="ME OI CO BIET BEAT.mp3">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8534400" y="665072"/>
            <a:ext cx="609600" cy="609600"/>
          </a:xfrm>
          <a:prstGeom prst="rect">
            <a:avLst/>
          </a:prstGeom>
        </p:spPr>
      </p:pic>
    </p:spTree>
    <p:custDataLst>
      <p:tags r:id="rId1"/>
    </p:custDataLst>
    <p:extLst>
      <p:ext uri="{BB962C8B-B14F-4D97-AF65-F5344CB8AC3E}">
        <p14:creationId xmlns:p14="http://schemas.microsoft.com/office/powerpoint/2010/main" val="960341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6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0673"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42975" y="-6183"/>
            <a:ext cx="525658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C330E"/>
                </a:solidFill>
                <a:effectLst/>
                <a:latin typeface="Times New Roman" pitchFamily="18" charset="0"/>
                <a:ea typeface="Arial" pitchFamily="34" charset="0"/>
                <a:cs typeface="Times New Roman" pitchFamily="18" charset="0"/>
              </a:rPr>
              <a:t>VẬN DỤNG – SÁNG TẠO</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1" name="Picture 1" descr="2021-06-13_1441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7775" y="1186450"/>
            <a:ext cx="4436716" cy="28186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005064"/>
            <a:ext cx="9251504" cy="2852936"/>
          </a:xfrm>
          <a:prstGeom prst="rect">
            <a:avLst/>
          </a:prstGeom>
        </p:spPr>
      </p:pic>
      <p:sp>
        <p:nvSpPr>
          <p:cNvPr id="5" name="Rectangle 4"/>
          <p:cNvSpPr/>
          <p:nvPr/>
        </p:nvSpPr>
        <p:spPr>
          <a:xfrm>
            <a:off x="307295" y="540119"/>
            <a:ext cx="8640960" cy="646331"/>
          </a:xfrm>
          <a:prstGeom prst="rect">
            <a:avLst/>
          </a:prstGeom>
        </p:spPr>
        <p:txBody>
          <a:bodyPr wrap="square">
            <a:spAutoFit/>
          </a:bodyPr>
          <a:lstStyle/>
          <a:p>
            <a:pPr algn="just">
              <a:lnSpc>
                <a:spcPct val="150000"/>
              </a:lnSpc>
              <a:spcAft>
                <a:spcPts val="0"/>
              </a:spcAft>
            </a:pPr>
            <a:r>
              <a:rPr lang="en-US" sz="2400" smtClean="0">
                <a:effectLst/>
                <a:latin typeface="Times New Roman"/>
                <a:ea typeface="Times New Roman"/>
                <a:cs typeface="Arial"/>
              </a:rPr>
              <a:t>– HS nghe đàn cả 2 câu hỏi 2 câu có giai điệu giống nhau không?</a:t>
            </a:r>
            <a:endParaRPr lang="en-US" sz="2400">
              <a:effectLst/>
              <a:latin typeface="Times New Roman"/>
              <a:ea typeface="Calibri"/>
            </a:endParaRPr>
          </a:p>
        </p:txBody>
      </p:sp>
      <p:sp>
        <p:nvSpPr>
          <p:cNvPr id="7" name="Rectangle 6"/>
          <p:cNvSpPr/>
          <p:nvPr/>
        </p:nvSpPr>
        <p:spPr>
          <a:xfrm>
            <a:off x="0" y="1916832"/>
            <a:ext cx="4211960" cy="1754326"/>
          </a:xfrm>
          <a:prstGeom prst="rect">
            <a:avLst/>
          </a:prstGeom>
        </p:spPr>
        <p:txBody>
          <a:bodyPr wrap="square">
            <a:spAutoFit/>
          </a:bodyPr>
          <a:lstStyle/>
          <a:p>
            <a:pPr algn="just">
              <a:lnSpc>
                <a:spcPct val="150000"/>
              </a:lnSpc>
              <a:spcAft>
                <a:spcPts val="0"/>
              </a:spcAft>
            </a:pPr>
            <a:r>
              <a:rPr lang="en-US" smtClean="0">
                <a:effectLst/>
                <a:latin typeface="Times New Roman"/>
                <a:ea typeface="Times New Roman"/>
                <a:cs typeface="Arial"/>
              </a:rPr>
              <a:t>- Đàn cao độ câu 1- Hs hát lại lời ca câu 1</a:t>
            </a:r>
            <a:endParaRPr lang="en-US" smtClean="0">
              <a:effectLst/>
              <a:latin typeface="Times New Roman"/>
              <a:ea typeface="Calibri"/>
            </a:endParaRPr>
          </a:p>
          <a:p>
            <a:pPr algn="just">
              <a:lnSpc>
                <a:spcPct val="150000"/>
              </a:lnSpc>
              <a:spcAft>
                <a:spcPts val="0"/>
              </a:spcAft>
            </a:pPr>
            <a:r>
              <a:rPr lang="en-US" smtClean="0">
                <a:effectLst/>
                <a:latin typeface="Times New Roman"/>
                <a:ea typeface="Times New Roman"/>
                <a:cs typeface="Arial"/>
              </a:rPr>
              <a:t>- Đàn cao độ câu 2 HS hát lời ca câu 2</a:t>
            </a:r>
            <a:endParaRPr lang="en-US" smtClean="0">
              <a:effectLst/>
              <a:latin typeface="Times New Roman"/>
              <a:ea typeface="Calibri"/>
            </a:endParaRPr>
          </a:p>
          <a:p>
            <a:pPr algn="just">
              <a:lnSpc>
                <a:spcPct val="150000"/>
              </a:lnSpc>
              <a:spcAft>
                <a:spcPts val="0"/>
              </a:spcAft>
            </a:pPr>
            <a:r>
              <a:rPr lang="en-US" smtClean="0">
                <a:latin typeface="Times New Roman"/>
                <a:ea typeface="Times New Roman"/>
                <a:cs typeface="Arial"/>
              </a:rPr>
              <a:t>- </a:t>
            </a:r>
            <a:r>
              <a:rPr lang="en-US" smtClean="0">
                <a:effectLst/>
                <a:latin typeface="Times New Roman"/>
                <a:ea typeface="Times New Roman"/>
                <a:cs typeface="Arial"/>
              </a:rPr>
              <a:t>Chia lớp 2 nửa: nửa 1 hát câu 1, nửa 2 hát nối tiếp câu 2</a:t>
            </a:r>
            <a:endParaRPr lang="en-US">
              <a:effectLst/>
              <a:latin typeface="Times New Roman"/>
              <a:ea typeface="Calibri"/>
            </a:endParaRP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1560" y="4176502"/>
            <a:ext cx="858120" cy="758006"/>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77810" y="5661248"/>
            <a:ext cx="858120" cy="758006"/>
          </a:xfrm>
          <a:prstGeom prst="rect">
            <a:avLst/>
          </a:prstGeom>
        </p:spPr>
      </p:pic>
      <p:pic>
        <p:nvPicPr>
          <p:cNvPr id="2" name="CAO DO 1.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2860576" y="3866870"/>
            <a:ext cx="609600" cy="609600"/>
          </a:xfrm>
          <a:prstGeom prst="rect">
            <a:avLst/>
          </a:prstGeom>
        </p:spPr>
      </p:pic>
      <p:pic>
        <p:nvPicPr>
          <p:cNvPr id="3" name="CAO DO 2.mp3">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3132196" y="5356448"/>
            <a:ext cx="609600" cy="609600"/>
          </a:xfrm>
          <a:prstGeom prst="rect">
            <a:avLst/>
          </a:prstGeom>
        </p:spPr>
      </p:pic>
    </p:spTree>
    <p:custDataLst>
      <p:tags r:id="rId1"/>
    </p:custDataLst>
    <p:extLst>
      <p:ext uri="{BB962C8B-B14F-4D97-AF65-F5344CB8AC3E}">
        <p14:creationId xmlns:p14="http://schemas.microsoft.com/office/powerpoint/2010/main" val="2271526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2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87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rot="20203953">
            <a:off x="372737" y="321231"/>
            <a:ext cx="3391038" cy="2585323"/>
          </a:xfrm>
          <a:prstGeom prst="rect">
            <a:avLst/>
          </a:prstGeom>
          <a:noFill/>
        </p:spPr>
        <p:txBody>
          <a:bodyPr wrap="square" rtlCol="0">
            <a:spAutoFit/>
          </a:bodyPr>
          <a:lstStyle/>
          <a:p>
            <a:r>
              <a:rPr lang="en-US" sz="5400" smtClean="0">
                <a:solidFill>
                  <a:srgbClr val="002060"/>
                </a:solidFill>
              </a:rPr>
              <a:t>Nêu giáo dục-Củng cố-Dặn dò</a:t>
            </a:r>
            <a:endParaRPr lang="en-US" sz="5400">
              <a:solidFill>
                <a:srgbClr val="002060"/>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4176502"/>
            <a:ext cx="858120" cy="7580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9939" y="4252995"/>
            <a:ext cx="858120" cy="758006"/>
          </a:xfrm>
          <a:prstGeom prst="rect">
            <a:avLst/>
          </a:prstGeom>
        </p:spPr>
      </p:pic>
    </p:spTree>
    <p:custDataLst>
      <p:tags r:id="rId1"/>
    </p:custDataLst>
    <p:extLst>
      <p:ext uri="{BB962C8B-B14F-4D97-AF65-F5344CB8AC3E}">
        <p14:creationId xmlns:p14="http://schemas.microsoft.com/office/powerpoint/2010/main" val="3999175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4" name="ME OI CO BIET BEAT.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355976" y="4889229"/>
            <a:ext cx="609600" cy="60960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spTree>
    <p:custDataLst>
      <p:tags r:id="rId1"/>
    </p:custDataLst>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005064"/>
            <a:ext cx="9251504" cy="2852936"/>
          </a:xfrm>
          <a:prstGeom prst="rect">
            <a:avLst/>
          </a:prstGeom>
        </p:spPr>
      </p:pic>
      <p:sp>
        <p:nvSpPr>
          <p:cNvPr id="5" name="Rectangle 2"/>
          <p:cNvSpPr>
            <a:spLocks noChangeArrowheads="1"/>
          </p:cNvSpPr>
          <p:nvPr/>
        </p:nvSpPr>
        <p:spPr bwMode="auto">
          <a:xfrm flipH="1">
            <a:off x="179512" y="1573114"/>
            <a:ext cx="507605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GV tổ chức trò chơi thi đọc thơ nhanh</a:t>
            </a:r>
            <a:r>
              <a:rPr lang="en-US" sz="2400">
                <a:latin typeface="Times New Roman" pitchFamily="18" charset="0"/>
                <a:ea typeface="Times New Roman" pitchFamily="18" charset="0"/>
                <a:cs typeface="Arial" pitchFamily="34" charset="0"/>
              </a:rPr>
              <a:t>:</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 chia nhóm và phân công các nhóm tự đọc nhẩm đọc khổ 1 và khổ 2.</a:t>
            </a:r>
            <a:r>
              <a:rPr kumimoji="0" lang="en-US" sz="2400" b="0" i="0" u="none" strike="noStrike" cap="none" normalizeH="0" smtClean="0">
                <a:ln>
                  <a:noFill/>
                </a:ln>
                <a:solidFill>
                  <a:schemeClr val="tx1"/>
                </a:solidFill>
                <a:effectLst/>
                <a:latin typeface="Times New Roman" pitchFamily="18" charset="0"/>
                <a:ea typeface="Times New Roman" pitchFamily="18" charset="0"/>
                <a:cs typeface="Arial" pitchFamily="34" charset="0"/>
              </a:rPr>
              <a:t> </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Sau đó, GV điều khiển các nhóm đọc nối tiếp 2 khổ thơ.</a:t>
            </a: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 </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pic>
        <p:nvPicPr>
          <p:cNvPr id="2049" name="Picture 1" descr="2021-06-13_1400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1141621"/>
            <a:ext cx="3207413" cy="27950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54837" y="-40553"/>
            <a:ext cx="2941831" cy="823752"/>
          </a:xfrm>
          <a:prstGeom prst="rect">
            <a:avLst/>
          </a:prstGeom>
        </p:spPr>
        <p:txBody>
          <a:bodyPr wrap="none">
            <a:spAutoFit/>
          </a:bodyPr>
          <a:lstStyle/>
          <a:p>
            <a:pPr algn="just">
              <a:lnSpc>
                <a:spcPct val="150000"/>
              </a:lnSpc>
              <a:spcAft>
                <a:spcPts val="0"/>
              </a:spcAft>
            </a:pPr>
            <a:r>
              <a:rPr lang="en-US" sz="3600" b="1" smtClean="0">
                <a:solidFill>
                  <a:srgbClr val="FC330E"/>
                </a:solidFill>
                <a:effectLst/>
                <a:latin typeface="Times New Roman"/>
                <a:ea typeface="Arial"/>
              </a:rPr>
              <a:t>KHỞI ĐỘNG</a:t>
            </a:r>
            <a:endParaRPr lang="en-US" sz="3600">
              <a:effectLst/>
              <a:latin typeface="Times New Roman"/>
              <a:ea typeface="Calibri"/>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8903" y="6237312"/>
            <a:ext cx="301199" cy="241474"/>
          </a:xfrm>
          <a:prstGeom prst="rect">
            <a:avLst/>
          </a:prstGeom>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3121151"/>
      </p:ext>
    </p:extLst>
  </p:cSld>
  <p:clrMapOvr>
    <a:masterClrMapping/>
  </p:clrMapOvr>
  <mc:AlternateContent xmlns:mc="http://schemas.openxmlformats.org/markup-compatibility/2006" xmlns:p14="http://schemas.microsoft.com/office/powerpoint/2010/main">
    <mc:Choice Requires="p14">
      <p:transition spd="slow" p14:dur="2000" advTm="13880"/>
    </mc:Choice>
    <mc:Fallback xmlns="">
      <p:transition spd="slow" advTm="13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7825" y="569663"/>
            <a:ext cx="1281562" cy="1281562"/>
          </a:xfrm>
          <a:prstGeom prst="rect">
            <a:avLst/>
          </a:prstGeom>
        </p:spPr>
      </p:pic>
      <p:sp>
        <p:nvSpPr>
          <p:cNvPr id="6" name="Rectangle 5"/>
          <p:cNvSpPr/>
          <p:nvPr/>
        </p:nvSpPr>
        <p:spPr>
          <a:xfrm>
            <a:off x="3131840" y="3269649"/>
            <a:ext cx="4572000" cy="579967"/>
          </a:xfrm>
          <a:prstGeom prst="rect">
            <a:avLst/>
          </a:prstGeom>
        </p:spPr>
        <p:txBody>
          <a:bodyPr>
            <a:spAutoFit/>
          </a:bodyPr>
          <a:lstStyle/>
          <a:p>
            <a:pPr algn="ctr">
              <a:lnSpc>
                <a:spcPct val="150000"/>
              </a:lnSpc>
              <a:spcAft>
                <a:spcPts val="0"/>
              </a:spcAft>
            </a:pPr>
            <a:r>
              <a:rPr lang="en-US" sz="2400" b="1" i="1" smtClean="0">
                <a:solidFill>
                  <a:srgbClr val="002060"/>
                </a:solidFill>
                <a:effectLst/>
                <a:latin typeface="Times New Roman"/>
                <a:ea typeface="Calibri"/>
              </a:rPr>
              <a:t>Nguyễn Văn Chung</a:t>
            </a:r>
            <a:endParaRPr lang="en-US" sz="2400" i="1">
              <a:solidFill>
                <a:srgbClr val="002060"/>
              </a:solidFill>
              <a:effectLst/>
              <a:latin typeface="Times New Roman"/>
              <a:ea typeface="Calibri"/>
            </a:endParaRPr>
          </a:p>
        </p:txBody>
      </p:sp>
      <p:sp>
        <p:nvSpPr>
          <p:cNvPr id="7" name="Rectangle 6"/>
          <p:cNvSpPr/>
          <p:nvPr/>
        </p:nvSpPr>
        <p:spPr>
          <a:xfrm>
            <a:off x="3570871" y="1553016"/>
            <a:ext cx="2041264" cy="1015663"/>
          </a:xfrm>
          <a:prstGeom prst="rect">
            <a:avLst/>
          </a:prstGeom>
        </p:spPr>
        <p:txBody>
          <a:bodyPr wrap="none">
            <a:spAutoFit/>
          </a:bodyPr>
          <a:lstStyle/>
          <a:p>
            <a:pPr lvl="0" algn="ctr">
              <a:lnSpc>
                <a:spcPct val="150000"/>
              </a:lnSpc>
            </a:pPr>
            <a:r>
              <a:rPr lang="en-US" sz="4000" b="1">
                <a:solidFill>
                  <a:srgbClr val="FF0000"/>
                </a:solidFill>
                <a:latin typeface="Times New Roman"/>
                <a:ea typeface="Calibri"/>
              </a:rPr>
              <a:t>TIẾT 23</a:t>
            </a:r>
            <a:endParaRPr lang="en-US" sz="4000">
              <a:solidFill>
                <a:prstClr val="black"/>
              </a:solidFill>
              <a:latin typeface="Times New Roman"/>
              <a:ea typeface="Calibri"/>
            </a:endParaRPr>
          </a:p>
        </p:txBody>
      </p:sp>
      <p:sp>
        <p:nvSpPr>
          <p:cNvPr id="8" name="Rectangle 7"/>
          <p:cNvSpPr/>
          <p:nvPr/>
        </p:nvSpPr>
        <p:spPr>
          <a:xfrm>
            <a:off x="1658563" y="2530985"/>
            <a:ext cx="5460084" cy="738664"/>
          </a:xfrm>
          <a:prstGeom prst="rect">
            <a:avLst/>
          </a:prstGeom>
        </p:spPr>
        <p:txBody>
          <a:bodyPr wrap="none">
            <a:spAutoFit/>
          </a:bodyPr>
          <a:lstStyle/>
          <a:p>
            <a:pPr lvl="0" algn="ctr">
              <a:lnSpc>
                <a:spcPct val="150000"/>
              </a:lnSpc>
            </a:pPr>
            <a:r>
              <a:rPr lang="en-US" sz="2800" b="1">
                <a:solidFill>
                  <a:srgbClr val="FF0000"/>
                </a:solidFill>
                <a:latin typeface="Times New Roman"/>
                <a:ea typeface="Arial"/>
              </a:rPr>
              <a:t>HỌC HÁT BÀI: MẸ ƠI CÓ BIẾT</a:t>
            </a:r>
            <a:endParaRPr lang="en-US" sz="2800">
              <a:solidFill>
                <a:prstClr val="black"/>
              </a:solidFill>
              <a:latin typeface="Times New Roman"/>
              <a:ea typeface="Calibri"/>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560" y="4176502"/>
            <a:ext cx="858120" cy="75800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8384" y="4304672"/>
            <a:ext cx="858120" cy="758006"/>
          </a:xfrm>
          <a:prstGeom prst="rect">
            <a:avLst/>
          </a:prstGeom>
        </p:spPr>
      </p:pic>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708910811"/>
      </p:ext>
    </p:extLst>
  </p:cSld>
  <p:clrMapOvr>
    <a:masterClrMapping/>
  </p:clrMapOvr>
  <mc:AlternateContent xmlns:mc="http://schemas.openxmlformats.org/markup-compatibility/2006" xmlns:p14="http://schemas.microsoft.com/office/powerpoint/2010/main">
    <mc:Choice Requires="p14">
      <p:transition spd="slow" p14:dur="2000" advTm="24614"/>
    </mc:Choice>
    <mc:Fallback xmlns="">
      <p:transition spd="slow" advTm="246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19928027">
            <a:off x="-51564" y="227529"/>
            <a:ext cx="2445541" cy="830997"/>
          </a:xfrm>
          <a:prstGeom prst="rect">
            <a:avLst/>
          </a:prstGeom>
        </p:spPr>
        <p:txBody>
          <a:bodyPr wrap="none">
            <a:spAutoFit/>
          </a:bodyPr>
          <a:lstStyle/>
          <a:p>
            <a:pPr marL="3810"/>
            <a:r>
              <a:rPr lang="en-US" sz="2400" b="1">
                <a:solidFill>
                  <a:srgbClr val="002060"/>
                </a:solidFill>
                <a:latin typeface="Times New Roman"/>
                <a:ea typeface="Arial"/>
              </a:rPr>
              <a:t>KHÁM PHÁ</a:t>
            </a:r>
          </a:p>
          <a:p>
            <a:pPr marL="3810"/>
            <a:r>
              <a:rPr lang="en-US" sz="2400" b="1">
                <a:solidFill>
                  <a:srgbClr val="002060"/>
                </a:solidFill>
                <a:latin typeface="Times New Roman"/>
                <a:ea typeface="Arial"/>
              </a:rPr>
              <a:t>Tìm hiểu bài hát</a:t>
            </a:r>
            <a:r>
              <a:rPr lang="en-US" sz="2400" b="1">
                <a:solidFill>
                  <a:srgbClr val="002060"/>
                </a:solidFill>
                <a:latin typeface="Times New Roman"/>
                <a:ea typeface="Times New Roman"/>
              </a:rPr>
              <a:t>.</a:t>
            </a:r>
            <a:endParaRPr lang="en-US" sz="2400">
              <a:solidFill>
                <a:srgbClr val="002060"/>
              </a:solidFill>
              <a:latin typeface="Times New Roman"/>
              <a:ea typeface="Calibri"/>
            </a:endParaRPr>
          </a:p>
        </p:txBody>
      </p:sp>
      <p:sp>
        <p:nvSpPr>
          <p:cNvPr id="9" name="Rectangle 8"/>
          <p:cNvSpPr/>
          <p:nvPr/>
        </p:nvSpPr>
        <p:spPr>
          <a:xfrm>
            <a:off x="6876256" y="273696"/>
            <a:ext cx="1556836" cy="369332"/>
          </a:xfrm>
          <a:prstGeom prst="rect">
            <a:avLst/>
          </a:prstGeom>
        </p:spPr>
        <p:txBody>
          <a:bodyPr wrap="none">
            <a:spAutoFit/>
          </a:bodyPr>
          <a:lstStyle/>
          <a:p>
            <a:r>
              <a:rPr lang="en-US" b="1">
                <a:solidFill>
                  <a:prstClr val="white"/>
                </a:solidFill>
                <a:latin typeface="Times New Roman"/>
              </a:rPr>
              <a:t>Vùng Nam bộ</a:t>
            </a:r>
            <a:endParaRPr lang="en-US" b="1">
              <a:solidFill>
                <a:prstClr val="white"/>
              </a:solidFill>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3919" y="5004205"/>
            <a:ext cx="420054" cy="33676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9231" y="-7606"/>
            <a:ext cx="694769" cy="694769"/>
          </a:xfrm>
          <a:prstGeom prst="rect">
            <a:avLst/>
          </a:prstGeom>
        </p:spPr>
      </p:pic>
      <p:sp>
        <p:nvSpPr>
          <p:cNvPr id="2" name="Rectangle 1"/>
          <p:cNvSpPr/>
          <p:nvPr/>
        </p:nvSpPr>
        <p:spPr>
          <a:xfrm>
            <a:off x="3491879" y="1916832"/>
            <a:ext cx="2467598" cy="3477875"/>
          </a:xfrm>
          <a:prstGeom prst="rect">
            <a:avLst/>
          </a:prstGeom>
        </p:spPr>
        <p:txBody>
          <a:bodyPr wrap="square">
            <a:spAutoFit/>
          </a:bodyPr>
          <a:lstStyle/>
          <a:p>
            <a:r>
              <a:rPr lang="en-US" sz="2000" smtClean="0">
                <a:solidFill>
                  <a:srgbClr val="000000"/>
                </a:solidFill>
                <a:effectLst/>
                <a:latin typeface="Times New Roman" pitchFamily="18" charset="0"/>
                <a:ea typeface="Calibri"/>
                <a:cs typeface="Times New Roman" pitchFamily="18" charset="0"/>
              </a:rPr>
              <a:t>Nhạc sĩ Nguyễn Văn Chung là một nhạc sĩ trẻ có nhiều đóng góp nhiều cho nền âm nhạc Việt Nam</a:t>
            </a:r>
            <a:r>
              <a:rPr lang="en-US" sz="2000" b="1" smtClean="0">
                <a:solidFill>
                  <a:srgbClr val="000000"/>
                </a:solidFill>
                <a:effectLst/>
                <a:latin typeface="Times New Roman" pitchFamily="18" charset="0"/>
                <a:ea typeface="Calibri"/>
                <a:cs typeface="Times New Roman" pitchFamily="18" charset="0"/>
              </a:rPr>
              <a:t>. </a:t>
            </a:r>
            <a:r>
              <a:rPr lang="en-US" sz="2000" smtClean="0">
                <a:solidFill>
                  <a:srgbClr val="000000"/>
                </a:solidFill>
                <a:effectLst/>
                <a:latin typeface="Times New Roman" pitchFamily="18" charset="0"/>
                <a:ea typeface="Calibri"/>
                <a:cs typeface="Times New Roman" pitchFamily="18" charset="0"/>
              </a:rPr>
              <a:t>Có </a:t>
            </a:r>
            <a:r>
              <a:rPr lang="en-US" sz="2000" i="1" smtClean="0">
                <a:solidFill>
                  <a:srgbClr val="000000"/>
                </a:solidFill>
                <a:effectLst/>
                <a:latin typeface="Times New Roman" pitchFamily="18" charset="0"/>
                <a:ea typeface="Calibri"/>
                <a:cs typeface="Times New Roman" pitchFamily="18" charset="0"/>
              </a:rPr>
              <a:t>300 bài hát thiếu nhi : Gia đình nhỏ- Hạnh Phúc To, Vui Đến Trường, Món Quà Tặng Cô, Mẹ Ơi Có Biết..</a:t>
            </a:r>
            <a:endParaRPr lang="en-US" sz="2000">
              <a:latin typeface="Times New Roman" pitchFamily="18" charset="0"/>
              <a:cs typeface="Times New Roman" pitchFamily="18" charset="0"/>
            </a:endParaRPr>
          </a:p>
        </p:txBody>
      </p:sp>
      <p:pic>
        <p:nvPicPr>
          <p:cNvPr id="3074" name="Picture 2" descr="Description: Nguyễn Văn Chung nhận kỷ lục &amp;#39;Nhạc sĩ trẻ sáng tác nhiều ca khúc thiếu nhi  nhất Việt Nam&amp;#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8144" y="2276872"/>
            <a:ext cx="3065829" cy="311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79358" y="1340768"/>
            <a:ext cx="2512521" cy="3831818"/>
          </a:xfrm>
          <a:prstGeom prst="rect">
            <a:avLst/>
          </a:prstGeom>
        </p:spPr>
        <p:txBody>
          <a:bodyPr wrap="square">
            <a:spAutoFit/>
          </a:bodyPr>
          <a:lstStyle/>
          <a:p>
            <a:pPr algn="just">
              <a:lnSpc>
                <a:spcPct val="150000"/>
              </a:lnSpc>
              <a:spcAft>
                <a:spcPts val="0"/>
              </a:spcAft>
            </a:pPr>
            <a:r>
              <a:rPr lang="en-US" smtClean="0">
                <a:solidFill>
                  <a:srgbClr val="000000"/>
                </a:solidFill>
                <a:effectLst/>
                <a:latin typeface="Times New Roman"/>
                <a:ea typeface="Calibri"/>
              </a:rPr>
              <a:t>bài hát </a:t>
            </a:r>
            <a:r>
              <a:rPr lang="en-US" b="1" i="1" smtClean="0">
                <a:solidFill>
                  <a:srgbClr val="000000"/>
                </a:solidFill>
                <a:effectLst/>
                <a:latin typeface="Times New Roman"/>
                <a:ea typeface="Calibri"/>
              </a:rPr>
              <a:t>Mẹ ơi có biết</a:t>
            </a:r>
            <a:r>
              <a:rPr lang="en-US" smtClean="0">
                <a:solidFill>
                  <a:srgbClr val="000000"/>
                </a:solidFill>
                <a:effectLst/>
                <a:latin typeface="Times New Roman"/>
                <a:ea typeface="Calibri"/>
              </a:rPr>
              <a:t> có giai điệu tình cảm sâu lắng  nói về tìn cảm của người con hiếu thảo chăm ngoan luôn yêu thương me mong mẹ luôn cười tươi. Và cũng hiểu mẹ cũng rất là yêu quý, bảo vệ con</a:t>
            </a:r>
            <a:endParaRPr lang="en-US">
              <a:effectLst/>
              <a:latin typeface="Times New Roman"/>
              <a:ea typeface="Calibri"/>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672895814"/>
      </p:ext>
    </p:extLst>
  </p:cSld>
  <p:clrMapOvr>
    <a:masterClrMapping/>
  </p:clrMapOvr>
  <mc:AlternateContent xmlns:mc="http://schemas.openxmlformats.org/markup-compatibility/2006" xmlns:p14="http://schemas.microsoft.com/office/powerpoint/2010/main">
    <mc:Choice Requires="p14">
      <p:transition spd="slow" p14:dur="2000" advTm="2869"/>
    </mc:Choice>
    <mc:Fallback xmlns="">
      <p:transition spd="slow" advTm="28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8"/>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98981" y="3324500"/>
            <a:ext cx="210027" cy="168381"/>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49231" y="-7606"/>
            <a:ext cx="694769" cy="694769"/>
          </a:xfrm>
          <a:prstGeom prst="rect">
            <a:avLst/>
          </a:prstGeom>
        </p:spPr>
      </p:pic>
      <p:sp>
        <p:nvSpPr>
          <p:cNvPr id="8" name="TextBox 7"/>
          <p:cNvSpPr txBox="1"/>
          <p:nvPr/>
        </p:nvSpPr>
        <p:spPr>
          <a:xfrm>
            <a:off x="3419872" y="74724"/>
            <a:ext cx="2304256" cy="769441"/>
          </a:xfrm>
          <a:prstGeom prst="rect">
            <a:avLst/>
          </a:prstGeom>
          <a:noFill/>
        </p:spPr>
        <p:txBody>
          <a:bodyPr wrap="square" rtlCol="0">
            <a:spAutoFit/>
          </a:bodyPr>
          <a:lstStyle/>
          <a:p>
            <a:r>
              <a:rPr lang="en-US" sz="4400" err="1">
                <a:solidFill>
                  <a:srgbClr val="002060"/>
                </a:solidFill>
              </a:rPr>
              <a:t>Hát</a:t>
            </a:r>
            <a:r>
              <a:rPr lang="en-US" sz="4400">
                <a:solidFill>
                  <a:srgbClr val="002060"/>
                </a:solidFill>
              </a:rPr>
              <a:t> </a:t>
            </a:r>
            <a:r>
              <a:rPr lang="en-US" sz="4400" err="1">
                <a:solidFill>
                  <a:srgbClr val="002060"/>
                </a:solidFill>
              </a:rPr>
              <a:t>mẫu</a:t>
            </a:r>
            <a:endParaRPr lang="en-US" sz="4400">
              <a:solidFill>
                <a:srgbClr val="002060"/>
              </a:solidFill>
            </a:endParaRPr>
          </a:p>
        </p:txBody>
      </p:sp>
      <p:pic>
        <p:nvPicPr>
          <p:cNvPr id="4" name="ME OI CO BIET BEAT.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491815" y="34978"/>
            <a:ext cx="609600" cy="609600"/>
          </a:xfrm>
          <a:prstGeom prst="rect">
            <a:avLst/>
          </a:prstGeom>
        </p:spPr>
      </p:pic>
      <p:pic>
        <p:nvPicPr>
          <p:cNvPr id="6" name="NGHE MAU THEO SACCH.mp3">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539552" y="234565"/>
            <a:ext cx="609600" cy="609600"/>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588362"/>
            <a:ext cx="301199" cy="241474"/>
          </a:xfrm>
          <a:prstGeom prst="rect">
            <a:avLst/>
          </a:prstGeom>
        </p:spPr>
      </p:pic>
    </p:spTree>
    <p:custDataLst>
      <p:tags r:id="rId1"/>
    </p:custDataLst>
    <p:extLst>
      <p:ext uri="{BB962C8B-B14F-4D97-AF65-F5344CB8AC3E}">
        <p14:creationId xmlns:p14="http://schemas.microsoft.com/office/powerpoint/2010/main" val="4199431106"/>
      </p:ext>
    </p:extLst>
  </p:cSld>
  <p:clrMapOvr>
    <a:masterClrMapping/>
  </p:clrMapOvr>
  <mc:AlternateContent xmlns:mc="http://schemas.openxmlformats.org/markup-compatibility/2006" xmlns:p14="http://schemas.microsoft.com/office/powerpoint/2010/main">
    <mc:Choice Requires="p14">
      <p:transition spd="slow" p14:dur="2000" advTm="39299"/>
    </mc:Choice>
    <mc:Fallback xmlns="">
      <p:transition spd="slow" advTm="39299"/>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6089"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12082" objId="6"/>
        <p14:stopEvt time="39299" objId="6"/>
      </p14:showEvtLst>
    </p:ext>
  </p:extLs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392" y="6210059"/>
            <a:ext cx="420054" cy="336761"/>
          </a:xfrm>
          <a:prstGeom prst="rect">
            <a:avLst/>
          </a:prstGeom>
        </p:spPr>
      </p:pic>
      <p:sp>
        <p:nvSpPr>
          <p:cNvPr id="6" name="Rectangle 5"/>
          <p:cNvSpPr/>
          <p:nvPr/>
        </p:nvSpPr>
        <p:spPr>
          <a:xfrm>
            <a:off x="2339752" y="3140968"/>
            <a:ext cx="3008324" cy="923330"/>
          </a:xfrm>
          <a:prstGeom prst="rect">
            <a:avLst/>
          </a:prstGeom>
        </p:spPr>
        <p:txBody>
          <a:bodyPr wrap="none">
            <a:spAutoFit/>
          </a:bodyPr>
          <a:lstStyle/>
          <a:p>
            <a:r>
              <a:rPr lang="en-US" sz="5400" b="1">
                <a:solidFill>
                  <a:srgbClr val="002060"/>
                </a:solidFill>
              </a:rPr>
              <a:t>Đọc lời ca</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0352" y="4365104"/>
            <a:ext cx="858120" cy="758006"/>
          </a:xfrm>
          <a:prstGeom prst="rect">
            <a:avLst/>
          </a:prstGeom>
        </p:spPr>
      </p:pic>
      <p:sp>
        <p:nvSpPr>
          <p:cNvPr id="2" name="Rectangle 1"/>
          <p:cNvSpPr/>
          <p:nvPr/>
        </p:nvSpPr>
        <p:spPr>
          <a:xfrm>
            <a:off x="1822439" y="148386"/>
            <a:ext cx="6300192" cy="3046988"/>
          </a:xfrm>
          <a:prstGeom prst="rect">
            <a:avLst/>
          </a:prstGeom>
        </p:spPr>
        <p:txBody>
          <a:bodyPr wrap="square">
            <a:spAutoFit/>
          </a:bodyPr>
          <a:lstStyle/>
          <a:p>
            <a:pPr>
              <a:spcAft>
                <a:spcPts val="0"/>
              </a:spcAft>
            </a:pPr>
            <a:r>
              <a:rPr lang="en-US" sz="2400" i="1" smtClean="0">
                <a:solidFill>
                  <a:srgbClr val="333333"/>
                </a:solidFill>
                <a:effectLst/>
                <a:latin typeface="Times New Roman"/>
                <a:ea typeface="Calibri"/>
              </a:rPr>
              <a:t>Câu 1: Mẹ ơi có biết con thương mẹ nhiều?</a:t>
            </a:r>
            <a:r>
              <a:rPr lang="en-US" sz="2400">
                <a:latin typeface="Times New Roman"/>
                <a:ea typeface="Calibri"/>
              </a:rPr>
              <a:t> </a:t>
            </a:r>
            <a:r>
              <a:rPr lang="en-US" sz="2400" i="1" smtClean="0">
                <a:solidFill>
                  <a:srgbClr val="333333"/>
                </a:solidFill>
                <a:effectLst/>
                <a:latin typeface="Times New Roman"/>
                <a:ea typeface="Calibri"/>
              </a:rPr>
              <a:t>Cứ muốn ôm mẹ và cười thật to.</a:t>
            </a:r>
            <a:br>
              <a:rPr lang="en-US" sz="2400" i="1" smtClean="0">
                <a:solidFill>
                  <a:srgbClr val="333333"/>
                </a:solidFill>
                <a:effectLst/>
                <a:latin typeface="Times New Roman"/>
                <a:ea typeface="Calibri"/>
              </a:rPr>
            </a:br>
            <a:r>
              <a:rPr lang="en-US" sz="2400" i="1" smtClean="0">
                <a:solidFill>
                  <a:srgbClr val="333333"/>
                </a:solidFill>
                <a:effectLst/>
                <a:latin typeface="Times New Roman"/>
                <a:ea typeface="Calibri"/>
              </a:rPr>
              <a:t>Câu 2: Mẹ ơi con biết mẹ yêu con lắm!  Mỗi khi con buồn có mẹ kề bên.</a:t>
            </a:r>
            <a:br>
              <a:rPr lang="en-US" sz="2400" i="1" smtClean="0">
                <a:solidFill>
                  <a:srgbClr val="333333"/>
                </a:solidFill>
                <a:effectLst/>
                <a:latin typeface="Times New Roman"/>
                <a:ea typeface="Calibri"/>
              </a:rPr>
            </a:br>
            <a:r>
              <a:rPr lang="en-US" sz="2400" i="1" smtClean="0">
                <a:solidFill>
                  <a:srgbClr val="333333"/>
                </a:solidFill>
                <a:effectLst/>
                <a:latin typeface="Times New Roman"/>
                <a:ea typeface="Calibri"/>
              </a:rPr>
              <a:t>Câu 3: Mái tóc mẹ thơm, ánh mắt mẹ hiền. Thích nhất mẹ hát con sẽ ngủ yên!</a:t>
            </a:r>
            <a:br>
              <a:rPr lang="en-US" sz="2400" i="1" smtClean="0">
                <a:solidFill>
                  <a:srgbClr val="333333"/>
                </a:solidFill>
                <a:effectLst/>
                <a:latin typeface="Times New Roman"/>
                <a:ea typeface="Calibri"/>
              </a:rPr>
            </a:br>
            <a:r>
              <a:rPr lang="en-US" sz="2400" i="1" smtClean="0">
                <a:solidFill>
                  <a:srgbClr val="333333"/>
                </a:solidFill>
                <a:effectLst/>
                <a:latin typeface="Times New Roman"/>
                <a:ea typeface="Calibri"/>
              </a:rPr>
              <a:t>Câu 4: Đến lúc con lớn hứa sẽ chăm ngoan. Cố gắng học hành để mẹ được vui!</a:t>
            </a:r>
            <a:endParaRPr lang="en-US" sz="2400">
              <a:effectLst/>
              <a:latin typeface="Times New Roman"/>
              <a:ea typeface="Calibri"/>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60" y="4176502"/>
            <a:ext cx="858120" cy="758006"/>
          </a:xfrm>
          <a:prstGeom prst="rect">
            <a:avLst/>
          </a:prstGeom>
        </p:spPr>
      </p:pic>
    </p:spTree>
    <p:custDataLst>
      <p:tags r:id="rId1"/>
    </p:custDataLst>
    <p:extLst>
      <p:ext uri="{BB962C8B-B14F-4D97-AF65-F5344CB8AC3E}">
        <p14:creationId xmlns:p14="http://schemas.microsoft.com/office/powerpoint/2010/main" val="1900747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3727" y="692696"/>
            <a:ext cx="2124299" cy="1107996"/>
          </a:xfrm>
          <a:prstGeom prst="rect">
            <a:avLst/>
          </a:prstGeom>
        </p:spPr>
        <p:txBody>
          <a:bodyPr wrap="none">
            <a:spAutoFit/>
          </a:bodyPr>
          <a:lstStyle/>
          <a:p>
            <a:r>
              <a:rPr lang="en-US" sz="6600" b="1" err="1">
                <a:solidFill>
                  <a:srgbClr val="0070C0"/>
                </a:solidFill>
              </a:rPr>
              <a:t>Câu</a:t>
            </a:r>
            <a:r>
              <a:rPr lang="en-US" sz="6600" b="1">
                <a:solidFill>
                  <a:srgbClr val="0070C0"/>
                </a:solidFill>
              </a:rPr>
              <a:t> </a:t>
            </a:r>
            <a:r>
              <a:rPr lang="en-US" sz="6600" b="1" smtClean="0">
                <a:solidFill>
                  <a:srgbClr val="0070C0"/>
                </a:solidFill>
              </a:rPr>
              <a:t>1</a:t>
            </a:r>
            <a:endParaRPr lang="en-US" sz="6600" b="1">
              <a:solidFill>
                <a:srgbClr val="0070C0"/>
              </a:solidFil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sp>
        <p:nvSpPr>
          <p:cNvPr id="3" name="Rectangle 2"/>
          <p:cNvSpPr/>
          <p:nvPr/>
        </p:nvSpPr>
        <p:spPr>
          <a:xfrm>
            <a:off x="452250" y="1916832"/>
            <a:ext cx="6712038" cy="2800767"/>
          </a:xfrm>
          <a:prstGeom prst="rect">
            <a:avLst/>
          </a:prstGeom>
        </p:spPr>
        <p:txBody>
          <a:bodyPr wrap="square">
            <a:spAutoFit/>
          </a:bodyPr>
          <a:lstStyle/>
          <a:p>
            <a:pPr lvl="0"/>
            <a:r>
              <a:rPr lang="en-US" sz="4400" i="1" smtClean="0">
                <a:solidFill>
                  <a:srgbClr val="333333"/>
                </a:solidFill>
                <a:latin typeface="Times New Roman"/>
                <a:ea typeface="Calibri"/>
              </a:rPr>
              <a:t>Mẹ </a:t>
            </a:r>
            <a:r>
              <a:rPr lang="en-US" sz="4400" i="1">
                <a:solidFill>
                  <a:srgbClr val="333333"/>
                </a:solidFill>
                <a:latin typeface="Times New Roman"/>
                <a:ea typeface="Calibri"/>
              </a:rPr>
              <a:t>ơi có biết con thương mẹ </a:t>
            </a:r>
            <a:r>
              <a:rPr lang="en-US" sz="4400" i="1" smtClean="0">
                <a:solidFill>
                  <a:srgbClr val="333333"/>
                </a:solidFill>
                <a:latin typeface="Times New Roman"/>
                <a:ea typeface="Calibri"/>
              </a:rPr>
              <a:t>nhiều?</a:t>
            </a:r>
            <a:r>
              <a:rPr lang="en-US" sz="4400" smtClean="0">
                <a:solidFill>
                  <a:prstClr val="black"/>
                </a:solidFill>
                <a:latin typeface="Times New Roman"/>
                <a:ea typeface="Calibri"/>
              </a:rPr>
              <a:t> </a:t>
            </a:r>
            <a:r>
              <a:rPr lang="en-US" sz="4400" i="1" smtClean="0">
                <a:solidFill>
                  <a:srgbClr val="333333"/>
                </a:solidFill>
                <a:latin typeface="Times New Roman"/>
                <a:ea typeface="Calibri"/>
              </a:rPr>
              <a:t>Cứ </a:t>
            </a:r>
            <a:r>
              <a:rPr lang="en-US" sz="4400" i="1">
                <a:solidFill>
                  <a:srgbClr val="333333"/>
                </a:solidFill>
                <a:latin typeface="Times New Roman"/>
                <a:ea typeface="Calibri"/>
              </a:rPr>
              <a:t>muốn ôm mẹ và cười thật to.</a:t>
            </a:r>
            <a:br>
              <a:rPr lang="en-US" sz="4400" i="1">
                <a:solidFill>
                  <a:srgbClr val="333333"/>
                </a:solidFill>
                <a:latin typeface="Times New Roman"/>
                <a:ea typeface="Calibri"/>
              </a:rPr>
            </a:br>
            <a:endParaRPr lang="en-US" sz="4400"/>
          </a:p>
        </p:txBody>
      </p:sp>
      <p:sp>
        <p:nvSpPr>
          <p:cNvPr id="9" name="TextBox 8"/>
          <p:cNvSpPr txBox="1"/>
          <p:nvPr/>
        </p:nvSpPr>
        <p:spPr>
          <a:xfrm>
            <a:off x="5724128" y="-168138"/>
            <a:ext cx="3710880" cy="769441"/>
          </a:xfrm>
          <a:prstGeom prst="rect">
            <a:avLst/>
          </a:prstGeom>
          <a:noFill/>
        </p:spPr>
        <p:txBody>
          <a:bodyPr wrap="square" rtlCol="0">
            <a:spAutoFit/>
          </a:bodyPr>
          <a:lstStyle/>
          <a:p>
            <a:r>
              <a:rPr lang="en-US" sz="4400" b="1" err="1">
                <a:solidFill>
                  <a:srgbClr val="002060"/>
                </a:solidFill>
              </a:rPr>
              <a:t>Dạy</a:t>
            </a:r>
            <a:r>
              <a:rPr lang="en-US" sz="4400" b="1">
                <a:solidFill>
                  <a:srgbClr val="002060"/>
                </a:solidFill>
              </a:rPr>
              <a:t> </a:t>
            </a:r>
            <a:r>
              <a:rPr lang="en-US" sz="4400" b="1" err="1">
                <a:solidFill>
                  <a:srgbClr val="002060"/>
                </a:solidFill>
              </a:rPr>
              <a:t>hát</a:t>
            </a:r>
            <a:endParaRPr lang="en-US" sz="4400" b="1">
              <a:solidFill>
                <a:srgbClr val="002060"/>
              </a:solidFill>
            </a:endParaRPr>
          </a:p>
        </p:txBody>
      </p:sp>
      <p:pic>
        <p:nvPicPr>
          <p:cNvPr id="5" name="1.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572000" y="3754582"/>
            <a:ext cx="609600" cy="609600"/>
          </a:xfrm>
          <a:prstGeom prst="rect">
            <a:avLst/>
          </a:prstGeom>
        </p:spPr>
      </p:pic>
    </p:spTree>
    <p:custDataLst>
      <p:tags r:id="rId1"/>
    </p:custDataLst>
    <p:extLst>
      <p:ext uri="{BB962C8B-B14F-4D97-AF65-F5344CB8AC3E}">
        <p14:creationId xmlns:p14="http://schemas.microsoft.com/office/powerpoint/2010/main" val="406331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4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411760" y="692696"/>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2</a:t>
            </a: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7210" y="2708920"/>
            <a:ext cx="420054" cy="336761"/>
          </a:xfrm>
          <a:prstGeom prst="rect">
            <a:avLst/>
          </a:prstGeom>
        </p:spPr>
      </p:pic>
      <p:sp>
        <p:nvSpPr>
          <p:cNvPr id="2" name="Rectangle 1"/>
          <p:cNvSpPr/>
          <p:nvPr/>
        </p:nvSpPr>
        <p:spPr>
          <a:xfrm>
            <a:off x="506907" y="1708359"/>
            <a:ext cx="7272808" cy="3416320"/>
          </a:xfrm>
          <a:prstGeom prst="rect">
            <a:avLst/>
          </a:prstGeom>
        </p:spPr>
        <p:txBody>
          <a:bodyPr wrap="square">
            <a:spAutoFit/>
          </a:bodyPr>
          <a:lstStyle/>
          <a:p>
            <a:r>
              <a:rPr lang="en-US" sz="5400" i="1">
                <a:solidFill>
                  <a:srgbClr val="333333"/>
                </a:solidFill>
                <a:latin typeface="Times New Roman"/>
                <a:ea typeface="Calibri"/>
              </a:rPr>
              <a:t>Mẹ ơi con biết mẹ yêu con </a:t>
            </a:r>
            <a:r>
              <a:rPr lang="en-US" sz="5400" i="1" smtClean="0">
                <a:solidFill>
                  <a:srgbClr val="333333"/>
                </a:solidFill>
                <a:latin typeface="Times New Roman"/>
                <a:ea typeface="Calibri"/>
              </a:rPr>
              <a:t>lắm!</a:t>
            </a:r>
            <a:r>
              <a:rPr lang="en-US" sz="5400" i="1">
                <a:solidFill>
                  <a:srgbClr val="333333"/>
                </a:solidFill>
                <a:latin typeface="Times New Roman"/>
                <a:ea typeface="Calibri"/>
              </a:rPr>
              <a:t> </a:t>
            </a:r>
            <a:r>
              <a:rPr lang="en-US" sz="5400" i="1" smtClean="0">
                <a:solidFill>
                  <a:srgbClr val="333333"/>
                </a:solidFill>
                <a:latin typeface="Times New Roman"/>
                <a:ea typeface="Calibri"/>
              </a:rPr>
              <a:t>Mỗi </a:t>
            </a:r>
            <a:r>
              <a:rPr lang="en-US" sz="5400" i="1">
                <a:solidFill>
                  <a:srgbClr val="333333"/>
                </a:solidFill>
                <a:latin typeface="Times New Roman"/>
                <a:ea typeface="Calibri"/>
              </a:rPr>
              <a:t>khi con buồn có mẹ kề bên.</a:t>
            </a:r>
            <a:br>
              <a:rPr lang="en-US" sz="5400" i="1">
                <a:solidFill>
                  <a:srgbClr val="333333"/>
                </a:solidFill>
                <a:latin typeface="Times New Roman"/>
                <a:ea typeface="Calibri"/>
              </a:rPr>
            </a:br>
            <a:endParaRPr lang="en-US" sz="5400"/>
          </a:p>
        </p:txBody>
      </p:sp>
      <p:pic>
        <p:nvPicPr>
          <p:cNvPr id="7" name="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838511" y="4725144"/>
            <a:ext cx="609600" cy="609600"/>
          </a:xfrm>
          <a:prstGeom prst="rect">
            <a:avLst/>
          </a:prstGeom>
        </p:spPr>
      </p:pic>
    </p:spTree>
    <p:custDataLst>
      <p:tags r:id="rId1"/>
    </p:custDataLst>
    <p:extLst>
      <p:ext uri="{BB962C8B-B14F-4D97-AF65-F5344CB8AC3E}">
        <p14:creationId xmlns:p14="http://schemas.microsoft.com/office/powerpoint/2010/main" val="7035853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0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411760" y="692696"/>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a:t>
            </a:r>
            <a:r>
              <a:rPr lang="en-US" sz="6000" b="1" smtClean="0">
                <a:solidFill>
                  <a:srgbClr val="0070C0"/>
                </a:solidFill>
              </a:rPr>
              <a:t>1+2</a:t>
            </a:r>
            <a:endParaRPr lang="en-US" sz="6000" b="1">
              <a:solidFill>
                <a:srgbClr val="0070C0"/>
              </a:solidFill>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7210" y="2708920"/>
            <a:ext cx="420054" cy="336761"/>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65648" y="5733256"/>
            <a:ext cx="301199" cy="241474"/>
          </a:xfrm>
          <a:prstGeom prst="rect">
            <a:avLst/>
          </a:prstGeom>
        </p:spPr>
      </p:pic>
      <p:sp>
        <p:nvSpPr>
          <p:cNvPr id="5" name="Rectangle 4"/>
          <p:cNvSpPr/>
          <p:nvPr/>
        </p:nvSpPr>
        <p:spPr>
          <a:xfrm>
            <a:off x="323528" y="1757970"/>
            <a:ext cx="6552728" cy="2554545"/>
          </a:xfrm>
          <a:prstGeom prst="rect">
            <a:avLst/>
          </a:prstGeom>
        </p:spPr>
        <p:txBody>
          <a:bodyPr wrap="square">
            <a:spAutoFit/>
          </a:bodyPr>
          <a:lstStyle/>
          <a:p>
            <a:r>
              <a:rPr lang="en-US" sz="3200" i="1" smtClean="0">
                <a:solidFill>
                  <a:srgbClr val="333333"/>
                </a:solidFill>
                <a:latin typeface="Times New Roman"/>
                <a:ea typeface="Calibri"/>
              </a:rPr>
              <a:t> </a:t>
            </a:r>
            <a:r>
              <a:rPr lang="en-US" sz="3200" i="1">
                <a:solidFill>
                  <a:srgbClr val="333333"/>
                </a:solidFill>
                <a:latin typeface="Times New Roman"/>
                <a:ea typeface="Calibri"/>
              </a:rPr>
              <a:t>Mẹ ơi có biết con thương mẹ nhiều?</a:t>
            </a:r>
            <a:r>
              <a:rPr lang="en-US" sz="3200">
                <a:solidFill>
                  <a:prstClr val="black"/>
                </a:solidFill>
                <a:latin typeface="Times New Roman"/>
                <a:ea typeface="Calibri"/>
              </a:rPr>
              <a:t> </a:t>
            </a:r>
            <a:r>
              <a:rPr lang="en-US" sz="3200" i="1">
                <a:solidFill>
                  <a:srgbClr val="333333"/>
                </a:solidFill>
                <a:latin typeface="Times New Roman"/>
                <a:ea typeface="Calibri"/>
              </a:rPr>
              <a:t>Cứ muốn ôm mẹ và cười thật to</a:t>
            </a:r>
            <a:r>
              <a:rPr lang="en-US" sz="3200" i="1" smtClean="0">
                <a:solidFill>
                  <a:srgbClr val="333333"/>
                </a:solidFill>
                <a:latin typeface="Times New Roman"/>
                <a:ea typeface="Calibri"/>
              </a:rPr>
              <a:t>. </a:t>
            </a:r>
            <a:r>
              <a:rPr lang="en-US" sz="3200" i="1">
                <a:solidFill>
                  <a:srgbClr val="333333"/>
                </a:solidFill>
                <a:latin typeface="Times New Roman"/>
                <a:ea typeface="Calibri"/>
              </a:rPr>
              <a:t>Mẹ ơi con biết mẹ yêu con lắm!  Mỗi khi con buồn có mẹ kề bên.</a:t>
            </a:r>
            <a:br>
              <a:rPr lang="en-US" sz="3200" i="1">
                <a:solidFill>
                  <a:srgbClr val="333333"/>
                </a:solidFill>
                <a:latin typeface="Times New Roman"/>
                <a:ea typeface="Calibri"/>
              </a:rPr>
            </a:br>
            <a:endParaRPr lang="en-US" sz="3200"/>
          </a:p>
        </p:txBody>
      </p:sp>
      <p:pic>
        <p:nvPicPr>
          <p:cNvPr id="8" name="C1+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4184073" y="3573016"/>
            <a:ext cx="609600" cy="609600"/>
          </a:xfrm>
          <a:prstGeom prst="rect">
            <a:avLst/>
          </a:prstGeom>
        </p:spPr>
      </p:pic>
    </p:spTree>
    <p:custDataLst>
      <p:tags r:id="rId1"/>
    </p:custDataLst>
    <p:extLst>
      <p:ext uri="{BB962C8B-B14F-4D97-AF65-F5344CB8AC3E}">
        <p14:creationId xmlns:p14="http://schemas.microsoft.com/office/powerpoint/2010/main" val="4113500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9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C2C3E94-918B-434E-8507-2858B26D823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esktop\\HK II - Tuan 19\\TUAN 20\\va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PP T23 NHẠC 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7566D339-F423-43F3-986A-2E57223DB2A6}:272"/>
</p:tagLst>
</file>

<file path=ppt/tags/tag11.xml><?xml version="1.0" encoding="utf-8"?>
<p:tagLst xmlns:a="http://schemas.openxmlformats.org/drawingml/2006/main" xmlns:r="http://schemas.openxmlformats.org/officeDocument/2006/relationships" xmlns:p="http://schemas.openxmlformats.org/presentationml/2006/main">
  <p:tag name="GENSWF_SLIDE_UID" val="{A8CD9303-3DC7-4E66-A3A9-BCD3E8EDF8CA}:273"/>
</p:tagLst>
</file>

<file path=ppt/tags/tag12.xml><?xml version="1.0" encoding="utf-8"?>
<p:tagLst xmlns:a="http://schemas.openxmlformats.org/drawingml/2006/main" xmlns:r="http://schemas.openxmlformats.org/officeDocument/2006/relationships" xmlns:p="http://schemas.openxmlformats.org/presentationml/2006/main">
  <p:tag name="GENSWF_SLIDE_UID" val="{4902A7DE-617B-40FE-A04E-D2BD7C8817CD}:274"/>
</p:tagLst>
</file>

<file path=ppt/tags/tag13.xml><?xml version="1.0" encoding="utf-8"?>
<p:tagLst xmlns:a="http://schemas.openxmlformats.org/drawingml/2006/main" xmlns:r="http://schemas.openxmlformats.org/officeDocument/2006/relationships" xmlns:p="http://schemas.openxmlformats.org/presentationml/2006/main">
  <p:tag name="GENSWF_SLIDE_UID" val="{9F00A04B-2D5C-4B0F-9E5F-4F4CFBF84684}:275"/>
</p:tagLst>
</file>

<file path=ppt/tags/tag14.xml><?xml version="1.0" encoding="utf-8"?>
<p:tagLst xmlns:a="http://schemas.openxmlformats.org/drawingml/2006/main" xmlns:r="http://schemas.openxmlformats.org/officeDocument/2006/relationships" xmlns:p="http://schemas.openxmlformats.org/presentationml/2006/main">
  <p:tag name="GENSWF_SLIDE_UID" val="{F131501A-BAD4-47E4-9FC3-1E686EC9EB02}:270"/>
</p:tagLst>
</file>

<file path=ppt/tags/tag15.xml><?xml version="1.0" encoding="utf-8"?>
<p:tagLst xmlns:a="http://schemas.openxmlformats.org/drawingml/2006/main" xmlns:r="http://schemas.openxmlformats.org/officeDocument/2006/relationships" xmlns:p="http://schemas.openxmlformats.org/presentationml/2006/main">
  <p:tag name="GENSWF_SLIDE_UID" val="{D367ECA1-8F01-4835-B46F-7F3476EA3E1B}:271"/>
</p:tagLst>
</file>

<file path=ppt/tags/tag16.xml><?xml version="1.0" encoding="utf-8"?>
<p:tagLst xmlns:a="http://schemas.openxmlformats.org/drawingml/2006/main" xmlns:r="http://schemas.openxmlformats.org/officeDocument/2006/relationships" xmlns:p="http://schemas.openxmlformats.org/presentationml/2006/main">
  <p:tag name="GENSWF_SLIDE_UID" val="{6B7DBE08-4336-4FE6-9F5D-DAA9D181230C}:279"/>
</p:tagLst>
</file>

<file path=ppt/tags/tag17.xml><?xml version="1.0" encoding="utf-8"?>
<p:tagLst xmlns:a="http://schemas.openxmlformats.org/drawingml/2006/main" xmlns:r="http://schemas.openxmlformats.org/officeDocument/2006/relationships" xmlns:p="http://schemas.openxmlformats.org/presentationml/2006/main">
  <p:tag name="GENSWF_SLIDE_UID" val="{9D4508FA-2EDF-4F32-B7EA-EDE893F09DB4}:278"/>
</p:tagLst>
</file>

<file path=ppt/tags/tag18.xml><?xml version="1.0" encoding="utf-8"?>
<p:tagLst xmlns:a="http://schemas.openxmlformats.org/drawingml/2006/main" xmlns:r="http://schemas.openxmlformats.org/officeDocument/2006/relationships" xmlns:p="http://schemas.openxmlformats.org/presentationml/2006/main">
  <p:tag name="GENSWF_SLIDE_UID" val="{611FD618-64C4-4159-9CC9-6420735F530C}:280"/>
</p:tagLst>
</file>

<file path=ppt/tags/tag2.xml><?xml version="1.0" encoding="utf-8"?>
<p:tagLst xmlns:a="http://schemas.openxmlformats.org/drawingml/2006/main" xmlns:r="http://schemas.openxmlformats.org/officeDocument/2006/relationships" xmlns:p="http://schemas.openxmlformats.org/presentationml/2006/main">
  <p:tag name="GENSWF_SLIDE_UID" val="{434AB939-964B-4D0A-8377-F68081EB51EC}:256"/>
</p:tagLst>
</file>

<file path=ppt/tags/tag3.xml><?xml version="1.0" encoding="utf-8"?>
<p:tagLst xmlns:a="http://schemas.openxmlformats.org/drawingml/2006/main" xmlns:r="http://schemas.openxmlformats.org/officeDocument/2006/relationships" xmlns:p="http://schemas.openxmlformats.org/presentationml/2006/main">
  <p:tag name="GENSWF_SLIDE_UID" val="{26213871-2C41-445B-A960-8372440DF83A}:259"/>
</p:tagLst>
</file>

<file path=ppt/tags/tag4.xml><?xml version="1.0" encoding="utf-8"?>
<p:tagLst xmlns:a="http://schemas.openxmlformats.org/drawingml/2006/main" xmlns:r="http://schemas.openxmlformats.org/officeDocument/2006/relationships" xmlns:p="http://schemas.openxmlformats.org/presentationml/2006/main">
  <p:tag name="GENSWF_SLIDE_UID" val="{947B35C3-6EF8-451F-9979-7576611A8687}:257"/>
</p:tagLst>
</file>

<file path=ppt/tags/tag5.xml><?xml version="1.0" encoding="utf-8"?>
<p:tagLst xmlns:a="http://schemas.openxmlformats.org/drawingml/2006/main" xmlns:r="http://schemas.openxmlformats.org/officeDocument/2006/relationships" xmlns:p="http://schemas.openxmlformats.org/presentationml/2006/main">
  <p:tag name="GENSWF_SLIDE_UID" val="{05D3AE4B-B8E1-4C4A-B10D-F2F34CE1E227}:260"/>
</p:tagLst>
</file>

<file path=ppt/tags/tag6.xml><?xml version="1.0" encoding="utf-8"?>
<p:tagLst xmlns:a="http://schemas.openxmlformats.org/drawingml/2006/main" xmlns:r="http://schemas.openxmlformats.org/officeDocument/2006/relationships" xmlns:p="http://schemas.openxmlformats.org/presentationml/2006/main">
  <p:tag name="GENSWF_SLIDE_UID" val="{4C285E90-09F7-468C-A42E-1035F769C3E5}:261"/>
</p:tagLst>
</file>

<file path=ppt/tags/tag7.xml><?xml version="1.0" encoding="utf-8"?>
<p:tagLst xmlns:a="http://schemas.openxmlformats.org/drawingml/2006/main" xmlns:r="http://schemas.openxmlformats.org/officeDocument/2006/relationships" xmlns:p="http://schemas.openxmlformats.org/presentationml/2006/main">
  <p:tag name="GENSWF_SLIDE_UID" val="{3478EA93-995A-45C4-976D-548D32A8F31E}:262"/>
</p:tagLst>
</file>

<file path=ppt/tags/tag8.xml><?xml version="1.0" encoding="utf-8"?>
<p:tagLst xmlns:a="http://schemas.openxmlformats.org/drawingml/2006/main" xmlns:r="http://schemas.openxmlformats.org/officeDocument/2006/relationships" xmlns:p="http://schemas.openxmlformats.org/presentationml/2006/main">
  <p:tag name="GENSWF_SLIDE_UID" val="{EAA747C3-014B-4124-91E2-9BEE025987F8}:265"/>
</p:tagLst>
</file>

<file path=ppt/tags/tag9.xml><?xml version="1.0" encoding="utf-8"?>
<p:tagLst xmlns:a="http://schemas.openxmlformats.org/drawingml/2006/main" xmlns:r="http://schemas.openxmlformats.org/officeDocument/2006/relationships" xmlns:p="http://schemas.openxmlformats.org/presentationml/2006/main">
  <p:tag name="GENSWF_SLIDE_UID" val="{375F9AE4-A73E-4526-A20C-61D7008012DD}:2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515</Words>
  <Application>Microsoft Office PowerPoint</Application>
  <PresentationFormat>On-screen Show (4:3)</PresentationFormat>
  <Paragraphs>58</Paragraphs>
  <Slides>17</Slides>
  <Notes>17</Notes>
  <HiddenSlides>0</HiddenSlides>
  <MMClips>17</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T23 NHẠC 2</dc:title>
  <dc:creator>Administrator</dc:creator>
  <cp:lastModifiedBy>AutoBVT</cp:lastModifiedBy>
  <cp:revision>38</cp:revision>
  <dcterms:created xsi:type="dcterms:W3CDTF">2021-06-23T07:33:39Z</dcterms:created>
  <dcterms:modified xsi:type="dcterms:W3CDTF">2024-01-30T09:13:45Z</dcterms:modified>
</cp:coreProperties>
</file>