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16"/>
  </p:notesMasterIdLst>
  <p:sldIdLst>
    <p:sldId id="11088457" r:id="rId4"/>
    <p:sldId id="11088444" r:id="rId5"/>
    <p:sldId id="11088448" r:id="rId6"/>
    <p:sldId id="11088446" r:id="rId7"/>
    <p:sldId id="11088459" r:id="rId8"/>
    <p:sldId id="11088442" r:id="rId9"/>
    <p:sldId id="11088443" r:id="rId10"/>
    <p:sldId id="11088451" r:id="rId11"/>
    <p:sldId id="11088452" r:id="rId12"/>
    <p:sldId id="11088453" r:id="rId13"/>
    <p:sldId id="11088455" r:id="rId14"/>
    <p:sldId id="1108845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69D8FF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2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0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1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49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477" y="2437340"/>
            <a:ext cx="4906376" cy="3980824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853200" y="161572"/>
            <a:ext cx="9803219" cy="36303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6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596536" y="450638"/>
            <a:ext cx="3603548" cy="1986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2774" y="3248243"/>
            <a:ext cx="2005965" cy="2819400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flipH="1">
            <a:off x="7818847" y="3544366"/>
            <a:ext cx="3773430" cy="2705180"/>
          </a:xfrm>
          <a:prstGeom prst="rect">
            <a:avLst/>
          </a:prstGeom>
        </p:spPr>
      </p:pic>
      <p:pic>
        <p:nvPicPr>
          <p:cNvPr id="10" name="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800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9938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37413" y="2109018"/>
            <a:ext cx="6877658" cy="6955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smtClean="0">
                <a:solidFill>
                  <a:schemeClr val="tx1"/>
                </a:solidFill>
              </a:rPr>
              <a:t>2</a:t>
            </a:r>
            <a:r>
              <a:rPr lang="en-US" sz="2400" i="1">
                <a:solidFill>
                  <a:schemeClr val="tx1"/>
                </a:solidFill>
              </a:rPr>
              <a:t>. Biết phân loại thực vật và động vật theo môi trường sống</a:t>
            </a:r>
            <a:r>
              <a:rPr lang="en-US" sz="2400" i="1" smtClean="0">
                <a:solidFill>
                  <a:schemeClr val="tx1"/>
                </a:solidFill>
              </a:rPr>
              <a:t>.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326" y="1053453"/>
            <a:ext cx="4170326" cy="5804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38" y="2876841"/>
            <a:ext cx="6850387" cy="401232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5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08927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8140" y="2094270"/>
            <a:ext cx="6698445" cy="37460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 smtClean="0">
                <a:solidFill>
                  <a:schemeClr val="tx1"/>
                </a:solidFill>
              </a:rPr>
              <a:t>3</a:t>
            </a:r>
            <a:r>
              <a:rPr lang="en-US" sz="2800" i="1" dirty="0">
                <a:solidFill>
                  <a:schemeClr val="tx1"/>
                </a:solidFill>
              </a:rPr>
              <a:t>. </a:t>
            </a:r>
            <a:r>
              <a:rPr lang="en-US" sz="2800" i="1" dirty="0" err="1">
                <a:solidFill>
                  <a:schemeClr val="tx1"/>
                </a:solidFill>
              </a:rPr>
              <a:t>Thực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hiện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được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các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việc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làm</a:t>
            </a:r>
            <a:r>
              <a:rPr lang="en-US" sz="2800" i="1" dirty="0">
                <a:solidFill>
                  <a:schemeClr val="tx1"/>
                </a:solidFill>
              </a:rPr>
              <a:t> bảo </a:t>
            </a:r>
            <a:r>
              <a:rPr lang="en-US" sz="2800" i="1" dirty="0" err="1">
                <a:solidFill>
                  <a:schemeClr val="tx1"/>
                </a:solidFill>
              </a:rPr>
              <a:t>vệ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môi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trường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sống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của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thực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vật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và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động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</a:rPr>
              <a:t>vật</a:t>
            </a:r>
            <a:r>
              <a:rPr lang="en-US" sz="2800" i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</a:rPr>
              <a:t>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Bảo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Thu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Trồng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586" y="1053453"/>
            <a:ext cx="4170326" cy="580454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9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8140" y="1655996"/>
            <a:ext cx="6698445" cy="5202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en-US" altLang="zh-CN" sz="3200" dirty="0" smtClean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en-US" altLang="zh-CN" sz="3200" dirty="0" smtClean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586" y="1053453"/>
            <a:ext cx="4170326" cy="580454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97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0760" y="1437873"/>
            <a:ext cx="899160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Hoạt động 1: Hoàn thành sơ đồ theo gợi ý sau:</a:t>
            </a:r>
            <a:endParaRPr lang="vi-VN" sz="28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72" y="865974"/>
            <a:ext cx="704708" cy="72762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Bài 20: Ôn tập chủ đề Thực vật và động vậ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231" y="2088489"/>
            <a:ext cx="7730836" cy="477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ài 20: Ôn tập chủ đề Thực vật và động vậ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2" y="2068017"/>
            <a:ext cx="11594255" cy="478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Bài 20: Ôn tập chủ đề Thực vật và động vật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3" y="1973987"/>
            <a:ext cx="11416144" cy="48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9044735" y="5003741"/>
            <a:ext cx="2773191" cy="89255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Trồng </a:t>
            </a:r>
            <a:r>
              <a:rPr lang="en-US" sz="2600" b="1" dirty="0" err="1" smtClean="0"/>
              <a:t>rừng</a:t>
            </a:r>
            <a:r>
              <a:rPr lang="en-US" sz="2600" b="1" dirty="0" smtClean="0"/>
              <a:t>, bảo </a:t>
            </a:r>
            <a:r>
              <a:rPr lang="en-US" sz="2600" b="1" dirty="0" err="1" smtClean="0"/>
              <a:t>vệ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rừng</a:t>
            </a:r>
            <a:endParaRPr lang="en-US" sz="260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9047683" y="6122642"/>
            <a:ext cx="2770244" cy="49244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600" b="1" dirty="0" err="1" smtClean="0"/>
              <a:t>Vớt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rác</a:t>
            </a:r>
            <a:r>
              <a:rPr lang="en-US" sz="2600" b="1" dirty="0" smtClean="0"/>
              <a:t> ở </a:t>
            </a:r>
            <a:r>
              <a:rPr lang="en-US" sz="2600" b="1" dirty="0" err="1" smtClean="0"/>
              <a:t>sông</a:t>
            </a:r>
            <a:r>
              <a:rPr lang="en-US" sz="2600" b="1" dirty="0" smtClean="0"/>
              <a:t>, </a:t>
            </a:r>
            <a:r>
              <a:rPr lang="en-US" sz="2600" b="1" dirty="0" err="1" smtClean="0"/>
              <a:t>hồ</a:t>
            </a:r>
            <a:endParaRPr lang="en-US" sz="2600" b="1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36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8" grpId="0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178" y="1538185"/>
            <a:ext cx="1156302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bảo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72" y="865974"/>
            <a:ext cx="704708" cy="727626"/>
          </a:xfrm>
          <a:prstGeom prst="rect">
            <a:avLst/>
          </a:prstGeom>
        </p:spPr>
      </p:pic>
      <p:pic>
        <p:nvPicPr>
          <p:cNvPr id="11" name="Picture 10" descr="Bài 20: Ôn tập chủ đề Thực vật và động vậ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12" y="2175164"/>
            <a:ext cx="6220690" cy="46828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6799903" y="2075821"/>
            <a:ext cx="5087297" cy="48320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bảo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…..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…..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878358" y="31935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988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577" y="1566761"/>
            <a:ext cx="1156302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bảo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72" y="865974"/>
            <a:ext cx="704708" cy="7276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28380" y="2091175"/>
            <a:ext cx="1111121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Trưng bày giới thiệu sản phẩm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453" y="2726416"/>
            <a:ext cx="6032090" cy="4131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711" y="2726416"/>
            <a:ext cx="6032090" cy="41610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6697" y="2750046"/>
            <a:ext cx="5553937" cy="41079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207" y="2726416"/>
            <a:ext cx="5797798" cy="41334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0581" y="2726416"/>
            <a:ext cx="6018724" cy="4133446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9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h Vẽ Bảo Vệ Môi Trường Xanh, Sạch, Đẹp Của Lớp 3, 5">
            <a:extLst>
              <a:ext uri="{FF2B5EF4-FFF2-40B4-BE49-F238E27FC236}">
                <a16:creationId xmlns:a16="http://schemas.microsoft.com/office/drawing/2014/main" id="{F6478274-6D00-8996-61C8-B32FD6911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30" y="1066555"/>
            <a:ext cx="687705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ẽ Tranh Bảo Vệ Môi Trường Sạch Đẹp [Vì Môi Trường Tương Lai]">
            <a:extLst>
              <a:ext uri="{FF2B5EF4-FFF2-40B4-BE49-F238E27FC236}">
                <a16:creationId xmlns:a16="http://schemas.microsoft.com/office/drawing/2014/main" id="{660A82A2-AC51-7F6E-E910-72BB36A88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40 tranh vẽ bảo vệ môi trường 2022">
            <a:extLst>
              <a:ext uri="{FF2B5EF4-FFF2-40B4-BE49-F238E27FC236}">
                <a16:creationId xmlns:a16="http://schemas.microsoft.com/office/drawing/2014/main" id="{DD9A9F32-9C27-B869-6C3F-54530350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23+ Tranh Vẽ Bảo Vệ Môi Trường Vì Tương Lai Xanh - Sạch - Đẹp">
            <a:extLst>
              <a:ext uri="{FF2B5EF4-FFF2-40B4-BE49-F238E27FC236}">
                <a16:creationId xmlns:a16="http://schemas.microsoft.com/office/drawing/2014/main" id="{8309E5E0-C2C1-E38B-419D-4C60985D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30" y="0"/>
            <a:ext cx="70820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ổng hợp các bức vẽ tranh bảo vệ môi trường đẹp nhất">
            <a:extLst>
              <a:ext uri="{FF2B5EF4-FFF2-40B4-BE49-F238E27FC236}">
                <a16:creationId xmlns:a16="http://schemas.microsoft.com/office/drawing/2014/main" id="{E07F16D7-413A-6A39-3F4B-FB0423EC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5730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39094" y="1378901"/>
            <a:ext cx="11139054" cy="1225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mà người dân địa phương đã làm khiến môi trường sống của thực vật, động vật bị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đổi.</a:t>
            </a:r>
            <a:endParaRPr lang="zh-CN" altLang="en-US" sz="26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12" name="Picture 11" descr="hinh-1-trang-77-bai-20-sgk-tnxh-kntt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07" y="2438400"/>
            <a:ext cx="7934219" cy="440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609600" y="2543270"/>
            <a:ext cx="11139054" cy="2875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Việc làm có ảnh hưởng tốt:</a:t>
            </a:r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tổ chức dọn vệ sinh đường làng, ngõ, xóm cuối tuần, thu gom và xử lí rác thải, không xả nước thải ra ngoài môi trường,…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Việc làm có ảnh hưởng không tốt: </a:t>
            </a:r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nơi vẫn còn có rác, chặt cây, bẻ cành,…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45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08927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8140" y="2094270"/>
            <a:ext cx="6698445" cy="46899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 smtClean="0">
                <a:solidFill>
                  <a:schemeClr val="tx1"/>
                </a:solidFill>
              </a:rPr>
              <a:t>1</a:t>
            </a:r>
            <a:r>
              <a:rPr lang="en-US" sz="2800" i="1" dirty="0">
                <a:solidFill>
                  <a:schemeClr val="tx1"/>
                </a:solidFill>
              </a:rPr>
              <a:t>. </a:t>
            </a:r>
            <a:r>
              <a:rPr lang="en-US" sz="2800" i="1" dirty="0" err="1">
                <a:solidFill>
                  <a:schemeClr val="tx1"/>
                </a:solidFill>
              </a:rPr>
              <a:t>Nêu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được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tên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và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môi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trường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sống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của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thực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vật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và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động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vật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i="1" dirty="0" smtClean="0">
                <a:solidFill>
                  <a:schemeClr val="tx1"/>
                </a:solidFill>
              </a:rPr>
              <a:t>2</a:t>
            </a:r>
            <a:r>
              <a:rPr lang="en-US" sz="2800" i="1" dirty="0">
                <a:solidFill>
                  <a:schemeClr val="tx1"/>
                </a:solidFill>
              </a:rPr>
              <a:t>. </a:t>
            </a:r>
            <a:r>
              <a:rPr lang="en-US" sz="2800" i="1" dirty="0" err="1">
                <a:solidFill>
                  <a:schemeClr val="tx1"/>
                </a:solidFill>
              </a:rPr>
              <a:t>Biết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phân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loại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thực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vật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và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động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vật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theo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môi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trường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sống</a:t>
            </a:r>
            <a:r>
              <a:rPr lang="en-US" sz="2800" i="1" dirty="0">
                <a:solidFill>
                  <a:schemeClr val="tx1"/>
                </a:solidFill>
              </a:rPr>
              <a:t>. 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i="1" dirty="0" smtClean="0">
                <a:solidFill>
                  <a:schemeClr val="tx1"/>
                </a:solidFill>
              </a:rPr>
              <a:t>3</a:t>
            </a:r>
            <a:r>
              <a:rPr lang="en-US" sz="2800" i="1" dirty="0">
                <a:solidFill>
                  <a:schemeClr val="tx1"/>
                </a:solidFill>
              </a:rPr>
              <a:t>. </a:t>
            </a:r>
            <a:r>
              <a:rPr lang="en-US" sz="2800" i="1" dirty="0" err="1">
                <a:solidFill>
                  <a:schemeClr val="tx1"/>
                </a:solidFill>
              </a:rPr>
              <a:t>Thực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hiện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được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các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việc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làm</a:t>
            </a:r>
            <a:r>
              <a:rPr lang="en-US" sz="2800" i="1" dirty="0">
                <a:solidFill>
                  <a:schemeClr val="tx1"/>
                </a:solidFill>
              </a:rPr>
              <a:t> bảo </a:t>
            </a:r>
            <a:r>
              <a:rPr lang="en-US" sz="2800" i="1" dirty="0" err="1">
                <a:solidFill>
                  <a:schemeClr val="tx1"/>
                </a:solidFill>
              </a:rPr>
              <a:t>vệ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môi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trường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sống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của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thực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vật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và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động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</a:rPr>
              <a:t>vật</a:t>
            </a:r>
            <a:r>
              <a:rPr lang="en-US" sz="2800" i="1" dirty="0" smtClean="0">
                <a:solidFill>
                  <a:schemeClr val="tx1"/>
                </a:solidFill>
              </a:rPr>
              <a:t>.</a:t>
            </a:r>
          </a:p>
          <a:p>
            <a:endParaRPr lang="en-US" sz="2800" i="1" dirty="0">
              <a:solidFill>
                <a:schemeClr val="tx1"/>
              </a:solidFill>
            </a:endParaRPr>
          </a:p>
          <a:p>
            <a:endParaRPr lang="en-US" sz="2800" i="1" dirty="0" smtClean="0">
              <a:solidFill>
                <a:schemeClr val="tx1"/>
              </a:solidFill>
            </a:endParaRPr>
          </a:p>
          <a:p>
            <a:endParaRPr lang="en-US" altLang="zh-CN" sz="2800" i="1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endParaRPr lang="en-US" altLang="zh-CN" sz="2800" i="1" dirty="0" smtClean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586" y="1053453"/>
            <a:ext cx="4170326" cy="580454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62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9938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37413" y="2109018"/>
            <a:ext cx="6877658" cy="47784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Nêu được tên và môi trường sống của thực vật và động vật.</a:t>
            </a:r>
            <a:endParaRPr lang="en-US" sz="2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Môi </a:t>
            </a:r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sống trên cạn: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Thực vật: cây ổi, cây táo, cây xoài, cây phượng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Động vật: con trâu, con chó, con mèo, con lợn, con gà, con </a:t>
            </a:r>
            <a:r>
              <a:rPr lang="en-US" sz="2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nai,….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Môi trường sống dưới nước: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Thực vật: cây lục bình, cây hoa sen, cây hoa súng, cây rong </a:t>
            </a:r>
            <a:r>
              <a:rPr lang="en-US" sz="2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biển,…</a:t>
            </a:r>
            <a:endParaRPr lang="en-US" sz="25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Động vật: con cá, con cua, con tôm, con mực</a:t>
            </a:r>
          </a:p>
          <a:p>
            <a:r>
              <a:rPr lang="en-US" sz="2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 vừa trên cạn, vừa dưới nước: con ếch, con vịt, con </a:t>
            </a:r>
            <a:r>
              <a:rPr lang="en-US" sz="2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rùa,…</a:t>
            </a:r>
            <a:endParaRPr lang="en-US" sz="25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326" y="1053453"/>
            <a:ext cx="4170326" cy="580454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573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9938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37413" y="2109018"/>
            <a:ext cx="6877658" cy="6955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smtClean="0">
                <a:solidFill>
                  <a:schemeClr val="tx1"/>
                </a:solidFill>
              </a:rPr>
              <a:t>2</a:t>
            </a:r>
            <a:r>
              <a:rPr lang="en-US" sz="2400" i="1">
                <a:solidFill>
                  <a:schemeClr val="tx1"/>
                </a:solidFill>
              </a:rPr>
              <a:t>. Biết phân loại thực vật và động vật theo môi trường sống</a:t>
            </a:r>
            <a:r>
              <a:rPr lang="en-US" sz="2400" i="1" smtClean="0">
                <a:solidFill>
                  <a:schemeClr val="tx1"/>
                </a:solidFill>
              </a:rPr>
              <a:t>.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090" y="1084621"/>
            <a:ext cx="4073237" cy="5773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41" y="2876841"/>
            <a:ext cx="6959224" cy="3981159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28380" y="45565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9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08C64D0-AC51-43A3-A86A-25C42C60F53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3n\uFFFDr{288BE087-6712-412E-98D9-1DFD503E47EE}&quot;,&quot;C:\\Users\\NHATMINH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,2. Bai 20 On tap chu de Dong vat va thuc va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0C5C65-1262-40BB-B6F0-B9CEDE6B5F41}:1108845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4780D5-AD68-4F52-9393-285ADF7515B6}:110884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1BF25E-B5E1-401D-9961-DC38A87114DE}:1108845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04B3EE-DE62-4CEC-A23A-619FE5918E5F}:110884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4DC28A-E24F-4839-B817-F75EADB64F13}:110884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23AAD1-FF78-41FC-8958-C9E6156EEAB8}:110884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17D5E2-C7A7-434D-A8D6-073F8A7813EF}:110884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19F067-0320-49D3-878E-9F75D79D3B07}:110884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C076C1-0783-46C4-93AC-4F7EDC073261}:110884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B6F133-5A89-43BA-9026-83F9399DEC21}:110884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0BFABA-2B53-41AE-A5F0-F695C07330AC}:1108844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AF1FD8-AACD-4ADC-8591-0EA6DE561ADF}:1108845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576</Words>
  <Application>Microsoft Office PowerPoint</Application>
  <PresentationFormat>Widescreen</PresentationFormat>
  <Paragraphs>85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字魂59号-创粗黑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T1,2. Bai 20 On tap chu de Dong vat va thuc vat</dc:title>
  <dc:creator>tran hong luong</dc:creator>
  <cp:lastModifiedBy>THANH HƯƠNG</cp:lastModifiedBy>
  <cp:revision>191</cp:revision>
  <dcterms:created xsi:type="dcterms:W3CDTF">2021-06-23T08:03:30Z</dcterms:created>
  <dcterms:modified xsi:type="dcterms:W3CDTF">2024-01-27T03:16:53Z</dcterms:modified>
</cp:coreProperties>
</file>