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0"/>
  </p:notesMasterIdLst>
  <p:sldIdLst>
    <p:sldId id="349" r:id="rId3"/>
    <p:sldId id="267" r:id="rId4"/>
    <p:sldId id="337" r:id="rId5"/>
    <p:sldId id="258" r:id="rId6"/>
    <p:sldId id="339" r:id="rId7"/>
    <p:sldId id="261" r:id="rId8"/>
    <p:sldId id="264" r:id="rId9"/>
    <p:sldId id="257" r:id="rId10"/>
    <p:sldId id="340" r:id="rId11"/>
    <p:sldId id="342" r:id="rId12"/>
    <p:sldId id="343" r:id="rId13"/>
    <p:sldId id="344" r:id="rId14"/>
    <p:sldId id="345" r:id="rId15"/>
    <p:sldId id="348" r:id="rId16"/>
    <p:sldId id="346" r:id="rId17"/>
    <p:sldId id="347" r:id="rId18"/>
    <p:sldId id="3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65" d="100"/>
          <a:sy n="65"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8D3BE-3764-492B-9546-3F88F1CCAF8C}"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ACCAC-0F17-4147-B816-7A964519C19C}" type="slidenum">
              <a:rPr lang="en-US" smtClean="0"/>
              <a:t>‹#›</a:t>
            </a:fld>
            <a:endParaRPr lang="en-US"/>
          </a:p>
        </p:txBody>
      </p:sp>
    </p:spTree>
    <p:extLst>
      <p:ext uri="{BB962C8B-B14F-4D97-AF65-F5344CB8AC3E}">
        <p14:creationId xmlns:p14="http://schemas.microsoft.com/office/powerpoint/2010/main" val="14866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08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71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95868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110458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424014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1732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01405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401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551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954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356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548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0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4987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283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9345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7315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17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350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823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7650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662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51543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23872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325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27740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74293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2.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5.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FC5B003-C2B0-A352-0DA7-3F44F2B7441A}"/>
              </a:ext>
            </a:extLst>
          </p:cNvPr>
          <p:cNvPicPr>
            <a:picLocks noChangeAspect="1"/>
          </p:cNvPicPr>
          <p:nvPr/>
        </p:nvPicPr>
        <p:blipFill>
          <a:blip r:embed="rId3"/>
          <a:stretch>
            <a:fillRect/>
          </a:stretch>
        </p:blipFill>
        <p:spPr>
          <a:xfrm>
            <a:off x="3864978" y="1360098"/>
            <a:ext cx="3834716" cy="2200847"/>
          </a:xfrm>
          <a:prstGeom prst="rect">
            <a:avLst/>
          </a:prstGeom>
        </p:spPr>
      </p:pic>
      <p:pic>
        <p:nvPicPr>
          <p:cNvPr id="7" name="Picture 6">
            <a:extLst>
              <a:ext uri="{FF2B5EF4-FFF2-40B4-BE49-F238E27FC236}">
                <a16:creationId xmlns:a16="http://schemas.microsoft.com/office/drawing/2014/main" id="{0922CCC5-E1D6-39D4-C13A-DA166C31DF65}"/>
              </a:ext>
            </a:extLst>
          </p:cNvPr>
          <p:cNvPicPr>
            <a:picLocks noChangeAspect="1"/>
          </p:cNvPicPr>
          <p:nvPr/>
        </p:nvPicPr>
        <p:blipFill>
          <a:blip r:embed="rId4"/>
          <a:stretch>
            <a:fillRect/>
          </a:stretch>
        </p:blipFill>
        <p:spPr>
          <a:xfrm>
            <a:off x="1859220" y="1855519"/>
            <a:ext cx="7846232" cy="2786113"/>
          </a:xfrm>
          <a:prstGeom prst="rect">
            <a:avLst/>
          </a:prstGeom>
        </p:spPr>
      </p:pic>
      <p:pic>
        <p:nvPicPr>
          <p:cNvPr id="10" name="Picture 9">
            <a:extLst>
              <a:ext uri="{FF2B5EF4-FFF2-40B4-BE49-F238E27FC236}">
                <a16:creationId xmlns:a16="http://schemas.microsoft.com/office/drawing/2014/main" id="{348628AC-D790-EFCC-A5C2-273CC03EA223}"/>
              </a:ext>
            </a:extLst>
          </p:cNvPr>
          <p:cNvPicPr>
            <a:picLocks noChangeAspect="1"/>
          </p:cNvPicPr>
          <p:nvPr/>
        </p:nvPicPr>
        <p:blipFill>
          <a:blip r:embed="rId5"/>
          <a:stretch>
            <a:fillRect/>
          </a:stretch>
        </p:blipFill>
        <p:spPr>
          <a:xfrm>
            <a:off x="183511" y="747059"/>
            <a:ext cx="3023878" cy="1877731"/>
          </a:xfrm>
          <a:prstGeom prst="rect">
            <a:avLst/>
          </a:prstGeom>
        </p:spPr>
      </p:pic>
      <p:sp>
        <p:nvSpPr>
          <p:cNvPr id="2" name="TextBox 1"/>
          <p:cNvSpPr txBox="1"/>
          <p:nvPr/>
        </p:nvSpPr>
        <p:spPr>
          <a:xfrm>
            <a:off x="5056015" y="4056366"/>
            <a:ext cx="1452642" cy="707886"/>
          </a:xfrm>
          <a:prstGeom prst="rect">
            <a:avLst/>
          </a:prstGeom>
          <a:noFill/>
        </p:spPr>
        <p:txBody>
          <a:bodyPr wrap="none" rtlCol="0">
            <a:spAutoFit/>
          </a:bodyPr>
          <a:lstStyle/>
          <a:p>
            <a:r>
              <a:rPr lang="en-US" sz="4000" b="1" smtClean="0"/>
              <a:t>TIẾT 2</a:t>
            </a:r>
            <a:endParaRPr lang="en-GB" sz="4000" b="1"/>
          </a:p>
        </p:txBody>
      </p:sp>
      <p:sp>
        <p:nvSpPr>
          <p:cNvPr id="5" name="TextBox 4"/>
          <p:cNvSpPr txBox="1"/>
          <p:nvPr/>
        </p:nvSpPr>
        <p:spPr>
          <a:xfrm flipH="1">
            <a:off x="5423339" y="6136214"/>
            <a:ext cx="6002593" cy="646331"/>
          </a:xfrm>
          <a:prstGeom prst="rect">
            <a:avLst/>
          </a:prstGeom>
          <a:noFill/>
        </p:spPr>
        <p:txBody>
          <a:bodyPr wrap="square" rtlCol="0">
            <a:spAutoFit/>
          </a:bodyPr>
          <a:lstStyle/>
          <a:p>
            <a:r>
              <a:rPr lang="en-US" sz="3600" smtClean="0"/>
              <a:t>Giáo viên: Nguyễn Thị Thanh </a:t>
            </a:r>
            <a:endParaRPr lang="en-GB" sz="3600"/>
          </a:p>
        </p:txBody>
      </p:sp>
    </p:spTree>
    <p:extLst>
      <p:ext uri="{BB962C8B-B14F-4D97-AF65-F5344CB8AC3E}">
        <p14:creationId xmlns:p14="http://schemas.microsoft.com/office/powerpoint/2010/main" val="30659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191728" y="235975"/>
            <a:ext cx="11783961" cy="64302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AE099F-2F0C-B666-FCBA-15D9CF15E814}"/>
                  </a:ext>
                </a:extLst>
              </p:cNvPr>
              <p:cNvSpPr txBox="1"/>
              <p:nvPr/>
            </p:nvSpPr>
            <p:spPr>
              <a:xfrm>
                <a:off x="2990850" y="1200150"/>
                <a:ext cx="6896100" cy="892552"/>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Ta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m:t>
                        </m:r>
                      </m:num>
                      <m:den>
                        <m:r>
                          <a:rPr lang="en-US" sz="3600" b="1" i="1" smtClean="0">
                            <a:latin typeface="Cambria Math" panose="02040503050406030204" pitchFamily="18" charset="0"/>
                          </a:rPr>
                          <m:t>𝟏𝟎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𝟕𝟎</m:t>
                        </m:r>
                      </m:num>
                      <m:den>
                        <m:r>
                          <a:rPr lang="en-US" sz="3600" b="1" i="1" smtClean="0">
                            <a:latin typeface="Cambria Math" panose="02040503050406030204" pitchFamily="18" charset="0"/>
                          </a:rPr>
                          <m:t>𝟏𝟎𝟎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𝟕𝟎</m:t>
                    </m:r>
                  </m:oMath>
                </a14:m>
                <a:endParaRPr lang="en-US" sz="3600" b="1" dirty="0">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7EAE099F-2F0C-B666-FCBA-15D9CF15E814}"/>
                  </a:ext>
                </a:extLst>
              </p:cNvPr>
              <p:cNvSpPr txBox="1">
                <a:spLocks noRot="1" noChangeAspect="1" noMove="1" noResize="1" noEditPoints="1" noAdjustHandles="1" noChangeArrowheads="1" noChangeShapeType="1" noTextEdit="1"/>
              </p:cNvSpPr>
              <p:nvPr/>
            </p:nvSpPr>
            <p:spPr>
              <a:xfrm>
                <a:off x="2990850" y="1200150"/>
                <a:ext cx="6896100" cy="892552"/>
              </a:xfrm>
              <a:prstGeom prst="rect">
                <a:avLst/>
              </a:prstGeom>
              <a:blipFill>
                <a:blip r:embed="rId3"/>
                <a:stretch>
                  <a:fillRect l="-2741" b="-10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8DB9635-8D7B-9FAA-1821-29C8D309B858}"/>
                  </a:ext>
                </a:extLst>
              </p:cNvPr>
              <p:cNvSpPr txBox="1"/>
              <p:nvPr/>
            </p:nvSpPr>
            <p:spPr>
              <a:xfrm>
                <a:off x="2857500" y="2295525"/>
                <a:ext cx="68961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m:t>
                          </m:r>
                        </m:num>
                        <m:den>
                          <m:r>
                            <a:rPr lang="en-US" sz="3200" b="1" i="1" smtClean="0">
                              <a:latin typeface="Cambria Math" panose="02040503050406030204" pitchFamily="18" charset="0"/>
                            </a:rPr>
                            <m:t>𝟏𝟎</m:t>
                          </m:r>
                        </m:den>
                      </m:f>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𝟕𝟎</m:t>
                          </m:r>
                        </m:num>
                        <m:den>
                          <m:r>
                            <a:rPr lang="en-US" sz="3200" b="1" i="1" smtClean="0">
                              <a:latin typeface="Cambria Math" panose="02040503050406030204" pitchFamily="18" charset="0"/>
                            </a:rPr>
                            <m:t>𝟏𝟎𝟎</m:t>
                          </m:r>
                        </m:den>
                      </m:f>
                    </m:oMath>
                  </m:oMathPara>
                </a14:m>
                <a:endParaRPr lang="en-US" sz="3200" b="1" dirty="0">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E8DB9635-8D7B-9FAA-1821-29C8D309B858}"/>
                  </a:ext>
                </a:extLst>
              </p:cNvPr>
              <p:cNvSpPr txBox="1">
                <a:spLocks noRot="1" noChangeAspect="1" noMove="1" noResize="1" noEditPoints="1" noAdjustHandles="1" noChangeArrowheads="1" noChangeShapeType="1" noTextEdit="1"/>
              </p:cNvSpPr>
              <p:nvPr/>
            </p:nvSpPr>
            <p:spPr>
              <a:xfrm>
                <a:off x="2857500" y="2295525"/>
                <a:ext cx="6896100" cy="1017523"/>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6165B57-9C11-1BF8-D3ED-2944D82594F0}"/>
              </a:ext>
            </a:extLst>
          </p:cNvPr>
          <p:cNvSpPr txBox="1"/>
          <p:nvPr/>
        </p:nvSpPr>
        <p:spPr>
          <a:xfrm>
            <a:off x="1733550" y="3248025"/>
            <a:ext cx="1962150" cy="646331"/>
          </a:xfrm>
          <a:prstGeom prst="rect">
            <a:avLst/>
          </a:prstGeom>
          <a:noFill/>
        </p:spPr>
        <p:txBody>
          <a:bodyPr wrap="square" rtlCol="0">
            <a:spAutoFit/>
          </a:bodyPr>
          <a:lstStyle/>
          <a:p>
            <a:r>
              <a:rPr lang="en-US" sz="3600" dirty="0" err="1">
                <a:solidFill>
                  <a:srgbClr val="002060"/>
                </a:solidFill>
                <a:latin typeface="Cambria" panose="02040503050406030204" pitchFamily="18" charset="0"/>
                <a:ea typeface="Cambria" panose="02040503050406030204" pitchFamily="18" charset="0"/>
              </a:rPr>
              <a:t>Vậy</a:t>
            </a:r>
            <a:r>
              <a:rPr lang="en-US" sz="3600"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17A1FC2B-B4E8-ABA1-42C7-22BD7CDABB04}"/>
              </a:ext>
            </a:extLst>
          </p:cNvPr>
          <p:cNvSpPr/>
          <p:nvPr/>
        </p:nvSpPr>
        <p:spPr>
          <a:xfrm>
            <a:off x="3248024" y="4210050"/>
            <a:ext cx="5895975" cy="695325"/>
          </a:xfrm>
          <a:prstGeom prst="roundRect">
            <a:avLst/>
          </a:prstGeom>
          <a:solidFill>
            <a:schemeClr val="bg1"/>
          </a:solidFill>
          <a:ln>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0,7 = 0,70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0,70 = 0,7</a:t>
            </a:r>
          </a:p>
        </p:txBody>
      </p:sp>
      <p:pic>
        <p:nvPicPr>
          <p:cNvPr id="21" name="Picture 20" descr="A cartoon robot pointing at something&#10;&#10;Description automatically generated">
            <a:extLst>
              <a:ext uri="{FF2B5EF4-FFF2-40B4-BE49-F238E27FC236}">
                <a16:creationId xmlns:a16="http://schemas.microsoft.com/office/drawing/2014/main" id="{FEA11F14-F6FC-A46A-CDE5-AF08415FB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787" y="1943100"/>
            <a:ext cx="3705225" cy="4362450"/>
          </a:xfrm>
          <a:prstGeom prst="rect">
            <a:avLst/>
          </a:prstGeom>
        </p:spPr>
      </p:pic>
    </p:spTree>
    <p:extLst>
      <p:ext uri="{BB962C8B-B14F-4D97-AF65-F5344CB8AC3E}">
        <p14:creationId xmlns:p14="http://schemas.microsoft.com/office/powerpoint/2010/main" val="4221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191728" y="250723"/>
            <a:ext cx="11754465" cy="64155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b)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721C625-60AE-141E-1726-77FB8C859B26}"/>
              </a:ext>
            </a:extLst>
          </p:cNvPr>
          <p:cNvSpPr txBox="1"/>
          <p:nvPr/>
        </p:nvSpPr>
        <p:spPr>
          <a:xfrm>
            <a:off x="3805698" y="1683467"/>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13,7 = 13,7</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9D9DF41-9CF6-75D4-8EAD-9F987995548F}"/>
              </a:ext>
            </a:extLst>
          </p:cNvPr>
          <p:cNvSpPr txBox="1"/>
          <p:nvPr/>
        </p:nvSpPr>
        <p:spPr>
          <a:xfrm>
            <a:off x="3752850" y="25908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8,6100 = 8,6</a:t>
            </a:r>
            <a:endParaRPr lang="en-US" sz="4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026E84B-C030-CD1E-27AE-5093FB3663AE}"/>
              </a:ext>
            </a:extLst>
          </p:cNvPr>
          <p:cNvSpPr txBox="1"/>
          <p:nvPr/>
        </p:nvSpPr>
        <p:spPr>
          <a:xfrm>
            <a:off x="3752850" y="35433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21,4050 = 21,40</a:t>
            </a:r>
            <a:endParaRPr lang="en-US" sz="4400"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B3BE068-302A-6ACB-D961-D1315831E46D}"/>
              </a:ext>
            </a:extLst>
          </p:cNvPr>
          <p:cNvSpPr/>
          <p:nvPr/>
        </p:nvSpPr>
        <p:spPr>
          <a:xfrm>
            <a:off x="6543675" y="17240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487AAA61-23CD-6E96-C0BA-1C1A959A2EF5}"/>
              </a:ext>
            </a:extLst>
          </p:cNvPr>
          <p:cNvSpPr/>
          <p:nvPr/>
        </p:nvSpPr>
        <p:spPr>
          <a:xfrm>
            <a:off x="6810375" y="273367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9AA84813-72D2-3BCA-B523-413419DC6AA7}"/>
              </a:ext>
            </a:extLst>
          </p:cNvPr>
          <p:cNvSpPr/>
          <p:nvPr/>
        </p:nvSpPr>
        <p:spPr>
          <a:xfrm>
            <a:off x="7734300" y="36671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33C362AE-7A7B-D61C-5321-1E65F2798210}"/>
              </a:ext>
            </a:extLst>
          </p:cNvPr>
          <p:cNvSpPr/>
          <p:nvPr/>
        </p:nvSpPr>
        <p:spPr>
          <a:xfrm>
            <a:off x="6534150" y="17145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0</a:t>
            </a:r>
          </a:p>
        </p:txBody>
      </p:sp>
      <p:sp>
        <p:nvSpPr>
          <p:cNvPr id="13" name="Rectangle 12">
            <a:extLst>
              <a:ext uri="{FF2B5EF4-FFF2-40B4-BE49-F238E27FC236}">
                <a16:creationId xmlns:a16="http://schemas.microsoft.com/office/drawing/2014/main" id="{BD3641E7-E644-BEFA-A82C-2C98BB498011}"/>
              </a:ext>
            </a:extLst>
          </p:cNvPr>
          <p:cNvSpPr/>
          <p:nvPr/>
        </p:nvSpPr>
        <p:spPr>
          <a:xfrm>
            <a:off x="6819900" y="27432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sp>
        <p:nvSpPr>
          <p:cNvPr id="14" name="Rectangle 13">
            <a:extLst>
              <a:ext uri="{FF2B5EF4-FFF2-40B4-BE49-F238E27FC236}">
                <a16:creationId xmlns:a16="http://schemas.microsoft.com/office/drawing/2014/main" id="{A4DBF6A1-B11C-9728-3969-3F5151104422}"/>
              </a:ext>
            </a:extLst>
          </p:cNvPr>
          <p:cNvSpPr/>
          <p:nvPr/>
        </p:nvSpPr>
        <p:spPr>
          <a:xfrm>
            <a:off x="7743825" y="367665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9175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3" grpId="0"/>
      <p:bldP spid="8" grpId="0"/>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162232" y="250723"/>
            <a:ext cx="11842955" cy="64155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0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2343150" y="2152650"/>
            <a:ext cx="781050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r>
                <a:rPr lang="en-US" sz="3600" dirty="0"/>
                <a:t>8,9             5,82            0,17            31,6</a:t>
              </a:r>
            </a:p>
          </p:txBody>
        </p:sp>
      </p:grpSp>
      <p:cxnSp>
        <p:nvCxnSpPr>
          <p:cNvPr id="10" name="Straight Connector 9">
            <a:extLst>
              <a:ext uri="{FF2B5EF4-FFF2-40B4-BE49-F238E27FC236}">
                <a16:creationId xmlns:a16="http://schemas.microsoft.com/office/drawing/2014/main" id="{2D04CE9F-0ECB-16FB-21E4-DD1DF378CDB9}"/>
              </a:ext>
            </a:extLst>
          </p:cNvPr>
          <p:cNvCxnSpPr/>
          <p:nvPr/>
        </p:nvCxnSpPr>
        <p:spPr>
          <a:xfrm>
            <a:off x="3038475" y="287655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7F16C51-E901-0D88-F91A-A63BD07A4C79}"/>
              </a:ext>
            </a:extLst>
          </p:cNvPr>
          <p:cNvSpPr/>
          <p:nvPr/>
        </p:nvSpPr>
        <p:spPr>
          <a:xfrm>
            <a:off x="2362200" y="3905250"/>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8,900</a:t>
            </a:r>
          </a:p>
        </p:txBody>
      </p:sp>
      <p:cxnSp>
        <p:nvCxnSpPr>
          <p:cNvPr id="12" name="Straight Connector 11">
            <a:extLst>
              <a:ext uri="{FF2B5EF4-FFF2-40B4-BE49-F238E27FC236}">
                <a16:creationId xmlns:a16="http://schemas.microsoft.com/office/drawing/2014/main" id="{F7082E0E-B02B-3F06-EA62-04EC82C3C121}"/>
              </a:ext>
            </a:extLst>
          </p:cNvPr>
          <p:cNvCxnSpPr/>
          <p:nvPr/>
        </p:nvCxnSpPr>
        <p:spPr>
          <a:xfrm>
            <a:off x="5143500"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6BB742A-F905-E8B2-2523-0A6A0C1563E0}"/>
              </a:ext>
            </a:extLst>
          </p:cNvPr>
          <p:cNvSpPr/>
          <p:nvPr/>
        </p:nvSpPr>
        <p:spPr>
          <a:xfrm>
            <a:off x="4467225"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5,820</a:t>
            </a:r>
          </a:p>
        </p:txBody>
      </p:sp>
      <p:cxnSp>
        <p:nvCxnSpPr>
          <p:cNvPr id="14" name="Straight Connector 13">
            <a:extLst>
              <a:ext uri="{FF2B5EF4-FFF2-40B4-BE49-F238E27FC236}">
                <a16:creationId xmlns:a16="http://schemas.microsoft.com/office/drawing/2014/main" id="{CBF725F3-4263-4CFD-9752-37A9AE965639}"/>
              </a:ext>
            </a:extLst>
          </p:cNvPr>
          <p:cNvCxnSpPr/>
          <p:nvPr/>
        </p:nvCxnSpPr>
        <p:spPr>
          <a:xfrm>
            <a:off x="71913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A72F38D-437A-6892-FA1F-B7A96D4E0229}"/>
              </a:ext>
            </a:extLst>
          </p:cNvPr>
          <p:cNvSpPr/>
          <p:nvPr/>
        </p:nvSpPr>
        <p:spPr>
          <a:xfrm>
            <a:off x="651510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0,170</a:t>
            </a:r>
          </a:p>
        </p:txBody>
      </p:sp>
      <p:cxnSp>
        <p:nvCxnSpPr>
          <p:cNvPr id="20" name="Straight Connector 19">
            <a:extLst>
              <a:ext uri="{FF2B5EF4-FFF2-40B4-BE49-F238E27FC236}">
                <a16:creationId xmlns:a16="http://schemas.microsoft.com/office/drawing/2014/main" id="{C9F65684-488A-5589-3771-8A918FE800B2}"/>
              </a:ext>
            </a:extLst>
          </p:cNvPr>
          <p:cNvCxnSpPr/>
          <p:nvPr/>
        </p:nvCxnSpPr>
        <p:spPr>
          <a:xfrm>
            <a:off x="9239250" y="289560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52B8EA5D-21AE-DF67-C076-6A0AD40F88CE}"/>
              </a:ext>
            </a:extLst>
          </p:cNvPr>
          <p:cNvSpPr/>
          <p:nvPr/>
        </p:nvSpPr>
        <p:spPr>
          <a:xfrm>
            <a:off x="8562974" y="3924300"/>
            <a:ext cx="1590675"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31,600</a:t>
            </a:r>
          </a:p>
        </p:txBody>
      </p:sp>
    </p:spTree>
    <p:extLst>
      <p:ext uri="{BB962C8B-B14F-4D97-AF65-F5344CB8AC3E}">
        <p14:creationId xmlns:p14="http://schemas.microsoft.com/office/powerpoint/2010/main" val="10696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3" grpId="0" animBg="1"/>
      <p:bldP spid="15"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191728" y="221226"/>
            <a:ext cx="11783961" cy="6474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b) Bỏ các chữ số 0 ở tận cùng bên phải phần thập phân của mỗi số sau để phần thập phân của các số đó viết dưới dạng gọn hơn (nếu có thể)</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1781175" y="2152650"/>
            <a:ext cx="912495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7,70         13,0500        25,3000        10,5070    </a:t>
              </a:r>
            </a:p>
          </p:txBody>
        </p:sp>
      </p:grpSp>
      <p:cxnSp>
        <p:nvCxnSpPr>
          <p:cNvPr id="9" name="Straight Connector 8">
            <a:extLst>
              <a:ext uri="{FF2B5EF4-FFF2-40B4-BE49-F238E27FC236}">
                <a16:creationId xmlns:a16="http://schemas.microsoft.com/office/drawing/2014/main" id="{DDAA1D8D-CE22-359B-C63C-FEFC640E8F53}"/>
              </a:ext>
            </a:extLst>
          </p:cNvPr>
          <p:cNvCxnSpPr/>
          <p:nvPr/>
        </p:nvCxnSpPr>
        <p:spPr>
          <a:xfrm>
            <a:off x="2667000" y="28479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9087611-E2C1-B572-C278-A7315F3ABDDE}"/>
              </a:ext>
            </a:extLst>
          </p:cNvPr>
          <p:cNvSpPr/>
          <p:nvPr/>
        </p:nvSpPr>
        <p:spPr>
          <a:xfrm>
            <a:off x="1990725" y="38766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7,7</a:t>
            </a:r>
          </a:p>
        </p:txBody>
      </p:sp>
      <p:cxnSp>
        <p:nvCxnSpPr>
          <p:cNvPr id="17" name="Straight Connector 16">
            <a:extLst>
              <a:ext uri="{FF2B5EF4-FFF2-40B4-BE49-F238E27FC236}">
                <a16:creationId xmlns:a16="http://schemas.microsoft.com/office/drawing/2014/main" id="{6BD333FE-02B4-99F2-A94C-BBD8FE0F956D}"/>
              </a:ext>
            </a:extLst>
          </p:cNvPr>
          <p:cNvCxnSpPr/>
          <p:nvPr/>
        </p:nvCxnSpPr>
        <p:spPr>
          <a:xfrm>
            <a:off x="477202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0CE62FB-4399-071D-DE97-F67B176100BA}"/>
              </a:ext>
            </a:extLst>
          </p:cNvPr>
          <p:cNvSpPr/>
          <p:nvPr/>
        </p:nvSpPr>
        <p:spPr>
          <a:xfrm>
            <a:off x="409575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13,05</a:t>
            </a:r>
          </a:p>
        </p:txBody>
      </p:sp>
      <p:cxnSp>
        <p:nvCxnSpPr>
          <p:cNvPr id="19" name="Straight Connector 18">
            <a:extLst>
              <a:ext uri="{FF2B5EF4-FFF2-40B4-BE49-F238E27FC236}">
                <a16:creationId xmlns:a16="http://schemas.microsoft.com/office/drawing/2014/main" id="{11775E40-4E94-5743-BAEB-E3DB8987697E}"/>
              </a:ext>
            </a:extLst>
          </p:cNvPr>
          <p:cNvCxnSpPr/>
          <p:nvPr/>
        </p:nvCxnSpPr>
        <p:spPr>
          <a:xfrm>
            <a:off x="7077075" y="286702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F6CEFC9-117B-11C8-C62B-B6B4133FF4E5}"/>
              </a:ext>
            </a:extLst>
          </p:cNvPr>
          <p:cNvSpPr/>
          <p:nvPr/>
        </p:nvSpPr>
        <p:spPr>
          <a:xfrm>
            <a:off x="6400800" y="389572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25,3</a:t>
            </a:r>
          </a:p>
        </p:txBody>
      </p:sp>
      <p:cxnSp>
        <p:nvCxnSpPr>
          <p:cNvPr id="23" name="Straight Connector 22">
            <a:extLst>
              <a:ext uri="{FF2B5EF4-FFF2-40B4-BE49-F238E27FC236}">
                <a16:creationId xmlns:a16="http://schemas.microsoft.com/office/drawing/2014/main" id="{4E90A994-FC14-F7E3-568A-FF2F345F882F}"/>
              </a:ext>
            </a:extLst>
          </p:cNvPr>
          <p:cNvCxnSpPr/>
          <p:nvPr/>
        </p:nvCxnSpPr>
        <p:spPr>
          <a:xfrm>
            <a:off x="94392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FC77D0E-FF0A-D284-44E5-F7037B78E87E}"/>
              </a:ext>
            </a:extLst>
          </p:cNvPr>
          <p:cNvSpPr/>
          <p:nvPr/>
        </p:nvSpPr>
        <p:spPr>
          <a:xfrm>
            <a:off x="8648700" y="3914775"/>
            <a:ext cx="16383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10,507</a:t>
            </a:r>
          </a:p>
        </p:txBody>
      </p:sp>
    </p:spTree>
    <p:extLst>
      <p:ext uri="{BB962C8B-B14F-4D97-AF65-F5344CB8AC3E}">
        <p14:creationId xmlns:p14="http://schemas.microsoft.com/office/powerpoint/2010/main" val="6351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animBg="1"/>
      <p:bldP spid="18" grpId="0" animBg="1"/>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5551EC20-35AA-D845-FD3D-8962AFE63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458" y="962024"/>
            <a:ext cx="7077263" cy="5791702"/>
          </a:xfrm>
          <a:prstGeom prst="rect">
            <a:avLst/>
          </a:prstGeom>
        </p:spPr>
      </p:pic>
    </p:spTree>
    <p:extLst>
      <p:ext uri="{BB962C8B-B14F-4D97-AF65-F5344CB8AC3E}">
        <p14:creationId xmlns:p14="http://schemas.microsoft.com/office/powerpoint/2010/main" val="752386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333374" y="295275"/>
            <a:ext cx="1164907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 name="TextBox 1">
            <a:extLst>
              <a:ext uri="{FF2B5EF4-FFF2-40B4-BE49-F238E27FC236}">
                <a16:creationId xmlns:a16="http://schemas.microsoft.com/office/drawing/2014/main" id="{6EB4AC8E-9368-7D91-B305-843DC554A5E9}"/>
              </a:ext>
            </a:extLst>
          </p:cNvPr>
          <p:cNvSpPr txBox="1"/>
          <p:nvPr/>
        </p:nvSpPr>
        <p:spPr>
          <a:xfrm>
            <a:off x="1038225" y="1047750"/>
            <a:ext cx="10315575" cy="120032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Ba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Mị</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kiểm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khỏe</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có</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số</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đo</a:t>
            </a:r>
            <a:r>
              <a:rPr lang="en-US" sz="2400" b="0" i="0" dirty="0">
                <a:solidFill>
                  <a:srgbClr val="000000"/>
                </a:solidFill>
                <a:effectLst/>
                <a:latin typeface="Cambria" panose="02040503050406030204" pitchFamily="18" charset="0"/>
                <a:ea typeface="Cambria" panose="02040503050406030204" pitchFamily="18" charset="0"/>
              </a:rPr>
              <a:t>: 31,9 kg; 32,5 kg; 34,7 kg.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nhẹ</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Hỏi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bao </a:t>
            </a:r>
            <a:r>
              <a:rPr lang="en-US" sz="2400" b="0" i="0" dirty="0" err="1">
                <a:solidFill>
                  <a:srgbClr val="000000"/>
                </a:solidFill>
                <a:effectLst/>
                <a:latin typeface="Cambria" panose="02040503050406030204" pitchFamily="18" charset="0"/>
                <a:ea typeface="Cambria" panose="02040503050406030204" pitchFamily="18" charset="0"/>
              </a:rPr>
              <a:t>nhiêu</a:t>
            </a:r>
            <a:r>
              <a:rPr lang="en-US" sz="2400" b="0" i="0" dirty="0">
                <a:solidFill>
                  <a:srgbClr val="000000"/>
                </a:solidFill>
                <a:effectLst/>
                <a:latin typeface="Cambria" panose="02040503050406030204" pitchFamily="18" charset="0"/>
                <a:ea typeface="Cambria" panose="02040503050406030204" pitchFamily="18" charset="0"/>
              </a:rPr>
              <a:t> ki-</a:t>
            </a:r>
            <a:r>
              <a:rPr lang="en-US" sz="2400" b="0" i="0" dirty="0" err="1">
                <a:solidFill>
                  <a:srgbClr val="000000"/>
                </a:solidFill>
                <a:effectLst/>
                <a:latin typeface="Cambria" panose="02040503050406030204" pitchFamily="18" charset="0"/>
                <a:ea typeface="Cambria" panose="02040503050406030204" pitchFamily="18" charset="0"/>
              </a:rPr>
              <a:t>lô</a:t>
            </a:r>
            <a:r>
              <a:rPr lang="en-US" sz="2400" b="0" i="0" dirty="0">
                <a:solidFill>
                  <a:srgbClr val="000000"/>
                </a:solidFill>
                <a:effectLst/>
                <a:latin typeface="Cambria" panose="02040503050406030204" pitchFamily="18" charset="0"/>
                <a:ea typeface="Cambria" panose="02040503050406030204" pitchFamily="18" charset="0"/>
              </a:rPr>
              <a:t>-gam?</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ADA396D-BACC-DCB6-AD40-93FC08F5EA9A}"/>
              </a:ext>
            </a:extLst>
          </p:cNvPr>
          <p:cNvPicPr>
            <a:picLocks noChangeAspect="1"/>
          </p:cNvPicPr>
          <p:nvPr/>
        </p:nvPicPr>
        <p:blipFill>
          <a:blip r:embed="rId3"/>
          <a:stretch>
            <a:fillRect/>
          </a:stretch>
        </p:blipFill>
        <p:spPr>
          <a:xfrm>
            <a:off x="509587" y="2886075"/>
            <a:ext cx="3724275" cy="2933700"/>
          </a:xfrm>
          <a:prstGeom prst="rect">
            <a:avLst/>
          </a:prstGeom>
        </p:spPr>
      </p:pic>
      <p:graphicFrame>
        <p:nvGraphicFramePr>
          <p:cNvPr id="10" name="Table 10">
            <a:extLst>
              <a:ext uri="{FF2B5EF4-FFF2-40B4-BE49-F238E27FC236}">
                <a16:creationId xmlns:a16="http://schemas.microsoft.com/office/drawing/2014/main" id="{52C8B7D8-1C05-F8E2-71F9-CE2ABF26A030}"/>
              </a:ext>
            </a:extLst>
          </p:cNvPr>
          <p:cNvGraphicFramePr>
            <a:graphicFrameLocks noGrp="1"/>
          </p:cNvGraphicFramePr>
          <p:nvPr>
            <p:extLst>
              <p:ext uri="{D42A27DB-BD31-4B8C-83A1-F6EECF244321}">
                <p14:modId xmlns:p14="http://schemas.microsoft.com/office/powerpoint/2010/main" val="4003358085"/>
              </p:ext>
            </p:extLst>
          </p:nvPr>
        </p:nvGraphicFramePr>
        <p:xfrm>
          <a:off x="4184650" y="2348440"/>
          <a:ext cx="7407275" cy="1596815"/>
        </p:xfrm>
        <a:graphic>
          <a:graphicData uri="http://schemas.openxmlformats.org/drawingml/2006/table">
            <a:tbl>
              <a:tblPr firstRow="1" bandRow="1">
                <a:tableStyleId>{5C22544A-7EE6-4342-B048-85BDC9FD1C3A}</a:tableStyleId>
              </a:tblPr>
              <a:tblGrid>
                <a:gridCol w="1906941">
                  <a:extLst>
                    <a:ext uri="{9D8B030D-6E8A-4147-A177-3AD203B41FA5}">
                      <a16:colId xmlns:a16="http://schemas.microsoft.com/office/drawing/2014/main" val="2698279069"/>
                    </a:ext>
                  </a:extLst>
                </a:gridCol>
                <a:gridCol w="1906941">
                  <a:extLst>
                    <a:ext uri="{9D8B030D-6E8A-4147-A177-3AD203B41FA5}">
                      <a16:colId xmlns:a16="http://schemas.microsoft.com/office/drawing/2014/main" val="4004245961"/>
                    </a:ext>
                  </a:extLst>
                </a:gridCol>
                <a:gridCol w="1906941">
                  <a:extLst>
                    <a:ext uri="{9D8B030D-6E8A-4147-A177-3AD203B41FA5}">
                      <a16:colId xmlns:a16="http://schemas.microsoft.com/office/drawing/2014/main" val="4096787488"/>
                    </a:ext>
                  </a:extLst>
                </a:gridCol>
                <a:gridCol w="1686452">
                  <a:extLst>
                    <a:ext uri="{9D8B030D-6E8A-4147-A177-3AD203B41FA5}">
                      <a16:colId xmlns:a16="http://schemas.microsoft.com/office/drawing/2014/main" val="4212196771"/>
                    </a:ext>
                  </a:extLst>
                </a:gridCol>
              </a:tblGrid>
              <a:tr h="651935">
                <a:tc>
                  <a:txBody>
                    <a:bodyPr/>
                    <a:lstStyle/>
                    <a:p>
                      <a:pPr algn="ctr"/>
                      <a:r>
                        <a:rPr lang="en-US" sz="2800" b="1" dirty="0" err="1">
                          <a:solidFill>
                            <a:srgbClr val="002060"/>
                          </a:solidFill>
                        </a:rPr>
                        <a:t>Tên</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b="1" dirty="0" err="1">
                          <a:solidFill>
                            <a:srgbClr val="002060"/>
                          </a:solidFill>
                        </a:rPr>
                        <a:t>Mị</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Núi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Páo</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854413"/>
                  </a:ext>
                </a:extLst>
              </a:tr>
              <a:tr h="545255">
                <a:tc>
                  <a:txBody>
                    <a:bodyPr/>
                    <a:lstStyle/>
                    <a:p>
                      <a:pPr algn="ctr"/>
                      <a:r>
                        <a:rPr lang="en-US" sz="2800" b="1" dirty="0" err="1">
                          <a:solidFill>
                            <a:srgbClr val="002060"/>
                          </a:solidFill>
                        </a:rPr>
                        <a:t>Cân</a:t>
                      </a:r>
                      <a:r>
                        <a:rPr lang="en-US" sz="2800" b="1" dirty="0">
                          <a:solidFill>
                            <a:srgbClr val="002060"/>
                          </a:solidFill>
                        </a:rPr>
                        <a:t> </a:t>
                      </a:r>
                      <a:r>
                        <a:rPr lang="en-US" sz="2800" b="1" dirty="0" err="1">
                          <a:solidFill>
                            <a:srgbClr val="002060"/>
                          </a:solidFill>
                        </a:rPr>
                        <a:t>nặng</a:t>
                      </a:r>
                      <a:r>
                        <a:rPr lang="en-US" sz="2800" b="1" dirty="0">
                          <a:solidFill>
                            <a:srgbClr val="002060"/>
                          </a:solidFill>
                        </a:rPr>
                        <a:t>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95797"/>
                  </a:ext>
                </a:extLst>
              </a:tr>
            </a:tbl>
          </a:graphicData>
        </a:graphic>
      </p:graphicFrame>
      <p:sp>
        <p:nvSpPr>
          <p:cNvPr id="11" name="TextBox 10">
            <a:extLst>
              <a:ext uri="{FF2B5EF4-FFF2-40B4-BE49-F238E27FC236}">
                <a16:creationId xmlns:a16="http://schemas.microsoft.com/office/drawing/2014/main" id="{EEF7E90E-1AC4-1C35-84C0-82CB764D461F}"/>
              </a:ext>
            </a:extLst>
          </p:cNvPr>
          <p:cNvSpPr txBox="1"/>
          <p:nvPr/>
        </p:nvSpPr>
        <p:spPr>
          <a:xfrm>
            <a:off x="5067300" y="4067175"/>
            <a:ext cx="7124700" cy="523220"/>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Ta </a:t>
            </a:r>
            <a:r>
              <a:rPr lang="en-US" sz="2800" b="0" i="0" dirty="0" err="1">
                <a:solidFill>
                  <a:srgbClr val="FF0000"/>
                </a:solidFill>
                <a:effectLst/>
                <a:latin typeface="Cambria" panose="02040503050406030204" pitchFamily="18" charset="0"/>
                <a:ea typeface="Cambria" panose="02040503050406030204" pitchFamily="18" charset="0"/>
              </a:rPr>
              <a:t>có</a:t>
            </a:r>
            <a:r>
              <a:rPr lang="en-US" sz="2800" b="0" i="0" dirty="0">
                <a:solidFill>
                  <a:srgbClr val="FF0000"/>
                </a:solidFill>
                <a:effectLst/>
                <a:latin typeface="Cambria" panose="02040503050406030204" pitchFamily="18" charset="0"/>
                <a:ea typeface="Cambria" panose="02040503050406030204" pitchFamily="18" charset="0"/>
              </a:rPr>
              <a:t>: 31,9 kg &lt; 32,5 kg &lt; 34,7 kg</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1E95B5A-785B-CD4B-0058-9036541E5901}"/>
              </a:ext>
            </a:extLst>
          </p:cNvPr>
          <p:cNvSpPr txBox="1"/>
          <p:nvPr/>
        </p:nvSpPr>
        <p:spPr>
          <a:xfrm>
            <a:off x="4210050" y="46863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34,7 kg </a:t>
            </a:r>
          </a:p>
        </p:txBody>
      </p:sp>
      <p:sp>
        <p:nvSpPr>
          <p:cNvPr id="13" name="TextBox 12">
            <a:extLst>
              <a:ext uri="{FF2B5EF4-FFF2-40B4-BE49-F238E27FC236}">
                <a16:creationId xmlns:a16="http://schemas.microsoft.com/office/drawing/2014/main" id="{B36AE3F1-7484-444D-603A-6D56589A5621}"/>
              </a:ext>
            </a:extLst>
          </p:cNvPr>
          <p:cNvSpPr txBox="1"/>
          <p:nvPr/>
        </p:nvSpPr>
        <p:spPr>
          <a:xfrm>
            <a:off x="8362950" y="3152775"/>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34,7</a:t>
            </a:r>
          </a:p>
        </p:txBody>
      </p:sp>
      <p:sp>
        <p:nvSpPr>
          <p:cNvPr id="14" name="TextBox 13">
            <a:extLst>
              <a:ext uri="{FF2B5EF4-FFF2-40B4-BE49-F238E27FC236}">
                <a16:creationId xmlns:a16="http://schemas.microsoft.com/office/drawing/2014/main" id="{9FDECC03-47B6-7807-82CC-B65E9FB8E38B}"/>
              </a:ext>
            </a:extLst>
          </p:cNvPr>
          <p:cNvSpPr txBox="1"/>
          <p:nvPr/>
        </p:nvSpPr>
        <p:spPr>
          <a:xfrm>
            <a:off x="4191000" y="52578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nhẹ</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31,9 kg</a:t>
            </a:r>
          </a:p>
        </p:txBody>
      </p:sp>
      <p:sp>
        <p:nvSpPr>
          <p:cNvPr id="15" name="TextBox 14">
            <a:extLst>
              <a:ext uri="{FF2B5EF4-FFF2-40B4-BE49-F238E27FC236}">
                <a16:creationId xmlns:a16="http://schemas.microsoft.com/office/drawing/2014/main" id="{2626D7CE-5C9E-83C1-53BA-04FB8F7E1FEC}"/>
              </a:ext>
            </a:extLst>
          </p:cNvPr>
          <p:cNvSpPr txBox="1"/>
          <p:nvPr/>
        </p:nvSpPr>
        <p:spPr>
          <a:xfrm>
            <a:off x="10172700" y="316230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31,9</a:t>
            </a:r>
          </a:p>
        </p:txBody>
      </p:sp>
      <p:sp>
        <p:nvSpPr>
          <p:cNvPr id="20" name="TextBox 19">
            <a:extLst>
              <a:ext uri="{FF2B5EF4-FFF2-40B4-BE49-F238E27FC236}">
                <a16:creationId xmlns:a16="http://schemas.microsoft.com/office/drawing/2014/main" id="{810EA677-1FF9-21BE-3E49-654EA73E96B5}"/>
              </a:ext>
            </a:extLst>
          </p:cNvPr>
          <p:cNvSpPr txBox="1"/>
          <p:nvPr/>
        </p:nvSpPr>
        <p:spPr>
          <a:xfrm>
            <a:off x="4181475" y="5781675"/>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Mị</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32,5 kg.</a:t>
            </a:r>
          </a:p>
        </p:txBody>
      </p:sp>
      <p:sp>
        <p:nvSpPr>
          <p:cNvPr id="22" name="TextBox 21">
            <a:extLst>
              <a:ext uri="{FF2B5EF4-FFF2-40B4-BE49-F238E27FC236}">
                <a16:creationId xmlns:a16="http://schemas.microsoft.com/office/drawing/2014/main" id="{EA739C9C-3391-83E2-1BB1-435888668E90}"/>
              </a:ext>
            </a:extLst>
          </p:cNvPr>
          <p:cNvSpPr txBox="1"/>
          <p:nvPr/>
        </p:nvSpPr>
        <p:spPr>
          <a:xfrm>
            <a:off x="6562725" y="314325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32,5</a:t>
            </a:r>
          </a:p>
        </p:txBody>
      </p:sp>
    </p:spTree>
    <p:extLst>
      <p:ext uri="{BB962C8B-B14F-4D97-AF65-F5344CB8AC3E}">
        <p14:creationId xmlns:p14="http://schemas.microsoft.com/office/powerpoint/2010/main" val="32090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wipe(down)">
                                      <p:cBhvr>
                                        <p:cTn id="49" dur="500"/>
                                        <p:tgtEl>
                                          <p:spTgt spid="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0">
                                            <p:txEl>
                                              <p:pRg st="0" end="0"/>
                                            </p:txEl>
                                          </p:spTgt>
                                        </p:tgtEl>
                                        <p:attrNameLst>
                                          <p:attrName>style.visibility</p:attrName>
                                        </p:attrNameLst>
                                      </p:cBhvr>
                                      <p:to>
                                        <p:strVal val="visible"/>
                                      </p:to>
                                    </p:set>
                                    <p:animEffect transition="in" filter="wipe(down)">
                                      <p:cBhvr>
                                        <p:cTn id="64" dur="500"/>
                                        <p:tgtEl>
                                          <p:spTgt spid="20">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11" grpId="0"/>
      <p:bldP spid="12" grpId="0"/>
      <p:bldP spid="13" grpId="0"/>
      <p:bldP spid="14" grpId="0"/>
      <p:bldP spid="15"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14555E9A-8C3C-9907-6174-99C4F120E640}"/>
              </a:ext>
            </a:extLst>
          </p:cNvPr>
          <p:cNvSpPr txBox="1"/>
          <p:nvPr/>
        </p:nvSpPr>
        <p:spPr>
          <a:xfrm>
            <a:off x="1515616" y="485375"/>
            <a:ext cx="9219059" cy="584775"/>
          </a:xfrm>
          <a:prstGeom prst="rect">
            <a:avLst/>
          </a:prstGeom>
          <a:noFill/>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Chọn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CA5DD20-84E5-D60B-F4AC-F5ED69671201}"/>
              </a:ext>
            </a:extLst>
          </p:cNvPr>
          <p:cNvSpPr txBox="1"/>
          <p:nvPr/>
        </p:nvSpPr>
        <p:spPr>
          <a:xfrm>
            <a:off x="1362075" y="1114425"/>
            <a:ext cx="9867900" cy="461665"/>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Chú mèo câu được con cá có ghi số thập phân lớn hơn 1,036 và bé hơn 2.</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86A608A-8039-A773-B9AF-48AEF14A7A69}"/>
              </a:ext>
            </a:extLst>
          </p:cNvPr>
          <p:cNvPicPr>
            <a:picLocks noChangeAspect="1"/>
          </p:cNvPicPr>
          <p:nvPr/>
        </p:nvPicPr>
        <p:blipFill>
          <a:blip r:embed="rId3"/>
          <a:stretch>
            <a:fillRect/>
          </a:stretch>
        </p:blipFill>
        <p:spPr>
          <a:xfrm>
            <a:off x="2124074" y="1637833"/>
            <a:ext cx="8029575" cy="2996591"/>
          </a:xfrm>
          <a:prstGeom prst="rect">
            <a:avLst/>
          </a:prstGeom>
        </p:spPr>
      </p:pic>
      <p:sp>
        <p:nvSpPr>
          <p:cNvPr id="18" name="TextBox 17">
            <a:extLst>
              <a:ext uri="{FF2B5EF4-FFF2-40B4-BE49-F238E27FC236}">
                <a16:creationId xmlns:a16="http://schemas.microsoft.com/office/drawing/2014/main" id="{A5B57E7E-434C-502E-D411-1EAA1556149D}"/>
              </a:ext>
            </a:extLst>
          </p:cNvPr>
          <p:cNvSpPr txBox="1"/>
          <p:nvPr/>
        </p:nvSpPr>
        <p:spPr>
          <a:xfrm>
            <a:off x="885825" y="4752975"/>
            <a:ext cx="10382250" cy="830997"/>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Con cá mà chú mèo câu được ghi số nào?</a:t>
            </a:r>
          </a:p>
          <a:p>
            <a:pPr algn="ctr"/>
            <a:r>
              <a:rPr lang="vi-VN" sz="2400" b="0" i="0" dirty="0">
                <a:solidFill>
                  <a:srgbClr val="000000"/>
                </a:solidFill>
                <a:effectLst/>
                <a:latin typeface="Cambria" panose="02040503050406030204" pitchFamily="18" charset="0"/>
                <a:ea typeface="Cambria" panose="02040503050406030204" pitchFamily="18" charset="0"/>
              </a:rPr>
              <a:t>A. 1, 036                         B. 0,95                             C. 1,36                   D. 2,01</a:t>
            </a:r>
          </a:p>
        </p:txBody>
      </p:sp>
      <p:sp>
        <p:nvSpPr>
          <p:cNvPr id="19" name="TextBox 18">
            <a:extLst>
              <a:ext uri="{FF2B5EF4-FFF2-40B4-BE49-F238E27FC236}">
                <a16:creationId xmlns:a16="http://schemas.microsoft.com/office/drawing/2014/main" id="{6453C2DA-9E7F-A432-B5AD-C7E6590C00F2}"/>
              </a:ext>
            </a:extLst>
          </p:cNvPr>
          <p:cNvSpPr txBox="1"/>
          <p:nvPr/>
        </p:nvSpPr>
        <p:spPr>
          <a:xfrm>
            <a:off x="1590675" y="5676900"/>
            <a:ext cx="8543925" cy="830997"/>
          </a:xfrm>
          <a:prstGeom prst="rect">
            <a:avLst/>
          </a:prstGeom>
          <a:noFill/>
        </p:spPr>
        <p:txBody>
          <a:bodyPr wrap="square" rtlCol="0">
            <a:spAutoFit/>
          </a:bodyPr>
          <a:lstStyle/>
          <a:p>
            <a:pPr algn="ctr"/>
            <a:r>
              <a:rPr lang="vi-VN" sz="2400" b="1" i="0" dirty="0">
                <a:solidFill>
                  <a:srgbClr val="FF0000"/>
                </a:solidFill>
                <a:effectLst/>
                <a:latin typeface="Cambria" panose="02040503050406030204" pitchFamily="18" charset="0"/>
                <a:ea typeface="Cambria" panose="02040503050406030204" pitchFamily="18" charset="0"/>
              </a:rPr>
              <a:t>Ta có: 1,036 &lt; 1,36 &lt; 2</a:t>
            </a:r>
          </a:p>
          <a:p>
            <a:pPr algn="ctr"/>
            <a:r>
              <a:rPr lang="vi-VN" sz="2400" b="1" i="0" dirty="0">
                <a:solidFill>
                  <a:srgbClr val="FF0000"/>
                </a:solidFill>
                <a:effectLst/>
                <a:latin typeface="Cambria" panose="02040503050406030204" pitchFamily="18" charset="0"/>
                <a:ea typeface="Cambria" panose="02040503050406030204" pitchFamily="18" charset="0"/>
              </a:rPr>
              <a:t>Vậy số thập phân lớn hơn 1,036 và bé hơn 2 là 1,36.</a:t>
            </a:r>
          </a:p>
        </p:txBody>
      </p:sp>
      <p:sp>
        <p:nvSpPr>
          <p:cNvPr id="21" name="Oval 20">
            <a:extLst>
              <a:ext uri="{FF2B5EF4-FFF2-40B4-BE49-F238E27FC236}">
                <a16:creationId xmlns:a16="http://schemas.microsoft.com/office/drawing/2014/main" id="{0163D944-46C4-AD76-0B56-295B8CAB9E4F}"/>
              </a:ext>
            </a:extLst>
          </p:cNvPr>
          <p:cNvSpPr/>
          <p:nvPr/>
        </p:nvSpPr>
        <p:spPr>
          <a:xfrm>
            <a:off x="7219950" y="5143500"/>
            <a:ext cx="447675"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wipe(down)">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43" y="-649355"/>
            <a:ext cx="13530621" cy="7765774"/>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523" t="2100" r="77304" b="53353"/>
          <a:stretch>
            <a:fillRect/>
          </a:stretch>
        </p:blipFill>
        <p:spPr>
          <a:xfrm flipH="1">
            <a:off x="781713" y="781878"/>
            <a:ext cx="4307121" cy="6284580"/>
          </a:xfrm>
          <a:prstGeom prst="rect">
            <a:avLst/>
          </a:prstGeom>
        </p:spPr>
      </p:pic>
      <p:sp>
        <p:nvSpPr>
          <p:cNvPr id="23" name="Cloud Callout 22"/>
          <p:cNvSpPr/>
          <p:nvPr/>
        </p:nvSpPr>
        <p:spPr>
          <a:xfrm>
            <a:off x="7036904" y="3485322"/>
            <a:ext cx="1835426" cy="1179443"/>
          </a:xfrm>
          <a:prstGeom prst="cloudCallout">
            <a:avLst>
              <a:gd name="adj1" fmla="val -102564"/>
              <a:gd name="adj2" fmla="val 36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B</a:t>
            </a:r>
            <a:r>
              <a:rPr kumimoji="0" lang="en-US" sz="4000" b="0"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Y</a:t>
            </a:r>
            <a:r>
              <a:rPr kumimoji="0" lang="en-US" sz="4000" b="0" i="0" u="none" strike="noStrike" kern="1200" cap="none" spc="0" normalizeH="0" baseline="0" noProof="0" dirty="0">
                <a:ln>
                  <a:noFill/>
                </a:ln>
                <a:solidFill>
                  <a:srgbClr val="FFC000"/>
                </a:solidFill>
                <a:effectLst/>
                <a:uLnTx/>
                <a:uFillTx/>
                <a:latin typeface="UTM Cookies" panose="02040603050506020204" pitchFamily="18" charset="0"/>
                <a:ea typeface="+mn-ea"/>
                <a:cs typeface="+mn-cs"/>
              </a:rPr>
              <a:t>E</a:t>
            </a: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a:t>
            </a:r>
          </a:p>
        </p:txBody>
      </p:sp>
      <p:pic>
        <p:nvPicPr>
          <p:cNvPr id="2" name="Picture 1">
            <a:extLst>
              <a:ext uri="{FF2B5EF4-FFF2-40B4-BE49-F238E27FC236}">
                <a16:creationId xmlns:a16="http://schemas.microsoft.com/office/drawing/2014/main" id="{A6ADA156-2A53-F6F3-63BD-D4BABD784E84}"/>
              </a:ext>
            </a:extLst>
          </p:cNvPr>
          <p:cNvPicPr>
            <a:picLocks noChangeAspect="1"/>
          </p:cNvPicPr>
          <p:nvPr/>
        </p:nvPicPr>
        <p:blipFill>
          <a:blip r:embed="rId4"/>
          <a:stretch>
            <a:fillRect/>
          </a:stretch>
        </p:blipFill>
        <p:spPr>
          <a:xfrm>
            <a:off x="3278518" y="865856"/>
            <a:ext cx="8492464" cy="3621338"/>
          </a:xfrm>
          <a:prstGeom prst="rect">
            <a:avLst/>
          </a:prstGeom>
        </p:spPr>
      </p:pic>
    </p:spTree>
    <p:extLst>
      <p:ext uri="{BB962C8B-B14F-4D97-AF65-F5344CB8AC3E}">
        <p14:creationId xmlns:p14="http://schemas.microsoft.com/office/powerpoint/2010/main" val="387742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902 0.46551 L 4.79167E-6 -2.22222E-6 " pathEditMode="relative" rAng="0" ptsTypes="AA">
                                      <p:cBhvr>
                                        <p:cTn id="6" dur="2000" fill="hold"/>
                                        <p:tgtEl>
                                          <p:spTgt spid="20"/>
                                        </p:tgtEl>
                                        <p:attrNameLst>
                                          <p:attrName>ppt_x</p:attrName>
                                          <p:attrName>ppt_y</p:attrName>
                                        </p:attrNameLst>
                                      </p:cBhvr>
                                      <p:rCtr x="15951" y="-232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A776F26-9BFD-1F61-ADC9-7B8A7D159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25" y="118847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383458" y="22123"/>
            <a:ext cx="11400503" cy="1777179"/>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8266471" cy="3686085"/>
            <a:chOff x="-615991" y="642075"/>
            <a:chExt cx="826647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864542"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Cho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1,3 ; 1,33 ; 13,3.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tự</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sắp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xếp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334000" y="4537587"/>
            <a:ext cx="4557252"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mj-lt"/>
              </a:rPr>
              <a:t>1,3;  1,33;  13,3</a:t>
            </a:r>
            <a:endParaRPr kumimoji="0" lang="en-US" sz="3600" b="1" i="0" u="none" strike="noStrike" kern="1200" cap="none" spc="0" normalizeH="0" baseline="0" noProof="0" dirty="0">
              <a:ln>
                <a:noFill/>
              </a:ln>
              <a:solidFill>
                <a:prstClr val="white"/>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latin typeface="+mj-lt"/>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370267" cy="3686085"/>
            <a:chOff x="-182990" y="575905"/>
            <a:chExt cx="6157985"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12596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So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sánh</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0,54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0,456</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0,54 &gt; 0,456</a:t>
            </a:r>
            <a:endParaRPr kumimoji="0" lang="en-US" sz="36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95833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nhất</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2,89 ; 3,2 ;2,98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3,2</a:t>
            </a:r>
            <a:endParaRPr kumimoji="0" lang="en-US" sz="48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FC5B003-C2B0-A352-0DA7-3F44F2B7441A}"/>
              </a:ext>
            </a:extLst>
          </p:cNvPr>
          <p:cNvPicPr>
            <a:picLocks noChangeAspect="1"/>
          </p:cNvPicPr>
          <p:nvPr/>
        </p:nvPicPr>
        <p:blipFill>
          <a:blip r:embed="rId3"/>
          <a:stretch>
            <a:fillRect/>
          </a:stretch>
        </p:blipFill>
        <p:spPr>
          <a:xfrm>
            <a:off x="3940517" y="1566576"/>
            <a:ext cx="3834716" cy="2200847"/>
          </a:xfrm>
          <a:prstGeom prst="rect">
            <a:avLst/>
          </a:prstGeom>
        </p:spPr>
      </p:pic>
      <p:pic>
        <p:nvPicPr>
          <p:cNvPr id="7" name="Picture 6">
            <a:extLst>
              <a:ext uri="{FF2B5EF4-FFF2-40B4-BE49-F238E27FC236}">
                <a16:creationId xmlns:a16="http://schemas.microsoft.com/office/drawing/2014/main" id="{0922CCC5-E1D6-39D4-C13A-DA166C31DF65}"/>
              </a:ext>
            </a:extLst>
          </p:cNvPr>
          <p:cNvPicPr>
            <a:picLocks noChangeAspect="1"/>
          </p:cNvPicPr>
          <p:nvPr/>
        </p:nvPicPr>
        <p:blipFill>
          <a:blip r:embed="rId4"/>
          <a:stretch>
            <a:fillRect/>
          </a:stretch>
        </p:blipFill>
        <p:spPr>
          <a:xfrm>
            <a:off x="1658534" y="2302643"/>
            <a:ext cx="7846232" cy="2786113"/>
          </a:xfrm>
          <a:prstGeom prst="rect">
            <a:avLst/>
          </a:prstGeom>
        </p:spPr>
      </p:pic>
      <p:pic>
        <p:nvPicPr>
          <p:cNvPr id="10" name="Picture 9">
            <a:extLst>
              <a:ext uri="{FF2B5EF4-FFF2-40B4-BE49-F238E27FC236}">
                <a16:creationId xmlns:a16="http://schemas.microsoft.com/office/drawing/2014/main" id="{348628AC-D790-EFCC-A5C2-273CC03EA223}"/>
              </a:ext>
            </a:extLst>
          </p:cNvPr>
          <p:cNvPicPr>
            <a:picLocks noChangeAspect="1"/>
          </p:cNvPicPr>
          <p:nvPr/>
        </p:nvPicPr>
        <p:blipFill>
          <a:blip r:embed="rId5"/>
          <a:stretch>
            <a:fillRect/>
          </a:stretch>
        </p:blipFill>
        <p:spPr>
          <a:xfrm>
            <a:off x="183511" y="747059"/>
            <a:ext cx="3023878" cy="1877731"/>
          </a:xfrm>
          <a:prstGeom prst="rect">
            <a:avLst/>
          </a:prstGeom>
        </p:spPr>
      </p:pic>
      <p:sp>
        <p:nvSpPr>
          <p:cNvPr id="2" name="TextBox 1"/>
          <p:cNvSpPr txBox="1"/>
          <p:nvPr/>
        </p:nvSpPr>
        <p:spPr>
          <a:xfrm>
            <a:off x="4855329" y="4503490"/>
            <a:ext cx="1452642" cy="707886"/>
          </a:xfrm>
          <a:prstGeom prst="rect">
            <a:avLst/>
          </a:prstGeom>
          <a:noFill/>
        </p:spPr>
        <p:txBody>
          <a:bodyPr wrap="none" rtlCol="0">
            <a:spAutoFit/>
          </a:bodyPr>
          <a:lstStyle/>
          <a:p>
            <a:r>
              <a:rPr lang="en-US" sz="4000" b="1" smtClean="0"/>
              <a:t>TIẾT 2</a:t>
            </a:r>
            <a:endParaRPr lang="en-GB"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DA41A105-E8BF-3FCF-B4E1-53B57B3E1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742" y="1225779"/>
            <a:ext cx="8315665" cy="6425741"/>
          </a:xfrm>
          <a:prstGeom prst="rect">
            <a:avLst/>
          </a:prstGeom>
        </p:spPr>
      </p:pic>
    </p:spTree>
    <p:extLst>
      <p:ext uri="{BB962C8B-B14F-4D97-AF65-F5344CB8AC3E}">
        <p14:creationId xmlns:p14="http://schemas.microsoft.com/office/powerpoint/2010/main" val="2048004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427</Words>
  <Application>Microsoft Office PowerPoint</Application>
  <PresentationFormat>Widescreen</PresentationFormat>
  <Paragraphs>68</Paragraphs>
  <Slides>17</Slides>
  <Notes>5</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Arial-Rounded</vt:lpstr>
      <vt:lpstr>Calibri</vt:lpstr>
      <vt:lpstr>Calibri Light</vt:lpstr>
      <vt:lpstr>Cambria</vt:lpstr>
      <vt:lpstr>Cambria Math</vt:lpstr>
      <vt:lpstr>Gochi Hand</vt:lpstr>
      <vt:lpstr>UTM Cookies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32</cp:revision>
  <dcterms:created xsi:type="dcterms:W3CDTF">2024-07-08T12:56:27Z</dcterms:created>
  <dcterms:modified xsi:type="dcterms:W3CDTF">2024-10-08T13:05:11Z</dcterms:modified>
</cp:coreProperties>
</file>