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6" r:id="rId2"/>
    <p:sldId id="301" r:id="rId3"/>
    <p:sldId id="302" r:id="rId4"/>
    <p:sldId id="267" r:id="rId5"/>
    <p:sldId id="268" r:id="rId6"/>
    <p:sldId id="269" r:id="rId7"/>
    <p:sldId id="303" r:id="rId8"/>
    <p:sldId id="274" r:id="rId9"/>
    <p:sldId id="272" r:id="rId10"/>
    <p:sldId id="304" r:id="rId11"/>
    <p:sldId id="276" r:id="rId12"/>
    <p:sldId id="277" r:id="rId13"/>
    <p:sldId id="298" r:id="rId14"/>
    <p:sldId id="299" r:id="rId15"/>
    <p:sldId id="300" r:id="rId16"/>
    <p:sldId id="281" r:id="rId17"/>
    <p:sldId id="282" r:id="rId18"/>
    <p:sldId id="307" r:id="rId19"/>
    <p:sldId id="283" r:id="rId20"/>
    <p:sldId id="305" r:id="rId21"/>
    <p:sldId id="306" r:id="rId22"/>
    <p:sldId id="284" r:id="rId23"/>
    <p:sldId id="285" r:id="rId24"/>
    <p:sldId id="286" r:id="rId25"/>
    <p:sldId id="287" r:id="rId26"/>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72D477"/>
    <a:srgbClr val="66FF66"/>
    <a:srgbClr val="33CC33"/>
    <a:srgbClr val="33CCFF"/>
    <a:srgbClr val="FFFF66"/>
    <a:srgbClr val="FF7C80"/>
    <a:srgbClr val="A2FB11"/>
    <a:srgbClr val="96BE4E"/>
    <a:srgbClr val="E96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p:cViewPr varScale="1">
        <p:scale>
          <a:sx n="72" d="100"/>
          <a:sy n="72" d="100"/>
        </p:scale>
        <p:origin x="1080" y="6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10/11/2024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Phân</a:t>
            </a:r>
            <a:r>
              <a:rPr lang="en-US" baseline="0"/>
              <a:t> tích </a:t>
            </a:r>
            <a:r>
              <a:rPr lang="en-US"/>
              <a:t>Cột</a:t>
            </a:r>
            <a:r>
              <a:rPr lang="en-US" baseline="0"/>
              <a:t> dọc</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dặn</a:t>
            </a:r>
            <a:r>
              <a:rPr lang="en-US" baseline="0"/>
              <a:t> HS chuẩn bị giấy từ trươcs</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153437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153437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21</a:t>
            </a:fld>
            <a:endParaRPr lang="en-US"/>
          </a:p>
        </p:txBody>
      </p:sp>
    </p:spTree>
    <p:extLst>
      <p:ext uri="{BB962C8B-B14F-4D97-AF65-F5344CB8AC3E}">
        <p14:creationId xmlns:p14="http://schemas.microsoft.com/office/powerpoint/2010/main" val="153437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a:t>
            </a:r>
            <a:r>
              <a:rPr lang="en-US" baseline="0"/>
              <a:t> rõ hơn là nhận vật bé tròn bài Làm việc thật là vui.</a:t>
            </a:r>
          </a:p>
          <a:p>
            <a:r>
              <a:rPr lang="en-US" baseline="0"/>
              <a:t>C. Ngoài ra bé con trông</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Phân</a:t>
            </a:r>
            <a:r>
              <a:rPr lang="en-US" baseline="0"/>
              <a:t> tích hàng ngang</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phân đọc theo phần hoặc theo tuyến nhân vật</a:t>
            </a:r>
          </a:p>
          <a:p>
            <a:r>
              <a:rPr lang="en-US" baseline="0"/>
              <a:t>Luyện đọc cá nhân</a:t>
            </a:r>
          </a:p>
          <a:p>
            <a:r>
              <a:rPr lang="en-US" baseline="0"/>
              <a:t>(GV nên cho HS nhìn sách để đọc nhé, hạn chế nhìn màn hình)</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8</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Phân</a:t>
            </a:r>
            <a:r>
              <a:rPr lang="en-US" baseline="0"/>
              <a:t> các phần và HS đọc nối tiếp theo các phần</a:t>
            </a:r>
          </a:p>
          <a:p>
            <a:r>
              <a:rPr lang="en-US" baseline="0"/>
              <a:t>Chia bài làm 3 phần được phân trên slide</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lại</a:t>
            </a:r>
            <a:r>
              <a:rPr lang="en-US" baseline="0"/>
              <a:t> toàn bài, HS đọc thầm theo</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muốn nghỉ tiết 1 ở đâu thì kéo slide này lên nhé. </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11</a:t>
            </a:fld>
            <a:endParaRPr lang="en-US"/>
          </a:p>
        </p:txBody>
      </p:sp>
    </p:spTree>
    <p:extLst>
      <p:ext uri="{BB962C8B-B14F-4D97-AF65-F5344CB8AC3E}">
        <p14:creationId xmlns:p14="http://schemas.microsoft.com/office/powerpoint/2010/main" val="80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 cho hs phát biểu ý kiến.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260275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289633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24928" y="4896633"/>
            <a:ext cx="7102951"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2"/>
          <p:cNvSpPr/>
          <p:nvPr/>
        </p:nvSpPr>
        <p:spPr>
          <a:xfrm>
            <a:off x="11734981" y="41679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193140" y="38413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39624" y="317106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3" name="Google Shape;283;p22"/>
          <p:cNvSpPr/>
          <p:nvPr/>
        </p:nvSpPr>
        <p:spPr>
          <a:xfrm rot="7641468">
            <a:off x="1455909" y="46442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4" name="Google Shape;284;p22"/>
          <p:cNvSpPr/>
          <p:nvPr/>
        </p:nvSpPr>
        <p:spPr>
          <a:xfrm>
            <a:off x="149214" y="53873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2626" y="50607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4753" y="9701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3395" y="501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8" name="Google Shape;288;p22"/>
          <p:cNvSpPr/>
          <p:nvPr/>
        </p:nvSpPr>
        <p:spPr>
          <a:xfrm>
            <a:off x="1424351" y="1294400"/>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9" name="Google Shape;289;p22"/>
          <p:cNvSpPr txBox="1">
            <a:spLocks noGrp="1"/>
          </p:cNvSpPr>
          <p:nvPr>
            <p:ph type="subTitle" idx="1"/>
          </p:nvPr>
        </p:nvSpPr>
        <p:spPr>
          <a:xfrm flipH="1">
            <a:off x="6519265" y="5422000"/>
            <a:ext cx="4126167"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78407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10/11/2024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pic>
        <p:nvPicPr>
          <p:cNvPr id="3" name="Picture 2" descr="A chalkboard with chairs and a desk&#10;&#10;Description automatically generated">
            <a:extLst>
              <a:ext uri="{FF2B5EF4-FFF2-40B4-BE49-F238E27FC236}">
                <a16:creationId xmlns:a16="http://schemas.microsoft.com/office/drawing/2014/main" id="{3318E013-258E-7CAF-14A8-9A1CA9FF0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1" name="TextBox 10">
            <a:extLst>
              <a:ext uri="{FF2B5EF4-FFF2-40B4-BE49-F238E27FC236}">
                <a16:creationId xmlns:a16="http://schemas.microsoft.com/office/drawing/2014/main" id="{94C46741-3C2A-87E4-B1C7-5D4D19C28BB4}"/>
              </a:ext>
            </a:extLst>
          </p:cNvPr>
          <p:cNvSpPr txBox="1"/>
          <p:nvPr/>
        </p:nvSpPr>
        <p:spPr>
          <a:xfrm>
            <a:off x="16042" y="1083454"/>
            <a:ext cx="12192000" cy="584775"/>
          </a:xfrm>
          <a:prstGeom prst="rect">
            <a:avLst/>
          </a:prstGeom>
          <a:noFill/>
        </p:spPr>
        <p:txBody>
          <a:bodyPr wrap="square" rtlCol="0">
            <a:spAutoFit/>
          </a:bodyPr>
          <a:lstStyle/>
          <a:p>
            <a:pPr algn="ctr"/>
            <a:r>
              <a:rPr lang="en-US" sz="1600" dirty="0">
                <a:solidFill>
                  <a:schemeClr val="accent1"/>
                </a:solidFill>
                <a:latin typeface="Times New Roman" panose="02020603050405020304" pitchFamily="18" charset="0"/>
                <a:cs typeface="Times New Roman" panose="02020603050405020304" pitchFamily="18" charset="0"/>
              </a:rPr>
              <a:t>UỶ BAN NHÂN DÂN HUYỆN AN LÃO</a:t>
            </a:r>
          </a:p>
          <a:p>
            <a:pPr algn="ctr"/>
            <a:r>
              <a:rPr lang="en-US" sz="1600" dirty="0">
                <a:solidFill>
                  <a:schemeClr val="accent1"/>
                </a:solidFill>
                <a:latin typeface="Times New Roman" panose="02020603050405020304" pitchFamily="18" charset="0"/>
                <a:cs typeface="Times New Roman" panose="02020603050405020304" pitchFamily="18" charset="0"/>
              </a:rPr>
              <a:t>TRƯỜNG TIỂU HỌC QUANG TRUNG</a:t>
            </a:r>
          </a:p>
        </p:txBody>
      </p:sp>
      <p:sp>
        <p:nvSpPr>
          <p:cNvPr id="12" name="TextBox 11">
            <a:extLst>
              <a:ext uri="{FF2B5EF4-FFF2-40B4-BE49-F238E27FC236}">
                <a16:creationId xmlns:a16="http://schemas.microsoft.com/office/drawing/2014/main" id="{7C474020-5585-403B-6900-699A9B1ADCA0}"/>
              </a:ext>
            </a:extLst>
          </p:cNvPr>
          <p:cNvSpPr txBox="1"/>
          <p:nvPr/>
        </p:nvSpPr>
        <p:spPr>
          <a:xfrm>
            <a:off x="1508919" y="2367171"/>
            <a:ext cx="9364824" cy="2123658"/>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TIẾNG VIỆT 2</a:t>
            </a:r>
          </a:p>
          <a:p>
            <a:pPr algn="ctr"/>
            <a:r>
              <a:rPr lang="en-US" sz="3600" b="1" dirty="0">
                <a:solidFill>
                  <a:srgbClr val="FFFF00"/>
                </a:solidFill>
                <a:latin typeface="Times New Roman" panose="02020603050405020304" pitchFamily="18" charset="0"/>
                <a:cs typeface="Times New Roman" panose="02020603050405020304" pitchFamily="18" charset="0"/>
              </a:rPr>
              <a:t>ĐỌC: THỜI KHOÁ BIỂU</a:t>
            </a:r>
          </a:p>
          <a:p>
            <a:pPr algn="ct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b="1" i="1" dirty="0" err="1">
                <a:solidFill>
                  <a:srgbClr val="FF66FF"/>
                </a:solidFill>
                <a:latin typeface="Times New Roman" panose="02020603050405020304" pitchFamily="18" charset="0"/>
                <a:cs typeface="Times New Roman" panose="02020603050405020304" pitchFamily="18" charset="0"/>
              </a:rPr>
              <a:t>Giáo</a:t>
            </a:r>
            <a:r>
              <a:rPr lang="en-US" b="1" i="1" dirty="0">
                <a:solidFill>
                  <a:srgbClr val="FF66FF"/>
                </a:solidFill>
                <a:latin typeface="Times New Roman" panose="02020603050405020304" pitchFamily="18" charset="0"/>
                <a:cs typeface="Times New Roman" panose="02020603050405020304" pitchFamily="18" charset="0"/>
              </a:rPr>
              <a:t> </a:t>
            </a:r>
            <a:r>
              <a:rPr lang="en-US" b="1" i="1" dirty="0" err="1">
                <a:solidFill>
                  <a:srgbClr val="FF66FF"/>
                </a:solidFill>
                <a:latin typeface="Times New Roman" panose="02020603050405020304" pitchFamily="18" charset="0"/>
                <a:cs typeface="Times New Roman" panose="02020603050405020304" pitchFamily="18" charset="0"/>
              </a:rPr>
              <a:t>viên</a:t>
            </a:r>
            <a:r>
              <a:rPr lang="en-US" b="1" i="1" dirty="0">
                <a:solidFill>
                  <a:srgbClr val="FF66FF"/>
                </a:solidFill>
                <a:latin typeface="Times New Roman" panose="02020603050405020304" pitchFamily="18" charset="0"/>
                <a:cs typeface="Times New Roman" panose="02020603050405020304" pitchFamily="18" charset="0"/>
              </a:rPr>
              <a:t>: </a:t>
            </a:r>
            <a:r>
              <a:rPr lang="en-US" b="1" i="1" dirty="0" err="1">
                <a:solidFill>
                  <a:srgbClr val="FF66FF"/>
                </a:solidFill>
                <a:latin typeface="Times New Roman" panose="02020603050405020304" pitchFamily="18" charset="0"/>
                <a:cs typeface="Times New Roman" panose="02020603050405020304" pitchFamily="18" charset="0"/>
              </a:rPr>
              <a:t>Nguyễn</a:t>
            </a:r>
            <a:r>
              <a:rPr lang="en-US" b="1" i="1" dirty="0">
                <a:solidFill>
                  <a:srgbClr val="FF66FF"/>
                </a:solidFill>
                <a:latin typeface="Times New Roman" panose="02020603050405020304" pitchFamily="18" charset="0"/>
                <a:cs typeface="Times New Roman" panose="02020603050405020304" pitchFamily="18" charset="0"/>
              </a:rPr>
              <a:t> </a:t>
            </a:r>
            <a:r>
              <a:rPr lang="en-US" b="1" i="1" dirty="0" err="1">
                <a:solidFill>
                  <a:srgbClr val="FF66FF"/>
                </a:solidFill>
                <a:latin typeface="Times New Roman" panose="02020603050405020304" pitchFamily="18" charset="0"/>
                <a:cs typeface="Times New Roman" panose="02020603050405020304" pitchFamily="18" charset="0"/>
              </a:rPr>
              <a:t>Thị</a:t>
            </a:r>
            <a:r>
              <a:rPr lang="en-US" b="1" i="1" dirty="0">
                <a:solidFill>
                  <a:srgbClr val="FF66FF"/>
                </a:solidFill>
                <a:latin typeface="Times New Roman" panose="02020603050405020304" pitchFamily="18" charset="0"/>
                <a:cs typeface="Times New Roman" panose="02020603050405020304" pitchFamily="18" charset="0"/>
              </a:rPr>
              <a:t> Hà </a:t>
            </a:r>
          </a:p>
        </p:txBody>
      </p:sp>
    </p:spTree>
    <p:extLst>
      <p:ext uri="{BB962C8B-B14F-4D97-AF65-F5344CB8AC3E}">
        <p14:creationId xmlns:p14="http://schemas.microsoft.com/office/powerpoint/2010/main" val="394603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DE1F8B-C43D-4B7A-8155-BEAC33AC1D49}"/>
              </a:ext>
            </a:extLst>
          </p:cNvPr>
          <p:cNvSpPr txBox="1"/>
          <p:nvPr/>
        </p:nvSpPr>
        <p:spPr>
          <a:xfrm>
            <a:off x="289719" y="762000"/>
            <a:ext cx="4953000" cy="5537863"/>
          </a:xfrm>
          <a:prstGeom prst="rect">
            <a:avLst/>
          </a:prstGeom>
          <a:noFill/>
        </p:spPr>
        <p:txBody>
          <a:bodyPr wrap="square" rtlCol="0">
            <a:spAutoFit/>
          </a:bodyPr>
          <a:lstStyle/>
          <a:p>
            <a:pPr algn="just">
              <a:lnSpc>
                <a:spcPct val="150000"/>
              </a:lnSpc>
            </a:pPr>
            <a:r>
              <a:rPr lang="en-US" sz="3000">
                <a:solidFill>
                  <a:srgbClr val="002060"/>
                </a:solidFill>
                <a:latin typeface="Arial-Rounded" pitchFamily="34" charset="0"/>
                <a:ea typeface="Arial-Rounded" pitchFamily="34" charset="0"/>
                <a:cs typeface="Arial-Rounded" pitchFamily="34" charset="0"/>
              </a:rPr>
              <a:t>       Thời khoá biểu cho biết thời gian học các môn của từng ngày trong tuần. Thời khoá biểu gồm nhiều cột dọc và nhiều hàng ngang. Các bạn học sinh thường đọc thời khoá biểu theo trình tự thứ - buổi – tiết – môn.</a:t>
            </a:r>
            <a:endParaRPr lang="en-US" sz="3000" dirty="0">
              <a:solidFill>
                <a:srgbClr val="002060"/>
              </a:solidFill>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5395119" y="1015364"/>
            <a:ext cx="6649477" cy="59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EC1E3D26-0FBF-489D-9BF9-77F94C02DE90}"/>
              </a:ext>
            </a:extLst>
          </p:cNvPr>
          <p:cNvSpPr txBox="1"/>
          <p:nvPr/>
        </p:nvSpPr>
        <p:spPr>
          <a:xfrm>
            <a:off x="3566319" y="130314"/>
            <a:ext cx="4817677" cy="707886"/>
          </a:xfrm>
          <a:prstGeom prst="rect">
            <a:avLst/>
          </a:prstGeom>
          <a:noFill/>
        </p:spPr>
        <p:txBody>
          <a:bodyPr wrap="square" rtlCol="0">
            <a:spAutoFit/>
          </a:bodyPr>
          <a:lstStyle/>
          <a:p>
            <a:pPr algn="ctr"/>
            <a:r>
              <a:rPr lang="en-US" sz="4000" b="1">
                <a:solidFill>
                  <a:schemeClr val="accent6"/>
                </a:solidFill>
                <a:latin typeface="Arial-Rounded" pitchFamily="34" charset="0"/>
                <a:ea typeface="Arial-Rounded" pitchFamily="34" charset="0"/>
                <a:cs typeface="Arial-Rounded" pitchFamily="34" charset="0"/>
              </a:rPr>
              <a:t>THỜI KHOÁ BIỂU</a:t>
            </a:r>
            <a:endParaRPr lang="en-US" sz="4000" b="1" dirty="0">
              <a:solidFill>
                <a:schemeClr val="accent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271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319" y="725758"/>
            <a:ext cx="5029200" cy="3422236"/>
          </a:xfrm>
          <a:prstGeom prst="rect">
            <a:avLst/>
          </a:prstGeom>
        </p:spPr>
      </p:pic>
      <p:sp>
        <p:nvSpPr>
          <p:cNvPr id="5" name="Subtitle 4"/>
          <p:cNvSpPr>
            <a:spLocks noGrp="1"/>
          </p:cNvSpPr>
          <p:nvPr>
            <p:ph type="subTitle" idx="1"/>
          </p:nvPr>
        </p:nvSpPr>
        <p:spPr>
          <a:xfrm flipH="1">
            <a:off x="6080919" y="5557800"/>
            <a:ext cx="5491928" cy="614400"/>
          </a:xfrm>
        </p:spPr>
        <p:txBody>
          <a:bodyPr/>
          <a:lstStyle/>
          <a:p>
            <a:pPr algn="ctr"/>
            <a:r>
              <a:rPr lang="en-US" sz="66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97229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69552" y="378468"/>
            <a:ext cx="11545567" cy="737866"/>
            <a:chOff x="294783" y="915918"/>
            <a:chExt cx="11545567"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1039705" y="945898"/>
              <a:ext cx="108006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Đọc thời khoá biểu của ngày thứ Hai.</a:t>
              </a:r>
            </a:p>
          </p:txBody>
        </p: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45" t="24167" r="27731" b="6251"/>
          <a:stretch/>
        </p:blipFill>
        <p:spPr bwMode="auto">
          <a:xfrm>
            <a:off x="2830989" y="1331937"/>
            <a:ext cx="6118860" cy="54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3962559" y="2247900"/>
            <a:ext cx="977900" cy="3695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32719" y="45720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Sáng thứ Hai có mấy tiết?</a:t>
              </a:r>
            </a:p>
          </p:txBody>
        </p:sp>
      </p:gr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45" t="24167" r="27731" b="6251"/>
          <a:stretch/>
        </p:blipFill>
        <p:spPr bwMode="auto">
          <a:xfrm>
            <a:off x="2830989" y="1331937"/>
            <a:ext cx="6118860" cy="54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962559" y="2247900"/>
            <a:ext cx="977900" cy="2247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9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98157" y="39794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Thứ Năm có những môn học nào?</a:t>
              </a:r>
            </a:p>
          </p:txBody>
        </p:sp>
      </p:gr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45" t="24167" r="27731" b="6251"/>
          <a:stretch/>
        </p:blipFill>
        <p:spPr bwMode="auto">
          <a:xfrm>
            <a:off x="2830989" y="1331937"/>
            <a:ext cx="6118860" cy="54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855619" y="2247900"/>
            <a:ext cx="977900" cy="3695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5519" y="535696"/>
            <a:ext cx="11049000" cy="1353419"/>
            <a:chOff x="294783" y="915918"/>
            <a:chExt cx="11049000" cy="1353419"/>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4</a:t>
                </a:r>
              </a:p>
            </p:txBody>
          </p:sp>
        </p:grpSp>
        <p:sp>
          <p:nvSpPr>
            <p:cNvPr id="5" name="TextBox 4"/>
            <p:cNvSpPr txBox="1"/>
            <p:nvPr/>
          </p:nvSpPr>
          <p:spPr>
            <a:xfrm>
              <a:off x="978050" y="945898"/>
              <a:ext cx="10365733"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Nếu không có thời khoá biểu, em sẽ gặp khó khăn gì?</a:t>
              </a:r>
            </a:p>
          </p:txBody>
        </p: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3490119" y="2057399"/>
            <a:ext cx="5056909" cy="450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DE1F8B-C43D-4B7A-8155-BEAC33AC1D49}"/>
              </a:ext>
            </a:extLst>
          </p:cNvPr>
          <p:cNvSpPr txBox="1"/>
          <p:nvPr/>
        </p:nvSpPr>
        <p:spPr>
          <a:xfrm>
            <a:off x="289719" y="762000"/>
            <a:ext cx="4953000" cy="5537863"/>
          </a:xfrm>
          <a:prstGeom prst="rect">
            <a:avLst/>
          </a:prstGeom>
          <a:noFill/>
        </p:spPr>
        <p:txBody>
          <a:bodyPr wrap="square" rtlCol="0">
            <a:spAutoFit/>
          </a:bodyPr>
          <a:lstStyle/>
          <a:p>
            <a:pPr algn="just">
              <a:lnSpc>
                <a:spcPct val="150000"/>
              </a:lnSpc>
            </a:pPr>
            <a:r>
              <a:rPr lang="en-US" sz="3000">
                <a:solidFill>
                  <a:srgbClr val="002060"/>
                </a:solidFill>
                <a:latin typeface="Arial-Rounded" pitchFamily="34" charset="0"/>
                <a:ea typeface="Arial-Rounded" pitchFamily="34" charset="0"/>
                <a:cs typeface="Arial-Rounded" pitchFamily="34" charset="0"/>
              </a:rPr>
              <a:t>       Thời khoá biểu cho biết thời gian học các môn của từng ngày trong tuần. Thời khoá biểu gồm nhiều cột dọc và nhiều hàng ngang. Các bạn học sinh thường đọc thời khoá biểu theo trình tự thứ - buổi – tiết – môn.</a:t>
            </a:r>
            <a:endParaRPr lang="en-US" sz="3000" dirty="0">
              <a:solidFill>
                <a:srgbClr val="002060"/>
              </a:solidFill>
              <a:latin typeface="Arial-Rounded" pitchFamily="34" charset="0"/>
              <a:ea typeface="Arial-Rounded" pitchFamily="34" charset="0"/>
              <a:cs typeface="Arial-Rounded"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5395119" y="1015364"/>
            <a:ext cx="6649477" cy="59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C1E3D26-0FBF-489D-9BF9-77F94C02DE90}"/>
              </a:ext>
            </a:extLst>
          </p:cNvPr>
          <p:cNvSpPr txBox="1"/>
          <p:nvPr/>
        </p:nvSpPr>
        <p:spPr>
          <a:xfrm>
            <a:off x="3566319" y="130314"/>
            <a:ext cx="4817677" cy="707886"/>
          </a:xfrm>
          <a:prstGeom prst="rect">
            <a:avLst/>
          </a:prstGeom>
          <a:noFill/>
        </p:spPr>
        <p:txBody>
          <a:bodyPr wrap="square" rtlCol="0">
            <a:spAutoFit/>
          </a:bodyPr>
          <a:lstStyle/>
          <a:p>
            <a:pPr algn="ctr"/>
            <a:r>
              <a:rPr lang="en-US" sz="4000" b="1">
                <a:solidFill>
                  <a:schemeClr val="accent6"/>
                </a:solidFill>
                <a:latin typeface="Arial-Rounded" pitchFamily="34" charset="0"/>
                <a:ea typeface="Arial-Rounded" pitchFamily="34" charset="0"/>
                <a:cs typeface="Arial-Rounded" pitchFamily="34" charset="0"/>
              </a:rPr>
              <a:t>THỜI KHOÁ BIỂU</a:t>
            </a:r>
            <a:endParaRPr lang="en-US" sz="4000" b="1" dirty="0">
              <a:solidFill>
                <a:schemeClr val="accent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7346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6" t="33160" r="89898" b="54167"/>
          <a:stretch/>
        </p:blipFill>
        <p:spPr bwMode="auto">
          <a:xfrm>
            <a:off x="43258" y="457200"/>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1650" y="457200"/>
            <a:ext cx="10750470" cy="1378801"/>
            <a:chOff x="292250" y="915918"/>
            <a:chExt cx="10750470" cy="137880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995274" y="971280"/>
              <a:ext cx="10047446"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Dựa vào thời khoá biểu trên đây, hỏi đáp theo mẫu:</a:t>
              </a:r>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60" t="28749" r="24100" b="35626"/>
          <a:stretch/>
        </p:blipFill>
        <p:spPr bwMode="auto">
          <a:xfrm>
            <a:off x="2342971" y="2118360"/>
            <a:ext cx="9010851"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2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1650" y="663714"/>
            <a:ext cx="10750470" cy="1378801"/>
            <a:chOff x="292250" y="915918"/>
            <a:chExt cx="10750470" cy="137880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5" name="TextBox 4"/>
            <p:cNvSpPr txBox="1"/>
            <p:nvPr/>
          </p:nvSpPr>
          <p:spPr>
            <a:xfrm>
              <a:off x="995274" y="971280"/>
              <a:ext cx="10047446"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Nói một câu giới thiệu môn học hoặc hoạt động ở trường mà em thích.</a:t>
              </a:r>
            </a:p>
          </p:txBody>
        </p:sp>
      </p:grpSp>
      <p:sp>
        <p:nvSpPr>
          <p:cNvPr id="9" name="TextBox 8"/>
          <p:cNvSpPr txBox="1"/>
          <p:nvPr/>
        </p:nvSpPr>
        <p:spPr>
          <a:xfrm>
            <a:off x="1819586" y="2340114"/>
            <a:ext cx="10047446" cy="707886"/>
          </a:xfrm>
          <a:prstGeom prst="rect">
            <a:avLst/>
          </a:prstGeom>
          <a:noFill/>
        </p:spPr>
        <p:txBody>
          <a:bodyPr wrap="square" rtlCol="0">
            <a:spAutoFit/>
          </a:bodyPr>
          <a:lstStyle/>
          <a:p>
            <a:pPr algn="just"/>
            <a:r>
              <a:rPr lang="en-US" sz="4000">
                <a:solidFill>
                  <a:schemeClr val="accent6"/>
                </a:solidFill>
                <a:latin typeface="Arial-Rounded" pitchFamily="34" charset="0"/>
                <a:ea typeface="Arial-Rounded" pitchFamily="34" charset="0"/>
                <a:cs typeface="Arial-Rounded" pitchFamily="34" charset="0"/>
              </a:rPr>
              <a:t>M:</a:t>
            </a:r>
            <a:r>
              <a:rPr lang="en-US" sz="4000">
                <a:solidFill>
                  <a:srgbClr val="002060"/>
                </a:solidFill>
                <a:latin typeface="Arial-Rounded" pitchFamily="34" charset="0"/>
                <a:ea typeface="Arial-Rounded" pitchFamily="34" charset="0"/>
                <a:cs typeface="Arial-Rounded" pitchFamily="34" charset="0"/>
              </a:rPr>
              <a:t> Tiếng Việt là môn học tôi yêu thích nhất.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555" b="18033"/>
          <a:stretch/>
        </p:blipFill>
        <p:spPr>
          <a:xfrm>
            <a:off x="3947319" y="3200400"/>
            <a:ext cx="4546600" cy="3457480"/>
          </a:xfrm>
          <a:prstGeom prst="rect">
            <a:avLst/>
          </a:prstGeom>
        </p:spPr>
      </p:pic>
    </p:spTree>
    <p:extLst>
      <p:ext uri="{BB962C8B-B14F-4D97-AF65-F5344CB8AC3E}">
        <p14:creationId xmlns:p14="http://schemas.microsoft.com/office/powerpoint/2010/main" val="179785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8048" y="152400"/>
            <a:ext cx="10824140" cy="1399054"/>
            <a:chOff x="294779" y="915918"/>
            <a:chExt cx="10824140" cy="1399054"/>
          </a:xfrm>
        </p:grpSpPr>
        <p:grpSp>
          <p:nvGrpSpPr>
            <p:cNvPr id="4" name="Group 3"/>
            <p:cNvGrpSpPr/>
            <p:nvPr/>
          </p:nvGrpSpPr>
          <p:grpSpPr>
            <a:xfrm>
              <a:off x="294779" y="915918"/>
              <a:ext cx="822989" cy="731520"/>
              <a:chOff x="3065608" y="1727884"/>
              <a:chExt cx="1346674"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215281" y="2058838"/>
                <a:ext cx="1197001"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a:t>
                </a:r>
              </a:p>
            </p:txBody>
          </p:sp>
        </p:grpSp>
        <p:sp>
          <p:nvSpPr>
            <p:cNvPr id="5" name="TextBox 4"/>
            <p:cNvSpPr txBox="1"/>
            <p:nvPr/>
          </p:nvSpPr>
          <p:spPr>
            <a:xfrm>
              <a:off x="1071473" y="991533"/>
              <a:ext cx="10047446" cy="1323439"/>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Hoạt động mở rộng: </a:t>
              </a:r>
            </a:p>
            <a:p>
              <a:pPr algn="just"/>
              <a:r>
                <a:rPr lang="en-US" sz="4000">
                  <a:solidFill>
                    <a:srgbClr val="002060"/>
                  </a:solidFill>
                  <a:latin typeface="Arial-Rounded" pitchFamily="34" charset="0"/>
                  <a:ea typeface="Arial-Rounded" pitchFamily="34" charset="0"/>
                  <a:cs typeface="Arial-Rounded" pitchFamily="34" charset="0"/>
                </a:rPr>
                <a:t>Sáng tạo và trang trí thời khoá biểu của em.</a:t>
              </a:r>
            </a:p>
          </p:txBody>
        </p:sp>
      </p:grpSp>
      <p:pic>
        <p:nvPicPr>
          <p:cNvPr id="2050" name="Picture 2" descr="SYC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405" y="1447800"/>
            <a:ext cx="7482575" cy="559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5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519" y="2057400"/>
            <a:ext cx="10945654" cy="1840813"/>
          </a:xfrm>
        </p:spPr>
        <p:txBody>
          <a:bodyPr>
            <a:normAutofit fontScale="90000"/>
          </a:bodyPr>
          <a:lstStyle/>
          <a:p>
            <a:pPr fontAlgn="base"/>
            <a:r>
              <a:rPr lang="en-US">
                <a:solidFill>
                  <a:srgbClr val="0070C0"/>
                </a:solidFill>
                <a:latin typeface="Arial-Rounded" pitchFamily="34" charset="0"/>
                <a:ea typeface="Arial-Rounded" pitchFamily="34" charset="0"/>
                <a:cs typeface="Arial-Rounded" pitchFamily="34" charset="0"/>
              </a:rPr>
              <a:t>Đọc thuộc 1 khổ thơ em thích trong bài</a:t>
            </a:r>
            <a:br>
              <a:rPr lang="en-US">
                <a:solidFill>
                  <a:srgbClr val="0070C0"/>
                </a:solidFill>
                <a:latin typeface="Arial-Rounded" pitchFamily="34" charset="0"/>
                <a:ea typeface="Arial-Rounded" pitchFamily="34" charset="0"/>
                <a:cs typeface="Arial-Rounded" pitchFamily="34" charset="0"/>
              </a:rPr>
            </a:br>
            <a:r>
              <a:rPr lang="en-US" i="1">
                <a:solidFill>
                  <a:srgbClr val="0070C0"/>
                </a:solidFill>
                <a:latin typeface="Arial-Rounded" pitchFamily="34" charset="0"/>
                <a:ea typeface="Arial-Rounded" pitchFamily="34" charset="0"/>
                <a:cs typeface="Arial-Rounded" pitchFamily="34" charset="0"/>
              </a:rPr>
              <a:t>Cô giáo lớp em.</a:t>
            </a:r>
            <a:endParaRPr lang="vi-VN">
              <a:solidFill>
                <a:srgbClr val="0070C0"/>
              </a:solidFill>
              <a:latin typeface="Arial-Rounded" pitchFamily="34" charset="0"/>
              <a:ea typeface="Arial-Rounded" pitchFamily="34" charset="0"/>
              <a:cs typeface="Arial-Rounded" pitchFamily="34" charset="0"/>
            </a:endParaRPr>
          </a:p>
        </p:txBody>
      </p:sp>
      <p:sp>
        <p:nvSpPr>
          <p:cNvPr id="9" name="Rounded Rectangle 8"/>
          <p:cNvSpPr/>
          <p:nvPr/>
        </p:nvSpPr>
        <p:spPr>
          <a:xfrm>
            <a:off x="696775" y="278015"/>
            <a:ext cx="3021944" cy="941185"/>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059" b="30123"/>
          <a:stretch/>
        </p:blipFill>
        <p:spPr>
          <a:xfrm>
            <a:off x="-102396" y="20288"/>
            <a:ext cx="6077573" cy="6858000"/>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0000" b="30123"/>
          <a:stretch/>
        </p:blipFill>
        <p:spPr>
          <a:xfrm>
            <a:off x="5975177" y="20287"/>
            <a:ext cx="6335771" cy="6858000"/>
          </a:xfrm>
          <a:prstGeom prst="rect">
            <a:avLst/>
          </a:prstGeom>
        </p:spPr>
      </p:pic>
    </p:spTree>
    <p:extLst>
      <p:ext uri="{BB962C8B-B14F-4D97-AF65-F5344CB8AC3E}">
        <p14:creationId xmlns:p14="http://schemas.microsoft.com/office/powerpoint/2010/main" val="424512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3750"/>
                                        <p:tgtEl>
                                          <p:spTgt spid="6"/>
                                        </p:tgtEl>
                                      </p:cBhvr>
                                    </p:animEffect>
                                    <p:set>
                                      <p:cBhvr>
                                        <p:cTn id="7" dur="1" fill="hold">
                                          <p:stCondLst>
                                            <p:cond delay="3749"/>
                                          </p:stCondLst>
                                        </p:cTn>
                                        <p:tgtEl>
                                          <p:spTgt spid="6"/>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3750"/>
                                        <p:tgtEl>
                                          <p:spTgt spid="10"/>
                                        </p:tgtEl>
                                      </p:cBhvr>
                                    </p:animEffect>
                                    <p:set>
                                      <p:cBhvr>
                                        <p:cTn id="10" dur="1" fill="hold">
                                          <p:stCondLst>
                                            <p:cond delay="3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1303"/>
          <a:stretch/>
        </p:blipFill>
        <p:spPr>
          <a:xfrm>
            <a:off x="1235349" y="53744"/>
            <a:ext cx="9738519" cy="6789266"/>
          </a:xfrm>
          <a:prstGeom prst="rect">
            <a:avLst/>
          </a:prstGeom>
        </p:spPr>
      </p:pic>
    </p:spTree>
    <p:extLst>
      <p:ext uri="{BB962C8B-B14F-4D97-AF65-F5344CB8AC3E}">
        <p14:creationId xmlns:p14="http://schemas.microsoft.com/office/powerpoint/2010/main" val="313448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1694"/>
          <a:stretch/>
        </p:blipFill>
        <p:spPr>
          <a:xfrm>
            <a:off x="1252554" y="140659"/>
            <a:ext cx="9671539" cy="6661629"/>
          </a:xfrm>
          <a:prstGeom prst="rect">
            <a:avLst/>
          </a:prstGeom>
        </p:spPr>
      </p:pic>
    </p:spTree>
    <p:extLst>
      <p:ext uri="{BB962C8B-B14F-4D97-AF65-F5344CB8AC3E}">
        <p14:creationId xmlns:p14="http://schemas.microsoft.com/office/powerpoint/2010/main" val="238878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Củng cố</a:t>
            </a:r>
          </a:p>
        </p:txBody>
      </p:sp>
    </p:spTree>
    <p:extLst>
      <p:ext uri="{BB962C8B-B14F-4D97-AF65-F5344CB8AC3E}">
        <p14:creationId xmlns:p14="http://schemas.microsoft.com/office/powerpoint/2010/main" val="168425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209" y="5486400"/>
            <a:ext cx="10668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bg1"/>
                </a:solidFill>
                <a:latin typeface="Arial-Rounded" pitchFamily="34" charset="0"/>
                <a:ea typeface="Arial-Rounded" pitchFamily="34" charset="0"/>
                <a:cs typeface="Arial-Rounded" pitchFamily="34" charset="0"/>
              </a:rPr>
              <a:t>C. Thời gian học các môn của từng ngày trong tuần.</a:t>
            </a:r>
            <a:endParaRPr lang="vi-VN" sz="32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683209" y="3962400"/>
            <a:ext cx="10668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a:solidFill>
                  <a:schemeClr val="bg1"/>
                </a:solidFill>
                <a:latin typeface="Arial-Rounded" pitchFamily="34" charset="0"/>
                <a:ea typeface="Arial-Rounded" pitchFamily="34" charset="0"/>
                <a:cs typeface="Arial-Rounded" pitchFamily="34" charset="0"/>
              </a:rPr>
              <a:t>B. Ngày nên học mấy giờ.</a:t>
            </a:r>
            <a:endParaRPr lang="en-US" sz="3200" dirty="0">
              <a:solidFill>
                <a:schemeClr val="bg1"/>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5822" y="5708321"/>
            <a:ext cx="798097" cy="782741"/>
          </a:xfrm>
          <a:prstGeom prst="rect">
            <a:avLst/>
          </a:prstGeom>
          <a:solidFill>
            <a:schemeClr val="tx1">
              <a:lumMod val="50000"/>
              <a:lumOff val="50000"/>
            </a:schemeClr>
          </a:solid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4943" y="4219097"/>
            <a:ext cx="807556" cy="778352"/>
          </a:xfrm>
          <a:prstGeom prst="rect">
            <a:avLst/>
          </a:prstGeom>
          <a:solidFill>
            <a:schemeClr val="tx1">
              <a:lumMod val="50000"/>
              <a:lumOff val="50000"/>
            </a:schemeClr>
          </a:solidFill>
        </p:spPr>
      </p:pic>
      <p:sp>
        <p:nvSpPr>
          <p:cNvPr id="6" name="Rectangle 5"/>
          <p:cNvSpPr/>
          <p:nvPr/>
        </p:nvSpPr>
        <p:spPr>
          <a:xfrm>
            <a:off x="683209" y="2467574"/>
            <a:ext cx="10668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a:solidFill>
                  <a:schemeClr val="bg1"/>
                </a:solidFill>
                <a:latin typeface="Arial-Rounded" pitchFamily="34" charset="0"/>
                <a:ea typeface="Arial-Rounded" pitchFamily="34" charset="0"/>
                <a:cs typeface="Arial-Rounded" pitchFamily="34" charset="0"/>
              </a:rPr>
              <a:t>A. Giờ nào đi ngủ.</a:t>
            </a:r>
            <a:endParaRPr lang="en-US" sz="3200" dirty="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53" y="2696561"/>
            <a:ext cx="807556" cy="778352"/>
          </a:xfrm>
          <a:prstGeom prst="rect">
            <a:avLst/>
          </a:prstGeom>
          <a:solidFill>
            <a:schemeClr val="tx1">
              <a:lumMod val="50000"/>
              <a:lumOff val="50000"/>
            </a:schemeClr>
          </a:solidFill>
        </p:spPr>
      </p:pic>
      <p:sp>
        <p:nvSpPr>
          <p:cNvPr id="8" name="Rectangle 7"/>
          <p:cNvSpPr/>
          <p:nvPr/>
        </p:nvSpPr>
        <p:spPr>
          <a:xfrm>
            <a:off x="488097" y="491166"/>
            <a:ext cx="11064240" cy="1261434"/>
          </a:xfrm>
          <a:prstGeom prst="rect">
            <a:avLst/>
          </a:prstGeom>
          <a:solidFill>
            <a:schemeClr val="tx1">
              <a:lumMod val="50000"/>
              <a:lumOff val="50000"/>
            </a:schemeClr>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Thời khoá biểu cho biết:</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207" y="2133600"/>
            <a:ext cx="109728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bg1"/>
                </a:solidFill>
                <a:latin typeface="Arial-Rounded" pitchFamily="34" charset="0"/>
                <a:ea typeface="Arial-Rounded" pitchFamily="34" charset="0"/>
                <a:cs typeface="Arial-Rounded" pitchFamily="34" charset="0"/>
              </a:rPr>
              <a:t>A. Không chủ động trong việc học tập của mình.</a:t>
            </a:r>
            <a:endParaRPr lang="vi-VN" sz="32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554207" y="3771243"/>
            <a:ext cx="109728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a:solidFill>
                  <a:schemeClr val="bg1"/>
                </a:solidFill>
                <a:latin typeface="Arial-Rounded" pitchFamily="34" charset="0"/>
                <a:ea typeface="Arial-Rounded" pitchFamily="34" charset="0"/>
                <a:cs typeface="Arial-Rounded" pitchFamily="34" charset="0"/>
              </a:rPr>
              <a:t>B. Đỡ phiền khi phải xem thời khoá biểu mỗi ngày.</a:t>
            </a:r>
            <a:endParaRPr lang="en-US" sz="3200" dirty="0">
              <a:solidFill>
                <a:schemeClr val="bg1"/>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2919" y="2355520"/>
            <a:ext cx="798097" cy="782741"/>
          </a:xfrm>
          <a:prstGeom prst="rect">
            <a:avLst/>
          </a:prstGeom>
          <a:solidFill>
            <a:schemeClr val="tx1">
              <a:lumMod val="50000"/>
              <a:lumOff val="50000"/>
            </a:schemeClr>
          </a:solidFill>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2919" y="3997960"/>
            <a:ext cx="807556" cy="778352"/>
          </a:xfrm>
          <a:prstGeom prst="rect">
            <a:avLst/>
          </a:prstGeom>
          <a:solidFill>
            <a:schemeClr val="tx1">
              <a:lumMod val="50000"/>
              <a:lumOff val="50000"/>
            </a:schemeClr>
          </a:solidFill>
        </p:spPr>
      </p:pic>
      <p:sp>
        <p:nvSpPr>
          <p:cNvPr id="6" name="Rectangle 5"/>
          <p:cNvSpPr/>
          <p:nvPr/>
        </p:nvSpPr>
        <p:spPr>
          <a:xfrm>
            <a:off x="554207" y="5406716"/>
            <a:ext cx="109728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b="1">
                <a:solidFill>
                  <a:schemeClr val="bg1"/>
                </a:solidFill>
                <a:latin typeface="Arial-Rounded" pitchFamily="34" charset="0"/>
                <a:ea typeface="Arial-Rounded" pitchFamily="34" charset="0"/>
                <a:cs typeface="Arial-Rounded" pitchFamily="34" charset="0"/>
              </a:rPr>
              <a:t>C</a:t>
            </a:r>
            <a:r>
              <a:rPr lang="en-US" sz="3200">
                <a:solidFill>
                  <a:schemeClr val="bg1"/>
                </a:solidFill>
                <a:latin typeface="Arial-Rounded" pitchFamily="34" charset="0"/>
                <a:ea typeface="Arial-Rounded" pitchFamily="34" charset="0"/>
                <a:cs typeface="Arial-Rounded" pitchFamily="34" charset="0"/>
              </a:rPr>
              <a:t>. Bị cô giáo phạt.</a:t>
            </a:r>
            <a:endParaRPr lang="en-US" sz="3200" dirty="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5718" y="5635702"/>
            <a:ext cx="807556" cy="778352"/>
          </a:xfrm>
          <a:prstGeom prst="rect">
            <a:avLst/>
          </a:prstGeom>
          <a:solidFill>
            <a:schemeClr val="tx1">
              <a:lumMod val="50000"/>
              <a:lumOff val="50000"/>
            </a:schemeClr>
          </a:solidFill>
        </p:spPr>
      </p:pic>
      <p:sp>
        <p:nvSpPr>
          <p:cNvPr id="8" name="Rectangle 7"/>
          <p:cNvSpPr/>
          <p:nvPr/>
        </p:nvSpPr>
        <p:spPr>
          <a:xfrm>
            <a:off x="554207" y="500044"/>
            <a:ext cx="10972800" cy="1288442"/>
          </a:xfrm>
          <a:prstGeom prst="rect">
            <a:avLst/>
          </a:prstGeom>
          <a:solidFill>
            <a:schemeClr val="tx1">
              <a:lumMod val="50000"/>
              <a:lumOff val="50000"/>
            </a:schemeClr>
          </a:solidFill>
        </p:spPr>
        <p:txBody>
          <a:bodyPr wrap="square" lIns="121725" tIns="60862" rIns="121725" bIns="60862">
            <a:spAutoFit/>
          </a:bodyPr>
          <a:lstStyle/>
          <a:p>
            <a:pPr algn="ctr"/>
            <a:r>
              <a:rPr lang="en-US" sz="4400" b="1">
                <a:solidFill>
                  <a:schemeClr val="bg1"/>
                </a:solidFill>
                <a:latin typeface="Arial-Rounded" pitchFamily="34" charset="0"/>
                <a:ea typeface="Arial-Rounded" pitchFamily="34" charset="0"/>
                <a:cs typeface="Arial-Rounded" pitchFamily="34" charset="0"/>
              </a:rPr>
              <a:t>Nếu không có thời khoá biểu, chúng ta sẽ:</a:t>
            </a:r>
            <a:endParaRPr lang="en-US" sz="44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549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00206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extLst>
      <p:ext uri="{BB962C8B-B14F-4D97-AF65-F5344CB8AC3E}">
        <p14:creationId xmlns:p14="http://schemas.microsoft.com/office/powerpoint/2010/main" val="416857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594519" y="2211914"/>
            <a:ext cx="10945654" cy="1840813"/>
          </a:xfrm>
          <a:prstGeom prst="rect">
            <a:avLst/>
          </a:prstGeom>
        </p:spPr>
        <p:txBody>
          <a:bodyPr vert="horz" lIns="121725" tIns="60862" rIns="121725" bIns="60862" rtlCol="0" anchor="ctr">
            <a:normAutofit fontScale="97500" lnSpcReduction="100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a:solidFill>
                  <a:srgbClr val="0070C0"/>
                </a:solidFill>
                <a:latin typeface="Arial-Rounded" pitchFamily="34" charset="0"/>
                <a:ea typeface="Arial-Rounded" pitchFamily="34" charset="0"/>
                <a:cs typeface="Arial-Rounded" pitchFamily="34" charset="0"/>
              </a:rPr>
              <a:t>Nói về tình cảm của em dành cho một cô thầy mà em biết.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9289"/>
          <a:stretch/>
        </p:blipFill>
        <p:spPr>
          <a:xfrm>
            <a:off x="213519" y="43723"/>
            <a:ext cx="2272086" cy="216819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0059" b="30123"/>
          <a:stretch/>
        </p:blipFill>
        <p:spPr>
          <a:xfrm>
            <a:off x="-102396" y="20288"/>
            <a:ext cx="6077573" cy="6858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0000" b="30123"/>
          <a:stretch/>
        </p:blipFill>
        <p:spPr>
          <a:xfrm>
            <a:off x="5975177" y="20287"/>
            <a:ext cx="6335771" cy="6858000"/>
          </a:xfrm>
          <a:prstGeom prst="rect">
            <a:avLst/>
          </a:prstGeom>
        </p:spPr>
      </p:pic>
    </p:spTree>
    <p:extLst>
      <p:ext uri="{BB962C8B-B14F-4D97-AF65-F5344CB8AC3E}">
        <p14:creationId xmlns:p14="http://schemas.microsoft.com/office/powerpoint/2010/main" val="95609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3750"/>
                                        <p:tgtEl>
                                          <p:spTgt spid="8"/>
                                        </p:tgtEl>
                                      </p:cBhvr>
                                    </p:animEffect>
                                    <p:set>
                                      <p:cBhvr>
                                        <p:cTn id="7" dur="1" fill="hold">
                                          <p:stCondLst>
                                            <p:cond delay="3749"/>
                                          </p:stCondLst>
                                        </p:cTn>
                                        <p:tgtEl>
                                          <p:spTgt spid="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3750"/>
                                        <p:tgtEl>
                                          <p:spTgt spid="9"/>
                                        </p:tgtEl>
                                      </p:cBhvr>
                                    </p:animEffect>
                                    <p:set>
                                      <p:cBhvr>
                                        <p:cTn id="10" dur="1" fill="hold">
                                          <p:stCondLst>
                                            <p:cond delay="37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72" y="2679873"/>
            <a:ext cx="10297879"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a:latin typeface="Akronism" pitchFamily="2" charset="0"/>
                <a:ea typeface="Arabia" pitchFamily="2" charset="0"/>
                <a:cs typeface="Arabia" pitchFamily="2" charset="0"/>
              </a:rPr>
              <a:t>5</a:t>
            </a:r>
          </a:p>
        </p:txBody>
      </p:sp>
      <p:grpSp>
        <p:nvGrpSpPr>
          <p:cNvPr id="15" name="Group 14"/>
          <p:cNvGrpSpPr/>
          <p:nvPr/>
        </p:nvGrpSpPr>
        <p:grpSpPr>
          <a:xfrm>
            <a:off x="670719" y="2413000"/>
            <a:ext cx="1861301" cy="1828800"/>
            <a:chOff x="1212273" y="1084984"/>
            <a:chExt cx="992332" cy="992332"/>
          </a:xfrm>
        </p:grpSpPr>
        <p:sp>
          <p:nvSpPr>
            <p:cNvPr id="16" name="Oval 15"/>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90221" y="2479702"/>
            <a:ext cx="1579625" cy="1764585"/>
          </a:xfrm>
          <a:prstGeom prst="rect">
            <a:avLst/>
          </a:prstGeom>
          <a:noFill/>
        </p:spPr>
        <p:txBody>
          <a:bodyPr wrap="square" lIns="121709" tIns="60853" rIns="121709" bIns="60853"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a:solidFill>
                  <a:schemeClr val="bg1"/>
                </a:solidFill>
                <a:latin typeface="Arial Rounded MT Bold" pitchFamily="34" charset="0"/>
                <a:ea typeface="Arial-Rounded" pitchFamily="34" charset="0"/>
                <a:cs typeface="Arial-Rounded" pitchFamily="34" charset="0"/>
              </a:rPr>
              <a:t>10</a:t>
            </a:r>
          </a:p>
        </p:txBody>
      </p:sp>
      <p:sp>
        <p:nvSpPr>
          <p:cNvPr id="19" name="TextBox 18"/>
          <p:cNvSpPr txBox="1"/>
          <p:nvPr/>
        </p:nvSpPr>
        <p:spPr>
          <a:xfrm>
            <a:off x="2366930" y="2891871"/>
            <a:ext cx="7924172" cy="953891"/>
          </a:xfrm>
          <a:prstGeom prst="rect">
            <a:avLst/>
          </a:prstGeom>
          <a:noFill/>
        </p:spPr>
        <p:txBody>
          <a:bodyPr wrap="square" lIns="121709" tIns="60853" rIns="121709" bIns="60853" rtlCol="0">
            <a:spAutoFit/>
          </a:bodyPr>
          <a:lstStyle/>
          <a:p>
            <a:pPr algn="ctr"/>
            <a:r>
              <a:rPr lang="en-US" sz="5400" b="1">
                <a:solidFill>
                  <a:srgbClr val="0070C0"/>
                </a:solidFill>
                <a:latin typeface="Arial-Rounded" pitchFamily="34" charset="0"/>
                <a:ea typeface="Arial-Rounded" pitchFamily="34" charset="0"/>
                <a:cs typeface="Arial-Rounded" pitchFamily="34" charset="0"/>
              </a:rPr>
              <a:t>THỜI KHOÁ BIỂU</a:t>
            </a:r>
          </a:p>
        </p:txBody>
      </p:sp>
      <p:sp>
        <p:nvSpPr>
          <p:cNvPr id="20" name="TextBox 19"/>
          <p:cNvSpPr txBox="1"/>
          <p:nvPr/>
        </p:nvSpPr>
        <p:spPr>
          <a:xfrm>
            <a:off x="3348028" y="4572000"/>
            <a:ext cx="5399891" cy="1754312"/>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1, 2</a:t>
            </a:r>
          </a:p>
          <a:p>
            <a:pPr algn="ctr"/>
            <a:r>
              <a:rPr lang="en-US" sz="5400">
                <a:solidFill>
                  <a:srgbClr val="0070C0"/>
                </a:solidFill>
                <a:latin typeface="Arial-Rounded" pitchFamily="34" charset="0"/>
                <a:ea typeface="Arial-Rounded" pitchFamily="34" charset="0"/>
                <a:cs typeface="Arial-Rounded" pitchFamily="34" charset="0"/>
              </a:rPr>
              <a:t>Đọc</a:t>
            </a:r>
          </a:p>
        </p:txBody>
      </p:sp>
    </p:spTree>
    <p:extLst>
      <p:ext uri="{BB962C8B-B14F-4D97-AF65-F5344CB8AC3E}">
        <p14:creationId xmlns:p14="http://schemas.microsoft.com/office/powerpoint/2010/main" val="29770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3474" y="636890"/>
            <a:ext cx="9810045"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Em làm thế nào để biết được các môn học trong ngày, trong tuần?</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87" t="48301" r="82229" b="39418"/>
          <a:stretch/>
        </p:blipFill>
        <p:spPr bwMode="auto">
          <a:xfrm>
            <a:off x="385538" y="457200"/>
            <a:ext cx="1455149" cy="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62" t="29564" r="26933" b="16146"/>
          <a:stretch/>
        </p:blipFill>
        <p:spPr bwMode="auto">
          <a:xfrm>
            <a:off x="3085102" y="2032181"/>
            <a:ext cx="6727553" cy="436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DE1F8B-C43D-4B7A-8155-BEAC33AC1D49}"/>
              </a:ext>
            </a:extLst>
          </p:cNvPr>
          <p:cNvSpPr txBox="1"/>
          <p:nvPr/>
        </p:nvSpPr>
        <p:spPr>
          <a:xfrm>
            <a:off x="137319" y="890647"/>
            <a:ext cx="5257800" cy="5900846"/>
          </a:xfrm>
          <a:prstGeom prst="rect">
            <a:avLst/>
          </a:prstGeom>
          <a:noFill/>
        </p:spPr>
        <p:txBody>
          <a:bodyPr wrap="square" rtlCol="0">
            <a:spAutoFit/>
          </a:bodyPr>
          <a:lstStyle/>
          <a:p>
            <a:pPr algn="just">
              <a:lnSpc>
                <a:spcPct val="150000"/>
              </a:lnSpc>
            </a:pPr>
            <a:r>
              <a:rPr lang="en-US" sz="3200">
                <a:solidFill>
                  <a:srgbClr val="002060"/>
                </a:solidFill>
                <a:latin typeface="Arial-Rounded" pitchFamily="34" charset="0"/>
                <a:ea typeface="Arial-Rounded" pitchFamily="34" charset="0"/>
                <a:cs typeface="Arial-Rounded" pitchFamily="34" charset="0"/>
              </a:rPr>
              <a:t>       Thời khoá biểu cho biết thời gian học các môn của từng ngày trong tuần. Thời khoá biểu gồm nhiều cột dọc và nhiều hàng ngang. Các bạn học sinh thường đọc thời khoá biểu theo trình tự thứ - buổi – tiết – môn.</a:t>
            </a:r>
            <a:endParaRPr lang="en-US" sz="3200" dirty="0">
              <a:solidFill>
                <a:srgbClr val="00206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EC1E3D26-0FBF-489D-9BF9-77F94C02DE90}"/>
              </a:ext>
            </a:extLst>
          </p:cNvPr>
          <p:cNvSpPr txBox="1"/>
          <p:nvPr/>
        </p:nvSpPr>
        <p:spPr>
          <a:xfrm>
            <a:off x="3566319" y="130314"/>
            <a:ext cx="4817677" cy="707886"/>
          </a:xfrm>
          <a:prstGeom prst="rect">
            <a:avLst/>
          </a:prstGeom>
          <a:noFill/>
        </p:spPr>
        <p:txBody>
          <a:bodyPr wrap="square" rtlCol="0">
            <a:spAutoFit/>
          </a:bodyPr>
          <a:lstStyle/>
          <a:p>
            <a:pPr algn="ctr"/>
            <a:r>
              <a:rPr lang="en-US" sz="4000" b="1">
                <a:solidFill>
                  <a:schemeClr val="accent6"/>
                </a:solidFill>
                <a:latin typeface="Arial-Rounded" pitchFamily="34" charset="0"/>
                <a:ea typeface="Arial-Rounded" pitchFamily="34" charset="0"/>
                <a:cs typeface="Arial-Rounded" pitchFamily="34" charset="0"/>
              </a:rPr>
              <a:t>THỜI KHOÁ BIỂU</a:t>
            </a:r>
            <a:endParaRPr lang="en-US" sz="4000" b="1" dirty="0">
              <a:solidFill>
                <a:schemeClr val="accent6"/>
              </a:solidFill>
              <a:latin typeface="Arial-Rounded" pitchFamily="34" charset="0"/>
              <a:ea typeface="Arial-Rounded" pitchFamily="34" charset="0"/>
              <a:cs typeface="Arial-Rounded" pitchFamily="34" charset="0"/>
            </a:endParaRPr>
          </a:p>
        </p:txBody>
      </p:sp>
      <p:cxnSp>
        <p:nvCxnSpPr>
          <p:cNvPr id="14" name="Straight Connector 13"/>
          <p:cNvCxnSpPr/>
          <p:nvPr/>
        </p:nvCxnSpPr>
        <p:spPr>
          <a:xfrm>
            <a:off x="6758889" y="3782467"/>
            <a:ext cx="1197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5395119" y="1087934"/>
            <a:ext cx="6649477" cy="59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17039" y="2087880"/>
            <a:ext cx="609600"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41879" y="2087880"/>
            <a:ext cx="493776"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641909" y="2087880"/>
            <a:ext cx="1039209"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681118" y="2087880"/>
            <a:ext cx="1039209"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720327" y="2087880"/>
            <a:ext cx="1039209"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759536" y="2087880"/>
            <a:ext cx="1039209"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798745" y="2087880"/>
            <a:ext cx="1149574" cy="40233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6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1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edge">
                                      <p:cBhvr>
                                        <p:cTn id="27" dur="12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edge">
                                      <p:cBhvr>
                                        <p:cTn id="32" dur="12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edge">
                                      <p:cBhvr>
                                        <p:cTn id="3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3" grpId="0" animBg="1"/>
      <p:bldP spid="15"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DE1F8B-C43D-4B7A-8155-BEAC33AC1D49}"/>
              </a:ext>
            </a:extLst>
          </p:cNvPr>
          <p:cNvSpPr txBox="1"/>
          <p:nvPr/>
        </p:nvSpPr>
        <p:spPr>
          <a:xfrm>
            <a:off x="137319" y="890647"/>
            <a:ext cx="5257800" cy="5900846"/>
          </a:xfrm>
          <a:prstGeom prst="rect">
            <a:avLst/>
          </a:prstGeom>
          <a:noFill/>
        </p:spPr>
        <p:txBody>
          <a:bodyPr wrap="square" rtlCol="0">
            <a:spAutoFit/>
          </a:bodyPr>
          <a:lstStyle/>
          <a:p>
            <a:pPr algn="just">
              <a:lnSpc>
                <a:spcPct val="150000"/>
              </a:lnSpc>
            </a:pPr>
            <a:r>
              <a:rPr lang="en-US" sz="3200">
                <a:solidFill>
                  <a:srgbClr val="002060"/>
                </a:solidFill>
                <a:latin typeface="Arial-Rounded" pitchFamily="34" charset="0"/>
                <a:ea typeface="Arial-Rounded" pitchFamily="34" charset="0"/>
                <a:cs typeface="Arial-Rounded" pitchFamily="34" charset="0"/>
              </a:rPr>
              <a:t>       Thời khoá biểu cho biết thời gian học các môn của từng ngày trong tuần. Thời khoá biểu gồm nhiều cột dọc và nhiều hàng ngang. Các bạn học sinh thường đọc thời khoá biểu theo trình tự thứ - buổi – tiết – môn.</a:t>
            </a:r>
            <a:endParaRPr lang="en-US" sz="3200" dirty="0">
              <a:solidFill>
                <a:srgbClr val="00206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EC1E3D26-0FBF-489D-9BF9-77F94C02DE90}"/>
              </a:ext>
            </a:extLst>
          </p:cNvPr>
          <p:cNvSpPr txBox="1"/>
          <p:nvPr/>
        </p:nvSpPr>
        <p:spPr>
          <a:xfrm>
            <a:off x="3566319" y="130314"/>
            <a:ext cx="4817677" cy="707886"/>
          </a:xfrm>
          <a:prstGeom prst="rect">
            <a:avLst/>
          </a:prstGeom>
          <a:noFill/>
        </p:spPr>
        <p:txBody>
          <a:bodyPr wrap="square" rtlCol="0">
            <a:spAutoFit/>
          </a:bodyPr>
          <a:lstStyle/>
          <a:p>
            <a:pPr algn="ctr"/>
            <a:r>
              <a:rPr lang="en-US" sz="4000" b="1">
                <a:solidFill>
                  <a:schemeClr val="accent6"/>
                </a:solidFill>
                <a:latin typeface="Arial-Rounded" pitchFamily="34" charset="0"/>
                <a:ea typeface="Arial-Rounded" pitchFamily="34" charset="0"/>
                <a:cs typeface="Arial-Rounded" pitchFamily="34" charset="0"/>
              </a:rPr>
              <a:t>THỜI KHOÁ BIỂU</a:t>
            </a:r>
            <a:endParaRPr lang="en-US" sz="4000" b="1" dirty="0">
              <a:solidFill>
                <a:schemeClr val="accent6"/>
              </a:solidFill>
              <a:latin typeface="Arial-Rounded" pitchFamily="34" charset="0"/>
              <a:ea typeface="Arial-Rounded" pitchFamily="34" charset="0"/>
              <a:cs typeface="Arial-Rounded" pitchFamily="34" charset="0"/>
            </a:endParaRPr>
          </a:p>
        </p:txBody>
      </p:sp>
      <p:cxnSp>
        <p:nvCxnSpPr>
          <p:cNvPr id="14" name="Straight Connector 13"/>
          <p:cNvCxnSpPr/>
          <p:nvPr/>
        </p:nvCxnSpPr>
        <p:spPr>
          <a:xfrm>
            <a:off x="5510689" y="3782467"/>
            <a:ext cx="1197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5395119" y="1087934"/>
            <a:ext cx="6649477" cy="59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5510689" y="2073366"/>
            <a:ext cx="6400800" cy="384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109213" y="2457450"/>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09213" y="3006090"/>
            <a:ext cx="5802275" cy="4023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09213" y="3408426"/>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109213" y="3954018"/>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09213" y="4499610"/>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109213" y="5045202"/>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109213" y="5590794"/>
            <a:ext cx="5802275" cy="548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510688" y="2457414"/>
            <a:ext cx="6400800" cy="20452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510121" y="4495582"/>
            <a:ext cx="6400800" cy="16438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8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1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12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125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125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12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3"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2728118" y="168947"/>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theo nhóm</a:t>
              </a:r>
            </a:p>
          </p:txBody>
        </p:sp>
      </p:grpSp>
    </p:spTree>
    <p:extLst>
      <p:ext uri="{BB962C8B-B14F-4D97-AF65-F5344CB8AC3E}">
        <p14:creationId xmlns:p14="http://schemas.microsoft.com/office/powerpoint/2010/main" val="303239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DE1F8B-C43D-4B7A-8155-BEAC33AC1D49}"/>
              </a:ext>
            </a:extLst>
          </p:cNvPr>
          <p:cNvSpPr txBox="1"/>
          <p:nvPr/>
        </p:nvSpPr>
        <p:spPr>
          <a:xfrm>
            <a:off x="289719" y="762000"/>
            <a:ext cx="4953000" cy="5537863"/>
          </a:xfrm>
          <a:prstGeom prst="rect">
            <a:avLst/>
          </a:prstGeom>
          <a:noFill/>
        </p:spPr>
        <p:txBody>
          <a:bodyPr wrap="square" rtlCol="0">
            <a:spAutoFit/>
          </a:bodyPr>
          <a:lstStyle/>
          <a:p>
            <a:pPr algn="just">
              <a:lnSpc>
                <a:spcPct val="150000"/>
              </a:lnSpc>
            </a:pPr>
            <a:r>
              <a:rPr lang="en-US" sz="3000">
                <a:solidFill>
                  <a:srgbClr val="002060"/>
                </a:solidFill>
                <a:latin typeface="Arial-Rounded" pitchFamily="34" charset="0"/>
                <a:ea typeface="Arial-Rounded" pitchFamily="34" charset="0"/>
                <a:cs typeface="Arial-Rounded" pitchFamily="34" charset="0"/>
              </a:rPr>
              <a:t>       Thời khoá biểu cho biết thời gian học các môn của từng ngày trong tuần. Thời khoá biểu gồm nhiều cột dọc và nhiều hàng ngang. Các bạn học sinh thường đọc thời khoá biểu theo trình tự thứ - buổi – tiết – môn.</a:t>
            </a:r>
            <a:endParaRPr lang="en-US" sz="3000" dirty="0">
              <a:solidFill>
                <a:srgbClr val="002060"/>
              </a:solidFill>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5" t="24167" r="27731" b="6251"/>
          <a:stretch/>
        </p:blipFill>
        <p:spPr bwMode="auto">
          <a:xfrm>
            <a:off x="5395119" y="1029878"/>
            <a:ext cx="6649477" cy="592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137319" y="719357"/>
            <a:ext cx="5334000" cy="5967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1E3D26-0FBF-489D-9BF9-77F94C02DE90}"/>
              </a:ext>
            </a:extLst>
          </p:cNvPr>
          <p:cNvSpPr txBox="1"/>
          <p:nvPr/>
        </p:nvSpPr>
        <p:spPr>
          <a:xfrm>
            <a:off x="3566319" y="130314"/>
            <a:ext cx="4817677" cy="707886"/>
          </a:xfrm>
          <a:prstGeom prst="rect">
            <a:avLst/>
          </a:prstGeom>
          <a:noFill/>
        </p:spPr>
        <p:txBody>
          <a:bodyPr wrap="square" rtlCol="0">
            <a:spAutoFit/>
          </a:bodyPr>
          <a:lstStyle/>
          <a:p>
            <a:pPr algn="ctr"/>
            <a:r>
              <a:rPr lang="en-US" sz="4000" b="1">
                <a:solidFill>
                  <a:schemeClr val="accent6"/>
                </a:solidFill>
                <a:latin typeface="Arial-Rounded" pitchFamily="34" charset="0"/>
                <a:ea typeface="Arial-Rounded" pitchFamily="34" charset="0"/>
                <a:cs typeface="Arial-Rounded" pitchFamily="34" charset="0"/>
              </a:rPr>
              <a:t>THỜI KHOÁ BIỂU</a:t>
            </a:r>
            <a:endParaRPr lang="en-US" sz="4000" b="1" dirty="0">
              <a:solidFill>
                <a:schemeClr val="accent6"/>
              </a:solidFill>
              <a:latin typeface="Arial-Rounded" pitchFamily="34" charset="0"/>
              <a:ea typeface="Arial-Rounded" pitchFamily="34" charset="0"/>
              <a:cs typeface="Arial-Rounded" pitchFamily="34" charset="0"/>
            </a:endParaRPr>
          </a:p>
        </p:txBody>
      </p:sp>
      <p:sp>
        <p:nvSpPr>
          <p:cNvPr id="18" name="Rounded Rectangle 17"/>
          <p:cNvSpPr/>
          <p:nvPr/>
        </p:nvSpPr>
        <p:spPr>
          <a:xfrm>
            <a:off x="5471319" y="1536139"/>
            <a:ext cx="6477000" cy="29124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471319" y="4448628"/>
            <a:ext cx="6477000" cy="15880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319" y="228600"/>
            <a:ext cx="1219200" cy="707886"/>
          </a:xfrm>
          <a:prstGeom prst="rect">
            <a:avLst/>
          </a:prstGeom>
          <a:noFill/>
        </p:spPr>
        <p:txBody>
          <a:bodyPr wrap="square" rtlCol="0">
            <a:spAutoFit/>
          </a:bodyPr>
          <a:lstStyle/>
          <a:p>
            <a:r>
              <a:rPr lang="en-US" sz="4000" b="1">
                <a:solidFill>
                  <a:srgbClr val="002060"/>
                </a:solidFill>
              </a:rPr>
              <a:t>1</a:t>
            </a:r>
          </a:p>
        </p:txBody>
      </p:sp>
      <p:sp>
        <p:nvSpPr>
          <p:cNvPr id="20" name="TextBox 19"/>
          <p:cNvSpPr txBox="1"/>
          <p:nvPr/>
        </p:nvSpPr>
        <p:spPr>
          <a:xfrm>
            <a:off x="5699919" y="1425714"/>
            <a:ext cx="1219200" cy="707886"/>
          </a:xfrm>
          <a:prstGeom prst="rect">
            <a:avLst/>
          </a:prstGeom>
          <a:noFill/>
        </p:spPr>
        <p:txBody>
          <a:bodyPr wrap="square" rtlCol="0">
            <a:spAutoFit/>
          </a:bodyPr>
          <a:lstStyle/>
          <a:p>
            <a:r>
              <a:rPr lang="en-US" sz="4000" b="1">
                <a:solidFill>
                  <a:srgbClr val="002060"/>
                </a:solidFill>
              </a:rPr>
              <a:t>2</a:t>
            </a:r>
          </a:p>
        </p:txBody>
      </p:sp>
      <p:sp>
        <p:nvSpPr>
          <p:cNvPr id="21" name="TextBox 20"/>
          <p:cNvSpPr txBox="1"/>
          <p:nvPr/>
        </p:nvSpPr>
        <p:spPr>
          <a:xfrm>
            <a:off x="5547519" y="4296228"/>
            <a:ext cx="1219200" cy="707886"/>
          </a:xfrm>
          <a:prstGeom prst="rect">
            <a:avLst/>
          </a:prstGeom>
          <a:noFill/>
        </p:spPr>
        <p:txBody>
          <a:bodyPr wrap="square" rtlCol="0">
            <a:spAutoFit/>
          </a:bodyPr>
          <a:lstStyle/>
          <a:p>
            <a:r>
              <a:rPr lang="en-US" sz="4000" b="1">
                <a:solidFill>
                  <a:srgbClr val="002060"/>
                </a:solidFill>
              </a:rPr>
              <a:t>3</a:t>
            </a:r>
          </a:p>
        </p:txBody>
      </p:sp>
    </p:spTree>
    <p:extLst>
      <p:ext uri="{BB962C8B-B14F-4D97-AF65-F5344CB8AC3E}">
        <p14:creationId xmlns:p14="http://schemas.microsoft.com/office/powerpoint/2010/main" val="13470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25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12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692</Words>
  <Application>Microsoft Office PowerPoint</Application>
  <PresentationFormat>Custom</PresentationFormat>
  <Paragraphs>87</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Akronism</vt:lpstr>
      <vt:lpstr>Arial</vt:lpstr>
      <vt:lpstr>Arial Rounded MT Bold</vt:lpstr>
      <vt:lpstr>Arial-Rounded</vt:lpstr>
      <vt:lpstr>Calibri</vt:lpstr>
      <vt:lpstr>Quicksand</vt:lpstr>
      <vt:lpstr>Times New Roman</vt:lpstr>
      <vt:lpstr>Office Theme</vt:lpstr>
      <vt:lpstr>PowerPoint Presentation</vt:lpstr>
      <vt:lpstr>Đọc thuộc 1 khổ thơ em thích trong bài Cô giáo lớp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186</cp:revision>
  <dcterms:created xsi:type="dcterms:W3CDTF">2020-09-01T15:19:38Z</dcterms:created>
  <dcterms:modified xsi:type="dcterms:W3CDTF">2024-10-11T16:22:27Z</dcterms:modified>
</cp:coreProperties>
</file>