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  <p:sldMasterId id="2147483700" r:id="rId2"/>
    <p:sldMasterId id="2147483712" r:id="rId3"/>
    <p:sldMasterId id="2147483724" r:id="rId4"/>
    <p:sldMasterId id="2147483736" r:id="rId5"/>
    <p:sldMasterId id="2147483748" r:id="rId6"/>
    <p:sldMasterId id="2147483760" r:id="rId7"/>
    <p:sldMasterId id="2147483772" r:id="rId8"/>
  </p:sldMasterIdLst>
  <p:notesMasterIdLst>
    <p:notesMasterId r:id="rId21"/>
  </p:notesMasterIdLst>
  <p:sldIdLst>
    <p:sldId id="520" r:id="rId9"/>
    <p:sldId id="549" r:id="rId10"/>
    <p:sldId id="550" r:id="rId11"/>
    <p:sldId id="551" r:id="rId12"/>
    <p:sldId id="552" r:id="rId13"/>
    <p:sldId id="553" r:id="rId14"/>
    <p:sldId id="554" r:id="rId15"/>
    <p:sldId id="559" r:id="rId16"/>
    <p:sldId id="556" r:id="rId17"/>
    <p:sldId id="557" r:id="rId18"/>
    <p:sldId id="558" r:id="rId19"/>
    <p:sldId id="54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CCECFF"/>
    <a:srgbClr val="00FF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9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675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Chữ</a:t>
            </a:r>
            <a:r>
              <a:rPr lang="en-US" baseline="0"/>
              <a:t> hoa A cỡ chữ nhỏ cũng có 3 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37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 viết</a:t>
            </a:r>
            <a:r>
              <a:rPr lang="en-US" baseline="0"/>
              <a:t> bảng con</a:t>
            </a:r>
          </a:p>
          <a:p>
            <a:r>
              <a:rPr lang="en-US" baseline="0"/>
              <a:t>HS viết vở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1806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/>
              <a:t>Chú</a:t>
            </a:r>
            <a:r>
              <a:rPr lang="en-US" baseline="0"/>
              <a:t> ý HD HS:</a:t>
            </a:r>
          </a:p>
          <a:p>
            <a:pPr marL="0" indent="0">
              <a:buFontTx/>
              <a:buNone/>
            </a:pPr>
            <a:r>
              <a:rPr lang="en-US" baseline="0"/>
              <a:t>- Hiểu nghĩa của câu</a:t>
            </a:r>
          </a:p>
          <a:p>
            <a:pPr marL="171450" indent="-171450">
              <a:buFontTx/>
              <a:buChar char="-"/>
            </a:pPr>
            <a:r>
              <a:rPr lang="en-US" baseline="0"/>
              <a:t>Viết hoa chữ đầu câu</a:t>
            </a:r>
          </a:p>
          <a:p>
            <a:pPr marL="171450" indent="-171450">
              <a:buFontTx/>
              <a:buChar char="-"/>
            </a:pPr>
            <a:r>
              <a:rPr lang="en-US" baseline="0"/>
              <a:t>Khoảng cách giữa các chữ</a:t>
            </a:r>
          </a:p>
          <a:p>
            <a:pPr marL="171450" indent="-171450">
              <a:buFontTx/>
              <a:buChar char="-"/>
            </a:pPr>
            <a:r>
              <a:rPr lang="en-US" baseline="0"/>
              <a:t>Kĩ thuật nối chữ</a:t>
            </a:r>
          </a:p>
          <a:p>
            <a:pPr marL="171450" indent="-171450">
              <a:buFontTx/>
              <a:buChar char="-"/>
            </a:pPr>
            <a:r>
              <a:rPr lang="en-US" baseline="0"/>
              <a:t>Độ cao các con chữ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774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46299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384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559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825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260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8372554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2541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691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83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928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962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044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565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837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162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306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5843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173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1601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2646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91621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93995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7037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584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967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5695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07846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077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46587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6211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66702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2230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75988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6406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072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550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45862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8871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5116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0255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1205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3017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0972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DB0A7D-74E7-456B-924C-08F1DF184AC8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109728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0972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0972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94C607-6AC7-4E6C-A328-D5B255939345}" type="slidenum">
              <a:rPr kumimoji="0" lang="en-US" altLang="vi-VN" sz="144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09728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4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6543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0972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E6C71F-8ED2-42B7-99F6-A166C0CE4AC1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109728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0972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0972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8EE619-DCA4-482D-8885-70E42BEA87A8}" type="slidenum">
              <a:rPr kumimoji="0" lang="en-US" altLang="vi-VN" sz="144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09728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4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1437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0972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4E7726-38C9-4718-8E15-CB1123FE659C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109728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0972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0972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7AE9AB-9BA3-4F10-AE69-D8486533FD1C}" type="slidenum">
              <a:rPr kumimoji="0" lang="en-US" altLang="vi-VN" sz="144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09728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4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5420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33500"/>
            <a:ext cx="5384800" cy="377190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33500"/>
            <a:ext cx="5384800" cy="377190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0972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19ACBB-B17C-4DA4-8F67-2767BF2CC198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109728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0972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0972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1F29DA-8BDB-4532-B8C2-38BA8228E75E}" type="slidenum">
              <a:rPr kumimoji="0" lang="en-US" altLang="vi-VN" sz="144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09728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4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428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189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6"/>
            <a:ext cx="5386917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6"/>
            <a:ext cx="5389033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0972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AB48E2-686E-462E-BF5C-0BF69B34F673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109728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0972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0972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D23776-373A-414E-85F4-C56588C8692F}" type="slidenum">
              <a:rPr kumimoji="0" lang="en-US" altLang="vi-VN" sz="144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09728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4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2261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0972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B1777A4-965A-4201-9DAD-E5D278AD8424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109728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0972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0972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3C15D9-9DE1-4E87-B2BC-640FC0BD2E51}" type="slidenum">
              <a:rPr kumimoji="0" lang="en-US" altLang="vi-VN" sz="144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09728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4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3173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0972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0DC062-FD31-442A-8F46-0A33EC8A99FF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109728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0972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0972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FCD503-1E74-44C2-925C-58146C9E8AB5}" type="slidenum">
              <a:rPr kumimoji="0" lang="en-US" altLang="vi-VN" sz="144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09728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4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5010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3" y="273052"/>
            <a:ext cx="4011084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3" y="1435104"/>
            <a:ext cx="4011084" cy="4691063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0972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BA5E0A-0E16-4BAE-93AD-DD7048742C21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109728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0972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0972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9F2AD-1F8C-4B47-862F-03C7E908D1A2}" type="slidenum">
              <a:rPr kumimoji="0" lang="en-US" altLang="vi-VN" sz="144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09728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4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1975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0972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20565F-DCCD-4CF0-9DBE-91708D6DEADE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109728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0972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0972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37B598-AF0B-423F-AAD7-48ED4CD21188}" type="slidenum">
              <a:rPr kumimoji="0" lang="en-US" altLang="vi-VN" sz="144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09728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4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3846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0972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4E19A6-D34C-47C4-B741-91DA1C0B6924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109728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0972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0972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5336A6-8268-4F81-B64C-4D4D0E941D1D}" type="slidenum">
              <a:rPr kumimoji="0" lang="en-US" altLang="vi-VN" sz="144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09728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4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0616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4876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4876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0972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55EA5E-3D27-40BD-BD36-E589EBFBBE57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109728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0972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0972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6746BD-01E4-43BE-8FC6-95EBCA833D04}" type="slidenum">
              <a:rPr kumimoji="0" lang="en-US" altLang="vi-VN" sz="144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09728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4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8482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2930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18682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5309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300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469419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71120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4196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6669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82325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1652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08845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38939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52286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0128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12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13022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06784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7293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069515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6572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823170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674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579059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890352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0724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405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91866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778896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61246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23329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23485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593112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271655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780622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33099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531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011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36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8" r:id="rId12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4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106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634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32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6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986"/>
            <a:ext cx="2844800" cy="3638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marL="0" marR="0" lvl="0" indent="0" algn="l" defTabSz="10972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D9F3D4-3525-4F7C-8A83-67F4A43995BA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109728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986"/>
            <a:ext cx="3860800" cy="3638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marL="0" marR="0" lvl="0" indent="0" algn="ctr" defTabSz="10972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986"/>
            <a:ext cx="2844800" cy="36385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40">
                <a:solidFill>
                  <a:srgbClr val="898989"/>
                </a:solidFill>
              </a:defRPr>
            </a:lvl1pPr>
          </a:lstStyle>
          <a:p>
            <a:pPr marL="0" marR="0" lvl="0" indent="0" algn="r" defTabSz="10972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F2E369-79AD-493D-ADF0-12F316AEDE43}" type="slidenum">
              <a:rPr kumimoji="0" lang="en-US" altLang="vi-VN" sz="144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09728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4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95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" pitchFamily="34" charset="0"/>
        </a:defRPr>
      </a:lvl5pPr>
      <a:lvl6pPr marL="548640" algn="ctr" rtl="0" fontAlgn="base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" pitchFamily="34" charset="0"/>
        </a:defRPr>
      </a:lvl6pPr>
      <a:lvl7pPr marL="1097280" algn="ctr" rtl="0" fontAlgn="base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" pitchFamily="34" charset="0"/>
        </a:defRPr>
      </a:lvl7pPr>
      <a:lvl8pPr marL="1645920" algn="ctr" rtl="0" fontAlgn="base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" pitchFamily="34" charset="0"/>
        </a:defRPr>
      </a:lvl8pPr>
      <a:lvl9pPr marL="2194560" algn="ctr" rtl="0" fontAlgn="base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" pitchFamily="34" charset="0"/>
        </a:defRPr>
      </a:lvl9pPr>
    </p:titleStyle>
    <p:bodyStyle>
      <a:lvl1pPr marL="411480" indent="-41148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1pPr>
      <a:lvl2pPr marL="89154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046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7038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398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435722" y="3740702"/>
            <a:ext cx="11669403" cy="3300661"/>
            <a:chOff x="-103824" y="2190760"/>
            <a:chExt cx="9248766" cy="2720031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34690" y="2826910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103824" y="2793524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9" name="15">
            <a:extLst>
              <a:ext uri="{FF2B5EF4-FFF2-40B4-BE49-F238E27FC236}">
                <a16:creationId xmlns:a16="http://schemas.microsoft.com/office/drawing/2014/main" id="{AB2C2D91-B1D8-4AD3-B0DB-F2C0AB8ADB6E}"/>
              </a:ext>
            </a:extLst>
          </p:cNvPr>
          <p:cNvSpPr/>
          <p:nvPr/>
        </p:nvSpPr>
        <p:spPr>
          <a:xfrm>
            <a:off x="740024" y="1338390"/>
            <a:ext cx="10421657" cy="201612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3992B5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2452222" y="363507"/>
            <a:ext cx="61636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UY BAN NHÂN DÂN HUYỆN AN LÃO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TRƯỜNG TIỂU HỌC QUANG TRUNG</a:t>
            </a:r>
            <a:endParaRPr lang="vi-VN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1149491" y="1762129"/>
            <a:ext cx="10095470" cy="14219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+mj-lt"/>
              </a:rPr>
              <a:t>SÁCH KẾT NỐI TRI THỨC VỚI CUỘC SỐNG            </a:t>
            </a:r>
          </a:p>
          <a:p>
            <a:pPr algn="ctr">
              <a:lnSpc>
                <a:spcPct val="120000"/>
              </a:lnSpc>
            </a:pPr>
            <a:r>
              <a:rPr lang="en-US" sz="3600" dirty="0" err="1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+mj-lt"/>
              </a:rPr>
              <a:t>Môn</a:t>
            </a:r>
            <a:r>
              <a:rPr lang="en-US" sz="36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+mj-lt"/>
              </a:rPr>
              <a:t>: </a:t>
            </a:r>
            <a:r>
              <a:rPr lang="en-US" sz="3600" dirty="0" err="1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+mj-lt"/>
              </a:rPr>
              <a:t>Tiếng</a:t>
            </a:r>
            <a:r>
              <a:rPr lang="en-US" sz="36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+mj-lt"/>
              </a:rPr>
              <a:t> </a:t>
            </a:r>
            <a:r>
              <a:rPr lang="en-US" sz="3600" dirty="0" err="1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+mj-lt"/>
              </a:rPr>
              <a:t>Việt</a:t>
            </a:r>
            <a:r>
              <a:rPr lang="vi-VN" sz="36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+mj-lt"/>
              </a:rPr>
              <a:t> </a:t>
            </a:r>
            <a:r>
              <a:rPr lang="en-US" sz="36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+mj-lt"/>
              </a:rPr>
              <a:t>-  </a:t>
            </a:r>
            <a:r>
              <a:rPr lang="en-US" sz="3600" dirty="0" err="1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+mj-lt"/>
              </a:rPr>
              <a:t>Viết</a:t>
            </a:r>
            <a:r>
              <a:rPr lang="en-US" sz="36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+mj-lt"/>
              </a:rPr>
              <a:t> : </a:t>
            </a:r>
            <a:r>
              <a:rPr lang="en-US" sz="3600" dirty="0" err="1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+mj-lt"/>
              </a:rPr>
              <a:t>Chữ</a:t>
            </a:r>
            <a:r>
              <a:rPr lang="en-US" sz="36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+mj-lt"/>
              </a:rPr>
              <a:t> </a:t>
            </a:r>
            <a:r>
              <a:rPr lang="en-US" sz="3600" dirty="0" err="1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+mj-lt"/>
              </a:rPr>
              <a:t>hoa</a:t>
            </a:r>
            <a:r>
              <a:rPr lang="en-US" sz="36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+mj-lt"/>
              </a:rPr>
              <a:t> D</a:t>
            </a:r>
            <a:endParaRPr lang="vi-VN" sz="36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FFFF00"/>
              </a:solidFill>
              <a:latin typeface="+mj-lt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541857" y="3863933"/>
            <a:ext cx="45843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solidFill>
                  <a:srgbClr val="0070C0"/>
                </a:solidFill>
              </a:rPr>
              <a:t>Giáo</a:t>
            </a:r>
            <a:r>
              <a:rPr lang="en-US" sz="2400" i="1" dirty="0" smtClean="0">
                <a:solidFill>
                  <a:srgbClr val="0070C0"/>
                </a:solidFill>
              </a:rPr>
              <a:t> </a:t>
            </a:r>
            <a:r>
              <a:rPr lang="en-US" sz="2400" i="1" dirty="0" err="1" smtClean="0">
                <a:solidFill>
                  <a:srgbClr val="0070C0"/>
                </a:solidFill>
              </a:rPr>
              <a:t>Viên</a:t>
            </a:r>
            <a:r>
              <a:rPr lang="en-US" sz="2400" i="1" dirty="0" smtClean="0">
                <a:solidFill>
                  <a:srgbClr val="0070C0"/>
                </a:solidFill>
              </a:rPr>
              <a:t> : </a:t>
            </a:r>
            <a:r>
              <a:rPr lang="en-US" sz="2400" i="1" dirty="0" err="1" smtClean="0">
                <a:solidFill>
                  <a:srgbClr val="0070C0"/>
                </a:solidFill>
              </a:rPr>
              <a:t>Đỗ</a:t>
            </a:r>
            <a:r>
              <a:rPr lang="en-US" sz="2400" i="1" dirty="0" smtClean="0">
                <a:solidFill>
                  <a:srgbClr val="0070C0"/>
                </a:solidFill>
              </a:rPr>
              <a:t> </a:t>
            </a:r>
            <a:r>
              <a:rPr lang="en-US" sz="2400" i="1" dirty="0" err="1" smtClean="0">
                <a:solidFill>
                  <a:srgbClr val="0070C0"/>
                </a:solidFill>
              </a:rPr>
              <a:t>Thanh</a:t>
            </a:r>
            <a:r>
              <a:rPr lang="en-US" sz="2400" i="1" dirty="0" smtClean="0">
                <a:solidFill>
                  <a:srgbClr val="0070C0"/>
                </a:solidFill>
              </a:rPr>
              <a:t> </a:t>
            </a:r>
            <a:r>
              <a:rPr lang="en-US" sz="2400" i="1" dirty="0" err="1" smtClean="0">
                <a:solidFill>
                  <a:srgbClr val="0070C0"/>
                </a:solidFill>
              </a:rPr>
              <a:t>Huyền</a:t>
            </a:r>
            <a:r>
              <a:rPr lang="en-US" sz="2400" i="1" dirty="0" smtClean="0">
                <a:solidFill>
                  <a:srgbClr val="0070C0"/>
                </a:solidFill>
              </a:rPr>
              <a:t> </a:t>
            </a:r>
            <a:endParaRPr lang="en-US" sz="24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77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6" t="36184" r="29133" b="5829"/>
          <a:stretch/>
        </p:blipFill>
        <p:spPr>
          <a:xfrm>
            <a:off x="1567544" y="615820"/>
            <a:ext cx="9405256" cy="593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40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89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375" y="0"/>
            <a:ext cx="10635209" cy="741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2288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271036" y="-22907"/>
            <a:ext cx="8653517" cy="1143000"/>
          </a:xfrm>
        </p:spPr>
        <p:txBody>
          <a:bodyPr>
            <a:normAutofit/>
          </a:bodyPr>
          <a:lstStyle/>
          <a:p>
            <a:pPr algn="just"/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</a:t>
            </a:r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sát</a:t>
            </a:r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b="1" dirty="0"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D</a:t>
            </a:r>
            <a:r>
              <a:rPr lang="en-US" b="1" dirty="0" smtClean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cỡ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vừa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  <a:endParaRPr lang="en-US" b="1" dirty="0"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Google Shape;747;p69"/>
          <p:cNvSpPr/>
          <p:nvPr/>
        </p:nvSpPr>
        <p:spPr>
          <a:xfrm>
            <a:off x="2182123" y="324705"/>
            <a:ext cx="822960" cy="82296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1</a:t>
            </a:r>
            <a:endParaRPr kumimoji="0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3326857" y="5074260"/>
            <a:ext cx="5334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3326857" y="4477130"/>
            <a:ext cx="5334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3326857" y="3831505"/>
            <a:ext cx="5334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326857" y="3213590"/>
            <a:ext cx="5334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326857" y="2572044"/>
            <a:ext cx="5334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2593603" y="2376055"/>
            <a:ext cx="692727" cy="369936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593603" y="3019874"/>
            <a:ext cx="692727" cy="369936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593603" y="3640062"/>
            <a:ext cx="692727" cy="369936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593603" y="4287960"/>
            <a:ext cx="692727" cy="369936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316996" y="4837888"/>
            <a:ext cx="969334" cy="447623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Đường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kẻ đậm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311563" y="1948589"/>
            <a:ext cx="5334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2578309" y="1752600"/>
            <a:ext cx="692727" cy="369936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35" name="Double Brace 34"/>
          <p:cNvSpPr/>
          <p:nvPr/>
        </p:nvSpPr>
        <p:spPr>
          <a:xfrm>
            <a:off x="7290914" y="1862029"/>
            <a:ext cx="1950339" cy="3129734"/>
          </a:xfrm>
          <a:custGeom>
            <a:avLst/>
            <a:gdLst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917454 w 1069848"/>
              <a:gd name="connsiteY6" fmla="*/ 0 h 914400"/>
              <a:gd name="connsiteX7" fmla="*/ 993651 w 1069848"/>
              <a:gd name="connsiteY7" fmla="*/ 76197 h 914400"/>
              <a:gd name="connsiteX8" fmla="*/ 993651 w 1069848"/>
              <a:gd name="connsiteY8" fmla="*/ 381003 h 914400"/>
              <a:gd name="connsiteX9" fmla="*/ 1069848 w 1069848"/>
              <a:gd name="connsiteY9" fmla="*/ 457200 h 914400"/>
              <a:gd name="connsiteX10" fmla="*/ 993651 w 1069848"/>
              <a:gd name="connsiteY10" fmla="*/ 533397 h 914400"/>
              <a:gd name="connsiteX11" fmla="*/ 993651 w 1069848"/>
              <a:gd name="connsiteY11" fmla="*/ 838203 h 914400"/>
              <a:gd name="connsiteX12" fmla="*/ 917454 w 1069848"/>
              <a:gd name="connsiteY12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917454 w 1069848"/>
              <a:gd name="connsiteY5" fmla="*/ 0 h 914400"/>
              <a:gd name="connsiteX6" fmla="*/ 993651 w 1069848"/>
              <a:gd name="connsiteY6" fmla="*/ 76197 h 914400"/>
              <a:gd name="connsiteX7" fmla="*/ 993651 w 1069848"/>
              <a:gd name="connsiteY7" fmla="*/ 381003 h 914400"/>
              <a:gd name="connsiteX8" fmla="*/ 1069848 w 1069848"/>
              <a:gd name="connsiteY8" fmla="*/ 457200 h 914400"/>
              <a:gd name="connsiteX9" fmla="*/ 993651 w 1069848"/>
              <a:gd name="connsiteY9" fmla="*/ 533397 h 914400"/>
              <a:gd name="connsiteX10" fmla="*/ 993651 w 1069848"/>
              <a:gd name="connsiteY10" fmla="*/ 838203 h 914400"/>
              <a:gd name="connsiteX11" fmla="*/ 917454 w 1069848"/>
              <a:gd name="connsiteY11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76197 w 1069848"/>
              <a:gd name="connsiteY3" fmla="*/ 381003 h 914400"/>
              <a:gd name="connsiteX4" fmla="*/ 917454 w 1069848"/>
              <a:gd name="connsiteY4" fmla="*/ 0 h 914400"/>
              <a:gd name="connsiteX5" fmla="*/ 993651 w 1069848"/>
              <a:gd name="connsiteY5" fmla="*/ 76197 h 914400"/>
              <a:gd name="connsiteX6" fmla="*/ 993651 w 1069848"/>
              <a:gd name="connsiteY6" fmla="*/ 381003 h 914400"/>
              <a:gd name="connsiteX7" fmla="*/ 1069848 w 1069848"/>
              <a:gd name="connsiteY7" fmla="*/ 457200 h 914400"/>
              <a:gd name="connsiteX8" fmla="*/ 993651 w 1069848"/>
              <a:gd name="connsiteY8" fmla="*/ 533397 h 914400"/>
              <a:gd name="connsiteX9" fmla="*/ 993651 w 1069848"/>
              <a:gd name="connsiteY9" fmla="*/ 838203 h 914400"/>
              <a:gd name="connsiteX10" fmla="*/ 917454 w 1069848"/>
              <a:gd name="connsiteY10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381003 h 914400"/>
              <a:gd name="connsiteX3" fmla="*/ 917454 w 1069848"/>
              <a:gd name="connsiteY3" fmla="*/ 0 h 914400"/>
              <a:gd name="connsiteX4" fmla="*/ 993651 w 1069848"/>
              <a:gd name="connsiteY4" fmla="*/ 76197 h 914400"/>
              <a:gd name="connsiteX5" fmla="*/ 993651 w 1069848"/>
              <a:gd name="connsiteY5" fmla="*/ 381003 h 914400"/>
              <a:gd name="connsiteX6" fmla="*/ 1069848 w 1069848"/>
              <a:gd name="connsiteY6" fmla="*/ 457200 h 914400"/>
              <a:gd name="connsiteX7" fmla="*/ 993651 w 1069848"/>
              <a:gd name="connsiteY7" fmla="*/ 533397 h 914400"/>
              <a:gd name="connsiteX8" fmla="*/ 993651 w 1069848"/>
              <a:gd name="connsiteY8" fmla="*/ 838203 h 914400"/>
              <a:gd name="connsiteX9" fmla="*/ 917454 w 1069848"/>
              <a:gd name="connsiteY9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381003 h 914400"/>
              <a:gd name="connsiteX2" fmla="*/ 917454 w 1069848"/>
              <a:gd name="connsiteY2" fmla="*/ 0 h 914400"/>
              <a:gd name="connsiteX3" fmla="*/ 993651 w 1069848"/>
              <a:gd name="connsiteY3" fmla="*/ 76197 h 914400"/>
              <a:gd name="connsiteX4" fmla="*/ 993651 w 1069848"/>
              <a:gd name="connsiteY4" fmla="*/ 381003 h 914400"/>
              <a:gd name="connsiteX5" fmla="*/ 1069848 w 1069848"/>
              <a:gd name="connsiteY5" fmla="*/ 457200 h 914400"/>
              <a:gd name="connsiteX6" fmla="*/ 993651 w 1069848"/>
              <a:gd name="connsiteY6" fmla="*/ 533397 h 914400"/>
              <a:gd name="connsiteX7" fmla="*/ 993651 w 1069848"/>
              <a:gd name="connsiteY7" fmla="*/ 838203 h 914400"/>
              <a:gd name="connsiteX8" fmla="*/ 917454 w 1069848"/>
              <a:gd name="connsiteY8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917454 w 1069848"/>
              <a:gd name="connsiteY0" fmla="*/ 0 h 914400"/>
              <a:gd name="connsiteX1" fmla="*/ 993651 w 1069848"/>
              <a:gd name="connsiteY1" fmla="*/ 76197 h 914400"/>
              <a:gd name="connsiteX2" fmla="*/ 993651 w 1069848"/>
              <a:gd name="connsiteY2" fmla="*/ 381003 h 914400"/>
              <a:gd name="connsiteX3" fmla="*/ 1069848 w 1069848"/>
              <a:gd name="connsiteY3" fmla="*/ 457200 h 914400"/>
              <a:gd name="connsiteX4" fmla="*/ 993651 w 1069848"/>
              <a:gd name="connsiteY4" fmla="*/ 533397 h 914400"/>
              <a:gd name="connsiteX5" fmla="*/ 993651 w 1069848"/>
              <a:gd name="connsiteY5" fmla="*/ 838203 h 914400"/>
              <a:gd name="connsiteX6" fmla="*/ 917454 w 1069848"/>
              <a:gd name="connsiteY6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9848" h="914400" stroke="0" extrusionOk="0">
                <a:moveTo>
                  <a:pt x="152394" y="914400"/>
                </a:moveTo>
                <a:cubicBezTo>
                  <a:pt x="110312" y="914400"/>
                  <a:pt x="76197" y="880285"/>
                  <a:pt x="76197" y="838203"/>
                </a:cubicBezTo>
                <a:lnTo>
                  <a:pt x="76197" y="533397"/>
                </a:lnTo>
                <a:cubicBezTo>
                  <a:pt x="76197" y="491315"/>
                  <a:pt x="42082" y="457200"/>
                  <a:pt x="0" y="457200"/>
                </a:cubicBezTo>
                <a:cubicBezTo>
                  <a:pt x="42082" y="457200"/>
                  <a:pt x="76197" y="423085"/>
                  <a:pt x="76197" y="381003"/>
                </a:cubicBezTo>
                <a:lnTo>
                  <a:pt x="76197" y="76197"/>
                </a:lnTo>
                <a:cubicBezTo>
                  <a:pt x="76197" y="34115"/>
                  <a:pt x="110312" y="0"/>
                  <a:pt x="152394" y="0"/>
                </a:cubicBezTo>
                <a:lnTo>
                  <a:pt x="917454" y="0"/>
                </a:ln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  <a:lnTo>
                  <a:pt x="152394" y="914400"/>
                </a:lnTo>
                <a:close/>
              </a:path>
              <a:path w="1069848" h="914400" fill="none">
                <a:moveTo>
                  <a:pt x="917454" y="0"/>
                </a:move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486943" y="2703621"/>
            <a:ext cx="20574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5 ô li</a:t>
            </a:r>
          </a:p>
        </p:txBody>
      </p:sp>
      <p:sp>
        <p:nvSpPr>
          <p:cNvPr id="37" name="Double Brace 34"/>
          <p:cNvSpPr/>
          <p:nvPr/>
        </p:nvSpPr>
        <p:spPr>
          <a:xfrm rot="5400000">
            <a:off x="4962484" y="3860490"/>
            <a:ext cx="1950339" cy="2526323"/>
          </a:xfrm>
          <a:custGeom>
            <a:avLst/>
            <a:gdLst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917454 w 1069848"/>
              <a:gd name="connsiteY6" fmla="*/ 0 h 914400"/>
              <a:gd name="connsiteX7" fmla="*/ 993651 w 1069848"/>
              <a:gd name="connsiteY7" fmla="*/ 76197 h 914400"/>
              <a:gd name="connsiteX8" fmla="*/ 993651 w 1069848"/>
              <a:gd name="connsiteY8" fmla="*/ 381003 h 914400"/>
              <a:gd name="connsiteX9" fmla="*/ 1069848 w 1069848"/>
              <a:gd name="connsiteY9" fmla="*/ 457200 h 914400"/>
              <a:gd name="connsiteX10" fmla="*/ 993651 w 1069848"/>
              <a:gd name="connsiteY10" fmla="*/ 533397 h 914400"/>
              <a:gd name="connsiteX11" fmla="*/ 993651 w 1069848"/>
              <a:gd name="connsiteY11" fmla="*/ 838203 h 914400"/>
              <a:gd name="connsiteX12" fmla="*/ 917454 w 1069848"/>
              <a:gd name="connsiteY12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917454 w 1069848"/>
              <a:gd name="connsiteY5" fmla="*/ 0 h 914400"/>
              <a:gd name="connsiteX6" fmla="*/ 993651 w 1069848"/>
              <a:gd name="connsiteY6" fmla="*/ 76197 h 914400"/>
              <a:gd name="connsiteX7" fmla="*/ 993651 w 1069848"/>
              <a:gd name="connsiteY7" fmla="*/ 381003 h 914400"/>
              <a:gd name="connsiteX8" fmla="*/ 1069848 w 1069848"/>
              <a:gd name="connsiteY8" fmla="*/ 457200 h 914400"/>
              <a:gd name="connsiteX9" fmla="*/ 993651 w 1069848"/>
              <a:gd name="connsiteY9" fmla="*/ 533397 h 914400"/>
              <a:gd name="connsiteX10" fmla="*/ 993651 w 1069848"/>
              <a:gd name="connsiteY10" fmla="*/ 838203 h 914400"/>
              <a:gd name="connsiteX11" fmla="*/ 917454 w 1069848"/>
              <a:gd name="connsiteY11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76197 w 1069848"/>
              <a:gd name="connsiteY3" fmla="*/ 381003 h 914400"/>
              <a:gd name="connsiteX4" fmla="*/ 917454 w 1069848"/>
              <a:gd name="connsiteY4" fmla="*/ 0 h 914400"/>
              <a:gd name="connsiteX5" fmla="*/ 993651 w 1069848"/>
              <a:gd name="connsiteY5" fmla="*/ 76197 h 914400"/>
              <a:gd name="connsiteX6" fmla="*/ 993651 w 1069848"/>
              <a:gd name="connsiteY6" fmla="*/ 381003 h 914400"/>
              <a:gd name="connsiteX7" fmla="*/ 1069848 w 1069848"/>
              <a:gd name="connsiteY7" fmla="*/ 457200 h 914400"/>
              <a:gd name="connsiteX8" fmla="*/ 993651 w 1069848"/>
              <a:gd name="connsiteY8" fmla="*/ 533397 h 914400"/>
              <a:gd name="connsiteX9" fmla="*/ 993651 w 1069848"/>
              <a:gd name="connsiteY9" fmla="*/ 838203 h 914400"/>
              <a:gd name="connsiteX10" fmla="*/ 917454 w 1069848"/>
              <a:gd name="connsiteY10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381003 h 914400"/>
              <a:gd name="connsiteX3" fmla="*/ 917454 w 1069848"/>
              <a:gd name="connsiteY3" fmla="*/ 0 h 914400"/>
              <a:gd name="connsiteX4" fmla="*/ 993651 w 1069848"/>
              <a:gd name="connsiteY4" fmla="*/ 76197 h 914400"/>
              <a:gd name="connsiteX5" fmla="*/ 993651 w 1069848"/>
              <a:gd name="connsiteY5" fmla="*/ 381003 h 914400"/>
              <a:gd name="connsiteX6" fmla="*/ 1069848 w 1069848"/>
              <a:gd name="connsiteY6" fmla="*/ 457200 h 914400"/>
              <a:gd name="connsiteX7" fmla="*/ 993651 w 1069848"/>
              <a:gd name="connsiteY7" fmla="*/ 533397 h 914400"/>
              <a:gd name="connsiteX8" fmla="*/ 993651 w 1069848"/>
              <a:gd name="connsiteY8" fmla="*/ 838203 h 914400"/>
              <a:gd name="connsiteX9" fmla="*/ 917454 w 1069848"/>
              <a:gd name="connsiteY9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381003 h 914400"/>
              <a:gd name="connsiteX2" fmla="*/ 917454 w 1069848"/>
              <a:gd name="connsiteY2" fmla="*/ 0 h 914400"/>
              <a:gd name="connsiteX3" fmla="*/ 993651 w 1069848"/>
              <a:gd name="connsiteY3" fmla="*/ 76197 h 914400"/>
              <a:gd name="connsiteX4" fmla="*/ 993651 w 1069848"/>
              <a:gd name="connsiteY4" fmla="*/ 381003 h 914400"/>
              <a:gd name="connsiteX5" fmla="*/ 1069848 w 1069848"/>
              <a:gd name="connsiteY5" fmla="*/ 457200 h 914400"/>
              <a:gd name="connsiteX6" fmla="*/ 993651 w 1069848"/>
              <a:gd name="connsiteY6" fmla="*/ 533397 h 914400"/>
              <a:gd name="connsiteX7" fmla="*/ 993651 w 1069848"/>
              <a:gd name="connsiteY7" fmla="*/ 838203 h 914400"/>
              <a:gd name="connsiteX8" fmla="*/ 917454 w 1069848"/>
              <a:gd name="connsiteY8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917454 w 1069848"/>
              <a:gd name="connsiteY0" fmla="*/ 0 h 914400"/>
              <a:gd name="connsiteX1" fmla="*/ 993651 w 1069848"/>
              <a:gd name="connsiteY1" fmla="*/ 76197 h 914400"/>
              <a:gd name="connsiteX2" fmla="*/ 993651 w 1069848"/>
              <a:gd name="connsiteY2" fmla="*/ 381003 h 914400"/>
              <a:gd name="connsiteX3" fmla="*/ 1069848 w 1069848"/>
              <a:gd name="connsiteY3" fmla="*/ 457200 h 914400"/>
              <a:gd name="connsiteX4" fmla="*/ 993651 w 1069848"/>
              <a:gd name="connsiteY4" fmla="*/ 533397 h 914400"/>
              <a:gd name="connsiteX5" fmla="*/ 993651 w 1069848"/>
              <a:gd name="connsiteY5" fmla="*/ 838203 h 914400"/>
              <a:gd name="connsiteX6" fmla="*/ 917454 w 1069848"/>
              <a:gd name="connsiteY6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9848" h="914400" stroke="0" extrusionOk="0">
                <a:moveTo>
                  <a:pt x="152394" y="914400"/>
                </a:moveTo>
                <a:cubicBezTo>
                  <a:pt x="110312" y="914400"/>
                  <a:pt x="76197" y="880285"/>
                  <a:pt x="76197" y="838203"/>
                </a:cubicBezTo>
                <a:lnTo>
                  <a:pt x="76197" y="533397"/>
                </a:lnTo>
                <a:cubicBezTo>
                  <a:pt x="76197" y="491315"/>
                  <a:pt x="42082" y="457200"/>
                  <a:pt x="0" y="457200"/>
                </a:cubicBezTo>
                <a:cubicBezTo>
                  <a:pt x="42082" y="457200"/>
                  <a:pt x="76197" y="423085"/>
                  <a:pt x="76197" y="381003"/>
                </a:cubicBezTo>
                <a:lnTo>
                  <a:pt x="76197" y="76197"/>
                </a:lnTo>
                <a:cubicBezTo>
                  <a:pt x="76197" y="34115"/>
                  <a:pt x="110312" y="0"/>
                  <a:pt x="152394" y="0"/>
                </a:cubicBezTo>
                <a:lnTo>
                  <a:pt x="917454" y="0"/>
                </a:ln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  <a:lnTo>
                  <a:pt x="152394" y="914400"/>
                </a:lnTo>
                <a:close/>
              </a:path>
              <a:path w="1069848" h="914400" fill="none">
                <a:moveTo>
                  <a:pt x="917454" y="0"/>
                </a:move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034232" y="5845997"/>
            <a:ext cx="58856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rộng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4 ô li</a:t>
            </a:r>
          </a:p>
        </p:txBody>
      </p:sp>
      <p:sp>
        <p:nvSpPr>
          <p:cNvPr id="39" name="Double Brace 34"/>
          <p:cNvSpPr/>
          <p:nvPr/>
        </p:nvSpPr>
        <p:spPr>
          <a:xfrm rot="10800000">
            <a:off x="1964796" y="1931964"/>
            <a:ext cx="1950339" cy="3129734"/>
          </a:xfrm>
          <a:custGeom>
            <a:avLst/>
            <a:gdLst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917454 w 1069848"/>
              <a:gd name="connsiteY6" fmla="*/ 0 h 914400"/>
              <a:gd name="connsiteX7" fmla="*/ 993651 w 1069848"/>
              <a:gd name="connsiteY7" fmla="*/ 76197 h 914400"/>
              <a:gd name="connsiteX8" fmla="*/ 993651 w 1069848"/>
              <a:gd name="connsiteY8" fmla="*/ 381003 h 914400"/>
              <a:gd name="connsiteX9" fmla="*/ 1069848 w 1069848"/>
              <a:gd name="connsiteY9" fmla="*/ 457200 h 914400"/>
              <a:gd name="connsiteX10" fmla="*/ 993651 w 1069848"/>
              <a:gd name="connsiteY10" fmla="*/ 533397 h 914400"/>
              <a:gd name="connsiteX11" fmla="*/ 993651 w 1069848"/>
              <a:gd name="connsiteY11" fmla="*/ 838203 h 914400"/>
              <a:gd name="connsiteX12" fmla="*/ 917454 w 1069848"/>
              <a:gd name="connsiteY12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917454 w 1069848"/>
              <a:gd name="connsiteY5" fmla="*/ 0 h 914400"/>
              <a:gd name="connsiteX6" fmla="*/ 993651 w 1069848"/>
              <a:gd name="connsiteY6" fmla="*/ 76197 h 914400"/>
              <a:gd name="connsiteX7" fmla="*/ 993651 w 1069848"/>
              <a:gd name="connsiteY7" fmla="*/ 381003 h 914400"/>
              <a:gd name="connsiteX8" fmla="*/ 1069848 w 1069848"/>
              <a:gd name="connsiteY8" fmla="*/ 457200 h 914400"/>
              <a:gd name="connsiteX9" fmla="*/ 993651 w 1069848"/>
              <a:gd name="connsiteY9" fmla="*/ 533397 h 914400"/>
              <a:gd name="connsiteX10" fmla="*/ 993651 w 1069848"/>
              <a:gd name="connsiteY10" fmla="*/ 838203 h 914400"/>
              <a:gd name="connsiteX11" fmla="*/ 917454 w 1069848"/>
              <a:gd name="connsiteY11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76197 w 1069848"/>
              <a:gd name="connsiteY3" fmla="*/ 381003 h 914400"/>
              <a:gd name="connsiteX4" fmla="*/ 917454 w 1069848"/>
              <a:gd name="connsiteY4" fmla="*/ 0 h 914400"/>
              <a:gd name="connsiteX5" fmla="*/ 993651 w 1069848"/>
              <a:gd name="connsiteY5" fmla="*/ 76197 h 914400"/>
              <a:gd name="connsiteX6" fmla="*/ 993651 w 1069848"/>
              <a:gd name="connsiteY6" fmla="*/ 381003 h 914400"/>
              <a:gd name="connsiteX7" fmla="*/ 1069848 w 1069848"/>
              <a:gd name="connsiteY7" fmla="*/ 457200 h 914400"/>
              <a:gd name="connsiteX8" fmla="*/ 993651 w 1069848"/>
              <a:gd name="connsiteY8" fmla="*/ 533397 h 914400"/>
              <a:gd name="connsiteX9" fmla="*/ 993651 w 1069848"/>
              <a:gd name="connsiteY9" fmla="*/ 838203 h 914400"/>
              <a:gd name="connsiteX10" fmla="*/ 917454 w 1069848"/>
              <a:gd name="connsiteY10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381003 h 914400"/>
              <a:gd name="connsiteX3" fmla="*/ 917454 w 1069848"/>
              <a:gd name="connsiteY3" fmla="*/ 0 h 914400"/>
              <a:gd name="connsiteX4" fmla="*/ 993651 w 1069848"/>
              <a:gd name="connsiteY4" fmla="*/ 76197 h 914400"/>
              <a:gd name="connsiteX5" fmla="*/ 993651 w 1069848"/>
              <a:gd name="connsiteY5" fmla="*/ 381003 h 914400"/>
              <a:gd name="connsiteX6" fmla="*/ 1069848 w 1069848"/>
              <a:gd name="connsiteY6" fmla="*/ 457200 h 914400"/>
              <a:gd name="connsiteX7" fmla="*/ 993651 w 1069848"/>
              <a:gd name="connsiteY7" fmla="*/ 533397 h 914400"/>
              <a:gd name="connsiteX8" fmla="*/ 993651 w 1069848"/>
              <a:gd name="connsiteY8" fmla="*/ 838203 h 914400"/>
              <a:gd name="connsiteX9" fmla="*/ 917454 w 1069848"/>
              <a:gd name="connsiteY9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381003 h 914400"/>
              <a:gd name="connsiteX2" fmla="*/ 917454 w 1069848"/>
              <a:gd name="connsiteY2" fmla="*/ 0 h 914400"/>
              <a:gd name="connsiteX3" fmla="*/ 993651 w 1069848"/>
              <a:gd name="connsiteY3" fmla="*/ 76197 h 914400"/>
              <a:gd name="connsiteX4" fmla="*/ 993651 w 1069848"/>
              <a:gd name="connsiteY4" fmla="*/ 381003 h 914400"/>
              <a:gd name="connsiteX5" fmla="*/ 1069848 w 1069848"/>
              <a:gd name="connsiteY5" fmla="*/ 457200 h 914400"/>
              <a:gd name="connsiteX6" fmla="*/ 993651 w 1069848"/>
              <a:gd name="connsiteY6" fmla="*/ 533397 h 914400"/>
              <a:gd name="connsiteX7" fmla="*/ 993651 w 1069848"/>
              <a:gd name="connsiteY7" fmla="*/ 838203 h 914400"/>
              <a:gd name="connsiteX8" fmla="*/ 917454 w 1069848"/>
              <a:gd name="connsiteY8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917454 w 1069848"/>
              <a:gd name="connsiteY0" fmla="*/ 0 h 914400"/>
              <a:gd name="connsiteX1" fmla="*/ 993651 w 1069848"/>
              <a:gd name="connsiteY1" fmla="*/ 76197 h 914400"/>
              <a:gd name="connsiteX2" fmla="*/ 993651 w 1069848"/>
              <a:gd name="connsiteY2" fmla="*/ 381003 h 914400"/>
              <a:gd name="connsiteX3" fmla="*/ 1069848 w 1069848"/>
              <a:gd name="connsiteY3" fmla="*/ 457200 h 914400"/>
              <a:gd name="connsiteX4" fmla="*/ 993651 w 1069848"/>
              <a:gd name="connsiteY4" fmla="*/ 533397 h 914400"/>
              <a:gd name="connsiteX5" fmla="*/ 993651 w 1069848"/>
              <a:gd name="connsiteY5" fmla="*/ 838203 h 914400"/>
              <a:gd name="connsiteX6" fmla="*/ 917454 w 1069848"/>
              <a:gd name="connsiteY6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9848" h="914400" stroke="0" extrusionOk="0">
                <a:moveTo>
                  <a:pt x="152394" y="914400"/>
                </a:moveTo>
                <a:cubicBezTo>
                  <a:pt x="110312" y="914400"/>
                  <a:pt x="76197" y="880285"/>
                  <a:pt x="76197" y="838203"/>
                </a:cubicBezTo>
                <a:lnTo>
                  <a:pt x="76197" y="533397"/>
                </a:lnTo>
                <a:cubicBezTo>
                  <a:pt x="76197" y="491315"/>
                  <a:pt x="42082" y="457200"/>
                  <a:pt x="0" y="457200"/>
                </a:cubicBezTo>
                <a:cubicBezTo>
                  <a:pt x="42082" y="457200"/>
                  <a:pt x="76197" y="423085"/>
                  <a:pt x="76197" y="381003"/>
                </a:cubicBezTo>
                <a:lnTo>
                  <a:pt x="76197" y="76197"/>
                </a:lnTo>
                <a:cubicBezTo>
                  <a:pt x="76197" y="34115"/>
                  <a:pt x="110312" y="0"/>
                  <a:pt x="152394" y="0"/>
                </a:cubicBezTo>
                <a:lnTo>
                  <a:pt x="917454" y="0"/>
                </a:ln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  <a:lnTo>
                  <a:pt x="152394" y="914400"/>
                </a:lnTo>
                <a:close/>
              </a:path>
              <a:path w="1069848" h="914400" fill="none">
                <a:moveTo>
                  <a:pt x="917454" y="0"/>
                </a:move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5082" y="1765717"/>
            <a:ext cx="207331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Quy ước tên gọi các đường kẻ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/>
          <a:srcRect l="26557" t="9066" r="26947" b="9199"/>
          <a:stretch/>
        </p:blipFill>
        <p:spPr>
          <a:xfrm>
            <a:off x="4424040" y="1120093"/>
            <a:ext cx="4253430" cy="4198066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7877725" y="1862029"/>
            <a:ext cx="632432" cy="716629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877725" y="2572044"/>
            <a:ext cx="632432" cy="681633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2" name="Rectangle 41"/>
          <p:cNvSpPr/>
          <p:nvPr/>
        </p:nvSpPr>
        <p:spPr>
          <a:xfrm>
            <a:off x="7877725" y="3261281"/>
            <a:ext cx="632432" cy="573306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3" name="Rectangle 42"/>
          <p:cNvSpPr/>
          <p:nvPr/>
        </p:nvSpPr>
        <p:spPr>
          <a:xfrm>
            <a:off x="7854079" y="3849794"/>
            <a:ext cx="644670" cy="75198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4" name="Rectangle 43"/>
          <p:cNvSpPr/>
          <p:nvPr/>
        </p:nvSpPr>
        <p:spPr>
          <a:xfrm>
            <a:off x="7854079" y="4544317"/>
            <a:ext cx="640080" cy="606354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5" name="Rectangle 44"/>
          <p:cNvSpPr/>
          <p:nvPr/>
        </p:nvSpPr>
        <p:spPr>
          <a:xfrm>
            <a:off x="6575248" y="5152064"/>
            <a:ext cx="640080" cy="64008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6" name="Rectangle 45"/>
          <p:cNvSpPr/>
          <p:nvPr/>
        </p:nvSpPr>
        <p:spPr>
          <a:xfrm>
            <a:off x="5935168" y="5152064"/>
            <a:ext cx="640080" cy="64008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7" name="Rectangle 46"/>
          <p:cNvSpPr/>
          <p:nvPr/>
        </p:nvSpPr>
        <p:spPr>
          <a:xfrm>
            <a:off x="5280575" y="5175502"/>
            <a:ext cx="640080" cy="64008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8" name="Rectangle 47"/>
          <p:cNvSpPr/>
          <p:nvPr/>
        </p:nvSpPr>
        <p:spPr>
          <a:xfrm>
            <a:off x="4618178" y="5152064"/>
            <a:ext cx="640080" cy="64008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35400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35" grpId="0" animBg="1"/>
      <p:bldP spid="36" grpId="0"/>
      <p:bldP spid="37" grpId="0" animBg="1"/>
      <p:bldP spid="38" grpId="0"/>
      <p:bldP spid="39" grpId="0" animBg="1"/>
      <p:bldP spid="40" grpId="0"/>
      <p:bldP spid="34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>
            <a:spLocks noGrp="1"/>
          </p:cNvSpPr>
          <p:nvPr>
            <p:ph type="title"/>
          </p:nvPr>
        </p:nvSpPr>
        <p:spPr>
          <a:xfrm>
            <a:off x="1424971" y="340723"/>
            <a:ext cx="10297388" cy="1143000"/>
          </a:xfrm>
        </p:spPr>
        <p:txBody>
          <a:bodyPr>
            <a:normAutofit/>
          </a:bodyPr>
          <a:lstStyle/>
          <a:p>
            <a:pPr algn="just"/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</a:t>
            </a:r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sát</a:t>
            </a:r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mẫu</a:t>
            </a:r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b="1" dirty="0"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D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cỡ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vừa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sp>
        <p:nvSpPr>
          <p:cNvPr id="4" name="Google Shape;747;p69"/>
          <p:cNvSpPr/>
          <p:nvPr/>
        </p:nvSpPr>
        <p:spPr>
          <a:xfrm>
            <a:off x="348841" y="500743"/>
            <a:ext cx="822960" cy="82296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4800" dirty="0">
                <a:solidFill>
                  <a:prstClr val="black"/>
                </a:solidFill>
                <a:latin typeface="Arial Rounded MT Bold" pitchFamily="34" charset="0"/>
              </a:rPr>
              <a:t>2</a:t>
            </a:r>
            <a:endParaRPr sz="4800" dirty="0">
              <a:solidFill>
                <a:prstClr val="black"/>
              </a:solidFill>
              <a:latin typeface="Arial Rounded MT Bold" pitchFamily="34" charset="0"/>
            </a:endParaRPr>
          </a:p>
        </p:txBody>
      </p:sp>
      <p:pic>
        <p:nvPicPr>
          <p:cNvPr id="5" name="Hướng dẫn viết chữ D hoa - Instructions for capital letter D - 大写字母D的说明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0685" y="1642188"/>
            <a:ext cx="7819053" cy="427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1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05988" y="230385"/>
            <a:ext cx="9037604" cy="1143000"/>
          </a:xfrm>
        </p:spPr>
        <p:txBody>
          <a:bodyPr>
            <a:normAutofit/>
          </a:bodyPr>
          <a:lstStyle/>
          <a:p>
            <a:pPr algn="just"/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</a:t>
            </a:r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sát</a:t>
            </a:r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b="1" dirty="0"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D</a:t>
            </a:r>
            <a:r>
              <a:rPr lang="en-US" b="1" dirty="0" smtClean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cỡ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  <a:endParaRPr lang="en-US" b="1" dirty="0"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Google Shape;747;p69"/>
          <p:cNvSpPr/>
          <p:nvPr/>
        </p:nvSpPr>
        <p:spPr>
          <a:xfrm>
            <a:off x="376335" y="369406"/>
            <a:ext cx="822960" cy="82296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dirty="0">
                <a:solidFill>
                  <a:prstClr val="black"/>
                </a:solidFill>
                <a:latin typeface="Arial Rounded MT Bold" pitchFamily="34" charset="0"/>
              </a:rPr>
              <a:t>3</a:t>
            </a:r>
            <a:endParaRPr kumimoji="0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9651999"/>
              </p:ext>
            </p:extLst>
          </p:nvPr>
        </p:nvGraphicFramePr>
        <p:xfrm>
          <a:off x="3433917" y="1742210"/>
          <a:ext cx="5120640" cy="3840480"/>
        </p:xfrm>
        <a:graphic>
          <a:graphicData uri="http://schemas.openxmlformats.org/drawingml/2006/table">
            <a:tbl>
              <a:tblPr firstRow="1" bandRow="1"/>
              <a:tblGrid>
                <a:gridCol w="640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8" name="Rectangle 17"/>
          <p:cNvSpPr/>
          <p:nvPr/>
        </p:nvSpPr>
        <p:spPr>
          <a:xfrm>
            <a:off x="6642560" y="4292170"/>
            <a:ext cx="640080" cy="64008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642560" y="3652090"/>
            <a:ext cx="640080" cy="64008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5" name="Double Brace 34"/>
          <p:cNvSpPr/>
          <p:nvPr/>
        </p:nvSpPr>
        <p:spPr>
          <a:xfrm>
            <a:off x="6965061" y="3324487"/>
            <a:ext cx="1950339" cy="1606048"/>
          </a:xfrm>
          <a:custGeom>
            <a:avLst/>
            <a:gdLst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917454 w 1069848"/>
              <a:gd name="connsiteY6" fmla="*/ 0 h 914400"/>
              <a:gd name="connsiteX7" fmla="*/ 993651 w 1069848"/>
              <a:gd name="connsiteY7" fmla="*/ 76197 h 914400"/>
              <a:gd name="connsiteX8" fmla="*/ 993651 w 1069848"/>
              <a:gd name="connsiteY8" fmla="*/ 381003 h 914400"/>
              <a:gd name="connsiteX9" fmla="*/ 1069848 w 1069848"/>
              <a:gd name="connsiteY9" fmla="*/ 457200 h 914400"/>
              <a:gd name="connsiteX10" fmla="*/ 993651 w 1069848"/>
              <a:gd name="connsiteY10" fmla="*/ 533397 h 914400"/>
              <a:gd name="connsiteX11" fmla="*/ 993651 w 1069848"/>
              <a:gd name="connsiteY11" fmla="*/ 838203 h 914400"/>
              <a:gd name="connsiteX12" fmla="*/ 917454 w 1069848"/>
              <a:gd name="connsiteY12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917454 w 1069848"/>
              <a:gd name="connsiteY5" fmla="*/ 0 h 914400"/>
              <a:gd name="connsiteX6" fmla="*/ 993651 w 1069848"/>
              <a:gd name="connsiteY6" fmla="*/ 76197 h 914400"/>
              <a:gd name="connsiteX7" fmla="*/ 993651 w 1069848"/>
              <a:gd name="connsiteY7" fmla="*/ 381003 h 914400"/>
              <a:gd name="connsiteX8" fmla="*/ 1069848 w 1069848"/>
              <a:gd name="connsiteY8" fmla="*/ 457200 h 914400"/>
              <a:gd name="connsiteX9" fmla="*/ 993651 w 1069848"/>
              <a:gd name="connsiteY9" fmla="*/ 533397 h 914400"/>
              <a:gd name="connsiteX10" fmla="*/ 993651 w 1069848"/>
              <a:gd name="connsiteY10" fmla="*/ 838203 h 914400"/>
              <a:gd name="connsiteX11" fmla="*/ 917454 w 1069848"/>
              <a:gd name="connsiteY11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76197 w 1069848"/>
              <a:gd name="connsiteY3" fmla="*/ 381003 h 914400"/>
              <a:gd name="connsiteX4" fmla="*/ 917454 w 1069848"/>
              <a:gd name="connsiteY4" fmla="*/ 0 h 914400"/>
              <a:gd name="connsiteX5" fmla="*/ 993651 w 1069848"/>
              <a:gd name="connsiteY5" fmla="*/ 76197 h 914400"/>
              <a:gd name="connsiteX6" fmla="*/ 993651 w 1069848"/>
              <a:gd name="connsiteY6" fmla="*/ 381003 h 914400"/>
              <a:gd name="connsiteX7" fmla="*/ 1069848 w 1069848"/>
              <a:gd name="connsiteY7" fmla="*/ 457200 h 914400"/>
              <a:gd name="connsiteX8" fmla="*/ 993651 w 1069848"/>
              <a:gd name="connsiteY8" fmla="*/ 533397 h 914400"/>
              <a:gd name="connsiteX9" fmla="*/ 993651 w 1069848"/>
              <a:gd name="connsiteY9" fmla="*/ 838203 h 914400"/>
              <a:gd name="connsiteX10" fmla="*/ 917454 w 1069848"/>
              <a:gd name="connsiteY10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381003 h 914400"/>
              <a:gd name="connsiteX3" fmla="*/ 917454 w 1069848"/>
              <a:gd name="connsiteY3" fmla="*/ 0 h 914400"/>
              <a:gd name="connsiteX4" fmla="*/ 993651 w 1069848"/>
              <a:gd name="connsiteY4" fmla="*/ 76197 h 914400"/>
              <a:gd name="connsiteX5" fmla="*/ 993651 w 1069848"/>
              <a:gd name="connsiteY5" fmla="*/ 381003 h 914400"/>
              <a:gd name="connsiteX6" fmla="*/ 1069848 w 1069848"/>
              <a:gd name="connsiteY6" fmla="*/ 457200 h 914400"/>
              <a:gd name="connsiteX7" fmla="*/ 993651 w 1069848"/>
              <a:gd name="connsiteY7" fmla="*/ 533397 h 914400"/>
              <a:gd name="connsiteX8" fmla="*/ 993651 w 1069848"/>
              <a:gd name="connsiteY8" fmla="*/ 838203 h 914400"/>
              <a:gd name="connsiteX9" fmla="*/ 917454 w 1069848"/>
              <a:gd name="connsiteY9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381003 h 914400"/>
              <a:gd name="connsiteX2" fmla="*/ 917454 w 1069848"/>
              <a:gd name="connsiteY2" fmla="*/ 0 h 914400"/>
              <a:gd name="connsiteX3" fmla="*/ 993651 w 1069848"/>
              <a:gd name="connsiteY3" fmla="*/ 76197 h 914400"/>
              <a:gd name="connsiteX4" fmla="*/ 993651 w 1069848"/>
              <a:gd name="connsiteY4" fmla="*/ 381003 h 914400"/>
              <a:gd name="connsiteX5" fmla="*/ 1069848 w 1069848"/>
              <a:gd name="connsiteY5" fmla="*/ 457200 h 914400"/>
              <a:gd name="connsiteX6" fmla="*/ 993651 w 1069848"/>
              <a:gd name="connsiteY6" fmla="*/ 533397 h 914400"/>
              <a:gd name="connsiteX7" fmla="*/ 993651 w 1069848"/>
              <a:gd name="connsiteY7" fmla="*/ 838203 h 914400"/>
              <a:gd name="connsiteX8" fmla="*/ 917454 w 1069848"/>
              <a:gd name="connsiteY8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917454 w 1069848"/>
              <a:gd name="connsiteY0" fmla="*/ 0 h 914400"/>
              <a:gd name="connsiteX1" fmla="*/ 993651 w 1069848"/>
              <a:gd name="connsiteY1" fmla="*/ 76197 h 914400"/>
              <a:gd name="connsiteX2" fmla="*/ 993651 w 1069848"/>
              <a:gd name="connsiteY2" fmla="*/ 381003 h 914400"/>
              <a:gd name="connsiteX3" fmla="*/ 1069848 w 1069848"/>
              <a:gd name="connsiteY3" fmla="*/ 457200 h 914400"/>
              <a:gd name="connsiteX4" fmla="*/ 993651 w 1069848"/>
              <a:gd name="connsiteY4" fmla="*/ 533397 h 914400"/>
              <a:gd name="connsiteX5" fmla="*/ 993651 w 1069848"/>
              <a:gd name="connsiteY5" fmla="*/ 838203 h 914400"/>
              <a:gd name="connsiteX6" fmla="*/ 917454 w 1069848"/>
              <a:gd name="connsiteY6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9848" h="914400" stroke="0" extrusionOk="0">
                <a:moveTo>
                  <a:pt x="152394" y="914400"/>
                </a:moveTo>
                <a:cubicBezTo>
                  <a:pt x="110312" y="914400"/>
                  <a:pt x="76197" y="880285"/>
                  <a:pt x="76197" y="838203"/>
                </a:cubicBezTo>
                <a:lnTo>
                  <a:pt x="76197" y="533397"/>
                </a:lnTo>
                <a:cubicBezTo>
                  <a:pt x="76197" y="491315"/>
                  <a:pt x="42082" y="457200"/>
                  <a:pt x="0" y="457200"/>
                </a:cubicBezTo>
                <a:cubicBezTo>
                  <a:pt x="42082" y="457200"/>
                  <a:pt x="76197" y="423085"/>
                  <a:pt x="76197" y="381003"/>
                </a:cubicBezTo>
                <a:lnTo>
                  <a:pt x="76197" y="76197"/>
                </a:lnTo>
                <a:cubicBezTo>
                  <a:pt x="76197" y="34115"/>
                  <a:pt x="110312" y="0"/>
                  <a:pt x="152394" y="0"/>
                </a:cubicBezTo>
                <a:lnTo>
                  <a:pt x="917454" y="0"/>
                </a:ln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  <a:lnTo>
                  <a:pt x="152394" y="914400"/>
                </a:lnTo>
                <a:close/>
              </a:path>
              <a:path w="1069848" h="914400" fill="none">
                <a:moveTo>
                  <a:pt x="917454" y="0"/>
                </a:move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915400" y="3067050"/>
            <a:ext cx="205740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 cao 2 ô li rưỡi</a:t>
            </a:r>
          </a:p>
        </p:txBody>
      </p:sp>
      <p:sp>
        <p:nvSpPr>
          <p:cNvPr id="37" name="Double Brace 34"/>
          <p:cNvSpPr/>
          <p:nvPr/>
        </p:nvSpPr>
        <p:spPr>
          <a:xfrm rot="5400000">
            <a:off x="4555047" y="4458068"/>
            <a:ext cx="1611850" cy="1283015"/>
          </a:xfrm>
          <a:custGeom>
            <a:avLst/>
            <a:gdLst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917454 w 1069848"/>
              <a:gd name="connsiteY6" fmla="*/ 0 h 914400"/>
              <a:gd name="connsiteX7" fmla="*/ 993651 w 1069848"/>
              <a:gd name="connsiteY7" fmla="*/ 76197 h 914400"/>
              <a:gd name="connsiteX8" fmla="*/ 993651 w 1069848"/>
              <a:gd name="connsiteY8" fmla="*/ 381003 h 914400"/>
              <a:gd name="connsiteX9" fmla="*/ 1069848 w 1069848"/>
              <a:gd name="connsiteY9" fmla="*/ 457200 h 914400"/>
              <a:gd name="connsiteX10" fmla="*/ 993651 w 1069848"/>
              <a:gd name="connsiteY10" fmla="*/ 533397 h 914400"/>
              <a:gd name="connsiteX11" fmla="*/ 993651 w 1069848"/>
              <a:gd name="connsiteY11" fmla="*/ 838203 h 914400"/>
              <a:gd name="connsiteX12" fmla="*/ 917454 w 1069848"/>
              <a:gd name="connsiteY12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917454 w 1069848"/>
              <a:gd name="connsiteY5" fmla="*/ 0 h 914400"/>
              <a:gd name="connsiteX6" fmla="*/ 993651 w 1069848"/>
              <a:gd name="connsiteY6" fmla="*/ 76197 h 914400"/>
              <a:gd name="connsiteX7" fmla="*/ 993651 w 1069848"/>
              <a:gd name="connsiteY7" fmla="*/ 381003 h 914400"/>
              <a:gd name="connsiteX8" fmla="*/ 1069848 w 1069848"/>
              <a:gd name="connsiteY8" fmla="*/ 457200 h 914400"/>
              <a:gd name="connsiteX9" fmla="*/ 993651 w 1069848"/>
              <a:gd name="connsiteY9" fmla="*/ 533397 h 914400"/>
              <a:gd name="connsiteX10" fmla="*/ 993651 w 1069848"/>
              <a:gd name="connsiteY10" fmla="*/ 838203 h 914400"/>
              <a:gd name="connsiteX11" fmla="*/ 917454 w 1069848"/>
              <a:gd name="connsiteY11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76197 w 1069848"/>
              <a:gd name="connsiteY3" fmla="*/ 381003 h 914400"/>
              <a:gd name="connsiteX4" fmla="*/ 917454 w 1069848"/>
              <a:gd name="connsiteY4" fmla="*/ 0 h 914400"/>
              <a:gd name="connsiteX5" fmla="*/ 993651 w 1069848"/>
              <a:gd name="connsiteY5" fmla="*/ 76197 h 914400"/>
              <a:gd name="connsiteX6" fmla="*/ 993651 w 1069848"/>
              <a:gd name="connsiteY6" fmla="*/ 381003 h 914400"/>
              <a:gd name="connsiteX7" fmla="*/ 1069848 w 1069848"/>
              <a:gd name="connsiteY7" fmla="*/ 457200 h 914400"/>
              <a:gd name="connsiteX8" fmla="*/ 993651 w 1069848"/>
              <a:gd name="connsiteY8" fmla="*/ 533397 h 914400"/>
              <a:gd name="connsiteX9" fmla="*/ 993651 w 1069848"/>
              <a:gd name="connsiteY9" fmla="*/ 838203 h 914400"/>
              <a:gd name="connsiteX10" fmla="*/ 917454 w 1069848"/>
              <a:gd name="connsiteY10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381003 h 914400"/>
              <a:gd name="connsiteX3" fmla="*/ 917454 w 1069848"/>
              <a:gd name="connsiteY3" fmla="*/ 0 h 914400"/>
              <a:gd name="connsiteX4" fmla="*/ 993651 w 1069848"/>
              <a:gd name="connsiteY4" fmla="*/ 76197 h 914400"/>
              <a:gd name="connsiteX5" fmla="*/ 993651 w 1069848"/>
              <a:gd name="connsiteY5" fmla="*/ 381003 h 914400"/>
              <a:gd name="connsiteX6" fmla="*/ 1069848 w 1069848"/>
              <a:gd name="connsiteY6" fmla="*/ 457200 h 914400"/>
              <a:gd name="connsiteX7" fmla="*/ 993651 w 1069848"/>
              <a:gd name="connsiteY7" fmla="*/ 533397 h 914400"/>
              <a:gd name="connsiteX8" fmla="*/ 993651 w 1069848"/>
              <a:gd name="connsiteY8" fmla="*/ 838203 h 914400"/>
              <a:gd name="connsiteX9" fmla="*/ 917454 w 1069848"/>
              <a:gd name="connsiteY9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381003 h 914400"/>
              <a:gd name="connsiteX2" fmla="*/ 917454 w 1069848"/>
              <a:gd name="connsiteY2" fmla="*/ 0 h 914400"/>
              <a:gd name="connsiteX3" fmla="*/ 993651 w 1069848"/>
              <a:gd name="connsiteY3" fmla="*/ 76197 h 914400"/>
              <a:gd name="connsiteX4" fmla="*/ 993651 w 1069848"/>
              <a:gd name="connsiteY4" fmla="*/ 381003 h 914400"/>
              <a:gd name="connsiteX5" fmla="*/ 1069848 w 1069848"/>
              <a:gd name="connsiteY5" fmla="*/ 457200 h 914400"/>
              <a:gd name="connsiteX6" fmla="*/ 993651 w 1069848"/>
              <a:gd name="connsiteY6" fmla="*/ 533397 h 914400"/>
              <a:gd name="connsiteX7" fmla="*/ 993651 w 1069848"/>
              <a:gd name="connsiteY7" fmla="*/ 838203 h 914400"/>
              <a:gd name="connsiteX8" fmla="*/ 917454 w 1069848"/>
              <a:gd name="connsiteY8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917454 w 1069848"/>
              <a:gd name="connsiteY0" fmla="*/ 0 h 914400"/>
              <a:gd name="connsiteX1" fmla="*/ 993651 w 1069848"/>
              <a:gd name="connsiteY1" fmla="*/ 76197 h 914400"/>
              <a:gd name="connsiteX2" fmla="*/ 993651 w 1069848"/>
              <a:gd name="connsiteY2" fmla="*/ 381003 h 914400"/>
              <a:gd name="connsiteX3" fmla="*/ 1069848 w 1069848"/>
              <a:gd name="connsiteY3" fmla="*/ 457200 h 914400"/>
              <a:gd name="connsiteX4" fmla="*/ 993651 w 1069848"/>
              <a:gd name="connsiteY4" fmla="*/ 533397 h 914400"/>
              <a:gd name="connsiteX5" fmla="*/ 993651 w 1069848"/>
              <a:gd name="connsiteY5" fmla="*/ 838203 h 914400"/>
              <a:gd name="connsiteX6" fmla="*/ 917454 w 1069848"/>
              <a:gd name="connsiteY6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9848" h="914400" stroke="0" extrusionOk="0">
                <a:moveTo>
                  <a:pt x="152394" y="914400"/>
                </a:moveTo>
                <a:cubicBezTo>
                  <a:pt x="110312" y="914400"/>
                  <a:pt x="76197" y="880285"/>
                  <a:pt x="76197" y="838203"/>
                </a:cubicBezTo>
                <a:lnTo>
                  <a:pt x="76197" y="533397"/>
                </a:lnTo>
                <a:cubicBezTo>
                  <a:pt x="76197" y="491315"/>
                  <a:pt x="42082" y="457200"/>
                  <a:pt x="0" y="457200"/>
                </a:cubicBezTo>
                <a:cubicBezTo>
                  <a:pt x="42082" y="457200"/>
                  <a:pt x="76197" y="423085"/>
                  <a:pt x="76197" y="381003"/>
                </a:cubicBezTo>
                <a:lnTo>
                  <a:pt x="76197" y="76197"/>
                </a:lnTo>
                <a:cubicBezTo>
                  <a:pt x="76197" y="34115"/>
                  <a:pt x="110312" y="0"/>
                  <a:pt x="152394" y="0"/>
                </a:cubicBezTo>
                <a:lnTo>
                  <a:pt x="917454" y="0"/>
                </a:ln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  <a:lnTo>
                  <a:pt x="152394" y="914400"/>
                </a:lnTo>
                <a:close/>
              </a:path>
              <a:path w="1069848" h="914400" fill="none">
                <a:moveTo>
                  <a:pt x="917454" y="0"/>
                </a:move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048000" y="5821860"/>
            <a:ext cx="48641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 rộng 2 ô li</a:t>
            </a:r>
          </a:p>
        </p:txBody>
      </p:sp>
      <p:grpSp>
        <p:nvGrpSpPr>
          <p:cNvPr id="41" name="Group 40"/>
          <p:cNvGrpSpPr/>
          <p:nvPr/>
        </p:nvGrpSpPr>
        <p:grpSpPr>
          <a:xfrm rot="16200000">
            <a:off x="6642560" y="3024732"/>
            <a:ext cx="640080" cy="640080"/>
            <a:chOff x="7328483" y="5520493"/>
            <a:chExt cx="640080" cy="640080"/>
          </a:xfrm>
        </p:grpSpPr>
        <p:sp>
          <p:nvSpPr>
            <p:cNvPr id="42" name="Rectangle 41"/>
            <p:cNvSpPr/>
            <p:nvPr/>
          </p:nvSpPr>
          <p:spPr>
            <a:xfrm>
              <a:off x="7328483" y="5520493"/>
              <a:ext cx="640080" cy="640080"/>
            </a:xfrm>
            <a:prstGeom prst="rect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endParaRPr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7641100" y="5536731"/>
              <a:ext cx="0" cy="6088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 descr="HƯỚNG DẪN QUY TRÌNH VIẾT CHỮ D HOA CỠ NHỎ - YouTube - Cốc Cốc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9" t="34303" r="57456" b="39634"/>
          <a:stretch/>
        </p:blipFill>
        <p:spPr>
          <a:xfrm>
            <a:off x="4742854" y="3024731"/>
            <a:ext cx="1915943" cy="1995138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722320" y="4933149"/>
            <a:ext cx="640080" cy="64008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362400" y="4933149"/>
            <a:ext cx="640080" cy="64008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34151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35" grpId="0" animBg="1"/>
      <p:bldP spid="36" grpId="0"/>
      <p:bldP spid="37" grpId="0" animBg="1"/>
      <p:bldP spid="38" grpId="0"/>
      <p:bldP spid="20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ƯỚNG DẪN QUY TRÌNH VIẾT CHỮ D HOA CỠ NHỎ - YouTube - Cốc Cốc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9" t="34303" r="57456" b="39634"/>
          <a:stretch/>
        </p:blipFill>
        <p:spPr>
          <a:xfrm>
            <a:off x="1807029" y="2352718"/>
            <a:ext cx="2979426" cy="3102580"/>
          </a:xfrm>
          <a:prstGeom prst="rect">
            <a:avLst/>
          </a:prstGeom>
        </p:spPr>
      </p:pic>
      <p:sp>
        <p:nvSpPr>
          <p:cNvPr id="4" name="Title 4"/>
          <p:cNvSpPr txBox="1">
            <a:spLocks/>
          </p:cNvSpPr>
          <p:nvPr/>
        </p:nvSpPr>
        <p:spPr>
          <a:xfrm>
            <a:off x="1053193" y="527120"/>
            <a:ext cx="1039857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</a:t>
            </a:r>
            <a:r>
              <a:rPr lang="en-US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sát</a:t>
            </a:r>
            <a:r>
              <a:rPr lang="en-US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mẫu</a:t>
            </a:r>
            <a:r>
              <a:rPr lang="en-US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smtClean="0">
                <a:solidFill>
                  <a:prstClr val="black"/>
                </a:solidFill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b="1" dirty="0" smtClean="0">
                <a:solidFill>
                  <a:prstClr val="black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dirty="0" err="1" smtClean="0">
                <a:solidFill>
                  <a:prstClr val="black"/>
                </a:solidFill>
                <a:latin typeface="+mn-lt"/>
                <a:ea typeface="Arial-Rounded" pitchFamily="34" charset="0"/>
                <a:cs typeface="Arial-Rounded" pitchFamily="34" charset="0"/>
              </a:rPr>
              <a:t>cỡ</a:t>
            </a:r>
            <a:r>
              <a:rPr lang="en-US" dirty="0" smtClean="0">
                <a:solidFill>
                  <a:prstClr val="black"/>
                </a:solidFill>
                <a:latin typeface="+mn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+mn-lt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dirty="0" smtClean="0">
                <a:solidFill>
                  <a:prstClr val="black"/>
                </a:solidFill>
                <a:latin typeface="+mn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+mn-lt"/>
                <a:ea typeface="Arial-Rounded" pitchFamily="34" charset="0"/>
                <a:cs typeface="Arial-Rounded" pitchFamily="34" charset="0"/>
              </a:rPr>
              <a:t>nhỏ</a:t>
            </a:r>
            <a:r>
              <a:rPr lang="en-US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  <a:endParaRPr lang="en-US" b="1" dirty="0">
              <a:solidFill>
                <a:prstClr val="black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Google Shape;747;p69"/>
          <p:cNvSpPr/>
          <p:nvPr/>
        </p:nvSpPr>
        <p:spPr>
          <a:xfrm>
            <a:off x="230233" y="640583"/>
            <a:ext cx="822960" cy="82296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noProof="0" dirty="0">
                <a:solidFill>
                  <a:prstClr val="black"/>
                </a:solidFill>
                <a:latin typeface="Arial Rounded MT Bold" pitchFamily="34" charset="0"/>
              </a:rPr>
              <a:t>4</a:t>
            </a:r>
            <a:endParaRPr kumimoji="0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pic>
        <p:nvPicPr>
          <p:cNvPr id="6" name="HƯỚNG DẪN QUY TRÌNH VIẾT CHỮ D HOA CỠ NHỎ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6645" end="4210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42115" y="1670120"/>
            <a:ext cx="6858000" cy="450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591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704850" y="95251"/>
            <a:ext cx="10774680" cy="7357110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88" tIns="42794" rIns="85588" bIns="42794" anchor="ctr"/>
          <a:lstStyle/>
          <a:p>
            <a:pPr marL="0" marR="0" lvl="0" indent="0" algn="ctr" defTabSz="10972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9219" name="Picture 4" descr="C:\Users\thu ha\Desktop\beach-hd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4" t="12500" b="62500"/>
          <a:stretch>
            <a:fillRect/>
          </a:stretch>
        </p:blipFill>
        <p:spPr bwMode="auto">
          <a:xfrm>
            <a:off x="518160" y="6334126"/>
            <a:ext cx="11064240" cy="843914"/>
          </a:xfrm>
          <a:prstGeom prst="rect">
            <a:avLst/>
          </a:prstGeom>
          <a:noFill/>
          <a:ln>
            <a:noFill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2" descr="C:\Users\ngocdung\Desktop\Tu_the_ngoi_ho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960" y="335280"/>
            <a:ext cx="7559040" cy="592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900316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04800" y="1537730"/>
            <a:ext cx="5998308" cy="4872475"/>
            <a:chOff x="3261519" y="1037303"/>
            <a:chExt cx="5998308" cy="487247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4" b="10000"/>
            <a:stretch/>
          </p:blipFill>
          <p:spPr>
            <a:xfrm>
              <a:off x="3261519" y="1037303"/>
              <a:ext cx="5998308" cy="4872475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800759" y="2505790"/>
              <a:ext cx="166116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9600" dirty="0">
                  <a:solidFill>
                    <a:prstClr val="white"/>
                  </a:solidFill>
                  <a:latin typeface="HP001 5 hàng" pitchFamily="34" charset="0"/>
                  <a:ea typeface="HP001 4H" pitchFamily="34" charset="-127"/>
                </a:rPr>
                <a:t>D</a:t>
              </a: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H" pitchFamily="34" charset="-127"/>
                <a:ea typeface="HP001 4H" pitchFamily="34" charset="-127"/>
                <a:cs typeface="+mn-cs"/>
              </a:endParaRPr>
            </a:p>
          </p:txBody>
        </p:sp>
      </p:grpSp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1924050" y="671550"/>
            <a:ext cx="9525000" cy="1143000"/>
          </a:xfrm>
        </p:spPr>
        <p:txBody>
          <a:bodyPr>
            <a:normAutofit/>
          </a:bodyPr>
          <a:lstStyle/>
          <a:p>
            <a:pPr algn="just"/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b="1" dirty="0"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D</a:t>
            </a:r>
            <a:r>
              <a:rPr lang="en-US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lang="en-US" b="1" dirty="0"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Google Shape;747;p69"/>
          <p:cNvSpPr/>
          <p:nvPr/>
        </p:nvSpPr>
        <p:spPr>
          <a:xfrm>
            <a:off x="1009650" y="714769"/>
            <a:ext cx="822960" cy="82296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dirty="0">
                <a:solidFill>
                  <a:prstClr val="black"/>
                </a:solidFill>
                <a:latin typeface="Arial Rounded MT Bold" pitchFamily="34" charset="0"/>
              </a:rPr>
              <a:t>4</a:t>
            </a:r>
            <a:endParaRPr kumimoji="0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1" t="2486" r="28480" b="61366"/>
          <a:stretch/>
        </p:blipFill>
        <p:spPr>
          <a:xfrm>
            <a:off x="6295053" y="1679510"/>
            <a:ext cx="5896947" cy="3326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11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2" t="59734" r="9868" b="5277"/>
          <a:stretch/>
        </p:blipFill>
        <p:spPr bwMode="auto">
          <a:xfrm>
            <a:off x="592455" y="1915465"/>
            <a:ext cx="12161837" cy="2986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4"/>
          <p:cNvSpPr txBox="1">
            <a:spLocks/>
          </p:cNvSpPr>
          <p:nvPr/>
        </p:nvSpPr>
        <p:spPr>
          <a:xfrm>
            <a:off x="1832610" y="671550"/>
            <a:ext cx="9525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câu ứng dụng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Google Shape;747;p69"/>
          <p:cNvSpPr/>
          <p:nvPr/>
        </p:nvSpPr>
        <p:spPr>
          <a:xfrm>
            <a:off x="1009650" y="714769"/>
            <a:ext cx="822960" cy="82296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4</a:t>
            </a:r>
            <a:endParaRPr kumimoji="0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1308663" y="3014457"/>
            <a:ext cx="996315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900" dirty="0" smtClean="0">
                <a:solidFill>
                  <a:prstClr val="black"/>
                </a:solidFill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Dắt</a:t>
            </a:r>
            <a:r>
              <a:rPr kumimoji="0" lang="en-US" sz="4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vi-VN" sz="4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trẻ</a:t>
            </a:r>
            <a:r>
              <a:rPr kumimoji="0" lang="en-US" sz="4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4900" dirty="0" smtClean="0">
                <a:solidFill>
                  <a:prstClr val="black"/>
                </a:solidFill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kumimoji="0" lang="en-US" sz="4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vi-VN" sz="4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itle 4"/>
          <p:cNvSpPr txBox="1">
            <a:spLocks/>
          </p:cNvSpPr>
          <p:nvPr/>
        </p:nvSpPr>
        <p:spPr>
          <a:xfrm>
            <a:off x="1241988" y="1575295"/>
            <a:ext cx="10029825" cy="19725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900" dirty="0" smtClean="0">
                <a:solidFill>
                  <a:prstClr val="black"/>
                </a:solidFill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Dung</a:t>
            </a:r>
            <a:r>
              <a:rPr lang="en-US" sz="4900" dirty="0" smtClean="0">
                <a:solidFill>
                  <a:prstClr val="black"/>
                </a:solidFill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4900" dirty="0" smtClean="0">
                <a:solidFill>
                  <a:prstClr val="black"/>
                </a:solidFill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dăng dung</a:t>
            </a:r>
            <a:r>
              <a:rPr lang="en-US" sz="4900" dirty="0" smtClean="0">
                <a:solidFill>
                  <a:prstClr val="black"/>
                </a:solidFill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vi-VN" sz="4900" dirty="0" smtClean="0">
                <a:solidFill>
                  <a:prstClr val="black"/>
                </a:solidFill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dẻ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11665" y="2716118"/>
            <a:ext cx="274432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  </a:t>
            </a:r>
            <a:endParaRPr kumimoji="0" lang="en-US" sz="53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344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" b="10000"/>
          <a:stretch/>
        </p:blipFill>
        <p:spPr>
          <a:xfrm>
            <a:off x="2512480" y="67936"/>
            <a:ext cx="7983748" cy="6485265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2790372" y="938682"/>
          <a:ext cx="4389120" cy="3291840"/>
        </p:xfrm>
        <a:graphic>
          <a:graphicData uri="http://schemas.openxmlformats.org/drawingml/2006/table">
            <a:tbl>
              <a:tblPr firstRow="1" bandRow="1"/>
              <a:tblGrid>
                <a:gridCol w="548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84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674292" y="2316644"/>
            <a:ext cx="35052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0700" dirty="0" smtClean="0">
                <a:solidFill>
                  <a:prstClr val="white"/>
                </a:solidFill>
                <a:latin typeface="HP001 5 hàng" pitchFamily="34" charset="0"/>
                <a:ea typeface="HP001 4H" pitchFamily="34" charset="-127"/>
              </a:rPr>
              <a:t>Dắt</a:t>
            </a:r>
            <a:endParaRPr kumimoji="0" lang="en-US" sz="10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itchFamily="34" charset="0"/>
              <a:ea typeface="HP001 4H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596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917</TotalTime>
  <Words>222</Words>
  <Application>Microsoft Office PowerPoint</Application>
  <PresentationFormat>Widescreen</PresentationFormat>
  <Paragraphs>64</Paragraphs>
  <Slides>12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12</vt:i4>
      </vt:variant>
    </vt:vector>
  </HeadingPairs>
  <TitlesOfParts>
    <vt:vector size="32" baseType="lpstr">
      <vt:lpstr>Microsoft YaHei</vt:lpstr>
      <vt:lpstr>宋体</vt:lpstr>
      <vt:lpstr>宋体</vt:lpstr>
      <vt:lpstr>Arial</vt:lpstr>
      <vt:lpstr>Arial Rounded MT Bold</vt:lpstr>
      <vt:lpstr>Arial-Rounded</vt:lpstr>
      <vt:lpstr>Calibri</vt:lpstr>
      <vt:lpstr>Calibri Light</vt:lpstr>
      <vt:lpstr>HP001 4 hàng</vt:lpstr>
      <vt:lpstr>HP001 4H</vt:lpstr>
      <vt:lpstr>HP001 5 hàng</vt:lpstr>
      <vt:lpstr>Times New Roman</vt:lpstr>
      <vt:lpstr>6_Office Theme</vt:lpstr>
      <vt:lpstr>2_Office Theme</vt:lpstr>
      <vt:lpstr>Office Theme</vt:lpstr>
      <vt:lpstr>5_Office Theme</vt:lpstr>
      <vt:lpstr>1_Office Theme</vt:lpstr>
      <vt:lpstr>7_Office Theme</vt:lpstr>
      <vt:lpstr>10_Office Theme</vt:lpstr>
      <vt:lpstr>8_Office Theme</vt:lpstr>
      <vt:lpstr>PowerPoint Presentation</vt:lpstr>
      <vt:lpstr>Quan sát chữ hoa D (cỡ chữ vừa)</vt:lpstr>
      <vt:lpstr>Quan sát  viết mẫu chữ hoa D (cỡ chữ vừa)</vt:lpstr>
      <vt:lpstr>Quan sát chữ hoa D (cỡ chữ nhỏ)</vt:lpstr>
      <vt:lpstr>PowerPoint Presentation</vt:lpstr>
      <vt:lpstr>PowerPoint Presentation</vt:lpstr>
      <vt:lpstr>Viết chữ hoa D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Huyen</cp:lastModifiedBy>
  <cp:revision>88</cp:revision>
  <dcterms:created xsi:type="dcterms:W3CDTF">2021-06-19T10:18:58Z</dcterms:created>
  <dcterms:modified xsi:type="dcterms:W3CDTF">2024-10-10T14:31:47Z</dcterms:modified>
</cp:coreProperties>
</file>