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6"/>
  </p:notesMasterIdLst>
  <p:sldIdLst>
    <p:sldId id="746" r:id="rId2"/>
    <p:sldId id="660" r:id="rId3"/>
    <p:sldId id="687" r:id="rId4"/>
    <p:sldId id="742" r:id="rId5"/>
    <p:sldId id="296" r:id="rId6"/>
    <p:sldId id="743" r:id="rId7"/>
    <p:sldId id="744" r:id="rId8"/>
    <p:sldId id="739" r:id="rId9"/>
    <p:sldId id="722" r:id="rId10"/>
    <p:sldId id="698" r:id="rId11"/>
    <p:sldId id="730" r:id="rId12"/>
    <p:sldId id="745" r:id="rId13"/>
    <p:sldId id="712" r:id="rId14"/>
    <p:sldId id="716" r:id="rId15"/>
  </p:sldIdLst>
  <p:sldSz cx="12161838" cy="6858000"/>
  <p:notesSz cx="6858000" cy="9144000"/>
  <p:embeddedFontLst>
    <p:embeddedFont>
      <p:font typeface="Londrina Solid" panose="020B0604020202020204" charset="0"/>
      <p:regular r:id="rId17"/>
    </p:embeddedFont>
    <p:embeddedFont>
      <p:font typeface="Poppins" panose="020B0604020202020204" charset="0"/>
      <p:regular r:id="rId18"/>
      <p:bold r:id="rId19"/>
      <p:italic r:id="rId20"/>
      <p:boldItalic r:id="rId21"/>
    </p:embeddedFont>
    <p:embeddedFont>
      <p:font typeface=".TMC-Ong Do"/>
      <p:regular r:id="rId22"/>
    </p:embeddedFont>
    <p:embeddedFont>
      <p:font typeface="AvantGarde" panose="00000400000000000000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AEB"/>
    <a:srgbClr val="CAF5B5"/>
    <a:srgbClr val="D1EDF8"/>
    <a:srgbClr val="AED9F3"/>
    <a:srgbClr val="F8D2E4"/>
    <a:srgbClr val="FEDD98"/>
    <a:srgbClr val="A3BAD9"/>
    <a:srgbClr val="47E1FB"/>
    <a:srgbClr val="20D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140157-ECE1-4FC2-97AC-F8D410F6F7BB}">
  <a:tblStyle styleId="{03140157-ECE1-4FC2-97AC-F8D410F6F7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5" autoAdjust="0"/>
    <p:restoredTop sz="88398" autoAdjust="0"/>
  </p:normalViewPr>
  <p:slideViewPr>
    <p:cSldViewPr snapToGrid="0">
      <p:cViewPr varScale="1">
        <p:scale>
          <a:sx n="76" d="100"/>
          <a:sy n="76" d="100"/>
        </p:scale>
        <p:origin x="65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88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1551c9198ce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1" name="Google Shape;4381;g1551c9198ce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28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8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51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4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94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4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 mẫu cả bài, đọc diễn cảm, nhấn giọng ở những từ ngữ giàu sức gợi tả, gợi cảm. GV có thể mời 2 em đọc nối tiếp khổ thơ.</a:t>
            </a:r>
          </a:p>
        </p:txBody>
      </p:sp>
    </p:spTree>
    <p:extLst>
      <p:ext uri="{BB962C8B-B14F-4D97-AF65-F5344CB8AC3E}">
        <p14:creationId xmlns:p14="http://schemas.microsoft.com/office/powerpoint/2010/main" val="330744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472784" y="399490"/>
            <a:ext cx="278839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191987" y="3102436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84013" y="63032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5692" y="1787267"/>
            <a:ext cx="278842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1_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1145" y="-317936"/>
            <a:ext cx="2160405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001" y="-453541"/>
            <a:ext cx="2944551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53361" y="-248837"/>
            <a:ext cx="2160405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27069" y="-384443"/>
            <a:ext cx="2944551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7238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43923" y="5721742"/>
            <a:ext cx="609104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897916" y="6060025"/>
            <a:ext cx="472857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16520" y="6415652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4397" y="4020383"/>
            <a:ext cx="357525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49643" y="2443934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09366" y="719821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52487" y="2925819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388783" y="4705479"/>
            <a:ext cx="284930" cy="33035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66625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54527" y="2244605"/>
            <a:ext cx="6653567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54527" y="3372597"/>
            <a:ext cx="6653567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68860" y="6144053"/>
            <a:ext cx="24038292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491" y="-188798"/>
            <a:ext cx="3354278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8999832" y="-188798"/>
            <a:ext cx="3354278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1177" y="5416959"/>
            <a:ext cx="2211510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57746" y="5787599"/>
            <a:ext cx="1428313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29523" y="5745256"/>
            <a:ext cx="641505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7750" y="6464513"/>
            <a:ext cx="48772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28745" y="6543670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5534" y="4512560"/>
            <a:ext cx="357518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20072" y="316025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2570980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48747" y="1568467"/>
            <a:ext cx="10264543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44971" y="292533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281244" y="347126"/>
            <a:ext cx="8884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13255" y="149639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30063" y="454423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15374" y="180666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36992" y="14965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1971644" y="738327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62520" y="564825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25584" y="3067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2275" y="4312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407" y="19883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2866" y="347110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06997" y="3471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26624" y="132371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2591" y="1922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1629" y="408489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6525" y="1661057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74918" y="4046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44124" y="1207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19269" y="306743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69621" y="1207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33308" y="120723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24184" y="294224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679274" y="1760013"/>
            <a:ext cx="89060" cy="888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18858" y="2278952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17448" y="1988451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02757" y="1125468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0510" y="952251"/>
            <a:ext cx="89020" cy="8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26337" y="404759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55493" y="2671141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29363" y="183769"/>
            <a:ext cx="89020" cy="8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292934" y="119698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880220" y="56487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2147" y="183741"/>
            <a:ext cx="89060" cy="888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60669" y="192363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5970" y="776088"/>
            <a:ext cx="89020" cy="8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1624" y="431334"/>
            <a:ext cx="89107" cy="888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0480" y="166100"/>
            <a:ext cx="89107" cy="888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594" y="8371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6752" y="25490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802666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"/>
          <p:cNvSpPr/>
          <p:nvPr/>
        </p:nvSpPr>
        <p:spPr>
          <a:xfrm>
            <a:off x="234851" y="235400"/>
            <a:ext cx="11692203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4" name="Google Shape;664;p7"/>
          <p:cNvGrpSpPr/>
          <p:nvPr/>
        </p:nvGrpSpPr>
        <p:grpSpPr>
          <a:xfrm rot="-771151">
            <a:off x="-93224" y="4229252"/>
            <a:ext cx="1845941" cy="3287425"/>
            <a:chOff x="593002" y="2042708"/>
            <a:chExt cx="1261647" cy="2241302"/>
          </a:xfrm>
        </p:grpSpPr>
        <p:grpSp>
          <p:nvGrpSpPr>
            <p:cNvPr id="665" name="Google Shape;665;p7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26" extrusionOk="0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476" extrusionOk="0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1573" extrusionOk="0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267" extrusionOk="0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078" extrusionOk="0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2244" extrusionOk="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3944" extrusionOk="0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058" extrusionOk="0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361" extrusionOk="0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392" extrusionOk="0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945" extrusionOk="0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77" name="Google Shape;677;p7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678" name="Google Shape;678;p7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22348" fill="none" extrusionOk="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666" fill="none" extrusionOk="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avLst/>
                <a:gdLst/>
                <a:ahLst/>
                <a:cxnLst/>
                <a:rect l="l" t="t" r="r" b="b"/>
                <a:pathLst>
                  <a:path w="4020" h="2849" fill="none" extrusionOk="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393" fill="none" extrusionOk="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373" fill="none" extrusionOk="0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616" fill="none" extrusionOk="0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84" name="Google Shape;684;p7"/>
          <p:cNvGrpSpPr/>
          <p:nvPr/>
        </p:nvGrpSpPr>
        <p:grpSpPr>
          <a:xfrm>
            <a:off x="265030" y="174737"/>
            <a:ext cx="940315" cy="1753065"/>
            <a:chOff x="199265" y="131052"/>
            <a:chExt cx="706985" cy="1314799"/>
          </a:xfrm>
        </p:grpSpPr>
        <p:grpSp>
          <p:nvGrpSpPr>
            <p:cNvPr id="685" name="Google Shape;685;p7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686" name="Google Shape;68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9" name="Google Shape;689;p7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690" name="Google Shape;690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1" name="Google Shape;701;p7"/>
            <p:cNvGrpSpPr/>
            <p:nvPr/>
          </p:nvGrpSpPr>
          <p:grpSpPr>
            <a:xfrm>
              <a:off x="338733" y="728913"/>
              <a:ext cx="139466" cy="159114"/>
              <a:chOff x="11250843" y="1932532"/>
              <a:chExt cx="402616" cy="459335"/>
            </a:xfrm>
          </p:grpSpPr>
          <p:sp>
            <p:nvSpPr>
              <p:cNvPr id="702" name="Google Shape;702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520190" y="131052"/>
              <a:ext cx="386060" cy="360087"/>
              <a:chOff x="9460636" y="2071442"/>
              <a:chExt cx="1221710" cy="1139515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7" name="Google Shape;717;p7"/>
          <p:cNvGrpSpPr/>
          <p:nvPr/>
        </p:nvGrpSpPr>
        <p:grpSpPr>
          <a:xfrm>
            <a:off x="10976957" y="-243025"/>
            <a:ext cx="1818805" cy="1993255"/>
            <a:chOff x="8253135" y="-182269"/>
            <a:chExt cx="1367487" cy="1494941"/>
          </a:xfrm>
        </p:grpSpPr>
        <p:grpSp>
          <p:nvGrpSpPr>
            <p:cNvPr id="718" name="Google Shape;718;p7"/>
            <p:cNvGrpSpPr/>
            <p:nvPr/>
          </p:nvGrpSpPr>
          <p:grpSpPr>
            <a:xfrm rot="-4146560">
              <a:off x="8327351" y="65991"/>
              <a:ext cx="1219055" cy="998422"/>
              <a:chOff x="431982" y="2910018"/>
              <a:chExt cx="1219007" cy="998383"/>
            </a:xfrm>
          </p:grpSpPr>
          <p:sp>
            <p:nvSpPr>
              <p:cNvPr id="719" name="Google Shape;719;p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460" fill="none" extrusionOk="0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192" fill="none" extrusionOk="0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133" fill="none" extrusionOk="0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7027" fill="none" extrusionOk="0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723" name="Google Shape;723;p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724" name="Google Shape;724;p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6" extrusionOk="0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5" name="Google Shape;725;p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6" extrusionOk="0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6" name="Google Shape;726;p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40" extrusionOk="0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7" name="Google Shape;727;p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38" extrusionOk="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8" name="Google Shape;728;p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40" extrusionOk="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29" name="Google Shape;729;p7"/>
            <p:cNvGrpSpPr/>
            <p:nvPr/>
          </p:nvGrpSpPr>
          <p:grpSpPr>
            <a:xfrm>
              <a:off x="8769996" y="1085777"/>
              <a:ext cx="139466" cy="159114"/>
              <a:chOff x="11250843" y="1932532"/>
              <a:chExt cx="402616" cy="459335"/>
            </a:xfrm>
          </p:grpSpPr>
          <p:sp>
            <p:nvSpPr>
              <p:cNvPr id="730" name="Google Shape;730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33" name="Google Shape;733;p7"/>
            <p:cNvGrpSpPr/>
            <p:nvPr/>
          </p:nvGrpSpPr>
          <p:grpSpPr>
            <a:xfrm rot="-2700000" flipH="1">
              <a:off x="8646742" y="153276"/>
              <a:ext cx="385981" cy="360013"/>
              <a:chOff x="9460636" y="2071442"/>
              <a:chExt cx="1221710" cy="1139515"/>
            </a:xfrm>
          </p:grpSpPr>
          <p:sp>
            <p:nvSpPr>
              <p:cNvPr id="734" name="Google Shape;734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45" name="Google Shape;745;p7"/>
            <p:cNvGrpSpPr/>
            <p:nvPr/>
          </p:nvGrpSpPr>
          <p:grpSpPr>
            <a:xfrm flipH="1">
              <a:off x="8291304" y="253726"/>
              <a:ext cx="139466" cy="159114"/>
              <a:chOff x="11250843" y="1932532"/>
              <a:chExt cx="402616" cy="459335"/>
            </a:xfrm>
          </p:grpSpPr>
          <p:sp>
            <p:nvSpPr>
              <p:cNvPr id="746" name="Google Shape;74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183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 rot="10800000" flipH="1">
            <a:off x="9126267" y="4520483"/>
            <a:ext cx="4009277" cy="2723751"/>
          </a:xfrm>
          <a:custGeom>
            <a:avLst/>
            <a:gdLst/>
            <a:ahLst/>
            <a:cxnLst/>
            <a:rect l="l" t="t" r="r" b="b"/>
            <a:pathLst>
              <a:path w="95947" h="58504" extrusionOk="0">
                <a:moveTo>
                  <a:pt x="95947" y="58504"/>
                </a:moveTo>
                <a:cubicBezTo>
                  <a:pt x="95193" y="47952"/>
                  <a:pt x="81683" y="40797"/>
                  <a:pt x="71375" y="38418"/>
                </a:cubicBezTo>
                <a:cubicBezTo>
                  <a:pt x="59730" y="35731"/>
                  <a:pt x="45114" y="37898"/>
                  <a:pt x="36663" y="29447"/>
                </a:cubicBezTo>
                <a:cubicBezTo>
                  <a:pt x="35058" y="27842"/>
                  <a:pt x="33783" y="24664"/>
                  <a:pt x="35103" y="22817"/>
                </a:cubicBezTo>
                <a:cubicBezTo>
                  <a:pt x="36689" y="20597"/>
                  <a:pt x="40916" y="19423"/>
                  <a:pt x="43098" y="21061"/>
                </a:cubicBezTo>
                <a:cubicBezTo>
                  <a:pt x="45055" y="22530"/>
                  <a:pt x="46256" y="25854"/>
                  <a:pt x="45243" y="28082"/>
                </a:cubicBezTo>
                <a:cubicBezTo>
                  <a:pt x="43979" y="30864"/>
                  <a:pt x="39907" y="31584"/>
                  <a:pt x="36858" y="31787"/>
                </a:cubicBezTo>
                <a:cubicBezTo>
                  <a:pt x="28329" y="32356"/>
                  <a:pt x="25203" y="19145"/>
                  <a:pt x="20672" y="11896"/>
                </a:cubicBezTo>
                <a:cubicBezTo>
                  <a:pt x="16458" y="5154"/>
                  <a:pt x="7950" y="0"/>
                  <a:pt x="0" y="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9"/>
          <p:cNvSpPr/>
          <p:nvPr/>
        </p:nvSpPr>
        <p:spPr>
          <a:xfrm rot="10800000" flipH="1">
            <a:off x="-780298" y="-360876"/>
            <a:ext cx="4480688" cy="1428733"/>
          </a:xfrm>
          <a:custGeom>
            <a:avLst/>
            <a:gdLst/>
            <a:ahLst/>
            <a:cxnLst/>
            <a:rect l="l" t="t" r="r" b="b"/>
            <a:pathLst>
              <a:path w="134754" h="42862" extrusionOk="0">
                <a:moveTo>
                  <a:pt x="0" y="934"/>
                </a:moveTo>
                <a:cubicBezTo>
                  <a:pt x="11088" y="12022"/>
                  <a:pt x="31155" y="14070"/>
                  <a:pt x="46218" y="9710"/>
                </a:cubicBezTo>
                <a:cubicBezTo>
                  <a:pt x="51328" y="8231"/>
                  <a:pt x="62235" y="4971"/>
                  <a:pt x="59284" y="544"/>
                </a:cubicBezTo>
                <a:cubicBezTo>
                  <a:pt x="58014" y="-1361"/>
                  <a:pt x="52669" y="2365"/>
                  <a:pt x="53629" y="4444"/>
                </a:cubicBezTo>
                <a:cubicBezTo>
                  <a:pt x="60035" y="18324"/>
                  <a:pt x="83431" y="11324"/>
                  <a:pt x="98482" y="14000"/>
                </a:cubicBezTo>
                <a:cubicBezTo>
                  <a:pt x="113695" y="16704"/>
                  <a:pt x="134754" y="27411"/>
                  <a:pt x="134754" y="42862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_ONLY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68115" y="2017356"/>
            <a:ext cx="278839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287317" y="5544102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0792" y="6372926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5692" y="2474933"/>
            <a:ext cx="278842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_ONLY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8"/>
          <p:cNvGrpSpPr/>
          <p:nvPr/>
        </p:nvGrpSpPr>
        <p:grpSpPr>
          <a:xfrm rot="-2700000">
            <a:off x="11568115" y="5052123"/>
            <a:ext cx="278839" cy="259997"/>
            <a:chOff x="2803325" y="4061175"/>
            <a:chExt cx="209650" cy="195000"/>
          </a:xfrm>
        </p:grpSpPr>
        <p:sp>
          <p:nvSpPr>
            <p:cNvPr id="351" name="Google Shape;351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2" name="Google Shape;352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3" name="Google Shape;353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4" name="Google Shape;354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55" name="Google Shape;355;p28"/>
          <p:cNvSpPr/>
          <p:nvPr/>
        </p:nvSpPr>
        <p:spPr>
          <a:xfrm rot="5400000">
            <a:off x="11287317" y="2327936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Google Shape;356;p28"/>
          <p:cNvSpPr/>
          <p:nvPr/>
        </p:nvSpPr>
        <p:spPr>
          <a:xfrm>
            <a:off x="-655109" y="37041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57" name="Google Shape;357;p28"/>
          <p:cNvGrpSpPr/>
          <p:nvPr/>
        </p:nvGrpSpPr>
        <p:grpSpPr>
          <a:xfrm>
            <a:off x="420125" y="6239600"/>
            <a:ext cx="278842" cy="260000"/>
            <a:chOff x="2803325" y="4061175"/>
            <a:chExt cx="209650" cy="195000"/>
          </a:xfrm>
        </p:grpSpPr>
        <p:sp>
          <p:nvSpPr>
            <p:cNvPr id="358" name="Google Shape;358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9" name="Google Shape;359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0" name="Google Shape;360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1" name="Google Shape;361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1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64069" y="699856"/>
            <a:ext cx="278839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36464" y="3720014"/>
            <a:ext cx="840324" cy="11782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89704" y="15725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0606" y="3614933"/>
            <a:ext cx="278842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795428" y="5625334"/>
            <a:ext cx="835581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1281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07552" y="-257886"/>
            <a:ext cx="2537511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6231" y="5821547"/>
            <a:ext cx="699398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576878" y="5821547"/>
            <a:ext cx="699398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441" y="-257886"/>
            <a:ext cx="2537511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22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57682" y="713269"/>
            <a:ext cx="10247284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17523" y="5689880"/>
            <a:ext cx="1657011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1916" y="5689880"/>
            <a:ext cx="1657011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5729" y="2005742"/>
            <a:ext cx="362246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67264" y="539727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020" y="437413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58519" y="322792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29435" y="6384938"/>
            <a:ext cx="357519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44303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05157" y="2837248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199960" y="3239397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47235" y="7671934"/>
            <a:ext cx="486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73" r:id="rId4"/>
    <p:sldLayoutId id="2147483674" r:id="rId5"/>
    <p:sldLayoutId id="2147483676" r:id="rId6"/>
    <p:sldLayoutId id="2147483677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WZJAIkmT3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94767" y="394171"/>
            <a:ext cx="9802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buClrTx/>
              <a:defRPr/>
            </a:pP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711185" y="2372364"/>
            <a:ext cx="1068871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6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3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 TỪ VÀ CÂU: LUYỆN TẬP VỀ ĐỘNG TỪ</a:t>
            </a:r>
            <a:endParaRPr lang="en-US" sz="4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6737" y="4340354"/>
            <a:ext cx="5472827" cy="13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buClrTx/>
              <a:defRPr/>
            </a:pPr>
            <a:endParaRPr lang="en-US" sz="3192" b="1" i="1" kern="1200" dirty="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  <a:p>
            <a:pPr algn="ctr" defTabSz="912114">
              <a:spcBef>
                <a:spcPct val="50000"/>
              </a:spcBef>
              <a:buClrTx/>
              <a:defRPr/>
            </a:pP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Giáo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viên: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Dương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Thị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Quyên</a:t>
            </a:r>
            <a:endParaRPr lang="en-US" sz="3192" b="1" i="1" kern="1200" dirty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7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ẩm nang cho mentee - Vietnam Alumni Mentoring">
            <a:extLst>
              <a:ext uri="{FF2B5EF4-FFF2-40B4-BE49-F238E27FC236}">
                <a16:creationId xmlns:a16="http://schemas.microsoft.com/office/drawing/2014/main" id="{903461B4-AE7E-FADC-FF2B-E8FFDFA7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r="32391" b="16311"/>
          <a:stretch/>
        </p:blipFill>
        <p:spPr bwMode="auto">
          <a:xfrm>
            <a:off x="278147" y="3017632"/>
            <a:ext cx="3550904" cy="3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79A0BB-009B-3263-8574-69D2F4E06F52}"/>
              </a:ext>
            </a:extLst>
          </p:cNvPr>
          <p:cNvGrpSpPr/>
          <p:nvPr/>
        </p:nvGrpSpPr>
        <p:grpSpPr>
          <a:xfrm>
            <a:off x="4826447" y="685800"/>
            <a:ext cx="5841553" cy="2743200"/>
            <a:chOff x="6426647" y="1074601"/>
            <a:chExt cx="5163541" cy="2493662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7E1FCCB-C964-8B61-DA11-FA1148149333}"/>
                </a:ext>
              </a:extLst>
            </p:cNvPr>
            <p:cNvSpPr/>
            <p:nvPr/>
          </p:nvSpPr>
          <p:spPr>
            <a:xfrm>
              <a:off x="6426647" y="1074601"/>
              <a:ext cx="5163541" cy="2493662"/>
            </a:xfrm>
            <a:prstGeom prst="cloudCallout">
              <a:avLst>
                <a:gd name="adj1" fmla="val -68651"/>
                <a:gd name="adj2" fmla="val 36279"/>
              </a:avLst>
            </a:prstGeom>
            <a:solidFill>
              <a:srgbClr val="FDF8E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6C822D-5BF6-6B99-7E01-5F7F065F9CDD}"/>
                </a:ext>
              </a:extLst>
            </p:cNvPr>
            <p:cNvSpPr txBox="1"/>
            <p:nvPr/>
          </p:nvSpPr>
          <p:spPr>
            <a:xfrm>
              <a:off x="7243903" y="1524061"/>
              <a:ext cx="3529027" cy="159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Bạn cần ghi nhớ gì trong bài học hôm nay?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1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BC3EB-F117-7762-6F8C-DD36A5B3190D}"/>
              </a:ext>
            </a:extLst>
          </p:cNvPr>
          <p:cNvSpPr txBox="1"/>
          <p:nvPr/>
        </p:nvSpPr>
        <p:spPr>
          <a:xfrm>
            <a:off x="1902311" y="2764988"/>
            <a:ext cx="8357215" cy="715089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Em cần ghi nhớ gì về </a:t>
            </a:r>
            <a:r>
              <a:rPr lang="en-US" sz="3600" b="1" i="1">
                <a:solidFill>
                  <a:srgbClr val="0070C0"/>
                </a:solidFill>
              </a:rPr>
              <a:t>động từ</a:t>
            </a:r>
            <a:r>
              <a:rPr lang="en-US" sz="3600" b="1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AB8FD-D53B-DFCF-75B5-EF116702B366}"/>
              </a:ext>
            </a:extLst>
          </p:cNvPr>
          <p:cNvSpPr txBox="1"/>
          <p:nvPr/>
        </p:nvSpPr>
        <p:spPr>
          <a:xfrm>
            <a:off x="682860" y="1539120"/>
            <a:ext cx="10796113" cy="3166824"/>
          </a:xfrm>
          <a:prstGeom prst="roundRect">
            <a:avLst/>
          </a:prstGeom>
          <a:solidFill>
            <a:srgbClr val="FFFAEB"/>
          </a:solidFill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</a:rPr>
              <a:t>Ghi nhớ</a:t>
            </a:r>
          </a:p>
          <a:p>
            <a:pPr algn="just"/>
            <a:r>
              <a:rPr lang="en-US" sz="6000" b="1">
                <a:solidFill>
                  <a:srgbClr val="C00000"/>
                </a:solidFill>
              </a:rPr>
              <a:t>Động từ là là từ chỉ hoạt động, trạng thái của sự vật.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AE3AF-07CC-B0E1-D495-28447CA86C74}"/>
              </a:ext>
            </a:extLst>
          </p:cNvPr>
          <p:cNvSpPr txBox="1"/>
          <p:nvPr/>
        </p:nvSpPr>
        <p:spPr>
          <a:xfrm>
            <a:off x="564138" y="6201430"/>
            <a:ext cx="11033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Cùng tìm thêm ví dụ nhé các em!</a:t>
            </a:r>
          </a:p>
        </p:txBody>
      </p:sp>
    </p:spTree>
    <p:extLst>
      <p:ext uri="{BB962C8B-B14F-4D97-AF65-F5344CB8AC3E}">
        <p14:creationId xmlns:p14="http://schemas.microsoft.com/office/powerpoint/2010/main" val="40846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626FAC-D6F5-F830-DEAC-B544925075A4}"/>
              </a:ext>
            </a:extLst>
          </p:cNvPr>
          <p:cNvSpPr txBox="1"/>
          <p:nvPr/>
        </p:nvSpPr>
        <p:spPr>
          <a:xfrm>
            <a:off x="682862" y="1334809"/>
            <a:ext cx="10796113" cy="4188381"/>
          </a:xfrm>
          <a:prstGeom prst="roundRect">
            <a:avLst/>
          </a:prstGeom>
          <a:solidFill>
            <a:srgbClr val="FFFAEB"/>
          </a:solidFill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C00000"/>
                </a:solidFill>
              </a:rPr>
              <a:t>Mỗi sự vật sẽ gắn với những động từ phù hợp.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C00000"/>
                </a:solidFill>
              </a:rPr>
              <a:t>Chúng ta không nên thay thế động từ này với động từ khác vì nó sẽ làm câu từ trở nên vô nghĩa hoặc không phù hợp.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E448-E82E-27DD-266B-C867F5D1911C}"/>
              </a:ext>
            </a:extLst>
          </p:cNvPr>
          <p:cNvSpPr txBox="1"/>
          <p:nvPr/>
        </p:nvSpPr>
        <p:spPr>
          <a:xfrm>
            <a:off x="564138" y="6201430"/>
            <a:ext cx="11033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Cùng tìm thêm ví dụ nhé các em!</a:t>
            </a:r>
          </a:p>
        </p:txBody>
      </p:sp>
    </p:spTree>
    <p:extLst>
      <p:ext uri="{BB962C8B-B14F-4D97-AF65-F5344CB8AC3E}">
        <p14:creationId xmlns:p14="http://schemas.microsoft.com/office/powerpoint/2010/main" val="37520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7C9B0-40C8-D078-A794-F0CB739FDC1A}"/>
              </a:ext>
            </a:extLst>
          </p:cNvPr>
          <p:cNvGrpSpPr/>
          <p:nvPr/>
        </p:nvGrpSpPr>
        <p:grpSpPr>
          <a:xfrm>
            <a:off x="2627525" y="995494"/>
            <a:ext cx="6906789" cy="1671506"/>
            <a:chOff x="1469319" y="600821"/>
            <a:chExt cx="9192937" cy="1521598"/>
          </a:xfrm>
          <a:solidFill>
            <a:srgbClr val="92D050"/>
          </a:solidFill>
        </p:grpSpPr>
        <p:grpSp>
          <p:nvGrpSpPr>
            <p:cNvPr id="3" name="Google Shape;1177;p37">
              <a:extLst>
                <a:ext uri="{FF2B5EF4-FFF2-40B4-BE49-F238E27FC236}">
                  <a16:creationId xmlns:a16="http://schemas.microsoft.com/office/drawing/2014/main" id="{613A191D-294D-02F9-07CD-5E318D442D11}"/>
                </a:ext>
              </a:extLst>
            </p:cNvPr>
            <p:cNvGrpSpPr/>
            <p:nvPr/>
          </p:nvGrpSpPr>
          <p:grpSpPr>
            <a:xfrm>
              <a:off x="1635287" y="600821"/>
              <a:ext cx="8891264" cy="1521598"/>
              <a:chOff x="-352065" y="2832623"/>
              <a:chExt cx="3948218" cy="667944"/>
            </a:xfrm>
            <a:grpFill/>
          </p:grpSpPr>
          <p:sp>
            <p:nvSpPr>
              <p:cNvPr id="5" name="Google Shape;1178;p37">
                <a:extLst>
                  <a:ext uri="{FF2B5EF4-FFF2-40B4-BE49-F238E27FC236}">
                    <a16:creationId xmlns:a16="http://schemas.microsoft.com/office/drawing/2014/main" id="{73A99A70-7A5D-56CF-46EC-80286540238E}"/>
                  </a:ext>
                </a:extLst>
              </p:cNvPr>
              <p:cNvSpPr/>
              <p:nvPr/>
            </p:nvSpPr>
            <p:spPr>
              <a:xfrm>
                <a:off x="68157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" name="Google Shape;1179;p37">
                <a:extLst>
                  <a:ext uri="{FF2B5EF4-FFF2-40B4-BE49-F238E27FC236}">
                    <a16:creationId xmlns:a16="http://schemas.microsoft.com/office/drawing/2014/main" id="{96A671A5-6C98-D0F2-A9A2-7427AF99991A}"/>
                  </a:ext>
                </a:extLst>
              </p:cNvPr>
              <p:cNvSpPr/>
              <p:nvPr/>
            </p:nvSpPr>
            <p:spPr>
              <a:xfrm>
                <a:off x="1213300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7" name="Google Shape;1180;p37">
                <a:extLst>
                  <a:ext uri="{FF2B5EF4-FFF2-40B4-BE49-F238E27FC236}">
                    <a16:creationId xmlns:a16="http://schemas.microsoft.com/office/drawing/2014/main" id="{04D25203-7C75-EA30-5F99-4DC93B33A83B}"/>
                  </a:ext>
                </a:extLst>
              </p:cNvPr>
              <p:cNvSpPr/>
              <p:nvPr/>
            </p:nvSpPr>
            <p:spPr>
              <a:xfrm>
                <a:off x="161532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31A312D6-4631-860E-F3DB-3FF80FF4D91F}"/>
                  </a:ext>
                </a:extLst>
              </p:cNvPr>
              <p:cNvSpPr/>
              <p:nvPr/>
            </p:nvSpPr>
            <p:spPr>
              <a:xfrm>
                <a:off x="17885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46A5FEE0-96AA-44EA-CD35-04A49127AEEA}"/>
                  </a:ext>
                </a:extLst>
              </p:cNvPr>
              <p:cNvSpPr/>
              <p:nvPr/>
            </p:nvSpPr>
            <p:spPr>
              <a:xfrm>
                <a:off x="2118048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" name="Google Shape;1179;p37">
                <a:extLst>
                  <a:ext uri="{FF2B5EF4-FFF2-40B4-BE49-F238E27FC236}">
                    <a16:creationId xmlns:a16="http://schemas.microsoft.com/office/drawing/2014/main" id="{7FD8A034-A3CE-E26B-F8D0-31652B4ACB92}"/>
                  </a:ext>
                </a:extLst>
              </p:cNvPr>
              <p:cNvSpPr/>
              <p:nvPr/>
            </p:nvSpPr>
            <p:spPr>
              <a:xfrm>
                <a:off x="-35206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" name="Google Shape;1180;p37">
                <a:extLst>
                  <a:ext uri="{FF2B5EF4-FFF2-40B4-BE49-F238E27FC236}">
                    <a16:creationId xmlns:a16="http://schemas.microsoft.com/office/drawing/2014/main" id="{A69016C8-B4F8-0968-8168-DDDEBDEE3E28}"/>
                  </a:ext>
                </a:extLst>
              </p:cNvPr>
              <p:cNvSpPr/>
              <p:nvPr/>
            </p:nvSpPr>
            <p:spPr>
              <a:xfrm>
                <a:off x="250744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CBA5FA-96EC-07A7-D9D0-D135751BCA96}"/>
                </a:ext>
              </a:extLst>
            </p:cNvPr>
            <p:cNvSpPr txBox="1"/>
            <p:nvPr/>
          </p:nvSpPr>
          <p:spPr>
            <a:xfrm>
              <a:off x="1469319" y="857307"/>
              <a:ext cx="9192937" cy="1008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/>
                <a:t>VẬN DỤNG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87EF831-6E59-406B-C18D-30FCD415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544" y="2948755"/>
            <a:ext cx="3714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Google Shape;4383;p45"/>
          <p:cNvSpPr/>
          <p:nvPr/>
        </p:nvSpPr>
        <p:spPr>
          <a:xfrm>
            <a:off x="2131345" y="928030"/>
            <a:ext cx="7899148" cy="3751762"/>
          </a:xfrm>
          <a:prstGeom prst="roundRect">
            <a:avLst>
              <a:gd name="adj" fmla="val 20578"/>
            </a:avLst>
          </a:prstGeom>
          <a:solidFill>
            <a:schemeClr val="bg2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11500"/>
              <a:t>DẶN DÒ</a:t>
            </a:r>
            <a:endParaRPr sz="11500"/>
          </a:p>
        </p:txBody>
      </p:sp>
      <p:grpSp>
        <p:nvGrpSpPr>
          <p:cNvPr id="4554" name="Google Shape;4554;p45"/>
          <p:cNvGrpSpPr/>
          <p:nvPr/>
        </p:nvGrpSpPr>
        <p:grpSpPr>
          <a:xfrm>
            <a:off x="1252828" y="276209"/>
            <a:ext cx="9873963" cy="5956701"/>
            <a:chOff x="1101069" y="1010541"/>
            <a:chExt cx="8677900" cy="5235148"/>
          </a:xfrm>
        </p:grpSpPr>
        <p:sp>
          <p:nvSpPr>
            <p:cNvPr id="4555" name="Google Shape;4555;p45"/>
            <p:cNvSpPr/>
            <p:nvPr/>
          </p:nvSpPr>
          <p:spPr>
            <a:xfrm rot="696579">
              <a:off x="1128175" y="3075237"/>
              <a:ext cx="318366" cy="301755"/>
            </a:xfrm>
            <a:custGeom>
              <a:avLst/>
              <a:gdLst/>
              <a:ahLst/>
              <a:cxnLst/>
              <a:rect l="l" t="t" r="r" b="b"/>
              <a:pathLst>
                <a:path w="3680" h="3488" extrusionOk="0">
                  <a:moveTo>
                    <a:pt x="2596" y="1"/>
                  </a:moveTo>
                  <a:cubicBezTo>
                    <a:pt x="2586" y="1"/>
                    <a:pt x="2577" y="4"/>
                    <a:pt x="2569" y="11"/>
                  </a:cubicBezTo>
                  <a:cubicBezTo>
                    <a:pt x="2551" y="26"/>
                    <a:pt x="2550" y="53"/>
                    <a:pt x="2551" y="76"/>
                  </a:cubicBezTo>
                  <a:cubicBezTo>
                    <a:pt x="2555" y="189"/>
                    <a:pt x="2563" y="301"/>
                    <a:pt x="2578" y="414"/>
                  </a:cubicBezTo>
                  <a:cubicBezTo>
                    <a:pt x="2582" y="446"/>
                    <a:pt x="2587" y="478"/>
                    <a:pt x="2579" y="509"/>
                  </a:cubicBezTo>
                  <a:cubicBezTo>
                    <a:pt x="2573" y="532"/>
                    <a:pt x="2561" y="553"/>
                    <a:pt x="2550" y="573"/>
                  </a:cubicBezTo>
                  <a:cubicBezTo>
                    <a:pt x="2442" y="774"/>
                    <a:pt x="2382" y="997"/>
                    <a:pt x="2354" y="1225"/>
                  </a:cubicBezTo>
                  <a:cubicBezTo>
                    <a:pt x="2347" y="1275"/>
                    <a:pt x="2342" y="1326"/>
                    <a:pt x="2338" y="1376"/>
                  </a:cubicBezTo>
                  <a:cubicBezTo>
                    <a:pt x="2297" y="1330"/>
                    <a:pt x="2257" y="1284"/>
                    <a:pt x="2215" y="1237"/>
                  </a:cubicBezTo>
                  <a:cubicBezTo>
                    <a:pt x="2083" y="1095"/>
                    <a:pt x="1949" y="948"/>
                    <a:pt x="1775" y="864"/>
                  </a:cubicBezTo>
                  <a:cubicBezTo>
                    <a:pt x="1656" y="807"/>
                    <a:pt x="1518" y="777"/>
                    <a:pt x="1426" y="682"/>
                  </a:cubicBezTo>
                  <a:cubicBezTo>
                    <a:pt x="1323" y="575"/>
                    <a:pt x="1298" y="407"/>
                    <a:pt x="1187" y="308"/>
                  </a:cubicBezTo>
                  <a:cubicBezTo>
                    <a:pt x="1174" y="296"/>
                    <a:pt x="1157" y="284"/>
                    <a:pt x="1138" y="284"/>
                  </a:cubicBezTo>
                  <a:cubicBezTo>
                    <a:pt x="1138" y="284"/>
                    <a:pt x="1137" y="284"/>
                    <a:pt x="1137" y="284"/>
                  </a:cubicBezTo>
                  <a:cubicBezTo>
                    <a:pt x="1100" y="284"/>
                    <a:pt x="1076" y="327"/>
                    <a:pt x="1076" y="364"/>
                  </a:cubicBezTo>
                  <a:cubicBezTo>
                    <a:pt x="1074" y="444"/>
                    <a:pt x="1129" y="511"/>
                    <a:pt x="1161" y="584"/>
                  </a:cubicBezTo>
                  <a:cubicBezTo>
                    <a:pt x="1270" y="823"/>
                    <a:pt x="1137" y="1095"/>
                    <a:pt x="1099" y="1356"/>
                  </a:cubicBezTo>
                  <a:cubicBezTo>
                    <a:pt x="1065" y="1581"/>
                    <a:pt x="1108" y="1808"/>
                    <a:pt x="1203" y="2017"/>
                  </a:cubicBezTo>
                  <a:cubicBezTo>
                    <a:pt x="1093" y="2000"/>
                    <a:pt x="983" y="1990"/>
                    <a:pt x="872" y="1990"/>
                  </a:cubicBezTo>
                  <a:cubicBezTo>
                    <a:pt x="770" y="1990"/>
                    <a:pt x="668" y="1998"/>
                    <a:pt x="568" y="2018"/>
                  </a:cubicBezTo>
                  <a:cubicBezTo>
                    <a:pt x="548" y="2022"/>
                    <a:pt x="528" y="2026"/>
                    <a:pt x="509" y="2026"/>
                  </a:cubicBezTo>
                  <a:cubicBezTo>
                    <a:pt x="505" y="2026"/>
                    <a:pt x="502" y="2026"/>
                    <a:pt x="498" y="2026"/>
                  </a:cubicBezTo>
                  <a:cubicBezTo>
                    <a:pt x="466" y="2024"/>
                    <a:pt x="436" y="2010"/>
                    <a:pt x="407" y="1997"/>
                  </a:cubicBezTo>
                  <a:cubicBezTo>
                    <a:pt x="305" y="1949"/>
                    <a:pt x="200" y="1907"/>
                    <a:pt x="93" y="1871"/>
                  </a:cubicBezTo>
                  <a:cubicBezTo>
                    <a:pt x="80" y="1866"/>
                    <a:pt x="65" y="1862"/>
                    <a:pt x="51" y="1862"/>
                  </a:cubicBezTo>
                  <a:cubicBezTo>
                    <a:pt x="41" y="1862"/>
                    <a:pt x="32" y="1864"/>
                    <a:pt x="24" y="1869"/>
                  </a:cubicBezTo>
                  <a:cubicBezTo>
                    <a:pt x="0" y="1884"/>
                    <a:pt x="0" y="1923"/>
                    <a:pt x="17" y="1947"/>
                  </a:cubicBezTo>
                  <a:cubicBezTo>
                    <a:pt x="34" y="1971"/>
                    <a:pt x="62" y="1985"/>
                    <a:pt x="87" y="2000"/>
                  </a:cubicBezTo>
                  <a:cubicBezTo>
                    <a:pt x="304" y="2129"/>
                    <a:pt x="343" y="2410"/>
                    <a:pt x="459" y="2618"/>
                  </a:cubicBezTo>
                  <a:cubicBezTo>
                    <a:pt x="598" y="2868"/>
                    <a:pt x="795" y="3083"/>
                    <a:pt x="1038" y="3235"/>
                  </a:cubicBezTo>
                  <a:cubicBezTo>
                    <a:pt x="1302" y="3401"/>
                    <a:pt x="1614" y="3488"/>
                    <a:pt x="1925" y="3488"/>
                  </a:cubicBezTo>
                  <a:cubicBezTo>
                    <a:pt x="2029" y="3488"/>
                    <a:pt x="2133" y="3478"/>
                    <a:pt x="2236" y="3458"/>
                  </a:cubicBezTo>
                  <a:cubicBezTo>
                    <a:pt x="2454" y="3415"/>
                    <a:pt x="2667" y="3327"/>
                    <a:pt x="2837" y="3182"/>
                  </a:cubicBezTo>
                  <a:cubicBezTo>
                    <a:pt x="2856" y="3166"/>
                    <a:pt x="2876" y="3146"/>
                    <a:pt x="2890" y="3125"/>
                  </a:cubicBezTo>
                  <a:cubicBezTo>
                    <a:pt x="2924" y="3122"/>
                    <a:pt x="2959" y="3104"/>
                    <a:pt x="2988" y="3085"/>
                  </a:cubicBezTo>
                  <a:cubicBezTo>
                    <a:pt x="3177" y="2967"/>
                    <a:pt x="3325" y="2791"/>
                    <a:pt x="3431" y="2594"/>
                  </a:cubicBezTo>
                  <a:cubicBezTo>
                    <a:pt x="3628" y="2228"/>
                    <a:pt x="3679" y="1786"/>
                    <a:pt x="3573" y="1383"/>
                  </a:cubicBezTo>
                  <a:cubicBezTo>
                    <a:pt x="3501" y="1106"/>
                    <a:pt x="3353" y="855"/>
                    <a:pt x="3155" y="648"/>
                  </a:cubicBezTo>
                  <a:cubicBezTo>
                    <a:pt x="2992" y="476"/>
                    <a:pt x="2736" y="355"/>
                    <a:pt x="2676" y="109"/>
                  </a:cubicBezTo>
                  <a:cubicBezTo>
                    <a:pt x="2669" y="80"/>
                    <a:pt x="2664" y="50"/>
                    <a:pt x="2646" y="26"/>
                  </a:cubicBezTo>
                  <a:cubicBezTo>
                    <a:pt x="2635" y="11"/>
                    <a:pt x="2615" y="1"/>
                    <a:pt x="25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6" name="Google Shape;4556;p45"/>
            <p:cNvSpPr/>
            <p:nvPr/>
          </p:nvSpPr>
          <p:spPr>
            <a:xfrm>
              <a:off x="6913376" y="1010541"/>
              <a:ext cx="314213" cy="290336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7" name="Google Shape;4557;p45"/>
            <p:cNvSpPr/>
            <p:nvPr/>
          </p:nvSpPr>
          <p:spPr>
            <a:xfrm rot="-2546038">
              <a:off x="9407963" y="487772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8" name="Google Shape;4558;p45"/>
            <p:cNvSpPr/>
            <p:nvPr/>
          </p:nvSpPr>
          <p:spPr>
            <a:xfrm rot="-2546038">
              <a:off x="4550213" y="588737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8969">
                <a:alpha val="6776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9ABE2D-035D-63A8-3E35-4BA39A61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606" y="4054089"/>
            <a:ext cx="3344626" cy="2803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2565052" y="935390"/>
            <a:ext cx="7031734" cy="1685845"/>
          </a:xfrm>
          <a:prstGeom prst="roundRect">
            <a:avLst>
              <a:gd name="adj" fmla="val 20578"/>
            </a:avLst>
          </a:prstGeom>
          <a:solidFill>
            <a:schemeClr val="bg1">
              <a:lumMod val="90000"/>
            </a:schemeClr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8000" b="1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sz="8000" b="1">
              <a:latin typeface="+mj-lt"/>
            </a:endParaRPr>
          </a:p>
        </p:txBody>
      </p:sp>
      <p:pic>
        <p:nvPicPr>
          <p:cNvPr id="1030" name="Picture 6" descr="Cartoon Children, Kids, People 08 png">
            <a:extLst>
              <a:ext uri="{FF2B5EF4-FFF2-40B4-BE49-F238E27FC236}">
                <a16:creationId xmlns:a16="http://schemas.microsoft.com/office/drawing/2014/main" id="{9D442496-F135-FDEC-B742-515E344D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2" y="3675337"/>
            <a:ext cx="226710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hildren, Kids, People 08 png">
            <a:extLst>
              <a:ext uri="{FF2B5EF4-FFF2-40B4-BE49-F238E27FC236}">
                <a16:creationId xmlns:a16="http://schemas.microsoft.com/office/drawing/2014/main" id="{B6707B1E-BD77-E787-5BF0-8E1118C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35" y="3312612"/>
            <a:ext cx="1545720" cy="28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Children, Kids, People 08 png">
            <a:extLst>
              <a:ext uri="{FF2B5EF4-FFF2-40B4-BE49-F238E27FC236}">
                <a16:creationId xmlns:a16="http://schemas.microsoft.com/office/drawing/2014/main" id="{F6BE6FF2-6A27-0B59-65B4-2725F584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66" y="3312612"/>
            <a:ext cx="1899930" cy="3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hildren, Kids, People 08 png">
            <a:extLst>
              <a:ext uri="{FF2B5EF4-FFF2-40B4-BE49-F238E27FC236}">
                <a16:creationId xmlns:a16="http://schemas.microsoft.com/office/drawing/2014/main" id="{1F56B691-5C74-D61E-BA0C-C74A2297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42" y="3429000"/>
            <a:ext cx="1786032" cy="293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2600" y="6393622"/>
            <a:ext cx="5955774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7"/>
              </a:rPr>
              <a:t>https://www.youtube.com/watch?v=WZJAIkmT3Rg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2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2340DA-AE23-370E-6385-9CE3214EA2DA}"/>
              </a:ext>
            </a:extLst>
          </p:cNvPr>
          <p:cNvGrpSpPr/>
          <p:nvPr/>
        </p:nvGrpSpPr>
        <p:grpSpPr>
          <a:xfrm>
            <a:off x="1902311" y="154953"/>
            <a:ext cx="8357215" cy="2019293"/>
            <a:chOff x="1519678" y="600821"/>
            <a:chExt cx="9192937" cy="1838194"/>
          </a:xfrm>
          <a:solidFill>
            <a:schemeClr val="accent4"/>
          </a:solidFill>
        </p:grpSpPr>
        <p:grpSp>
          <p:nvGrpSpPr>
            <p:cNvPr id="3" name="Google Shape;1177;p37">
              <a:extLst>
                <a:ext uri="{FF2B5EF4-FFF2-40B4-BE49-F238E27FC236}">
                  <a16:creationId xmlns:a16="http://schemas.microsoft.com/office/drawing/2014/main" id="{3D3D57BA-9203-E67C-353E-442F81C4CC05}"/>
                </a:ext>
              </a:extLst>
            </p:cNvPr>
            <p:cNvGrpSpPr/>
            <p:nvPr/>
          </p:nvGrpSpPr>
          <p:grpSpPr>
            <a:xfrm>
              <a:off x="1635287" y="600821"/>
              <a:ext cx="8891264" cy="1521598"/>
              <a:chOff x="-352065" y="2832623"/>
              <a:chExt cx="3948218" cy="667944"/>
            </a:xfrm>
            <a:grpFill/>
          </p:grpSpPr>
          <p:sp>
            <p:nvSpPr>
              <p:cNvPr id="5" name="Google Shape;1178;p37">
                <a:extLst>
                  <a:ext uri="{FF2B5EF4-FFF2-40B4-BE49-F238E27FC236}">
                    <a16:creationId xmlns:a16="http://schemas.microsoft.com/office/drawing/2014/main" id="{C4571FC8-9590-AFBD-86CE-C2F98B208DC1}"/>
                  </a:ext>
                </a:extLst>
              </p:cNvPr>
              <p:cNvSpPr/>
              <p:nvPr/>
            </p:nvSpPr>
            <p:spPr>
              <a:xfrm>
                <a:off x="68157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" name="Google Shape;1179;p37">
                <a:extLst>
                  <a:ext uri="{FF2B5EF4-FFF2-40B4-BE49-F238E27FC236}">
                    <a16:creationId xmlns:a16="http://schemas.microsoft.com/office/drawing/2014/main" id="{20CFDE47-0432-EA32-98E6-12AC5984F4E2}"/>
                  </a:ext>
                </a:extLst>
              </p:cNvPr>
              <p:cNvSpPr/>
              <p:nvPr/>
            </p:nvSpPr>
            <p:spPr>
              <a:xfrm>
                <a:off x="1213300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7" name="Google Shape;1180;p37">
                <a:extLst>
                  <a:ext uri="{FF2B5EF4-FFF2-40B4-BE49-F238E27FC236}">
                    <a16:creationId xmlns:a16="http://schemas.microsoft.com/office/drawing/2014/main" id="{18F3CB38-F788-CF05-7FF8-EBDD01B8D890}"/>
                  </a:ext>
                </a:extLst>
              </p:cNvPr>
              <p:cNvSpPr/>
              <p:nvPr/>
            </p:nvSpPr>
            <p:spPr>
              <a:xfrm>
                <a:off x="161532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F04134E8-362D-363A-92B8-97EBC406E9DF}"/>
                  </a:ext>
                </a:extLst>
              </p:cNvPr>
              <p:cNvSpPr/>
              <p:nvPr/>
            </p:nvSpPr>
            <p:spPr>
              <a:xfrm>
                <a:off x="17885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01EB9683-6BBC-9C27-B2D8-EEFAA79A09B7}"/>
                  </a:ext>
                </a:extLst>
              </p:cNvPr>
              <p:cNvSpPr/>
              <p:nvPr/>
            </p:nvSpPr>
            <p:spPr>
              <a:xfrm>
                <a:off x="2118048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" name="Google Shape;1179;p37">
                <a:extLst>
                  <a:ext uri="{FF2B5EF4-FFF2-40B4-BE49-F238E27FC236}">
                    <a16:creationId xmlns:a16="http://schemas.microsoft.com/office/drawing/2014/main" id="{573A1316-A6F3-616D-A747-739332F4AA89}"/>
                  </a:ext>
                </a:extLst>
              </p:cNvPr>
              <p:cNvSpPr/>
              <p:nvPr/>
            </p:nvSpPr>
            <p:spPr>
              <a:xfrm>
                <a:off x="-35206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" name="Google Shape;1180;p37">
                <a:extLst>
                  <a:ext uri="{FF2B5EF4-FFF2-40B4-BE49-F238E27FC236}">
                    <a16:creationId xmlns:a16="http://schemas.microsoft.com/office/drawing/2014/main" id="{B4A9F14D-7E14-0EA9-F0E6-B26583AE8917}"/>
                  </a:ext>
                </a:extLst>
              </p:cNvPr>
              <p:cNvSpPr/>
              <p:nvPr/>
            </p:nvSpPr>
            <p:spPr>
              <a:xfrm>
                <a:off x="250744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FCF7FB-ABA0-2275-C567-7268E08EFD65}"/>
                </a:ext>
              </a:extLst>
            </p:cNvPr>
            <p:cNvSpPr txBox="1"/>
            <p:nvPr/>
          </p:nvSpPr>
          <p:spPr>
            <a:xfrm>
              <a:off x="1519678" y="673920"/>
              <a:ext cx="9192937" cy="1765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CHỦ ĐIỂM 2:</a:t>
              </a:r>
            </a:p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TRẢI NGHIỆM VÀ KHÁM PHÁ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9449833-7B1B-C1B1-77E9-B422606F7DC4}"/>
              </a:ext>
            </a:extLst>
          </p:cNvPr>
          <p:cNvSpPr txBox="1"/>
          <p:nvPr/>
        </p:nvSpPr>
        <p:spPr>
          <a:xfrm>
            <a:off x="1225451" y="2156938"/>
            <a:ext cx="96352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/>
              <a:t>BÀI 11: TẬP LÀM VĂN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93D87D-EA8A-919E-3DB2-4C0874D63353}"/>
              </a:ext>
            </a:extLst>
          </p:cNvPr>
          <p:cNvSpPr/>
          <p:nvPr/>
        </p:nvSpPr>
        <p:spPr>
          <a:xfrm>
            <a:off x="7313542" y="5938441"/>
            <a:ext cx="2319925" cy="552450"/>
          </a:xfrm>
          <a:prstGeom prst="roundRect">
            <a:avLst/>
          </a:prstGeom>
          <a:noFill/>
          <a:ln>
            <a:solidFill>
              <a:srgbClr val="56A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Trang 49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06EF2-062C-F891-84FD-92BBB058251A}"/>
              </a:ext>
            </a:extLst>
          </p:cNvPr>
          <p:cNvSpPr txBox="1"/>
          <p:nvPr/>
        </p:nvSpPr>
        <p:spPr>
          <a:xfrm>
            <a:off x="519190" y="3261984"/>
            <a:ext cx="11123454" cy="1992035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C00000"/>
                </a:solidFill>
              </a:rPr>
              <a:t>LUYỆN TỪ VÀ CÂU: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>
                <a:solidFill>
                  <a:srgbClr val="C00000"/>
                </a:solidFill>
              </a:rPr>
              <a:t>LUYỆN TẬP VỀ ĐỘNG TỪ</a:t>
            </a:r>
          </a:p>
        </p:txBody>
      </p:sp>
    </p:spTree>
    <p:extLst>
      <p:ext uri="{BB962C8B-B14F-4D97-AF65-F5344CB8AC3E}">
        <p14:creationId xmlns:p14="http://schemas.microsoft.com/office/powerpoint/2010/main" val="302035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192BD-0C67-0BB8-925E-42CFA2525918}"/>
              </a:ext>
            </a:extLst>
          </p:cNvPr>
          <p:cNvSpPr txBox="1"/>
          <p:nvPr/>
        </p:nvSpPr>
        <p:spPr>
          <a:xfrm>
            <a:off x="1263286" y="204151"/>
            <a:ext cx="9635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/>
              <a:t>CÙNG KHÁM PHÁ</a:t>
            </a:r>
          </a:p>
          <a:p>
            <a:pPr algn="ctr"/>
            <a:r>
              <a:rPr lang="en-US" sz="5400" b="1"/>
              <a:t>NHỮNG HỘP QUÀ BÍ MẬT</a:t>
            </a:r>
          </a:p>
        </p:txBody>
      </p:sp>
      <p:pic>
        <p:nvPicPr>
          <p:cNvPr id="1026" name="Picture 2" descr="Gift Unboxing Sticker for iOS &amp; Android | GIPHY">
            <a:extLst>
              <a:ext uri="{FF2B5EF4-FFF2-40B4-BE49-F238E27FC236}">
                <a16:creationId xmlns:a16="http://schemas.microsoft.com/office/drawing/2014/main" id="{48174F72-04DD-D142-6246-8BC33DD1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37" y="1445390"/>
            <a:ext cx="3680673" cy="368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rprise Gift Sticker by Dutch Lady MaxGro for iOS &amp; Android | GIPHY">
            <a:extLst>
              <a:ext uri="{FF2B5EF4-FFF2-40B4-BE49-F238E27FC236}">
                <a16:creationId xmlns:a16="http://schemas.microsoft.com/office/drawing/2014/main" id="{3B62322C-A7A0-4562-051D-0FF79EBA6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10" y="2113877"/>
            <a:ext cx="3680673" cy="368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mily Give Sticker by theasianparent for iOS &amp; Android | GIPHY">
            <a:extLst>
              <a:ext uri="{FF2B5EF4-FFF2-40B4-BE49-F238E27FC236}">
                <a16:creationId xmlns:a16="http://schemas.microsoft.com/office/drawing/2014/main" id="{AF120DA6-40A7-1A8F-DDFF-86A7234F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601" y="3689508"/>
            <a:ext cx="3195612" cy="31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t Unicorn Sticker by Fave Indonesia for iOS &amp; Android | GIPHY">
            <a:extLst>
              <a:ext uri="{FF2B5EF4-FFF2-40B4-BE49-F238E27FC236}">
                <a16:creationId xmlns:a16="http://schemas.microsoft.com/office/drawing/2014/main" id="{3E015ABA-DB1F-2B7A-788E-B49598FC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6" y="426961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ppy Birthday Celebration Sticker By Greatest Gif for iOS &amp; Android | GIPHY">
            <a:extLst>
              <a:ext uri="{FF2B5EF4-FFF2-40B4-BE49-F238E27FC236}">
                <a16:creationId xmlns:a16="http://schemas.microsoft.com/office/drawing/2014/main" id="{B0E37F19-551A-FD69-C1E2-B2EADA84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32" y="1828118"/>
            <a:ext cx="3341506" cy="21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489131" y="119777"/>
            <a:ext cx="111835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vi-VN" sz="2800" b="1">
                <a:solidFill>
                  <a:srgbClr val="0070C0"/>
                </a:solidFill>
              </a:rPr>
              <a:t>Tìm động từ trong ngoặc đơn thay cho bông hoa trong mỗi đoạn văn dưới đây: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DB86F-4996-3B3D-7BC1-708C0A0DFC36}"/>
              </a:ext>
            </a:extLst>
          </p:cNvPr>
          <p:cNvSpPr txBox="1"/>
          <p:nvPr/>
        </p:nvSpPr>
        <p:spPr>
          <a:xfrm>
            <a:off x="223044" y="1079849"/>
            <a:ext cx="11715750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3200"/>
              <a:t>     a. Rừng núi còn chìm đắm trong màn đêm. Bỗng một con gà trống </a:t>
            </a:r>
            <a:r>
              <a:rPr lang="en-US" sz="3200" b="1">
                <a:solidFill>
                  <a:srgbClr val="FF0000"/>
                </a:solidFill>
              </a:rPr>
              <a:t>vỗ</a:t>
            </a:r>
            <a:r>
              <a:rPr lang="en-US" sz="3200"/>
              <a:t> cánh phành phạch và cất tiếng </a:t>
            </a:r>
            <a:r>
              <a:rPr lang="en-US" sz="3200" b="1">
                <a:solidFill>
                  <a:srgbClr val="FF0000"/>
                </a:solidFill>
              </a:rPr>
              <a:t>gáy</a:t>
            </a:r>
            <a:r>
              <a:rPr lang="en-US" sz="3200"/>
              <a:t> lanh lảnh ở đầu bản. Mấy con gà rừng trên núi cũng thức dậy </a:t>
            </a:r>
            <a:r>
              <a:rPr lang="en-US" sz="3200" b="1">
                <a:solidFill>
                  <a:srgbClr val="FF0000"/>
                </a:solidFill>
              </a:rPr>
              <a:t>gáy</a:t>
            </a:r>
            <a:r>
              <a:rPr lang="en-US" sz="3200"/>
              <a:t> te te. Trên mấy cây cao cạnh nhà, ve đua nhau </a:t>
            </a:r>
            <a:r>
              <a:rPr lang="en-US" sz="3200" b="1">
                <a:solidFill>
                  <a:srgbClr val="FF0000"/>
                </a:solidFill>
              </a:rPr>
              <a:t>kêu</a:t>
            </a:r>
            <a:r>
              <a:rPr lang="en-US" sz="3200"/>
              <a:t> ra rả. Ngoài suối, tiếng chim cuốc </a:t>
            </a:r>
            <a:r>
              <a:rPr lang="en-US" sz="3200" b="1">
                <a:solidFill>
                  <a:srgbClr val="FF0000"/>
                </a:solidFill>
              </a:rPr>
              <a:t>vọng</a:t>
            </a:r>
            <a:r>
              <a:rPr lang="en-US" sz="3200"/>
              <a:t> vào đều đều... Bản làng đã thức giấc. </a:t>
            </a:r>
          </a:p>
          <a:p>
            <a:pPr algn="r" latinLnBrk="0">
              <a:lnSpc>
                <a:spcPct val="150000"/>
              </a:lnSpc>
            </a:pPr>
            <a:r>
              <a:rPr lang="en-US" sz="3200"/>
              <a:t>(Theo Hoàng Hữu Bội)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32ADA-21B6-8676-2F4B-AADA1AB29C09}"/>
              </a:ext>
            </a:extLst>
          </p:cNvPr>
          <p:cNvSpPr txBox="1"/>
          <p:nvPr/>
        </p:nvSpPr>
        <p:spPr>
          <a:xfrm>
            <a:off x="3738930" y="5946959"/>
            <a:ext cx="4683977" cy="646986"/>
          </a:xfrm>
          <a:prstGeom prst="flowChartAlternateProcess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/>
              <a:t>(gáy, kêu, vọng, vỗ)</a:t>
            </a:r>
            <a:endParaRPr lang="en-US" sz="28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6B3C3-CE16-57C4-14A6-1E36ED65D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424" y="1881394"/>
            <a:ext cx="662052" cy="677715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A80C51A-7D93-A2AC-B7D6-3FB5C0975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24" y="1581014"/>
            <a:ext cx="779986" cy="9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gift box cartoon style for celebration concept 13745247 PNG">
            <a:extLst>
              <a:ext uri="{FF2B5EF4-FFF2-40B4-BE49-F238E27FC236}">
                <a16:creationId xmlns:a16="http://schemas.microsoft.com/office/drawing/2014/main" id="{5A441739-3451-BDE7-7440-EAA404E2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48" y="2608315"/>
            <a:ext cx="851618" cy="7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and Drawn Square Christmas Gift Box illustration 12230529 PNG">
            <a:extLst>
              <a:ext uri="{FF2B5EF4-FFF2-40B4-BE49-F238E27FC236}">
                <a16:creationId xmlns:a16="http://schemas.microsoft.com/office/drawing/2014/main" id="{1CD49684-A053-F326-5054-D1289124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93" y="3425460"/>
            <a:ext cx="777051" cy="5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nd Drawn Square Christmas Gift Box illustration 12228189 PNG">
            <a:extLst>
              <a:ext uri="{FF2B5EF4-FFF2-40B4-BE49-F238E27FC236}">
                <a16:creationId xmlns:a16="http://schemas.microsoft.com/office/drawing/2014/main" id="{FEE42079-A64A-8393-9995-1A54AFD0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62" y="3968993"/>
            <a:ext cx="1037762" cy="126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iew full size Cartoon Candy Png Download - Cartoon Candy Transparent  Background Clipart and download transparent cl… | Clip art, Candy clipart,  Background clipart">
            <a:extLst>
              <a:ext uri="{FF2B5EF4-FFF2-40B4-BE49-F238E27FC236}">
                <a16:creationId xmlns:a16="http://schemas.microsoft.com/office/drawing/2014/main" id="{1032FECD-083D-C35C-82F1-0E023561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8" y="-4265489"/>
            <a:ext cx="2197185" cy="242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andy by Sketch it studio on Dribbble">
            <a:extLst>
              <a:ext uri="{FF2B5EF4-FFF2-40B4-BE49-F238E27FC236}">
                <a16:creationId xmlns:a16="http://schemas.microsoft.com/office/drawing/2014/main" id="{64C5844B-BD53-D246-1EC5-2F82F66C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38" y="-4601559"/>
            <a:ext cx="1563279" cy="15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weet Candy Cartoon PNG &amp; SVG Design For T-Shirts">
            <a:extLst>
              <a:ext uri="{FF2B5EF4-FFF2-40B4-BE49-F238E27FC236}">
                <a16:creationId xmlns:a16="http://schemas.microsoft.com/office/drawing/2014/main" id="{F2B5B48D-CFEC-3729-0D70-435C640C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42" y="-2231380"/>
            <a:ext cx="2197185" cy="21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andy - Free birthday and party icons">
            <a:extLst>
              <a:ext uri="{FF2B5EF4-FFF2-40B4-BE49-F238E27FC236}">
                <a16:creationId xmlns:a16="http://schemas.microsoft.com/office/drawing/2014/main" id="{F3FEDF35-403C-6250-4461-09D42860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609" y="-3906986"/>
            <a:ext cx="2197185" cy="21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artoon pieces of candy - Clip Art Library">
            <a:extLst>
              <a:ext uri="{FF2B5EF4-FFF2-40B4-BE49-F238E27FC236}">
                <a16:creationId xmlns:a16="http://schemas.microsoft.com/office/drawing/2014/main" id="{F042B674-05F9-A88B-1E63-ED54E226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41" y="-4264404"/>
            <a:ext cx="1814905" cy="12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ownload Jpg Transparent Download Candy Cartoon Transprent Png - Cartoon  Image Of Lollipop - Full Size PNG Image - PNGkit">
            <a:extLst>
              <a:ext uri="{FF2B5EF4-FFF2-40B4-BE49-F238E27FC236}">
                <a16:creationId xmlns:a16="http://schemas.microsoft.com/office/drawing/2014/main" id="{BF3E40D1-6E2E-F036-8479-8EA5E14C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2" y="-1709801"/>
            <a:ext cx="1449695" cy="13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03E-6 -1.11111E-6 L -0.05261 1.54491 " pathEditMode="relative" rAng="0" ptsTypes="AA">
                                      <p:cBhvr>
                                        <p:cTn id="41" dur="4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" y="7724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687E-6 4.44444E-6 L -0.00535 1.5375 " pathEditMode="relative" rAng="0" ptsTypes="AA">
                                      <p:cBhvr>
                                        <p:cTn id="43" dur="425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" y="7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968E-6 -2.22222E-6 L -0.05443 1.60093 " pathEditMode="relative" rAng="0" ptsTypes="AA">
                                      <p:cBhvr>
                                        <p:cTn id="45" dur="42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8" y="800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4144E-6 7.40741E-7 L -0.00353 1.5493 " pathEditMode="relative" rAng="0" ptsTypes="AA">
                                      <p:cBhvr>
                                        <p:cTn id="47" dur="42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774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598E-6 -2.59259E-6 L -0.10521 1.65324 " pathEditMode="relative" rAng="0" ptsTypes="AA">
                                      <p:cBhvr>
                                        <p:cTn id="49" dur="425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8266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12257E-6 -2.59259E-6 L -0.00639 1.40394 " pathEditMode="relative" rAng="0" ptsTypes="AA">
                                      <p:cBhvr>
                                        <p:cTn id="51" dur="425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7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489131" y="119777"/>
            <a:ext cx="111835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vi-VN" sz="2800" b="1">
                <a:solidFill>
                  <a:srgbClr val="0070C0"/>
                </a:solidFill>
              </a:rPr>
              <a:t>Tìm động từ trong ngoặc đơn thay cho bông hoa trong mỗi đoạn văn dưới đây: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DB86F-4996-3B3D-7BC1-708C0A0DFC36}"/>
              </a:ext>
            </a:extLst>
          </p:cNvPr>
          <p:cNvSpPr txBox="1"/>
          <p:nvPr/>
        </p:nvSpPr>
        <p:spPr>
          <a:xfrm>
            <a:off x="223044" y="1079849"/>
            <a:ext cx="11715750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3200"/>
              <a:t>     b. </a:t>
            </a:r>
            <a:r>
              <a:rPr lang="vi-VN" sz="3200"/>
              <a:t>Buổi trưa, nương rẫy im vắng. Mặt trời đứng thẳng trên đỉnh đầu. Không một con chim </a:t>
            </a:r>
            <a:r>
              <a:rPr lang="en-US" sz="3200" b="1">
                <a:solidFill>
                  <a:srgbClr val="FF0000"/>
                </a:solidFill>
              </a:rPr>
              <a:t>hót</a:t>
            </a:r>
            <a:r>
              <a:rPr lang="vi-VN" sz="3200"/>
              <a:t>, không một con thú </a:t>
            </a:r>
            <a:r>
              <a:rPr lang="en-US" sz="3200" b="1">
                <a:solidFill>
                  <a:srgbClr val="FF0000"/>
                </a:solidFill>
              </a:rPr>
              <a:t>kêu</a:t>
            </a:r>
            <a:r>
              <a:rPr lang="vi-VN" sz="3200"/>
              <a:t>. Đàn khướu làm tổ trong bụi n</a:t>
            </a:r>
            <a:r>
              <a:rPr lang="en-US" sz="3200"/>
              <a:t>ứ</a:t>
            </a:r>
            <a:r>
              <a:rPr lang="vi-VN" sz="3200"/>
              <a:t>a vừa </a:t>
            </a:r>
            <a:r>
              <a:rPr lang="en-US" sz="3200" b="1">
                <a:solidFill>
                  <a:srgbClr val="FF0000"/>
                </a:solidFill>
              </a:rPr>
              <a:t>hót </a:t>
            </a:r>
            <a:r>
              <a:rPr lang="vi-VN" sz="3200"/>
              <a:t>véo von, giờ đã im bặt. Buổi trưa dần qua. Trời bớt oi ả. Gió rừng lại nổi. Bầy khướu </a:t>
            </a:r>
            <a:r>
              <a:rPr lang="vi-VN" sz="3200" b="1">
                <a:solidFill>
                  <a:srgbClr val="FF0000"/>
                </a:solidFill>
              </a:rPr>
              <a:t>nhảy</a:t>
            </a:r>
            <a:r>
              <a:rPr lang="vi-VN" sz="3200"/>
              <a:t> lách tách trên cành </a:t>
            </a:r>
            <a:r>
              <a:rPr lang="en-US" sz="3200" b="1">
                <a:solidFill>
                  <a:srgbClr val="FF0000"/>
                </a:solidFill>
              </a:rPr>
              <a:t>tìm</a:t>
            </a:r>
            <a:r>
              <a:rPr lang="vi-VN" sz="3200"/>
              <a:t> sâu. Tiếng lá</a:t>
            </a:r>
            <a:r>
              <a:rPr lang="en-US" sz="3200"/>
              <a:t> xào xạc</a:t>
            </a:r>
            <a:r>
              <a:rPr lang="vi-VN" sz="3200"/>
              <a:t> trong gió.</a:t>
            </a:r>
          </a:p>
          <a:p>
            <a:pPr algn="r" latinLnBrk="0">
              <a:lnSpc>
                <a:spcPct val="150000"/>
              </a:lnSpc>
            </a:pPr>
            <a:r>
              <a:rPr lang="vi-VN" sz="3200"/>
              <a:t>(Theo Vũ Hùng)</a:t>
            </a:r>
          </a:p>
          <a:p>
            <a:pPr algn="r" latinLnBrk="0">
              <a:lnSpc>
                <a:spcPct val="150000"/>
              </a:lnSpc>
            </a:pPr>
            <a:endParaRPr 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32ADA-21B6-8676-2F4B-AADA1AB29C09}"/>
              </a:ext>
            </a:extLst>
          </p:cNvPr>
          <p:cNvSpPr txBox="1"/>
          <p:nvPr/>
        </p:nvSpPr>
        <p:spPr>
          <a:xfrm>
            <a:off x="3738930" y="5946959"/>
            <a:ext cx="4683977" cy="646986"/>
          </a:xfrm>
          <a:prstGeom prst="flowChartAlternateProcess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/>
              <a:t>(nhảy, tìm, kêu, hót)</a:t>
            </a:r>
            <a:endParaRPr lang="en-US" sz="28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6B3C3-CE16-57C4-14A6-1E36ED65D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435" y="1828830"/>
            <a:ext cx="760290" cy="778277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A80C51A-7D93-A2AC-B7D6-3FB5C0975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855" y="1629012"/>
            <a:ext cx="779986" cy="9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gift box cartoon style for celebration concept 13745247 PNG">
            <a:extLst>
              <a:ext uri="{FF2B5EF4-FFF2-40B4-BE49-F238E27FC236}">
                <a16:creationId xmlns:a16="http://schemas.microsoft.com/office/drawing/2014/main" id="{5A441739-3451-BDE7-7440-EAA404E2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637" y="2598159"/>
            <a:ext cx="851618" cy="7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and Drawn Square Christmas Gift Box illustration 12230529 PNG">
            <a:extLst>
              <a:ext uri="{FF2B5EF4-FFF2-40B4-BE49-F238E27FC236}">
                <a16:creationId xmlns:a16="http://schemas.microsoft.com/office/drawing/2014/main" id="{1CD49684-A053-F326-5054-D1289124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17" y="4133663"/>
            <a:ext cx="940232" cy="6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nd Drawn Square Christmas Gift Box illustration 12228189 PNG">
            <a:extLst>
              <a:ext uri="{FF2B5EF4-FFF2-40B4-BE49-F238E27FC236}">
                <a16:creationId xmlns:a16="http://schemas.microsoft.com/office/drawing/2014/main" id="{FEE42079-A64A-8393-9995-1A54AFD0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46" y="4056622"/>
            <a:ext cx="708805" cy="86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iew full size Cartoon Candy Png Download - Cartoon Candy Transparent  Background Clipart and download transparent cl… | Clip art, Candy clipart,  Background clipart">
            <a:extLst>
              <a:ext uri="{FF2B5EF4-FFF2-40B4-BE49-F238E27FC236}">
                <a16:creationId xmlns:a16="http://schemas.microsoft.com/office/drawing/2014/main" id="{1032FECD-083D-C35C-82F1-0E023561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8" y="-4265489"/>
            <a:ext cx="2197185" cy="242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andy by Sketch it studio on Dribbble">
            <a:extLst>
              <a:ext uri="{FF2B5EF4-FFF2-40B4-BE49-F238E27FC236}">
                <a16:creationId xmlns:a16="http://schemas.microsoft.com/office/drawing/2014/main" id="{64C5844B-BD53-D246-1EC5-2F82F66C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38" y="-4601559"/>
            <a:ext cx="1563279" cy="15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weet Candy Cartoon PNG &amp; SVG Design For T-Shirts">
            <a:extLst>
              <a:ext uri="{FF2B5EF4-FFF2-40B4-BE49-F238E27FC236}">
                <a16:creationId xmlns:a16="http://schemas.microsoft.com/office/drawing/2014/main" id="{F2B5B48D-CFEC-3729-0D70-435C640C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42" y="-2231380"/>
            <a:ext cx="2197185" cy="21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andy - Free birthday and party icons">
            <a:extLst>
              <a:ext uri="{FF2B5EF4-FFF2-40B4-BE49-F238E27FC236}">
                <a16:creationId xmlns:a16="http://schemas.microsoft.com/office/drawing/2014/main" id="{F3FEDF35-403C-6250-4461-09D42860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609" y="-3906986"/>
            <a:ext cx="2197185" cy="21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artoon pieces of candy - Clip Art Library">
            <a:extLst>
              <a:ext uri="{FF2B5EF4-FFF2-40B4-BE49-F238E27FC236}">
                <a16:creationId xmlns:a16="http://schemas.microsoft.com/office/drawing/2014/main" id="{F042B674-05F9-A88B-1E63-ED54E226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41" y="-4264404"/>
            <a:ext cx="1814905" cy="12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ownload Jpg Transparent Download Candy Cartoon Transprent Png - Cartoon  Image Of Lollipop - Full Size PNG Image - PNGkit">
            <a:extLst>
              <a:ext uri="{FF2B5EF4-FFF2-40B4-BE49-F238E27FC236}">
                <a16:creationId xmlns:a16="http://schemas.microsoft.com/office/drawing/2014/main" id="{BF3E40D1-6E2E-F036-8479-8EA5E14C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2" y="-1709801"/>
            <a:ext cx="1449695" cy="13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03E-6 -1.11111E-6 L -0.05261 1.54491 " pathEditMode="relative" rAng="0" ptsTypes="AA">
                                      <p:cBhvr>
                                        <p:cTn id="41" dur="4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" y="7724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687E-6 4.44444E-6 L -0.00535 1.5375 " pathEditMode="relative" rAng="0" ptsTypes="AA">
                                      <p:cBhvr>
                                        <p:cTn id="43" dur="425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" y="7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68E-6 -2.22222E-6 L -0.05443 1.60093 " pathEditMode="relative" rAng="0" ptsTypes="AA">
                                      <p:cBhvr>
                                        <p:cTn id="45" dur="42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8" y="800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4144E-6 7.40741E-7 L -0.00353 1.5493 " pathEditMode="relative" rAng="0" ptsTypes="AA">
                                      <p:cBhvr>
                                        <p:cTn id="47" dur="42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774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1598E-6 -2.59259E-6 L -0.10521 1.65324 " pathEditMode="relative" rAng="0" ptsTypes="AA">
                                      <p:cBhvr>
                                        <p:cTn id="49" dur="425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8266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12257E-6 -2.59259E-6 L -0.00639 1.40394 " pathEditMode="relative" rAng="0" ptsTypes="AA">
                                      <p:cBhvr>
                                        <p:cTn id="51" dur="425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7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694ACF-9A4D-2350-4629-DDDE00B0ABA3}"/>
              </a:ext>
            </a:extLst>
          </p:cNvPr>
          <p:cNvSpPr txBox="1"/>
          <p:nvPr/>
        </p:nvSpPr>
        <p:spPr>
          <a:xfrm>
            <a:off x="682862" y="1334809"/>
            <a:ext cx="10796113" cy="4188381"/>
          </a:xfrm>
          <a:prstGeom prst="roundRect">
            <a:avLst/>
          </a:prstGeom>
          <a:solidFill>
            <a:srgbClr val="FFFAEB"/>
          </a:solidFill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C00000"/>
                </a:solidFill>
              </a:rPr>
              <a:t>Mỗi sự vật sẽ gắn với những hoạt động phù hợp.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C00000"/>
                </a:solidFill>
              </a:rPr>
              <a:t>Chúng ta không nên thay thế động từ này với động từ khác vì nó sẽ làm câu từ trở nên vô nghĩa hoặc không phù hợp.</a:t>
            </a:r>
          </a:p>
        </p:txBody>
      </p:sp>
    </p:spTree>
    <p:extLst>
      <p:ext uri="{BB962C8B-B14F-4D97-AF65-F5344CB8AC3E}">
        <p14:creationId xmlns:p14="http://schemas.microsoft.com/office/powerpoint/2010/main" val="34567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349851" y="106353"/>
            <a:ext cx="113358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2. Nhìn tranh, tìm động từ phù hợp với hoạt động được thể hiện trong tranh.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63AA9-C79E-7F79-E01F-0CB4D7A6CE6A}"/>
              </a:ext>
            </a:extLst>
          </p:cNvPr>
          <p:cNvSpPr txBox="1"/>
          <p:nvPr/>
        </p:nvSpPr>
        <p:spPr>
          <a:xfrm>
            <a:off x="303357" y="3520730"/>
            <a:ext cx="2158538" cy="534699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947C5-8408-EE91-090A-198E6BADF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039" y="1075285"/>
            <a:ext cx="11871759" cy="2423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39B3B-19E5-2792-7637-3EFA1B95A2A4}"/>
              </a:ext>
            </a:extLst>
          </p:cNvPr>
          <p:cNvSpPr txBox="1"/>
          <p:nvPr/>
        </p:nvSpPr>
        <p:spPr>
          <a:xfrm>
            <a:off x="303357" y="4176182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trèo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69237-61C9-2216-CA2F-7A9509C2BB7F}"/>
              </a:ext>
            </a:extLst>
          </p:cNvPr>
          <p:cNvSpPr txBox="1"/>
          <p:nvPr/>
        </p:nvSpPr>
        <p:spPr>
          <a:xfrm>
            <a:off x="303357" y="4890873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leo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7011D-C9EA-9EFC-40A3-7E91E795A0DE}"/>
              </a:ext>
            </a:extLst>
          </p:cNvPr>
          <p:cNvSpPr txBox="1"/>
          <p:nvPr/>
        </p:nvSpPr>
        <p:spPr>
          <a:xfrm>
            <a:off x="303357" y="5605564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vượt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8EA4A-1C7C-5644-00ED-B77C93D85583}"/>
              </a:ext>
            </a:extLst>
          </p:cNvPr>
          <p:cNvSpPr txBox="1"/>
          <p:nvPr/>
        </p:nvSpPr>
        <p:spPr>
          <a:xfrm>
            <a:off x="2672014" y="3520308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cắm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D6653-BEF5-2A83-8BE5-1B2EC7F3D9A8}"/>
              </a:ext>
            </a:extLst>
          </p:cNvPr>
          <p:cNvSpPr txBox="1"/>
          <p:nvPr/>
        </p:nvSpPr>
        <p:spPr>
          <a:xfrm>
            <a:off x="2672014" y="4176182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dựng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64698-CC04-D09F-B00B-D02C040D196D}"/>
              </a:ext>
            </a:extLst>
          </p:cNvPr>
          <p:cNvSpPr txBox="1"/>
          <p:nvPr/>
        </p:nvSpPr>
        <p:spPr>
          <a:xfrm>
            <a:off x="2672014" y="4890873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5C44C-959F-01CE-79B3-C1B427961548}"/>
              </a:ext>
            </a:extLst>
          </p:cNvPr>
          <p:cNvSpPr txBox="1"/>
          <p:nvPr/>
        </p:nvSpPr>
        <p:spPr>
          <a:xfrm>
            <a:off x="5040671" y="3520308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3013B-B1B2-7003-E4AB-BC101499F568}"/>
              </a:ext>
            </a:extLst>
          </p:cNvPr>
          <p:cNvSpPr txBox="1"/>
          <p:nvPr/>
        </p:nvSpPr>
        <p:spPr>
          <a:xfrm>
            <a:off x="5040671" y="4176182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giật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90BFED-FB02-3177-FDC0-EB9F351C2C12}"/>
              </a:ext>
            </a:extLst>
          </p:cNvPr>
          <p:cNvSpPr txBox="1"/>
          <p:nvPr/>
        </p:nvSpPr>
        <p:spPr>
          <a:xfrm>
            <a:off x="5040671" y="4890873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6646AF-A319-CC9C-D828-8A7536AAB84A}"/>
              </a:ext>
            </a:extLst>
          </p:cNvPr>
          <p:cNvSpPr txBox="1"/>
          <p:nvPr/>
        </p:nvSpPr>
        <p:spPr>
          <a:xfrm>
            <a:off x="7409328" y="3520308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bay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DDF331-FE60-07EE-1F98-06ADF38FB24A}"/>
              </a:ext>
            </a:extLst>
          </p:cNvPr>
          <p:cNvSpPr txBox="1"/>
          <p:nvPr/>
        </p:nvSpPr>
        <p:spPr>
          <a:xfrm>
            <a:off x="7409328" y="4176182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lượn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D2444-29BC-D257-6F46-1F8993CFBF1D}"/>
              </a:ext>
            </a:extLst>
          </p:cNvPr>
          <p:cNvSpPr txBox="1"/>
          <p:nvPr/>
        </p:nvSpPr>
        <p:spPr>
          <a:xfrm>
            <a:off x="7409328" y="4890873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giang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566038-86D9-4A5F-DE95-2CBA753CA246}"/>
              </a:ext>
            </a:extLst>
          </p:cNvPr>
          <p:cNvSpPr txBox="1"/>
          <p:nvPr/>
        </p:nvSpPr>
        <p:spPr>
          <a:xfrm>
            <a:off x="7409328" y="5605564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vỗ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A470CA-BACE-77D6-3E7D-4DD7995570B4}"/>
              </a:ext>
            </a:extLst>
          </p:cNvPr>
          <p:cNvSpPr txBox="1"/>
          <p:nvPr/>
        </p:nvSpPr>
        <p:spPr>
          <a:xfrm>
            <a:off x="9650219" y="3520308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1BC37A-8DCA-7CB8-4C2B-ED63479F39D6}"/>
              </a:ext>
            </a:extLst>
          </p:cNvPr>
          <p:cNvSpPr txBox="1"/>
          <p:nvPr/>
        </p:nvSpPr>
        <p:spPr>
          <a:xfrm>
            <a:off x="9650219" y="4176182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lặn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429E1A-5667-9A33-AB24-BF48BE8B7AA6}"/>
              </a:ext>
            </a:extLst>
          </p:cNvPr>
          <p:cNvSpPr txBox="1"/>
          <p:nvPr/>
        </p:nvSpPr>
        <p:spPr>
          <a:xfrm>
            <a:off x="9650219" y="4890873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khám phá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F35271-282E-F260-E7DD-CF59B2788CCF}"/>
              </a:ext>
            </a:extLst>
          </p:cNvPr>
          <p:cNvSpPr txBox="1"/>
          <p:nvPr/>
        </p:nvSpPr>
        <p:spPr>
          <a:xfrm>
            <a:off x="9650219" y="5605564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38CF2-C0CD-1436-0C43-A8F265E8D717}"/>
              </a:ext>
            </a:extLst>
          </p:cNvPr>
          <p:cNvSpPr txBox="1"/>
          <p:nvPr/>
        </p:nvSpPr>
        <p:spPr>
          <a:xfrm>
            <a:off x="303357" y="6282155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596838-B41C-0558-E9B9-6302A7AEAD87}"/>
              </a:ext>
            </a:extLst>
          </p:cNvPr>
          <p:cNvSpPr txBox="1"/>
          <p:nvPr/>
        </p:nvSpPr>
        <p:spPr>
          <a:xfrm>
            <a:off x="7409328" y="6296860"/>
            <a:ext cx="2158538" cy="526257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  <a:endParaRPr lang="en-US" sz="2800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5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FC1BC-0F12-CB78-64EE-5B6F5D28482F}"/>
              </a:ext>
            </a:extLst>
          </p:cNvPr>
          <p:cNvSpPr txBox="1"/>
          <p:nvPr/>
        </p:nvSpPr>
        <p:spPr>
          <a:xfrm>
            <a:off x="333829" y="232743"/>
            <a:ext cx="11553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3. Ghi lại các động từ chỉ hoạt động di chuyển tìm được ở bài tập 2 và đặt câu với các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304F2-4B4B-4A18-7156-8D1DB976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169" y="1749377"/>
            <a:ext cx="4837430" cy="4045045"/>
          </a:xfrm>
          <a:prstGeom prst="rect">
            <a:avLst/>
          </a:prstGeom>
        </p:spPr>
      </p:pic>
      <p:pic>
        <p:nvPicPr>
          <p:cNvPr id="12" name="Picture 2" descr="Viết mực nước Thiên Long Gel-08 Sunbeam | Thanh Thanh">
            <a:extLst>
              <a:ext uri="{FF2B5EF4-FFF2-40B4-BE49-F238E27FC236}">
                <a16:creationId xmlns:a16="http://schemas.microsoft.com/office/drawing/2014/main" id="{AE640222-D6E9-70B4-845E-62A2BBC15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22295" r="87291"/>
          <a:stretch/>
        </p:blipFill>
        <p:spPr bwMode="auto">
          <a:xfrm rot="1040063">
            <a:off x="7618578" y="3046173"/>
            <a:ext cx="364439" cy="27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8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537</Words>
  <Application>Microsoft Office PowerPoint</Application>
  <PresentationFormat>Custom</PresentationFormat>
  <Paragraphs>61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Wingdings</vt:lpstr>
      <vt:lpstr>Londrina Solid</vt:lpstr>
      <vt:lpstr>Poppins</vt:lpstr>
      <vt:lpstr>.TMC-Ong Do</vt:lpstr>
      <vt:lpstr>AvantGarde</vt:lpstr>
      <vt:lpstr>Times New Roman</vt:lpstr>
      <vt:lpstr>Arial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Pre-k Lesson</dc:title>
  <dc:creator>PC</dc:creator>
  <cp:lastModifiedBy>STD_DELL</cp:lastModifiedBy>
  <cp:revision>163</cp:revision>
  <dcterms:modified xsi:type="dcterms:W3CDTF">2024-10-14T04:52:49Z</dcterms:modified>
</cp:coreProperties>
</file>