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23"/>
  </p:notesMasterIdLst>
  <p:sldIdLst>
    <p:sldId id="338" r:id="rId2"/>
    <p:sldId id="258" r:id="rId3"/>
    <p:sldId id="259" r:id="rId4"/>
    <p:sldId id="260" r:id="rId5"/>
    <p:sldId id="261" r:id="rId6"/>
    <p:sldId id="363" r:id="rId7"/>
    <p:sldId id="371" r:id="rId8"/>
    <p:sldId id="623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322" r:id="rId17"/>
    <p:sldId id="331" r:id="rId18"/>
    <p:sldId id="624" r:id="rId19"/>
    <p:sldId id="625" r:id="rId20"/>
    <p:sldId id="634" r:id="rId21"/>
    <p:sldId id="361" r:id="rId22"/>
  </p:sldIdLst>
  <p:sldSz cx="12161838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Cooper Black" panose="0208090404030B020404" pitchFamily="18" charset="0"/>
      <p:regular r:id="rId32"/>
    </p:embeddedFont>
    <p:embeddedFont>
      <p:font typeface="HP001 4 hàng" panose="020B0604020202020204" charset="0"/>
      <p:regular r:id="rId33"/>
      <p:bold r:id="rId34"/>
    </p:embeddedFont>
    <p:embeddedFont>
      <p:font typeface="Itim" panose="020B0604020202020204" charset="-34"/>
      <p:regular r:id="rId35"/>
    </p:embeddedFont>
    <p:embeddedFont>
      <p:font typeface="Varela Round" panose="020B0604020202020204" charset="-79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A8"/>
    <a:srgbClr val="C5EBEC"/>
    <a:srgbClr val="FBF2DD"/>
    <a:srgbClr val="FFDC6D"/>
    <a:srgbClr val="22211E"/>
    <a:srgbClr val="D6F1F2"/>
    <a:srgbClr val="DE0000"/>
    <a:srgbClr val="F9EAC6"/>
    <a:srgbClr val="F5DD9B"/>
    <a:srgbClr val="F8D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A9C77-A8A4-4D1C-BC68-1706C802DA68}">
  <a:tblStyle styleId="{A44A9C77-A8A4-4D1C-BC68-1706C802D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87845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linh hoạt phần khởi động có/không vì có những bài dài nên khởi động là dạy cháy giờ ạ</a:t>
            </a:r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8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dấu hỏi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138898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dấu hỏi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3758916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dấu hỏi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1587524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dấu hỏi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3559960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dấu hỏi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1915136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Làm theo hàng ngang rồi GV chú phần tich mối quan hệ giữa phép nhân và chia nhé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cần cho HS thấy được số cần tìm ở đây là thành phần nào trong phép trừ để HS áp dụng lí thuyết hợp lí</a:t>
            </a:r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2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thay thứ ngày vào sao cho phù hợp nhé!</a:t>
            </a:r>
          </a:p>
        </p:txBody>
      </p:sp>
    </p:spTree>
    <p:extLst>
      <p:ext uri="{BB962C8B-B14F-4D97-AF65-F5344CB8AC3E}">
        <p14:creationId xmlns:p14="http://schemas.microsoft.com/office/powerpoint/2010/main" val="550448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cần cho HS thấy được số cần tìm ở đây là thành phần nào trong phép trừ để HS áp dụng lí thuyết hợp lí</a:t>
            </a:r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cần cho HS thấy được số cần tìm ở đây là thành phần nào trong phép trừ để HS áp dụng lí thuyết hợp lí</a:t>
            </a:r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6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 các đáp án sai để vịt biến mất</a:t>
            </a:r>
          </a:p>
        </p:txBody>
      </p:sp>
    </p:spTree>
    <p:extLst>
      <p:ext uri="{BB962C8B-B14F-4D97-AF65-F5344CB8AC3E}">
        <p14:creationId xmlns:p14="http://schemas.microsoft.com/office/powerpoint/2010/main" val="1595194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linh động tình huống thực tế nếu có</a:t>
            </a:r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 các đáp án sai để vịt biến mất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1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 các đáp án sai để vịt biến mất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5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 các đáp án sai để vịt biến mất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phân tích các ví vụ</a:t>
            </a:r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dấu hỏi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73732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dấu hỏi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187843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9494" y="-1333234"/>
            <a:ext cx="14269245" cy="9102067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79483" y="1197067"/>
            <a:ext cx="9002872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79483" y="2385653"/>
            <a:ext cx="9002872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90433" y="-877113"/>
            <a:ext cx="14741906" cy="9190713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05054" y="1893767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45599" y="2657367"/>
            <a:ext cx="5870641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9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003677" y="5200400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3192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35536" y="1474833"/>
            <a:ext cx="9690766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14572" y="4202967"/>
            <a:ext cx="11332694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6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504988" y="521000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3759344" y="1225977"/>
            <a:ext cx="4643284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467095" y="-1286733"/>
            <a:ext cx="13530218" cy="9250975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33815" y="593367"/>
            <a:ext cx="88943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33815" y="1986767"/>
            <a:ext cx="8894342" cy="3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  <p:sldLayoutId id="2147483658" r:id="rId6"/>
    <p:sldLayoutId id="2147483667" r:id="rId7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13047-4591-9F06-E5C2-7732976E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4" y="1154995"/>
            <a:ext cx="12004064" cy="2274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A345D-A396-4611-7721-D83922AA6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342" y="3688059"/>
            <a:ext cx="3807154" cy="2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8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163750" y="0"/>
            <a:ext cx="9734550" cy="914400"/>
            <a:chOff x="842010" y="518160"/>
            <a:chExt cx="9734550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a) Giới thiệu bảng nhân, chia.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A1AC3F-D517-4E70-7D52-D35BA3C12032}"/>
              </a:ext>
            </a:extLst>
          </p:cNvPr>
          <p:cNvSpPr txBox="1"/>
          <p:nvPr/>
        </p:nvSpPr>
        <p:spPr>
          <a:xfrm>
            <a:off x="6835515" y="1439056"/>
            <a:ext cx="49167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Mẫu: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/>
              <a:t>Từ số 6 ở cột 1 theo chiều mũi tên dóng sang phải đến số 42.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/>
              <a:t>Từ số 42 theo chiều mũi tên dóng lên hàng 1 gặp số 7.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/>
              <a:t>Hai mũi tên gặp nhau ở số 12.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/>
              <a:t>Ta có 42 : 6 = 7.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09CC2-0F1F-FD6A-6A6F-3BCA5A148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50" y="1439056"/>
            <a:ext cx="6299013" cy="37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163750" y="0"/>
            <a:ext cx="9734550" cy="914400"/>
            <a:chOff x="842010" y="518160"/>
            <a:chExt cx="9734550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b) Dựa vào bảng nhân, chia hãy tính.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A1AC3F-D517-4E70-7D52-D35BA3C12032}"/>
              </a:ext>
            </a:extLst>
          </p:cNvPr>
          <p:cNvSpPr txBox="1"/>
          <p:nvPr/>
        </p:nvSpPr>
        <p:spPr>
          <a:xfrm>
            <a:off x="8769244" y="1439056"/>
            <a:ext cx="115424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4 x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2B813-0B05-EA4D-FF4A-4EA243D40DDB}"/>
              </a:ext>
            </a:extLst>
          </p:cNvPr>
          <p:cNvSpPr txBox="1"/>
          <p:nvPr/>
        </p:nvSpPr>
        <p:spPr>
          <a:xfrm>
            <a:off x="8769244" y="2639927"/>
            <a:ext cx="115424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7 x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B35E3-95F7-BB19-D4E4-D8BEA0083E0F}"/>
              </a:ext>
            </a:extLst>
          </p:cNvPr>
          <p:cNvSpPr txBox="1"/>
          <p:nvPr/>
        </p:nvSpPr>
        <p:spPr>
          <a:xfrm>
            <a:off x="8699081" y="3894073"/>
            <a:ext cx="142406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15 :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B3140-CAB9-09A7-FD9F-9C427AD8A67C}"/>
              </a:ext>
            </a:extLst>
          </p:cNvPr>
          <p:cNvSpPr txBox="1"/>
          <p:nvPr/>
        </p:nvSpPr>
        <p:spPr>
          <a:xfrm>
            <a:off x="8699082" y="5050247"/>
            <a:ext cx="142406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40 :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69AA4C-34F1-D8EF-3B62-2CB2EDBA9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50" y="1439056"/>
            <a:ext cx="7242460" cy="42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21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163750" y="0"/>
            <a:ext cx="9734550" cy="914400"/>
            <a:chOff x="842010" y="518160"/>
            <a:chExt cx="9734550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b) Dựa vào bảng nhân, chia hãy tính.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A1AC3F-D517-4E70-7D52-D35BA3C12032}"/>
              </a:ext>
            </a:extLst>
          </p:cNvPr>
          <p:cNvSpPr txBox="1"/>
          <p:nvPr/>
        </p:nvSpPr>
        <p:spPr>
          <a:xfrm>
            <a:off x="10235888" y="2633719"/>
            <a:ext cx="19109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4 x 6 = ?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6B6EA57-12D2-C1DB-9B9B-A6A369320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796161"/>
              </p:ext>
            </p:extLst>
          </p:nvPr>
        </p:nvGraphicFramePr>
        <p:xfrm>
          <a:off x="58824" y="914400"/>
          <a:ext cx="10136786" cy="5858406"/>
        </p:xfrm>
        <a:graphic>
          <a:graphicData uri="http://schemas.openxmlformats.org/drawingml/2006/table">
            <a:tbl>
              <a:tblPr firstRow="1" bandRow="1">
                <a:tableStyleId>{A44A9C77-A8A4-4D1C-BC68-1706C802DA68}</a:tableStyleId>
              </a:tblPr>
              <a:tblGrid>
                <a:gridCol w="921526">
                  <a:extLst>
                    <a:ext uri="{9D8B030D-6E8A-4147-A177-3AD203B41FA5}">
                      <a16:colId xmlns:a16="http://schemas.microsoft.com/office/drawing/2014/main" val="2195744384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582261561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11672374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351368555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836311875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181122283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344459607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838957898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854545376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886299473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93754047"/>
                    </a:ext>
                  </a:extLst>
                </a:gridCol>
              </a:tblGrid>
              <a:tr h="65093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63694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208141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080138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941466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661155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914779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1073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33879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270047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42C711FB-71A4-6D94-19CA-228B3A5FC9DF}"/>
              </a:ext>
            </a:extLst>
          </p:cNvPr>
          <p:cNvSpPr/>
          <p:nvPr/>
        </p:nvSpPr>
        <p:spPr>
          <a:xfrm>
            <a:off x="239848" y="2930576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0B60D5-8737-1795-92A4-A9472F2B2535}"/>
              </a:ext>
            </a:extLst>
          </p:cNvPr>
          <p:cNvSpPr/>
          <p:nvPr/>
        </p:nvSpPr>
        <p:spPr>
          <a:xfrm>
            <a:off x="5771208" y="969114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E360D3-ADC9-5236-2CE9-C60EBC282EEB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708142" y="3398870"/>
            <a:ext cx="50031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CDAF48-09BA-16B9-4A12-867E43F5EB03}"/>
              </a:ext>
            </a:extLst>
          </p:cNvPr>
          <p:cNvCxnSpPr>
            <a:cxnSpLocks/>
          </p:cNvCxnSpPr>
          <p:nvPr/>
        </p:nvCxnSpPr>
        <p:spPr>
          <a:xfrm>
            <a:off x="6268882" y="1382843"/>
            <a:ext cx="0" cy="1547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516DF70-BC39-1AB6-6A04-31D53307E312}"/>
              </a:ext>
            </a:extLst>
          </p:cNvPr>
          <p:cNvSpPr/>
          <p:nvPr/>
        </p:nvSpPr>
        <p:spPr>
          <a:xfrm>
            <a:off x="5711248" y="2930576"/>
            <a:ext cx="674557" cy="5486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0CC95E-92C7-CA72-611C-C3B2FEB9BDEF}"/>
              </a:ext>
            </a:extLst>
          </p:cNvPr>
          <p:cNvSpPr txBox="1"/>
          <p:nvPr/>
        </p:nvSpPr>
        <p:spPr>
          <a:xfrm>
            <a:off x="10225590" y="3258828"/>
            <a:ext cx="19074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4 x 6 = 24</a:t>
            </a:r>
          </a:p>
        </p:txBody>
      </p:sp>
    </p:spTree>
    <p:extLst>
      <p:ext uri="{BB962C8B-B14F-4D97-AF65-F5344CB8AC3E}">
        <p14:creationId xmlns:p14="http://schemas.microsoft.com/office/powerpoint/2010/main" val="31541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163750" y="0"/>
            <a:ext cx="9734550" cy="914400"/>
            <a:chOff x="842010" y="518160"/>
            <a:chExt cx="9734550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b) Dựa vào bảng nhân, chia hãy tính.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A1AC3F-D517-4E70-7D52-D35BA3C12032}"/>
              </a:ext>
            </a:extLst>
          </p:cNvPr>
          <p:cNvSpPr txBox="1"/>
          <p:nvPr/>
        </p:nvSpPr>
        <p:spPr>
          <a:xfrm>
            <a:off x="10235888" y="2633719"/>
            <a:ext cx="19109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7 x 8 = ?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6B6EA57-12D2-C1DB-9B9B-A6A369320152}"/>
              </a:ext>
            </a:extLst>
          </p:cNvPr>
          <p:cNvGraphicFramePr>
            <a:graphicFrameLocks noGrp="1"/>
          </p:cNvGraphicFramePr>
          <p:nvPr/>
        </p:nvGraphicFramePr>
        <p:xfrm>
          <a:off x="58824" y="914400"/>
          <a:ext cx="10136786" cy="5858406"/>
        </p:xfrm>
        <a:graphic>
          <a:graphicData uri="http://schemas.openxmlformats.org/drawingml/2006/table">
            <a:tbl>
              <a:tblPr firstRow="1" bandRow="1">
                <a:tableStyleId>{A44A9C77-A8A4-4D1C-BC68-1706C802DA68}</a:tableStyleId>
              </a:tblPr>
              <a:tblGrid>
                <a:gridCol w="921526">
                  <a:extLst>
                    <a:ext uri="{9D8B030D-6E8A-4147-A177-3AD203B41FA5}">
                      <a16:colId xmlns:a16="http://schemas.microsoft.com/office/drawing/2014/main" val="2195744384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582261561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11672374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351368555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836311875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181122283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344459607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838957898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854545376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886299473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93754047"/>
                    </a:ext>
                  </a:extLst>
                </a:gridCol>
              </a:tblGrid>
              <a:tr h="65093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63694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208141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080138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941466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661155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914779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1073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33879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270047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42C711FB-71A4-6D94-19CA-228B3A5FC9DF}"/>
              </a:ext>
            </a:extLst>
          </p:cNvPr>
          <p:cNvSpPr/>
          <p:nvPr/>
        </p:nvSpPr>
        <p:spPr>
          <a:xfrm>
            <a:off x="239848" y="4879291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0B60D5-8737-1795-92A4-A9472F2B2535}"/>
              </a:ext>
            </a:extLst>
          </p:cNvPr>
          <p:cNvSpPr/>
          <p:nvPr/>
        </p:nvSpPr>
        <p:spPr>
          <a:xfrm>
            <a:off x="7629986" y="969114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E360D3-ADC9-5236-2CE9-C60EBC282EEB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708142" y="5347585"/>
            <a:ext cx="68319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CDAF48-09BA-16B9-4A12-867E43F5EB03}"/>
              </a:ext>
            </a:extLst>
          </p:cNvPr>
          <p:cNvCxnSpPr>
            <a:cxnSpLocks/>
          </p:cNvCxnSpPr>
          <p:nvPr/>
        </p:nvCxnSpPr>
        <p:spPr>
          <a:xfrm>
            <a:off x="8127660" y="1382843"/>
            <a:ext cx="0" cy="3496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516DF70-BC39-1AB6-6A04-31D53307E312}"/>
              </a:ext>
            </a:extLst>
          </p:cNvPr>
          <p:cNvSpPr/>
          <p:nvPr/>
        </p:nvSpPr>
        <p:spPr>
          <a:xfrm>
            <a:off x="7540043" y="4879291"/>
            <a:ext cx="674557" cy="5486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0CC95E-92C7-CA72-611C-C3B2FEB9BDEF}"/>
              </a:ext>
            </a:extLst>
          </p:cNvPr>
          <p:cNvSpPr txBox="1"/>
          <p:nvPr/>
        </p:nvSpPr>
        <p:spPr>
          <a:xfrm>
            <a:off x="10225590" y="3258828"/>
            <a:ext cx="19074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7 x 8 = 56</a:t>
            </a:r>
          </a:p>
        </p:txBody>
      </p:sp>
    </p:spTree>
    <p:extLst>
      <p:ext uri="{BB962C8B-B14F-4D97-AF65-F5344CB8AC3E}">
        <p14:creationId xmlns:p14="http://schemas.microsoft.com/office/powerpoint/2010/main" val="40450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163750" y="0"/>
            <a:ext cx="9734550" cy="914400"/>
            <a:chOff x="842010" y="518160"/>
            <a:chExt cx="9734550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b) Dựa vào bảng nhân, chia hãy tính.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A1AC3F-D517-4E70-7D52-D35BA3C12032}"/>
              </a:ext>
            </a:extLst>
          </p:cNvPr>
          <p:cNvSpPr txBox="1"/>
          <p:nvPr/>
        </p:nvSpPr>
        <p:spPr>
          <a:xfrm>
            <a:off x="10235888" y="2633719"/>
            <a:ext cx="19109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15 : 3 = ?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6B6EA57-12D2-C1DB-9B9B-A6A369320152}"/>
              </a:ext>
            </a:extLst>
          </p:cNvPr>
          <p:cNvGraphicFramePr>
            <a:graphicFrameLocks noGrp="1"/>
          </p:cNvGraphicFramePr>
          <p:nvPr/>
        </p:nvGraphicFramePr>
        <p:xfrm>
          <a:off x="58824" y="914400"/>
          <a:ext cx="10136786" cy="5858406"/>
        </p:xfrm>
        <a:graphic>
          <a:graphicData uri="http://schemas.openxmlformats.org/drawingml/2006/table">
            <a:tbl>
              <a:tblPr firstRow="1" bandRow="1">
                <a:tableStyleId>{A44A9C77-A8A4-4D1C-BC68-1706C802DA68}</a:tableStyleId>
              </a:tblPr>
              <a:tblGrid>
                <a:gridCol w="921526">
                  <a:extLst>
                    <a:ext uri="{9D8B030D-6E8A-4147-A177-3AD203B41FA5}">
                      <a16:colId xmlns:a16="http://schemas.microsoft.com/office/drawing/2014/main" val="2195744384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582261561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11672374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351368555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836311875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181122283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344459607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838957898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854545376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886299473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93754047"/>
                    </a:ext>
                  </a:extLst>
                </a:gridCol>
              </a:tblGrid>
              <a:tr h="65093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63694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208141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080138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941466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661155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914779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1073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33879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270047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42C711FB-71A4-6D94-19CA-228B3A5FC9DF}"/>
              </a:ext>
            </a:extLst>
          </p:cNvPr>
          <p:cNvSpPr/>
          <p:nvPr/>
        </p:nvSpPr>
        <p:spPr>
          <a:xfrm>
            <a:off x="240200" y="2271002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0B60D5-8737-1795-92A4-A9472F2B2535}"/>
              </a:ext>
            </a:extLst>
          </p:cNvPr>
          <p:cNvSpPr/>
          <p:nvPr/>
        </p:nvSpPr>
        <p:spPr>
          <a:xfrm>
            <a:off x="4837907" y="975852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E360D3-ADC9-5236-2CE9-C60EBC282EEB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708494" y="2739296"/>
            <a:ext cx="40733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CDAF48-09BA-16B9-4A12-867E43F5EB03}"/>
              </a:ext>
            </a:extLst>
          </p:cNvPr>
          <p:cNvCxnSpPr>
            <a:cxnSpLocks/>
          </p:cNvCxnSpPr>
          <p:nvPr/>
        </p:nvCxnSpPr>
        <p:spPr>
          <a:xfrm flipV="1">
            <a:off x="5319807" y="1409075"/>
            <a:ext cx="0" cy="861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516DF70-BC39-1AB6-6A04-31D53307E312}"/>
              </a:ext>
            </a:extLst>
          </p:cNvPr>
          <p:cNvSpPr/>
          <p:nvPr/>
        </p:nvSpPr>
        <p:spPr>
          <a:xfrm>
            <a:off x="4777170" y="2271002"/>
            <a:ext cx="674557" cy="5486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0CC95E-92C7-CA72-611C-C3B2FEB9BDEF}"/>
              </a:ext>
            </a:extLst>
          </p:cNvPr>
          <p:cNvSpPr txBox="1"/>
          <p:nvPr/>
        </p:nvSpPr>
        <p:spPr>
          <a:xfrm>
            <a:off x="10225590" y="3258828"/>
            <a:ext cx="19074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15 : 3 = 5</a:t>
            </a:r>
          </a:p>
        </p:txBody>
      </p:sp>
    </p:spTree>
    <p:extLst>
      <p:ext uri="{BB962C8B-B14F-4D97-AF65-F5344CB8AC3E}">
        <p14:creationId xmlns:p14="http://schemas.microsoft.com/office/powerpoint/2010/main" val="25497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163750" y="0"/>
            <a:ext cx="9734550" cy="914400"/>
            <a:chOff x="842010" y="518160"/>
            <a:chExt cx="9734550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b) Dựa vào bảng nhân, chia hãy tính.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A1AC3F-D517-4E70-7D52-D35BA3C12032}"/>
              </a:ext>
            </a:extLst>
          </p:cNvPr>
          <p:cNvSpPr txBox="1"/>
          <p:nvPr/>
        </p:nvSpPr>
        <p:spPr>
          <a:xfrm>
            <a:off x="10235888" y="2633719"/>
            <a:ext cx="19109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40 : 5 = ?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6B6EA57-12D2-C1DB-9B9B-A6A369320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6017"/>
              </p:ext>
            </p:extLst>
          </p:nvPr>
        </p:nvGraphicFramePr>
        <p:xfrm>
          <a:off x="58824" y="914400"/>
          <a:ext cx="10136786" cy="5858406"/>
        </p:xfrm>
        <a:graphic>
          <a:graphicData uri="http://schemas.openxmlformats.org/drawingml/2006/table">
            <a:tbl>
              <a:tblPr firstRow="1" bandRow="1">
                <a:tableStyleId>{A44A9C77-A8A4-4D1C-BC68-1706C802DA68}</a:tableStyleId>
              </a:tblPr>
              <a:tblGrid>
                <a:gridCol w="921526">
                  <a:extLst>
                    <a:ext uri="{9D8B030D-6E8A-4147-A177-3AD203B41FA5}">
                      <a16:colId xmlns:a16="http://schemas.microsoft.com/office/drawing/2014/main" val="2195744384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582261561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11672374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351368555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836311875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181122283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344459607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838957898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854545376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886299473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93754047"/>
                    </a:ext>
                  </a:extLst>
                </a:gridCol>
              </a:tblGrid>
              <a:tr h="65093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63694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208141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080138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941466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661155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914779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1073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33879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270047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42C711FB-71A4-6D94-19CA-228B3A5FC9DF}"/>
              </a:ext>
            </a:extLst>
          </p:cNvPr>
          <p:cNvSpPr/>
          <p:nvPr/>
        </p:nvSpPr>
        <p:spPr>
          <a:xfrm>
            <a:off x="240200" y="3575145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0B60D5-8737-1795-92A4-A9472F2B2535}"/>
              </a:ext>
            </a:extLst>
          </p:cNvPr>
          <p:cNvSpPr/>
          <p:nvPr/>
        </p:nvSpPr>
        <p:spPr>
          <a:xfrm>
            <a:off x="7624377" y="971094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E360D3-ADC9-5236-2CE9-C60EBC282EEB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708494" y="4043439"/>
            <a:ext cx="684654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CDAF48-09BA-16B9-4A12-867E43F5EB03}"/>
              </a:ext>
            </a:extLst>
          </p:cNvPr>
          <p:cNvCxnSpPr>
            <a:cxnSpLocks/>
          </p:cNvCxnSpPr>
          <p:nvPr/>
        </p:nvCxnSpPr>
        <p:spPr>
          <a:xfrm flipV="1">
            <a:off x="8122968" y="1409075"/>
            <a:ext cx="0" cy="21301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516DF70-BC39-1AB6-6A04-31D53307E312}"/>
              </a:ext>
            </a:extLst>
          </p:cNvPr>
          <p:cNvSpPr/>
          <p:nvPr/>
        </p:nvSpPr>
        <p:spPr>
          <a:xfrm>
            <a:off x="7555043" y="3575145"/>
            <a:ext cx="674557" cy="5486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0CC95E-92C7-CA72-611C-C3B2FEB9BDEF}"/>
              </a:ext>
            </a:extLst>
          </p:cNvPr>
          <p:cNvSpPr txBox="1"/>
          <p:nvPr/>
        </p:nvSpPr>
        <p:spPr>
          <a:xfrm>
            <a:off x="10225590" y="3258828"/>
            <a:ext cx="19074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40 : 5 = 8</a:t>
            </a:r>
          </a:p>
        </p:txBody>
      </p:sp>
    </p:spTree>
    <p:extLst>
      <p:ext uri="{BB962C8B-B14F-4D97-AF65-F5344CB8AC3E}">
        <p14:creationId xmlns:p14="http://schemas.microsoft.com/office/powerpoint/2010/main" val="13536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4FEBBA36-FA35-95F1-4184-8E68FAFAAD23}"/>
              </a:ext>
            </a:extLst>
          </p:cNvPr>
          <p:cNvGrpSpPr/>
          <p:nvPr/>
        </p:nvGrpSpPr>
        <p:grpSpPr>
          <a:xfrm>
            <a:off x="445320" y="262766"/>
            <a:ext cx="11347803" cy="1606451"/>
            <a:chOff x="646979" y="518160"/>
            <a:chExt cx="11347803" cy="160645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3FCBE92-53BF-28DF-E3C6-9BE361FBD89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716A203-4855-714A-07C9-BB042B79EB2D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C508173-B11D-2B3F-E978-C5F5420F6ACE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19F4CC2-B717-E348-A47C-1CACCD69AD1F}"/>
                </a:ext>
              </a:extLst>
            </p:cNvPr>
            <p:cNvSpPr txBox="1"/>
            <p:nvPr/>
          </p:nvSpPr>
          <p:spPr>
            <a:xfrm>
              <a:off x="1756410" y="694789"/>
              <a:ext cx="1023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Số?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FBBEC02-CF0A-C3CF-B562-BEB51862D289}"/>
                </a:ext>
              </a:extLst>
            </p:cNvPr>
            <p:cNvSpPr txBox="1"/>
            <p:nvPr/>
          </p:nvSpPr>
          <p:spPr>
            <a:xfrm>
              <a:off x="646979" y="147828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a)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3DBC4D-02D6-175C-1A8A-7D69D3A7136E}"/>
              </a:ext>
            </a:extLst>
          </p:cNvPr>
          <p:cNvSpPr txBox="1"/>
          <p:nvPr/>
        </p:nvSpPr>
        <p:spPr>
          <a:xfrm>
            <a:off x="6055337" y="1222886"/>
            <a:ext cx="78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b)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4E3089B-48F5-E426-C1B1-AE1C89DC7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74738"/>
              </p:ext>
            </p:extLst>
          </p:nvPr>
        </p:nvGraphicFramePr>
        <p:xfrm>
          <a:off x="640351" y="2176076"/>
          <a:ext cx="5029200" cy="2201052"/>
        </p:xfrm>
        <a:graphic>
          <a:graphicData uri="http://schemas.openxmlformats.org/drawingml/2006/table">
            <a:tbl>
              <a:tblPr firstRow="1" bandRow="1">
                <a:tableStyleId>{A44A9C77-A8A4-4D1C-BC68-1706C802DA68}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62815395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3445097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89326529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764779039"/>
                    </a:ext>
                  </a:extLst>
                </a:gridCol>
              </a:tblGrid>
              <a:tr h="733684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Thừa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463933"/>
                  </a:ext>
                </a:extLst>
              </a:tr>
              <a:tr h="733684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Thừa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759885"/>
                  </a:ext>
                </a:extLst>
              </a:tr>
              <a:tr h="733684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Tích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10962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3B80982-FBC1-08B2-4113-F7C4ED17B322}"/>
              </a:ext>
            </a:extLst>
          </p:cNvPr>
          <p:cNvSpPr txBox="1"/>
          <p:nvPr/>
        </p:nvSpPr>
        <p:spPr>
          <a:xfrm>
            <a:off x="3598298" y="3669242"/>
            <a:ext cx="85839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49E20-FB11-DD51-1155-C8B706A0810D}"/>
              </a:ext>
            </a:extLst>
          </p:cNvPr>
          <p:cNvSpPr txBox="1"/>
          <p:nvPr/>
        </p:nvSpPr>
        <p:spPr>
          <a:xfrm>
            <a:off x="4693884" y="3669242"/>
            <a:ext cx="85839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0974570-6E26-8904-09DC-B1CBE7F4B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74108"/>
              </p:ext>
            </p:extLst>
          </p:nvPr>
        </p:nvGraphicFramePr>
        <p:xfrm>
          <a:off x="6492289" y="2176076"/>
          <a:ext cx="5303520" cy="2201052"/>
        </p:xfrm>
        <a:graphic>
          <a:graphicData uri="http://schemas.openxmlformats.org/drawingml/2006/table">
            <a:tbl>
              <a:tblPr firstRow="1" bandRow="1">
                <a:tableStyleId>{A44A9C77-A8A4-4D1C-BC68-1706C802DA68}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62815395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3445097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89326529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764779039"/>
                    </a:ext>
                  </a:extLst>
                </a:gridCol>
              </a:tblGrid>
              <a:tr h="733684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Số bị chia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463933"/>
                  </a:ext>
                </a:extLst>
              </a:tr>
              <a:tr h="733684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Số chia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759885"/>
                  </a:ext>
                </a:extLst>
              </a:tr>
              <a:tr h="733684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Thương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1096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294719-AFEE-4DAA-B720-3261EB283256}"/>
              </a:ext>
            </a:extLst>
          </p:cNvPr>
          <p:cNvSpPr txBox="1"/>
          <p:nvPr/>
        </p:nvSpPr>
        <p:spPr>
          <a:xfrm>
            <a:off x="9687425" y="3669242"/>
            <a:ext cx="85839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319D5-A33D-5A5E-6712-C79516F8EB36}"/>
              </a:ext>
            </a:extLst>
          </p:cNvPr>
          <p:cNvSpPr txBox="1"/>
          <p:nvPr/>
        </p:nvSpPr>
        <p:spPr>
          <a:xfrm>
            <a:off x="10801577" y="3669242"/>
            <a:ext cx="85839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54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5B3A1D-F449-1662-A594-5D12BBF9EB3F}"/>
              </a:ext>
            </a:extLst>
          </p:cNvPr>
          <p:cNvGrpSpPr/>
          <p:nvPr/>
        </p:nvGrpSpPr>
        <p:grpSpPr>
          <a:xfrm>
            <a:off x="119520" y="153564"/>
            <a:ext cx="11302985" cy="1684735"/>
            <a:chOff x="842010" y="518160"/>
            <a:chExt cx="11302985" cy="16847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EBEA8B-99A6-D283-CC2A-1A56ACFCB91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DC67B3-12EE-82C9-C99E-EFDBD46A57D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1C3CA0C-C22E-202C-09BE-75F1133C2479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09A78-CE1E-E50D-D1AC-55E78D8A3918}"/>
                </a:ext>
              </a:extLst>
            </p:cNvPr>
            <p:cNvSpPr txBox="1"/>
            <p:nvPr/>
          </p:nvSpPr>
          <p:spPr>
            <a:xfrm>
              <a:off x="1661812" y="756345"/>
              <a:ext cx="1048318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/>
                <a:t>Mỗi</a:t>
              </a:r>
              <a:r>
                <a:rPr lang="en-US" sz="4400" dirty="0"/>
                <a:t> </a:t>
              </a:r>
              <a:r>
                <a:rPr lang="en-US" sz="4400" dirty="0" err="1"/>
                <a:t>túi</a:t>
              </a:r>
              <a:r>
                <a:rPr lang="en-US" sz="4400" dirty="0"/>
                <a:t> </a:t>
              </a:r>
              <a:r>
                <a:rPr lang="en-US" sz="4400" dirty="0" err="1"/>
                <a:t>có</a:t>
              </a:r>
              <a:r>
                <a:rPr lang="en-US" sz="4400" dirty="0"/>
                <a:t> 9 </a:t>
              </a:r>
              <a:r>
                <a:rPr lang="en-US" sz="4400" dirty="0" err="1"/>
                <a:t>quả</a:t>
              </a:r>
              <a:r>
                <a:rPr lang="en-US" sz="4400" dirty="0"/>
                <a:t> cam. </a:t>
              </a:r>
              <a:r>
                <a:rPr lang="en-US" sz="4400" dirty="0" err="1"/>
                <a:t>Hỏi</a:t>
              </a:r>
              <a:r>
                <a:rPr lang="en-US" sz="4400" dirty="0"/>
                <a:t> 4 </a:t>
              </a:r>
              <a:r>
                <a:rPr lang="en-US" sz="4400" dirty="0" err="1"/>
                <a:t>túi</a:t>
              </a:r>
              <a:r>
                <a:rPr lang="en-US" sz="4400" dirty="0"/>
                <a:t> </a:t>
              </a:r>
              <a:r>
                <a:rPr lang="en-US" sz="4400" dirty="0" err="1"/>
                <a:t>như</a:t>
              </a:r>
              <a:r>
                <a:rPr lang="en-US" sz="4400" dirty="0"/>
                <a:t> </a:t>
              </a:r>
              <a:r>
                <a:rPr lang="en-US" sz="4400" dirty="0" err="1"/>
                <a:t>vậy</a:t>
              </a:r>
              <a:r>
                <a:rPr lang="en-US" sz="4400" dirty="0"/>
                <a:t> </a:t>
              </a:r>
              <a:r>
                <a:rPr lang="en-US" sz="4400" dirty="0" err="1"/>
                <a:t>có</a:t>
              </a:r>
              <a:r>
                <a:rPr lang="en-US" sz="4400" dirty="0"/>
                <a:t> bao </a:t>
              </a:r>
              <a:r>
                <a:rPr lang="en-US" sz="4400" dirty="0" err="1"/>
                <a:t>nhiêu</a:t>
              </a:r>
              <a:r>
                <a:rPr lang="en-US" sz="4400" dirty="0"/>
                <a:t> </a:t>
              </a:r>
              <a:r>
                <a:rPr lang="en-US" sz="4400" dirty="0" err="1"/>
                <a:t>quả</a:t>
              </a:r>
              <a:r>
                <a:rPr lang="en-US" sz="4400" dirty="0"/>
                <a:t> cam?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6A904D-D0CB-9208-9E72-4CFBFB6A77EE}"/>
              </a:ext>
            </a:extLst>
          </p:cNvPr>
          <p:cNvCxnSpPr>
            <a:cxnSpLocks/>
          </p:cNvCxnSpPr>
          <p:nvPr/>
        </p:nvCxnSpPr>
        <p:spPr>
          <a:xfrm>
            <a:off x="1076069" y="1102613"/>
            <a:ext cx="5529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91DEE6-9931-129B-56F1-D93620395CEC}"/>
              </a:ext>
            </a:extLst>
          </p:cNvPr>
          <p:cNvCxnSpPr>
            <a:cxnSpLocks/>
          </p:cNvCxnSpPr>
          <p:nvPr/>
        </p:nvCxnSpPr>
        <p:spPr>
          <a:xfrm>
            <a:off x="1033920" y="1845471"/>
            <a:ext cx="557183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0C2C6E-C869-FFFB-D82A-B0C265A29174}"/>
              </a:ext>
            </a:extLst>
          </p:cNvPr>
          <p:cNvSpPr txBox="1"/>
          <p:nvPr/>
        </p:nvSpPr>
        <p:spPr>
          <a:xfrm>
            <a:off x="1033920" y="265064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Tóm tắt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08FB76-E230-E614-0D51-FDC715BA9FB1}"/>
              </a:ext>
            </a:extLst>
          </p:cNvPr>
          <p:cNvSpPr txBox="1"/>
          <p:nvPr/>
        </p:nvSpPr>
        <p:spPr>
          <a:xfrm>
            <a:off x="1033920" y="3429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 túi: 9 quả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01FAE-DC1D-B870-8241-7828361A11F0}"/>
              </a:ext>
            </a:extLst>
          </p:cNvPr>
          <p:cNvSpPr txBox="1"/>
          <p:nvPr/>
        </p:nvSpPr>
        <p:spPr>
          <a:xfrm>
            <a:off x="1033920" y="420735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4 túi: … quả cam?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70E8D7-4668-F60E-BBF7-1F1B13555474}"/>
              </a:ext>
            </a:extLst>
          </p:cNvPr>
          <p:cNvCxnSpPr>
            <a:cxnSpLocks/>
          </p:cNvCxnSpPr>
          <p:nvPr/>
        </p:nvCxnSpPr>
        <p:spPr>
          <a:xfrm>
            <a:off x="6910752" y="1102613"/>
            <a:ext cx="437735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4B3FDA65-1112-9E59-C383-5ACF6333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46315"/>
              </p:ext>
            </p:extLst>
          </p:nvPr>
        </p:nvGraphicFramePr>
        <p:xfrm>
          <a:off x="0" y="0"/>
          <a:ext cx="12362688" cy="6126276"/>
        </p:xfrm>
        <a:graphic>
          <a:graphicData uri="http://schemas.openxmlformats.org/drawingml/2006/table">
            <a:tbl>
              <a:tblPr firstRow="1" bandRow="1"/>
              <a:tblGrid>
                <a:gridCol w="237744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493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8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78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740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769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799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065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37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18571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6805F0-DE31-1F68-77C4-ADF2B6A9D7D2}"/>
              </a:ext>
            </a:extLst>
          </p:cNvPr>
          <p:cNvSpPr txBox="1"/>
          <p:nvPr/>
        </p:nvSpPr>
        <p:spPr>
          <a:xfrm>
            <a:off x="1809338" y="454058"/>
            <a:ext cx="1067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VN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Thứ </a:t>
            </a: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en-VN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en-VN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gà</a:t>
            </a:r>
            <a:r>
              <a:rPr lang="en-US" sz="4600" b="1" kern="120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ǀ</a:t>
            </a:r>
            <a:r>
              <a:rPr lang="en-VN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en-US" sz="4600" b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l-GR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κ</a:t>
            </a:r>
            <a:r>
              <a:rPr lang="en-VN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án</a:t>
            </a:r>
            <a:r>
              <a:rPr lang="en-US" sz="4600" b="1" kern="120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Ƒ</a:t>
            </a:r>
            <a:r>
              <a:rPr lang="en-US" sz="4600" b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…</a:t>
            </a:r>
            <a:r>
              <a:rPr lang="en-VN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en-VN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ăm 202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2</a:t>
            </a:r>
            <a:endParaRPr lang="en-VN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BA976-9E2A-2443-352D-92111D57E809}"/>
              </a:ext>
            </a:extLst>
          </p:cNvPr>
          <p:cNvSpPr txBox="1"/>
          <p:nvPr/>
        </p:nvSpPr>
        <p:spPr>
          <a:xfrm>
            <a:off x="1086352" y="1390795"/>
            <a:ext cx="2249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TǨn:</a:t>
            </a:r>
            <a:endParaRPr lang="en-VN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0B3C3A-8B1C-DE0F-35AD-3132546B73B3}"/>
              </a:ext>
            </a:extLst>
          </p:cNvPr>
          <p:cNvSpPr txBox="1"/>
          <p:nvPr/>
        </p:nvSpPr>
        <p:spPr>
          <a:xfrm>
            <a:off x="1066890" y="2343350"/>
            <a:ext cx="97140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3.</a:t>
            </a:r>
            <a:endParaRPr lang="en-VN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740902-48E3-9DE0-0F3D-AB79D3D139CA}"/>
              </a:ext>
            </a:extLst>
          </p:cNvPr>
          <p:cNvSpPr/>
          <p:nvPr/>
        </p:nvSpPr>
        <p:spPr>
          <a:xfrm>
            <a:off x="9289566" y="4000881"/>
            <a:ext cx="3011752" cy="20598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076FA-FA65-007B-6EDD-80DDB03C23A4}"/>
              </a:ext>
            </a:extLst>
          </p:cNvPr>
          <p:cNvSpPr txBox="1"/>
          <p:nvPr/>
        </p:nvSpPr>
        <p:spPr>
          <a:xfrm>
            <a:off x="3707687" y="2334326"/>
            <a:ext cx="738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Bài giải </a:t>
            </a:r>
            <a:endParaRPr lang="en-VN" sz="47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5C26D-BBDC-C055-2A15-402FAF0162DF}"/>
              </a:ext>
            </a:extLst>
          </p:cNvPr>
          <p:cNvSpPr txBox="1"/>
          <p:nvPr/>
        </p:nvSpPr>
        <p:spPr>
          <a:xfrm>
            <a:off x="1809338" y="3274374"/>
            <a:ext cx="107767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vi-VN" sz="4700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4 Ǉúi ηư vậy có số Ǖίả cam là</a:t>
            </a:r>
            <a:r>
              <a:rPr lang="en-US" sz="4700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0D1E6-6855-85E0-2A45-50CCEC651220}"/>
              </a:ext>
            </a:extLst>
          </p:cNvPr>
          <p:cNvSpPr txBox="1"/>
          <p:nvPr/>
        </p:nvSpPr>
        <p:spPr>
          <a:xfrm>
            <a:off x="2704688" y="4215182"/>
            <a:ext cx="599265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9 </a:t>
            </a:r>
            <a:r>
              <a:rPr lang="en-US" sz="3600" b="1" kern="1200">
                <a:solidFill>
                  <a:srgbClr val="7030A0"/>
                </a:solidFill>
                <a:latin typeface="+mj-lt"/>
                <a:ea typeface="+mn-ea"/>
                <a:cs typeface="HP001 5H Normal" panose="020B0603050302020204" pitchFamily="34" charset="0"/>
              </a:rPr>
              <a:t>x</a:t>
            </a:r>
            <a:r>
              <a:rPr lang="en-US" sz="47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4 = 36 (quả)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E61B4-597D-6A77-CF1C-425FA5B19461}"/>
              </a:ext>
            </a:extLst>
          </p:cNvPr>
          <p:cNvSpPr txBox="1"/>
          <p:nvPr/>
        </p:nvSpPr>
        <p:spPr>
          <a:xfrm>
            <a:off x="3707687" y="5155862"/>
            <a:ext cx="771481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Đáp số: 36 quả cam</a:t>
            </a:r>
            <a:r>
              <a:rPr lang="en-US" sz="4700" b="1" kern="120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.</a:t>
            </a:r>
            <a:endParaRPr lang="en-US" sz="4700" b="1" kern="120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431594-101B-2AD0-C553-C3DBB7DA4E18}"/>
              </a:ext>
            </a:extLst>
          </p:cNvPr>
          <p:cNvSpPr txBox="1"/>
          <p:nvPr/>
        </p:nvSpPr>
        <p:spPr>
          <a:xfrm>
            <a:off x="2803164" y="1388377"/>
            <a:ext cx="9356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Bảng </a:t>
            </a:r>
            <a:r>
              <a:rPr lang="el-GR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η</a:t>
            </a: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ân 9, bảng </a:t>
            </a:r>
            <a:r>
              <a:rPr lang="el-GR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ε</a:t>
            </a: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ia 9 (Ǉ</a:t>
            </a:r>
            <a:r>
              <a:rPr lang="el-GR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Η</a:t>
            </a: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Ğt 3) </a:t>
            </a:r>
            <a:endParaRPr lang="en-VN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459A3-8108-433C-768C-B411A86D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294" y="4114851"/>
            <a:ext cx="3652215" cy="19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5B3A1D-F449-1662-A594-5D12BBF9EB3F}"/>
              </a:ext>
            </a:extLst>
          </p:cNvPr>
          <p:cNvGrpSpPr/>
          <p:nvPr/>
        </p:nvGrpSpPr>
        <p:grpSpPr>
          <a:xfrm>
            <a:off x="119520" y="153564"/>
            <a:ext cx="11302985" cy="1007626"/>
            <a:chOff x="842010" y="518160"/>
            <a:chExt cx="11302985" cy="10076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EBEA8B-99A6-D283-CC2A-1A56ACFCB91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DC67B3-12EE-82C9-C99E-EFDBD46A57D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1C3CA0C-C22E-202C-09BE-75F1133C2479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09A78-CE1E-E50D-D1AC-55E78D8A3918}"/>
                </a:ext>
              </a:extLst>
            </p:cNvPr>
            <p:cNvSpPr txBox="1"/>
            <p:nvPr/>
          </p:nvSpPr>
          <p:spPr>
            <a:xfrm>
              <a:off x="1661812" y="756345"/>
              <a:ext cx="10483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Tìm hai số lớn hơn 1 và có tích là 18.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10C2C6E-C869-FFFB-D82A-B0C265A29174}"/>
              </a:ext>
            </a:extLst>
          </p:cNvPr>
          <p:cNvSpPr txBox="1"/>
          <p:nvPr/>
        </p:nvSpPr>
        <p:spPr>
          <a:xfrm>
            <a:off x="3450726" y="1525359"/>
            <a:ext cx="544571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18 là tích của 2 số nào?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C9487-B1D5-CEE5-133C-FEDEF0C2362E}"/>
              </a:ext>
            </a:extLst>
          </p:cNvPr>
          <p:cNvSpPr txBox="1"/>
          <p:nvPr/>
        </p:nvSpPr>
        <p:spPr>
          <a:xfrm>
            <a:off x="863396" y="5332641"/>
            <a:ext cx="252606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1 x 18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C6ACD0-F4CE-33B6-3B64-D97336B65A32}"/>
              </a:ext>
            </a:extLst>
          </p:cNvPr>
          <p:cNvSpPr/>
          <p:nvPr/>
        </p:nvSpPr>
        <p:spPr>
          <a:xfrm>
            <a:off x="5331642" y="2253611"/>
            <a:ext cx="1498554" cy="149855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18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04FACE-467B-43A2-5973-CE217B08C8D9}"/>
              </a:ext>
            </a:extLst>
          </p:cNvPr>
          <p:cNvCxnSpPr>
            <a:cxnSpLocks/>
          </p:cNvCxnSpPr>
          <p:nvPr/>
        </p:nvCxnSpPr>
        <p:spPr>
          <a:xfrm flipH="1">
            <a:off x="3045642" y="3800319"/>
            <a:ext cx="2713335" cy="1532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91EEB8-D276-43C8-0AAA-1F47798D0E95}"/>
              </a:ext>
            </a:extLst>
          </p:cNvPr>
          <p:cNvCxnSpPr>
            <a:cxnSpLocks/>
          </p:cNvCxnSpPr>
          <p:nvPr/>
        </p:nvCxnSpPr>
        <p:spPr>
          <a:xfrm>
            <a:off x="6080919" y="3906600"/>
            <a:ext cx="0" cy="14023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DC92AE7-432C-34D0-4C1C-4FC6730EC64D}"/>
              </a:ext>
            </a:extLst>
          </p:cNvPr>
          <p:cNvSpPr txBox="1"/>
          <p:nvPr/>
        </p:nvSpPr>
        <p:spPr>
          <a:xfrm>
            <a:off x="4875283" y="5332641"/>
            <a:ext cx="252606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2 x 9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99D3D5-1301-48E9-EC5B-CF7AA65EA504}"/>
              </a:ext>
            </a:extLst>
          </p:cNvPr>
          <p:cNvCxnSpPr>
            <a:cxnSpLocks/>
          </p:cNvCxnSpPr>
          <p:nvPr/>
        </p:nvCxnSpPr>
        <p:spPr>
          <a:xfrm>
            <a:off x="6402862" y="3800319"/>
            <a:ext cx="2671686" cy="15085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EB84B9A-B953-56D0-EA1B-B334AD470962}"/>
              </a:ext>
            </a:extLst>
          </p:cNvPr>
          <p:cNvSpPr txBox="1"/>
          <p:nvPr/>
        </p:nvSpPr>
        <p:spPr>
          <a:xfrm>
            <a:off x="8725915" y="5308902"/>
            <a:ext cx="252606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3 x 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C411AEA-3218-B306-C6E7-C6152EEEAF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3" y="5040759"/>
            <a:ext cx="605667" cy="583764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D4A5B0-071D-5F46-5D8F-1FBE430CEE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79" y="4936149"/>
            <a:ext cx="598573" cy="587056"/>
          </a:xfrm>
          <a:prstGeom prst="rect">
            <a:avLst/>
          </a:prstGeom>
          <a:noFill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A6AE73-A504-0D04-CD8A-111F8D6F55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94" y="5037467"/>
            <a:ext cx="598573" cy="587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1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DC3DDBE-EB41-46BC-A99A-D7697FEFE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28511" y="1485134"/>
            <a:ext cx="2887520" cy="2700941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164744" y="3118104"/>
              <a:ext cx="2258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3192">
                  <a:solidFill>
                    <a:prstClr val="black"/>
                  </a:solidFill>
                  <a:latin typeface="Comic Sans MS" panose="030F0902030302020204" pitchFamily="66" charset="0"/>
                </a:rPr>
                <a:t>10</a:t>
              </a:r>
              <a:endParaRPr lang="ru-RU" sz="3192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45811" y="1439306"/>
            <a:ext cx="2887520" cy="2700941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194103" y="3145539"/>
              <a:ext cx="2202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3192">
                  <a:solidFill>
                    <a:prstClr val="black"/>
                  </a:solidFill>
                  <a:latin typeface="Comic Sans MS" panose="030F0902030302020204" pitchFamily="66" charset="0"/>
                </a:rPr>
                <a:t>8</a:t>
              </a:r>
              <a:endParaRPr lang="ru-RU" sz="3192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493948" y="3410539"/>
            <a:ext cx="2887520" cy="2700941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311075" y="3158384"/>
              <a:ext cx="2025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3192">
                  <a:solidFill>
                    <a:prstClr val="black"/>
                  </a:solidFill>
                  <a:latin typeface="Comic Sans MS" panose="030F0902030302020204" pitchFamily="66" charset="0"/>
                </a:rPr>
                <a:t>9</a:t>
              </a:r>
              <a:endParaRPr lang="ru-RU" sz="3192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755724" y="333096"/>
            <a:ext cx="1120649" cy="1152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4FE295-F923-254D-86EC-E5C629ED2D52}"/>
              </a:ext>
            </a:extLst>
          </p:cNvPr>
          <p:cNvSpPr txBox="1"/>
          <p:nvPr/>
        </p:nvSpPr>
        <p:spPr>
          <a:xfrm>
            <a:off x="672195" y="601133"/>
            <a:ext cx="8970309" cy="828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/>
            <a:r>
              <a:rPr lang="en-US" sz="4788">
                <a:solidFill>
                  <a:srgbClr val="FF0000"/>
                </a:solidFill>
                <a:latin typeface="Cooper Black" panose="0208090404030B020404" pitchFamily="18" charset="0"/>
              </a:rPr>
              <a:t>81 : 9 = ?</a:t>
            </a:r>
            <a:endParaRPr lang="ru-RU" sz="4788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16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5B3A1D-F449-1662-A594-5D12BBF9EB3F}"/>
              </a:ext>
            </a:extLst>
          </p:cNvPr>
          <p:cNvGrpSpPr/>
          <p:nvPr/>
        </p:nvGrpSpPr>
        <p:grpSpPr>
          <a:xfrm>
            <a:off x="294347" y="547702"/>
            <a:ext cx="11302985" cy="1007626"/>
            <a:chOff x="842010" y="518160"/>
            <a:chExt cx="11302985" cy="10076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EBEA8B-99A6-D283-CC2A-1A56ACFCB91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DC67B3-12EE-82C9-C99E-EFDBD46A57D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1C3CA0C-C22E-202C-09BE-75F1133C2479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09A78-CE1E-E50D-D1AC-55E78D8A3918}"/>
                </a:ext>
              </a:extLst>
            </p:cNvPr>
            <p:cNvSpPr txBox="1"/>
            <p:nvPr/>
          </p:nvSpPr>
          <p:spPr>
            <a:xfrm>
              <a:off x="1661812" y="756345"/>
              <a:ext cx="10483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Tìm hai số lớn hơn 1 và có tích là 18.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10C2C6E-C869-FFFB-D82A-B0C265A29174}"/>
              </a:ext>
            </a:extLst>
          </p:cNvPr>
          <p:cNvSpPr txBox="1"/>
          <p:nvPr/>
        </p:nvSpPr>
        <p:spPr>
          <a:xfrm>
            <a:off x="1033920" y="2459504"/>
            <a:ext cx="9823840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Hai </a:t>
            </a:r>
            <a:r>
              <a:rPr lang="en-US" sz="6000" dirty="0" err="1">
                <a:solidFill>
                  <a:schemeClr val="tx1"/>
                </a:solidFill>
              </a:rPr>
              <a:t>số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cần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tìm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là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>
                <a:solidFill>
                  <a:srgbClr val="FF0000"/>
                </a:solidFill>
              </a:rPr>
              <a:t>2 </a:t>
            </a:r>
            <a:r>
              <a:rPr lang="en-US" sz="6000" dirty="0" err="1">
                <a:solidFill>
                  <a:srgbClr val="FF0000"/>
                </a:solidFill>
              </a:rPr>
              <a:t>và</a:t>
            </a:r>
            <a:r>
              <a:rPr lang="en-US" sz="6000" dirty="0">
                <a:solidFill>
                  <a:srgbClr val="FF0000"/>
                </a:solidFill>
              </a:rPr>
              <a:t> 9 </a:t>
            </a:r>
            <a:r>
              <a:rPr lang="en-US" sz="6000" dirty="0" err="1">
                <a:solidFill>
                  <a:schemeClr val="tx1"/>
                </a:solidFill>
              </a:rPr>
              <a:t>hoặc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>
                <a:solidFill>
                  <a:srgbClr val="FF0000"/>
                </a:solidFill>
              </a:rPr>
              <a:t>3 </a:t>
            </a:r>
            <a:r>
              <a:rPr lang="en-US" sz="6000" dirty="0" err="1">
                <a:solidFill>
                  <a:srgbClr val="FF0000"/>
                </a:solidFill>
              </a:rPr>
              <a:t>và</a:t>
            </a:r>
            <a:r>
              <a:rPr lang="en-US" sz="6000" dirty="0">
                <a:solidFill>
                  <a:srgbClr val="FF0000"/>
                </a:solidFill>
              </a:rPr>
              <a:t> 6</a:t>
            </a:r>
            <a:r>
              <a:rPr lang="en-US" sz="6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A9A134-F85F-31C5-26D0-2C100EBB073A}"/>
              </a:ext>
            </a:extLst>
          </p:cNvPr>
          <p:cNvSpPr txBox="1"/>
          <p:nvPr/>
        </p:nvSpPr>
        <p:spPr>
          <a:xfrm>
            <a:off x="78325" y="6136106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333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41" y="2309925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A52000-7D66-4CD1-B828-4BC07B376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28511" y="1485134"/>
            <a:ext cx="2887520" cy="2700941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329195" y="3152225"/>
              <a:ext cx="1899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3192">
                  <a:solidFill>
                    <a:prstClr val="black"/>
                  </a:solidFill>
                  <a:latin typeface="Comic Sans MS" panose="030F0902030302020204" pitchFamily="66" charset="0"/>
                </a:rPr>
                <a:t>27</a:t>
              </a:r>
              <a:endParaRPr lang="ru-RU" sz="3192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45811" y="1439306"/>
            <a:ext cx="2887520" cy="2700941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517903" y="3136612"/>
              <a:ext cx="1710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3192">
                  <a:solidFill>
                    <a:prstClr val="black"/>
                  </a:solidFill>
                  <a:latin typeface="Comic Sans MS" panose="030F0902030302020204" pitchFamily="66" charset="0"/>
                </a:rPr>
                <a:t>36</a:t>
              </a:r>
              <a:endParaRPr lang="ru-RU" sz="3192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493948" y="3410538"/>
            <a:ext cx="2887520" cy="2700941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245761" y="3147499"/>
              <a:ext cx="2134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2793">
                  <a:solidFill>
                    <a:prstClr val="black"/>
                  </a:solidFill>
                  <a:latin typeface="Comic Sans MS" panose="030F0902030302020204" pitchFamily="66" charset="0"/>
                </a:rPr>
                <a:t>25</a:t>
              </a:r>
              <a:endParaRPr lang="ru-RU" sz="279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755724" y="333096"/>
            <a:ext cx="1120649" cy="11520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A41F9-7CF7-4222-AB30-C26E30ECBB7E}"/>
              </a:ext>
            </a:extLst>
          </p:cNvPr>
          <p:cNvSpPr txBox="1"/>
          <p:nvPr/>
        </p:nvSpPr>
        <p:spPr>
          <a:xfrm>
            <a:off x="672195" y="601132"/>
            <a:ext cx="897030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/>
            <a:r>
              <a:rPr lang="en-US" sz="4788">
                <a:solidFill>
                  <a:srgbClr val="FF0000"/>
                </a:solidFill>
                <a:latin typeface="Cooper Black" panose="0208090404030B020404" pitchFamily="18" charset="0"/>
              </a:rPr>
              <a:t>9 x 3 = ?</a:t>
            </a:r>
            <a:endParaRPr lang="ru-RU" sz="4788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04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2C80AD9-BE8D-47F4-886C-B2A26A907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415001" y="1957823"/>
            <a:ext cx="2887520" cy="2803186"/>
            <a:chOff x="656492" y="1169416"/>
            <a:chExt cx="2894681" cy="281013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303027" y="2963892"/>
              <a:ext cx="1813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5985">
                  <a:solidFill>
                    <a:prstClr val="black"/>
                  </a:solidFill>
                  <a:latin typeface="Comic Sans MS" panose="030F0902030302020204" pitchFamily="66" charset="0"/>
                </a:rPr>
                <a:t>8</a:t>
              </a:r>
              <a:endParaRPr lang="ru-RU" sz="598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45811" y="1439306"/>
            <a:ext cx="2887520" cy="2709019"/>
            <a:chOff x="656492" y="1169416"/>
            <a:chExt cx="2894681" cy="2715739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160776" y="2869492"/>
              <a:ext cx="2128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5985">
                  <a:solidFill>
                    <a:prstClr val="black"/>
                  </a:solidFill>
                  <a:latin typeface="Comic Sans MS" panose="030F0902030302020204" pitchFamily="66" charset="0"/>
                </a:rPr>
                <a:t>7</a:t>
              </a:r>
              <a:endParaRPr lang="ru-RU" sz="598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493948" y="3410539"/>
            <a:ext cx="2887520" cy="2790055"/>
            <a:chOff x="656492" y="1169416"/>
            <a:chExt cx="2894681" cy="279697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319724" y="2950728"/>
              <a:ext cx="19301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5985">
                  <a:solidFill>
                    <a:prstClr val="black"/>
                  </a:solidFill>
                  <a:latin typeface="Comic Sans MS" panose="030F0902030302020204" pitchFamily="66" charset="0"/>
                </a:rPr>
                <a:t>6</a:t>
              </a:r>
              <a:endParaRPr lang="ru-RU" sz="598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755724" y="333096"/>
            <a:ext cx="1120649" cy="11520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F22A4B-E0FB-F843-B596-895F112E310E}"/>
              </a:ext>
            </a:extLst>
          </p:cNvPr>
          <p:cNvSpPr txBox="1"/>
          <p:nvPr/>
        </p:nvSpPr>
        <p:spPr>
          <a:xfrm>
            <a:off x="285467" y="533387"/>
            <a:ext cx="878386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/>
            <a:r>
              <a:rPr lang="en-US" sz="4788">
                <a:solidFill>
                  <a:srgbClr val="FF0000"/>
                </a:solidFill>
                <a:latin typeface="Cooper Black" panose="0208090404030B020404" pitchFamily="18" charset="0"/>
              </a:rPr>
              <a:t>63 : 9 = ?</a:t>
            </a:r>
            <a:endParaRPr lang="ru-RU" sz="4788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66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2305 0.00092 0.04206 0.00902 0.05195 0.02106 L 0.075 0.04907 C 0.07995 0.05509 0.08802 0.0581 0.09805 0.0581 C 0.11198 0.0581 0.12396 0.05 0.125 0.03796 C 0.12396 0.02801 0.11198 0.01898 0.09805 0.01898 C 0.08802 0.01898 0.07995 0.02291 0.075 0.02801 L 0.05195 0.05601 C 0.04206 0.06805 0.02305 0.07592 4.16667E-7 0.07708 C -0.02305 0.07592 -0.04206 0.06805 -0.05195 0.05601 L -0.075 0.02801 C -0.07995 0.02291 -0.08802 0.01898 -0.09805 0.01898 C -0.11198 0.01898 -0.12396 0.02801 -0.125 0.03796 C -0.12396 0.05 -0.11198 0.0581 -0.09805 0.0581 C -0.08802 0.0581 -0.07995 0.05509 -0.075 0.04907 L -0.05195 0.02106 C -0.04206 0.00902 -0.02305 0.00092 4.16667E-7 4.0740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58E0DC-99B9-4E09-B2B4-8F1255D3B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28511" y="1485135"/>
            <a:ext cx="2887520" cy="2723644"/>
            <a:chOff x="656492" y="1169416"/>
            <a:chExt cx="2894681" cy="273039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257752" y="2884152"/>
              <a:ext cx="18327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5985">
                  <a:solidFill>
                    <a:prstClr val="black"/>
                  </a:solidFill>
                  <a:latin typeface="Comic Sans MS" panose="030F0902030302020204" pitchFamily="66" charset="0"/>
                </a:rPr>
                <a:t>54</a:t>
              </a:r>
              <a:endParaRPr lang="ru-RU" sz="598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45811" y="1439306"/>
            <a:ext cx="2887520" cy="2769472"/>
            <a:chOff x="656492" y="1169416"/>
            <a:chExt cx="2894681" cy="27763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147796" y="2930093"/>
              <a:ext cx="22006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5985">
                  <a:solidFill>
                    <a:prstClr val="black"/>
                  </a:solidFill>
                  <a:latin typeface="Comic Sans MS" panose="030F0902030302020204" pitchFamily="66" charset="0"/>
                </a:rPr>
                <a:t>40</a:t>
              </a:r>
              <a:endParaRPr lang="ru-RU" sz="598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493948" y="3410539"/>
            <a:ext cx="2887520" cy="2708405"/>
            <a:chOff x="656492" y="1169416"/>
            <a:chExt cx="2894681" cy="271512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272739" y="2868874"/>
              <a:ext cx="19771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/>
              <a:r>
                <a:rPr lang="en-US" sz="5985">
                  <a:solidFill>
                    <a:prstClr val="black"/>
                  </a:solidFill>
                  <a:latin typeface="Comic Sans MS" panose="030F0902030302020204" pitchFamily="66" charset="0"/>
                </a:rPr>
                <a:t>45</a:t>
              </a:r>
              <a:endParaRPr lang="ru-RU" sz="598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755724" y="333096"/>
            <a:ext cx="1120649" cy="1152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D20175-8988-4A0E-9C70-FA5D2D4FE4AF}"/>
              </a:ext>
            </a:extLst>
          </p:cNvPr>
          <p:cNvSpPr txBox="1"/>
          <p:nvPr/>
        </p:nvSpPr>
        <p:spPr>
          <a:xfrm>
            <a:off x="87028" y="384651"/>
            <a:ext cx="8783863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/>
            <a:r>
              <a:rPr lang="en-US" sz="4788">
                <a:solidFill>
                  <a:srgbClr val="FF0000"/>
                </a:solidFill>
                <a:latin typeface="Cooper Black" panose="0208090404030B020404" pitchFamily="18" charset="0"/>
              </a:rPr>
              <a:t>5 x 9 = ?</a:t>
            </a:r>
            <a:endParaRPr lang="ru-RU" sz="4788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95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A3DA-4036-49D5-B5F3-B7001C8AB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F13FE-C31C-40D1-BCF3-4569E7521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26B0-0FE4-4547-B59C-4DC2D50D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456057">
              <a:buClrTx/>
              <a:defRPr/>
            </a:pPr>
            <a:fld id="{86F50A33-6C6C-514F-881D-E2EE39246D27}" type="slidenum">
              <a:rPr lang="ru-RU" sz="1197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456057">
                <a:buClrTx/>
                <a:defRPr/>
              </a:pPr>
              <a:t>6</a:t>
            </a:fld>
            <a:endParaRPr lang="ru-RU" sz="1197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83FD15-AD2E-4F80-8E91-2A8EB9D5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CDF65C78-90E5-4F77-B434-8A02179BB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8" b="90356" l="10000" r="90000">
                        <a14:foregroundMark x1="26304" y1="55341" x2="26739" y2="69139"/>
                        <a14:foregroundMark x1="26739" y1="69139" x2="26739" y2="69139"/>
                        <a14:foregroundMark x1="29006" y1="77951" x2="29239" y2="77300"/>
                        <a14:foregroundMark x1="22618" y1="74216" x2="26087" y2="74332"/>
                        <a14:foregroundMark x1="24627" y1="71573" x2="26522" y2="71662"/>
                        <a14:foregroundMark x1="62500" y1="90504" x2="69674" y2="82344"/>
                        <a14:foregroundMark x1="69674" y1="82344" x2="70652" y2="77300"/>
                        <a14:foregroundMark x1="70435" y1="65282" x2="73696" y2="71958"/>
                        <a14:foregroundMark x1="48370" y1="7418" x2="54348" y2="9199"/>
                        <a14:backgroundMark x1="23043" y1="82789" x2="29674" y2="83680"/>
                        <a14:backgroundMark x1="28804" y1="80564" x2="37609" y2="80712"/>
                        <a14:backgroundMark x1="19348" y1="78190" x2="22283" y2="79822"/>
                        <a14:backgroundMark x1="24457" y1="79970" x2="29674" y2="80119"/>
                        <a14:backgroundMark x1="19022" y1="73294" x2="19783" y2="73442"/>
                        <a14:backgroundMark x1="20978" y1="70475" x2="22500" y2="70623"/>
                        <a14:backgroundMark x1="23370" y1="70772" x2="23370" y2="70772"/>
                        <a14:backgroundMark x1="23913" y1="71068" x2="23913" y2="71068"/>
                        <a14:backgroundMark x1="24239" y1="70920" x2="20217" y2="72849"/>
                        <a14:backgroundMark x1="17500" y1="74629" x2="18261" y2="81454"/>
                        <a14:backgroundMark x1="18696" y1="71810" x2="18696" y2="76409"/>
                        <a14:backgroundMark x1="20000" y1="74184" x2="20543" y2="74332"/>
                        <a14:backgroundMark x1="20326" y1="74036" x2="21087" y2="74184"/>
                        <a14:backgroundMark x1="56848" y1="35163" x2="56848" y2="35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9904" y="402768"/>
            <a:ext cx="7635569" cy="5593885"/>
          </a:xfrm>
          <a:prstGeom prst="rect">
            <a:avLst/>
          </a:prstGeom>
        </p:spPr>
      </p:pic>
      <p:sp>
        <p:nvSpPr>
          <p:cNvPr id="8" name="Скругленная прямоугольная выноска 4">
            <a:extLst>
              <a:ext uri="{FF2B5EF4-FFF2-40B4-BE49-F238E27FC236}">
                <a16:creationId xmlns:a16="http://schemas.microsoft.com/office/drawing/2014/main" id="{53A12E5D-008C-4AA4-8418-8EC7049BE994}"/>
              </a:ext>
            </a:extLst>
          </p:cNvPr>
          <p:cNvSpPr/>
          <p:nvPr/>
        </p:nvSpPr>
        <p:spPr>
          <a:xfrm>
            <a:off x="1238865" y="861348"/>
            <a:ext cx="3362632" cy="1784555"/>
          </a:xfrm>
          <a:prstGeom prst="wedgeRoundRectCallout">
            <a:avLst>
              <a:gd name="adj1" fmla="val 87062"/>
              <a:gd name="adj2" fmla="val 4514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buClr>
                <a:srgbClr val="000000"/>
              </a:buClr>
            </a:pPr>
            <a:r>
              <a:rPr lang="en-US" sz="3600">
                <a:solidFill>
                  <a:prstClr val="black"/>
                </a:solidFill>
                <a:latin typeface="+mj-lt"/>
                <a:sym typeface="Arial" panose="020B0604020202020204"/>
              </a:rPr>
              <a:t>Chúc mừng các bạn!</a:t>
            </a:r>
            <a:endParaRPr lang="ru-RU" sz="3600" dirty="0">
              <a:solidFill>
                <a:prstClr val="black"/>
              </a:solidFill>
              <a:latin typeface="+mj-lt"/>
              <a:sym typeface="Arial" panose="020B060402020202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08CF54-1B19-DF92-F4FD-75D1177BC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54" b="98520" l="1385" r="96462">
                        <a14:foregroundMark x1="7846" y1="35197" x2="11846" y2="31250"/>
                        <a14:foregroundMark x1="1538" y1="33882" x2="7077" y2="36842"/>
                        <a14:foregroundMark x1="23385" y1="24178" x2="30923" y2="26645"/>
                        <a14:foregroundMark x1="20308" y1="8224" x2="23077" y2="13487"/>
                        <a14:foregroundMark x1="34000" y1="89967" x2="58615" y2="94901"/>
                        <a14:foregroundMark x1="94154" y1="56250" x2="94154" y2="82895"/>
                        <a14:foregroundMark x1="96769" y1="64967" x2="96769" y2="70888"/>
                        <a14:foregroundMark x1="34923" y1="66283" x2="36462" y2="73191"/>
                        <a14:foregroundMark x1="49846" y1="96875" x2="56769" y2="98684"/>
                        <a14:foregroundMark x1="28462" y1="20559" x2="28462" y2="40625"/>
                        <a14:foregroundMark x1="21077" y1="25493" x2="37846" y2="28618"/>
                        <a14:foregroundMark x1="21692" y1="23026" x2="28000" y2="31908"/>
                        <a14:foregroundMark x1="20923" y1="3783" x2="20923" y2="3783"/>
                        <a14:foregroundMark x1="18000" y1="3454" x2="18000" y2="34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6484" y="3698853"/>
            <a:ext cx="2457147" cy="2298379"/>
          </a:xfrm>
          <a:prstGeom prst="rect">
            <a:avLst/>
          </a:prstGeom>
        </p:spPr>
      </p:pic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260E1FBA-5BD9-610F-BE43-7A1551C22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54" b="98520" l="1385" r="96462">
                        <a14:foregroundMark x1="7846" y1="35197" x2="11846" y2="31250"/>
                        <a14:foregroundMark x1="1538" y1="33882" x2="7077" y2="36842"/>
                        <a14:foregroundMark x1="23385" y1="24178" x2="30923" y2="26645"/>
                        <a14:foregroundMark x1="20308" y1="8224" x2="23077" y2="13487"/>
                        <a14:foregroundMark x1="34000" y1="89967" x2="58615" y2="94901"/>
                        <a14:foregroundMark x1="94154" y1="56250" x2="94154" y2="82895"/>
                        <a14:foregroundMark x1="96769" y1="64967" x2="96769" y2="70888"/>
                        <a14:foregroundMark x1="34923" y1="66283" x2="36462" y2="73191"/>
                        <a14:foregroundMark x1="49846" y1="96875" x2="56769" y2="98684"/>
                        <a14:foregroundMark x1="28462" y1="20559" x2="28462" y2="40625"/>
                        <a14:foregroundMark x1="21077" y1="25493" x2="37846" y2="28618"/>
                        <a14:foregroundMark x1="21692" y1="23026" x2="28000" y2="31908"/>
                        <a14:foregroundMark x1="20923" y1="3783" x2="20923" y2="3783"/>
                        <a14:foregroundMark x1="18000" y1="3454" x2="18000" y2="34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2709" y="4383718"/>
            <a:ext cx="2214611" cy="207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7B53D8-CA15-71E7-B6C0-F6E4CA722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75" b="67229" l="8114" r="16184">
                        <a14:foregroundMark x1="11447" y1="62480" x2="12895" y2="62262"/>
                        <a14:foregroundMark x1="10439" y1="61793" x2="12193" y2="61325"/>
                        <a14:foregroundMark x1="12588" y1="61481" x2="13246" y2="61699"/>
                        <a14:foregroundMark x1="12105" y1="61450" x2="13202" y2="61606"/>
                        <a14:foregroundMark x1="13246" y1="61543" x2="13684" y2="6254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1" t="60854" r="83823" b="32030"/>
          <a:stretch/>
        </p:blipFill>
        <p:spPr>
          <a:xfrm>
            <a:off x="962171" y="810264"/>
            <a:ext cx="2162629" cy="2825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C2DB38-F5DF-511E-4952-0E28F7A17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43" y="1926672"/>
            <a:ext cx="12004064" cy="227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9226E-6795-40C3-64CB-949A4FE2F1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3052" y="5525515"/>
            <a:ext cx="2570163" cy="763587"/>
          </a:xfrm>
        </p:spPr>
        <p:txBody>
          <a:bodyPr/>
          <a:lstStyle/>
          <a:p>
            <a:r>
              <a:rPr lang="en-US" sz="4400">
                <a:solidFill>
                  <a:srgbClr val="0070C0"/>
                </a:solidFill>
              </a:rPr>
              <a:t>Trang 38</a:t>
            </a:r>
          </a:p>
        </p:txBody>
      </p:sp>
    </p:spTree>
    <p:extLst>
      <p:ext uri="{BB962C8B-B14F-4D97-AF65-F5344CB8AC3E}">
        <p14:creationId xmlns:p14="http://schemas.microsoft.com/office/powerpoint/2010/main" val="189591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163750" y="0"/>
            <a:ext cx="9734550" cy="914400"/>
            <a:chOff x="842010" y="518160"/>
            <a:chExt cx="9734550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a) Giới thiệu bảng nhân, chia.</a:t>
              </a: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B0BAF12-8475-1AB0-6885-7C20C1B23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94344"/>
              </p:ext>
            </p:extLst>
          </p:nvPr>
        </p:nvGraphicFramePr>
        <p:xfrm>
          <a:off x="1078150" y="914400"/>
          <a:ext cx="10136786" cy="5858406"/>
        </p:xfrm>
        <a:graphic>
          <a:graphicData uri="http://schemas.openxmlformats.org/drawingml/2006/table">
            <a:tbl>
              <a:tblPr firstRow="1" bandRow="1">
                <a:tableStyleId>{A44A9C77-A8A4-4D1C-BC68-1706C802DA68}</a:tableStyleId>
              </a:tblPr>
              <a:tblGrid>
                <a:gridCol w="921526">
                  <a:extLst>
                    <a:ext uri="{9D8B030D-6E8A-4147-A177-3AD203B41FA5}">
                      <a16:colId xmlns:a16="http://schemas.microsoft.com/office/drawing/2014/main" val="2195744384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582261561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11672374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351368555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836311875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181122283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344459607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3838957898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854545376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886299473"/>
                    </a:ext>
                  </a:extLst>
                </a:gridCol>
                <a:gridCol w="921526">
                  <a:extLst>
                    <a:ext uri="{9D8B030D-6E8A-4147-A177-3AD203B41FA5}">
                      <a16:colId xmlns:a16="http://schemas.microsoft.com/office/drawing/2014/main" val="293754047"/>
                    </a:ext>
                  </a:extLst>
                </a:gridCol>
              </a:tblGrid>
              <a:tr h="65093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63694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208141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080138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941466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661155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914779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1073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33879"/>
                  </a:ext>
                </a:extLst>
              </a:tr>
              <a:tr h="65093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27004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1E51279B-4410-539A-E9F3-416FA2E7F305}"/>
              </a:ext>
            </a:extLst>
          </p:cNvPr>
          <p:cNvSpPr/>
          <p:nvPr/>
        </p:nvSpPr>
        <p:spPr>
          <a:xfrm>
            <a:off x="1259174" y="2930576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7DBAED-83B1-D324-3E71-D21709C56BF4}"/>
              </a:ext>
            </a:extLst>
          </p:cNvPr>
          <p:cNvSpPr/>
          <p:nvPr/>
        </p:nvSpPr>
        <p:spPr>
          <a:xfrm>
            <a:off x="4017364" y="969114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E57B19-6EC2-453C-F77A-CA4019E091AF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1727468" y="3398870"/>
            <a:ext cx="22898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2422C2-A77D-9370-060B-8B68F32E9955}"/>
              </a:ext>
            </a:extLst>
          </p:cNvPr>
          <p:cNvCxnSpPr>
            <a:cxnSpLocks/>
          </p:cNvCxnSpPr>
          <p:nvPr/>
        </p:nvCxnSpPr>
        <p:spPr>
          <a:xfrm>
            <a:off x="4515038" y="1382843"/>
            <a:ext cx="0" cy="1547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2F5ED3-32F0-CDE6-D468-E17064ECD75E}"/>
              </a:ext>
            </a:extLst>
          </p:cNvPr>
          <p:cNvSpPr/>
          <p:nvPr/>
        </p:nvSpPr>
        <p:spPr>
          <a:xfrm>
            <a:off x="4017364" y="2930576"/>
            <a:ext cx="674557" cy="5486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8F7657-E5D2-1D47-C096-EECBA34BB277}"/>
              </a:ext>
            </a:extLst>
          </p:cNvPr>
          <p:cNvSpPr/>
          <p:nvPr/>
        </p:nvSpPr>
        <p:spPr>
          <a:xfrm>
            <a:off x="7644984" y="4219730"/>
            <a:ext cx="674557" cy="5486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A2CB7A-2091-56A1-A2B7-38243B3667CF}"/>
              </a:ext>
            </a:extLst>
          </p:cNvPr>
          <p:cNvSpPr/>
          <p:nvPr/>
        </p:nvSpPr>
        <p:spPr>
          <a:xfrm>
            <a:off x="1262773" y="4219730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43F3-8EB8-3885-3A0D-23BD7C04FDD5}"/>
              </a:ext>
            </a:extLst>
          </p:cNvPr>
          <p:cNvCxnSpPr>
            <a:cxnSpLocks/>
          </p:cNvCxnSpPr>
          <p:nvPr/>
        </p:nvCxnSpPr>
        <p:spPr>
          <a:xfrm>
            <a:off x="1727468" y="4689522"/>
            <a:ext cx="59175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A9DAD11A-481E-5DEC-2286-C15180F25F00}"/>
              </a:ext>
            </a:extLst>
          </p:cNvPr>
          <p:cNvSpPr/>
          <p:nvPr/>
        </p:nvSpPr>
        <p:spPr>
          <a:xfrm>
            <a:off x="7707942" y="969114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8A403EC-77E0-756E-739E-7505B640F08B}"/>
              </a:ext>
            </a:extLst>
          </p:cNvPr>
          <p:cNvCxnSpPr>
            <a:cxnSpLocks/>
          </p:cNvCxnSpPr>
          <p:nvPr/>
        </p:nvCxnSpPr>
        <p:spPr>
          <a:xfrm flipH="1" flipV="1">
            <a:off x="8221206" y="1437408"/>
            <a:ext cx="20386" cy="27640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7" grpId="0" animBg="1"/>
      <p:bldP spid="29" grpId="0" animBg="1"/>
      <p:bldP spid="31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163750" y="0"/>
            <a:ext cx="9734550" cy="914400"/>
            <a:chOff x="842010" y="518160"/>
            <a:chExt cx="9734550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a) Giới thiệu bảng nhân, chia.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A1AC3F-D517-4E70-7D52-D35BA3C12032}"/>
              </a:ext>
            </a:extLst>
          </p:cNvPr>
          <p:cNvSpPr txBox="1"/>
          <p:nvPr/>
        </p:nvSpPr>
        <p:spPr>
          <a:xfrm>
            <a:off x="6835515" y="1439056"/>
            <a:ext cx="49167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Mẫu: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/>
              <a:t>Từ số 4 ở cột 1 theo chiều mũi tên dóng sang phải.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/>
              <a:t>Từ số 3 ở hàng 1 theo chiều mũi tên dóng xuống.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/>
              <a:t>Hai mũi tên gặp nhau ở số 12.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/>
              <a:t>Ta có 4 x 3 = 12.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2F3748-EC52-F893-F5EB-3D6CFB48B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90" y="1542233"/>
            <a:ext cx="6400144" cy="37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1724</Words>
  <Application>Microsoft Office PowerPoint</Application>
  <PresentationFormat>Custom</PresentationFormat>
  <Paragraphs>662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Comic Sans MS</vt:lpstr>
      <vt:lpstr>Varela Round</vt:lpstr>
      <vt:lpstr>Calibri</vt:lpstr>
      <vt:lpstr>Cooper Black</vt:lpstr>
      <vt:lpstr>HP001 4 hàng</vt:lpstr>
      <vt:lpstr>Itim</vt:lpstr>
      <vt:lpstr>Arial</vt:lpstr>
      <vt:lpstr>SVN-Billo</vt:lpstr>
      <vt:lpstr>Learning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Trang 38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Alphabet</dc:title>
  <dc:creator>PC</dc:creator>
  <cp:lastModifiedBy>Administrator</cp:lastModifiedBy>
  <cp:revision>299</cp:revision>
  <dcterms:modified xsi:type="dcterms:W3CDTF">2024-10-15T11:14:58Z</dcterms:modified>
</cp:coreProperties>
</file>