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5"/>
  </p:notesMasterIdLst>
  <p:sldIdLst>
    <p:sldId id="11693" r:id="rId3"/>
    <p:sldId id="11694" r:id="rId4"/>
    <p:sldId id="11695" r:id="rId5"/>
    <p:sldId id="11696" r:id="rId6"/>
    <p:sldId id="11697" r:id="rId7"/>
    <p:sldId id="11699" r:id="rId8"/>
    <p:sldId id="271" r:id="rId9"/>
    <p:sldId id="262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92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5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8"/>
          <p:cNvGrpSpPr/>
          <p:nvPr/>
        </p:nvGrpSpPr>
        <p:grpSpPr>
          <a:xfrm rot="-2700000">
            <a:off x="11596805" y="5052124"/>
            <a:ext cx="279531" cy="259997"/>
            <a:chOff x="2803325" y="4061175"/>
            <a:chExt cx="209650" cy="195000"/>
          </a:xfrm>
        </p:grpSpPr>
        <p:sp>
          <p:nvSpPr>
            <p:cNvPr id="351" name="Google Shape;351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2" name="Google Shape;352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3" name="Google Shape;353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4" name="Google Shape;354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55" name="Google Shape;355;p28"/>
          <p:cNvSpPr/>
          <p:nvPr/>
        </p:nvSpPr>
        <p:spPr>
          <a:xfrm rot="5400000">
            <a:off x="11316352" y="2327790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Google Shape;356;p28"/>
          <p:cNvSpPr/>
          <p:nvPr/>
        </p:nvSpPr>
        <p:spPr>
          <a:xfrm>
            <a:off x="-656733" y="37041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57" name="Google Shape;357;p28"/>
          <p:cNvGrpSpPr/>
          <p:nvPr/>
        </p:nvGrpSpPr>
        <p:grpSpPr>
          <a:xfrm>
            <a:off x="421167" y="6239600"/>
            <a:ext cx="279534" cy="260000"/>
            <a:chOff x="2803325" y="4061175"/>
            <a:chExt cx="209650" cy="195000"/>
          </a:xfrm>
        </p:grpSpPr>
        <p:sp>
          <p:nvSpPr>
            <p:cNvPr id="358" name="Google Shape;358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9" name="Google Shape;359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0" name="Google Shape;360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1" name="Google Shape;361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1198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AD1C9-6CAA-4A5C-B0D9-1A4199DA1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9" r:id="rId4"/>
    <p:sldLayoutId id="2147483707" r:id="rId5"/>
    <p:sldLayoutId id="2147483708" r:id="rId6"/>
    <p:sldLayoutId id="214748370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11" Type="http://schemas.openxmlformats.org/officeDocument/2006/relationships/image" Target="../media/image15.gif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altLang="vi-VN" sz="3591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2024 - 2025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HÀNG VÀ LỚP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65697" y="2900526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H</a:t>
            </a: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àng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chục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 đơn vị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0" y="2939573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190093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Năm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trăm ba mươi tám nghìn bảy trăm bảy mươi hai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H</a:t>
            </a: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977461" y="3077597"/>
            <a:ext cx="207053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579662" y="1932884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Tám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trăm nghìn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H</a:t>
            </a: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àng trăm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nghìn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350882" y="3029034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53905" y="1918203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Ba mươi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hai nghìn hai trăm ba mươi tám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H</a:t>
            </a: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àng đơn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vị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Lớp đơn</a:t>
            </a:r>
            <a:r>
              <a:rPr kumimoji="0" lang="es" sz="4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 vị</a:t>
            </a:r>
            <a:endParaRPr kumimoji="0" lang="e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512" y="367149"/>
            <a:ext cx="8380288" cy="830997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374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371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293288" y="2626116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186779" y="3431568"/>
            <a:ext cx="57423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 flipV="1">
            <a:off x="1207556" y="4155440"/>
            <a:ext cx="5040844" cy="469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94" y="5370910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44184" y="205483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81" y="355760"/>
            <a:ext cx="3538306" cy="901401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alt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69299" y="23630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50522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4: </a:t>
            </a:r>
            <a:r>
              <a:rPr lang="vi-VN" alt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Giá tiền của mỗi món hàng được cho như hình dưới đây.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3943" y="1879600"/>
            <a:ext cx="8572500" cy="182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2295549" y="3728012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597" y="4374344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69" y="1497417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128717" y="164505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513761" y="2993621"/>
            <a:ext cx="830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10 000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×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1 000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×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32 000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endParaRPr lang="en-US" sz="3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119918" y="1885739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119918" y="330508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000 ×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+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1 000 ×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704 000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1675538"/>
            <a:ext cx="2638425" cy="27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55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000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1 000 000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1675538"/>
            <a:ext cx="2651760" cy="30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1;p44">
            <a:extLst>
              <a:ext uri="{FF2B5EF4-FFF2-40B4-BE49-F238E27FC236}">
                <a16:creationId xmlns:a16="http://schemas.microsoft.com/office/drawing/2014/main" id="{143EE7CF-F01E-6B3B-53C8-C3975FB9B40D}"/>
              </a:ext>
            </a:extLst>
          </p:cNvPr>
          <p:cNvSpPr/>
          <p:nvPr/>
        </p:nvSpPr>
        <p:spPr>
          <a:xfrm>
            <a:off x="2580133" y="935391"/>
            <a:ext cx="7031734" cy="1685845"/>
          </a:xfrm>
          <a:prstGeom prst="roundRect">
            <a:avLst>
              <a:gd name="adj" fmla="val 20578"/>
            </a:avLst>
          </a:prstGeom>
          <a:solidFill>
            <a:schemeClr val="bg1">
              <a:lumMod val="90000"/>
            </a:schemeClr>
          </a:solid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KHỞI ĐỘNG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artoon Children, Kids, People 08 png">
            <a:extLst>
              <a:ext uri="{FF2B5EF4-FFF2-40B4-BE49-F238E27FC236}">
                <a16:creationId xmlns:a16="http://schemas.microsoft.com/office/drawing/2014/main" id="{9D442496-F135-FDEC-B742-515E344D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" y="3675337"/>
            <a:ext cx="2267100" cy="2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hildren, Kids, People 08 png">
            <a:extLst>
              <a:ext uri="{FF2B5EF4-FFF2-40B4-BE49-F238E27FC236}">
                <a16:creationId xmlns:a16="http://schemas.microsoft.com/office/drawing/2014/main" id="{B6707B1E-BD77-E787-5BF0-8E1118C4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16" y="3312612"/>
            <a:ext cx="1545720" cy="2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Children, Kids, People 08 png">
            <a:extLst>
              <a:ext uri="{FF2B5EF4-FFF2-40B4-BE49-F238E27FC236}">
                <a16:creationId xmlns:a16="http://schemas.microsoft.com/office/drawing/2014/main" id="{F6BE6FF2-6A27-0B59-65B4-2725F584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47" y="3312612"/>
            <a:ext cx="1899930" cy="33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hildren, Kids, People 08 png">
            <a:extLst>
              <a:ext uri="{FF2B5EF4-FFF2-40B4-BE49-F238E27FC236}">
                <a16:creationId xmlns:a16="http://schemas.microsoft.com/office/drawing/2014/main" id="{1F56B691-5C74-D61E-BA0C-C74A2297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23" y="3429000"/>
            <a:ext cx="1786032" cy="29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" y="235971"/>
            <a:ext cx="11846560" cy="186512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2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5: </a:t>
            </a:r>
            <a:r>
              <a:rPr lang="vi-VN" altLang="en-US" sz="32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32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32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- Lớp đơn vị gồm các chữ số 8, 1, 1.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25294" y="3129183"/>
            <a:ext cx="4265580" cy="10367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en" sz="3600" dirty="0" smtClean="0">
              <a:solidFill>
                <a:srgbClr val="CD2D66"/>
              </a:solidFill>
              <a:latin typeface="Times New Roman" panose="02020603050405020304" pitchFamily="18" charset="0"/>
              <a:ea typeface="Boogaloo"/>
              <a:cs typeface="Times New Roman" panose="02020603050405020304" pitchFamily="18" charset="0"/>
              <a:sym typeface="Boogaloo"/>
            </a:endParaRP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 smtClean="0">
                <a:solidFill>
                  <a:srgbClr val="CD2D66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 </a:t>
            </a:r>
            <a:r>
              <a:rPr lang="e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Hoàn </a:t>
            </a:r>
            <a:r>
              <a:rPr lang="en" sz="3600" dirty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thành </a:t>
            </a:r>
            <a:r>
              <a:rPr lang="e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bài </a:t>
            </a:r>
            <a:r>
              <a:rPr lang="en" sz="3600" dirty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tập</a:t>
            </a:r>
            <a:r>
              <a:rPr lang="en" sz="3600" dirty="0">
                <a:solidFill>
                  <a:srgbClr val="CD2D66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	</a:t>
            </a:r>
            <a:endParaRPr sz="3600" dirty="0">
              <a:solidFill>
                <a:srgbClr val="CD2D66"/>
              </a:solidFill>
              <a:latin typeface="Times New Roman" panose="02020603050405020304" pitchFamily="18" charset="0"/>
              <a:ea typeface="Boogaloo"/>
              <a:cs typeface="Times New Roman" panose="02020603050405020304" pitchFamily="18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7094413" y="3129183"/>
            <a:ext cx="3734555" cy="1093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Chuẩn </a:t>
            </a:r>
            <a:r>
              <a:rPr lang="e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bị bài </a:t>
            </a:r>
            <a:r>
              <a:rPr lang="en" sz="3600" dirty="0">
                <a:solidFill>
                  <a:srgbClr val="FF0000"/>
                </a:solidFill>
                <a:latin typeface="Times New Roman" panose="02020603050405020304" pitchFamily="18" charset="0"/>
                <a:ea typeface="Boogaloo"/>
                <a:cs typeface="Times New Roman" panose="02020603050405020304" pitchFamily="18" charset="0"/>
                <a:sym typeface="Boogaloo"/>
              </a:rPr>
              <a:t>sau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Boogaloo"/>
              <a:cs typeface="Times New Roman" panose="02020603050405020304" pitchFamily="18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8" y="356618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3385676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66960" y="1997440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7" y="3911992"/>
            <a:ext cx="5116513" cy="27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81" y="4756034"/>
            <a:ext cx="2960688" cy="204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ani-1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18" y="1489125"/>
            <a:ext cx="2690812" cy="13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992982" y="385376"/>
            <a:ext cx="10245724" cy="2630315"/>
          </a:xfrm>
          <a:prstGeom prst="rect">
            <a:avLst/>
          </a:prstGeom>
        </p:spPr>
        <p:txBody>
          <a:bodyPr wrap="none" lIns="91348" tIns="45673" rIns="91348" bIns="45673" numCol="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793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>
                    <a:alpha val="63136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endParaRPr lang="en-US" sz="2793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>
                  <a:alpha val="63136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0" name="Picture 8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" y="4048179"/>
            <a:ext cx="2370138" cy="245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z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412296"/>
            <a:ext cx="3398837" cy="19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ani-1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18" y="-233804"/>
            <a:ext cx="2690812" cy="13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06589" y="2679316"/>
            <a:ext cx="10285411" cy="14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04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62000"/>
            <a:ext cx="7620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Mỗi lớp gồm có mấy hàng?</a:t>
            </a: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Mỗi lớp có hai hàng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4655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32115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845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4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Mỗi lớp có ba hàng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5720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62201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49638" y="5638801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Mỗi lớp có bốn hàng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7912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62201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05925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31545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63000" y="4343401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272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Lớp đơn vị gồm có những hàng nào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?</a:t>
            </a: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đơn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đơn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chục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đơn vị gồm hàng chục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 hàng đơn vị.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pic>
        <p:nvPicPr>
          <p:cNvPr id="1128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507538" y="3067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1299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9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9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835026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nghìn của số 241596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nào ?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1, 5 và 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2, 4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1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5, 9 và 6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B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436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36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9889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171;p44">
            <a:extLst>
              <a:ext uri="{FF2B5EF4-FFF2-40B4-BE49-F238E27FC236}">
                <a16:creationId xmlns:a16="http://schemas.microsoft.com/office/drawing/2014/main" id="{143EE7CF-F01E-6B3B-53C8-C3975FB9B40D}"/>
              </a:ext>
            </a:extLst>
          </p:cNvPr>
          <p:cNvSpPr/>
          <p:nvPr/>
        </p:nvSpPr>
        <p:spPr>
          <a:xfrm>
            <a:off x="557049" y="2022113"/>
            <a:ext cx="11225048" cy="2062410"/>
          </a:xfrm>
          <a:prstGeom prst="roundRect">
            <a:avLst>
              <a:gd name="adj" fmla="val 20578"/>
            </a:avLst>
          </a:prstGeom>
          <a:solidFill>
            <a:schemeClr val="bg1">
              <a:lumMod val="90000"/>
            </a:schemeClr>
          </a:solid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HÀNG VÀ LỚP 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363900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1: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8 ở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570</Words>
  <Application>Microsoft Office PowerPoint</Application>
  <PresentationFormat>Widescreen</PresentationFormat>
  <Paragraphs>111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宋体</vt:lpstr>
      <vt:lpstr>#9Slide05 SVNUT Triumph</vt:lpstr>
      <vt:lpstr>.VnHelvetInsH</vt:lpstr>
      <vt:lpstr>.VnTime</vt:lpstr>
      <vt:lpstr>.VnTimeH</vt:lpstr>
      <vt:lpstr>Arial</vt:lpstr>
      <vt:lpstr>AvantGarde</vt:lpstr>
      <vt:lpstr>Boogaloo</vt:lpstr>
      <vt:lpstr>Calibri</vt:lpstr>
      <vt:lpstr>等线</vt:lpstr>
      <vt:lpstr>Impact</vt:lpstr>
      <vt:lpstr>Kavoon</vt:lpstr>
      <vt:lpstr>Tahoma</vt:lpstr>
      <vt:lpstr>Time nes New Roman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HaiPhong</cp:lastModifiedBy>
  <cp:revision>34</cp:revision>
  <dcterms:created xsi:type="dcterms:W3CDTF">2023-07-19T14:00:08Z</dcterms:created>
  <dcterms:modified xsi:type="dcterms:W3CDTF">2024-10-14T22:54:42Z</dcterms:modified>
</cp:coreProperties>
</file>