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3"/>
  </p:notesMasterIdLst>
  <p:sldIdLst>
    <p:sldId id="277" r:id="rId2"/>
    <p:sldId id="256"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Great Vibes" panose="020B0604020202020204" charset="0"/>
      <p:regular r:id="rId24"/>
    </p:embeddedFont>
    <p:embeddedFont>
      <p:font typeface="Calibri" panose="020F0502020204030204" pitchFamily="34" charset="0"/>
      <p:regular r:id="rId25"/>
      <p:bold r:id="rId26"/>
      <p:italic r:id="rId27"/>
      <p:boldItalic r:id="rId28"/>
    </p:embeddedFont>
    <p:embeddedFont>
      <p:font typeface="Lilita One" panose="020B0604020202020204" charset="0"/>
      <p:regular r:id="rId29"/>
    </p:embeddedFont>
    <p:embeddedFont>
      <p:font typeface="Robo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549AD1-830C-4493-B795-320E6E3D502C}">
  <a:tblStyle styleId="{AD549AD1-830C-4493-B795-320E6E3D502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E129401-0183-44AC-9B24-28865FFF21CA}"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4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46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33333"/>
              </a:buClr>
              <a:buSzPts val="1200"/>
              <a:buFont typeface="Roboto"/>
              <a:buNone/>
            </a:pPr>
            <a:r>
              <a:rPr lang="en-US" b="0" i="0">
                <a:solidFill>
                  <a:srgbClr val="333333"/>
                </a:solidFill>
                <a:latin typeface="Roboto"/>
                <a:ea typeface="Roboto"/>
                <a:cs typeface="Roboto"/>
                <a:sym typeface="Roboto"/>
              </a:rPr>
              <a:t>Các sông lớn như: Sông Lô, Sông Hồng, Sông Đà...</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33333"/>
              </a:buClr>
              <a:buSzPts val="1200"/>
              <a:buFont typeface="Roboto"/>
              <a:buNone/>
            </a:pPr>
            <a:r>
              <a:rPr lang="en-US" b="0" i="0">
                <a:solidFill>
                  <a:srgbClr val="333333"/>
                </a:solidFill>
                <a:latin typeface="Roboto"/>
                <a:ea typeface="Roboto"/>
                <a:cs typeface="Roboto"/>
                <a:sym typeface="Roboto"/>
              </a:rPr>
              <a:t>Các sông lớn như: Sông Lô, Sông Hồng, Sông Đà...</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333333"/>
              </a:buClr>
              <a:buSzPts val="1200"/>
              <a:buFont typeface="Roboto"/>
              <a:buNone/>
            </a:pPr>
            <a:r>
              <a:rPr lang="en-US" b="0" i="0">
                <a:solidFill>
                  <a:srgbClr val="333333"/>
                </a:solidFill>
                <a:latin typeface="Roboto"/>
                <a:ea typeface="Roboto"/>
                <a:cs typeface="Roboto"/>
                <a:sym typeface="Roboto"/>
              </a:rPr>
              <a:t> Sông ngòi có nhiều thác ghềnh, có khả năng phát triển thủy điện.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92" name="Google Shape;39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333333"/>
                </a:solidFill>
                <a:latin typeface="Roboto"/>
                <a:ea typeface="Roboto"/>
                <a:cs typeface="Roboto"/>
                <a:sym typeface="Roboto"/>
              </a:rPr>
              <a:t>- Em sẽ chọn đi vào mùa Đông</a:t>
            </a:r>
            <a:endParaRPr/>
          </a:p>
          <a:p>
            <a:pPr marL="0" lvl="0" indent="0" algn="l" rtl="0">
              <a:spcBef>
                <a:spcPts val="0"/>
              </a:spcBef>
              <a:spcAft>
                <a:spcPts val="0"/>
              </a:spcAft>
              <a:buNone/>
            </a:pPr>
            <a:r>
              <a:rPr lang="en-US" b="0" i="0">
                <a:solidFill>
                  <a:srgbClr val="333333"/>
                </a:solidFill>
                <a:latin typeface="Roboto"/>
                <a:ea typeface="Roboto"/>
                <a:cs typeface="Roboto"/>
                <a:sym typeface="Roboto"/>
              </a:rPr>
              <a:t>- Vì có khả năng em sẽ săn được tuyết và cảm nhận cái lạnh nhất cả nước ta. Nằm trên vùng núi cao Tây Bắc thuộc loại cao nhất của Việt Nam nên Sapa cũng được ưu ái cho một thời tiết mát mẻ hơn so với rất nhiều nơi khác. Khí hậu cận nhiệt đới và mang nhiều nét ôn đới đã giúp Thị trấn Sapa sương mù có sắc thái mùa vô cùng rõ rệt. Mùa đông Sapa khá lạnh với nhiệt độ dưới 10 độ C,vào những thời điểm có thể rớt xuống 0 độ C. Tiết trời vào mùa đông không chỉ lạnh mà còn có thể xuất hiện băng giá hay tuyết rơi ở nhiều nơi. Cũng nhờ vậy mà mùa đông Sapa lại mang đến vẻ đẹp rất độc đáo trong tuyết trắng, tạo nên cảnh quan cực kỳ hùng vỹ nhưng cũng chẳng kém phần nên thơ. </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333333"/>
              </a:buClr>
              <a:buSzPts val="1200"/>
              <a:buFont typeface="Roboto"/>
              <a:buNone/>
            </a:pPr>
            <a:r>
              <a:rPr lang="en-US" b="0" i="0">
                <a:solidFill>
                  <a:srgbClr val="333333"/>
                </a:solidFill>
                <a:latin typeface="Roboto"/>
                <a:ea typeface="Roboto"/>
                <a:cs typeface="Roboto"/>
                <a:sym typeface="Roboto"/>
              </a:rPr>
              <a:t>Có khí hậu nhiệt đới ẩm gió mùa với mùa đông lạnh nhất cả nước, khí hậu cũng chịu ảnh hưởng bởi độ cao của địa hình.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13" name="Google Shape;31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8"/>
        <p:cNvGrpSpPr/>
        <p:nvPr/>
      </p:nvGrpSpPr>
      <p:grpSpPr>
        <a:xfrm>
          <a:off x="0" y="0"/>
          <a:ext cx="0" cy="0"/>
          <a:chOff x="0" y="0"/>
          <a:chExt cx="0" cy="0"/>
        </a:xfrm>
      </p:grpSpPr>
      <p:sp>
        <p:nvSpPr>
          <p:cNvPr id="189" name="Google Shape;18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1" name="Google Shape;19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2" name="Google Shape;19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5"/>
        <p:cNvGrpSpPr/>
        <p:nvPr/>
      </p:nvGrpSpPr>
      <p:grpSpPr>
        <a:xfrm>
          <a:off x="0" y="0"/>
          <a:ext cx="0" cy="0"/>
          <a:chOff x="0" y="0"/>
          <a:chExt cx="0" cy="0"/>
        </a:xfrm>
      </p:grpSpPr>
      <p:sp>
        <p:nvSpPr>
          <p:cNvPr id="196" name="Google Shape;19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15"/>
          <p:cNvSpPr>
            <a:spLocks noGrp="1"/>
          </p:cNvSpPr>
          <p:nvPr>
            <p:ph type="pic" idx="2"/>
          </p:nvPr>
        </p:nvSpPr>
        <p:spPr>
          <a:xfrm>
            <a:off x="5183188" y="987425"/>
            <a:ext cx="6172200" cy="4873625"/>
          </a:xfrm>
          <a:prstGeom prst="rect">
            <a:avLst/>
          </a:prstGeom>
          <a:noFill/>
          <a:ln>
            <a:noFill/>
          </a:ln>
        </p:spPr>
      </p:sp>
      <p:sp>
        <p:nvSpPr>
          <p:cNvPr id="198" name="Google Shape;19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9" name="Google Shape;19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2"/>
        <p:cNvGrpSpPr/>
        <p:nvPr/>
      </p:nvGrpSpPr>
      <p:grpSpPr>
        <a:xfrm>
          <a:off x="0" y="0"/>
          <a:ext cx="0" cy="0"/>
          <a:chOff x="0" y="0"/>
          <a:chExt cx="0" cy="0"/>
        </a:xfrm>
      </p:grpSpPr>
      <p:sp>
        <p:nvSpPr>
          <p:cNvPr id="203" name="Google Shape;20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8"/>
        <p:cNvGrpSpPr/>
        <p:nvPr/>
      </p:nvGrpSpPr>
      <p:grpSpPr>
        <a:xfrm>
          <a:off x="0" y="0"/>
          <a:ext cx="0" cy="0"/>
          <a:chOff x="0" y="0"/>
          <a:chExt cx="0" cy="0"/>
        </a:xfrm>
      </p:grpSpPr>
      <p:sp>
        <p:nvSpPr>
          <p:cNvPr id="209" name="Google Shape;20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
        <p:cNvGrpSpPr/>
        <p:nvPr/>
      </p:nvGrpSpPr>
      <p:grpSpPr>
        <a:xfrm>
          <a:off x="0" y="0"/>
          <a:ext cx="0" cy="0"/>
          <a:chOff x="0" y="0"/>
          <a:chExt cx="0" cy="0"/>
        </a:xfrm>
      </p:grpSpPr>
      <p:sp>
        <p:nvSpPr>
          <p:cNvPr id="25" name="Google Shape;25;p3"/>
          <p:cNvSpPr/>
          <p:nvPr/>
        </p:nvSpPr>
        <p:spPr>
          <a:xfrm>
            <a:off x="-46666" y="6230634"/>
            <a:ext cx="1995259" cy="627364"/>
          </a:xfrm>
          <a:custGeom>
            <a:avLst/>
            <a:gdLst/>
            <a:ahLst/>
            <a:cxnLst/>
            <a:rect l="l" t="t" r="r" b="b"/>
            <a:pathLst>
              <a:path w="10508" h="3304" extrusionOk="0">
                <a:moveTo>
                  <a:pt x="4355" y="1"/>
                </a:moveTo>
                <a:cubicBezTo>
                  <a:pt x="3130" y="1"/>
                  <a:pt x="2750" y="2034"/>
                  <a:pt x="2750" y="2034"/>
                </a:cubicBezTo>
                <a:cubicBezTo>
                  <a:pt x="2750" y="2034"/>
                  <a:pt x="2262" y="1410"/>
                  <a:pt x="1556" y="1410"/>
                </a:cubicBezTo>
                <a:cubicBezTo>
                  <a:pt x="1326" y="1410"/>
                  <a:pt x="1072" y="1476"/>
                  <a:pt x="804" y="1654"/>
                </a:cubicBezTo>
                <a:cubicBezTo>
                  <a:pt x="345" y="1958"/>
                  <a:pt x="0" y="3303"/>
                  <a:pt x="0" y="3303"/>
                </a:cubicBezTo>
                <a:lnTo>
                  <a:pt x="10507" y="3303"/>
                </a:lnTo>
                <a:cubicBezTo>
                  <a:pt x="10507" y="3303"/>
                  <a:pt x="10479" y="2739"/>
                  <a:pt x="9900" y="2147"/>
                </a:cubicBezTo>
                <a:cubicBezTo>
                  <a:pt x="9708" y="1950"/>
                  <a:pt x="9463" y="1884"/>
                  <a:pt x="9223" y="1884"/>
                </a:cubicBezTo>
                <a:cubicBezTo>
                  <a:pt x="8742" y="1884"/>
                  <a:pt x="8278" y="2147"/>
                  <a:pt x="8278" y="2147"/>
                </a:cubicBezTo>
                <a:cubicBezTo>
                  <a:pt x="8278" y="2147"/>
                  <a:pt x="8201" y="1268"/>
                  <a:pt x="7560" y="1075"/>
                </a:cubicBezTo>
                <a:cubicBezTo>
                  <a:pt x="7406" y="1029"/>
                  <a:pt x="7267" y="1009"/>
                  <a:pt x="7141" y="1009"/>
                </a:cubicBezTo>
                <a:cubicBezTo>
                  <a:pt x="6349" y="1009"/>
                  <a:pt x="6107" y="1809"/>
                  <a:pt x="6107" y="1809"/>
                </a:cubicBezTo>
                <a:cubicBezTo>
                  <a:pt x="6107" y="1809"/>
                  <a:pt x="5712" y="88"/>
                  <a:pt x="4428" y="3"/>
                </a:cubicBezTo>
                <a:cubicBezTo>
                  <a:pt x="4403" y="1"/>
                  <a:pt x="4379" y="1"/>
                  <a:pt x="4355" y="1"/>
                </a:cubicBezTo>
                <a:close/>
              </a:path>
            </a:pathLst>
          </a:custGeom>
          <a:solidFill>
            <a:schemeClr val="lt2"/>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26" name="Google Shape;26;p3"/>
          <p:cNvSpPr/>
          <p:nvPr/>
        </p:nvSpPr>
        <p:spPr>
          <a:xfrm>
            <a:off x="10504541" y="6327680"/>
            <a:ext cx="1687464" cy="530335"/>
          </a:xfrm>
          <a:custGeom>
            <a:avLst/>
            <a:gdLst/>
            <a:ahLst/>
            <a:cxnLst/>
            <a:rect l="l" t="t" r="r" b="b"/>
            <a:pathLst>
              <a:path w="8887" h="2793" extrusionOk="0">
                <a:moveTo>
                  <a:pt x="3683" y="0"/>
                </a:moveTo>
                <a:cubicBezTo>
                  <a:pt x="2647" y="0"/>
                  <a:pt x="2326" y="1720"/>
                  <a:pt x="2326" y="1720"/>
                </a:cubicBezTo>
                <a:cubicBezTo>
                  <a:pt x="2326" y="1720"/>
                  <a:pt x="1913" y="1191"/>
                  <a:pt x="1317" y="1191"/>
                </a:cubicBezTo>
                <a:cubicBezTo>
                  <a:pt x="1122" y="1191"/>
                  <a:pt x="907" y="1248"/>
                  <a:pt x="680" y="1398"/>
                </a:cubicBezTo>
                <a:cubicBezTo>
                  <a:pt x="292" y="1655"/>
                  <a:pt x="0" y="2792"/>
                  <a:pt x="0" y="2792"/>
                </a:cubicBezTo>
                <a:lnTo>
                  <a:pt x="8886" y="2792"/>
                </a:lnTo>
                <a:cubicBezTo>
                  <a:pt x="8886" y="2792"/>
                  <a:pt x="8862" y="2316"/>
                  <a:pt x="8373" y="1815"/>
                </a:cubicBezTo>
                <a:cubicBezTo>
                  <a:pt x="8210" y="1648"/>
                  <a:pt x="8003" y="1592"/>
                  <a:pt x="7800" y="1592"/>
                </a:cubicBezTo>
                <a:cubicBezTo>
                  <a:pt x="7394" y="1592"/>
                  <a:pt x="7002" y="1815"/>
                  <a:pt x="7002" y="1815"/>
                </a:cubicBezTo>
                <a:cubicBezTo>
                  <a:pt x="7002" y="1815"/>
                  <a:pt x="6936" y="1072"/>
                  <a:pt x="6393" y="909"/>
                </a:cubicBezTo>
                <a:cubicBezTo>
                  <a:pt x="6262" y="870"/>
                  <a:pt x="6145" y="853"/>
                  <a:pt x="6039" y="853"/>
                </a:cubicBezTo>
                <a:cubicBezTo>
                  <a:pt x="5369" y="853"/>
                  <a:pt x="5165" y="1529"/>
                  <a:pt x="5165" y="1529"/>
                </a:cubicBezTo>
                <a:cubicBezTo>
                  <a:pt x="5165" y="1529"/>
                  <a:pt x="4831" y="74"/>
                  <a:pt x="3746" y="2"/>
                </a:cubicBezTo>
                <a:cubicBezTo>
                  <a:pt x="3725" y="1"/>
                  <a:pt x="3704" y="0"/>
                  <a:pt x="3683" y="0"/>
                </a:cubicBezTo>
                <a:close/>
              </a:path>
            </a:pathLst>
          </a:custGeom>
          <a:solidFill>
            <a:schemeClr val="lt2"/>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grpSp>
        <p:nvGrpSpPr>
          <p:cNvPr id="27" name="Google Shape;27;p3"/>
          <p:cNvGrpSpPr/>
          <p:nvPr/>
        </p:nvGrpSpPr>
        <p:grpSpPr>
          <a:xfrm>
            <a:off x="285568" y="5922781"/>
            <a:ext cx="1008367" cy="935221"/>
            <a:chOff x="4341575" y="2606650"/>
            <a:chExt cx="408400" cy="378775"/>
          </a:xfrm>
        </p:grpSpPr>
        <p:sp>
          <p:nvSpPr>
            <p:cNvPr id="28" name="Google Shape;28;p3"/>
            <p:cNvSpPr/>
            <p:nvPr/>
          </p:nvSpPr>
          <p:spPr>
            <a:xfrm>
              <a:off x="4341575" y="2606650"/>
              <a:ext cx="408400" cy="378775"/>
            </a:xfrm>
            <a:custGeom>
              <a:avLst/>
              <a:gdLst/>
              <a:ahLst/>
              <a:cxnLst/>
              <a:rect l="l" t="t" r="r" b="b"/>
              <a:pathLst>
                <a:path w="16336" h="15151" extrusionOk="0">
                  <a:moveTo>
                    <a:pt x="6274" y="1"/>
                  </a:moveTo>
                  <a:cubicBezTo>
                    <a:pt x="6204" y="1"/>
                    <a:pt x="6135" y="6"/>
                    <a:pt x="6067" y="16"/>
                  </a:cubicBezTo>
                  <a:cubicBezTo>
                    <a:pt x="2206" y="581"/>
                    <a:pt x="9442" y="11565"/>
                    <a:pt x="9487" y="11632"/>
                  </a:cubicBezTo>
                  <a:cubicBezTo>
                    <a:pt x="9413" y="11572"/>
                    <a:pt x="4693" y="7721"/>
                    <a:pt x="2397" y="7721"/>
                  </a:cubicBezTo>
                  <a:cubicBezTo>
                    <a:pt x="1991" y="7721"/>
                    <a:pt x="1660" y="7842"/>
                    <a:pt x="1445" y="8124"/>
                  </a:cubicBezTo>
                  <a:cubicBezTo>
                    <a:pt x="1" y="10022"/>
                    <a:pt x="7037" y="15150"/>
                    <a:pt x="7037" y="15150"/>
                  </a:cubicBezTo>
                  <a:lnTo>
                    <a:pt x="16335" y="15150"/>
                  </a:lnTo>
                  <a:cubicBezTo>
                    <a:pt x="16335" y="15150"/>
                    <a:pt x="10163" y="1"/>
                    <a:pt x="62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29" name="Google Shape;29;p3"/>
            <p:cNvSpPr/>
            <p:nvPr/>
          </p:nvSpPr>
          <p:spPr>
            <a:xfrm>
              <a:off x="4443675" y="2858900"/>
              <a:ext cx="153575" cy="126525"/>
            </a:xfrm>
            <a:custGeom>
              <a:avLst/>
              <a:gdLst/>
              <a:ahLst/>
              <a:cxnLst/>
              <a:rect l="l" t="t" r="r" b="b"/>
              <a:pathLst>
                <a:path w="6143" h="5061" extrusionOk="0">
                  <a:moveTo>
                    <a:pt x="121" y="0"/>
                  </a:moveTo>
                  <a:cubicBezTo>
                    <a:pt x="49" y="0"/>
                    <a:pt x="0" y="117"/>
                    <a:pt x="77" y="173"/>
                  </a:cubicBezTo>
                  <a:cubicBezTo>
                    <a:pt x="2137" y="1649"/>
                    <a:pt x="4078" y="3284"/>
                    <a:pt x="5886" y="5060"/>
                  </a:cubicBezTo>
                  <a:lnTo>
                    <a:pt x="6143" y="5060"/>
                  </a:lnTo>
                  <a:cubicBezTo>
                    <a:pt x="4287" y="3225"/>
                    <a:pt x="2290" y="1538"/>
                    <a:pt x="168" y="17"/>
                  </a:cubicBezTo>
                  <a:cubicBezTo>
                    <a:pt x="152" y="5"/>
                    <a:pt x="13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30" name="Google Shape;30;p3"/>
            <p:cNvSpPr/>
            <p:nvPr/>
          </p:nvSpPr>
          <p:spPr>
            <a:xfrm>
              <a:off x="4560975" y="2719650"/>
              <a:ext cx="104825" cy="265775"/>
            </a:xfrm>
            <a:custGeom>
              <a:avLst/>
              <a:gdLst/>
              <a:ahLst/>
              <a:cxnLst/>
              <a:rect l="l" t="t" r="r" b="b"/>
              <a:pathLst>
                <a:path w="4193" h="10631" extrusionOk="0">
                  <a:moveTo>
                    <a:pt x="121" y="1"/>
                  </a:moveTo>
                  <a:cubicBezTo>
                    <a:pt x="64" y="1"/>
                    <a:pt x="1" y="66"/>
                    <a:pt x="32" y="138"/>
                  </a:cubicBezTo>
                  <a:cubicBezTo>
                    <a:pt x="1528" y="3567"/>
                    <a:pt x="2854" y="7070"/>
                    <a:pt x="4003" y="10630"/>
                  </a:cubicBezTo>
                  <a:lnTo>
                    <a:pt x="4192" y="10630"/>
                  </a:lnTo>
                  <a:cubicBezTo>
                    <a:pt x="3034" y="7039"/>
                    <a:pt x="1697" y="3507"/>
                    <a:pt x="188" y="48"/>
                  </a:cubicBezTo>
                  <a:cubicBezTo>
                    <a:pt x="173" y="15"/>
                    <a:pt x="148"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grpSp>
      <p:sp>
        <p:nvSpPr>
          <p:cNvPr id="31" name="Google Shape;31;p3"/>
          <p:cNvSpPr/>
          <p:nvPr/>
        </p:nvSpPr>
        <p:spPr>
          <a:xfrm>
            <a:off x="-98149" y="1403068"/>
            <a:ext cx="1185834" cy="627359"/>
          </a:xfrm>
          <a:custGeom>
            <a:avLst/>
            <a:gdLst/>
            <a:ahLst/>
            <a:cxnLst/>
            <a:rect l="l" t="t" r="r" b="b"/>
            <a:pathLst>
              <a:path w="22121" h="11703" extrusionOk="0">
                <a:moveTo>
                  <a:pt x="9639" y="0"/>
                </a:moveTo>
                <a:cubicBezTo>
                  <a:pt x="9632" y="0"/>
                  <a:pt x="9625" y="0"/>
                  <a:pt x="9618" y="0"/>
                </a:cubicBezTo>
                <a:cubicBezTo>
                  <a:pt x="4091" y="14"/>
                  <a:pt x="3557" y="5532"/>
                  <a:pt x="3557" y="5532"/>
                </a:cubicBezTo>
                <a:cubicBezTo>
                  <a:pt x="3557" y="5532"/>
                  <a:pt x="3277" y="5494"/>
                  <a:pt x="2875" y="5494"/>
                </a:cubicBezTo>
                <a:cubicBezTo>
                  <a:pt x="1840" y="5494"/>
                  <a:pt x="0" y="5746"/>
                  <a:pt x="73" y="7548"/>
                </a:cubicBezTo>
                <a:cubicBezTo>
                  <a:pt x="158" y="9622"/>
                  <a:pt x="4258" y="11702"/>
                  <a:pt x="10119" y="11702"/>
                </a:cubicBezTo>
                <a:cubicBezTo>
                  <a:pt x="11327" y="11702"/>
                  <a:pt x="12610" y="11614"/>
                  <a:pt x="13947" y="11419"/>
                </a:cubicBezTo>
                <a:cubicBezTo>
                  <a:pt x="20559" y="10455"/>
                  <a:pt x="22121" y="10876"/>
                  <a:pt x="21975" y="9416"/>
                </a:cubicBezTo>
                <a:cubicBezTo>
                  <a:pt x="21873" y="8381"/>
                  <a:pt x="20875" y="8231"/>
                  <a:pt x="20304" y="8231"/>
                </a:cubicBezTo>
                <a:cubicBezTo>
                  <a:pt x="20070" y="8231"/>
                  <a:pt x="19908" y="8256"/>
                  <a:pt x="19908" y="8256"/>
                </a:cubicBezTo>
                <a:cubicBezTo>
                  <a:pt x="19908" y="8256"/>
                  <a:pt x="21660" y="5841"/>
                  <a:pt x="19071" y="4541"/>
                </a:cubicBezTo>
                <a:cubicBezTo>
                  <a:pt x="18535" y="4272"/>
                  <a:pt x="18020" y="4165"/>
                  <a:pt x="17540" y="4165"/>
                </a:cubicBezTo>
                <a:cubicBezTo>
                  <a:pt x="15702" y="4165"/>
                  <a:pt x="14379" y="5727"/>
                  <a:pt x="14379" y="5727"/>
                </a:cubicBezTo>
                <a:cubicBezTo>
                  <a:pt x="14379" y="5727"/>
                  <a:pt x="15143" y="0"/>
                  <a:pt x="9639" y="0"/>
                </a:cubicBezTo>
                <a:close/>
              </a:path>
            </a:pathLst>
          </a:custGeom>
          <a:solidFill>
            <a:schemeClr val="accent4"/>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32" name="Google Shape;32;p3"/>
          <p:cNvSpPr/>
          <p:nvPr/>
        </p:nvSpPr>
        <p:spPr>
          <a:xfrm>
            <a:off x="10838705" y="343502"/>
            <a:ext cx="1087150" cy="507751"/>
          </a:xfrm>
          <a:custGeom>
            <a:avLst/>
            <a:gdLst/>
            <a:ahLst/>
            <a:cxnLst/>
            <a:rect l="l" t="t" r="r" b="b"/>
            <a:pathLst>
              <a:path w="24141" h="11275" extrusionOk="0">
                <a:moveTo>
                  <a:pt x="13751" y="1"/>
                </a:moveTo>
                <a:cubicBezTo>
                  <a:pt x="8714" y="1"/>
                  <a:pt x="7756" y="4017"/>
                  <a:pt x="7756" y="4017"/>
                </a:cubicBezTo>
                <a:cubicBezTo>
                  <a:pt x="7756" y="4017"/>
                  <a:pt x="6943" y="2892"/>
                  <a:pt x="5790" y="2892"/>
                </a:cubicBezTo>
                <a:cubicBezTo>
                  <a:pt x="5523" y="2892"/>
                  <a:pt x="5238" y="2952"/>
                  <a:pt x="4940" y="3101"/>
                </a:cubicBezTo>
                <a:cubicBezTo>
                  <a:pt x="3357" y="3890"/>
                  <a:pt x="3883" y="5563"/>
                  <a:pt x="3883" y="5563"/>
                </a:cubicBezTo>
                <a:cubicBezTo>
                  <a:pt x="3883" y="5563"/>
                  <a:pt x="2943" y="5269"/>
                  <a:pt x="2035" y="5269"/>
                </a:cubicBezTo>
                <a:cubicBezTo>
                  <a:pt x="998" y="5269"/>
                  <a:pt x="0" y="5653"/>
                  <a:pt x="485" y="7296"/>
                </a:cubicBezTo>
                <a:cubicBezTo>
                  <a:pt x="1236" y="9845"/>
                  <a:pt x="5891" y="11274"/>
                  <a:pt x="10640" y="11274"/>
                </a:cubicBezTo>
                <a:cubicBezTo>
                  <a:pt x="11638" y="11274"/>
                  <a:pt x="12640" y="11211"/>
                  <a:pt x="13612" y="11082"/>
                </a:cubicBezTo>
                <a:cubicBezTo>
                  <a:pt x="19203" y="10338"/>
                  <a:pt x="24141" y="9465"/>
                  <a:pt x="23998" y="7065"/>
                </a:cubicBezTo>
                <a:cubicBezTo>
                  <a:pt x="23875" y="4997"/>
                  <a:pt x="21873" y="4692"/>
                  <a:pt x="20703" y="4692"/>
                </a:cubicBezTo>
                <a:cubicBezTo>
                  <a:pt x="20214" y="4692"/>
                  <a:pt x="19870" y="4745"/>
                  <a:pt x="19870" y="4745"/>
                </a:cubicBezTo>
                <a:cubicBezTo>
                  <a:pt x="19870" y="4745"/>
                  <a:pt x="21934" y="1132"/>
                  <a:pt x="15427" y="135"/>
                </a:cubicBezTo>
                <a:cubicBezTo>
                  <a:pt x="14823" y="43"/>
                  <a:pt x="14266" y="1"/>
                  <a:pt x="13751" y="1"/>
                </a:cubicBezTo>
                <a:close/>
              </a:path>
            </a:pathLst>
          </a:custGeom>
          <a:solidFill>
            <a:schemeClr val="accent4"/>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grpSp>
        <p:nvGrpSpPr>
          <p:cNvPr id="33" name="Google Shape;33;p3"/>
          <p:cNvGrpSpPr/>
          <p:nvPr/>
        </p:nvGrpSpPr>
        <p:grpSpPr>
          <a:xfrm flipH="1">
            <a:off x="10878102" y="5922781"/>
            <a:ext cx="1008367" cy="935221"/>
            <a:chOff x="4341575" y="2606650"/>
            <a:chExt cx="408400" cy="378775"/>
          </a:xfrm>
        </p:grpSpPr>
        <p:sp>
          <p:nvSpPr>
            <p:cNvPr id="34" name="Google Shape;34;p3"/>
            <p:cNvSpPr/>
            <p:nvPr/>
          </p:nvSpPr>
          <p:spPr>
            <a:xfrm>
              <a:off x="4341575" y="2606650"/>
              <a:ext cx="408400" cy="378775"/>
            </a:xfrm>
            <a:custGeom>
              <a:avLst/>
              <a:gdLst/>
              <a:ahLst/>
              <a:cxnLst/>
              <a:rect l="l" t="t" r="r" b="b"/>
              <a:pathLst>
                <a:path w="16336" h="15151" extrusionOk="0">
                  <a:moveTo>
                    <a:pt x="6274" y="1"/>
                  </a:moveTo>
                  <a:cubicBezTo>
                    <a:pt x="6204" y="1"/>
                    <a:pt x="6135" y="6"/>
                    <a:pt x="6067" y="16"/>
                  </a:cubicBezTo>
                  <a:cubicBezTo>
                    <a:pt x="2206" y="581"/>
                    <a:pt x="9442" y="11565"/>
                    <a:pt x="9487" y="11632"/>
                  </a:cubicBezTo>
                  <a:cubicBezTo>
                    <a:pt x="9413" y="11572"/>
                    <a:pt x="4693" y="7721"/>
                    <a:pt x="2397" y="7721"/>
                  </a:cubicBezTo>
                  <a:cubicBezTo>
                    <a:pt x="1991" y="7721"/>
                    <a:pt x="1660" y="7842"/>
                    <a:pt x="1445" y="8124"/>
                  </a:cubicBezTo>
                  <a:cubicBezTo>
                    <a:pt x="1" y="10022"/>
                    <a:pt x="7037" y="15150"/>
                    <a:pt x="7037" y="15150"/>
                  </a:cubicBezTo>
                  <a:lnTo>
                    <a:pt x="16335" y="15150"/>
                  </a:lnTo>
                  <a:cubicBezTo>
                    <a:pt x="16335" y="15150"/>
                    <a:pt x="10163" y="1"/>
                    <a:pt x="62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35" name="Google Shape;35;p3"/>
            <p:cNvSpPr/>
            <p:nvPr/>
          </p:nvSpPr>
          <p:spPr>
            <a:xfrm>
              <a:off x="4443675" y="2858900"/>
              <a:ext cx="153575" cy="126525"/>
            </a:xfrm>
            <a:custGeom>
              <a:avLst/>
              <a:gdLst/>
              <a:ahLst/>
              <a:cxnLst/>
              <a:rect l="l" t="t" r="r" b="b"/>
              <a:pathLst>
                <a:path w="6143" h="5061" extrusionOk="0">
                  <a:moveTo>
                    <a:pt x="121" y="0"/>
                  </a:moveTo>
                  <a:cubicBezTo>
                    <a:pt x="49" y="0"/>
                    <a:pt x="0" y="117"/>
                    <a:pt x="77" y="173"/>
                  </a:cubicBezTo>
                  <a:cubicBezTo>
                    <a:pt x="2137" y="1649"/>
                    <a:pt x="4078" y="3284"/>
                    <a:pt x="5886" y="5060"/>
                  </a:cubicBezTo>
                  <a:lnTo>
                    <a:pt x="6143" y="5060"/>
                  </a:lnTo>
                  <a:cubicBezTo>
                    <a:pt x="4287" y="3225"/>
                    <a:pt x="2290" y="1538"/>
                    <a:pt x="168" y="17"/>
                  </a:cubicBezTo>
                  <a:cubicBezTo>
                    <a:pt x="152" y="5"/>
                    <a:pt x="13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36" name="Google Shape;36;p3"/>
            <p:cNvSpPr/>
            <p:nvPr/>
          </p:nvSpPr>
          <p:spPr>
            <a:xfrm>
              <a:off x="4560975" y="2719650"/>
              <a:ext cx="104825" cy="265775"/>
            </a:xfrm>
            <a:custGeom>
              <a:avLst/>
              <a:gdLst/>
              <a:ahLst/>
              <a:cxnLst/>
              <a:rect l="l" t="t" r="r" b="b"/>
              <a:pathLst>
                <a:path w="4193" h="10631" extrusionOk="0">
                  <a:moveTo>
                    <a:pt x="121" y="1"/>
                  </a:moveTo>
                  <a:cubicBezTo>
                    <a:pt x="64" y="1"/>
                    <a:pt x="1" y="66"/>
                    <a:pt x="32" y="138"/>
                  </a:cubicBezTo>
                  <a:cubicBezTo>
                    <a:pt x="1528" y="3567"/>
                    <a:pt x="2854" y="7070"/>
                    <a:pt x="4003" y="10630"/>
                  </a:cubicBezTo>
                  <a:lnTo>
                    <a:pt x="4192" y="10630"/>
                  </a:lnTo>
                  <a:cubicBezTo>
                    <a:pt x="3034" y="7039"/>
                    <a:pt x="1697" y="3507"/>
                    <a:pt x="188" y="48"/>
                  </a:cubicBezTo>
                  <a:cubicBezTo>
                    <a:pt x="173" y="15"/>
                    <a:pt x="148"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grpSp>
      <p:sp>
        <p:nvSpPr>
          <p:cNvPr id="37" name="Google Shape;37;p3"/>
          <p:cNvSpPr/>
          <p:nvPr/>
        </p:nvSpPr>
        <p:spPr>
          <a:xfrm>
            <a:off x="8565300" y="6565768"/>
            <a:ext cx="400400" cy="324333"/>
          </a:xfrm>
          <a:custGeom>
            <a:avLst/>
            <a:gdLst/>
            <a:ahLst/>
            <a:cxnLst/>
            <a:rect l="l" t="t" r="r" b="b"/>
            <a:pathLst>
              <a:path w="12012" h="9730" extrusionOk="0">
                <a:moveTo>
                  <a:pt x="5529" y="1"/>
                </a:moveTo>
                <a:cubicBezTo>
                  <a:pt x="2859" y="2669"/>
                  <a:pt x="3813" y="6483"/>
                  <a:pt x="3813" y="6483"/>
                </a:cubicBezTo>
                <a:cubicBezTo>
                  <a:pt x="3813" y="6483"/>
                  <a:pt x="1785" y="5402"/>
                  <a:pt x="575" y="5402"/>
                </a:cubicBezTo>
                <a:cubicBezTo>
                  <a:pt x="349" y="5402"/>
                  <a:pt x="151" y="5440"/>
                  <a:pt x="0" y="5530"/>
                </a:cubicBezTo>
                <a:cubicBezTo>
                  <a:pt x="0" y="5530"/>
                  <a:pt x="0" y="9534"/>
                  <a:pt x="5910" y="9724"/>
                </a:cubicBezTo>
                <a:cubicBezTo>
                  <a:pt x="6026" y="9728"/>
                  <a:pt x="6139" y="9730"/>
                  <a:pt x="6250" y="9730"/>
                </a:cubicBezTo>
                <a:cubicBezTo>
                  <a:pt x="11828" y="9730"/>
                  <a:pt x="12011" y="5148"/>
                  <a:pt x="12011" y="5148"/>
                </a:cubicBezTo>
                <a:cubicBezTo>
                  <a:pt x="12011" y="5148"/>
                  <a:pt x="11898" y="5142"/>
                  <a:pt x="11705" y="5142"/>
                </a:cubicBezTo>
                <a:cubicBezTo>
                  <a:pt x="10834" y="5142"/>
                  <a:pt x="8338" y="5269"/>
                  <a:pt x="7245" y="6673"/>
                </a:cubicBezTo>
                <a:cubicBezTo>
                  <a:pt x="7245" y="6673"/>
                  <a:pt x="8198" y="1334"/>
                  <a:pt x="5529" y="1"/>
                </a:cubicBezTo>
                <a:close/>
              </a:path>
            </a:pathLst>
          </a:custGeom>
          <a:solidFill>
            <a:schemeClr val="accent2"/>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38" name="Google Shape;38;p3"/>
          <p:cNvSpPr/>
          <p:nvPr/>
        </p:nvSpPr>
        <p:spPr>
          <a:xfrm>
            <a:off x="9806866" y="6279165"/>
            <a:ext cx="985392" cy="627361"/>
          </a:xfrm>
          <a:custGeom>
            <a:avLst/>
            <a:gdLst/>
            <a:ahLst/>
            <a:cxnLst/>
            <a:rect l="l" t="t" r="r" b="b"/>
            <a:pathLst>
              <a:path w="16208" h="10319" extrusionOk="0">
                <a:moveTo>
                  <a:pt x="11059" y="1"/>
                </a:moveTo>
                <a:cubicBezTo>
                  <a:pt x="8962" y="2479"/>
                  <a:pt x="8199" y="6674"/>
                  <a:pt x="8199" y="6674"/>
                </a:cubicBezTo>
                <a:cubicBezTo>
                  <a:pt x="8199" y="6674"/>
                  <a:pt x="7437" y="1144"/>
                  <a:pt x="4767" y="382"/>
                </a:cubicBezTo>
                <a:lnTo>
                  <a:pt x="4767" y="382"/>
                </a:lnTo>
                <a:cubicBezTo>
                  <a:pt x="3242" y="4005"/>
                  <a:pt x="4958" y="7055"/>
                  <a:pt x="4958" y="7055"/>
                </a:cubicBezTo>
                <a:cubicBezTo>
                  <a:pt x="4958" y="7055"/>
                  <a:pt x="2661" y="5906"/>
                  <a:pt x="990" y="5906"/>
                </a:cubicBezTo>
                <a:cubicBezTo>
                  <a:pt x="619" y="5906"/>
                  <a:pt x="278" y="5963"/>
                  <a:pt x="1" y="6102"/>
                </a:cubicBezTo>
                <a:cubicBezTo>
                  <a:pt x="1" y="6102"/>
                  <a:pt x="2987" y="10319"/>
                  <a:pt x="7612" y="10319"/>
                </a:cubicBezTo>
                <a:cubicBezTo>
                  <a:pt x="7805" y="10319"/>
                  <a:pt x="8001" y="10311"/>
                  <a:pt x="8199" y="10296"/>
                </a:cubicBezTo>
                <a:cubicBezTo>
                  <a:pt x="13157" y="9914"/>
                  <a:pt x="16207" y="5339"/>
                  <a:pt x="16207" y="5339"/>
                </a:cubicBezTo>
                <a:cubicBezTo>
                  <a:pt x="16207" y="5339"/>
                  <a:pt x="15911" y="5296"/>
                  <a:pt x="15453" y="5296"/>
                </a:cubicBezTo>
                <a:cubicBezTo>
                  <a:pt x="14546" y="5296"/>
                  <a:pt x="13003" y="5462"/>
                  <a:pt x="11862" y="6448"/>
                </a:cubicBezTo>
                <a:lnTo>
                  <a:pt x="11862" y="6448"/>
                </a:lnTo>
                <a:cubicBezTo>
                  <a:pt x="12252" y="5970"/>
                  <a:pt x="12901" y="1474"/>
                  <a:pt x="11059" y="1"/>
                </a:cubicBezTo>
                <a:close/>
              </a:path>
            </a:pathLst>
          </a:custGeom>
          <a:solidFill>
            <a:schemeClr val="accent6"/>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39" name="Google Shape;39;p3"/>
          <p:cNvSpPr/>
          <p:nvPr/>
        </p:nvSpPr>
        <p:spPr>
          <a:xfrm>
            <a:off x="1784064" y="6435444"/>
            <a:ext cx="793169" cy="441523"/>
          </a:xfrm>
          <a:custGeom>
            <a:avLst/>
            <a:gdLst/>
            <a:ahLst/>
            <a:cxnLst/>
            <a:rect l="l" t="t" r="r" b="b"/>
            <a:pathLst>
              <a:path w="13017" h="7246" extrusionOk="0">
                <a:moveTo>
                  <a:pt x="3939" y="0"/>
                </a:moveTo>
                <a:lnTo>
                  <a:pt x="3768" y="4485"/>
                </a:lnTo>
                <a:lnTo>
                  <a:pt x="0" y="1898"/>
                </a:lnTo>
                <a:lnTo>
                  <a:pt x="3597" y="6900"/>
                </a:lnTo>
                <a:lnTo>
                  <a:pt x="7193" y="7245"/>
                </a:lnTo>
                <a:lnTo>
                  <a:pt x="13017" y="2415"/>
                </a:lnTo>
                <a:lnTo>
                  <a:pt x="13017" y="2415"/>
                </a:lnTo>
                <a:lnTo>
                  <a:pt x="7879" y="4312"/>
                </a:lnTo>
                <a:lnTo>
                  <a:pt x="9078" y="172"/>
                </a:lnTo>
                <a:lnTo>
                  <a:pt x="5652" y="4140"/>
                </a:lnTo>
                <a:lnTo>
                  <a:pt x="3939" y="0"/>
                </a:lnTo>
                <a:close/>
              </a:path>
            </a:pathLst>
          </a:custGeom>
          <a:solidFill>
            <a:schemeClr val="accent3"/>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40" name="Google Shape;40;p3"/>
          <p:cNvSpPr/>
          <p:nvPr/>
        </p:nvSpPr>
        <p:spPr>
          <a:xfrm>
            <a:off x="2677934"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1"/>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41" name="Google Shape;41;p3"/>
          <p:cNvSpPr/>
          <p:nvPr/>
        </p:nvSpPr>
        <p:spPr>
          <a:xfrm>
            <a:off x="1138845" y="6342667"/>
            <a:ext cx="544520" cy="517968"/>
          </a:xfrm>
          <a:custGeom>
            <a:avLst/>
            <a:gdLst/>
            <a:ahLst/>
            <a:cxnLst/>
            <a:rect l="l" t="t" r="r" b="b"/>
            <a:pathLst>
              <a:path w="9249" h="8798" extrusionOk="0">
                <a:moveTo>
                  <a:pt x="3939" y="1"/>
                </a:moveTo>
                <a:lnTo>
                  <a:pt x="2911" y="6556"/>
                </a:lnTo>
                <a:lnTo>
                  <a:pt x="0" y="3795"/>
                </a:lnTo>
                <a:lnTo>
                  <a:pt x="2227" y="8797"/>
                </a:lnTo>
                <a:lnTo>
                  <a:pt x="6337" y="8797"/>
                </a:lnTo>
                <a:lnTo>
                  <a:pt x="9248" y="4831"/>
                </a:lnTo>
                <a:lnTo>
                  <a:pt x="9248" y="4831"/>
                </a:lnTo>
                <a:lnTo>
                  <a:pt x="5824" y="6728"/>
                </a:lnTo>
                <a:lnTo>
                  <a:pt x="5824" y="6728"/>
                </a:lnTo>
                <a:lnTo>
                  <a:pt x="7022" y="1036"/>
                </a:lnTo>
                <a:lnTo>
                  <a:pt x="4281" y="5866"/>
                </a:lnTo>
                <a:lnTo>
                  <a:pt x="3939" y="1"/>
                </a:lnTo>
                <a:close/>
              </a:path>
            </a:pathLst>
          </a:custGeom>
          <a:solidFill>
            <a:schemeClr val="accent6"/>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
        <p:nvSpPr>
          <p:cNvPr id="42" name="Google Shape;42;p3"/>
          <p:cNvSpPr/>
          <p:nvPr/>
        </p:nvSpPr>
        <p:spPr>
          <a:xfrm>
            <a:off x="9241534"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4"/>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48"/>
        <p:cNvGrpSpPr/>
        <p:nvPr/>
      </p:nvGrpSpPr>
      <p:grpSpPr>
        <a:xfrm>
          <a:off x="0" y="0"/>
          <a:ext cx="0" cy="0"/>
          <a:chOff x="0" y="0"/>
          <a:chExt cx="0" cy="0"/>
        </a:xfrm>
      </p:grpSpPr>
      <p:sp>
        <p:nvSpPr>
          <p:cNvPr id="49" name="Google Shape;49;p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dk1"/>
              </a:buClr>
              <a:buSzPts val="3500"/>
              <a:buFont typeface="Calibri"/>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50" name="Google Shape;50;p5"/>
          <p:cNvGrpSpPr/>
          <p:nvPr/>
        </p:nvGrpSpPr>
        <p:grpSpPr>
          <a:xfrm>
            <a:off x="-297267" y="6028596"/>
            <a:ext cx="4123299" cy="904925"/>
            <a:chOff x="-222950" y="4521446"/>
            <a:chExt cx="3092474" cy="678694"/>
          </a:xfrm>
        </p:grpSpPr>
        <p:sp>
          <p:nvSpPr>
            <p:cNvPr id="51" name="Google Shape;51;p5"/>
            <p:cNvSpPr/>
            <p:nvPr/>
          </p:nvSpPr>
          <p:spPr>
            <a:xfrm>
              <a:off x="-222950" y="4521446"/>
              <a:ext cx="1416781" cy="622057"/>
            </a:xfrm>
            <a:custGeom>
              <a:avLst/>
              <a:gdLst/>
              <a:ahLst/>
              <a:cxnLst/>
              <a:rect l="l" t="t" r="r" b="b"/>
              <a:pathLst>
                <a:path w="16788" h="7371" extrusionOk="0">
                  <a:moveTo>
                    <a:pt x="7387" y="0"/>
                  </a:moveTo>
                  <a:cubicBezTo>
                    <a:pt x="7204" y="0"/>
                    <a:pt x="7007" y="21"/>
                    <a:pt x="6797" y="65"/>
                  </a:cubicBezTo>
                  <a:cubicBezTo>
                    <a:pt x="3964" y="661"/>
                    <a:pt x="4710" y="4389"/>
                    <a:pt x="4710" y="4389"/>
                  </a:cubicBezTo>
                  <a:cubicBezTo>
                    <a:pt x="4710" y="4389"/>
                    <a:pt x="3888" y="4106"/>
                    <a:pt x="2936" y="4106"/>
                  </a:cubicBezTo>
                  <a:cubicBezTo>
                    <a:pt x="1596" y="4106"/>
                    <a:pt x="0" y="4667"/>
                    <a:pt x="87" y="7370"/>
                  </a:cubicBezTo>
                  <a:lnTo>
                    <a:pt x="15148" y="7370"/>
                  </a:lnTo>
                  <a:cubicBezTo>
                    <a:pt x="15148" y="7370"/>
                    <a:pt x="16788" y="3792"/>
                    <a:pt x="13209" y="2301"/>
                  </a:cubicBezTo>
                  <a:cubicBezTo>
                    <a:pt x="12706" y="2092"/>
                    <a:pt x="12271" y="2009"/>
                    <a:pt x="11896" y="2009"/>
                  </a:cubicBezTo>
                  <a:cubicBezTo>
                    <a:pt x="10477" y="2009"/>
                    <a:pt x="9929" y="3195"/>
                    <a:pt x="9929" y="3195"/>
                  </a:cubicBezTo>
                  <a:cubicBezTo>
                    <a:pt x="9929" y="3195"/>
                    <a:pt x="9673" y="0"/>
                    <a:pt x="738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sp>
          <p:nvSpPr>
            <p:cNvPr id="52" name="Google Shape;52;p5"/>
            <p:cNvSpPr/>
            <p:nvPr/>
          </p:nvSpPr>
          <p:spPr>
            <a:xfrm>
              <a:off x="2422488" y="4924505"/>
              <a:ext cx="447036" cy="248846"/>
            </a:xfrm>
            <a:custGeom>
              <a:avLst/>
              <a:gdLst/>
              <a:ahLst/>
              <a:cxnLst/>
              <a:rect l="l" t="t" r="r" b="b"/>
              <a:pathLst>
                <a:path w="13017" h="7246" extrusionOk="0">
                  <a:moveTo>
                    <a:pt x="3939" y="0"/>
                  </a:moveTo>
                  <a:lnTo>
                    <a:pt x="3768" y="4485"/>
                  </a:lnTo>
                  <a:lnTo>
                    <a:pt x="0" y="1898"/>
                  </a:lnTo>
                  <a:lnTo>
                    <a:pt x="3597" y="6900"/>
                  </a:lnTo>
                  <a:lnTo>
                    <a:pt x="7193" y="7245"/>
                  </a:lnTo>
                  <a:lnTo>
                    <a:pt x="13017" y="2415"/>
                  </a:lnTo>
                  <a:lnTo>
                    <a:pt x="13017" y="2415"/>
                  </a:lnTo>
                  <a:lnTo>
                    <a:pt x="7879" y="4312"/>
                  </a:lnTo>
                  <a:lnTo>
                    <a:pt x="9078" y="172"/>
                  </a:lnTo>
                  <a:lnTo>
                    <a:pt x="5652" y="4140"/>
                  </a:lnTo>
                  <a:lnTo>
                    <a:pt x="39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grpSp>
          <p:nvGrpSpPr>
            <p:cNvPr id="53" name="Google Shape;53;p5"/>
            <p:cNvGrpSpPr/>
            <p:nvPr/>
          </p:nvGrpSpPr>
          <p:grpSpPr>
            <a:xfrm>
              <a:off x="534600" y="4770245"/>
              <a:ext cx="408400" cy="378775"/>
              <a:chOff x="4341575" y="2646445"/>
              <a:chExt cx="408400" cy="378775"/>
            </a:xfrm>
          </p:grpSpPr>
          <p:sp>
            <p:nvSpPr>
              <p:cNvPr id="54" name="Google Shape;54;p5"/>
              <p:cNvSpPr/>
              <p:nvPr/>
            </p:nvSpPr>
            <p:spPr>
              <a:xfrm>
                <a:off x="4341575" y="2646445"/>
                <a:ext cx="408400" cy="378775"/>
              </a:xfrm>
              <a:custGeom>
                <a:avLst/>
                <a:gdLst/>
                <a:ahLst/>
                <a:cxnLst/>
                <a:rect l="l" t="t" r="r" b="b"/>
                <a:pathLst>
                  <a:path w="16336" h="15151" extrusionOk="0">
                    <a:moveTo>
                      <a:pt x="6274" y="1"/>
                    </a:moveTo>
                    <a:cubicBezTo>
                      <a:pt x="6204" y="1"/>
                      <a:pt x="6135" y="6"/>
                      <a:pt x="6067" y="16"/>
                    </a:cubicBezTo>
                    <a:cubicBezTo>
                      <a:pt x="2206" y="581"/>
                      <a:pt x="9442" y="11565"/>
                      <a:pt x="9487" y="11632"/>
                    </a:cubicBezTo>
                    <a:cubicBezTo>
                      <a:pt x="9413" y="11572"/>
                      <a:pt x="4693" y="7721"/>
                      <a:pt x="2397" y="7721"/>
                    </a:cubicBezTo>
                    <a:cubicBezTo>
                      <a:pt x="1991" y="7721"/>
                      <a:pt x="1660" y="7842"/>
                      <a:pt x="1445" y="8124"/>
                    </a:cubicBezTo>
                    <a:cubicBezTo>
                      <a:pt x="1" y="10022"/>
                      <a:pt x="7037" y="15150"/>
                      <a:pt x="7037" y="15150"/>
                    </a:cubicBezTo>
                    <a:lnTo>
                      <a:pt x="16335" y="15150"/>
                    </a:lnTo>
                    <a:cubicBezTo>
                      <a:pt x="16335" y="15150"/>
                      <a:pt x="10163" y="1"/>
                      <a:pt x="62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sp>
            <p:nvSpPr>
              <p:cNvPr id="55" name="Google Shape;55;p5"/>
              <p:cNvSpPr/>
              <p:nvPr/>
            </p:nvSpPr>
            <p:spPr>
              <a:xfrm>
                <a:off x="4443675" y="2858900"/>
                <a:ext cx="153575" cy="126525"/>
              </a:xfrm>
              <a:custGeom>
                <a:avLst/>
                <a:gdLst/>
                <a:ahLst/>
                <a:cxnLst/>
                <a:rect l="l" t="t" r="r" b="b"/>
                <a:pathLst>
                  <a:path w="6143" h="5061" extrusionOk="0">
                    <a:moveTo>
                      <a:pt x="121" y="0"/>
                    </a:moveTo>
                    <a:cubicBezTo>
                      <a:pt x="49" y="0"/>
                      <a:pt x="0" y="117"/>
                      <a:pt x="77" y="173"/>
                    </a:cubicBezTo>
                    <a:cubicBezTo>
                      <a:pt x="2137" y="1649"/>
                      <a:pt x="4078" y="3284"/>
                      <a:pt x="5886" y="5060"/>
                    </a:cubicBezTo>
                    <a:lnTo>
                      <a:pt x="6143" y="5060"/>
                    </a:lnTo>
                    <a:cubicBezTo>
                      <a:pt x="4287" y="3225"/>
                      <a:pt x="2290" y="1538"/>
                      <a:pt x="168" y="17"/>
                    </a:cubicBezTo>
                    <a:cubicBezTo>
                      <a:pt x="152" y="5"/>
                      <a:pt x="13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sp>
            <p:nvSpPr>
              <p:cNvPr id="56" name="Google Shape;56;p5"/>
              <p:cNvSpPr/>
              <p:nvPr/>
            </p:nvSpPr>
            <p:spPr>
              <a:xfrm>
                <a:off x="4560975" y="2719650"/>
                <a:ext cx="104825" cy="265775"/>
              </a:xfrm>
              <a:custGeom>
                <a:avLst/>
                <a:gdLst/>
                <a:ahLst/>
                <a:cxnLst/>
                <a:rect l="l" t="t" r="r" b="b"/>
                <a:pathLst>
                  <a:path w="4193" h="10631" extrusionOk="0">
                    <a:moveTo>
                      <a:pt x="121" y="1"/>
                    </a:moveTo>
                    <a:cubicBezTo>
                      <a:pt x="64" y="1"/>
                      <a:pt x="1" y="66"/>
                      <a:pt x="32" y="138"/>
                    </a:cubicBezTo>
                    <a:cubicBezTo>
                      <a:pt x="1528" y="3567"/>
                      <a:pt x="2854" y="7070"/>
                      <a:pt x="4003" y="10630"/>
                    </a:cubicBezTo>
                    <a:lnTo>
                      <a:pt x="4192" y="10630"/>
                    </a:lnTo>
                    <a:cubicBezTo>
                      <a:pt x="3034" y="7039"/>
                      <a:pt x="1697" y="3507"/>
                      <a:pt x="188" y="48"/>
                    </a:cubicBezTo>
                    <a:cubicBezTo>
                      <a:pt x="173" y="15"/>
                      <a:pt x="148"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grpSp>
        <p:sp>
          <p:nvSpPr>
            <p:cNvPr id="57" name="Google Shape;57;p5"/>
            <p:cNvSpPr/>
            <p:nvPr/>
          </p:nvSpPr>
          <p:spPr>
            <a:xfrm>
              <a:off x="833825" y="4734450"/>
              <a:ext cx="728023" cy="463504"/>
            </a:xfrm>
            <a:custGeom>
              <a:avLst/>
              <a:gdLst/>
              <a:ahLst/>
              <a:cxnLst/>
              <a:rect l="l" t="t" r="r" b="b"/>
              <a:pathLst>
                <a:path w="16208" h="10319" extrusionOk="0">
                  <a:moveTo>
                    <a:pt x="11059" y="1"/>
                  </a:moveTo>
                  <a:cubicBezTo>
                    <a:pt x="8962" y="2479"/>
                    <a:pt x="8199" y="6674"/>
                    <a:pt x="8199" y="6674"/>
                  </a:cubicBezTo>
                  <a:cubicBezTo>
                    <a:pt x="8199" y="6674"/>
                    <a:pt x="7437" y="1144"/>
                    <a:pt x="4767" y="382"/>
                  </a:cubicBezTo>
                  <a:lnTo>
                    <a:pt x="4767" y="382"/>
                  </a:lnTo>
                  <a:cubicBezTo>
                    <a:pt x="3242" y="4005"/>
                    <a:pt x="4958" y="7055"/>
                    <a:pt x="4958" y="7055"/>
                  </a:cubicBezTo>
                  <a:cubicBezTo>
                    <a:pt x="4958" y="7055"/>
                    <a:pt x="2661" y="5906"/>
                    <a:pt x="990" y="5906"/>
                  </a:cubicBezTo>
                  <a:cubicBezTo>
                    <a:pt x="619" y="5906"/>
                    <a:pt x="278" y="5963"/>
                    <a:pt x="1" y="6102"/>
                  </a:cubicBezTo>
                  <a:cubicBezTo>
                    <a:pt x="1" y="6102"/>
                    <a:pt x="2987" y="10319"/>
                    <a:pt x="7612" y="10319"/>
                  </a:cubicBezTo>
                  <a:cubicBezTo>
                    <a:pt x="7805" y="10319"/>
                    <a:pt x="8001" y="10311"/>
                    <a:pt x="8199" y="10296"/>
                  </a:cubicBezTo>
                  <a:cubicBezTo>
                    <a:pt x="13157" y="9914"/>
                    <a:pt x="16207" y="5339"/>
                    <a:pt x="16207" y="5339"/>
                  </a:cubicBezTo>
                  <a:cubicBezTo>
                    <a:pt x="16207" y="5339"/>
                    <a:pt x="15911" y="5296"/>
                    <a:pt x="15453" y="5296"/>
                  </a:cubicBezTo>
                  <a:cubicBezTo>
                    <a:pt x="14546" y="5296"/>
                    <a:pt x="13003" y="5462"/>
                    <a:pt x="11862" y="6448"/>
                  </a:cubicBezTo>
                  <a:lnTo>
                    <a:pt x="11862" y="6448"/>
                  </a:lnTo>
                  <a:cubicBezTo>
                    <a:pt x="12252" y="5970"/>
                    <a:pt x="12901" y="1474"/>
                    <a:pt x="1105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sp>
          <p:nvSpPr>
            <p:cNvPr id="58" name="Google Shape;58;p5"/>
            <p:cNvSpPr/>
            <p:nvPr/>
          </p:nvSpPr>
          <p:spPr>
            <a:xfrm>
              <a:off x="1700595" y="4838014"/>
              <a:ext cx="447057" cy="362126"/>
            </a:xfrm>
            <a:custGeom>
              <a:avLst/>
              <a:gdLst/>
              <a:ahLst/>
              <a:cxnLst/>
              <a:rect l="l" t="t" r="r" b="b"/>
              <a:pathLst>
                <a:path w="12012" h="9730" extrusionOk="0">
                  <a:moveTo>
                    <a:pt x="5529" y="1"/>
                  </a:moveTo>
                  <a:cubicBezTo>
                    <a:pt x="2859" y="2669"/>
                    <a:pt x="3813" y="6483"/>
                    <a:pt x="3813" y="6483"/>
                  </a:cubicBezTo>
                  <a:cubicBezTo>
                    <a:pt x="3813" y="6483"/>
                    <a:pt x="1785" y="5402"/>
                    <a:pt x="575" y="5402"/>
                  </a:cubicBezTo>
                  <a:cubicBezTo>
                    <a:pt x="349" y="5402"/>
                    <a:pt x="151" y="5440"/>
                    <a:pt x="0" y="5530"/>
                  </a:cubicBezTo>
                  <a:cubicBezTo>
                    <a:pt x="0" y="5530"/>
                    <a:pt x="0" y="9534"/>
                    <a:pt x="5910" y="9724"/>
                  </a:cubicBezTo>
                  <a:cubicBezTo>
                    <a:pt x="6026" y="9728"/>
                    <a:pt x="6139" y="9730"/>
                    <a:pt x="6250" y="9730"/>
                  </a:cubicBezTo>
                  <a:cubicBezTo>
                    <a:pt x="11828" y="9730"/>
                    <a:pt x="12011" y="5148"/>
                    <a:pt x="12011" y="5148"/>
                  </a:cubicBezTo>
                  <a:cubicBezTo>
                    <a:pt x="12011" y="5148"/>
                    <a:pt x="11898" y="5142"/>
                    <a:pt x="11705" y="5142"/>
                  </a:cubicBezTo>
                  <a:cubicBezTo>
                    <a:pt x="10834" y="5142"/>
                    <a:pt x="8338" y="5269"/>
                    <a:pt x="7245" y="6673"/>
                  </a:cubicBezTo>
                  <a:cubicBezTo>
                    <a:pt x="7245" y="6673"/>
                    <a:pt x="8198" y="1334"/>
                    <a:pt x="55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grpSp>
      <p:grpSp>
        <p:nvGrpSpPr>
          <p:cNvPr id="59" name="Google Shape;59;p5"/>
          <p:cNvGrpSpPr/>
          <p:nvPr/>
        </p:nvGrpSpPr>
        <p:grpSpPr>
          <a:xfrm>
            <a:off x="9448927" y="6154401"/>
            <a:ext cx="2867411" cy="758335"/>
            <a:chOff x="7086695" y="4615801"/>
            <a:chExt cx="2150558" cy="568751"/>
          </a:xfrm>
        </p:grpSpPr>
        <p:sp>
          <p:nvSpPr>
            <p:cNvPr id="60" name="Google Shape;60;p5"/>
            <p:cNvSpPr/>
            <p:nvPr/>
          </p:nvSpPr>
          <p:spPr>
            <a:xfrm>
              <a:off x="8033761" y="4615801"/>
              <a:ext cx="1203492" cy="527702"/>
            </a:xfrm>
            <a:custGeom>
              <a:avLst/>
              <a:gdLst/>
              <a:ahLst/>
              <a:cxnLst/>
              <a:rect l="l" t="t" r="r" b="b"/>
              <a:pathLst>
                <a:path w="14092" h="6179" extrusionOk="0">
                  <a:moveTo>
                    <a:pt x="3322" y="1"/>
                  </a:moveTo>
                  <a:cubicBezTo>
                    <a:pt x="3083" y="1"/>
                    <a:pt x="2844" y="38"/>
                    <a:pt x="2608" y="121"/>
                  </a:cubicBezTo>
                  <a:cubicBezTo>
                    <a:pt x="0" y="1034"/>
                    <a:pt x="0" y="6178"/>
                    <a:pt x="0" y="6178"/>
                  </a:cubicBezTo>
                  <a:lnTo>
                    <a:pt x="14092" y="6178"/>
                  </a:lnTo>
                  <a:cubicBezTo>
                    <a:pt x="14092" y="6178"/>
                    <a:pt x="13570" y="1928"/>
                    <a:pt x="11332" y="1779"/>
                  </a:cubicBezTo>
                  <a:cubicBezTo>
                    <a:pt x="11258" y="1774"/>
                    <a:pt x="11185" y="1772"/>
                    <a:pt x="11113" y="1772"/>
                  </a:cubicBezTo>
                  <a:cubicBezTo>
                    <a:pt x="9032" y="1772"/>
                    <a:pt x="8126" y="3792"/>
                    <a:pt x="8126" y="3792"/>
                  </a:cubicBezTo>
                  <a:cubicBezTo>
                    <a:pt x="8126" y="3792"/>
                    <a:pt x="5719" y="1"/>
                    <a:pt x="33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sp>
          <p:nvSpPr>
            <p:cNvPr id="61" name="Google Shape;61;p5"/>
            <p:cNvSpPr/>
            <p:nvPr/>
          </p:nvSpPr>
          <p:spPr>
            <a:xfrm>
              <a:off x="7086695" y="4822426"/>
              <a:ext cx="447057" cy="362126"/>
            </a:xfrm>
            <a:custGeom>
              <a:avLst/>
              <a:gdLst/>
              <a:ahLst/>
              <a:cxnLst/>
              <a:rect l="l" t="t" r="r" b="b"/>
              <a:pathLst>
                <a:path w="12012" h="9730" extrusionOk="0">
                  <a:moveTo>
                    <a:pt x="5529" y="1"/>
                  </a:moveTo>
                  <a:cubicBezTo>
                    <a:pt x="2859" y="2669"/>
                    <a:pt x="3813" y="6483"/>
                    <a:pt x="3813" y="6483"/>
                  </a:cubicBezTo>
                  <a:cubicBezTo>
                    <a:pt x="3813" y="6483"/>
                    <a:pt x="1785" y="5402"/>
                    <a:pt x="575" y="5402"/>
                  </a:cubicBezTo>
                  <a:cubicBezTo>
                    <a:pt x="349" y="5402"/>
                    <a:pt x="151" y="5440"/>
                    <a:pt x="0" y="5530"/>
                  </a:cubicBezTo>
                  <a:cubicBezTo>
                    <a:pt x="0" y="5530"/>
                    <a:pt x="0" y="9534"/>
                    <a:pt x="5910" y="9724"/>
                  </a:cubicBezTo>
                  <a:cubicBezTo>
                    <a:pt x="6026" y="9728"/>
                    <a:pt x="6139" y="9730"/>
                    <a:pt x="6250" y="9730"/>
                  </a:cubicBezTo>
                  <a:cubicBezTo>
                    <a:pt x="11828" y="9730"/>
                    <a:pt x="12011" y="5148"/>
                    <a:pt x="12011" y="5148"/>
                  </a:cubicBezTo>
                  <a:cubicBezTo>
                    <a:pt x="12011" y="5148"/>
                    <a:pt x="11898" y="5142"/>
                    <a:pt x="11705" y="5142"/>
                  </a:cubicBezTo>
                  <a:cubicBezTo>
                    <a:pt x="10834" y="5142"/>
                    <a:pt x="8338" y="5269"/>
                    <a:pt x="7245" y="6673"/>
                  </a:cubicBezTo>
                  <a:cubicBezTo>
                    <a:pt x="7245" y="6673"/>
                    <a:pt x="8198" y="1334"/>
                    <a:pt x="55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grpSp>
          <p:nvGrpSpPr>
            <p:cNvPr id="62" name="Google Shape;62;p5"/>
            <p:cNvGrpSpPr/>
            <p:nvPr/>
          </p:nvGrpSpPr>
          <p:grpSpPr>
            <a:xfrm>
              <a:off x="7814539" y="4670785"/>
              <a:ext cx="522679" cy="484794"/>
              <a:chOff x="5519625" y="2606650"/>
              <a:chExt cx="408375" cy="378775"/>
            </a:xfrm>
          </p:grpSpPr>
          <p:sp>
            <p:nvSpPr>
              <p:cNvPr id="63" name="Google Shape;63;p5"/>
              <p:cNvSpPr/>
              <p:nvPr/>
            </p:nvSpPr>
            <p:spPr>
              <a:xfrm>
                <a:off x="5519625" y="2606650"/>
                <a:ext cx="408375" cy="378775"/>
              </a:xfrm>
              <a:custGeom>
                <a:avLst/>
                <a:gdLst/>
                <a:ahLst/>
                <a:cxnLst/>
                <a:rect l="l" t="t" r="r" b="b"/>
                <a:pathLst>
                  <a:path w="16335" h="15151" extrusionOk="0">
                    <a:moveTo>
                      <a:pt x="10062" y="1"/>
                    </a:moveTo>
                    <a:cubicBezTo>
                      <a:pt x="6173" y="1"/>
                      <a:pt x="1" y="15150"/>
                      <a:pt x="1" y="15150"/>
                    </a:cubicBezTo>
                    <a:lnTo>
                      <a:pt x="9298" y="15150"/>
                    </a:lnTo>
                    <a:cubicBezTo>
                      <a:pt x="9298" y="15150"/>
                      <a:pt x="16334" y="10022"/>
                      <a:pt x="14891" y="8124"/>
                    </a:cubicBezTo>
                    <a:cubicBezTo>
                      <a:pt x="14675" y="7842"/>
                      <a:pt x="14345" y="7721"/>
                      <a:pt x="13939" y="7721"/>
                    </a:cubicBezTo>
                    <a:cubicBezTo>
                      <a:pt x="11642" y="7721"/>
                      <a:pt x="6922" y="11572"/>
                      <a:pt x="6849" y="11632"/>
                    </a:cubicBezTo>
                    <a:cubicBezTo>
                      <a:pt x="6894" y="11565"/>
                      <a:pt x="14130" y="581"/>
                      <a:pt x="10269" y="16"/>
                    </a:cubicBezTo>
                    <a:cubicBezTo>
                      <a:pt x="10201" y="6"/>
                      <a:pt x="10132" y="1"/>
                      <a:pt x="10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sp>
            <p:nvSpPr>
              <p:cNvPr id="64" name="Google Shape;64;p5"/>
              <p:cNvSpPr/>
              <p:nvPr/>
            </p:nvSpPr>
            <p:spPr>
              <a:xfrm>
                <a:off x="5672350" y="2858900"/>
                <a:ext cx="153575" cy="126525"/>
              </a:xfrm>
              <a:custGeom>
                <a:avLst/>
                <a:gdLst/>
                <a:ahLst/>
                <a:cxnLst/>
                <a:rect l="l" t="t" r="r" b="b"/>
                <a:pathLst>
                  <a:path w="6143" h="5061" extrusionOk="0">
                    <a:moveTo>
                      <a:pt x="6021" y="0"/>
                    </a:moveTo>
                    <a:cubicBezTo>
                      <a:pt x="6006" y="0"/>
                      <a:pt x="5990" y="5"/>
                      <a:pt x="5974" y="17"/>
                    </a:cubicBezTo>
                    <a:cubicBezTo>
                      <a:pt x="3853" y="1538"/>
                      <a:pt x="1855" y="3225"/>
                      <a:pt x="0" y="5060"/>
                    </a:cubicBezTo>
                    <a:lnTo>
                      <a:pt x="257" y="5060"/>
                    </a:lnTo>
                    <a:cubicBezTo>
                      <a:pt x="2064" y="3284"/>
                      <a:pt x="4006" y="1649"/>
                      <a:pt x="6065" y="173"/>
                    </a:cubicBezTo>
                    <a:cubicBezTo>
                      <a:pt x="6143" y="117"/>
                      <a:pt x="6094" y="0"/>
                      <a:pt x="60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sp>
            <p:nvSpPr>
              <p:cNvPr id="65" name="Google Shape;65;p5"/>
              <p:cNvSpPr/>
              <p:nvPr/>
            </p:nvSpPr>
            <p:spPr>
              <a:xfrm>
                <a:off x="5603800" y="2719650"/>
                <a:ext cx="104800" cy="265775"/>
              </a:xfrm>
              <a:custGeom>
                <a:avLst/>
                <a:gdLst/>
                <a:ahLst/>
                <a:cxnLst/>
                <a:rect l="l" t="t" r="r" b="b"/>
                <a:pathLst>
                  <a:path w="4192" h="10631" extrusionOk="0">
                    <a:moveTo>
                      <a:pt x="4071" y="1"/>
                    </a:moveTo>
                    <a:cubicBezTo>
                      <a:pt x="4045" y="1"/>
                      <a:pt x="4019" y="15"/>
                      <a:pt x="4005" y="48"/>
                    </a:cubicBezTo>
                    <a:cubicBezTo>
                      <a:pt x="2495" y="3507"/>
                      <a:pt x="1159" y="7039"/>
                      <a:pt x="1" y="10630"/>
                    </a:cubicBezTo>
                    <a:lnTo>
                      <a:pt x="190" y="10630"/>
                    </a:lnTo>
                    <a:cubicBezTo>
                      <a:pt x="1339" y="7070"/>
                      <a:pt x="2664" y="3567"/>
                      <a:pt x="4160" y="138"/>
                    </a:cubicBezTo>
                    <a:cubicBezTo>
                      <a:pt x="4191" y="66"/>
                      <a:pt x="4129" y="1"/>
                      <a:pt x="40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grpSp>
        <p:sp>
          <p:nvSpPr>
            <p:cNvPr id="66" name="Google Shape;66;p5"/>
            <p:cNvSpPr/>
            <p:nvPr/>
          </p:nvSpPr>
          <p:spPr>
            <a:xfrm>
              <a:off x="7521340" y="4707700"/>
              <a:ext cx="487260" cy="463501"/>
            </a:xfrm>
            <a:custGeom>
              <a:avLst/>
              <a:gdLst/>
              <a:ahLst/>
              <a:cxnLst/>
              <a:rect l="l" t="t" r="r" b="b"/>
              <a:pathLst>
                <a:path w="9249" h="8798" extrusionOk="0">
                  <a:moveTo>
                    <a:pt x="3939" y="1"/>
                  </a:moveTo>
                  <a:lnTo>
                    <a:pt x="2911" y="6556"/>
                  </a:lnTo>
                  <a:lnTo>
                    <a:pt x="0" y="3795"/>
                  </a:lnTo>
                  <a:lnTo>
                    <a:pt x="2227" y="8797"/>
                  </a:lnTo>
                  <a:lnTo>
                    <a:pt x="6337" y="8797"/>
                  </a:lnTo>
                  <a:lnTo>
                    <a:pt x="9248" y="4831"/>
                  </a:lnTo>
                  <a:lnTo>
                    <a:pt x="9248" y="4831"/>
                  </a:lnTo>
                  <a:lnTo>
                    <a:pt x="5824" y="6728"/>
                  </a:lnTo>
                  <a:lnTo>
                    <a:pt x="5824" y="6728"/>
                  </a:lnTo>
                  <a:lnTo>
                    <a:pt x="7022" y="1036"/>
                  </a:lnTo>
                  <a:lnTo>
                    <a:pt x="4281" y="5866"/>
                  </a:lnTo>
                  <a:lnTo>
                    <a:pt x="393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sp>
          <p:nvSpPr>
            <p:cNvPr id="67" name="Google Shape;67;p5"/>
            <p:cNvSpPr/>
            <p:nvPr/>
          </p:nvSpPr>
          <p:spPr>
            <a:xfrm>
              <a:off x="8564050" y="4709881"/>
              <a:ext cx="447036" cy="463509"/>
            </a:xfrm>
            <a:custGeom>
              <a:avLst/>
              <a:gdLst/>
              <a:ahLst/>
              <a:cxnLst/>
              <a:rect l="l" t="t" r="r" b="b"/>
              <a:pathLst>
                <a:path w="13017" h="7246" extrusionOk="0">
                  <a:moveTo>
                    <a:pt x="3939" y="0"/>
                  </a:moveTo>
                  <a:lnTo>
                    <a:pt x="3768" y="4485"/>
                  </a:lnTo>
                  <a:lnTo>
                    <a:pt x="0" y="1898"/>
                  </a:lnTo>
                  <a:lnTo>
                    <a:pt x="3597" y="6900"/>
                  </a:lnTo>
                  <a:lnTo>
                    <a:pt x="7193" y="7245"/>
                  </a:lnTo>
                  <a:lnTo>
                    <a:pt x="13017" y="2415"/>
                  </a:lnTo>
                  <a:lnTo>
                    <a:pt x="13017" y="2415"/>
                  </a:lnTo>
                  <a:lnTo>
                    <a:pt x="7879" y="4312"/>
                  </a:lnTo>
                  <a:lnTo>
                    <a:pt x="9078" y="172"/>
                  </a:lnTo>
                  <a:lnTo>
                    <a:pt x="5652" y="4140"/>
                  </a:lnTo>
                  <a:lnTo>
                    <a:pt x="39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8"/>
        <p:cNvGrpSpPr/>
        <p:nvPr/>
      </p:nvGrpSpPr>
      <p:grpSpPr>
        <a:xfrm>
          <a:off x="0" y="0"/>
          <a:ext cx="0" cy="0"/>
          <a:chOff x="0" y="0"/>
          <a:chExt cx="0" cy="0"/>
        </a:xfrm>
      </p:grpSpPr>
      <p:sp>
        <p:nvSpPr>
          <p:cNvPr id="69" name="Google Shape;69;p6"/>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70" name="Google Shape;70;p6"/>
          <p:cNvSpPr txBox="1">
            <a:spLocks noGrp="1"/>
          </p:cNvSpPr>
          <p:nvPr>
            <p:ph type="subTitle" idx="1"/>
          </p:nvPr>
        </p:nvSpPr>
        <p:spPr>
          <a:xfrm>
            <a:off x="6419667" y="3735561"/>
            <a:ext cx="3887200" cy="1354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None/>
              <a:defRPr/>
            </a:lvl1pPr>
            <a:lvl2pPr lvl="1" algn="ctr">
              <a:lnSpc>
                <a:spcPct val="100000"/>
              </a:lnSpc>
              <a:spcBef>
                <a:spcPts val="0"/>
              </a:spcBef>
              <a:spcAft>
                <a:spcPts val="0"/>
              </a:spcAft>
              <a:buClr>
                <a:schemeClr val="dk1"/>
              </a:buClr>
              <a:buSzPts val="1800"/>
              <a:buNone/>
              <a:defRPr sz="2400"/>
            </a:lvl2pPr>
            <a:lvl3pPr lvl="2" algn="ctr">
              <a:lnSpc>
                <a:spcPct val="100000"/>
              </a:lnSpc>
              <a:spcBef>
                <a:spcPts val="0"/>
              </a:spcBef>
              <a:spcAft>
                <a:spcPts val="0"/>
              </a:spcAft>
              <a:buClr>
                <a:schemeClr val="dk1"/>
              </a:buClr>
              <a:buSzPts val="1800"/>
              <a:buNone/>
              <a:defRPr sz="2400"/>
            </a:lvl3pPr>
            <a:lvl4pPr lvl="3" algn="ctr">
              <a:lnSpc>
                <a:spcPct val="100000"/>
              </a:lnSpc>
              <a:spcBef>
                <a:spcPts val="0"/>
              </a:spcBef>
              <a:spcAft>
                <a:spcPts val="0"/>
              </a:spcAft>
              <a:buClr>
                <a:schemeClr val="dk1"/>
              </a:buClr>
              <a:buSzPts val="1800"/>
              <a:buNone/>
              <a:defRPr sz="2400"/>
            </a:lvl4pPr>
            <a:lvl5pPr lvl="4" algn="ctr">
              <a:lnSpc>
                <a:spcPct val="100000"/>
              </a:lnSpc>
              <a:spcBef>
                <a:spcPts val="0"/>
              </a:spcBef>
              <a:spcAft>
                <a:spcPts val="0"/>
              </a:spcAft>
              <a:buClr>
                <a:schemeClr val="dk1"/>
              </a:buClr>
              <a:buSzPts val="1800"/>
              <a:buNone/>
              <a:defRPr sz="2400"/>
            </a:lvl5pPr>
            <a:lvl6pPr lvl="5" algn="ctr">
              <a:lnSpc>
                <a:spcPct val="100000"/>
              </a:lnSpc>
              <a:spcBef>
                <a:spcPts val="0"/>
              </a:spcBef>
              <a:spcAft>
                <a:spcPts val="0"/>
              </a:spcAft>
              <a:buClr>
                <a:schemeClr val="dk1"/>
              </a:buClr>
              <a:buSzPts val="1800"/>
              <a:buNone/>
              <a:defRPr sz="2400"/>
            </a:lvl6pPr>
            <a:lvl7pPr lvl="6" algn="ctr">
              <a:lnSpc>
                <a:spcPct val="100000"/>
              </a:lnSpc>
              <a:spcBef>
                <a:spcPts val="0"/>
              </a:spcBef>
              <a:spcAft>
                <a:spcPts val="0"/>
              </a:spcAft>
              <a:buClr>
                <a:schemeClr val="dk1"/>
              </a:buClr>
              <a:buSzPts val="1800"/>
              <a:buNone/>
              <a:defRPr sz="2400"/>
            </a:lvl7pPr>
            <a:lvl8pPr lvl="7" algn="ctr">
              <a:lnSpc>
                <a:spcPct val="100000"/>
              </a:lnSpc>
              <a:spcBef>
                <a:spcPts val="0"/>
              </a:spcBef>
              <a:spcAft>
                <a:spcPts val="0"/>
              </a:spcAft>
              <a:buClr>
                <a:schemeClr val="dk1"/>
              </a:buClr>
              <a:buSzPts val="1800"/>
              <a:buNone/>
              <a:defRPr sz="2400"/>
            </a:lvl8pPr>
            <a:lvl9pPr lvl="8" algn="ctr">
              <a:lnSpc>
                <a:spcPct val="100000"/>
              </a:lnSpc>
              <a:spcBef>
                <a:spcPts val="0"/>
              </a:spcBef>
              <a:spcAft>
                <a:spcPts val="0"/>
              </a:spcAft>
              <a:buClr>
                <a:schemeClr val="dk1"/>
              </a:buClr>
              <a:buSzPts val="1800"/>
              <a:buNone/>
              <a:defRPr sz="2400"/>
            </a:lvl9pPr>
          </a:lstStyle>
          <a:p>
            <a:endParaRPr/>
          </a:p>
        </p:txBody>
      </p:sp>
      <p:sp>
        <p:nvSpPr>
          <p:cNvPr id="71" name="Google Shape;71;p6"/>
          <p:cNvSpPr txBox="1">
            <a:spLocks noGrp="1"/>
          </p:cNvSpPr>
          <p:nvPr>
            <p:ph type="title"/>
          </p:nvPr>
        </p:nvSpPr>
        <p:spPr>
          <a:xfrm>
            <a:off x="7060267" y="2380396"/>
            <a:ext cx="2606000" cy="15580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6200"/>
              <a:buFont typeface="Calibri"/>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endParaRPr/>
          </a:p>
        </p:txBody>
      </p:sp>
      <p:sp>
        <p:nvSpPr>
          <p:cNvPr id="72" name="Google Shape;72;p6"/>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6"/>
        <p:cNvGrpSpPr/>
        <p:nvPr/>
      </p:nvGrpSpPr>
      <p:grpSpPr>
        <a:xfrm>
          <a:off x="0" y="0"/>
          <a:ext cx="0" cy="0"/>
          <a:chOff x="0" y="0"/>
          <a:chExt cx="0" cy="0"/>
        </a:xfrm>
      </p:grpSpPr>
      <p:sp>
        <p:nvSpPr>
          <p:cNvPr id="157" name="Google Shape;157;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9" name="Google Shape;1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5" name="Google Shape;1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8"/>
        <p:cNvGrpSpPr/>
        <p:nvPr/>
      </p:nvGrpSpPr>
      <p:grpSpPr>
        <a:xfrm>
          <a:off x="0" y="0"/>
          <a:ext cx="0" cy="0"/>
          <a:chOff x="0" y="0"/>
          <a:chExt cx="0" cy="0"/>
        </a:xfrm>
      </p:grpSpPr>
      <p:sp>
        <p:nvSpPr>
          <p:cNvPr id="169" name="Google Shape;1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5"/>
        <p:cNvGrpSpPr/>
        <p:nvPr/>
      </p:nvGrpSpPr>
      <p:grpSpPr>
        <a:xfrm>
          <a:off x="0" y="0"/>
          <a:ext cx="0" cy="0"/>
          <a:chOff x="0" y="0"/>
          <a:chExt cx="0" cy="0"/>
        </a:xfrm>
      </p:grpSpPr>
      <p:sp>
        <p:nvSpPr>
          <p:cNvPr id="176" name="Google Shape;176;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8" name="Google Shape;178;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0" name="Google Shape;180;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
        <p:nvSpPr>
          <p:cNvPr id="185" name="Google Shape;18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txBox="1"/>
          <p:nvPr/>
        </p:nvSpPr>
        <p:spPr>
          <a:xfrm rot="-5400000">
            <a:off x="-5367935" y="2258741"/>
            <a:ext cx="4572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Kho ppt Phan Linh_0916.604.268</a:t>
            </a:r>
            <a:endParaRPr/>
          </a:p>
        </p:txBody>
      </p:sp>
      <p:sp>
        <p:nvSpPr>
          <p:cNvPr id="16" name="Google Shape;16;p1"/>
          <p:cNvSpPr txBox="1"/>
          <p:nvPr/>
        </p:nvSpPr>
        <p:spPr>
          <a:xfrm rot="-5400000">
            <a:off x="12987934" y="3721686"/>
            <a:ext cx="4572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Kho ppt Phan Linh_0916.604.268</a:t>
            </a:r>
            <a:endParaRPr/>
          </a:p>
        </p:txBody>
      </p:sp>
      <p:sp>
        <p:nvSpPr>
          <p:cNvPr id="17" name="Google Shape;17;p1"/>
          <p:cNvSpPr txBox="1"/>
          <p:nvPr/>
        </p:nvSpPr>
        <p:spPr>
          <a:xfrm>
            <a:off x="3581400" y="7198788"/>
            <a:ext cx="4572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Kho ppt Phan Linh_0916.604.268</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1.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2" name="Rectangle 6"/>
          <p:cNvSpPr>
            <a:spLocks noChangeArrowheads="1"/>
          </p:cNvSpPr>
          <p:nvPr/>
        </p:nvSpPr>
        <p:spPr bwMode="auto">
          <a:xfrm>
            <a:off x="1194767" y="394171"/>
            <a:ext cx="98022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2600" b="1" kern="1200" dirty="0">
                <a:solidFill>
                  <a:prstClr val="black"/>
                </a:solidFill>
                <a:latin typeface="Times New Roman" pitchFamily="18" charset="0"/>
                <a:cs typeface="Times New Roman" pitchFamily="18" charset="0"/>
              </a:rPr>
              <a:t>TRƯỜNG TIỂU HỌC </a:t>
            </a:r>
            <a:r>
              <a:rPr lang="en-US" sz="2600" b="1" kern="1200" dirty="0" smtClean="0">
                <a:solidFill>
                  <a:prstClr val="black"/>
                </a:solidFill>
                <a:latin typeface="Times New Roman" pitchFamily="18" charset="0"/>
                <a:cs typeface="Times New Roman" pitchFamily="18" charset="0"/>
              </a:rPr>
              <a:t>QUANG TRUNG</a:t>
            </a:r>
            <a:endParaRPr lang="en-US" sz="2600" b="1" kern="1200" dirty="0">
              <a:solidFill>
                <a:prstClr val="black"/>
              </a:solidFill>
              <a:latin typeface="Times New Roman" pitchFamily="18" charset="0"/>
              <a:cs typeface="Times New Roman" pitchFamily="18" charset="0"/>
            </a:endParaRPr>
          </a:p>
          <a:p>
            <a:pPr algn="ctr" defTabSz="912114">
              <a:buClrTx/>
              <a:defRPr/>
            </a:pPr>
            <a:r>
              <a:rPr lang="en-US" sz="2600" b="1" kern="1200" dirty="0" err="1">
                <a:solidFill>
                  <a:prstClr val="black"/>
                </a:solidFill>
                <a:latin typeface="Times New Roman" pitchFamily="18" charset="0"/>
                <a:cs typeface="Times New Roman" pitchFamily="18" charset="0"/>
              </a:rPr>
              <a:t>Sách</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kết</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nối</a:t>
            </a:r>
            <a:r>
              <a:rPr lang="en-US" sz="2600" b="1" kern="1200" dirty="0">
                <a:solidFill>
                  <a:prstClr val="black"/>
                </a:solidFill>
                <a:latin typeface="Times New Roman" pitchFamily="18" charset="0"/>
                <a:cs typeface="Times New Roman" pitchFamily="18" charset="0"/>
              </a:rPr>
              <a:t> tri </a:t>
            </a:r>
            <a:r>
              <a:rPr lang="en-US" sz="2600" b="1" kern="1200" dirty="0" err="1">
                <a:solidFill>
                  <a:prstClr val="black"/>
                </a:solidFill>
                <a:latin typeface="Times New Roman" pitchFamily="18" charset="0"/>
                <a:cs typeface="Times New Roman" pitchFamily="18" charset="0"/>
              </a:rPr>
              <a:t>thức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với</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cuộc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sống</a:t>
            </a:r>
            <a:r>
              <a:rPr lang="en-US" sz="2600" b="1" kern="1200" dirty="0">
                <a:solidFill>
                  <a:prstClr val="black"/>
                </a:solidFill>
                <a:latin typeface="Times New Roman" pitchFamily="18" charset="0"/>
                <a:cs typeface="Times New Roman" pitchFamily="18" charset="0"/>
              </a:rPr>
              <a:t> – </a:t>
            </a:r>
            <a:r>
              <a:rPr lang="en-US" sz="2600" b="1" kern="1200" dirty="0" err="1">
                <a:solidFill>
                  <a:prstClr val="black"/>
                </a:solidFill>
                <a:latin typeface="Times New Roman" pitchFamily="18" charset="0"/>
                <a:cs typeface="Times New Roman" pitchFamily="18" charset="0"/>
              </a:rPr>
              <a:t>Lớp</a:t>
            </a:r>
            <a:r>
              <a:rPr lang="en-US" sz="2600" b="1" kern="1200" dirty="0">
                <a:solidFill>
                  <a:prstClr val="black"/>
                </a:solidFill>
                <a:latin typeface="Times New Roman" pitchFamily="18" charset="0"/>
                <a:cs typeface="Times New Roman" pitchFamily="18" charset="0"/>
              </a:rPr>
              <a:t> 4</a:t>
            </a:r>
          </a:p>
          <a:p>
            <a:pPr algn="ctr" defTabSz="912114">
              <a:buClrTx/>
              <a:defRPr/>
            </a:pP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Năm</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học</a:t>
            </a:r>
            <a:r>
              <a:rPr lang="en-US" sz="2600" b="1" kern="1200" dirty="0">
                <a:solidFill>
                  <a:prstClr val="black"/>
                </a:solidFill>
                <a:latin typeface="Times New Roman" pitchFamily="18" charset="0"/>
                <a:cs typeface="Times New Roman" pitchFamily="18" charset="0"/>
              </a:rPr>
              <a:t> 2024-2025</a:t>
            </a:r>
          </a:p>
          <a:p>
            <a:pPr algn="ctr" defTabSz="912114">
              <a:buClrTx/>
              <a:defRPr/>
            </a:pPr>
            <a:r>
              <a:rPr lang="en-US" sz="2600" b="1" kern="1200" dirty="0">
                <a:solidFill>
                  <a:prstClr val="black"/>
                </a:solidFill>
                <a:latin typeface="Times New Roman" pitchFamily="18" charset="0"/>
                <a:cs typeface="Times New Roman" pitchFamily="18" charset="0"/>
                <a:sym typeface="Wingdings" panose="05000000000000000000" pitchFamily="2" charset="2"/>
              </a:rPr>
              <a:t></a:t>
            </a:r>
            <a:endParaRPr lang="en-US" sz="2600" kern="1200"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11185" y="2372364"/>
            <a:ext cx="10688714"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a:solidFill>
                  <a:srgbClr val="FF0000"/>
                </a:solidFill>
                <a:latin typeface="Times New Roman" pitchFamily="18" charset="0"/>
                <a:cs typeface="Times New Roman" pitchFamily="18" charset="0"/>
              </a:rPr>
              <a:t>MÔN: </a:t>
            </a:r>
            <a:r>
              <a:rPr lang="en-US" sz="4000" b="1" kern="1200" dirty="0" smtClean="0">
                <a:solidFill>
                  <a:srgbClr val="FF0000"/>
                </a:solidFill>
                <a:latin typeface="Times New Roman" pitchFamily="18" charset="0"/>
                <a:cs typeface="Times New Roman" pitchFamily="18" charset="0"/>
              </a:rPr>
              <a:t>LỊCH SỬ VÀ ĐỊA LÍ </a:t>
            </a:r>
            <a:endParaRPr lang="en-US" sz="3600" b="1" kern="1200" dirty="0">
              <a:solidFill>
                <a:srgbClr val="7030A0"/>
              </a:solidFill>
              <a:latin typeface="Times New Roman" pitchFamily="18" charset="0"/>
              <a:cs typeface="Times New Roman" pitchFamily="18" charset="0"/>
            </a:endParaRPr>
          </a:p>
          <a:p>
            <a:pPr algn="ctr" defTabSz="912114">
              <a:lnSpc>
                <a:spcPct val="150000"/>
              </a:lnSpc>
              <a:buClrTx/>
              <a:defRPr/>
            </a:pPr>
            <a:endParaRPr lang="en-US" sz="4000" b="1" kern="1200" dirty="0">
              <a:solidFill>
                <a:srgbClr val="FF0000"/>
              </a:solidFill>
              <a:latin typeface="Times New Roman" pitchFamily="18" charset="0"/>
              <a:cs typeface="Times New Roman" pitchFamily="18" charset="0"/>
            </a:endParaRPr>
          </a:p>
        </p:txBody>
      </p:sp>
      <p:sp>
        <p:nvSpPr>
          <p:cNvPr id="4" name="Rectangle 5"/>
          <p:cNvSpPr>
            <a:spLocks noChangeArrowheads="1"/>
          </p:cNvSpPr>
          <p:nvPr/>
        </p:nvSpPr>
        <p:spPr bwMode="auto">
          <a:xfrm>
            <a:off x="5092721" y="4974836"/>
            <a:ext cx="5472827" cy="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buClrTx/>
              <a:defRPr/>
            </a:pPr>
            <a:r>
              <a:rPr lang="en-US" sz="3192" b="1" i="1" kern="1200" dirty="0">
                <a:solidFill>
                  <a:srgbClr val="3333CC"/>
                </a:solidFill>
                <a:latin typeface="Times New Roman" pitchFamily="18" charset="0"/>
                <a:cs typeface="+mn-cs"/>
              </a:rPr>
              <a:t>Giáo viên: </a:t>
            </a:r>
            <a:r>
              <a:rPr lang="en-US" sz="3192" b="1" i="1" kern="1200" dirty="0" err="1" smtClean="0">
                <a:solidFill>
                  <a:srgbClr val="3333CC"/>
                </a:solidFill>
                <a:latin typeface="Times New Roman" pitchFamily="18" charset="0"/>
                <a:cs typeface="+mn-cs"/>
              </a:rPr>
              <a:t>Dương</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Thị</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Quyên</a:t>
            </a:r>
            <a:endParaRPr lang="en-US" sz="3192" b="1" i="1" kern="1200" dirty="0">
              <a:solidFill>
                <a:srgbClr val="3333CC"/>
              </a:solidFill>
              <a:latin typeface="Times New Roman" pitchFamily="18" charset="0"/>
              <a:cs typeface="+mn-cs"/>
            </a:endParaRPr>
          </a:p>
        </p:txBody>
      </p:sp>
      <p:sp>
        <p:nvSpPr>
          <p:cNvPr id="5" name="Google Shape;239;p21"/>
          <p:cNvSpPr txBox="1"/>
          <p:nvPr/>
        </p:nvSpPr>
        <p:spPr>
          <a:xfrm>
            <a:off x="2159335" y="3232043"/>
            <a:ext cx="8188943" cy="1355750"/>
          </a:xfrm>
          <a:prstGeom prst="rect">
            <a:avLst/>
          </a:prstGeom>
          <a:noFill/>
          <a:ln>
            <a:noFill/>
          </a:ln>
        </p:spPr>
        <p:txBody>
          <a:bodyPr spcFirstLastPara="1" wrap="square" lIns="91425" tIns="45700" rIns="91425" bIns="45700" anchor="b" anchorCtr="0">
            <a:normAutofit fontScale="70000" lnSpcReduction="20000"/>
          </a:bodyPr>
          <a:lstStyle/>
          <a:p>
            <a:pPr marL="0" marR="0" lvl="0" indent="0" algn="ctr" rtl="0">
              <a:lnSpc>
                <a:spcPct val="150000"/>
              </a:lnSpc>
              <a:spcBef>
                <a:spcPts val="0"/>
              </a:spcBef>
              <a:spcAft>
                <a:spcPts val="0"/>
              </a:spcAft>
              <a:buNone/>
            </a:pPr>
            <a:r>
              <a:rPr lang="en-US" sz="4200" b="1" dirty="0">
                <a:solidFill>
                  <a:srgbClr val="00B050"/>
                </a:solidFill>
                <a:latin typeface="Arial"/>
                <a:ea typeface="Arial"/>
                <a:cs typeface="Arial"/>
                <a:sym typeface="Arial"/>
              </a:rPr>
              <a:t>BÀI 4. THIÊN NHIÊN VÙNG TRUNG DU VÀ MIỀN NÚI BẮC BỘ (TT)</a:t>
            </a:r>
            <a:endParaRPr dirty="0"/>
          </a:p>
        </p:txBody>
      </p:sp>
    </p:spTree>
    <p:extLst>
      <p:ext uri="{BB962C8B-B14F-4D97-AF65-F5344CB8AC3E}">
        <p14:creationId xmlns:p14="http://schemas.microsoft.com/office/powerpoint/2010/main" val="2314736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7"/>
          <p:cNvSpPr txBox="1"/>
          <p:nvPr/>
        </p:nvSpPr>
        <p:spPr>
          <a:xfrm>
            <a:off x="191385" y="106855"/>
            <a:ext cx="2465414" cy="518088"/>
          </a:xfrm>
          <a:prstGeom prst="rect">
            <a:avLst/>
          </a:prstGeom>
          <a:solidFill>
            <a:srgbClr val="E9F644">
              <a:alpha val="49803"/>
            </a:srgbClr>
          </a:solidFill>
          <a:ln w="952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marL="0" marR="0" lvl="0" indent="0" algn="l" rtl="0">
              <a:spcBef>
                <a:spcPts val="0"/>
              </a:spcBef>
              <a:spcAft>
                <a:spcPts val="0"/>
              </a:spcAft>
              <a:buClr>
                <a:srgbClr val="110BF3"/>
              </a:buClr>
              <a:buSzPts val="3000"/>
              <a:buFont typeface="Arial"/>
              <a:buNone/>
            </a:pPr>
            <a:r>
              <a:rPr lang="en-US" sz="3000">
                <a:solidFill>
                  <a:srgbClr val="110BF3"/>
                </a:solidFill>
                <a:latin typeface="Arial"/>
                <a:ea typeface="Arial"/>
                <a:cs typeface="Arial"/>
                <a:sym typeface="Arial"/>
              </a:rPr>
              <a:t>c. Sông ngòi</a:t>
            </a:r>
            <a:endParaRPr sz="3000">
              <a:solidFill>
                <a:srgbClr val="110BF3"/>
              </a:solidFill>
              <a:latin typeface="Arial"/>
              <a:ea typeface="Arial"/>
              <a:cs typeface="Arial"/>
              <a:sym typeface="Arial"/>
            </a:endParaRPr>
          </a:p>
        </p:txBody>
      </p:sp>
      <p:pic>
        <p:nvPicPr>
          <p:cNvPr id="325" name="Google Shape;325;p27"/>
          <p:cNvPicPr preferRelativeResize="0"/>
          <p:nvPr/>
        </p:nvPicPr>
        <p:blipFill rotWithShape="1">
          <a:blip r:embed="rId3">
            <a:alphaModFix/>
          </a:blip>
          <a:srcRect/>
          <a:stretch/>
        </p:blipFill>
        <p:spPr>
          <a:xfrm>
            <a:off x="4937884" y="850605"/>
            <a:ext cx="7254116" cy="5569550"/>
          </a:xfrm>
          <a:prstGeom prst="rect">
            <a:avLst/>
          </a:prstGeom>
          <a:noFill/>
          <a:ln>
            <a:noFill/>
          </a:ln>
        </p:spPr>
      </p:pic>
      <p:grpSp>
        <p:nvGrpSpPr>
          <p:cNvPr id="326" name="Google Shape;326;p27"/>
          <p:cNvGrpSpPr/>
          <p:nvPr/>
        </p:nvGrpSpPr>
        <p:grpSpPr>
          <a:xfrm>
            <a:off x="72636" y="2078972"/>
            <a:ext cx="3838353" cy="2237847"/>
            <a:chOff x="0" y="2716925"/>
            <a:chExt cx="3838353" cy="2237847"/>
          </a:xfrm>
        </p:grpSpPr>
        <p:sp>
          <p:nvSpPr>
            <p:cNvPr id="327" name="Google Shape;327;p27"/>
            <p:cNvSpPr/>
            <p:nvPr/>
          </p:nvSpPr>
          <p:spPr>
            <a:xfrm>
              <a:off x="0" y="2716925"/>
              <a:ext cx="3838353" cy="2237847"/>
            </a:xfrm>
            <a:prstGeom prst="wedgeRoundRectCallout">
              <a:avLst>
                <a:gd name="adj1" fmla="val 80009"/>
                <a:gd name="adj2" fmla="val -25397"/>
                <a:gd name="adj3"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27"/>
            <p:cNvSpPr/>
            <p:nvPr/>
          </p:nvSpPr>
          <p:spPr>
            <a:xfrm>
              <a:off x="10631" y="2804796"/>
              <a:ext cx="3827722" cy="2062103"/>
            </a:xfrm>
            <a:custGeom>
              <a:avLst/>
              <a:gdLst/>
              <a:ahLst/>
              <a:cxnLst/>
              <a:rect l="l" t="t" r="r" b="b"/>
              <a:pathLst>
                <a:path w="3827722" h="2062103" extrusionOk="0">
                  <a:moveTo>
                    <a:pt x="0" y="0"/>
                  </a:moveTo>
                  <a:cubicBezTo>
                    <a:pt x="235727" y="-21780"/>
                    <a:pt x="411169" y="24384"/>
                    <a:pt x="599676" y="0"/>
                  </a:cubicBezTo>
                  <a:cubicBezTo>
                    <a:pt x="788183" y="-24384"/>
                    <a:pt x="982428" y="-8442"/>
                    <a:pt x="1122798" y="0"/>
                  </a:cubicBezTo>
                  <a:cubicBezTo>
                    <a:pt x="1263168" y="8442"/>
                    <a:pt x="1495681" y="6633"/>
                    <a:pt x="1837307" y="0"/>
                  </a:cubicBezTo>
                  <a:cubicBezTo>
                    <a:pt x="2178933" y="-6633"/>
                    <a:pt x="2187822" y="-14404"/>
                    <a:pt x="2436983" y="0"/>
                  </a:cubicBezTo>
                  <a:cubicBezTo>
                    <a:pt x="2686144" y="14404"/>
                    <a:pt x="2800468" y="-21105"/>
                    <a:pt x="3036659" y="0"/>
                  </a:cubicBezTo>
                  <a:cubicBezTo>
                    <a:pt x="3272850" y="21105"/>
                    <a:pt x="3659674" y="28794"/>
                    <a:pt x="3827722" y="0"/>
                  </a:cubicBezTo>
                  <a:cubicBezTo>
                    <a:pt x="3855167" y="281104"/>
                    <a:pt x="3845384" y="430108"/>
                    <a:pt x="3827722" y="646126"/>
                  </a:cubicBezTo>
                  <a:cubicBezTo>
                    <a:pt x="3810060" y="862144"/>
                    <a:pt x="3799510" y="1162070"/>
                    <a:pt x="3827722" y="1333493"/>
                  </a:cubicBezTo>
                  <a:cubicBezTo>
                    <a:pt x="3855934" y="1504916"/>
                    <a:pt x="3832836" y="1715249"/>
                    <a:pt x="3827722" y="2062103"/>
                  </a:cubicBezTo>
                  <a:cubicBezTo>
                    <a:pt x="3673996" y="2066655"/>
                    <a:pt x="3405038" y="2050324"/>
                    <a:pt x="3266323" y="2062103"/>
                  </a:cubicBezTo>
                  <a:cubicBezTo>
                    <a:pt x="3127608" y="2073882"/>
                    <a:pt x="2901696" y="2062938"/>
                    <a:pt x="2628369" y="2062103"/>
                  </a:cubicBezTo>
                  <a:cubicBezTo>
                    <a:pt x="2355042" y="2061268"/>
                    <a:pt x="2152872" y="2069582"/>
                    <a:pt x="2028693" y="2062103"/>
                  </a:cubicBezTo>
                  <a:cubicBezTo>
                    <a:pt x="1904514" y="2054624"/>
                    <a:pt x="1526011" y="2029106"/>
                    <a:pt x="1314185" y="2062103"/>
                  </a:cubicBezTo>
                  <a:cubicBezTo>
                    <a:pt x="1102359" y="2095100"/>
                    <a:pt x="878822" y="2066310"/>
                    <a:pt x="599676" y="2062103"/>
                  </a:cubicBezTo>
                  <a:cubicBezTo>
                    <a:pt x="320530" y="2057896"/>
                    <a:pt x="171306" y="2072505"/>
                    <a:pt x="0" y="2062103"/>
                  </a:cubicBezTo>
                  <a:cubicBezTo>
                    <a:pt x="-19074" y="1718482"/>
                    <a:pt x="-3720" y="1709017"/>
                    <a:pt x="0" y="1374735"/>
                  </a:cubicBezTo>
                  <a:cubicBezTo>
                    <a:pt x="3720" y="1040453"/>
                    <a:pt x="31663" y="842609"/>
                    <a:pt x="0" y="707989"/>
                  </a:cubicBezTo>
                  <a:cubicBezTo>
                    <a:pt x="-31663" y="573369"/>
                    <a:pt x="32614" y="256905"/>
                    <a:pt x="0" y="0"/>
                  </a:cubicBezTo>
                  <a:close/>
                </a:path>
              </a:pathLst>
            </a:cu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b="0" i="0">
                  <a:solidFill>
                    <a:srgbClr val="FF0000"/>
                  </a:solidFill>
                  <a:latin typeface="Calibri"/>
                  <a:ea typeface="Calibri"/>
                  <a:cs typeface="Calibri"/>
                  <a:sym typeface="Calibri"/>
                </a:rPr>
                <a:t>Xác định trên lược đồ các sông lớn ở Vùng trung du và miền núi Bắc Bộ</a:t>
              </a:r>
              <a:r>
                <a:rPr lang="en-US" sz="3200">
                  <a:solidFill>
                    <a:srgbClr val="FF0000"/>
                  </a:solidFill>
                  <a:latin typeface="Calibri"/>
                  <a:ea typeface="Calibri"/>
                  <a:cs typeface="Calibri"/>
                  <a:sym typeface="Calibri"/>
                </a:rPr>
                <a:t>?</a:t>
              </a:r>
              <a:endParaRPr sz="3200" b="0" i="0">
                <a:solidFill>
                  <a:srgbClr val="FF0000"/>
                </a:solidFill>
                <a:latin typeface="Calibri"/>
                <a:ea typeface="Calibri"/>
                <a:cs typeface="Calibri"/>
                <a:sym typeface="Calibri"/>
              </a:endParaRPr>
            </a:p>
          </p:txBody>
        </p:sp>
      </p:grpSp>
      <p:pic>
        <p:nvPicPr>
          <p:cNvPr id="329" name="Google Shape;329;p27"/>
          <p:cNvPicPr preferRelativeResize="0"/>
          <p:nvPr/>
        </p:nvPicPr>
        <p:blipFill rotWithShape="1">
          <a:blip r:embed="rId4">
            <a:alphaModFix/>
          </a:blip>
          <a:srcRect l="39749" t="43556" r="43417" b="27110"/>
          <a:stretch/>
        </p:blipFill>
        <p:spPr>
          <a:xfrm>
            <a:off x="470017" y="4525995"/>
            <a:ext cx="1409324" cy="13814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par>
                                <p:cTn id="8" presetID="10" presetClass="entr" presetSubtype="0" fill="hold" nodeType="withEffect">
                                  <p:stCondLst>
                                    <p:cond delay="0"/>
                                  </p:stCondLst>
                                  <p:childTnLst>
                                    <p:set>
                                      <p:cBhvr>
                                        <p:cTn id="9" dur="1" fill="hold">
                                          <p:stCondLst>
                                            <p:cond delay="0"/>
                                          </p:stCondLst>
                                        </p:cTn>
                                        <p:tgtEl>
                                          <p:spTgt spid="329"/>
                                        </p:tgtEl>
                                        <p:attrNameLst>
                                          <p:attrName>style.visibility</p:attrName>
                                        </p:attrNameLst>
                                      </p:cBhvr>
                                      <p:to>
                                        <p:strVal val="visible"/>
                                      </p:to>
                                    </p:set>
                                    <p:animEffect transition="in" filter="fade">
                                      <p:cBhvr>
                                        <p:cTn id="10"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pSp>
        <p:nvGrpSpPr>
          <p:cNvPr id="334" name="Google Shape;334;p28"/>
          <p:cNvGrpSpPr/>
          <p:nvPr/>
        </p:nvGrpSpPr>
        <p:grpSpPr>
          <a:xfrm>
            <a:off x="1001174" y="3319531"/>
            <a:ext cx="4625906" cy="2875786"/>
            <a:chOff x="127553" y="2299348"/>
            <a:chExt cx="4561113" cy="2475354"/>
          </a:xfrm>
        </p:grpSpPr>
        <p:pic>
          <p:nvPicPr>
            <p:cNvPr id="335" name="Google Shape;335;p28" descr="Ngược dòng sông Lô"/>
            <p:cNvPicPr preferRelativeResize="0"/>
            <p:nvPr/>
          </p:nvPicPr>
          <p:blipFill rotWithShape="1">
            <a:blip r:embed="rId3">
              <a:alphaModFix/>
            </a:blip>
            <a:srcRect/>
            <a:stretch/>
          </p:blipFill>
          <p:spPr>
            <a:xfrm>
              <a:off x="127553" y="2299348"/>
              <a:ext cx="4561113" cy="2475354"/>
            </a:xfrm>
            <a:prstGeom prst="rect">
              <a:avLst/>
            </a:prstGeom>
            <a:noFill/>
            <a:ln>
              <a:noFill/>
            </a:ln>
          </p:spPr>
        </p:pic>
        <p:sp>
          <p:nvSpPr>
            <p:cNvPr id="336" name="Google Shape;336;p28"/>
            <p:cNvSpPr txBox="1"/>
            <p:nvPr/>
          </p:nvSpPr>
          <p:spPr>
            <a:xfrm>
              <a:off x="1697237" y="4384822"/>
              <a:ext cx="1140707" cy="34439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70C0"/>
                  </a:solidFill>
                  <a:latin typeface="Arial"/>
                  <a:ea typeface="Arial"/>
                  <a:cs typeface="Arial"/>
                  <a:sym typeface="Arial"/>
                </a:rPr>
                <a:t>Sông Lô</a:t>
              </a:r>
              <a:endParaRPr/>
            </a:p>
          </p:txBody>
        </p:sp>
      </p:grpSp>
      <p:grpSp>
        <p:nvGrpSpPr>
          <p:cNvPr id="337" name="Google Shape;337;p28"/>
          <p:cNvGrpSpPr/>
          <p:nvPr/>
        </p:nvGrpSpPr>
        <p:grpSpPr>
          <a:xfrm>
            <a:off x="5714857" y="3326457"/>
            <a:ext cx="4970267" cy="2844988"/>
            <a:chOff x="1723596" y="1736333"/>
            <a:chExt cx="4706365" cy="2643178"/>
          </a:xfrm>
        </p:grpSpPr>
        <p:pic>
          <p:nvPicPr>
            <p:cNvPr id="338" name="Google Shape;338;p28" descr="Lạc trôi” trên dòng sông Gâm, nghe hát Then giữa đất trời Hà Giang, Tuyên  Quang - Báo Người lao động"/>
            <p:cNvPicPr preferRelativeResize="0"/>
            <p:nvPr/>
          </p:nvPicPr>
          <p:blipFill rotWithShape="1">
            <a:blip r:embed="rId4">
              <a:alphaModFix/>
            </a:blip>
            <a:srcRect/>
            <a:stretch/>
          </p:blipFill>
          <p:spPr>
            <a:xfrm>
              <a:off x="1723596" y="1736333"/>
              <a:ext cx="4706365" cy="2643178"/>
            </a:xfrm>
            <a:prstGeom prst="rect">
              <a:avLst/>
            </a:prstGeom>
            <a:noFill/>
            <a:ln>
              <a:noFill/>
            </a:ln>
          </p:spPr>
        </p:pic>
        <p:sp>
          <p:nvSpPr>
            <p:cNvPr id="339" name="Google Shape;339;p28"/>
            <p:cNvSpPr txBox="1"/>
            <p:nvPr/>
          </p:nvSpPr>
          <p:spPr>
            <a:xfrm>
              <a:off x="3356435" y="3995524"/>
              <a:ext cx="1118069" cy="37172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70C0"/>
                  </a:solidFill>
                  <a:latin typeface="Arial"/>
                  <a:ea typeface="Arial"/>
                  <a:cs typeface="Arial"/>
                  <a:sym typeface="Arial"/>
                </a:rPr>
                <a:t>Sông Gâm</a:t>
              </a:r>
              <a:endParaRPr/>
            </a:p>
          </p:txBody>
        </p:sp>
      </p:grpSp>
      <p:grpSp>
        <p:nvGrpSpPr>
          <p:cNvPr id="340" name="Google Shape;340;p28"/>
          <p:cNvGrpSpPr/>
          <p:nvPr/>
        </p:nvGrpSpPr>
        <p:grpSpPr>
          <a:xfrm>
            <a:off x="1001174" y="8012"/>
            <a:ext cx="4625906" cy="3269443"/>
            <a:chOff x="1001174" y="8012"/>
            <a:chExt cx="4625906" cy="3269443"/>
          </a:xfrm>
        </p:grpSpPr>
        <p:pic>
          <p:nvPicPr>
            <p:cNvPr id="341" name="Google Shape;341;p28" descr="Quy hoạch phân khu hai bên sông Hồng: Người dân mong sớm được hiện thực hóa"/>
            <p:cNvPicPr preferRelativeResize="0"/>
            <p:nvPr/>
          </p:nvPicPr>
          <p:blipFill rotWithShape="1">
            <a:blip r:embed="rId5">
              <a:alphaModFix/>
            </a:blip>
            <a:srcRect/>
            <a:stretch/>
          </p:blipFill>
          <p:spPr>
            <a:xfrm>
              <a:off x="1001174" y="8012"/>
              <a:ext cx="4625906" cy="3269443"/>
            </a:xfrm>
            <a:prstGeom prst="rect">
              <a:avLst/>
            </a:prstGeom>
            <a:noFill/>
            <a:ln>
              <a:noFill/>
            </a:ln>
          </p:spPr>
        </p:pic>
        <p:sp>
          <p:nvSpPr>
            <p:cNvPr id="342" name="Google Shape;342;p28"/>
            <p:cNvSpPr txBox="1"/>
            <p:nvPr/>
          </p:nvSpPr>
          <p:spPr>
            <a:xfrm>
              <a:off x="1001174" y="20548"/>
              <a:ext cx="135952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70C0"/>
                  </a:solidFill>
                  <a:latin typeface="Arial"/>
                  <a:ea typeface="Arial"/>
                  <a:cs typeface="Arial"/>
                  <a:sym typeface="Arial"/>
                </a:rPr>
                <a:t>Sông Hồng</a:t>
              </a:r>
              <a:endParaRPr/>
            </a:p>
          </p:txBody>
        </p:sp>
      </p:grpSp>
      <p:grpSp>
        <p:nvGrpSpPr>
          <p:cNvPr id="343" name="Google Shape;343;p28"/>
          <p:cNvGrpSpPr/>
          <p:nvPr/>
        </p:nvGrpSpPr>
        <p:grpSpPr>
          <a:xfrm>
            <a:off x="5714857" y="8011"/>
            <a:ext cx="4970267" cy="3269443"/>
            <a:chOff x="5714857" y="8011"/>
            <a:chExt cx="4970267" cy="3269443"/>
          </a:xfrm>
        </p:grpSpPr>
        <p:pic>
          <p:nvPicPr>
            <p:cNvPr id="344" name="Google Shape;344;p28" descr="Cảm nhận về hình tượng người lái đò sông Đà hay nhất"/>
            <p:cNvPicPr preferRelativeResize="0"/>
            <p:nvPr/>
          </p:nvPicPr>
          <p:blipFill rotWithShape="1">
            <a:blip r:embed="rId6">
              <a:alphaModFix/>
            </a:blip>
            <a:srcRect/>
            <a:stretch/>
          </p:blipFill>
          <p:spPr>
            <a:xfrm>
              <a:off x="5714857" y="8011"/>
              <a:ext cx="4970267" cy="3269443"/>
            </a:xfrm>
            <a:prstGeom prst="rect">
              <a:avLst/>
            </a:prstGeom>
            <a:noFill/>
            <a:ln>
              <a:noFill/>
            </a:ln>
          </p:spPr>
        </p:pic>
        <p:sp>
          <p:nvSpPr>
            <p:cNvPr id="345" name="Google Shape;345;p28"/>
            <p:cNvSpPr txBox="1"/>
            <p:nvPr/>
          </p:nvSpPr>
          <p:spPr>
            <a:xfrm>
              <a:off x="9441770" y="20548"/>
              <a:ext cx="121253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70C0"/>
                  </a:solidFill>
                  <a:latin typeface="Arial"/>
                  <a:ea typeface="Arial"/>
                  <a:cs typeface="Arial"/>
                  <a:sym typeface="Arial"/>
                </a:rPr>
                <a:t>Sông Đà</a:t>
              </a:r>
              <a:endParaRPr sz="2000">
                <a:solidFill>
                  <a:srgbClr val="0070C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gtEl>
                                        <p:attrNameLst>
                                          <p:attrName>style.visibility</p:attrName>
                                        </p:attrNameLst>
                                      </p:cBhvr>
                                      <p:to>
                                        <p:strVal val="visible"/>
                                      </p:to>
                                    </p:set>
                                    <p:animEffect transition="in" filter="fade">
                                      <p:cBhvr>
                                        <p:cTn id="12"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9"/>
          <p:cNvSpPr txBox="1"/>
          <p:nvPr/>
        </p:nvSpPr>
        <p:spPr>
          <a:xfrm>
            <a:off x="62030" y="41096"/>
            <a:ext cx="2465414" cy="500579"/>
          </a:xfrm>
          <a:prstGeom prst="rect">
            <a:avLst/>
          </a:prstGeom>
          <a:solidFill>
            <a:srgbClr val="E9F644">
              <a:alpha val="49803"/>
            </a:srgbClr>
          </a:solidFill>
          <a:ln w="952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marL="0" marR="0" lvl="0" indent="0" algn="l" rtl="0">
              <a:spcBef>
                <a:spcPts val="0"/>
              </a:spcBef>
              <a:spcAft>
                <a:spcPts val="0"/>
              </a:spcAft>
              <a:buClr>
                <a:srgbClr val="110BF3"/>
              </a:buClr>
              <a:buSzPts val="3000"/>
              <a:buFont typeface="Arial"/>
              <a:buNone/>
            </a:pPr>
            <a:r>
              <a:rPr lang="en-US" sz="3000">
                <a:solidFill>
                  <a:srgbClr val="110BF3"/>
                </a:solidFill>
                <a:latin typeface="Arial"/>
                <a:ea typeface="Arial"/>
                <a:cs typeface="Arial"/>
                <a:sym typeface="Arial"/>
              </a:rPr>
              <a:t>c. Sông ngòi</a:t>
            </a:r>
            <a:endParaRPr sz="3000">
              <a:solidFill>
                <a:srgbClr val="110BF3"/>
              </a:solidFill>
              <a:latin typeface="Arial"/>
              <a:ea typeface="Arial"/>
              <a:cs typeface="Arial"/>
              <a:sym typeface="Arial"/>
            </a:endParaRPr>
          </a:p>
        </p:txBody>
      </p:sp>
      <p:sp>
        <p:nvSpPr>
          <p:cNvPr id="351" name="Google Shape;351;p29"/>
          <p:cNvSpPr/>
          <p:nvPr/>
        </p:nvSpPr>
        <p:spPr>
          <a:xfrm>
            <a:off x="397435" y="2183273"/>
            <a:ext cx="4955968" cy="2062103"/>
          </a:xfrm>
          <a:custGeom>
            <a:avLst/>
            <a:gdLst/>
            <a:ahLst/>
            <a:cxnLst/>
            <a:rect l="l" t="t" r="r" b="b"/>
            <a:pathLst>
              <a:path w="4955968" h="2062103" extrusionOk="0">
                <a:moveTo>
                  <a:pt x="0" y="0"/>
                </a:moveTo>
                <a:cubicBezTo>
                  <a:pt x="208438" y="27751"/>
                  <a:pt x="288243" y="479"/>
                  <a:pt x="569936" y="0"/>
                </a:cubicBezTo>
                <a:cubicBezTo>
                  <a:pt x="851629" y="-479"/>
                  <a:pt x="891015" y="17739"/>
                  <a:pt x="1040753" y="0"/>
                </a:cubicBezTo>
                <a:cubicBezTo>
                  <a:pt x="1190491" y="-17739"/>
                  <a:pt x="1456281" y="-33079"/>
                  <a:pt x="1759369" y="0"/>
                </a:cubicBezTo>
                <a:cubicBezTo>
                  <a:pt x="2062457" y="33079"/>
                  <a:pt x="2164145" y="3513"/>
                  <a:pt x="2329305" y="0"/>
                </a:cubicBezTo>
                <a:cubicBezTo>
                  <a:pt x="2494465" y="-3513"/>
                  <a:pt x="2717502" y="-13904"/>
                  <a:pt x="2899241" y="0"/>
                </a:cubicBezTo>
                <a:cubicBezTo>
                  <a:pt x="3080980" y="13904"/>
                  <a:pt x="3347506" y="21399"/>
                  <a:pt x="3617857" y="0"/>
                </a:cubicBezTo>
                <a:cubicBezTo>
                  <a:pt x="3888208" y="-21399"/>
                  <a:pt x="3881922" y="21347"/>
                  <a:pt x="4138233" y="0"/>
                </a:cubicBezTo>
                <a:cubicBezTo>
                  <a:pt x="4394544" y="-21347"/>
                  <a:pt x="4723380" y="30402"/>
                  <a:pt x="4955968" y="0"/>
                </a:cubicBezTo>
                <a:cubicBezTo>
                  <a:pt x="4930625" y="252755"/>
                  <a:pt x="4961082" y="381756"/>
                  <a:pt x="4955968" y="728610"/>
                </a:cubicBezTo>
                <a:cubicBezTo>
                  <a:pt x="4950855" y="1075464"/>
                  <a:pt x="4967346" y="1219216"/>
                  <a:pt x="4955968" y="1374735"/>
                </a:cubicBezTo>
                <a:cubicBezTo>
                  <a:pt x="4944590" y="1530255"/>
                  <a:pt x="4938113" y="1908878"/>
                  <a:pt x="4955968" y="2062103"/>
                </a:cubicBezTo>
                <a:cubicBezTo>
                  <a:pt x="4706555" y="2068439"/>
                  <a:pt x="4592434" y="2072605"/>
                  <a:pt x="4286912" y="2062103"/>
                </a:cubicBezTo>
                <a:cubicBezTo>
                  <a:pt x="3981390" y="2051601"/>
                  <a:pt x="3793378" y="2062002"/>
                  <a:pt x="3568297" y="2062103"/>
                </a:cubicBezTo>
                <a:cubicBezTo>
                  <a:pt x="3343217" y="2062204"/>
                  <a:pt x="3049812" y="2092495"/>
                  <a:pt x="2849682" y="2062103"/>
                </a:cubicBezTo>
                <a:cubicBezTo>
                  <a:pt x="2649553" y="2031711"/>
                  <a:pt x="2448895" y="2070200"/>
                  <a:pt x="2329305" y="2062103"/>
                </a:cubicBezTo>
                <a:cubicBezTo>
                  <a:pt x="2209715" y="2054006"/>
                  <a:pt x="1935160" y="2057425"/>
                  <a:pt x="1709809" y="2062103"/>
                </a:cubicBezTo>
                <a:cubicBezTo>
                  <a:pt x="1484458" y="2066781"/>
                  <a:pt x="1327108" y="2069522"/>
                  <a:pt x="991194" y="2062103"/>
                </a:cubicBezTo>
                <a:cubicBezTo>
                  <a:pt x="655280" y="2054684"/>
                  <a:pt x="438363" y="2097164"/>
                  <a:pt x="0" y="2062103"/>
                </a:cubicBezTo>
                <a:cubicBezTo>
                  <a:pt x="27138" y="1766071"/>
                  <a:pt x="9897" y="1743153"/>
                  <a:pt x="0" y="1436598"/>
                </a:cubicBezTo>
                <a:cubicBezTo>
                  <a:pt x="-9897" y="1130044"/>
                  <a:pt x="-445" y="1034365"/>
                  <a:pt x="0" y="790473"/>
                </a:cubicBezTo>
                <a:cubicBezTo>
                  <a:pt x="445" y="546581"/>
                  <a:pt x="-21606" y="197727"/>
                  <a:pt x="0" y="0"/>
                </a:cubicBezTo>
                <a:close/>
              </a:path>
            </a:pathLst>
          </a:custGeom>
          <a:noFill/>
          <a:ln w="952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b="0" i="0">
                <a:solidFill>
                  <a:srgbClr val="FF0000"/>
                </a:solidFill>
                <a:latin typeface="Calibri"/>
                <a:ea typeface="Calibri"/>
                <a:cs typeface="Calibri"/>
                <a:sym typeface="Calibri"/>
              </a:rPr>
              <a:t>Đọc thông tin và quan sát hình 2,7,8, em hãy:</a:t>
            </a:r>
            <a:endParaRPr/>
          </a:p>
          <a:p>
            <a:pPr marL="0" marR="0" lvl="0" indent="0" algn="just" rtl="0">
              <a:spcBef>
                <a:spcPts val="0"/>
              </a:spcBef>
              <a:spcAft>
                <a:spcPts val="0"/>
              </a:spcAft>
              <a:buNone/>
            </a:pPr>
            <a:r>
              <a:rPr lang="en-US" sz="3200" b="0" i="0">
                <a:solidFill>
                  <a:srgbClr val="FF0000"/>
                </a:solidFill>
                <a:latin typeface="Calibri"/>
                <a:ea typeface="Calibri"/>
                <a:cs typeface="Calibri"/>
                <a:sym typeface="Calibri"/>
              </a:rPr>
              <a:t>- Nêu đặc điểm chính của sông ngòi ở vùng.</a:t>
            </a:r>
            <a:endParaRPr/>
          </a:p>
        </p:txBody>
      </p:sp>
      <p:pic>
        <p:nvPicPr>
          <p:cNvPr id="352" name="Google Shape;352;p29"/>
          <p:cNvPicPr preferRelativeResize="0"/>
          <p:nvPr/>
        </p:nvPicPr>
        <p:blipFill rotWithShape="1">
          <a:blip r:embed="rId3">
            <a:alphaModFix/>
          </a:blip>
          <a:srcRect/>
          <a:stretch/>
        </p:blipFill>
        <p:spPr>
          <a:xfrm>
            <a:off x="5870329" y="4701894"/>
            <a:ext cx="6064817" cy="2156106"/>
          </a:xfrm>
          <a:prstGeom prst="rect">
            <a:avLst/>
          </a:prstGeom>
          <a:noFill/>
          <a:ln>
            <a:noFill/>
          </a:ln>
        </p:spPr>
      </p:pic>
      <p:pic>
        <p:nvPicPr>
          <p:cNvPr id="353" name="Google Shape;353;p29"/>
          <p:cNvPicPr preferRelativeResize="0"/>
          <p:nvPr/>
        </p:nvPicPr>
        <p:blipFill rotWithShape="1">
          <a:blip r:embed="rId4">
            <a:alphaModFix/>
          </a:blip>
          <a:srcRect/>
          <a:stretch/>
        </p:blipFill>
        <p:spPr>
          <a:xfrm>
            <a:off x="5870328" y="181264"/>
            <a:ext cx="6064817" cy="4520630"/>
          </a:xfrm>
          <a:prstGeom prst="rect">
            <a:avLst/>
          </a:prstGeom>
          <a:noFill/>
          <a:ln>
            <a:noFill/>
          </a:ln>
        </p:spPr>
      </p:pic>
      <p:grpSp>
        <p:nvGrpSpPr>
          <p:cNvPr id="354" name="Google Shape;354;p29"/>
          <p:cNvGrpSpPr/>
          <p:nvPr/>
        </p:nvGrpSpPr>
        <p:grpSpPr>
          <a:xfrm>
            <a:off x="62029" y="826224"/>
            <a:ext cx="5711421" cy="2883241"/>
            <a:chOff x="62029" y="826224"/>
            <a:chExt cx="5711421" cy="2883241"/>
          </a:xfrm>
        </p:grpSpPr>
        <p:pic>
          <p:nvPicPr>
            <p:cNvPr id="355" name="Google Shape;355;p29" descr="Tới thăm nhà máy thủy điện lớn nhất Đông Nam Á năm 2023"/>
            <p:cNvPicPr preferRelativeResize="0"/>
            <p:nvPr/>
          </p:nvPicPr>
          <p:blipFill rotWithShape="1">
            <a:blip r:embed="rId5">
              <a:alphaModFix/>
            </a:blip>
            <a:srcRect/>
            <a:stretch/>
          </p:blipFill>
          <p:spPr>
            <a:xfrm>
              <a:off x="62029" y="826224"/>
              <a:ext cx="5711421" cy="2883241"/>
            </a:xfrm>
            <a:prstGeom prst="rect">
              <a:avLst/>
            </a:prstGeom>
            <a:noFill/>
            <a:ln>
              <a:noFill/>
            </a:ln>
          </p:spPr>
        </p:pic>
        <p:sp>
          <p:nvSpPr>
            <p:cNvPr id="356" name="Google Shape;356;p29"/>
            <p:cNvSpPr txBox="1"/>
            <p:nvPr/>
          </p:nvSpPr>
          <p:spPr>
            <a:xfrm>
              <a:off x="82577" y="3296773"/>
              <a:ext cx="290720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110BF3"/>
                  </a:solidFill>
                  <a:latin typeface="Arial"/>
                  <a:ea typeface="Arial"/>
                  <a:cs typeface="Arial"/>
                  <a:sym typeface="Arial"/>
                </a:rPr>
                <a:t>Nhà máy thủy điện Sơn La</a:t>
              </a:r>
              <a:endParaRPr sz="2000">
                <a:solidFill>
                  <a:srgbClr val="110BF3"/>
                </a:solidFill>
                <a:latin typeface="Arial"/>
                <a:ea typeface="Arial"/>
                <a:cs typeface="Arial"/>
                <a:sym typeface="Arial"/>
              </a:endParaRPr>
            </a:p>
          </p:txBody>
        </p:sp>
      </p:grpSp>
      <p:grpSp>
        <p:nvGrpSpPr>
          <p:cNvPr id="357" name="Google Shape;357;p29"/>
          <p:cNvGrpSpPr/>
          <p:nvPr/>
        </p:nvGrpSpPr>
        <p:grpSpPr>
          <a:xfrm>
            <a:off x="62029" y="3820849"/>
            <a:ext cx="5650401" cy="2890528"/>
            <a:chOff x="62029" y="3820849"/>
            <a:chExt cx="5650401" cy="2890528"/>
          </a:xfrm>
        </p:grpSpPr>
        <p:pic>
          <p:nvPicPr>
            <p:cNvPr id="358" name="Google Shape;358;p29" descr="Thuỷ điện Hoà Bình là công trình an ninh quốc gia quan trọng - Báo Người  lao động"/>
            <p:cNvPicPr preferRelativeResize="0"/>
            <p:nvPr/>
          </p:nvPicPr>
          <p:blipFill rotWithShape="1">
            <a:blip r:embed="rId6">
              <a:alphaModFix/>
            </a:blip>
            <a:srcRect/>
            <a:stretch/>
          </p:blipFill>
          <p:spPr>
            <a:xfrm>
              <a:off x="62029" y="3820849"/>
              <a:ext cx="5650401" cy="2883242"/>
            </a:xfrm>
            <a:prstGeom prst="rect">
              <a:avLst/>
            </a:prstGeom>
            <a:noFill/>
            <a:ln>
              <a:noFill/>
            </a:ln>
          </p:spPr>
        </p:pic>
        <p:sp>
          <p:nvSpPr>
            <p:cNvPr id="359" name="Google Shape;359;p29"/>
            <p:cNvSpPr txBox="1"/>
            <p:nvPr/>
          </p:nvSpPr>
          <p:spPr>
            <a:xfrm>
              <a:off x="82576" y="6311267"/>
              <a:ext cx="316405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110BF3"/>
                  </a:solidFill>
                  <a:latin typeface="Arial"/>
                  <a:ea typeface="Arial"/>
                  <a:cs typeface="Arial"/>
                  <a:sym typeface="Arial"/>
                </a:rPr>
                <a:t>Nhà máy thủy điện Hòa Bình</a:t>
              </a:r>
              <a:endParaRPr sz="2000">
                <a:solidFill>
                  <a:srgbClr val="110BF3"/>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51"/>
                                        </p:tgtEl>
                                      </p:cBhvr>
                                    </p:animEffect>
                                    <p:set>
                                      <p:cBhvr>
                                        <p:cTn id="12" dur="1" fill="hold">
                                          <p:stCondLst>
                                            <p:cond delay="500"/>
                                          </p:stCondLst>
                                        </p:cTn>
                                        <p:tgtEl>
                                          <p:spTgt spid="3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4"/>
                                        </p:tgtEl>
                                        <p:attrNameLst>
                                          <p:attrName>style.visibility</p:attrName>
                                        </p:attrNameLst>
                                      </p:cBhvr>
                                      <p:to>
                                        <p:strVal val="visible"/>
                                      </p:to>
                                    </p:set>
                                    <p:animEffect transition="in" filter="fade">
                                      <p:cBhvr>
                                        <p:cTn id="17" dur="500"/>
                                        <p:tgtEl>
                                          <p:spTgt spid="354"/>
                                        </p:tgtEl>
                                      </p:cBhvr>
                                    </p:animEffect>
                                  </p:childTnLst>
                                </p:cTn>
                              </p:par>
                              <p:par>
                                <p:cTn id="18" presetID="10" presetClass="entr" presetSubtype="0" fill="hold" nodeType="withEffect">
                                  <p:stCondLst>
                                    <p:cond delay="0"/>
                                  </p:stCondLst>
                                  <p:childTnLst>
                                    <p:set>
                                      <p:cBhvr>
                                        <p:cTn id="19" dur="1" fill="hold">
                                          <p:stCondLst>
                                            <p:cond delay="0"/>
                                          </p:stCondLst>
                                        </p:cTn>
                                        <p:tgtEl>
                                          <p:spTgt spid="357"/>
                                        </p:tgtEl>
                                        <p:attrNameLst>
                                          <p:attrName>style.visibility</p:attrName>
                                        </p:attrNameLst>
                                      </p:cBhvr>
                                      <p:to>
                                        <p:strVal val="visible"/>
                                      </p:to>
                                    </p:set>
                                    <p:animEffect transition="in" filter="fade">
                                      <p:cBhvr>
                                        <p:cTn id="20"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0"/>
          <p:cNvSpPr txBox="1"/>
          <p:nvPr/>
        </p:nvSpPr>
        <p:spPr>
          <a:xfrm>
            <a:off x="62030" y="41096"/>
            <a:ext cx="2814734" cy="500579"/>
          </a:xfrm>
          <a:prstGeom prst="rect">
            <a:avLst/>
          </a:prstGeom>
          <a:solidFill>
            <a:srgbClr val="E9F644">
              <a:alpha val="49803"/>
            </a:srgbClr>
          </a:solidFill>
          <a:ln w="952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marL="0" marR="0" lvl="0" indent="0" algn="l" rtl="0">
              <a:spcBef>
                <a:spcPts val="0"/>
              </a:spcBef>
              <a:spcAft>
                <a:spcPts val="0"/>
              </a:spcAft>
              <a:buClr>
                <a:srgbClr val="110BF3"/>
              </a:buClr>
              <a:buSzPts val="3000"/>
              <a:buFont typeface="Arial"/>
              <a:buNone/>
            </a:pPr>
            <a:r>
              <a:rPr lang="en-US" sz="3000">
                <a:solidFill>
                  <a:srgbClr val="110BF3"/>
                </a:solidFill>
                <a:latin typeface="Arial"/>
                <a:ea typeface="Arial"/>
                <a:cs typeface="Arial"/>
                <a:sym typeface="Arial"/>
              </a:rPr>
              <a:t>d. Khoáng sản</a:t>
            </a:r>
            <a:endParaRPr sz="3000">
              <a:solidFill>
                <a:srgbClr val="110BF3"/>
              </a:solidFill>
              <a:latin typeface="Arial"/>
              <a:ea typeface="Arial"/>
              <a:cs typeface="Arial"/>
              <a:sym typeface="Arial"/>
            </a:endParaRPr>
          </a:p>
        </p:txBody>
      </p:sp>
      <p:sp>
        <p:nvSpPr>
          <p:cNvPr id="365" name="Google Shape;365;p30"/>
          <p:cNvSpPr/>
          <p:nvPr/>
        </p:nvSpPr>
        <p:spPr>
          <a:xfrm>
            <a:off x="62030" y="1520171"/>
            <a:ext cx="5044226" cy="3046988"/>
          </a:xfrm>
          <a:custGeom>
            <a:avLst/>
            <a:gdLst/>
            <a:ahLst/>
            <a:cxnLst/>
            <a:rect l="l" t="t" r="r" b="b"/>
            <a:pathLst>
              <a:path w="5044226" h="3046988" extrusionOk="0">
                <a:moveTo>
                  <a:pt x="0" y="0"/>
                </a:moveTo>
                <a:cubicBezTo>
                  <a:pt x="266533" y="26943"/>
                  <a:pt x="360842" y="15135"/>
                  <a:pt x="580086" y="0"/>
                </a:cubicBezTo>
                <a:cubicBezTo>
                  <a:pt x="799330" y="-15135"/>
                  <a:pt x="837885" y="22465"/>
                  <a:pt x="1059287" y="0"/>
                </a:cubicBezTo>
                <a:cubicBezTo>
                  <a:pt x="1280689" y="-22465"/>
                  <a:pt x="1432291" y="-2730"/>
                  <a:pt x="1790700" y="0"/>
                </a:cubicBezTo>
                <a:cubicBezTo>
                  <a:pt x="2149109" y="2730"/>
                  <a:pt x="2216671" y="-12774"/>
                  <a:pt x="2370786" y="0"/>
                </a:cubicBezTo>
                <a:cubicBezTo>
                  <a:pt x="2524901" y="12774"/>
                  <a:pt x="2675060" y="7089"/>
                  <a:pt x="2950872" y="0"/>
                </a:cubicBezTo>
                <a:cubicBezTo>
                  <a:pt x="3226684" y="-7089"/>
                  <a:pt x="3473775" y="-35053"/>
                  <a:pt x="3682285" y="0"/>
                </a:cubicBezTo>
                <a:cubicBezTo>
                  <a:pt x="3890795" y="35053"/>
                  <a:pt x="4088574" y="21850"/>
                  <a:pt x="4211929" y="0"/>
                </a:cubicBezTo>
                <a:cubicBezTo>
                  <a:pt x="4335284" y="-21850"/>
                  <a:pt x="4771321" y="32940"/>
                  <a:pt x="5044226" y="0"/>
                </a:cubicBezTo>
                <a:cubicBezTo>
                  <a:pt x="5067433" y="270776"/>
                  <a:pt x="5067621" y="395314"/>
                  <a:pt x="5044226" y="670337"/>
                </a:cubicBezTo>
                <a:cubicBezTo>
                  <a:pt x="5020831" y="945360"/>
                  <a:pt x="5022968" y="1074179"/>
                  <a:pt x="5044226" y="1218795"/>
                </a:cubicBezTo>
                <a:cubicBezTo>
                  <a:pt x="5065484" y="1363411"/>
                  <a:pt x="5043413" y="1693158"/>
                  <a:pt x="5044226" y="1828193"/>
                </a:cubicBezTo>
                <a:cubicBezTo>
                  <a:pt x="5045039" y="1963228"/>
                  <a:pt x="5066480" y="2183532"/>
                  <a:pt x="5044226" y="2468060"/>
                </a:cubicBezTo>
                <a:cubicBezTo>
                  <a:pt x="5021972" y="2752588"/>
                  <a:pt x="5026581" y="2872603"/>
                  <a:pt x="5044226" y="3046988"/>
                </a:cubicBezTo>
                <a:cubicBezTo>
                  <a:pt x="4846052" y="3059023"/>
                  <a:pt x="4633617" y="3064889"/>
                  <a:pt x="4413698" y="3046988"/>
                </a:cubicBezTo>
                <a:cubicBezTo>
                  <a:pt x="4193779" y="3029087"/>
                  <a:pt x="4041902" y="3025190"/>
                  <a:pt x="3884054" y="3046988"/>
                </a:cubicBezTo>
                <a:cubicBezTo>
                  <a:pt x="3726206" y="3068786"/>
                  <a:pt x="3444638" y="3047379"/>
                  <a:pt x="3253526" y="3046988"/>
                </a:cubicBezTo>
                <a:cubicBezTo>
                  <a:pt x="3062414" y="3046597"/>
                  <a:pt x="2774278" y="3061460"/>
                  <a:pt x="2522113" y="3046988"/>
                </a:cubicBezTo>
                <a:cubicBezTo>
                  <a:pt x="2269948" y="3032516"/>
                  <a:pt x="2159987" y="3059124"/>
                  <a:pt x="1891585" y="3046988"/>
                </a:cubicBezTo>
                <a:cubicBezTo>
                  <a:pt x="1623183" y="3034852"/>
                  <a:pt x="1582048" y="3064272"/>
                  <a:pt x="1412383" y="3046988"/>
                </a:cubicBezTo>
                <a:cubicBezTo>
                  <a:pt x="1242718" y="3029704"/>
                  <a:pt x="1076434" y="3051400"/>
                  <a:pt x="882740" y="3046988"/>
                </a:cubicBezTo>
                <a:cubicBezTo>
                  <a:pt x="689046" y="3042576"/>
                  <a:pt x="361079" y="3049575"/>
                  <a:pt x="0" y="3046988"/>
                </a:cubicBezTo>
                <a:cubicBezTo>
                  <a:pt x="-25662" y="2818912"/>
                  <a:pt x="-29041" y="2707885"/>
                  <a:pt x="0" y="2437590"/>
                </a:cubicBezTo>
                <a:cubicBezTo>
                  <a:pt x="29041" y="2167295"/>
                  <a:pt x="-18515" y="2008468"/>
                  <a:pt x="0" y="1828193"/>
                </a:cubicBezTo>
                <a:cubicBezTo>
                  <a:pt x="18515" y="1647918"/>
                  <a:pt x="5199" y="1411025"/>
                  <a:pt x="0" y="1249265"/>
                </a:cubicBezTo>
                <a:cubicBezTo>
                  <a:pt x="-5199" y="1087505"/>
                  <a:pt x="13436" y="877320"/>
                  <a:pt x="0" y="731277"/>
                </a:cubicBezTo>
                <a:cubicBezTo>
                  <a:pt x="-13436" y="585234"/>
                  <a:pt x="-19256" y="290284"/>
                  <a:pt x="0" y="0"/>
                </a:cubicBezTo>
                <a:close/>
              </a:path>
            </a:pathLst>
          </a:custGeom>
          <a:no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b="0" i="0">
                <a:solidFill>
                  <a:srgbClr val="FF0000"/>
                </a:solidFill>
                <a:latin typeface="Calibri"/>
                <a:ea typeface="Calibri"/>
                <a:cs typeface="Calibri"/>
                <a:sym typeface="Calibri"/>
              </a:rPr>
              <a:t>Đọc thông tin và quan sát hình 2, em hãy kể tên và xác định trên lược đồ một số khoáng sản chính ở vùng Trung du và miền núi Bắc Bộ.</a:t>
            </a:r>
            <a:endParaRPr sz="3200">
              <a:solidFill>
                <a:srgbClr val="FF0000"/>
              </a:solidFill>
              <a:latin typeface="Calibri"/>
              <a:ea typeface="Calibri"/>
              <a:cs typeface="Calibri"/>
              <a:sym typeface="Calibri"/>
            </a:endParaRPr>
          </a:p>
        </p:txBody>
      </p:sp>
      <p:pic>
        <p:nvPicPr>
          <p:cNvPr id="366" name="Google Shape;366;p30"/>
          <p:cNvPicPr preferRelativeResize="0"/>
          <p:nvPr/>
        </p:nvPicPr>
        <p:blipFill rotWithShape="1">
          <a:blip r:embed="rId3">
            <a:alphaModFix/>
          </a:blip>
          <a:srcRect/>
          <a:stretch/>
        </p:blipFill>
        <p:spPr>
          <a:xfrm>
            <a:off x="5311740" y="714539"/>
            <a:ext cx="6849078" cy="5105207"/>
          </a:xfrm>
          <a:prstGeom prst="rect">
            <a:avLst/>
          </a:prstGeom>
          <a:noFill/>
          <a:ln>
            <a:noFill/>
          </a:ln>
        </p:spPr>
      </p:pic>
      <p:pic>
        <p:nvPicPr>
          <p:cNvPr id="367" name="Google Shape;367;p30"/>
          <p:cNvPicPr preferRelativeResize="0"/>
          <p:nvPr/>
        </p:nvPicPr>
        <p:blipFill rotWithShape="1">
          <a:blip r:embed="rId4">
            <a:alphaModFix/>
          </a:blip>
          <a:srcRect l="39749" t="43556" r="43417" b="27110"/>
          <a:stretch/>
        </p:blipFill>
        <p:spPr>
          <a:xfrm>
            <a:off x="797624" y="4647120"/>
            <a:ext cx="1409324" cy="1381417"/>
          </a:xfrm>
          <a:prstGeom prst="rect">
            <a:avLst/>
          </a:prstGeom>
          <a:noFill/>
          <a:ln>
            <a:noFill/>
          </a:ln>
        </p:spPr>
      </p:pic>
      <p:grpSp>
        <p:nvGrpSpPr>
          <p:cNvPr id="368" name="Google Shape;368;p30"/>
          <p:cNvGrpSpPr/>
          <p:nvPr/>
        </p:nvGrpSpPr>
        <p:grpSpPr>
          <a:xfrm>
            <a:off x="672681" y="593580"/>
            <a:ext cx="3289326" cy="2228850"/>
            <a:chOff x="31182" y="714539"/>
            <a:chExt cx="3289326" cy="2228850"/>
          </a:xfrm>
        </p:grpSpPr>
        <p:pic>
          <p:nvPicPr>
            <p:cNvPr id="369" name="Google Shape;369;p30" descr="Than đá – Wikipedia tiếng Việt"/>
            <p:cNvPicPr preferRelativeResize="0"/>
            <p:nvPr/>
          </p:nvPicPr>
          <p:blipFill rotWithShape="1">
            <a:blip r:embed="rId5">
              <a:alphaModFix/>
            </a:blip>
            <a:srcRect/>
            <a:stretch/>
          </p:blipFill>
          <p:spPr>
            <a:xfrm>
              <a:off x="31182" y="714539"/>
              <a:ext cx="2381250" cy="2228850"/>
            </a:xfrm>
            <a:prstGeom prst="rect">
              <a:avLst/>
            </a:prstGeom>
            <a:noFill/>
            <a:ln>
              <a:noFill/>
            </a:ln>
          </p:spPr>
        </p:pic>
        <p:sp>
          <p:nvSpPr>
            <p:cNvPr id="370" name="Google Shape;370;p30"/>
            <p:cNvSpPr txBox="1"/>
            <p:nvPr/>
          </p:nvSpPr>
          <p:spPr>
            <a:xfrm>
              <a:off x="2089221" y="2211831"/>
              <a:ext cx="1231287"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70C0"/>
                  </a:solidFill>
                  <a:latin typeface="Arial"/>
                  <a:ea typeface="Arial"/>
                  <a:cs typeface="Arial"/>
                  <a:sym typeface="Arial"/>
                </a:rPr>
                <a:t>Than đá</a:t>
              </a:r>
              <a:endParaRPr/>
            </a:p>
          </p:txBody>
        </p:sp>
      </p:grpSp>
      <p:grpSp>
        <p:nvGrpSpPr>
          <p:cNvPr id="371" name="Google Shape;371;p30"/>
          <p:cNvGrpSpPr/>
          <p:nvPr/>
        </p:nvGrpSpPr>
        <p:grpSpPr>
          <a:xfrm>
            <a:off x="855527" y="2725564"/>
            <a:ext cx="4079293" cy="1668731"/>
            <a:chOff x="283371" y="2898428"/>
            <a:chExt cx="4079293" cy="1668731"/>
          </a:xfrm>
        </p:grpSpPr>
        <p:pic>
          <p:nvPicPr>
            <p:cNvPr id="372" name="Google Shape;372;p30" descr="Tại sao giá quặng sắt liên tục tăng cao?"/>
            <p:cNvPicPr preferRelativeResize="0"/>
            <p:nvPr/>
          </p:nvPicPr>
          <p:blipFill rotWithShape="1">
            <a:blip r:embed="rId6">
              <a:alphaModFix/>
            </a:blip>
            <a:srcRect/>
            <a:stretch/>
          </p:blipFill>
          <p:spPr>
            <a:xfrm>
              <a:off x="283371" y="2898428"/>
              <a:ext cx="2669969" cy="1668731"/>
            </a:xfrm>
            <a:prstGeom prst="rect">
              <a:avLst/>
            </a:prstGeom>
            <a:noFill/>
            <a:ln>
              <a:noFill/>
            </a:ln>
          </p:spPr>
        </p:pic>
        <p:sp>
          <p:nvSpPr>
            <p:cNvPr id="373" name="Google Shape;373;p30"/>
            <p:cNvSpPr txBox="1"/>
            <p:nvPr/>
          </p:nvSpPr>
          <p:spPr>
            <a:xfrm>
              <a:off x="2953340" y="4167049"/>
              <a:ext cx="140932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70C0"/>
                  </a:solidFill>
                  <a:latin typeface="Arial"/>
                  <a:ea typeface="Arial"/>
                  <a:cs typeface="Arial"/>
                  <a:sym typeface="Arial"/>
                </a:rPr>
                <a:t>Quặng sắt</a:t>
              </a:r>
              <a:endParaRPr/>
            </a:p>
          </p:txBody>
        </p:sp>
      </p:grpSp>
      <p:grpSp>
        <p:nvGrpSpPr>
          <p:cNvPr id="374" name="Google Shape;374;p30"/>
          <p:cNvGrpSpPr/>
          <p:nvPr/>
        </p:nvGrpSpPr>
        <p:grpSpPr>
          <a:xfrm>
            <a:off x="6884020" y="2659349"/>
            <a:ext cx="4200705" cy="1416376"/>
            <a:chOff x="6884020" y="2659349"/>
            <a:chExt cx="4200705" cy="1416376"/>
          </a:xfrm>
        </p:grpSpPr>
        <p:sp>
          <p:nvSpPr>
            <p:cNvPr id="375" name="Google Shape;375;p30"/>
            <p:cNvSpPr/>
            <p:nvPr/>
          </p:nvSpPr>
          <p:spPr>
            <a:xfrm>
              <a:off x="6884020" y="2659349"/>
              <a:ext cx="170985" cy="163081"/>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30"/>
            <p:cNvSpPr/>
            <p:nvPr/>
          </p:nvSpPr>
          <p:spPr>
            <a:xfrm>
              <a:off x="10084420" y="3478388"/>
              <a:ext cx="170985" cy="163081"/>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7" name="Google Shape;377;p30"/>
            <p:cNvSpPr/>
            <p:nvPr/>
          </p:nvSpPr>
          <p:spPr>
            <a:xfrm>
              <a:off x="10675435" y="3641469"/>
              <a:ext cx="170985" cy="163081"/>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8" name="Google Shape;378;p30"/>
            <p:cNvSpPr/>
            <p:nvPr/>
          </p:nvSpPr>
          <p:spPr>
            <a:xfrm>
              <a:off x="10913740" y="3559928"/>
              <a:ext cx="170985" cy="163081"/>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30"/>
            <p:cNvSpPr/>
            <p:nvPr/>
          </p:nvSpPr>
          <p:spPr>
            <a:xfrm>
              <a:off x="10328095" y="3559927"/>
              <a:ext cx="170985" cy="163081"/>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 name="Google Shape;380;p30"/>
            <p:cNvSpPr/>
            <p:nvPr/>
          </p:nvSpPr>
          <p:spPr>
            <a:xfrm>
              <a:off x="8448908" y="3912644"/>
              <a:ext cx="170985" cy="163081"/>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1" name="Google Shape;381;p30"/>
            <p:cNvSpPr/>
            <p:nvPr/>
          </p:nvSpPr>
          <p:spPr>
            <a:xfrm>
              <a:off x="9227321" y="2719988"/>
              <a:ext cx="170985" cy="163081"/>
            </a:xfrm>
            <a:prstGeom prst="rect">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82" name="Google Shape;382;p30"/>
          <p:cNvGrpSpPr/>
          <p:nvPr/>
        </p:nvGrpSpPr>
        <p:grpSpPr>
          <a:xfrm>
            <a:off x="7563678" y="1436606"/>
            <a:ext cx="996580" cy="1658721"/>
            <a:chOff x="7563678" y="1436606"/>
            <a:chExt cx="996580" cy="1658721"/>
          </a:xfrm>
        </p:grpSpPr>
        <p:sp>
          <p:nvSpPr>
            <p:cNvPr id="383" name="Google Shape;383;p30"/>
            <p:cNvSpPr/>
            <p:nvPr/>
          </p:nvSpPr>
          <p:spPr>
            <a:xfrm>
              <a:off x="7563678" y="2228200"/>
              <a:ext cx="218661" cy="167130"/>
            </a:xfrm>
            <a:prstGeom prst="triangle">
              <a:avLst>
                <a:gd name="adj" fmla="val 50000"/>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30"/>
            <p:cNvSpPr/>
            <p:nvPr/>
          </p:nvSpPr>
          <p:spPr>
            <a:xfrm>
              <a:off x="8341597" y="1436606"/>
              <a:ext cx="218661" cy="167130"/>
            </a:xfrm>
            <a:prstGeom prst="triangle">
              <a:avLst>
                <a:gd name="adj" fmla="val 50000"/>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30"/>
            <p:cNvSpPr/>
            <p:nvPr/>
          </p:nvSpPr>
          <p:spPr>
            <a:xfrm>
              <a:off x="8122936" y="2928197"/>
              <a:ext cx="218661" cy="167130"/>
            </a:xfrm>
            <a:prstGeom prst="triangle">
              <a:avLst>
                <a:gd name="adj" fmla="val 50000"/>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86" name="Google Shape;386;p30"/>
          <p:cNvGrpSpPr/>
          <p:nvPr/>
        </p:nvGrpSpPr>
        <p:grpSpPr>
          <a:xfrm>
            <a:off x="797624" y="4508955"/>
            <a:ext cx="4308632" cy="1951797"/>
            <a:chOff x="225468" y="4681819"/>
            <a:chExt cx="4308632" cy="1951797"/>
          </a:xfrm>
        </p:grpSpPr>
        <p:pic>
          <p:nvPicPr>
            <p:cNvPr id="387" name="Google Shape;387;p30" descr="Quặng Apatit Hai Mảnh Hình ảnh Sẵn có - Tải xuống Hình ảnh Ngay bây giờ -  Apatit, Chất liệu, Cắt ra - iStock"/>
            <p:cNvPicPr preferRelativeResize="0"/>
            <p:nvPr/>
          </p:nvPicPr>
          <p:blipFill rotWithShape="1">
            <a:blip r:embed="rId7">
              <a:alphaModFix/>
            </a:blip>
            <a:srcRect/>
            <a:stretch/>
          </p:blipFill>
          <p:spPr>
            <a:xfrm>
              <a:off x="225468" y="4681819"/>
              <a:ext cx="3039440" cy="1951797"/>
            </a:xfrm>
            <a:prstGeom prst="rect">
              <a:avLst/>
            </a:prstGeom>
            <a:noFill/>
            <a:ln>
              <a:noFill/>
            </a:ln>
          </p:spPr>
        </p:pic>
        <p:sp>
          <p:nvSpPr>
            <p:cNvPr id="388" name="Google Shape;388;p30"/>
            <p:cNvSpPr txBox="1"/>
            <p:nvPr/>
          </p:nvSpPr>
          <p:spPr>
            <a:xfrm>
              <a:off x="3124776" y="5543569"/>
              <a:ext cx="140932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70C0"/>
                  </a:solidFill>
                  <a:latin typeface="Arial"/>
                  <a:ea typeface="Arial"/>
                  <a:cs typeface="Arial"/>
                  <a:sym typeface="Arial"/>
                </a:rPr>
                <a:t>A-pa-tit</a:t>
              </a:r>
              <a:endParaRP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500"/>
                                        <p:tgtEl>
                                          <p:spTgt spid="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5"/>
                                        </p:tgtEl>
                                      </p:cBhvr>
                                    </p:animEffect>
                                    <p:set>
                                      <p:cBhvr>
                                        <p:cTn id="12" dur="1" fill="hold">
                                          <p:stCondLst>
                                            <p:cond delay="500"/>
                                          </p:stCondLst>
                                        </p:cTn>
                                        <p:tgtEl>
                                          <p:spTgt spid="36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8"/>
                                        </p:tgtEl>
                                        <p:attrNameLst>
                                          <p:attrName>style.visibility</p:attrName>
                                        </p:attrNameLst>
                                      </p:cBhvr>
                                      <p:to>
                                        <p:strVal val="visible"/>
                                      </p:to>
                                    </p:set>
                                    <p:animEffect transition="in" filter="fade">
                                      <p:cBhvr>
                                        <p:cTn id="17" dur="500"/>
                                        <p:tgtEl>
                                          <p:spTgt spid="368"/>
                                        </p:tgtEl>
                                      </p:cBhvr>
                                    </p:animEffect>
                                  </p:childTnLst>
                                </p:cTn>
                              </p:par>
                              <p:par>
                                <p:cTn id="18" presetID="10" presetClass="entr" presetSubtype="0" fill="hold" nodeType="withEffect">
                                  <p:stCondLst>
                                    <p:cond delay="0"/>
                                  </p:stCondLst>
                                  <p:childTnLst>
                                    <p:set>
                                      <p:cBhvr>
                                        <p:cTn id="19" dur="1" fill="hold">
                                          <p:stCondLst>
                                            <p:cond delay="0"/>
                                          </p:stCondLst>
                                        </p:cTn>
                                        <p:tgtEl>
                                          <p:spTgt spid="374"/>
                                        </p:tgtEl>
                                        <p:attrNameLst>
                                          <p:attrName>style.visibility</p:attrName>
                                        </p:attrNameLst>
                                      </p:cBhvr>
                                      <p:to>
                                        <p:strVal val="visible"/>
                                      </p:to>
                                    </p:set>
                                    <p:animEffect transition="in" filter="fade">
                                      <p:cBhvr>
                                        <p:cTn id="20" dur="2000"/>
                                        <p:tgtEl>
                                          <p:spTgt spid="3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1"/>
                                        </p:tgtEl>
                                        <p:attrNameLst>
                                          <p:attrName>style.visibility</p:attrName>
                                        </p:attrNameLst>
                                      </p:cBhvr>
                                      <p:to>
                                        <p:strVal val="visible"/>
                                      </p:to>
                                    </p:set>
                                    <p:animEffect transition="in" filter="fade">
                                      <p:cBhvr>
                                        <p:cTn id="25" dur="500"/>
                                        <p:tgtEl>
                                          <p:spTgt spid="37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82"/>
                                        </p:tgtEl>
                                        <p:attrNameLst>
                                          <p:attrName>style.visibility</p:attrName>
                                        </p:attrNameLst>
                                      </p:cBhvr>
                                      <p:to>
                                        <p:strVal val="visible"/>
                                      </p:to>
                                    </p:set>
                                    <p:animEffect transition="in" filter="fade">
                                      <p:cBhvr>
                                        <p:cTn id="29" dur="2000"/>
                                        <p:tgtEl>
                                          <p:spTgt spid="38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86"/>
                                        </p:tgtEl>
                                        <p:attrNameLst>
                                          <p:attrName>style.visibility</p:attrName>
                                        </p:attrNameLst>
                                      </p:cBhvr>
                                      <p:to>
                                        <p:strVal val="visible"/>
                                      </p:to>
                                    </p:set>
                                    <p:animEffect transition="in" filter="fade">
                                      <p:cBhvr>
                                        <p:cTn id="34"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31" descr="Top 10 loại cây ăn quả miền Bắc ngon, có giá trị kinh tế cao"/>
          <p:cNvPicPr preferRelativeResize="0"/>
          <p:nvPr/>
        </p:nvPicPr>
        <p:blipFill rotWithShape="1">
          <a:blip r:embed="rId3">
            <a:alphaModFix/>
          </a:blip>
          <a:srcRect/>
          <a:stretch/>
        </p:blipFill>
        <p:spPr>
          <a:xfrm>
            <a:off x="18310" y="664211"/>
            <a:ext cx="3629675" cy="2305022"/>
          </a:xfrm>
          <a:prstGeom prst="rect">
            <a:avLst/>
          </a:prstGeom>
          <a:noFill/>
          <a:ln>
            <a:noFill/>
          </a:ln>
        </p:spPr>
      </p:pic>
      <p:pic>
        <p:nvPicPr>
          <p:cNvPr id="395" name="Google Shape;395;p31" descr="Giải đáp] Tại sao cây chè được trông nhiều ở vùng Trung du và miền núi Bắc  Bộ?"/>
          <p:cNvPicPr preferRelativeResize="0"/>
          <p:nvPr/>
        </p:nvPicPr>
        <p:blipFill rotWithShape="1">
          <a:blip r:embed="rId4">
            <a:alphaModFix/>
          </a:blip>
          <a:srcRect/>
          <a:stretch/>
        </p:blipFill>
        <p:spPr>
          <a:xfrm>
            <a:off x="3610461" y="664211"/>
            <a:ext cx="3357919" cy="2305022"/>
          </a:xfrm>
          <a:prstGeom prst="rect">
            <a:avLst/>
          </a:prstGeom>
          <a:noFill/>
          <a:ln>
            <a:noFill/>
          </a:ln>
        </p:spPr>
      </p:pic>
      <p:pic>
        <p:nvPicPr>
          <p:cNvPr id="396" name="Google Shape;396;p31" descr="Vịnh Hạ Long đứng đầu danh sách top 10 vịnh biển đẹp nhất trên thế giới"/>
          <p:cNvPicPr preferRelativeResize="0"/>
          <p:nvPr/>
        </p:nvPicPr>
        <p:blipFill rotWithShape="1">
          <a:blip r:embed="rId5">
            <a:alphaModFix/>
          </a:blip>
          <a:srcRect/>
          <a:stretch/>
        </p:blipFill>
        <p:spPr>
          <a:xfrm>
            <a:off x="18310" y="3176421"/>
            <a:ext cx="3450326" cy="2342814"/>
          </a:xfrm>
          <a:prstGeom prst="rect">
            <a:avLst/>
          </a:prstGeom>
          <a:noFill/>
          <a:ln>
            <a:noFill/>
          </a:ln>
        </p:spPr>
      </p:pic>
      <p:pic>
        <p:nvPicPr>
          <p:cNvPr id="397" name="Google Shape;397;p31" descr="Quảng Ninh: Đổi mới 2 điều này, nghề nuôi tôm và nuôi biển sẽ tăng trưởng  cấp số nhân"/>
          <p:cNvPicPr preferRelativeResize="0"/>
          <p:nvPr/>
        </p:nvPicPr>
        <p:blipFill rotWithShape="1">
          <a:blip r:embed="rId6">
            <a:alphaModFix/>
          </a:blip>
          <a:srcRect/>
          <a:stretch/>
        </p:blipFill>
        <p:spPr>
          <a:xfrm>
            <a:off x="3494319" y="3176421"/>
            <a:ext cx="3458601" cy="2342814"/>
          </a:xfrm>
          <a:prstGeom prst="rect">
            <a:avLst/>
          </a:prstGeom>
          <a:noFill/>
          <a:ln>
            <a:noFill/>
          </a:ln>
        </p:spPr>
      </p:pic>
      <p:grpSp>
        <p:nvGrpSpPr>
          <p:cNvPr id="398" name="Google Shape;398;p31"/>
          <p:cNvGrpSpPr/>
          <p:nvPr/>
        </p:nvGrpSpPr>
        <p:grpSpPr>
          <a:xfrm>
            <a:off x="7018055" y="780011"/>
            <a:ext cx="5192797" cy="4378444"/>
            <a:chOff x="7018055" y="780011"/>
            <a:chExt cx="5192797" cy="4378444"/>
          </a:xfrm>
        </p:grpSpPr>
        <p:pic>
          <p:nvPicPr>
            <p:cNvPr id="399" name="Google Shape;399;p31"/>
            <p:cNvPicPr preferRelativeResize="0"/>
            <p:nvPr/>
          </p:nvPicPr>
          <p:blipFill rotWithShape="1">
            <a:blip r:embed="rId7">
              <a:alphaModFix/>
            </a:blip>
            <a:srcRect t="-2456" b="6615"/>
            <a:stretch/>
          </p:blipFill>
          <p:spPr>
            <a:xfrm>
              <a:off x="7018055" y="780011"/>
              <a:ext cx="5192797" cy="4378444"/>
            </a:xfrm>
            <a:prstGeom prst="rect">
              <a:avLst/>
            </a:prstGeom>
            <a:noFill/>
            <a:ln>
              <a:noFill/>
            </a:ln>
          </p:spPr>
        </p:pic>
        <p:sp>
          <p:nvSpPr>
            <p:cNvPr id="400" name="Google Shape;400;p31"/>
            <p:cNvSpPr txBox="1"/>
            <p:nvPr/>
          </p:nvSpPr>
          <p:spPr>
            <a:xfrm>
              <a:off x="7166816" y="1682302"/>
              <a:ext cx="4895277" cy="3447098"/>
            </a:xfrm>
            <a:prstGeom prst="rect">
              <a:avLst/>
            </a:prstGeom>
            <a:solidFill>
              <a:srgbClr val="DDEAF6"/>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600">
                <a:solidFill>
                  <a:schemeClr val="dk1"/>
                </a:solidFill>
                <a:latin typeface="Calibri"/>
                <a:ea typeface="Calibri"/>
                <a:cs typeface="Calibri"/>
                <a:sym typeface="Calibri"/>
              </a:endParaRPr>
            </a:p>
            <a:p>
              <a:pPr marL="0" marR="0" lvl="0" indent="0" algn="just" rtl="0">
                <a:spcBef>
                  <a:spcPts val="600"/>
                </a:spcBef>
                <a:spcAft>
                  <a:spcPts val="0"/>
                </a:spcAft>
                <a:buNone/>
              </a:pPr>
              <a:r>
                <a:rPr lang="en-US" sz="2600">
                  <a:solidFill>
                    <a:srgbClr val="002060"/>
                  </a:solidFill>
                  <a:latin typeface="Calibri"/>
                  <a:ea typeface="Calibri"/>
                  <a:cs typeface="Calibri"/>
                  <a:sym typeface="Calibri"/>
                </a:rPr>
                <a:t>Loại đất chính của vùng Trung du và miền núi Bắc Bộ là đất đỏ vàng, thích hợp trồng nhiều loại cây ăn quả và cây công nghiệp.</a:t>
              </a:r>
              <a:endParaRPr/>
            </a:p>
            <a:p>
              <a:pPr marL="0" marR="0" lvl="0" indent="0" algn="just" rtl="0">
                <a:spcBef>
                  <a:spcPts val="600"/>
                </a:spcBef>
                <a:spcAft>
                  <a:spcPts val="0"/>
                </a:spcAft>
                <a:buNone/>
              </a:pPr>
              <a:r>
                <a:rPr lang="en-US" sz="2600">
                  <a:solidFill>
                    <a:srgbClr val="002060"/>
                  </a:solidFill>
                  <a:latin typeface="Calibri"/>
                  <a:ea typeface="Calibri"/>
                  <a:cs typeface="Calibri"/>
                  <a:sym typeface="Calibri"/>
                </a:rPr>
                <a:t>Vùng biển ở phía đông nam có nhiều vịnh đẹp, nhiều bãi tôm, bãi cá lớn</a:t>
              </a:r>
              <a:endParaRPr sz="2600">
                <a:solidFill>
                  <a:srgbClr val="002060"/>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20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5"/>
                                        </p:tgtEl>
                                        <p:attrNameLst>
                                          <p:attrName>style.visibility</p:attrName>
                                        </p:attrNameLst>
                                      </p:cBhvr>
                                      <p:to>
                                        <p:strVal val="visible"/>
                                      </p:to>
                                    </p:set>
                                    <p:animEffect transition="in" filter="fade">
                                      <p:cBhvr>
                                        <p:cTn id="12" dur="2000"/>
                                        <p:tgtEl>
                                          <p:spTgt spid="3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6"/>
                                        </p:tgtEl>
                                        <p:attrNameLst>
                                          <p:attrName>style.visibility</p:attrName>
                                        </p:attrNameLst>
                                      </p:cBhvr>
                                      <p:to>
                                        <p:strVal val="visible"/>
                                      </p:to>
                                    </p:set>
                                    <p:animEffect transition="in" filter="fade">
                                      <p:cBhvr>
                                        <p:cTn id="17" dur="2000"/>
                                        <p:tgtEl>
                                          <p:spTgt spid="396"/>
                                        </p:tgtEl>
                                      </p:cBhvr>
                                    </p:animEffect>
                                  </p:childTnLst>
                                </p:cTn>
                              </p:par>
                              <p:par>
                                <p:cTn id="18" presetID="10" presetClass="entr" presetSubtype="0" fill="hold" nodeType="withEffect">
                                  <p:stCondLst>
                                    <p:cond delay="0"/>
                                  </p:stCondLst>
                                  <p:childTnLst>
                                    <p:set>
                                      <p:cBhvr>
                                        <p:cTn id="19" dur="1" fill="hold">
                                          <p:stCondLst>
                                            <p:cond delay="0"/>
                                          </p:stCondLst>
                                        </p:cTn>
                                        <p:tgtEl>
                                          <p:spTgt spid="397"/>
                                        </p:tgtEl>
                                        <p:attrNameLst>
                                          <p:attrName>style.visibility</p:attrName>
                                        </p:attrNameLst>
                                      </p:cBhvr>
                                      <p:to>
                                        <p:strVal val="visible"/>
                                      </p:to>
                                    </p:set>
                                    <p:animEffect transition="in" filter="fade">
                                      <p:cBhvr>
                                        <p:cTn id="20" dur="2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32"/>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06" name="Google Shape;406;p32"/>
          <p:cNvGrpSpPr/>
          <p:nvPr/>
        </p:nvGrpSpPr>
        <p:grpSpPr>
          <a:xfrm>
            <a:off x="0" y="2984992"/>
            <a:ext cx="731521" cy="673460"/>
            <a:chOff x="3940602" y="308034"/>
            <a:chExt cx="2116791" cy="3428999"/>
          </a:xfrm>
        </p:grpSpPr>
        <p:sp>
          <p:nvSpPr>
            <p:cNvPr id="407" name="Google Shape;407;p32"/>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32"/>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32"/>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10" name="Google Shape;410;p32"/>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32"/>
          <p:cNvSpPr/>
          <p:nvPr/>
        </p:nvSpPr>
        <p:spPr>
          <a:xfrm>
            <a:off x="5685810" y="391886"/>
            <a:ext cx="6009366" cy="6017078"/>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32" descr="Giáo Viên Và Học Sinh Làm Việc Trong Các Bài Học Trên Lớp Hình minh họa Sẵn  có - Tải xuống Hình ảnh Ngay bây giờ - iStock"/>
          <p:cNvPicPr preferRelativeResize="0"/>
          <p:nvPr/>
        </p:nvPicPr>
        <p:blipFill rotWithShape="1">
          <a:blip r:embed="rId3">
            <a:alphaModFix/>
          </a:blip>
          <a:srcRect/>
          <a:stretch/>
        </p:blipFill>
        <p:spPr>
          <a:xfrm>
            <a:off x="5922492" y="1164463"/>
            <a:ext cx="5536001" cy="4470320"/>
          </a:xfrm>
          <a:prstGeom prst="rect">
            <a:avLst/>
          </a:prstGeom>
          <a:noFill/>
          <a:ln>
            <a:noFill/>
          </a:ln>
        </p:spPr>
      </p:pic>
      <p:sp>
        <p:nvSpPr>
          <p:cNvPr id="413" name="Google Shape;413;p32"/>
          <p:cNvSpPr txBox="1"/>
          <p:nvPr/>
        </p:nvSpPr>
        <p:spPr>
          <a:xfrm>
            <a:off x="803499" y="2598447"/>
            <a:ext cx="6308332"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a:solidFill>
                  <a:srgbClr val="00B0F0"/>
                </a:solidFill>
                <a:latin typeface="Arial"/>
                <a:ea typeface="Arial"/>
                <a:cs typeface="Arial"/>
                <a:sym typeface="Arial"/>
              </a:rPr>
              <a:t>Luyện tập</a:t>
            </a:r>
            <a:endParaRPr sz="8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2" name="Picture 1">
            <a:extLst>
              <a:ext uri="{FF2B5EF4-FFF2-40B4-BE49-F238E27FC236}">
                <a16:creationId xmlns:a16="http://schemas.microsoft.com/office/drawing/2014/main" id="{426B2780-5767-E8AC-F884-B041513F1EED}"/>
              </a:ext>
            </a:extLst>
          </p:cNvPr>
          <p:cNvPicPr>
            <a:picLocks noChangeAspect="1"/>
          </p:cNvPicPr>
          <p:nvPr/>
        </p:nvPicPr>
        <p:blipFill>
          <a:blip r:embed="rId3"/>
          <a:stretch>
            <a:fillRect/>
          </a:stretch>
        </p:blipFill>
        <p:spPr>
          <a:xfrm>
            <a:off x="0" y="0"/>
            <a:ext cx="1435043" cy="6858000"/>
          </a:xfrm>
          <a:prstGeom prst="rect">
            <a:avLst/>
          </a:prstGeom>
        </p:spPr>
      </p:pic>
      <p:grpSp>
        <p:nvGrpSpPr>
          <p:cNvPr id="419" name="Google Shape;419;p33"/>
          <p:cNvGrpSpPr/>
          <p:nvPr/>
        </p:nvGrpSpPr>
        <p:grpSpPr>
          <a:xfrm>
            <a:off x="1094179" y="672586"/>
            <a:ext cx="11336123" cy="1153735"/>
            <a:chOff x="960615" y="482849"/>
            <a:chExt cx="11336123" cy="1153735"/>
          </a:xfrm>
        </p:grpSpPr>
        <p:grpSp>
          <p:nvGrpSpPr>
            <p:cNvPr id="420" name="Google Shape;420;p33"/>
            <p:cNvGrpSpPr/>
            <p:nvPr/>
          </p:nvGrpSpPr>
          <p:grpSpPr>
            <a:xfrm>
              <a:off x="2020596" y="513200"/>
              <a:ext cx="10276142" cy="1123384"/>
              <a:chOff x="2126113" y="-35525"/>
              <a:chExt cx="10276142" cy="1123384"/>
            </a:xfrm>
          </p:grpSpPr>
          <p:sp>
            <p:nvSpPr>
              <p:cNvPr id="421" name="Google Shape;421;p33"/>
              <p:cNvSpPr/>
              <p:nvPr/>
            </p:nvSpPr>
            <p:spPr>
              <a:xfrm>
                <a:off x="2126113" y="10641"/>
                <a:ext cx="9919046" cy="1077218"/>
              </a:xfrm>
              <a:prstGeom prst="snip2DiagRect">
                <a:avLst>
                  <a:gd name="adj1" fmla="val 0"/>
                  <a:gd name="adj2" fmla="val 16667"/>
                </a:avLst>
              </a:prstGeom>
              <a:solidFill>
                <a:srgbClr val="EFF694">
                  <a:alpha val="69803"/>
                </a:srgbClr>
              </a:solidFill>
              <a:ln w="12700" cap="flat" cmpd="sng">
                <a:solidFill>
                  <a:srgbClr val="110B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endParaRPr sz="2800" b="1">
                  <a:solidFill>
                    <a:srgbClr val="002060"/>
                  </a:solidFill>
                  <a:latin typeface="Arial"/>
                  <a:ea typeface="Arial"/>
                  <a:cs typeface="Arial"/>
                  <a:sym typeface="Arial"/>
                </a:endParaRPr>
              </a:p>
            </p:txBody>
          </p:sp>
          <p:sp>
            <p:nvSpPr>
              <p:cNvPr id="422" name="Google Shape;422;p33"/>
              <p:cNvSpPr txBox="1"/>
              <p:nvPr/>
            </p:nvSpPr>
            <p:spPr>
              <a:xfrm>
                <a:off x="2526735" y="-35525"/>
                <a:ext cx="987552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a:solidFill>
                      <a:srgbClr val="110BF3"/>
                    </a:solidFill>
                    <a:latin typeface="Calibri"/>
                    <a:ea typeface="Calibri"/>
                    <a:cs typeface="Calibri"/>
                    <a:sym typeface="Calibri"/>
                  </a:rPr>
                  <a:t>Vùng Trung du và miền núi Bắc Bộ có khí hậu nhiệt đới ẩm gió mùa với mùa đông lạnh nhất cả nước.</a:t>
                </a:r>
                <a:endParaRPr sz="3200">
                  <a:solidFill>
                    <a:srgbClr val="110BF3"/>
                  </a:solidFill>
                  <a:latin typeface="Arial"/>
                  <a:ea typeface="Arial"/>
                  <a:cs typeface="Arial"/>
                  <a:sym typeface="Arial"/>
                </a:endParaRPr>
              </a:p>
            </p:txBody>
          </p:sp>
        </p:grpSp>
        <p:grpSp>
          <p:nvGrpSpPr>
            <p:cNvPr id="423" name="Google Shape;423;p33"/>
            <p:cNvGrpSpPr/>
            <p:nvPr/>
          </p:nvGrpSpPr>
          <p:grpSpPr>
            <a:xfrm>
              <a:off x="960615" y="482849"/>
              <a:ext cx="1460603" cy="1137920"/>
              <a:chOff x="421537" y="0"/>
              <a:chExt cx="1460603" cy="1137920"/>
            </a:xfrm>
          </p:grpSpPr>
          <p:sp>
            <p:nvSpPr>
              <p:cNvPr id="424" name="Google Shape;424;p33"/>
              <p:cNvSpPr/>
              <p:nvPr/>
            </p:nvSpPr>
            <p:spPr>
              <a:xfrm>
                <a:off x="421537" y="0"/>
                <a:ext cx="1460603" cy="1137920"/>
              </a:xfrm>
              <a:prstGeom prst="sun">
                <a:avLst>
                  <a:gd name="adj" fmla="val 25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33"/>
              <p:cNvSpPr txBox="1"/>
              <p:nvPr/>
            </p:nvSpPr>
            <p:spPr>
              <a:xfrm>
                <a:off x="909253" y="215017"/>
                <a:ext cx="48517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FF00"/>
                    </a:solidFill>
                    <a:latin typeface="Arial"/>
                    <a:ea typeface="Arial"/>
                    <a:cs typeface="Arial"/>
                    <a:sym typeface="Arial"/>
                  </a:rPr>
                  <a:t>1</a:t>
                </a:r>
                <a:endParaRPr/>
              </a:p>
            </p:txBody>
          </p:sp>
        </p:grpSp>
      </p:grpSp>
      <p:sp>
        <p:nvSpPr>
          <p:cNvPr id="426" name="Google Shape;426;p33"/>
          <p:cNvSpPr txBox="1"/>
          <p:nvPr/>
        </p:nvSpPr>
        <p:spPr>
          <a:xfrm>
            <a:off x="1584902" y="82656"/>
            <a:ext cx="1154815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0" i="0">
                <a:solidFill>
                  <a:srgbClr val="FF0000"/>
                </a:solidFill>
                <a:latin typeface="Calibri"/>
                <a:ea typeface="Calibri"/>
                <a:cs typeface="Calibri"/>
                <a:sym typeface="Calibri"/>
              </a:rPr>
              <a:t>Hãy cho biết trong các câu sau câu nào đúng câu nào sai.</a:t>
            </a:r>
            <a:endParaRPr sz="3200">
              <a:solidFill>
                <a:srgbClr val="FF0066"/>
              </a:solidFill>
              <a:latin typeface="Arial"/>
              <a:ea typeface="Arial"/>
              <a:cs typeface="Arial"/>
              <a:sym typeface="Arial"/>
            </a:endParaRPr>
          </a:p>
        </p:txBody>
      </p:sp>
      <p:grpSp>
        <p:nvGrpSpPr>
          <p:cNvPr id="427" name="Google Shape;427;p33"/>
          <p:cNvGrpSpPr/>
          <p:nvPr/>
        </p:nvGrpSpPr>
        <p:grpSpPr>
          <a:xfrm>
            <a:off x="1236305" y="2155677"/>
            <a:ext cx="11193997" cy="1168911"/>
            <a:chOff x="960615" y="482849"/>
            <a:chExt cx="11193997" cy="1168911"/>
          </a:xfrm>
        </p:grpSpPr>
        <p:grpSp>
          <p:nvGrpSpPr>
            <p:cNvPr id="428" name="Google Shape;428;p33"/>
            <p:cNvGrpSpPr/>
            <p:nvPr/>
          </p:nvGrpSpPr>
          <p:grpSpPr>
            <a:xfrm>
              <a:off x="2020596" y="559366"/>
              <a:ext cx="10134016" cy="1092394"/>
              <a:chOff x="2126113" y="10641"/>
              <a:chExt cx="10134016" cy="1092394"/>
            </a:xfrm>
          </p:grpSpPr>
          <p:sp>
            <p:nvSpPr>
              <p:cNvPr id="429" name="Google Shape;429;p33"/>
              <p:cNvSpPr/>
              <p:nvPr/>
            </p:nvSpPr>
            <p:spPr>
              <a:xfrm>
                <a:off x="2126113" y="10641"/>
                <a:ext cx="9776920" cy="1077218"/>
              </a:xfrm>
              <a:prstGeom prst="snip2DiagRect">
                <a:avLst>
                  <a:gd name="adj1" fmla="val 0"/>
                  <a:gd name="adj2" fmla="val 16667"/>
                </a:avLst>
              </a:prstGeom>
              <a:solidFill>
                <a:srgbClr val="E1EFD8">
                  <a:alpha val="69803"/>
                </a:srgbClr>
              </a:solidFill>
              <a:ln w="12700" cap="flat" cmpd="sng">
                <a:solidFill>
                  <a:srgbClr val="110B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endParaRPr sz="2800" b="1">
                  <a:solidFill>
                    <a:srgbClr val="002060"/>
                  </a:solidFill>
                  <a:latin typeface="Arial"/>
                  <a:ea typeface="Arial"/>
                  <a:cs typeface="Arial"/>
                  <a:sym typeface="Arial"/>
                </a:endParaRPr>
              </a:p>
            </p:txBody>
          </p:sp>
          <p:sp>
            <p:nvSpPr>
              <p:cNvPr id="430" name="Google Shape;430;p33"/>
              <p:cNvSpPr txBox="1"/>
              <p:nvPr/>
            </p:nvSpPr>
            <p:spPr>
              <a:xfrm>
                <a:off x="2384609" y="25817"/>
                <a:ext cx="987552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a:solidFill>
                      <a:srgbClr val="110BF3"/>
                    </a:solidFill>
                    <a:latin typeface="Calibri"/>
                    <a:ea typeface="Calibri"/>
                    <a:cs typeface="Calibri"/>
                    <a:sym typeface="Calibri"/>
                  </a:rPr>
                  <a:t>Vùng Trung du và miền núi Bắc Bộ có khí hậu nhiệt đới ẩm gió mùa với mùa đông lạnh nhất cả nước.</a:t>
                </a:r>
                <a:endParaRPr sz="3200">
                  <a:solidFill>
                    <a:srgbClr val="110BF3"/>
                  </a:solidFill>
                  <a:latin typeface="Arial"/>
                  <a:ea typeface="Arial"/>
                  <a:cs typeface="Arial"/>
                  <a:sym typeface="Arial"/>
                </a:endParaRPr>
              </a:p>
            </p:txBody>
          </p:sp>
        </p:grpSp>
        <p:grpSp>
          <p:nvGrpSpPr>
            <p:cNvPr id="431" name="Google Shape;431;p33"/>
            <p:cNvGrpSpPr/>
            <p:nvPr/>
          </p:nvGrpSpPr>
          <p:grpSpPr>
            <a:xfrm>
              <a:off x="960615" y="482849"/>
              <a:ext cx="1460603" cy="1137920"/>
              <a:chOff x="421537" y="0"/>
              <a:chExt cx="1460603" cy="1137920"/>
            </a:xfrm>
          </p:grpSpPr>
          <p:sp>
            <p:nvSpPr>
              <p:cNvPr id="432" name="Google Shape;432;p33"/>
              <p:cNvSpPr/>
              <p:nvPr/>
            </p:nvSpPr>
            <p:spPr>
              <a:xfrm>
                <a:off x="421537" y="0"/>
                <a:ext cx="1460603" cy="1137920"/>
              </a:xfrm>
              <a:prstGeom prst="sun">
                <a:avLst>
                  <a:gd name="adj" fmla="val 25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33"/>
              <p:cNvSpPr txBox="1"/>
              <p:nvPr/>
            </p:nvSpPr>
            <p:spPr>
              <a:xfrm>
                <a:off x="909253" y="215017"/>
                <a:ext cx="48517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FF00"/>
                    </a:solidFill>
                    <a:latin typeface="Arial"/>
                    <a:ea typeface="Arial"/>
                    <a:cs typeface="Arial"/>
                    <a:sym typeface="Arial"/>
                  </a:rPr>
                  <a:t>2</a:t>
                </a:r>
                <a:endParaRPr/>
              </a:p>
            </p:txBody>
          </p:sp>
        </p:grpSp>
      </p:grpSp>
      <p:grpSp>
        <p:nvGrpSpPr>
          <p:cNvPr id="434" name="Google Shape;434;p33"/>
          <p:cNvGrpSpPr/>
          <p:nvPr/>
        </p:nvGrpSpPr>
        <p:grpSpPr>
          <a:xfrm>
            <a:off x="1445621" y="5115667"/>
            <a:ext cx="11336123" cy="1137920"/>
            <a:chOff x="848874" y="498664"/>
            <a:chExt cx="11336123" cy="1137920"/>
          </a:xfrm>
        </p:grpSpPr>
        <p:grpSp>
          <p:nvGrpSpPr>
            <p:cNvPr id="435" name="Google Shape;435;p33"/>
            <p:cNvGrpSpPr/>
            <p:nvPr/>
          </p:nvGrpSpPr>
          <p:grpSpPr>
            <a:xfrm>
              <a:off x="1982398" y="545001"/>
              <a:ext cx="10202599" cy="1091583"/>
              <a:chOff x="2087915" y="-3724"/>
              <a:chExt cx="10202599" cy="1091583"/>
            </a:xfrm>
          </p:grpSpPr>
          <p:sp>
            <p:nvSpPr>
              <p:cNvPr id="436" name="Google Shape;436;p33"/>
              <p:cNvSpPr/>
              <p:nvPr/>
            </p:nvSpPr>
            <p:spPr>
              <a:xfrm>
                <a:off x="2087915" y="10641"/>
                <a:ext cx="9494061" cy="1077218"/>
              </a:xfrm>
              <a:prstGeom prst="snip2DiagRect">
                <a:avLst>
                  <a:gd name="adj1" fmla="val 0"/>
                  <a:gd name="adj2" fmla="val 16667"/>
                </a:avLst>
              </a:prstGeom>
              <a:solidFill>
                <a:srgbClr val="E1EFD8">
                  <a:alpha val="69803"/>
                </a:srgbClr>
              </a:solidFill>
              <a:ln w="12700" cap="flat" cmpd="sng">
                <a:solidFill>
                  <a:srgbClr val="110B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endParaRPr sz="2800" b="1">
                  <a:solidFill>
                    <a:srgbClr val="002060"/>
                  </a:solidFill>
                  <a:latin typeface="Arial"/>
                  <a:ea typeface="Arial"/>
                  <a:cs typeface="Arial"/>
                  <a:sym typeface="Arial"/>
                </a:endParaRPr>
              </a:p>
            </p:txBody>
          </p:sp>
          <p:sp>
            <p:nvSpPr>
              <p:cNvPr id="437" name="Google Shape;437;p33"/>
              <p:cNvSpPr txBox="1"/>
              <p:nvPr/>
            </p:nvSpPr>
            <p:spPr>
              <a:xfrm>
                <a:off x="2414994" y="-3724"/>
                <a:ext cx="987552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a:solidFill>
                      <a:srgbClr val="110BF3"/>
                    </a:solidFill>
                    <a:latin typeface="Calibri"/>
                    <a:ea typeface="Calibri"/>
                    <a:cs typeface="Calibri"/>
                    <a:sym typeface="Calibri"/>
                  </a:rPr>
                  <a:t>Vùng Trung du và miền núi Bắc Bộ là nơi giàu tài nguyên khoáng sản bậc nhất cả nước.</a:t>
                </a:r>
                <a:endParaRPr sz="3200">
                  <a:solidFill>
                    <a:srgbClr val="110BF3"/>
                  </a:solidFill>
                  <a:latin typeface="Arial"/>
                  <a:ea typeface="Arial"/>
                  <a:cs typeface="Arial"/>
                  <a:sym typeface="Arial"/>
                </a:endParaRPr>
              </a:p>
            </p:txBody>
          </p:sp>
        </p:grpSp>
        <p:grpSp>
          <p:nvGrpSpPr>
            <p:cNvPr id="438" name="Google Shape;438;p33"/>
            <p:cNvGrpSpPr/>
            <p:nvPr/>
          </p:nvGrpSpPr>
          <p:grpSpPr>
            <a:xfrm>
              <a:off x="848874" y="498664"/>
              <a:ext cx="1460603" cy="1137920"/>
              <a:chOff x="309796" y="15815"/>
              <a:chExt cx="1460603" cy="1137920"/>
            </a:xfrm>
          </p:grpSpPr>
          <p:sp>
            <p:nvSpPr>
              <p:cNvPr id="439" name="Google Shape;439;p33"/>
              <p:cNvSpPr/>
              <p:nvPr/>
            </p:nvSpPr>
            <p:spPr>
              <a:xfrm>
                <a:off x="309796" y="15815"/>
                <a:ext cx="1460603" cy="1137920"/>
              </a:xfrm>
              <a:prstGeom prst="sun">
                <a:avLst>
                  <a:gd name="adj" fmla="val 25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33"/>
              <p:cNvSpPr txBox="1"/>
              <p:nvPr/>
            </p:nvSpPr>
            <p:spPr>
              <a:xfrm>
                <a:off x="775750" y="162659"/>
                <a:ext cx="48517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FF00"/>
                    </a:solidFill>
                    <a:latin typeface="Arial"/>
                    <a:ea typeface="Arial"/>
                    <a:cs typeface="Arial"/>
                    <a:sym typeface="Arial"/>
                  </a:rPr>
                  <a:t>4</a:t>
                </a:r>
                <a:endParaRPr/>
              </a:p>
            </p:txBody>
          </p:sp>
        </p:grpSp>
      </p:grpSp>
      <p:grpSp>
        <p:nvGrpSpPr>
          <p:cNvPr id="441" name="Google Shape;441;p33"/>
          <p:cNvGrpSpPr/>
          <p:nvPr/>
        </p:nvGrpSpPr>
        <p:grpSpPr>
          <a:xfrm>
            <a:off x="1308226" y="3586410"/>
            <a:ext cx="10764980" cy="1153735"/>
            <a:chOff x="960615" y="482849"/>
            <a:chExt cx="11082879" cy="1153735"/>
          </a:xfrm>
        </p:grpSpPr>
        <p:grpSp>
          <p:nvGrpSpPr>
            <p:cNvPr id="442" name="Google Shape;442;p33"/>
            <p:cNvGrpSpPr/>
            <p:nvPr/>
          </p:nvGrpSpPr>
          <p:grpSpPr>
            <a:xfrm>
              <a:off x="2020595" y="513200"/>
              <a:ext cx="10022899" cy="1123384"/>
              <a:chOff x="2126112" y="-35525"/>
              <a:chExt cx="10022899" cy="1123384"/>
            </a:xfrm>
          </p:grpSpPr>
          <p:sp>
            <p:nvSpPr>
              <p:cNvPr id="443" name="Google Shape;443;p33"/>
              <p:cNvSpPr/>
              <p:nvPr/>
            </p:nvSpPr>
            <p:spPr>
              <a:xfrm>
                <a:off x="2126112" y="10641"/>
                <a:ext cx="10022899" cy="1077218"/>
              </a:xfrm>
              <a:prstGeom prst="snip2DiagRect">
                <a:avLst>
                  <a:gd name="adj1" fmla="val 0"/>
                  <a:gd name="adj2" fmla="val 16667"/>
                </a:avLst>
              </a:prstGeom>
              <a:solidFill>
                <a:srgbClr val="EFF694">
                  <a:alpha val="69803"/>
                </a:srgbClr>
              </a:solidFill>
              <a:ln w="12700" cap="flat" cmpd="sng">
                <a:solidFill>
                  <a:srgbClr val="110B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endParaRPr sz="2800" b="1">
                  <a:solidFill>
                    <a:srgbClr val="002060"/>
                  </a:solidFill>
                  <a:latin typeface="Arial"/>
                  <a:ea typeface="Arial"/>
                  <a:cs typeface="Arial"/>
                  <a:sym typeface="Arial"/>
                </a:endParaRPr>
              </a:p>
            </p:txBody>
          </p:sp>
          <p:sp>
            <p:nvSpPr>
              <p:cNvPr id="444" name="Google Shape;444;p33"/>
              <p:cNvSpPr txBox="1"/>
              <p:nvPr/>
            </p:nvSpPr>
            <p:spPr>
              <a:xfrm>
                <a:off x="2526735" y="-35525"/>
                <a:ext cx="960001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a:solidFill>
                      <a:srgbClr val="110BF3"/>
                    </a:solidFill>
                    <a:latin typeface="Calibri"/>
                    <a:ea typeface="Calibri"/>
                    <a:cs typeface="Calibri"/>
                    <a:sym typeface="Calibri"/>
                  </a:rPr>
                  <a:t>Vùng Trung du và miền núi Bắc Bộ tiếp giáp với hai quốc gia là Lào và Cam -pu-chia.</a:t>
                </a:r>
                <a:endParaRPr sz="3200">
                  <a:solidFill>
                    <a:srgbClr val="110BF3"/>
                  </a:solidFill>
                  <a:latin typeface="Arial"/>
                  <a:ea typeface="Arial"/>
                  <a:cs typeface="Arial"/>
                  <a:sym typeface="Arial"/>
                </a:endParaRPr>
              </a:p>
            </p:txBody>
          </p:sp>
        </p:grpSp>
        <p:grpSp>
          <p:nvGrpSpPr>
            <p:cNvPr id="445" name="Google Shape;445;p33"/>
            <p:cNvGrpSpPr/>
            <p:nvPr/>
          </p:nvGrpSpPr>
          <p:grpSpPr>
            <a:xfrm>
              <a:off x="960615" y="482849"/>
              <a:ext cx="1460603" cy="1137920"/>
              <a:chOff x="421537" y="0"/>
              <a:chExt cx="1460603" cy="1137920"/>
            </a:xfrm>
          </p:grpSpPr>
          <p:sp>
            <p:nvSpPr>
              <p:cNvPr id="446" name="Google Shape;446;p33"/>
              <p:cNvSpPr/>
              <p:nvPr/>
            </p:nvSpPr>
            <p:spPr>
              <a:xfrm>
                <a:off x="421537" y="0"/>
                <a:ext cx="1460603" cy="1137920"/>
              </a:xfrm>
              <a:prstGeom prst="sun">
                <a:avLst>
                  <a:gd name="adj" fmla="val 25000"/>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33"/>
              <p:cNvSpPr txBox="1"/>
              <p:nvPr/>
            </p:nvSpPr>
            <p:spPr>
              <a:xfrm>
                <a:off x="909253" y="215017"/>
                <a:ext cx="48517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FF00"/>
                    </a:solidFill>
                    <a:latin typeface="Arial"/>
                    <a:ea typeface="Arial"/>
                    <a:cs typeface="Arial"/>
                    <a:sym typeface="Arial"/>
                  </a:rPr>
                  <a:t>3</a:t>
                </a:r>
                <a:endParaRPr/>
              </a:p>
            </p:txBody>
          </p:sp>
        </p:grpSp>
      </p:grpSp>
      <p:pic>
        <p:nvPicPr>
          <p:cNvPr id="448" name="Google Shape;448;p33"/>
          <p:cNvPicPr preferRelativeResize="0"/>
          <p:nvPr/>
        </p:nvPicPr>
        <p:blipFill rotWithShape="1">
          <a:blip r:embed="rId4">
            <a:alphaModFix/>
          </a:blip>
          <a:srcRect r="-5484"/>
          <a:stretch/>
        </p:blipFill>
        <p:spPr>
          <a:xfrm>
            <a:off x="11474478" y="1153444"/>
            <a:ext cx="777276" cy="621776"/>
          </a:xfrm>
          <a:prstGeom prst="rect">
            <a:avLst/>
          </a:prstGeom>
          <a:noFill/>
          <a:ln>
            <a:noFill/>
          </a:ln>
        </p:spPr>
      </p:pic>
      <p:pic>
        <p:nvPicPr>
          <p:cNvPr id="449" name="Google Shape;449;p33"/>
          <p:cNvPicPr preferRelativeResize="0"/>
          <p:nvPr/>
        </p:nvPicPr>
        <p:blipFill rotWithShape="1">
          <a:blip r:embed="rId4">
            <a:alphaModFix/>
          </a:blip>
          <a:srcRect r="-5484"/>
          <a:stretch/>
        </p:blipFill>
        <p:spPr>
          <a:xfrm>
            <a:off x="11414724" y="2734058"/>
            <a:ext cx="777276" cy="621776"/>
          </a:xfrm>
          <a:prstGeom prst="rect">
            <a:avLst/>
          </a:prstGeom>
          <a:noFill/>
          <a:ln>
            <a:noFill/>
          </a:ln>
        </p:spPr>
      </p:pic>
      <p:pic>
        <p:nvPicPr>
          <p:cNvPr id="450" name="Google Shape;450;p33"/>
          <p:cNvPicPr preferRelativeResize="0"/>
          <p:nvPr/>
        </p:nvPicPr>
        <p:blipFill rotWithShape="1">
          <a:blip r:embed="rId5">
            <a:alphaModFix/>
          </a:blip>
          <a:srcRect/>
          <a:stretch/>
        </p:blipFill>
        <p:spPr>
          <a:xfrm>
            <a:off x="10669736" y="4070858"/>
            <a:ext cx="804742" cy="707197"/>
          </a:xfrm>
          <a:prstGeom prst="rect">
            <a:avLst/>
          </a:prstGeom>
          <a:noFill/>
          <a:ln>
            <a:noFill/>
          </a:ln>
        </p:spPr>
      </p:pic>
      <p:pic>
        <p:nvPicPr>
          <p:cNvPr id="451" name="Google Shape;451;p33"/>
          <p:cNvPicPr preferRelativeResize="0"/>
          <p:nvPr/>
        </p:nvPicPr>
        <p:blipFill rotWithShape="1">
          <a:blip r:embed="rId4">
            <a:alphaModFix/>
          </a:blip>
          <a:srcRect r="-5484"/>
          <a:stretch/>
        </p:blipFill>
        <p:spPr>
          <a:xfrm>
            <a:off x="9835306" y="5652952"/>
            <a:ext cx="777276" cy="621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 calcmode="lin" valueType="num">
                                      <p:cBhvr additive="base">
                                        <p:cTn id="7" dur="250"/>
                                        <p:tgtEl>
                                          <p:spTgt spid="448"/>
                                        </p:tgtEl>
                                        <p:attrNameLst>
                                          <p:attrName>ppt_w</p:attrName>
                                        </p:attrNameLst>
                                      </p:cBhvr>
                                      <p:tavLst>
                                        <p:tav tm="0">
                                          <p:val>
                                            <p:strVal val="0"/>
                                          </p:val>
                                        </p:tav>
                                        <p:tav tm="100000">
                                          <p:val>
                                            <p:strVal val="#ppt_w"/>
                                          </p:val>
                                        </p:tav>
                                      </p:tavLst>
                                    </p:anim>
                                    <p:anim calcmode="lin" valueType="num">
                                      <p:cBhvr additive="base">
                                        <p:cTn id="8" dur="250"/>
                                        <p:tgtEl>
                                          <p:spTgt spid="44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49"/>
                                        </p:tgtEl>
                                        <p:attrNameLst>
                                          <p:attrName>style.visibility</p:attrName>
                                        </p:attrNameLst>
                                      </p:cBhvr>
                                      <p:to>
                                        <p:strVal val="visible"/>
                                      </p:to>
                                    </p:set>
                                    <p:anim calcmode="lin" valueType="num">
                                      <p:cBhvr additive="base">
                                        <p:cTn id="13" dur="250"/>
                                        <p:tgtEl>
                                          <p:spTgt spid="449"/>
                                        </p:tgtEl>
                                        <p:attrNameLst>
                                          <p:attrName>ppt_w</p:attrName>
                                        </p:attrNameLst>
                                      </p:cBhvr>
                                      <p:tavLst>
                                        <p:tav tm="0">
                                          <p:val>
                                            <p:strVal val="0"/>
                                          </p:val>
                                        </p:tav>
                                        <p:tav tm="100000">
                                          <p:val>
                                            <p:strVal val="#ppt_w"/>
                                          </p:val>
                                        </p:tav>
                                      </p:tavLst>
                                    </p:anim>
                                    <p:anim calcmode="lin" valueType="num">
                                      <p:cBhvr additive="base">
                                        <p:cTn id="14" dur="250"/>
                                        <p:tgtEl>
                                          <p:spTgt spid="449"/>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1000"/>
                                  </p:stCondLst>
                                  <p:childTnLst>
                                    <p:set>
                                      <p:cBhvr>
                                        <p:cTn id="16" dur="1" fill="hold">
                                          <p:stCondLst>
                                            <p:cond delay="0"/>
                                          </p:stCondLst>
                                        </p:cTn>
                                        <p:tgtEl>
                                          <p:spTgt spid="450"/>
                                        </p:tgtEl>
                                        <p:attrNameLst>
                                          <p:attrName>style.visibility</p:attrName>
                                        </p:attrNameLst>
                                      </p:cBhvr>
                                      <p:to>
                                        <p:strVal val="visible"/>
                                      </p:to>
                                    </p:set>
                                    <p:anim calcmode="lin" valueType="num">
                                      <p:cBhvr additive="base">
                                        <p:cTn id="17" dur="250"/>
                                        <p:tgtEl>
                                          <p:spTgt spid="450"/>
                                        </p:tgtEl>
                                        <p:attrNameLst>
                                          <p:attrName>ppt_w</p:attrName>
                                        </p:attrNameLst>
                                      </p:cBhvr>
                                      <p:tavLst>
                                        <p:tav tm="0">
                                          <p:val>
                                            <p:strVal val="0"/>
                                          </p:val>
                                        </p:tav>
                                        <p:tav tm="100000">
                                          <p:val>
                                            <p:strVal val="#ppt_w"/>
                                          </p:val>
                                        </p:tav>
                                      </p:tavLst>
                                    </p:anim>
                                    <p:anim calcmode="lin" valueType="num">
                                      <p:cBhvr additive="base">
                                        <p:cTn id="18" dur="250"/>
                                        <p:tgtEl>
                                          <p:spTgt spid="450"/>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51"/>
                                        </p:tgtEl>
                                        <p:attrNameLst>
                                          <p:attrName>style.visibility</p:attrName>
                                        </p:attrNameLst>
                                      </p:cBhvr>
                                      <p:to>
                                        <p:strVal val="visible"/>
                                      </p:to>
                                    </p:set>
                                    <p:anim calcmode="lin" valueType="num">
                                      <p:cBhvr additive="base">
                                        <p:cTn id="23" dur="250"/>
                                        <p:tgtEl>
                                          <p:spTgt spid="451"/>
                                        </p:tgtEl>
                                        <p:attrNameLst>
                                          <p:attrName>ppt_w</p:attrName>
                                        </p:attrNameLst>
                                      </p:cBhvr>
                                      <p:tavLst>
                                        <p:tav tm="0">
                                          <p:val>
                                            <p:strVal val="0"/>
                                          </p:val>
                                        </p:tav>
                                        <p:tav tm="100000">
                                          <p:val>
                                            <p:strVal val="#ppt_w"/>
                                          </p:val>
                                        </p:tav>
                                      </p:tavLst>
                                    </p:anim>
                                    <p:anim calcmode="lin" valueType="num">
                                      <p:cBhvr additive="base">
                                        <p:cTn id="24" dur="250"/>
                                        <p:tgtEl>
                                          <p:spTgt spid="45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7" name="Google Shape;457;p34"/>
          <p:cNvPicPr preferRelativeResize="0"/>
          <p:nvPr/>
        </p:nvPicPr>
        <p:blipFill rotWithShape="1">
          <a:blip r:embed="rId3">
            <a:alphaModFix/>
          </a:blip>
          <a:srcRect r="-5484"/>
          <a:stretch/>
        </p:blipFill>
        <p:spPr>
          <a:xfrm>
            <a:off x="9835306" y="5652952"/>
            <a:ext cx="777276" cy="621776"/>
          </a:xfrm>
          <a:prstGeom prst="rect">
            <a:avLst/>
          </a:prstGeom>
          <a:noFill/>
          <a:ln>
            <a:noFill/>
          </a:ln>
        </p:spPr>
      </p:pic>
      <p:sp>
        <p:nvSpPr>
          <p:cNvPr id="458" name="Google Shape;458;p34"/>
          <p:cNvSpPr txBox="1"/>
          <p:nvPr/>
        </p:nvSpPr>
        <p:spPr>
          <a:xfrm>
            <a:off x="1719470" y="368614"/>
            <a:ext cx="1030687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al"/>
                <a:ea typeface="Arial"/>
                <a:cs typeface="Arial"/>
                <a:sym typeface="Arial"/>
              </a:rPr>
              <a:t>Vẽ sơ đồ tư duy thể hiện đặc điểm địa hình, khí hậu, sông, hồ của vùng Trung du và miền núi Bắc Bộ.</a:t>
            </a:r>
            <a:endParaRPr/>
          </a:p>
        </p:txBody>
      </p:sp>
      <p:pic>
        <p:nvPicPr>
          <p:cNvPr id="459" name="Google Shape;459;p34"/>
          <p:cNvPicPr preferRelativeResize="0"/>
          <p:nvPr/>
        </p:nvPicPr>
        <p:blipFill rotWithShape="1">
          <a:blip r:embed="rId4">
            <a:alphaModFix/>
          </a:blip>
          <a:srcRect t="1372"/>
          <a:stretch/>
        </p:blipFill>
        <p:spPr>
          <a:xfrm>
            <a:off x="2882725" y="1510748"/>
            <a:ext cx="7341219" cy="4666937"/>
          </a:xfrm>
          <a:prstGeom prst="rect">
            <a:avLst/>
          </a:prstGeom>
          <a:noFill/>
          <a:ln>
            <a:noFill/>
          </a:ln>
        </p:spPr>
      </p:pic>
      <p:pic>
        <p:nvPicPr>
          <p:cNvPr id="2" name="Picture 1">
            <a:extLst>
              <a:ext uri="{FF2B5EF4-FFF2-40B4-BE49-F238E27FC236}">
                <a16:creationId xmlns:a16="http://schemas.microsoft.com/office/drawing/2014/main" id="{05AE1B20-FBBC-BDCA-0703-487A8FF2F388}"/>
              </a:ext>
            </a:extLst>
          </p:cNvPr>
          <p:cNvPicPr>
            <a:picLocks noChangeAspect="1"/>
          </p:cNvPicPr>
          <p:nvPr/>
        </p:nvPicPr>
        <p:blipFill>
          <a:blip r:embed="rId5"/>
          <a:stretch>
            <a:fillRect/>
          </a:stretch>
        </p:blipFill>
        <p:spPr>
          <a:xfrm>
            <a:off x="0" y="0"/>
            <a:ext cx="143504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cBhvr additive="base">
                                        <p:cTn id="7" dur="250"/>
                                        <p:tgtEl>
                                          <p:spTgt spid="457"/>
                                        </p:tgtEl>
                                        <p:attrNameLst>
                                          <p:attrName>ppt_w</p:attrName>
                                        </p:attrNameLst>
                                      </p:cBhvr>
                                      <p:tavLst>
                                        <p:tav tm="0">
                                          <p:val>
                                            <p:strVal val="0"/>
                                          </p:val>
                                        </p:tav>
                                        <p:tav tm="100000">
                                          <p:val>
                                            <p:strVal val="#ppt_w"/>
                                          </p:val>
                                        </p:tav>
                                      </p:tavLst>
                                    </p:anim>
                                    <p:anim calcmode="lin" valueType="num">
                                      <p:cBhvr additive="base">
                                        <p:cTn id="8" dur="250"/>
                                        <p:tgtEl>
                                          <p:spTgt spid="45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Google Shape;464;p3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35"/>
          <p:cNvSpPr txBox="1"/>
          <p:nvPr/>
        </p:nvSpPr>
        <p:spPr>
          <a:xfrm>
            <a:off x="256853" y="1786467"/>
            <a:ext cx="11932098" cy="1076402"/>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0"/>
              </a:spcBef>
              <a:spcAft>
                <a:spcPts val="0"/>
              </a:spcAft>
              <a:buNone/>
            </a:pPr>
            <a:r>
              <a:rPr lang="en-US" sz="3600" b="0" i="0">
                <a:solidFill>
                  <a:srgbClr val="110BF3"/>
                </a:solidFill>
                <a:latin typeface="Arial"/>
                <a:ea typeface="Arial"/>
                <a:cs typeface="Arial"/>
                <a:sym typeface="Arial"/>
              </a:rPr>
              <a:t>Nếu đi du lịch ở thị xã Sa Pa, em sẽ chọn đi vào mùa nào trong năm? Vì sao?</a:t>
            </a:r>
            <a:endParaRPr sz="4000">
              <a:solidFill>
                <a:srgbClr val="110BF3"/>
              </a:solidFill>
              <a:latin typeface="Arial"/>
              <a:ea typeface="Arial"/>
              <a:cs typeface="Arial"/>
              <a:sym typeface="Arial"/>
            </a:endParaRPr>
          </a:p>
        </p:txBody>
      </p:sp>
      <p:pic>
        <p:nvPicPr>
          <p:cNvPr id="466" name="Google Shape;466;p35" descr="Hồ Sapa - Khám phá địa điểm du lịch Sapa mùa hè thú vị"/>
          <p:cNvPicPr preferRelativeResize="0"/>
          <p:nvPr/>
        </p:nvPicPr>
        <p:blipFill rotWithShape="1">
          <a:blip r:embed="rId3">
            <a:alphaModFix/>
          </a:blip>
          <a:srcRect l="26765" r="30611" b="-1"/>
          <a:stretch/>
        </p:blipFill>
        <p:spPr>
          <a:xfrm>
            <a:off x="179738" y="3037959"/>
            <a:ext cx="2827865" cy="3731891"/>
          </a:xfrm>
          <a:prstGeom prst="rect">
            <a:avLst/>
          </a:prstGeom>
          <a:noFill/>
          <a:ln>
            <a:noFill/>
          </a:ln>
        </p:spPr>
      </p:pic>
      <p:pic>
        <p:nvPicPr>
          <p:cNvPr id="467" name="Google Shape;467;p35" descr="7 điểm du lịch hấp dẫn ở Sa Pa du khách không thể bỏ lỡ | Điểm đến |  Vietnam+ (VietnamPlus)"/>
          <p:cNvPicPr preferRelativeResize="0"/>
          <p:nvPr/>
        </p:nvPicPr>
        <p:blipFill rotWithShape="1">
          <a:blip r:embed="rId4">
            <a:alphaModFix/>
          </a:blip>
          <a:srcRect l="25617" r="25697"/>
          <a:stretch/>
        </p:blipFill>
        <p:spPr>
          <a:xfrm>
            <a:off x="6161412" y="3048184"/>
            <a:ext cx="2827865" cy="3731891"/>
          </a:xfrm>
          <a:prstGeom prst="rect">
            <a:avLst/>
          </a:prstGeom>
          <a:noFill/>
          <a:ln>
            <a:noFill/>
          </a:ln>
        </p:spPr>
      </p:pic>
      <p:pic>
        <p:nvPicPr>
          <p:cNvPr id="468" name="Google Shape;468;p35" descr="Toàn cảnh thị xã có lượng khách du lịch nhiều gấp 50 lần dân số - Ảnh 1."/>
          <p:cNvPicPr preferRelativeResize="0"/>
          <p:nvPr/>
        </p:nvPicPr>
        <p:blipFill rotWithShape="1">
          <a:blip r:embed="rId5">
            <a:alphaModFix/>
          </a:blip>
          <a:srcRect l="32543" r="23694" b="-2"/>
          <a:stretch/>
        </p:blipFill>
        <p:spPr>
          <a:xfrm>
            <a:off x="3263561" y="3037958"/>
            <a:ext cx="2827865" cy="3731891"/>
          </a:xfrm>
          <a:prstGeom prst="rect">
            <a:avLst/>
          </a:prstGeom>
          <a:noFill/>
          <a:ln>
            <a:noFill/>
          </a:ln>
        </p:spPr>
      </p:pic>
      <p:pic>
        <p:nvPicPr>
          <p:cNvPr id="469" name="Google Shape;469;p35" descr="Toàn cảnh thị xã có lượng khách du lịch nhiều gấp 50 lần dân số - Ảnh 2."/>
          <p:cNvPicPr preferRelativeResize="0"/>
          <p:nvPr/>
        </p:nvPicPr>
        <p:blipFill rotWithShape="1">
          <a:blip r:embed="rId6">
            <a:alphaModFix/>
          </a:blip>
          <a:srcRect l="16852" r="40523" b="-1"/>
          <a:stretch/>
        </p:blipFill>
        <p:spPr>
          <a:xfrm>
            <a:off x="9173657" y="3037959"/>
            <a:ext cx="2827865" cy="3731891"/>
          </a:xfrm>
          <a:prstGeom prst="rect">
            <a:avLst/>
          </a:prstGeom>
          <a:noFill/>
          <a:ln>
            <a:noFill/>
          </a:ln>
        </p:spPr>
      </p:pic>
      <p:pic>
        <p:nvPicPr>
          <p:cNvPr id="470" name="Google Shape;470;p35"/>
          <p:cNvPicPr preferRelativeResize="0"/>
          <p:nvPr/>
        </p:nvPicPr>
        <p:blipFill rotWithShape="1">
          <a:blip r:embed="rId7">
            <a:alphaModFix/>
          </a:blip>
          <a:srcRect/>
          <a:stretch/>
        </p:blipFill>
        <p:spPr>
          <a:xfrm>
            <a:off x="2429044" y="-368132"/>
            <a:ext cx="7324764" cy="23027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36" descr="A picture containing diagram&#10;&#10;Description automatically generated"/>
          <p:cNvPicPr preferRelativeResize="0"/>
          <p:nvPr/>
        </p:nvPicPr>
        <p:blipFill rotWithShape="1">
          <a:blip r:embed="rId3">
            <a:alphaModFix/>
          </a:blip>
          <a:srcRect b="899"/>
          <a:stretch/>
        </p:blipFill>
        <p:spPr>
          <a:xfrm>
            <a:off x="20" y="1282"/>
            <a:ext cx="12191980" cy="6856718"/>
          </a:xfrm>
          <a:prstGeom prst="rect">
            <a:avLst/>
          </a:prstGeom>
          <a:noFill/>
          <a:ln>
            <a:noFill/>
          </a:ln>
        </p:spPr>
      </p:pic>
      <p:sp>
        <p:nvSpPr>
          <p:cNvPr id="477" name="Google Shape;477;p36"/>
          <p:cNvSpPr txBox="1"/>
          <p:nvPr/>
        </p:nvSpPr>
        <p:spPr>
          <a:xfrm>
            <a:off x="3395720" y="3287932"/>
            <a:ext cx="5615990"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300">
              <a:solidFill>
                <a:srgbClr val="0070C0"/>
              </a:solidFill>
              <a:latin typeface="Arial"/>
              <a:ea typeface="Arial"/>
              <a:cs typeface="Arial"/>
              <a:sym typeface="Arial"/>
            </a:endParaRPr>
          </a:p>
        </p:txBody>
      </p:sp>
      <p:sp>
        <p:nvSpPr>
          <p:cNvPr id="478" name="Google Shape;478;p36"/>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79" name="Google Shape;479;p36"/>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80" name="Google Shape;480;p36"/>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81" name="Google Shape;481;p36"/>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82" name="Google Shape;482;p36"/>
          <p:cNvSpPr/>
          <p:nvPr/>
        </p:nvSpPr>
        <p:spPr>
          <a:xfrm>
            <a:off x="6873390" y="4655836"/>
            <a:ext cx="4218261" cy="1056908"/>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83" name="Google Shape;483;p36"/>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84" name="Google Shape;484;p36"/>
          <p:cNvSpPr txBox="1"/>
          <p:nvPr/>
        </p:nvSpPr>
        <p:spPr>
          <a:xfrm>
            <a:off x="7175823" y="1814508"/>
            <a:ext cx="3866133" cy="528800"/>
          </a:xfrm>
          <a:prstGeom prst="rect">
            <a:avLst/>
          </a:prstGeom>
          <a:noFill/>
          <a:ln>
            <a:noFill/>
          </a:ln>
        </p:spPr>
        <p:txBody>
          <a:bodyPr spcFirstLastPara="1" wrap="square" lIns="0" tIns="0" rIns="0" bIns="0" anchor="t" anchorCtr="0">
            <a:noAutofit/>
          </a:bodyPr>
          <a:lstStyle/>
          <a:p>
            <a:pPr marL="228600" marR="0" lvl="0" indent="-228600" algn="l" rtl="0">
              <a:lnSpc>
                <a:spcPct val="90000"/>
              </a:lnSpc>
              <a:spcBef>
                <a:spcPts val="0"/>
              </a:spcBef>
              <a:spcAft>
                <a:spcPts val="700"/>
              </a:spcAft>
              <a:buClr>
                <a:srgbClr val="1414F8"/>
              </a:buClr>
              <a:buSzPts val="2000"/>
              <a:buFont typeface="Arial"/>
              <a:buChar char="•"/>
            </a:pPr>
            <a:r>
              <a:rPr lang="en-US" sz="2000">
                <a:solidFill>
                  <a:srgbClr val="1414F8"/>
                </a:solidFill>
                <a:latin typeface="Arial"/>
                <a:ea typeface="Arial"/>
                <a:cs typeface="Arial"/>
                <a:sym typeface="Arial"/>
              </a:rPr>
              <a:t>Xem lại bài đã học</a:t>
            </a:r>
            <a:endParaRPr/>
          </a:p>
        </p:txBody>
      </p:sp>
      <p:sp>
        <p:nvSpPr>
          <p:cNvPr id="485" name="Google Shape;485;p36"/>
          <p:cNvSpPr txBox="1"/>
          <p:nvPr/>
        </p:nvSpPr>
        <p:spPr>
          <a:xfrm>
            <a:off x="6959724" y="3359296"/>
            <a:ext cx="4218261" cy="528800"/>
          </a:xfrm>
          <a:prstGeom prst="rect">
            <a:avLst/>
          </a:prstGeom>
          <a:noFill/>
          <a:ln>
            <a:noFill/>
          </a:ln>
        </p:spPr>
        <p:txBody>
          <a:bodyPr spcFirstLastPara="1" wrap="square" lIns="0" tIns="0" rIns="0" bIns="0" anchor="t" anchorCtr="0">
            <a:noAutofit/>
          </a:bodyPr>
          <a:lstStyle/>
          <a:p>
            <a:pPr marL="228600" marR="0" lvl="0" indent="-228600" algn="l" rtl="0">
              <a:lnSpc>
                <a:spcPct val="90000"/>
              </a:lnSpc>
              <a:spcBef>
                <a:spcPts val="0"/>
              </a:spcBef>
              <a:spcAft>
                <a:spcPts val="700"/>
              </a:spcAft>
              <a:buClr>
                <a:srgbClr val="1414F8"/>
              </a:buClr>
              <a:buSzPts val="2000"/>
              <a:buFont typeface="Arial"/>
              <a:buChar char="•"/>
            </a:pPr>
            <a:r>
              <a:rPr lang="en-US" sz="2000">
                <a:solidFill>
                  <a:srgbClr val="1414F8"/>
                </a:solidFill>
                <a:latin typeface="Arial"/>
                <a:ea typeface="Arial"/>
                <a:cs typeface="Arial"/>
                <a:sym typeface="Arial"/>
              </a:rPr>
              <a:t>Hoàn thành bài tập vận dụng</a:t>
            </a:r>
            <a:endParaRPr sz="2000">
              <a:solidFill>
                <a:srgbClr val="1414F8"/>
              </a:solidFill>
              <a:latin typeface="Arial"/>
              <a:ea typeface="Arial"/>
              <a:cs typeface="Arial"/>
              <a:sym typeface="Arial"/>
            </a:endParaRPr>
          </a:p>
        </p:txBody>
      </p:sp>
      <p:sp>
        <p:nvSpPr>
          <p:cNvPr id="486" name="Google Shape;486;p36"/>
          <p:cNvSpPr txBox="1"/>
          <p:nvPr/>
        </p:nvSpPr>
        <p:spPr>
          <a:xfrm flipH="1">
            <a:off x="6916704" y="4701853"/>
            <a:ext cx="4178842" cy="1184379"/>
          </a:xfrm>
          <a:prstGeom prst="rect">
            <a:avLst/>
          </a:prstGeom>
          <a:noFill/>
          <a:ln>
            <a:noFill/>
          </a:ln>
        </p:spPr>
        <p:txBody>
          <a:bodyPr spcFirstLastPara="1" wrap="square" lIns="0" tIns="0" rIns="0" bIns="0" anchor="t" anchorCtr="0">
            <a:noAutofit/>
          </a:bodyPr>
          <a:lstStyle/>
          <a:p>
            <a:pPr marL="228600" marR="0" lvl="0" indent="-228600" algn="just" rtl="0">
              <a:lnSpc>
                <a:spcPct val="90000"/>
              </a:lnSpc>
              <a:spcBef>
                <a:spcPts val="1000"/>
              </a:spcBef>
              <a:spcAft>
                <a:spcPts val="0"/>
              </a:spcAft>
              <a:buClr>
                <a:srgbClr val="110BF3"/>
              </a:buClr>
              <a:buSzPts val="2000"/>
              <a:buFont typeface="Arial"/>
              <a:buChar char="•"/>
            </a:pPr>
            <a:r>
              <a:rPr lang="en-US" sz="2000">
                <a:solidFill>
                  <a:srgbClr val="110BF3"/>
                </a:solidFill>
                <a:latin typeface="Arial"/>
                <a:ea typeface="Arial"/>
                <a:cs typeface="Arial"/>
                <a:sym typeface="Arial"/>
              </a:rPr>
              <a:t>Chuẩn bị bài 4, mục 3: </a:t>
            </a:r>
            <a:r>
              <a:rPr lang="en-US" sz="2000" i="0">
                <a:solidFill>
                  <a:srgbClr val="110BF3"/>
                </a:solidFill>
                <a:latin typeface="Arial"/>
                <a:ea typeface="Arial"/>
                <a:cs typeface="Arial"/>
                <a:sym typeface="Arial"/>
              </a:rPr>
              <a:t> </a:t>
            </a:r>
            <a:r>
              <a:rPr lang="en-US" sz="2000">
                <a:solidFill>
                  <a:srgbClr val="110BF3"/>
                </a:solidFill>
                <a:latin typeface="Arial"/>
                <a:ea typeface="Arial"/>
                <a:cs typeface="Arial"/>
                <a:sym typeface="Arial"/>
              </a:rPr>
              <a:t>ảnh hưởng của các điều kiện tự nhiên đối với sản xuất và đời sống.</a:t>
            </a:r>
            <a:endParaRPr sz="2000" i="0">
              <a:solidFill>
                <a:srgbClr val="110BF3"/>
              </a:solidFill>
              <a:latin typeface="Arial"/>
              <a:ea typeface="Arial"/>
              <a:cs typeface="Arial"/>
              <a:sym typeface="Arial"/>
            </a:endParaRPr>
          </a:p>
          <a:p>
            <a:pPr marL="228600" marR="0" lvl="0" indent="-101600" algn="l" rtl="0">
              <a:lnSpc>
                <a:spcPct val="90000"/>
              </a:lnSpc>
              <a:spcBef>
                <a:spcPts val="1000"/>
              </a:spcBef>
              <a:spcAft>
                <a:spcPts val="0"/>
              </a:spcAft>
              <a:buClr>
                <a:schemeClr val="dk1"/>
              </a:buClr>
              <a:buSzPts val="2000"/>
              <a:buFont typeface="Arial"/>
              <a:buNone/>
            </a:pPr>
            <a:endParaRPr sz="2000">
              <a:solidFill>
                <a:srgbClr val="0000FF"/>
              </a:solidFill>
              <a:latin typeface="Arial"/>
              <a:ea typeface="Arial"/>
              <a:cs typeface="Arial"/>
              <a:sym typeface="Arial"/>
            </a:endParaRPr>
          </a:p>
        </p:txBody>
      </p:sp>
      <p:grpSp>
        <p:nvGrpSpPr>
          <p:cNvPr id="487" name="Google Shape;487;p36"/>
          <p:cNvGrpSpPr/>
          <p:nvPr/>
        </p:nvGrpSpPr>
        <p:grpSpPr>
          <a:xfrm>
            <a:off x="5555952" y="1346550"/>
            <a:ext cx="1316800" cy="1316800"/>
            <a:chOff x="5140486" y="1429965"/>
            <a:chExt cx="987600" cy="987600"/>
          </a:xfrm>
        </p:grpSpPr>
        <p:sp>
          <p:nvSpPr>
            <p:cNvPr id="488" name="Google Shape;488;p36"/>
            <p:cNvSpPr/>
            <p:nvPr/>
          </p:nvSpPr>
          <p:spPr>
            <a:xfrm>
              <a:off x="5140486" y="1429965"/>
              <a:ext cx="987600" cy="987600"/>
            </a:xfrm>
            <a:prstGeom prst="pie">
              <a:avLst>
                <a:gd name="adj1" fmla="val 16142386"/>
                <a:gd name="adj2" fmla="val 16126097"/>
              </a:avLst>
            </a:prstGeom>
            <a:solidFill>
              <a:srgbClr val="FEE59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89" name="Google Shape;489;p36"/>
            <p:cNvSpPr/>
            <p:nvPr/>
          </p:nvSpPr>
          <p:spPr>
            <a:xfrm>
              <a:off x="5140486" y="1429965"/>
              <a:ext cx="987600" cy="987600"/>
            </a:xfrm>
            <a:prstGeom prst="pie">
              <a:avLst>
                <a:gd name="adj1" fmla="val 16107154"/>
                <a:gd name="adj2" fmla="val 18757646"/>
              </a:avLst>
            </a:prstGeom>
            <a:solidFill>
              <a:srgbClr val="FEE59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grpSp>
        <p:nvGrpSpPr>
          <p:cNvPr id="490" name="Google Shape;490;p36"/>
          <p:cNvGrpSpPr/>
          <p:nvPr/>
        </p:nvGrpSpPr>
        <p:grpSpPr>
          <a:xfrm>
            <a:off x="-700566" y="1249430"/>
            <a:ext cx="6020717" cy="4700400"/>
            <a:chOff x="417550" y="1357125"/>
            <a:chExt cx="4515538" cy="3525300"/>
          </a:xfrm>
        </p:grpSpPr>
        <p:sp>
          <p:nvSpPr>
            <p:cNvPr id="491" name="Google Shape;491;p36"/>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solidFill>
              <a:srgbClr val="E555B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92" name="Google Shape;492;p36"/>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solidFill>
              <a:srgbClr val="E555B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93" name="Google Shape;493;p36"/>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solidFill>
              <a:srgbClr val="E555B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94" name="Google Shape;494;p36"/>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rgbClr val="E5A5D9"/>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95" name="Google Shape;495;p36"/>
            <p:cNvSpPr/>
            <p:nvPr/>
          </p:nvSpPr>
          <p:spPr>
            <a:xfrm rot="5400000" flipH="1">
              <a:off x="417550" y="1357125"/>
              <a:ext cx="3525300" cy="3525300"/>
            </a:xfrm>
            <a:prstGeom prst="blockArc">
              <a:avLst>
                <a:gd name="adj1" fmla="val 10775262"/>
                <a:gd name="adj2" fmla="val 25083"/>
                <a:gd name="adj3" fmla="val 623"/>
              </a:avLst>
            </a:prstGeom>
            <a:solidFill>
              <a:srgbClr val="E555B2"/>
            </a:solidFill>
            <a:ln w="9525"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96" name="Google Shape;496;p36"/>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97" name="Google Shape;497;p36"/>
            <p:cNvSpPr/>
            <p:nvPr/>
          </p:nvSpPr>
          <p:spPr>
            <a:xfrm rot="5400000" flipH="1">
              <a:off x="586988" y="1523175"/>
              <a:ext cx="3181800" cy="3181800"/>
            </a:xfrm>
            <a:prstGeom prst="blockArc">
              <a:avLst>
                <a:gd name="adj1" fmla="val 10775262"/>
                <a:gd name="adj2" fmla="val 25083"/>
                <a:gd name="adj3" fmla="val 623"/>
              </a:avLst>
            </a:prstGeom>
            <a:solidFill>
              <a:srgbClr val="E555B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grpSp>
      <p:sp>
        <p:nvSpPr>
          <p:cNvPr id="498" name="Google Shape;498;p36"/>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99" name="Google Shape;499;p36"/>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00" name="Google Shape;500;p36"/>
          <p:cNvSpPr txBox="1"/>
          <p:nvPr/>
        </p:nvSpPr>
        <p:spPr>
          <a:xfrm>
            <a:off x="749674" y="3172758"/>
            <a:ext cx="21945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DẶN DÒ</a:t>
            </a:r>
            <a:endParaRPr/>
          </a:p>
        </p:txBody>
      </p:sp>
      <p:sp>
        <p:nvSpPr>
          <p:cNvPr id="501" name="Google Shape;501;p36"/>
          <p:cNvSpPr txBox="1"/>
          <p:nvPr/>
        </p:nvSpPr>
        <p:spPr>
          <a:xfrm>
            <a:off x="5981074" y="1618708"/>
            <a:ext cx="59530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1</a:t>
            </a:r>
            <a:endParaRPr/>
          </a:p>
        </p:txBody>
      </p:sp>
      <p:sp>
        <p:nvSpPr>
          <p:cNvPr id="502" name="Google Shape;502;p36"/>
          <p:cNvSpPr txBox="1"/>
          <p:nvPr/>
        </p:nvSpPr>
        <p:spPr>
          <a:xfrm>
            <a:off x="5958670" y="3243108"/>
            <a:ext cx="59530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2</a:t>
            </a:r>
            <a:endParaRPr/>
          </a:p>
        </p:txBody>
      </p:sp>
      <p:sp>
        <p:nvSpPr>
          <p:cNvPr id="503" name="Google Shape;503;p36"/>
          <p:cNvSpPr txBox="1"/>
          <p:nvPr/>
        </p:nvSpPr>
        <p:spPr>
          <a:xfrm>
            <a:off x="5936266" y="4867508"/>
            <a:ext cx="59530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3</a:t>
            </a:r>
            <a:endParaRPr/>
          </a:p>
        </p:txBody>
      </p:sp>
      <p:pic>
        <p:nvPicPr>
          <p:cNvPr id="504" name="Google Shape;504;p36"/>
          <p:cNvPicPr preferRelativeResize="0"/>
          <p:nvPr/>
        </p:nvPicPr>
        <p:blipFill rotWithShape="1">
          <a:blip r:embed="rId4">
            <a:alphaModFix/>
          </a:blip>
          <a:srcRect/>
          <a:stretch/>
        </p:blipFill>
        <p:spPr>
          <a:xfrm>
            <a:off x="9749928" y="105285"/>
            <a:ext cx="2220280" cy="15510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8" descr="Graphical user interface, website, calendar&#10;&#10;Description automatically generated"/>
          <p:cNvPicPr preferRelativeResize="0"/>
          <p:nvPr/>
        </p:nvPicPr>
        <p:blipFill rotWithShape="1">
          <a:blip r:embed="rId3">
            <a:alphaModFix/>
          </a:blip>
          <a:srcRect b="18197"/>
          <a:stretch/>
        </p:blipFill>
        <p:spPr>
          <a:xfrm>
            <a:off x="0" y="0"/>
            <a:ext cx="12192000" cy="6858000"/>
          </a:xfrm>
          <a:prstGeom prst="rect">
            <a:avLst/>
          </a:prstGeom>
          <a:noFill/>
          <a:ln>
            <a:noFill/>
          </a:ln>
        </p:spPr>
      </p:pic>
      <p:pic>
        <p:nvPicPr>
          <p:cNvPr id="219" name="Google Shape;219;p18"/>
          <p:cNvPicPr preferRelativeResize="0"/>
          <p:nvPr/>
        </p:nvPicPr>
        <p:blipFill rotWithShape="1">
          <a:blip r:embed="rId4">
            <a:alphaModFix/>
          </a:blip>
          <a:srcRect/>
          <a:stretch/>
        </p:blipFill>
        <p:spPr>
          <a:xfrm>
            <a:off x="219193" y="83462"/>
            <a:ext cx="2017681" cy="1477231"/>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pSp>
        <p:nvGrpSpPr>
          <p:cNvPr id="509" name="Google Shape;509;p37"/>
          <p:cNvGrpSpPr/>
          <p:nvPr/>
        </p:nvGrpSpPr>
        <p:grpSpPr>
          <a:xfrm>
            <a:off x="6987003" y="1963636"/>
            <a:ext cx="2461785" cy="833326"/>
            <a:chOff x="5736823" y="1306229"/>
            <a:chExt cx="998274" cy="307095"/>
          </a:xfrm>
        </p:grpSpPr>
        <p:sp>
          <p:nvSpPr>
            <p:cNvPr id="510" name="Google Shape;510;p37"/>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511" name="Google Shape;511;p37"/>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37"/>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3" name="Google Shape;513;p37"/>
          <p:cNvSpPr txBox="1"/>
          <p:nvPr/>
        </p:nvSpPr>
        <p:spPr>
          <a:xfrm>
            <a:off x="5839767" y="3330322"/>
            <a:ext cx="479237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200">
                <a:solidFill>
                  <a:srgbClr val="FFFFFF"/>
                </a:solidFill>
                <a:latin typeface="Great Vibes"/>
                <a:ea typeface="Great Vibes"/>
                <a:cs typeface="Great Vibes"/>
                <a:sym typeface="Great Vibes"/>
              </a:rPr>
              <a:t>Thank You</a:t>
            </a:r>
            <a:endParaRPr sz="7200">
              <a:solidFill>
                <a:srgbClr val="FFFFFF"/>
              </a:solidFill>
              <a:latin typeface="Great Vibes"/>
              <a:ea typeface="Great Vibes"/>
              <a:cs typeface="Great Vibes"/>
              <a:sym typeface="Great Vibes"/>
            </a:endParaRPr>
          </a:p>
        </p:txBody>
      </p:sp>
      <p:pic>
        <p:nvPicPr>
          <p:cNvPr id="514" name="Google Shape;514;p37"/>
          <p:cNvPicPr preferRelativeResize="0"/>
          <p:nvPr/>
        </p:nvPicPr>
        <p:blipFill rotWithShape="1">
          <a:blip r:embed="rId3">
            <a:alphaModFix/>
          </a:blip>
          <a:srcRect/>
          <a:stretch/>
        </p:blipFill>
        <p:spPr>
          <a:xfrm>
            <a:off x="379259" y="135514"/>
            <a:ext cx="11145805" cy="10288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38" descr="Phát huy cao nhất tiềm năng, lợi thế vùng trung du và miền núi Bắc Bộ | Tư  liệu văn kiện Đảng"/>
          <p:cNvPicPr preferRelativeResize="0"/>
          <p:nvPr/>
        </p:nvPicPr>
        <p:blipFill rotWithShape="1">
          <a:blip r:embed="rId3">
            <a:alphaModFix/>
          </a:blip>
          <a:srcRect/>
          <a:stretch/>
        </p:blipFill>
        <p:spPr>
          <a:xfrm>
            <a:off x="1359882" y="1751193"/>
            <a:ext cx="4549822" cy="3705067"/>
          </a:xfrm>
          <a:prstGeom prst="cloud">
            <a:avLst/>
          </a:prstGeom>
          <a:noFill/>
          <a:ln>
            <a:noFill/>
          </a:ln>
        </p:spPr>
      </p:pic>
      <p:sp>
        <p:nvSpPr>
          <p:cNvPr id="520" name="Google Shape;520;p38"/>
          <p:cNvSpPr/>
          <p:nvPr/>
        </p:nvSpPr>
        <p:spPr>
          <a:xfrm rot="2298596">
            <a:off x="3969905" y="4943989"/>
            <a:ext cx="3057842" cy="1082789"/>
          </a:xfrm>
          <a:custGeom>
            <a:avLst/>
            <a:gdLst/>
            <a:ahLst/>
            <a:cxnLst/>
            <a:rect l="l" t="t" r="r" b="b"/>
            <a:pathLst>
              <a:path w="2383264" h="861152" extrusionOk="0">
                <a:moveTo>
                  <a:pt x="7620" y="617312"/>
                </a:moveTo>
                <a:cubicBezTo>
                  <a:pt x="153035" y="544287"/>
                  <a:pt x="230609" y="424344"/>
                  <a:pt x="421744" y="367500"/>
                </a:cubicBezTo>
                <a:cubicBezTo>
                  <a:pt x="612879" y="310656"/>
                  <a:pt x="933400" y="301796"/>
                  <a:pt x="1154431" y="276245"/>
                </a:cubicBezTo>
                <a:cubicBezTo>
                  <a:pt x="1375462" y="250694"/>
                  <a:pt x="1544098" y="260218"/>
                  <a:pt x="1747933" y="214192"/>
                </a:cubicBezTo>
                <a:cubicBezTo>
                  <a:pt x="1951768" y="168167"/>
                  <a:pt x="2328360" y="4207"/>
                  <a:pt x="2377440" y="92"/>
                </a:cubicBezTo>
                <a:cubicBezTo>
                  <a:pt x="2426520" y="-4023"/>
                  <a:pt x="2152410" y="130327"/>
                  <a:pt x="2042416" y="189499"/>
                </a:cubicBezTo>
                <a:cubicBezTo>
                  <a:pt x="1932422" y="248671"/>
                  <a:pt x="1897857" y="290174"/>
                  <a:pt x="1717474" y="355126"/>
                </a:cubicBezTo>
                <a:cubicBezTo>
                  <a:pt x="1537091" y="420078"/>
                  <a:pt x="1247140" y="500472"/>
                  <a:pt x="960120" y="579212"/>
                </a:cubicBezTo>
                <a:cubicBezTo>
                  <a:pt x="673100" y="657952"/>
                  <a:pt x="336550" y="759552"/>
                  <a:pt x="0" y="861152"/>
                </a:cubicBezTo>
              </a:path>
            </a:pathLst>
          </a:cu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1" name="Google Shape;521;p38"/>
          <p:cNvSpPr/>
          <p:nvPr/>
        </p:nvSpPr>
        <p:spPr>
          <a:xfrm rot="-1141334">
            <a:off x="4878497" y="1399308"/>
            <a:ext cx="2868666" cy="1082789"/>
          </a:xfrm>
          <a:custGeom>
            <a:avLst/>
            <a:gdLst/>
            <a:ahLst/>
            <a:cxnLst/>
            <a:rect l="l" t="t" r="r" b="b"/>
            <a:pathLst>
              <a:path w="2383264" h="861152" extrusionOk="0">
                <a:moveTo>
                  <a:pt x="7620" y="617312"/>
                </a:moveTo>
                <a:cubicBezTo>
                  <a:pt x="153035" y="544287"/>
                  <a:pt x="230609" y="424344"/>
                  <a:pt x="421744" y="367500"/>
                </a:cubicBezTo>
                <a:cubicBezTo>
                  <a:pt x="612879" y="310656"/>
                  <a:pt x="933400" y="301796"/>
                  <a:pt x="1154431" y="276245"/>
                </a:cubicBezTo>
                <a:cubicBezTo>
                  <a:pt x="1375462" y="250694"/>
                  <a:pt x="1544098" y="260218"/>
                  <a:pt x="1747933" y="214192"/>
                </a:cubicBezTo>
                <a:cubicBezTo>
                  <a:pt x="1951768" y="168167"/>
                  <a:pt x="2328360" y="4207"/>
                  <a:pt x="2377440" y="92"/>
                </a:cubicBezTo>
                <a:cubicBezTo>
                  <a:pt x="2426520" y="-4023"/>
                  <a:pt x="2152410" y="130327"/>
                  <a:pt x="2042416" y="189499"/>
                </a:cubicBezTo>
                <a:cubicBezTo>
                  <a:pt x="1932422" y="248671"/>
                  <a:pt x="1897857" y="290174"/>
                  <a:pt x="1717474" y="355126"/>
                </a:cubicBezTo>
                <a:cubicBezTo>
                  <a:pt x="1537091" y="420078"/>
                  <a:pt x="1247140" y="500472"/>
                  <a:pt x="960120" y="579212"/>
                </a:cubicBezTo>
                <a:cubicBezTo>
                  <a:pt x="673100" y="657952"/>
                  <a:pt x="336550" y="759552"/>
                  <a:pt x="0" y="861152"/>
                </a:cubicBezTo>
              </a:path>
            </a:pathLst>
          </a:cu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2" name="Google Shape;522;p38"/>
          <p:cNvSpPr/>
          <p:nvPr/>
        </p:nvSpPr>
        <p:spPr>
          <a:xfrm>
            <a:off x="4863335" y="2848847"/>
            <a:ext cx="4305614" cy="639646"/>
          </a:xfrm>
          <a:custGeom>
            <a:avLst/>
            <a:gdLst/>
            <a:ahLst/>
            <a:cxnLst/>
            <a:rect l="l" t="t" r="r" b="b"/>
            <a:pathLst>
              <a:path w="2976792" h="882192" extrusionOk="0">
                <a:moveTo>
                  <a:pt x="23194" y="721987"/>
                </a:moveTo>
                <a:cubicBezTo>
                  <a:pt x="-67561" y="651780"/>
                  <a:pt x="127648" y="504517"/>
                  <a:pt x="269774" y="454859"/>
                </a:cubicBezTo>
                <a:cubicBezTo>
                  <a:pt x="411900" y="405201"/>
                  <a:pt x="661904" y="449722"/>
                  <a:pt x="875949" y="424037"/>
                </a:cubicBezTo>
                <a:cubicBezTo>
                  <a:pt x="1089994" y="398352"/>
                  <a:pt x="1554044" y="300747"/>
                  <a:pt x="1554044" y="300747"/>
                </a:cubicBezTo>
                <a:lnTo>
                  <a:pt x="2355428" y="146634"/>
                </a:lnTo>
                <a:cubicBezTo>
                  <a:pt x="2591734" y="96975"/>
                  <a:pt x="2929068" y="-19465"/>
                  <a:pt x="2971877" y="2796"/>
                </a:cubicBezTo>
                <a:cubicBezTo>
                  <a:pt x="3014686" y="25057"/>
                  <a:pt x="2768107" y="194580"/>
                  <a:pt x="2612282" y="280198"/>
                </a:cubicBezTo>
                <a:cubicBezTo>
                  <a:pt x="2456457" y="365816"/>
                  <a:pt x="2336592" y="417187"/>
                  <a:pt x="2036929" y="516504"/>
                </a:cubicBezTo>
                <a:cubicBezTo>
                  <a:pt x="1737266" y="615821"/>
                  <a:pt x="1149926" y="841852"/>
                  <a:pt x="814304" y="876099"/>
                </a:cubicBezTo>
                <a:cubicBezTo>
                  <a:pt x="478682" y="910346"/>
                  <a:pt x="113949" y="792194"/>
                  <a:pt x="23194" y="721987"/>
                </a:cubicBezTo>
                <a:close/>
              </a:path>
            </a:pathLst>
          </a:cu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3" name="Google Shape;523;p38"/>
          <p:cNvSpPr/>
          <p:nvPr/>
        </p:nvSpPr>
        <p:spPr>
          <a:xfrm rot="3567776">
            <a:off x="5078604" y="3442975"/>
            <a:ext cx="2615896" cy="2571352"/>
          </a:xfrm>
          <a:custGeom>
            <a:avLst/>
            <a:gdLst/>
            <a:ahLst/>
            <a:cxnLst/>
            <a:rect l="l" t="t" r="r" b="b"/>
            <a:pathLst>
              <a:path w="979041" h="912812" extrusionOk="0">
                <a:moveTo>
                  <a:pt x="7517" y="655604"/>
                </a:moveTo>
                <a:cubicBezTo>
                  <a:pt x="31490" y="558000"/>
                  <a:pt x="94147" y="396281"/>
                  <a:pt x="192452" y="326831"/>
                </a:cubicBezTo>
                <a:cubicBezTo>
                  <a:pt x="290757" y="257381"/>
                  <a:pt x="486828" y="271163"/>
                  <a:pt x="597349" y="238902"/>
                </a:cubicBezTo>
                <a:cubicBezTo>
                  <a:pt x="707870" y="206641"/>
                  <a:pt x="791966" y="173043"/>
                  <a:pt x="855581" y="133265"/>
                </a:cubicBezTo>
                <a:cubicBezTo>
                  <a:pt x="919196" y="93487"/>
                  <a:pt x="979305" y="-5445"/>
                  <a:pt x="979041" y="234"/>
                </a:cubicBezTo>
                <a:cubicBezTo>
                  <a:pt x="978777" y="5913"/>
                  <a:pt x="891513" y="125962"/>
                  <a:pt x="854796" y="171262"/>
                </a:cubicBezTo>
                <a:cubicBezTo>
                  <a:pt x="782441" y="236568"/>
                  <a:pt x="796417" y="231099"/>
                  <a:pt x="699424" y="297671"/>
                </a:cubicBezTo>
                <a:cubicBezTo>
                  <a:pt x="602431" y="364243"/>
                  <a:pt x="408073" y="436033"/>
                  <a:pt x="319091" y="505357"/>
                </a:cubicBezTo>
                <a:cubicBezTo>
                  <a:pt x="230109" y="574681"/>
                  <a:pt x="206629" y="696492"/>
                  <a:pt x="165532" y="713615"/>
                </a:cubicBezTo>
                <a:cubicBezTo>
                  <a:pt x="124436" y="730739"/>
                  <a:pt x="74950" y="922127"/>
                  <a:pt x="48614" y="912458"/>
                </a:cubicBezTo>
                <a:cubicBezTo>
                  <a:pt x="22278" y="902790"/>
                  <a:pt x="-16456" y="753208"/>
                  <a:pt x="7517" y="655604"/>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C000"/>
              </a:solidFill>
              <a:latin typeface="Arial"/>
              <a:ea typeface="Arial"/>
              <a:cs typeface="Arial"/>
              <a:sym typeface="Arial"/>
            </a:endParaRPr>
          </a:p>
        </p:txBody>
      </p:sp>
      <p:grpSp>
        <p:nvGrpSpPr>
          <p:cNvPr id="524" name="Google Shape;524;p38"/>
          <p:cNvGrpSpPr/>
          <p:nvPr/>
        </p:nvGrpSpPr>
        <p:grpSpPr>
          <a:xfrm rot="-321192">
            <a:off x="1626017" y="2003671"/>
            <a:ext cx="4012518" cy="3114084"/>
            <a:chOff x="3184987" y="996593"/>
            <a:chExt cx="5260369" cy="4583649"/>
          </a:xfrm>
        </p:grpSpPr>
        <p:sp>
          <p:nvSpPr>
            <p:cNvPr id="525" name="Google Shape;525;p38"/>
            <p:cNvSpPr/>
            <p:nvPr/>
          </p:nvSpPr>
          <p:spPr>
            <a:xfrm>
              <a:off x="3184987" y="996593"/>
              <a:ext cx="5260369" cy="4583649"/>
            </a:xfrm>
            <a:custGeom>
              <a:avLst/>
              <a:gdLst/>
              <a:ahLst/>
              <a:cxnLst/>
              <a:rect l="l" t="t" r="r" b="b"/>
              <a:pathLst>
                <a:path w="4793464" h="4583649" extrusionOk="0">
                  <a:moveTo>
                    <a:pt x="1898653" y="0"/>
                  </a:moveTo>
                  <a:cubicBezTo>
                    <a:pt x="2235563" y="0"/>
                    <a:pt x="2532603" y="155714"/>
                    <a:pt x="2708005" y="392552"/>
                  </a:cubicBezTo>
                  <a:lnTo>
                    <a:pt x="2732775" y="429746"/>
                  </a:lnTo>
                  <a:lnTo>
                    <a:pt x="2801796" y="391249"/>
                  </a:lnTo>
                  <a:cubicBezTo>
                    <a:pt x="2949262" y="317702"/>
                    <a:pt x="3118255" y="275925"/>
                    <a:pt x="3297875" y="275925"/>
                  </a:cubicBezTo>
                  <a:cubicBezTo>
                    <a:pt x="3872660" y="275925"/>
                    <a:pt x="4338616" y="703716"/>
                    <a:pt x="4338616" y="1231422"/>
                  </a:cubicBezTo>
                  <a:lnTo>
                    <a:pt x="4336898" y="1262665"/>
                  </a:lnTo>
                  <a:lnTo>
                    <a:pt x="4471872" y="1359577"/>
                  </a:lnTo>
                  <a:cubicBezTo>
                    <a:pt x="4670568" y="1532488"/>
                    <a:pt x="4793464" y="1771362"/>
                    <a:pt x="4793464" y="2035215"/>
                  </a:cubicBezTo>
                  <a:cubicBezTo>
                    <a:pt x="4793464" y="2299068"/>
                    <a:pt x="4670568" y="2537942"/>
                    <a:pt x="4471872" y="2710853"/>
                  </a:cubicBezTo>
                  <a:lnTo>
                    <a:pt x="4456735" y="2721722"/>
                  </a:lnTo>
                  <a:lnTo>
                    <a:pt x="4485569" y="2763025"/>
                  </a:lnTo>
                  <a:cubicBezTo>
                    <a:pt x="4570083" y="2898412"/>
                    <a:pt x="4618089" y="3053563"/>
                    <a:pt x="4618089" y="3218471"/>
                  </a:cubicBezTo>
                  <a:cubicBezTo>
                    <a:pt x="4618089" y="3746177"/>
                    <a:pt x="4126505" y="4173968"/>
                    <a:pt x="3520106" y="4173968"/>
                  </a:cubicBezTo>
                  <a:cubicBezTo>
                    <a:pt x="3449044" y="4173968"/>
                    <a:pt x="3379558" y="4168093"/>
                    <a:pt x="3312256" y="4156871"/>
                  </a:cubicBezTo>
                  <a:lnTo>
                    <a:pt x="3248849" y="4140860"/>
                  </a:lnTo>
                  <a:lnTo>
                    <a:pt x="3244252" y="4147674"/>
                  </a:lnTo>
                  <a:cubicBezTo>
                    <a:pt x="3046936" y="4410710"/>
                    <a:pt x="2712787" y="4583649"/>
                    <a:pt x="2333787" y="4583649"/>
                  </a:cubicBezTo>
                  <a:cubicBezTo>
                    <a:pt x="1992688" y="4583649"/>
                    <a:pt x="1687916" y="4443569"/>
                    <a:pt x="1486530" y="4223799"/>
                  </a:cubicBezTo>
                  <a:lnTo>
                    <a:pt x="1429365" y="4154952"/>
                  </a:lnTo>
                  <a:lnTo>
                    <a:pt x="1323325" y="4169035"/>
                  </a:lnTo>
                  <a:cubicBezTo>
                    <a:pt x="1286414" y="4172297"/>
                    <a:pt x="1248962" y="4173968"/>
                    <a:pt x="1211062" y="4173968"/>
                  </a:cubicBezTo>
                  <a:cubicBezTo>
                    <a:pt x="604663" y="4173968"/>
                    <a:pt x="113079" y="3746177"/>
                    <a:pt x="113079" y="3218471"/>
                  </a:cubicBezTo>
                  <a:cubicBezTo>
                    <a:pt x="113079" y="3053563"/>
                    <a:pt x="161085" y="2898412"/>
                    <a:pt x="245600" y="2763025"/>
                  </a:cubicBezTo>
                  <a:lnTo>
                    <a:pt x="282179" y="2710627"/>
                  </a:lnTo>
                  <a:lnTo>
                    <a:pt x="264694" y="2694769"/>
                  </a:lnTo>
                  <a:cubicBezTo>
                    <a:pt x="99334" y="2529603"/>
                    <a:pt x="0" y="2317856"/>
                    <a:pt x="0" y="2086984"/>
                  </a:cubicBezTo>
                  <a:cubicBezTo>
                    <a:pt x="0" y="1625241"/>
                    <a:pt x="397336" y="1239996"/>
                    <a:pt x="925542" y="1150899"/>
                  </a:cubicBezTo>
                  <a:lnTo>
                    <a:pt x="965090" y="1145924"/>
                  </a:lnTo>
                  <a:lnTo>
                    <a:pt x="953336" y="1112876"/>
                  </a:lnTo>
                  <a:cubicBezTo>
                    <a:pt x="933277" y="1041755"/>
                    <a:pt x="922608" y="967195"/>
                    <a:pt x="922608" y="890361"/>
                  </a:cubicBezTo>
                  <a:cubicBezTo>
                    <a:pt x="922608" y="398628"/>
                    <a:pt x="1359598" y="0"/>
                    <a:pt x="189865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6" name="Google Shape;526;p38"/>
            <p:cNvSpPr/>
            <p:nvPr/>
          </p:nvSpPr>
          <p:spPr>
            <a:xfrm>
              <a:off x="3565133" y="1376737"/>
              <a:ext cx="4582273" cy="3904180"/>
            </a:xfrm>
            <a:custGeom>
              <a:avLst/>
              <a:gdLst/>
              <a:ahLst/>
              <a:cxnLst/>
              <a:rect l="l" t="t" r="r" b="b"/>
              <a:pathLst>
                <a:path w="4793464" h="4583649" extrusionOk="0">
                  <a:moveTo>
                    <a:pt x="1898653" y="0"/>
                  </a:moveTo>
                  <a:cubicBezTo>
                    <a:pt x="2235563" y="0"/>
                    <a:pt x="2532603" y="155714"/>
                    <a:pt x="2708005" y="392552"/>
                  </a:cubicBezTo>
                  <a:lnTo>
                    <a:pt x="2732775" y="429746"/>
                  </a:lnTo>
                  <a:lnTo>
                    <a:pt x="2801796" y="391249"/>
                  </a:lnTo>
                  <a:cubicBezTo>
                    <a:pt x="2949262" y="317702"/>
                    <a:pt x="3118255" y="275925"/>
                    <a:pt x="3297875" y="275925"/>
                  </a:cubicBezTo>
                  <a:cubicBezTo>
                    <a:pt x="3872660" y="275925"/>
                    <a:pt x="4338616" y="703716"/>
                    <a:pt x="4338616" y="1231422"/>
                  </a:cubicBezTo>
                  <a:lnTo>
                    <a:pt x="4336898" y="1262665"/>
                  </a:lnTo>
                  <a:lnTo>
                    <a:pt x="4471872" y="1359577"/>
                  </a:lnTo>
                  <a:cubicBezTo>
                    <a:pt x="4670568" y="1532488"/>
                    <a:pt x="4793464" y="1771362"/>
                    <a:pt x="4793464" y="2035215"/>
                  </a:cubicBezTo>
                  <a:cubicBezTo>
                    <a:pt x="4793464" y="2299068"/>
                    <a:pt x="4670568" y="2537942"/>
                    <a:pt x="4471872" y="2710853"/>
                  </a:cubicBezTo>
                  <a:lnTo>
                    <a:pt x="4456735" y="2721722"/>
                  </a:lnTo>
                  <a:lnTo>
                    <a:pt x="4485569" y="2763025"/>
                  </a:lnTo>
                  <a:cubicBezTo>
                    <a:pt x="4570083" y="2898412"/>
                    <a:pt x="4618089" y="3053563"/>
                    <a:pt x="4618089" y="3218471"/>
                  </a:cubicBezTo>
                  <a:cubicBezTo>
                    <a:pt x="4618089" y="3746177"/>
                    <a:pt x="4126505" y="4173968"/>
                    <a:pt x="3520106" y="4173968"/>
                  </a:cubicBezTo>
                  <a:cubicBezTo>
                    <a:pt x="3449044" y="4173968"/>
                    <a:pt x="3379558" y="4168093"/>
                    <a:pt x="3312256" y="4156871"/>
                  </a:cubicBezTo>
                  <a:lnTo>
                    <a:pt x="3248849" y="4140860"/>
                  </a:lnTo>
                  <a:lnTo>
                    <a:pt x="3244252" y="4147674"/>
                  </a:lnTo>
                  <a:cubicBezTo>
                    <a:pt x="3046936" y="4410710"/>
                    <a:pt x="2712787" y="4583649"/>
                    <a:pt x="2333787" y="4583649"/>
                  </a:cubicBezTo>
                  <a:cubicBezTo>
                    <a:pt x="1992688" y="4583649"/>
                    <a:pt x="1687916" y="4443569"/>
                    <a:pt x="1486530" y="4223799"/>
                  </a:cubicBezTo>
                  <a:lnTo>
                    <a:pt x="1429365" y="4154952"/>
                  </a:lnTo>
                  <a:lnTo>
                    <a:pt x="1323325" y="4169035"/>
                  </a:lnTo>
                  <a:cubicBezTo>
                    <a:pt x="1286414" y="4172297"/>
                    <a:pt x="1248962" y="4173968"/>
                    <a:pt x="1211062" y="4173968"/>
                  </a:cubicBezTo>
                  <a:cubicBezTo>
                    <a:pt x="604663" y="4173968"/>
                    <a:pt x="113079" y="3746177"/>
                    <a:pt x="113079" y="3218471"/>
                  </a:cubicBezTo>
                  <a:cubicBezTo>
                    <a:pt x="113079" y="3053563"/>
                    <a:pt x="161085" y="2898412"/>
                    <a:pt x="245600" y="2763025"/>
                  </a:cubicBezTo>
                  <a:lnTo>
                    <a:pt x="282179" y="2710627"/>
                  </a:lnTo>
                  <a:lnTo>
                    <a:pt x="264694" y="2694769"/>
                  </a:lnTo>
                  <a:cubicBezTo>
                    <a:pt x="99334" y="2529603"/>
                    <a:pt x="0" y="2317856"/>
                    <a:pt x="0" y="2086984"/>
                  </a:cubicBezTo>
                  <a:cubicBezTo>
                    <a:pt x="0" y="1625241"/>
                    <a:pt x="397336" y="1239996"/>
                    <a:pt x="925542" y="1150899"/>
                  </a:cubicBezTo>
                  <a:lnTo>
                    <a:pt x="965090" y="1145924"/>
                  </a:lnTo>
                  <a:lnTo>
                    <a:pt x="953336" y="1112876"/>
                  </a:lnTo>
                  <a:cubicBezTo>
                    <a:pt x="933277" y="1041755"/>
                    <a:pt x="922608" y="967195"/>
                    <a:pt x="922608" y="890361"/>
                  </a:cubicBezTo>
                  <a:cubicBezTo>
                    <a:pt x="922608" y="398628"/>
                    <a:pt x="1359598" y="0"/>
                    <a:pt x="189865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527" name="Google Shape;527;p38"/>
          <p:cNvSpPr txBox="1"/>
          <p:nvPr/>
        </p:nvSpPr>
        <p:spPr>
          <a:xfrm>
            <a:off x="2323495" y="2934546"/>
            <a:ext cx="2818871"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70C0"/>
              </a:buClr>
              <a:buSzPts val="2000"/>
              <a:buFont typeface="Arial"/>
              <a:buNone/>
            </a:pPr>
            <a:r>
              <a:rPr lang="en-US" sz="2000" b="1">
                <a:solidFill>
                  <a:srgbClr val="0070C0"/>
                </a:solidFill>
                <a:latin typeface="Arial"/>
                <a:ea typeface="Arial"/>
                <a:cs typeface="Arial"/>
                <a:sym typeface="Arial"/>
              </a:rPr>
              <a:t>THIÊN NHIÊN</a:t>
            </a:r>
            <a:endParaRPr sz="2000" b="1">
              <a:solidFill>
                <a:srgbClr val="0070C0"/>
              </a:solidFill>
              <a:latin typeface="Arial"/>
              <a:ea typeface="Arial"/>
              <a:cs typeface="Arial"/>
              <a:sym typeface="Arial"/>
            </a:endParaRPr>
          </a:p>
          <a:p>
            <a:pPr marL="0" marR="0" lvl="0" indent="0" algn="ctr" rtl="0">
              <a:spcBef>
                <a:spcPts val="0"/>
              </a:spcBef>
              <a:spcAft>
                <a:spcPts val="0"/>
              </a:spcAft>
              <a:buClr>
                <a:srgbClr val="0070C0"/>
              </a:buClr>
              <a:buSzPts val="2000"/>
              <a:buFont typeface="Arial"/>
              <a:buNone/>
            </a:pPr>
            <a:r>
              <a:rPr lang="en-US" sz="2000" b="1">
                <a:solidFill>
                  <a:srgbClr val="0070C0"/>
                </a:solidFill>
                <a:latin typeface="Arial"/>
                <a:ea typeface="Arial"/>
                <a:cs typeface="Arial"/>
                <a:sym typeface="Arial"/>
              </a:rPr>
              <a:t> VÙNG TRUNG DU VÀ MIỀN NÚI </a:t>
            </a:r>
            <a:endParaRPr/>
          </a:p>
          <a:p>
            <a:pPr marL="0" marR="0" lvl="0" indent="0" algn="ctr" rtl="0">
              <a:spcBef>
                <a:spcPts val="0"/>
              </a:spcBef>
              <a:spcAft>
                <a:spcPts val="0"/>
              </a:spcAft>
              <a:buClr>
                <a:srgbClr val="0070C0"/>
              </a:buClr>
              <a:buSzPts val="2000"/>
              <a:buFont typeface="Arial"/>
              <a:buNone/>
            </a:pPr>
            <a:r>
              <a:rPr lang="en-US" sz="2000" b="1">
                <a:solidFill>
                  <a:srgbClr val="0070C0"/>
                </a:solidFill>
                <a:latin typeface="Arial"/>
                <a:ea typeface="Arial"/>
                <a:cs typeface="Arial"/>
                <a:sym typeface="Arial"/>
              </a:rPr>
              <a:t>BẮC BỘ</a:t>
            </a:r>
            <a:endParaRPr sz="2000" b="1">
              <a:solidFill>
                <a:srgbClr val="0070C0"/>
              </a:solidFill>
              <a:latin typeface="Arial"/>
              <a:ea typeface="Arial"/>
              <a:cs typeface="Arial"/>
              <a:sym typeface="Arial"/>
            </a:endParaRPr>
          </a:p>
        </p:txBody>
      </p:sp>
      <p:sp>
        <p:nvSpPr>
          <p:cNvPr id="528" name="Google Shape;528;p38"/>
          <p:cNvSpPr/>
          <p:nvPr/>
        </p:nvSpPr>
        <p:spPr>
          <a:xfrm rot="-1105334">
            <a:off x="5535913" y="1224753"/>
            <a:ext cx="2172777" cy="587062"/>
          </a:xfrm>
          <a:prstGeom prst="rect">
            <a:avLst/>
          </a:prstGeom>
        </p:spPr>
        <p:txBody>
          <a:bodyPr>
            <a:prstTxWarp prst="textPlain">
              <a:avLst/>
            </a:prstTxWarp>
          </a:bodyPr>
          <a:lstStyle/>
          <a:p>
            <a:pPr lvl="0" algn="l"/>
            <a:r>
              <a:rPr b="0" i="0">
                <a:ln>
                  <a:noFill/>
                </a:ln>
                <a:solidFill>
                  <a:srgbClr val="7030A0"/>
                </a:solidFill>
                <a:latin typeface="Arial"/>
              </a:rPr>
              <a:t>Địa hình</a:t>
            </a:r>
          </a:p>
        </p:txBody>
      </p:sp>
      <p:sp>
        <p:nvSpPr>
          <p:cNvPr id="529" name="Google Shape;529;p38"/>
          <p:cNvSpPr/>
          <p:nvPr/>
        </p:nvSpPr>
        <p:spPr>
          <a:xfrm rot="-482245">
            <a:off x="6542442" y="2668041"/>
            <a:ext cx="2651454" cy="361607"/>
          </a:xfrm>
          <a:prstGeom prst="rect">
            <a:avLst/>
          </a:prstGeom>
        </p:spPr>
        <p:txBody>
          <a:bodyPr>
            <a:prstTxWarp prst="textPlain">
              <a:avLst/>
            </a:prstTxWarp>
          </a:bodyPr>
          <a:lstStyle/>
          <a:p>
            <a:pPr lvl="0" algn="l"/>
            <a:r>
              <a:rPr b="0" i="0">
                <a:ln>
                  <a:noFill/>
                </a:ln>
                <a:solidFill>
                  <a:srgbClr val="00B050"/>
                </a:solidFill>
                <a:latin typeface="Arial"/>
              </a:rPr>
              <a:t>Khí hậu</a:t>
            </a:r>
          </a:p>
        </p:txBody>
      </p:sp>
      <p:sp>
        <p:nvSpPr>
          <p:cNvPr id="530" name="Google Shape;530;p38"/>
          <p:cNvSpPr/>
          <p:nvPr/>
        </p:nvSpPr>
        <p:spPr>
          <a:xfrm rot="2619028">
            <a:off x="6055367" y="4466810"/>
            <a:ext cx="2317369" cy="430887"/>
          </a:xfrm>
          <a:prstGeom prst="rect">
            <a:avLst/>
          </a:prstGeom>
        </p:spPr>
        <p:txBody>
          <a:bodyPr>
            <a:prstTxWarp prst="textPlain">
              <a:avLst/>
            </a:prstTxWarp>
          </a:bodyPr>
          <a:lstStyle/>
          <a:p>
            <a:pPr lvl="0" algn="l"/>
            <a:r>
              <a:rPr b="0" i="0">
                <a:ln>
                  <a:noFill/>
                </a:ln>
                <a:solidFill>
                  <a:schemeClr val="accent2"/>
                </a:solidFill>
                <a:latin typeface="Arial"/>
              </a:rPr>
              <a:t>Sông ngòi</a:t>
            </a:r>
          </a:p>
        </p:txBody>
      </p:sp>
      <p:sp>
        <p:nvSpPr>
          <p:cNvPr id="531" name="Google Shape;531;p38"/>
          <p:cNvSpPr/>
          <p:nvPr/>
        </p:nvSpPr>
        <p:spPr>
          <a:xfrm>
            <a:off x="7397780" y="247119"/>
            <a:ext cx="3585034" cy="842505"/>
          </a:xfrm>
          <a:custGeom>
            <a:avLst/>
            <a:gdLst/>
            <a:ahLst/>
            <a:cxnLst/>
            <a:rect l="l" t="t" r="r" b="b"/>
            <a:pathLst>
              <a:path w="1140432" h="832231" extrusionOk="0">
                <a:moveTo>
                  <a:pt x="0" y="832231"/>
                </a:moveTo>
                <a:cubicBezTo>
                  <a:pt x="33391" y="552260"/>
                  <a:pt x="66782" y="272289"/>
                  <a:pt x="256854" y="133588"/>
                </a:cubicBezTo>
                <a:cubicBezTo>
                  <a:pt x="446926" y="-5113"/>
                  <a:pt x="1140432" y="24"/>
                  <a:pt x="1140432" y="24"/>
                </a:cubicBezTo>
                <a:lnTo>
                  <a:pt x="1140432" y="24"/>
                </a:lnTo>
                <a:lnTo>
                  <a:pt x="1140432" y="24"/>
                </a:lnTo>
              </a:path>
            </a:pathLst>
          </a:custGeom>
          <a:no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2" name="Google Shape;532;p38"/>
          <p:cNvSpPr/>
          <p:nvPr/>
        </p:nvSpPr>
        <p:spPr>
          <a:xfrm>
            <a:off x="7377235" y="1106473"/>
            <a:ext cx="3527788" cy="338958"/>
          </a:xfrm>
          <a:custGeom>
            <a:avLst/>
            <a:gdLst/>
            <a:ahLst/>
            <a:cxnLst/>
            <a:rect l="l" t="t" r="r" b="b"/>
            <a:pathLst>
              <a:path w="2384407" h="223860" extrusionOk="0">
                <a:moveTo>
                  <a:pt x="0" y="0"/>
                </a:moveTo>
                <a:cubicBezTo>
                  <a:pt x="109149" y="71049"/>
                  <a:pt x="134639" y="119875"/>
                  <a:pt x="363102" y="157185"/>
                </a:cubicBezTo>
                <a:cubicBezTo>
                  <a:pt x="591565" y="194495"/>
                  <a:pt x="1370781" y="223860"/>
                  <a:pt x="1370781" y="223860"/>
                </a:cubicBezTo>
                <a:lnTo>
                  <a:pt x="2160569" y="216251"/>
                </a:lnTo>
                <a:lnTo>
                  <a:pt x="2384407" y="192437"/>
                </a:lnTo>
              </a:path>
            </a:pathLst>
          </a:custGeom>
          <a:noFill/>
          <a:ln w="317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3" name="Google Shape;533;p38"/>
          <p:cNvSpPr/>
          <p:nvPr/>
        </p:nvSpPr>
        <p:spPr>
          <a:xfrm>
            <a:off x="9177228" y="2525921"/>
            <a:ext cx="4075735" cy="311256"/>
          </a:xfrm>
          <a:custGeom>
            <a:avLst/>
            <a:gdLst/>
            <a:ahLst/>
            <a:cxnLst/>
            <a:rect l="l" t="t" r="r" b="b"/>
            <a:pathLst>
              <a:path w="2260315" h="369870" extrusionOk="0">
                <a:moveTo>
                  <a:pt x="0" y="369870"/>
                </a:moveTo>
                <a:cubicBezTo>
                  <a:pt x="27398" y="323636"/>
                  <a:pt x="54796" y="277403"/>
                  <a:pt x="113016" y="226032"/>
                </a:cubicBezTo>
                <a:cubicBezTo>
                  <a:pt x="171236" y="174661"/>
                  <a:pt x="248292" y="97604"/>
                  <a:pt x="349321" y="61645"/>
                </a:cubicBezTo>
                <a:cubicBezTo>
                  <a:pt x="450350" y="25686"/>
                  <a:pt x="400692" y="20549"/>
                  <a:pt x="719191" y="10275"/>
                </a:cubicBezTo>
                <a:cubicBezTo>
                  <a:pt x="1037690" y="1"/>
                  <a:pt x="2260315" y="0"/>
                  <a:pt x="2260315" y="0"/>
                </a:cubicBezTo>
                <a:lnTo>
                  <a:pt x="2260315" y="0"/>
                </a:lnTo>
              </a:path>
            </a:pathLst>
          </a:cu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4" name="Google Shape;534;p38"/>
          <p:cNvSpPr/>
          <p:nvPr/>
        </p:nvSpPr>
        <p:spPr>
          <a:xfrm rot="10800000" flipH="1">
            <a:off x="9190297" y="2848845"/>
            <a:ext cx="4062666" cy="238085"/>
          </a:xfrm>
          <a:custGeom>
            <a:avLst/>
            <a:gdLst/>
            <a:ahLst/>
            <a:cxnLst/>
            <a:rect l="l" t="t" r="r" b="b"/>
            <a:pathLst>
              <a:path w="2339163" h="102526" extrusionOk="0">
                <a:moveTo>
                  <a:pt x="0" y="102526"/>
                </a:moveTo>
                <a:cubicBezTo>
                  <a:pt x="87718" y="75944"/>
                  <a:pt x="173999" y="55819"/>
                  <a:pt x="340242" y="38731"/>
                </a:cubicBezTo>
                <a:cubicBezTo>
                  <a:pt x="506485" y="21643"/>
                  <a:pt x="997459" y="0"/>
                  <a:pt x="997459" y="0"/>
                </a:cubicBezTo>
                <a:lnTo>
                  <a:pt x="2339163" y="6833"/>
                </a:lnTo>
                <a:lnTo>
                  <a:pt x="2339163" y="6833"/>
                </a:lnTo>
              </a:path>
            </a:pathLst>
          </a:custGeom>
          <a:noFill/>
          <a:ln w="317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5" name="Google Shape;535;p38"/>
          <p:cNvSpPr/>
          <p:nvPr/>
        </p:nvSpPr>
        <p:spPr>
          <a:xfrm>
            <a:off x="7989155" y="4811615"/>
            <a:ext cx="4321510" cy="369332"/>
          </a:xfrm>
          <a:custGeom>
            <a:avLst/>
            <a:gdLst/>
            <a:ahLst/>
            <a:cxnLst/>
            <a:rect l="l" t="t" r="r" b="b"/>
            <a:pathLst>
              <a:path w="2260315" h="369870" extrusionOk="0">
                <a:moveTo>
                  <a:pt x="0" y="369870"/>
                </a:moveTo>
                <a:cubicBezTo>
                  <a:pt x="27398" y="323636"/>
                  <a:pt x="54796" y="277403"/>
                  <a:pt x="113016" y="226032"/>
                </a:cubicBezTo>
                <a:cubicBezTo>
                  <a:pt x="171236" y="174661"/>
                  <a:pt x="248292" y="97604"/>
                  <a:pt x="349321" y="61645"/>
                </a:cubicBezTo>
                <a:cubicBezTo>
                  <a:pt x="450350" y="25686"/>
                  <a:pt x="400692" y="20549"/>
                  <a:pt x="719191" y="10275"/>
                </a:cubicBezTo>
                <a:cubicBezTo>
                  <a:pt x="1037690" y="1"/>
                  <a:pt x="2260315" y="0"/>
                  <a:pt x="2260315" y="0"/>
                </a:cubicBezTo>
                <a:lnTo>
                  <a:pt x="2260315" y="0"/>
                </a:lnTo>
              </a:path>
            </a:pathLst>
          </a:cu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536" name="Google Shape;536;p38"/>
          <p:cNvSpPr/>
          <p:nvPr/>
        </p:nvSpPr>
        <p:spPr>
          <a:xfrm rot="10800000" flipH="1">
            <a:off x="7988378" y="5161182"/>
            <a:ext cx="4131483" cy="288368"/>
          </a:xfrm>
          <a:custGeom>
            <a:avLst/>
            <a:gdLst/>
            <a:ahLst/>
            <a:cxnLst/>
            <a:rect l="l" t="t" r="r" b="b"/>
            <a:pathLst>
              <a:path w="2461519" h="73514" extrusionOk="0">
                <a:moveTo>
                  <a:pt x="0" y="73514"/>
                </a:moveTo>
                <a:cubicBezTo>
                  <a:pt x="87718" y="46932"/>
                  <a:pt x="175437" y="21584"/>
                  <a:pt x="340242" y="9719"/>
                </a:cubicBezTo>
                <a:cubicBezTo>
                  <a:pt x="505047" y="-2146"/>
                  <a:pt x="988828" y="2326"/>
                  <a:pt x="988828" y="2326"/>
                </a:cubicBezTo>
                <a:lnTo>
                  <a:pt x="2121640" y="0"/>
                </a:lnTo>
                <a:lnTo>
                  <a:pt x="2461519" y="11088"/>
                </a:lnTo>
              </a:path>
            </a:pathLst>
          </a:custGeom>
          <a:noFill/>
          <a:ln w="317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C000"/>
              </a:solidFill>
              <a:latin typeface="Arial"/>
              <a:ea typeface="Arial"/>
              <a:cs typeface="Arial"/>
              <a:sym typeface="Arial"/>
            </a:endParaRPr>
          </a:p>
        </p:txBody>
      </p:sp>
      <p:sp>
        <p:nvSpPr>
          <p:cNvPr id="537" name="Google Shape;537;p38"/>
          <p:cNvSpPr/>
          <p:nvPr/>
        </p:nvSpPr>
        <p:spPr>
          <a:xfrm rot="2619028">
            <a:off x="5198611" y="5468885"/>
            <a:ext cx="2317369" cy="430887"/>
          </a:xfrm>
          <a:prstGeom prst="rect">
            <a:avLst/>
          </a:prstGeom>
        </p:spPr>
        <p:txBody>
          <a:bodyPr>
            <a:prstTxWarp prst="textPlain">
              <a:avLst/>
            </a:prstTxWarp>
          </a:bodyPr>
          <a:lstStyle/>
          <a:p>
            <a:pPr lvl="0" algn="l"/>
            <a:r>
              <a:rPr b="0" i="0">
                <a:ln>
                  <a:noFill/>
                </a:ln>
                <a:solidFill>
                  <a:srgbClr val="002060"/>
                </a:solidFill>
                <a:latin typeface="Arial"/>
              </a:rPr>
              <a:t>Khoáng sản</a:t>
            </a:r>
          </a:p>
        </p:txBody>
      </p:sp>
      <p:sp>
        <p:nvSpPr>
          <p:cNvPr id="538" name="Google Shape;538;p38"/>
          <p:cNvSpPr/>
          <p:nvPr/>
        </p:nvSpPr>
        <p:spPr>
          <a:xfrm>
            <a:off x="6975502" y="5629454"/>
            <a:ext cx="3009922" cy="403440"/>
          </a:xfrm>
          <a:custGeom>
            <a:avLst/>
            <a:gdLst/>
            <a:ahLst/>
            <a:cxnLst/>
            <a:rect l="l" t="t" r="r" b="b"/>
            <a:pathLst>
              <a:path w="2260315" h="369870" extrusionOk="0">
                <a:moveTo>
                  <a:pt x="0" y="369870"/>
                </a:moveTo>
                <a:cubicBezTo>
                  <a:pt x="27398" y="323636"/>
                  <a:pt x="54796" y="277403"/>
                  <a:pt x="113016" y="226032"/>
                </a:cubicBezTo>
                <a:cubicBezTo>
                  <a:pt x="171236" y="174661"/>
                  <a:pt x="248292" y="97604"/>
                  <a:pt x="349321" y="61645"/>
                </a:cubicBezTo>
                <a:cubicBezTo>
                  <a:pt x="450350" y="25686"/>
                  <a:pt x="400692" y="20549"/>
                  <a:pt x="719191" y="10275"/>
                </a:cubicBezTo>
                <a:cubicBezTo>
                  <a:pt x="1037690" y="1"/>
                  <a:pt x="2260315" y="0"/>
                  <a:pt x="2260315" y="0"/>
                </a:cubicBezTo>
                <a:lnTo>
                  <a:pt x="2260315" y="0"/>
                </a:lnTo>
              </a:path>
            </a:pathLst>
          </a:custGeom>
          <a:noFill/>
          <a:ln w="28575"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539" name="Google Shape;539;p38"/>
          <p:cNvSpPr/>
          <p:nvPr/>
        </p:nvSpPr>
        <p:spPr>
          <a:xfrm rot="10800000" flipH="1">
            <a:off x="6975503" y="6007524"/>
            <a:ext cx="3009922" cy="205363"/>
          </a:xfrm>
          <a:custGeom>
            <a:avLst/>
            <a:gdLst/>
            <a:ahLst/>
            <a:cxnLst/>
            <a:rect l="l" t="t" r="r" b="b"/>
            <a:pathLst>
              <a:path w="2461519" h="73514" extrusionOk="0">
                <a:moveTo>
                  <a:pt x="0" y="73514"/>
                </a:moveTo>
                <a:cubicBezTo>
                  <a:pt x="87718" y="46932"/>
                  <a:pt x="175437" y="21584"/>
                  <a:pt x="340242" y="9719"/>
                </a:cubicBezTo>
                <a:cubicBezTo>
                  <a:pt x="505047" y="-2146"/>
                  <a:pt x="988828" y="2326"/>
                  <a:pt x="988828" y="2326"/>
                </a:cubicBezTo>
                <a:lnTo>
                  <a:pt x="2121640" y="0"/>
                </a:lnTo>
                <a:lnTo>
                  <a:pt x="2461519" y="11088"/>
                </a:lnTo>
              </a:path>
            </a:pathLst>
          </a:custGeom>
          <a:noFill/>
          <a:ln w="317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C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9"/>
          <p:cNvPicPr preferRelativeResize="0"/>
          <p:nvPr/>
        </p:nvPicPr>
        <p:blipFill rotWithShape="1">
          <a:blip r:embed="rId3">
            <a:alphaModFix/>
          </a:blip>
          <a:srcRect/>
          <a:stretch/>
        </p:blipFill>
        <p:spPr>
          <a:xfrm>
            <a:off x="5068316" y="2653097"/>
            <a:ext cx="4962963" cy="3254277"/>
          </a:xfrm>
          <a:prstGeom prst="rect">
            <a:avLst/>
          </a:prstGeom>
          <a:noFill/>
          <a:ln>
            <a:noFill/>
          </a:ln>
          <a:effectLst>
            <a:outerShdw blurRad="292100" dist="139700" dir="2700000" algn="tl" rotWithShape="0">
              <a:srgbClr val="333333">
                <a:alpha val="64705"/>
              </a:srgbClr>
            </a:outerShdw>
          </a:effectLst>
        </p:spPr>
      </p:pic>
      <p:sp>
        <p:nvSpPr>
          <p:cNvPr id="225" name="Google Shape;225;p19"/>
          <p:cNvSpPr txBox="1"/>
          <p:nvPr/>
        </p:nvSpPr>
        <p:spPr>
          <a:xfrm>
            <a:off x="4503257" y="319586"/>
            <a:ext cx="3382657" cy="9929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852" b="0" i="0" u="none" strike="noStrike" cap="none">
                <a:solidFill>
                  <a:srgbClr val="00B050"/>
                </a:solidFill>
                <a:latin typeface="Arial"/>
                <a:ea typeface="Arial"/>
                <a:cs typeface="Arial"/>
                <a:sym typeface="Arial"/>
              </a:rPr>
              <a:t>Chuẩn bị</a:t>
            </a:r>
            <a:endParaRPr/>
          </a:p>
        </p:txBody>
      </p:sp>
      <p:pic>
        <p:nvPicPr>
          <p:cNvPr id="226" name="Google Shape;226;p19" descr="Bút lông bảng Doraemon có đầu xoá | Shopee Việt Nam"/>
          <p:cNvPicPr preferRelativeResize="0"/>
          <p:nvPr/>
        </p:nvPicPr>
        <p:blipFill rotWithShape="1">
          <a:blip r:embed="rId4">
            <a:alphaModFix/>
          </a:blip>
          <a:srcRect/>
          <a:stretch/>
        </p:blipFill>
        <p:spPr>
          <a:xfrm>
            <a:off x="7654620" y="3651617"/>
            <a:ext cx="1257235" cy="1257235"/>
          </a:xfrm>
          <a:prstGeom prst="rect">
            <a:avLst/>
          </a:prstGeom>
          <a:noFill/>
          <a:ln>
            <a:noFill/>
          </a:ln>
        </p:spPr>
      </p:pic>
      <p:pic>
        <p:nvPicPr>
          <p:cNvPr id="227" name="Google Shape;227;p19" descr="Hàng Chất Lượng Cao] Bông lau bảng,xóa bảng,Giẻ lau bảng Cầm tay chắc chắn  -dc3912 | Shopee Việt Nam"/>
          <p:cNvPicPr preferRelativeResize="0"/>
          <p:nvPr/>
        </p:nvPicPr>
        <p:blipFill rotWithShape="1">
          <a:blip r:embed="rId5">
            <a:alphaModFix/>
          </a:blip>
          <a:srcRect t="22568" b="21958"/>
          <a:stretch/>
        </p:blipFill>
        <p:spPr>
          <a:xfrm>
            <a:off x="7549797" y="2790017"/>
            <a:ext cx="1166195" cy="646924"/>
          </a:xfrm>
          <a:prstGeom prst="rect">
            <a:avLst/>
          </a:prstGeom>
          <a:noFill/>
          <a:ln>
            <a:noFill/>
          </a:ln>
        </p:spPr>
      </p:pic>
      <p:pic>
        <p:nvPicPr>
          <p:cNvPr id="228" name="Google Shape;228;p19" descr="4,000+ Free Pencil &amp; School Images"/>
          <p:cNvPicPr preferRelativeResize="0"/>
          <p:nvPr/>
        </p:nvPicPr>
        <p:blipFill rotWithShape="1">
          <a:blip r:embed="rId6">
            <a:alphaModFix/>
          </a:blip>
          <a:srcRect/>
          <a:stretch/>
        </p:blipFill>
        <p:spPr>
          <a:xfrm rot="-3207096">
            <a:off x="8723667" y="2155340"/>
            <a:ext cx="1334251" cy="529240"/>
          </a:xfrm>
          <a:prstGeom prst="rect">
            <a:avLst/>
          </a:prstGeom>
          <a:noFill/>
          <a:ln>
            <a:noFill/>
          </a:ln>
        </p:spPr>
      </p:pic>
      <p:pic>
        <p:nvPicPr>
          <p:cNvPr id="229" name="Google Shape;229;p19"/>
          <p:cNvPicPr preferRelativeResize="0"/>
          <p:nvPr/>
        </p:nvPicPr>
        <p:blipFill rotWithShape="1">
          <a:blip r:embed="rId7">
            <a:alphaModFix/>
          </a:blip>
          <a:srcRect/>
          <a:stretch/>
        </p:blipFill>
        <p:spPr>
          <a:xfrm>
            <a:off x="1850936" y="2065106"/>
            <a:ext cx="2816708" cy="39536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21"/>
          <p:cNvSpPr txBox="1"/>
          <p:nvPr/>
        </p:nvSpPr>
        <p:spPr>
          <a:xfrm>
            <a:off x="3484282" y="2721825"/>
            <a:ext cx="8188943" cy="1355750"/>
          </a:xfrm>
          <a:prstGeom prst="rect">
            <a:avLst/>
          </a:prstGeom>
          <a:noFill/>
          <a:ln>
            <a:noFill/>
          </a:ln>
        </p:spPr>
        <p:txBody>
          <a:bodyPr spcFirstLastPara="1" wrap="square" lIns="91425" tIns="45700" rIns="91425" bIns="45700" anchor="b" anchorCtr="0">
            <a:normAutofit fontScale="70000" lnSpcReduction="20000"/>
          </a:bodyPr>
          <a:lstStyle/>
          <a:p>
            <a:pPr marL="0" marR="0" lvl="0" indent="0" algn="ctr" rtl="0">
              <a:lnSpc>
                <a:spcPct val="150000"/>
              </a:lnSpc>
              <a:spcBef>
                <a:spcPts val="0"/>
              </a:spcBef>
              <a:spcAft>
                <a:spcPts val="0"/>
              </a:spcAft>
              <a:buNone/>
            </a:pPr>
            <a:r>
              <a:rPr lang="en-US" sz="4200" b="1" dirty="0">
                <a:solidFill>
                  <a:srgbClr val="00B050"/>
                </a:solidFill>
                <a:latin typeface="Arial"/>
                <a:ea typeface="Arial"/>
                <a:cs typeface="Arial"/>
                <a:sym typeface="Arial"/>
              </a:rPr>
              <a:t>BÀI 4. THIÊN NHIÊN VÙNG TRUNG DU VÀ MIỀN NÚI BẮC BỘ (TT)</a:t>
            </a:r>
            <a:endParaRPr dirty="0"/>
          </a:p>
        </p:txBody>
      </p:sp>
      <p:pic>
        <p:nvPicPr>
          <p:cNvPr id="240" name="Google Shape;240;p21" descr="Kinh nghiệm du lịch vịnh Hạ Long cực “chất” cho 2023"/>
          <p:cNvPicPr preferRelativeResize="0"/>
          <p:nvPr/>
        </p:nvPicPr>
        <p:blipFill rotWithShape="1">
          <a:blip r:embed="rId3">
            <a:alphaModFix/>
          </a:blip>
          <a:srcRect t="32995" r="1" b="22668"/>
          <a:stretch/>
        </p:blipFill>
        <p:spPr>
          <a:xfrm>
            <a:off x="3649318" y="1"/>
            <a:ext cx="8542682" cy="2130473"/>
          </a:xfrm>
          <a:custGeom>
            <a:avLst/>
            <a:gdLst/>
            <a:ahLst/>
            <a:cxnLst/>
            <a:rect l="l" t="t" r="r" b="b"/>
            <a:pathLst>
              <a:path w="8542682" h="2130473" extrusionOk="0">
                <a:moveTo>
                  <a:pt x="986689" y="0"/>
                </a:moveTo>
                <a:lnTo>
                  <a:pt x="8542682" y="0"/>
                </a:lnTo>
                <a:lnTo>
                  <a:pt x="8542682" y="2130473"/>
                </a:lnTo>
                <a:lnTo>
                  <a:pt x="0" y="2130473"/>
                </a:lnTo>
                <a:close/>
              </a:path>
            </a:pathLst>
          </a:custGeom>
          <a:noFill/>
          <a:ln>
            <a:noFill/>
          </a:ln>
        </p:spPr>
      </p:pic>
      <p:pic>
        <p:nvPicPr>
          <p:cNvPr id="241" name="Google Shape;241;p21" descr="Review Kinh Nghiệm Đi Du Lịch NA HANG Tuyên Quang 2023 - Dulich.Pro.Vn"/>
          <p:cNvPicPr preferRelativeResize="0"/>
          <p:nvPr/>
        </p:nvPicPr>
        <p:blipFill rotWithShape="1">
          <a:blip r:embed="rId4">
            <a:alphaModFix/>
          </a:blip>
          <a:srcRect t="18000" r="2" b="3956"/>
          <a:stretch/>
        </p:blipFill>
        <p:spPr>
          <a:xfrm>
            <a:off x="20" y="-6955"/>
            <a:ext cx="4475120" cy="2130473"/>
          </a:xfrm>
          <a:custGeom>
            <a:avLst/>
            <a:gdLst/>
            <a:ahLst/>
            <a:cxnLst/>
            <a:rect l="l" t="t" r="r" b="b"/>
            <a:pathLst>
              <a:path w="4475140" h="2130473" extrusionOk="0">
                <a:moveTo>
                  <a:pt x="0" y="0"/>
                </a:moveTo>
                <a:lnTo>
                  <a:pt x="1074821" y="0"/>
                </a:lnTo>
                <a:lnTo>
                  <a:pt x="1074821" y="239"/>
                </a:lnTo>
                <a:lnTo>
                  <a:pt x="4475140" y="239"/>
                </a:lnTo>
                <a:lnTo>
                  <a:pt x="3488563" y="2130473"/>
                </a:lnTo>
                <a:lnTo>
                  <a:pt x="0" y="2130473"/>
                </a:lnTo>
                <a:close/>
              </a:path>
            </a:pathLst>
          </a:custGeom>
          <a:noFill/>
          <a:ln>
            <a:noFill/>
          </a:ln>
        </p:spPr>
      </p:pic>
      <p:pic>
        <p:nvPicPr>
          <p:cNvPr id="242" name="Google Shape;242;p21" descr="Văn mẫu lớp 12: Tổng hợp kết bài Người lái đò sông Đà hay nhất (89 mẫu) Kết  bài Người lái đò sông Đà"/>
          <p:cNvPicPr preferRelativeResize="0"/>
          <p:nvPr/>
        </p:nvPicPr>
        <p:blipFill rotWithShape="1">
          <a:blip r:embed="rId5">
            <a:alphaModFix/>
          </a:blip>
          <a:srcRect r="18501" b="3"/>
          <a:stretch/>
        </p:blipFill>
        <p:spPr>
          <a:xfrm>
            <a:off x="20" y="2279768"/>
            <a:ext cx="3484262" cy="2244420"/>
          </a:xfrm>
          <a:prstGeom prst="rect">
            <a:avLst/>
          </a:prstGeom>
          <a:noFill/>
          <a:ln>
            <a:noFill/>
          </a:ln>
        </p:spPr>
      </p:pic>
      <p:pic>
        <p:nvPicPr>
          <p:cNvPr id="243" name="Google Shape;243;p21" descr="Du lịch vịnh Hạ Long - Vùng biển đảo CỰC PHẨM của Quảng Ninh"/>
          <p:cNvPicPr preferRelativeResize="0"/>
          <p:nvPr/>
        </p:nvPicPr>
        <p:blipFill rotWithShape="1">
          <a:blip r:embed="rId6">
            <a:alphaModFix/>
          </a:blip>
          <a:srcRect r="1" b="26926"/>
          <a:stretch/>
        </p:blipFill>
        <p:spPr>
          <a:xfrm>
            <a:off x="7716860" y="4683320"/>
            <a:ext cx="4475140" cy="2174680"/>
          </a:xfrm>
          <a:custGeom>
            <a:avLst/>
            <a:gdLst/>
            <a:ahLst/>
            <a:cxnLst/>
            <a:rect l="l" t="t" r="r" b="b"/>
            <a:pathLst>
              <a:path w="4475140" h="2174680" extrusionOk="0">
                <a:moveTo>
                  <a:pt x="1006941" y="0"/>
                </a:moveTo>
                <a:lnTo>
                  <a:pt x="4475140" y="0"/>
                </a:lnTo>
                <a:lnTo>
                  <a:pt x="4475140" y="2174680"/>
                </a:lnTo>
                <a:lnTo>
                  <a:pt x="3400319" y="2174680"/>
                </a:lnTo>
                <a:lnTo>
                  <a:pt x="3400319" y="2174202"/>
                </a:lnTo>
                <a:lnTo>
                  <a:pt x="0" y="2174202"/>
                </a:lnTo>
                <a:close/>
              </a:path>
            </a:pathLst>
          </a:custGeom>
          <a:noFill/>
          <a:ln>
            <a:noFill/>
          </a:ln>
        </p:spPr>
      </p:pic>
      <p:pic>
        <p:nvPicPr>
          <p:cNvPr id="244" name="Google Shape;244;p21" descr="Trung du và miền núi Bắc Bộ: Tình hình kinh tế, Đặc điểm dân cư xã hội"/>
          <p:cNvPicPr preferRelativeResize="0"/>
          <p:nvPr/>
        </p:nvPicPr>
        <p:blipFill rotWithShape="1">
          <a:blip r:embed="rId7">
            <a:alphaModFix/>
          </a:blip>
          <a:srcRect t="59008" r="-2" b="2937"/>
          <a:stretch/>
        </p:blipFill>
        <p:spPr>
          <a:xfrm>
            <a:off x="20" y="4682839"/>
            <a:ext cx="8563356" cy="2175160"/>
          </a:xfrm>
          <a:custGeom>
            <a:avLst/>
            <a:gdLst/>
            <a:ahLst/>
            <a:cxnLst/>
            <a:rect l="l" t="t" r="r" b="b"/>
            <a:pathLst>
              <a:path w="8563376" h="2175160" extrusionOk="0">
                <a:moveTo>
                  <a:pt x="0" y="0"/>
                </a:moveTo>
                <a:lnTo>
                  <a:pt x="8563376" y="0"/>
                </a:lnTo>
                <a:lnTo>
                  <a:pt x="7555992" y="2175160"/>
                </a:lnTo>
                <a:lnTo>
                  <a:pt x="0" y="2175160"/>
                </a:lnTo>
                <a:close/>
              </a:path>
            </a:pathLst>
          </a:cu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2"/>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sp>
        <p:nvSpPr>
          <p:cNvPr id="250" name="Google Shape;250;p22"/>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75" tIns="121575" rIns="121575" bIns="121575" anchor="ctr" anchorCtr="0">
            <a:noAutofit/>
          </a:bodyPr>
          <a:lstStyle/>
          <a:p>
            <a:pPr marL="0" marR="0" lvl="0" indent="0" algn="l" rtl="0">
              <a:spcBef>
                <a:spcPts val="0"/>
              </a:spcBef>
              <a:spcAft>
                <a:spcPts val="0"/>
              </a:spcAft>
              <a:buClr>
                <a:schemeClr val="dk1"/>
              </a:buClr>
              <a:buSzPts val="2479"/>
              <a:buFont typeface="Calibri"/>
              <a:buNone/>
            </a:pPr>
            <a:endParaRPr sz="2479">
              <a:solidFill>
                <a:schemeClr val="dk1"/>
              </a:solidFill>
              <a:latin typeface="Calibri"/>
              <a:ea typeface="Calibri"/>
              <a:cs typeface="Calibri"/>
              <a:sym typeface="Calibri"/>
            </a:endParaRPr>
          </a:p>
        </p:txBody>
      </p:sp>
      <p:pic>
        <p:nvPicPr>
          <p:cNvPr id="251" name="Google Shape;251;p22"/>
          <p:cNvPicPr preferRelativeResize="0"/>
          <p:nvPr/>
        </p:nvPicPr>
        <p:blipFill rotWithShape="1">
          <a:blip r:embed="rId3">
            <a:alphaModFix/>
          </a:blip>
          <a:srcRect/>
          <a:stretch/>
        </p:blipFill>
        <p:spPr>
          <a:xfrm>
            <a:off x="3025562" y="1837045"/>
            <a:ext cx="9920714" cy="1889421"/>
          </a:xfrm>
          <a:prstGeom prst="rect">
            <a:avLst/>
          </a:prstGeom>
          <a:noFill/>
          <a:ln>
            <a:noFill/>
          </a:ln>
        </p:spPr>
      </p:pic>
      <p:pic>
        <p:nvPicPr>
          <p:cNvPr id="252" name="Google Shape;252;p22"/>
          <p:cNvPicPr preferRelativeResize="0"/>
          <p:nvPr/>
        </p:nvPicPr>
        <p:blipFill rotWithShape="1">
          <a:blip r:embed="rId4">
            <a:alphaModFix/>
          </a:blip>
          <a:srcRect/>
          <a:stretch/>
        </p:blipFill>
        <p:spPr>
          <a:xfrm>
            <a:off x="203200" y="925111"/>
            <a:ext cx="5066215" cy="560271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3"/>
          <p:cNvSpPr/>
          <p:nvPr/>
        </p:nvSpPr>
        <p:spPr>
          <a:xfrm>
            <a:off x="1197805" y="889244"/>
            <a:ext cx="8264525" cy="601795"/>
          </a:xfrm>
          <a:custGeom>
            <a:avLst/>
            <a:gdLst/>
            <a:ahLst/>
            <a:cxnLst/>
            <a:rect l="l" t="t" r="r" b="b"/>
            <a:pathLst>
              <a:path w="8264525" h="601795" fill="none" extrusionOk="0">
                <a:moveTo>
                  <a:pt x="0" y="0"/>
                </a:moveTo>
                <a:cubicBezTo>
                  <a:pt x="125624" y="-14334"/>
                  <a:pt x="243877" y="1316"/>
                  <a:pt x="440775" y="0"/>
                </a:cubicBezTo>
                <a:cubicBezTo>
                  <a:pt x="637674" y="-1316"/>
                  <a:pt x="1017584" y="7338"/>
                  <a:pt x="1212130" y="0"/>
                </a:cubicBezTo>
                <a:cubicBezTo>
                  <a:pt x="1406676" y="-7338"/>
                  <a:pt x="1474286" y="-5736"/>
                  <a:pt x="1652905" y="0"/>
                </a:cubicBezTo>
                <a:cubicBezTo>
                  <a:pt x="1831525" y="5736"/>
                  <a:pt x="2068660" y="-16856"/>
                  <a:pt x="2258970" y="0"/>
                </a:cubicBezTo>
                <a:cubicBezTo>
                  <a:pt x="2449281" y="16856"/>
                  <a:pt x="2891135" y="23930"/>
                  <a:pt x="3112971" y="0"/>
                </a:cubicBezTo>
                <a:cubicBezTo>
                  <a:pt x="3334807" y="-23930"/>
                  <a:pt x="3478940" y="-28006"/>
                  <a:pt x="3801681" y="0"/>
                </a:cubicBezTo>
                <a:cubicBezTo>
                  <a:pt x="4124422" y="28006"/>
                  <a:pt x="4350118" y="-662"/>
                  <a:pt x="4573037" y="0"/>
                </a:cubicBezTo>
                <a:cubicBezTo>
                  <a:pt x="4795956" y="662"/>
                  <a:pt x="5005941" y="-15808"/>
                  <a:pt x="5179102" y="0"/>
                </a:cubicBezTo>
                <a:cubicBezTo>
                  <a:pt x="5352263" y="15808"/>
                  <a:pt x="5593844" y="23647"/>
                  <a:pt x="5867813" y="0"/>
                </a:cubicBezTo>
                <a:cubicBezTo>
                  <a:pt x="6141782" y="-23647"/>
                  <a:pt x="6305374" y="23187"/>
                  <a:pt x="6721814" y="0"/>
                </a:cubicBezTo>
                <a:cubicBezTo>
                  <a:pt x="7138254" y="-23187"/>
                  <a:pt x="6990028" y="-6894"/>
                  <a:pt x="7245234" y="0"/>
                </a:cubicBezTo>
                <a:cubicBezTo>
                  <a:pt x="7500440" y="6894"/>
                  <a:pt x="7867716" y="-27657"/>
                  <a:pt x="8264525" y="0"/>
                </a:cubicBezTo>
                <a:cubicBezTo>
                  <a:pt x="8247880" y="242761"/>
                  <a:pt x="8265838" y="385509"/>
                  <a:pt x="8264525" y="601795"/>
                </a:cubicBezTo>
                <a:cubicBezTo>
                  <a:pt x="7986580" y="607681"/>
                  <a:pt x="7852465" y="572015"/>
                  <a:pt x="7658460" y="601795"/>
                </a:cubicBezTo>
                <a:cubicBezTo>
                  <a:pt x="7464455" y="631575"/>
                  <a:pt x="7356621" y="589796"/>
                  <a:pt x="7217685" y="601795"/>
                </a:cubicBezTo>
                <a:cubicBezTo>
                  <a:pt x="7078749" y="613794"/>
                  <a:pt x="6789403" y="570094"/>
                  <a:pt x="6528975" y="601795"/>
                </a:cubicBezTo>
                <a:cubicBezTo>
                  <a:pt x="6268547" y="633497"/>
                  <a:pt x="6264249" y="606251"/>
                  <a:pt x="6005555" y="601795"/>
                </a:cubicBezTo>
                <a:cubicBezTo>
                  <a:pt x="5746861" y="597339"/>
                  <a:pt x="5633943" y="608916"/>
                  <a:pt x="5316844" y="601795"/>
                </a:cubicBezTo>
                <a:cubicBezTo>
                  <a:pt x="4999745" y="594674"/>
                  <a:pt x="4873307" y="633405"/>
                  <a:pt x="4628134" y="601795"/>
                </a:cubicBezTo>
                <a:cubicBezTo>
                  <a:pt x="4382961" y="570186"/>
                  <a:pt x="4276817" y="602551"/>
                  <a:pt x="3939424" y="601795"/>
                </a:cubicBezTo>
                <a:cubicBezTo>
                  <a:pt x="3602031" y="601040"/>
                  <a:pt x="3401498" y="607690"/>
                  <a:pt x="3250713" y="601795"/>
                </a:cubicBezTo>
                <a:cubicBezTo>
                  <a:pt x="3099928" y="595900"/>
                  <a:pt x="2861926" y="613302"/>
                  <a:pt x="2644648" y="601795"/>
                </a:cubicBezTo>
                <a:cubicBezTo>
                  <a:pt x="2427371" y="590288"/>
                  <a:pt x="2137039" y="620953"/>
                  <a:pt x="1873292" y="601795"/>
                </a:cubicBezTo>
                <a:cubicBezTo>
                  <a:pt x="1609545" y="582637"/>
                  <a:pt x="1408981" y="576227"/>
                  <a:pt x="1184582" y="601795"/>
                </a:cubicBezTo>
                <a:cubicBezTo>
                  <a:pt x="960183" y="627364"/>
                  <a:pt x="365745" y="599532"/>
                  <a:pt x="0" y="601795"/>
                </a:cubicBezTo>
                <a:cubicBezTo>
                  <a:pt x="8409" y="413758"/>
                  <a:pt x="-19195" y="136258"/>
                  <a:pt x="0" y="0"/>
                </a:cubicBezTo>
                <a:close/>
              </a:path>
              <a:path w="8264525" h="601795" extrusionOk="0">
                <a:moveTo>
                  <a:pt x="0" y="0"/>
                </a:moveTo>
                <a:cubicBezTo>
                  <a:pt x="217587" y="-20323"/>
                  <a:pt x="446595" y="-24616"/>
                  <a:pt x="606065" y="0"/>
                </a:cubicBezTo>
                <a:cubicBezTo>
                  <a:pt x="765536" y="24616"/>
                  <a:pt x="845895" y="13435"/>
                  <a:pt x="1046840" y="0"/>
                </a:cubicBezTo>
                <a:cubicBezTo>
                  <a:pt x="1247786" y="-13435"/>
                  <a:pt x="1642674" y="7546"/>
                  <a:pt x="1900841" y="0"/>
                </a:cubicBezTo>
                <a:cubicBezTo>
                  <a:pt x="2159008" y="-7546"/>
                  <a:pt x="2232207" y="-7234"/>
                  <a:pt x="2506906" y="0"/>
                </a:cubicBezTo>
                <a:cubicBezTo>
                  <a:pt x="2781606" y="7234"/>
                  <a:pt x="2901710" y="-14342"/>
                  <a:pt x="3112971" y="0"/>
                </a:cubicBezTo>
                <a:cubicBezTo>
                  <a:pt x="3324232" y="14342"/>
                  <a:pt x="3746861" y="-2937"/>
                  <a:pt x="3966972" y="0"/>
                </a:cubicBezTo>
                <a:cubicBezTo>
                  <a:pt x="4187083" y="2937"/>
                  <a:pt x="4357803" y="24706"/>
                  <a:pt x="4490392" y="0"/>
                </a:cubicBezTo>
                <a:cubicBezTo>
                  <a:pt x="4622981" y="-24706"/>
                  <a:pt x="4937980" y="1087"/>
                  <a:pt x="5344393" y="0"/>
                </a:cubicBezTo>
                <a:cubicBezTo>
                  <a:pt x="5750806" y="-1087"/>
                  <a:pt x="5979464" y="18549"/>
                  <a:pt x="6198394" y="0"/>
                </a:cubicBezTo>
                <a:cubicBezTo>
                  <a:pt x="6417324" y="-18549"/>
                  <a:pt x="6570001" y="25380"/>
                  <a:pt x="6887104" y="0"/>
                </a:cubicBezTo>
                <a:cubicBezTo>
                  <a:pt x="7204207" y="-25380"/>
                  <a:pt x="7735948" y="5069"/>
                  <a:pt x="8264525" y="0"/>
                </a:cubicBezTo>
                <a:cubicBezTo>
                  <a:pt x="8254858" y="194635"/>
                  <a:pt x="8269213" y="347151"/>
                  <a:pt x="8264525" y="601795"/>
                </a:cubicBezTo>
                <a:cubicBezTo>
                  <a:pt x="8131056" y="615769"/>
                  <a:pt x="7967581" y="610402"/>
                  <a:pt x="7823750" y="601795"/>
                </a:cubicBezTo>
                <a:cubicBezTo>
                  <a:pt x="7679920" y="593188"/>
                  <a:pt x="7378328" y="641653"/>
                  <a:pt x="6969749" y="601795"/>
                </a:cubicBezTo>
                <a:cubicBezTo>
                  <a:pt x="6561170" y="561937"/>
                  <a:pt x="6697547" y="591827"/>
                  <a:pt x="6446330" y="601795"/>
                </a:cubicBezTo>
                <a:cubicBezTo>
                  <a:pt x="6195113" y="611763"/>
                  <a:pt x="5902828" y="586488"/>
                  <a:pt x="5757619" y="601795"/>
                </a:cubicBezTo>
                <a:cubicBezTo>
                  <a:pt x="5612410" y="617102"/>
                  <a:pt x="5321015" y="596172"/>
                  <a:pt x="4903618" y="601795"/>
                </a:cubicBezTo>
                <a:cubicBezTo>
                  <a:pt x="4486221" y="607418"/>
                  <a:pt x="4450005" y="594882"/>
                  <a:pt x="4214908" y="601795"/>
                </a:cubicBezTo>
                <a:cubicBezTo>
                  <a:pt x="3979811" y="608709"/>
                  <a:pt x="3914005" y="582248"/>
                  <a:pt x="3774133" y="601795"/>
                </a:cubicBezTo>
                <a:cubicBezTo>
                  <a:pt x="3634261" y="621342"/>
                  <a:pt x="3471371" y="604257"/>
                  <a:pt x="3250713" y="601795"/>
                </a:cubicBezTo>
                <a:cubicBezTo>
                  <a:pt x="3030055" y="599333"/>
                  <a:pt x="2813830" y="636369"/>
                  <a:pt x="2396712" y="601795"/>
                </a:cubicBezTo>
                <a:cubicBezTo>
                  <a:pt x="1979594" y="567221"/>
                  <a:pt x="2013445" y="592513"/>
                  <a:pt x="1708002" y="601795"/>
                </a:cubicBezTo>
                <a:cubicBezTo>
                  <a:pt x="1402559" y="611078"/>
                  <a:pt x="1390628" y="581689"/>
                  <a:pt x="1184582" y="601795"/>
                </a:cubicBezTo>
                <a:cubicBezTo>
                  <a:pt x="978536" y="621901"/>
                  <a:pt x="479103" y="625310"/>
                  <a:pt x="0" y="601795"/>
                </a:cubicBezTo>
                <a:cubicBezTo>
                  <a:pt x="-27207" y="407359"/>
                  <a:pt x="-17640" y="260704"/>
                  <a:pt x="0" y="0"/>
                </a:cubicBezTo>
                <a:close/>
              </a:path>
            </a:pathLst>
          </a:custGeom>
          <a:solidFill>
            <a:schemeClr val="lt1"/>
          </a:solidFill>
          <a:ln w="9525" cap="flat" cmpd="sng">
            <a:solidFill>
              <a:srgbClr val="110BF3"/>
            </a:solidFill>
            <a:prstDash val="solid"/>
            <a:round/>
            <a:headEnd type="none" w="sm" len="sm"/>
            <a:tailEnd type="none" w="sm" len="sm"/>
          </a:ln>
        </p:spPr>
        <p:txBody>
          <a:bodyPr spcFirstLastPara="1" wrap="square" lIns="91425" tIns="45700" rIns="91425" bIns="45700" anchor="ctr" anchorCtr="0">
            <a:noAutofit/>
          </a:bodyPr>
          <a:lstStyle/>
          <a:p>
            <a:pPr marL="228600" marR="0" lvl="0" indent="-228600" algn="l" rtl="0">
              <a:lnSpc>
                <a:spcPct val="80000"/>
              </a:lnSpc>
              <a:spcBef>
                <a:spcPts val="0"/>
              </a:spcBef>
              <a:spcAft>
                <a:spcPts val="0"/>
              </a:spcAft>
              <a:buClr>
                <a:srgbClr val="FF0000"/>
              </a:buClr>
              <a:buSzPts val="3060"/>
              <a:buFont typeface="Arial"/>
              <a:buChar char="•"/>
            </a:pPr>
            <a:r>
              <a:rPr lang="en-US" sz="3060">
                <a:solidFill>
                  <a:srgbClr val="FF0000"/>
                </a:solidFill>
                <a:latin typeface="Arial"/>
                <a:ea typeface="Arial"/>
                <a:cs typeface="Arial"/>
                <a:sym typeface="Arial"/>
              </a:rPr>
              <a:t>Ghép nối tên địa danh và tên tỉnh tương ứng</a:t>
            </a:r>
            <a:endParaRPr sz="3060">
              <a:solidFill>
                <a:srgbClr val="FF0000"/>
              </a:solidFill>
              <a:latin typeface="Arial"/>
              <a:ea typeface="Arial"/>
              <a:cs typeface="Arial"/>
              <a:sym typeface="Arial"/>
            </a:endParaRPr>
          </a:p>
        </p:txBody>
      </p:sp>
      <p:pic>
        <p:nvPicPr>
          <p:cNvPr id="258" name="Google Shape;258;p23"/>
          <p:cNvPicPr preferRelativeResize="0"/>
          <p:nvPr/>
        </p:nvPicPr>
        <p:blipFill rotWithShape="1">
          <a:blip r:embed="rId3">
            <a:alphaModFix/>
          </a:blip>
          <a:srcRect/>
          <a:stretch/>
        </p:blipFill>
        <p:spPr>
          <a:xfrm>
            <a:off x="9535065" y="2209722"/>
            <a:ext cx="2263048" cy="3130550"/>
          </a:xfrm>
          <a:prstGeom prst="rect">
            <a:avLst/>
          </a:prstGeom>
          <a:noFill/>
          <a:ln>
            <a:noFill/>
          </a:ln>
        </p:spPr>
      </p:pic>
      <p:pic>
        <p:nvPicPr>
          <p:cNvPr id="259" name="Google Shape;259;p23"/>
          <p:cNvPicPr preferRelativeResize="0"/>
          <p:nvPr/>
        </p:nvPicPr>
        <p:blipFill rotWithShape="1">
          <a:blip r:embed="rId4">
            <a:alphaModFix/>
          </a:blip>
          <a:srcRect/>
          <a:stretch/>
        </p:blipFill>
        <p:spPr>
          <a:xfrm>
            <a:off x="9587516" y="401546"/>
            <a:ext cx="2429026" cy="1285737"/>
          </a:xfrm>
          <a:prstGeom prst="rect">
            <a:avLst/>
          </a:prstGeom>
          <a:noFill/>
          <a:ln>
            <a:noFill/>
          </a:ln>
        </p:spPr>
      </p:pic>
      <p:graphicFrame>
        <p:nvGraphicFramePr>
          <p:cNvPr id="260" name="Google Shape;260;p23"/>
          <p:cNvGraphicFramePr/>
          <p:nvPr/>
        </p:nvGraphicFramePr>
        <p:xfrm>
          <a:off x="1243742" y="1670959"/>
          <a:ext cx="2892325" cy="5181700"/>
        </p:xfrm>
        <a:graphic>
          <a:graphicData uri="http://schemas.openxmlformats.org/drawingml/2006/table">
            <a:tbl>
              <a:tblPr firstRow="1" bandRow="1">
                <a:noFill/>
                <a:tableStyleId>{AD549AD1-830C-4493-B795-320E6E3D502C}</a:tableStyleId>
              </a:tblPr>
              <a:tblGrid>
                <a:gridCol w="2892325">
                  <a:extLst>
                    <a:ext uri="{9D8B030D-6E8A-4147-A177-3AD203B41FA5}">
                      <a16:colId xmlns:a16="http://schemas.microsoft.com/office/drawing/2014/main" val="20000"/>
                    </a:ext>
                  </a:extLst>
                </a:gridCol>
              </a:tblGrid>
              <a:tr h="497175">
                <a:tc>
                  <a:txBody>
                    <a:bodyPr/>
                    <a:lstStyle/>
                    <a:p>
                      <a:pPr marL="0" marR="0" lvl="0" indent="0" algn="ctr" rtl="0">
                        <a:spcBef>
                          <a:spcPts val="0"/>
                        </a:spcBef>
                        <a:spcAft>
                          <a:spcPts val="0"/>
                        </a:spcAft>
                        <a:buNone/>
                      </a:pPr>
                      <a:r>
                        <a:rPr lang="en-US" sz="2800" b="1" u="none" strike="noStrike" cap="none">
                          <a:solidFill>
                            <a:schemeClr val="lt1"/>
                          </a:solidFill>
                          <a:latin typeface="Arial"/>
                          <a:ea typeface="Arial"/>
                          <a:cs typeface="Arial"/>
                          <a:sym typeface="Arial"/>
                        </a:rPr>
                        <a:t>ĐỊA DANH</a:t>
                      </a:r>
                      <a:endParaRPr sz="2800" b="1" u="none" strike="noStrike" cap="none">
                        <a:solidFill>
                          <a:schemeClr val="lt1"/>
                        </a:solidFill>
                        <a:latin typeface="Arial"/>
                        <a:ea typeface="Arial"/>
                        <a:cs typeface="Arial"/>
                        <a:sym typeface="Arial"/>
                      </a:endParaRPr>
                    </a:p>
                  </a:txBody>
                  <a:tcPr marL="91450" marR="91450" marT="45725" marB="45725">
                    <a:solidFill>
                      <a:srgbClr val="00B050"/>
                    </a:solidFill>
                  </a:tcPr>
                </a:tc>
                <a:extLst>
                  <a:ext uri="{0D108BD9-81ED-4DB2-BD59-A6C34878D82A}">
                    <a16:rowId xmlns:a16="http://schemas.microsoft.com/office/drawing/2014/main" val="10000"/>
                  </a:ext>
                </a:extLst>
              </a:tr>
              <a:tr h="497175">
                <a:tc>
                  <a:txBody>
                    <a:bodyPr/>
                    <a:lstStyle/>
                    <a:p>
                      <a:pPr marL="0" marR="0" lvl="0" indent="0" algn="just" rtl="0">
                        <a:spcBef>
                          <a:spcPts val="0"/>
                        </a:spcBef>
                        <a:spcAft>
                          <a:spcPts val="0"/>
                        </a:spcAft>
                        <a:buNone/>
                      </a:pPr>
                      <a:r>
                        <a:rPr lang="en-US" sz="2800" b="1" u="none" strike="noStrike" cap="none">
                          <a:solidFill>
                            <a:srgbClr val="110BF3"/>
                          </a:solidFill>
                          <a:latin typeface="Arial"/>
                          <a:ea typeface="Arial"/>
                          <a:cs typeface="Arial"/>
                          <a:sym typeface="Arial"/>
                        </a:rPr>
                        <a:t>1. Sa Pa</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497175">
                <a:tc>
                  <a:txBody>
                    <a:bodyPr/>
                    <a:lstStyle/>
                    <a:p>
                      <a:pPr marL="0" marR="0" lvl="0" indent="0" algn="just" rtl="0">
                        <a:spcBef>
                          <a:spcPts val="0"/>
                        </a:spcBef>
                        <a:spcAft>
                          <a:spcPts val="0"/>
                        </a:spcAft>
                        <a:buNone/>
                      </a:pP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497175">
                <a:tc>
                  <a:txBody>
                    <a:bodyPr/>
                    <a:lstStyle/>
                    <a:p>
                      <a:pPr marL="0" marR="0" lvl="0" indent="0" algn="just" rtl="0">
                        <a:spcBef>
                          <a:spcPts val="0"/>
                        </a:spcBef>
                        <a:spcAft>
                          <a:spcPts val="0"/>
                        </a:spcAft>
                        <a:buNone/>
                      </a:pPr>
                      <a:r>
                        <a:rPr lang="en-US" sz="2800" b="1" u="none" strike="noStrike" cap="none">
                          <a:solidFill>
                            <a:srgbClr val="110BF3"/>
                          </a:solidFill>
                          <a:latin typeface="Arial"/>
                          <a:ea typeface="Arial"/>
                          <a:cs typeface="Arial"/>
                          <a:sym typeface="Arial"/>
                        </a:rPr>
                        <a:t>2. Mộc Châu</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497175">
                <a:tc>
                  <a:txBody>
                    <a:bodyPr/>
                    <a:lstStyle/>
                    <a:p>
                      <a:pPr marL="0" marR="0" lvl="0" indent="0" algn="just" rtl="0">
                        <a:spcBef>
                          <a:spcPts val="0"/>
                        </a:spcBef>
                        <a:spcAft>
                          <a:spcPts val="0"/>
                        </a:spcAft>
                        <a:buNone/>
                      </a:pP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497175">
                <a:tc>
                  <a:txBody>
                    <a:bodyPr/>
                    <a:lstStyle/>
                    <a:p>
                      <a:pPr marL="0" marR="0" lvl="0" indent="0" algn="just" rtl="0">
                        <a:spcBef>
                          <a:spcPts val="0"/>
                        </a:spcBef>
                        <a:spcAft>
                          <a:spcPts val="0"/>
                        </a:spcAft>
                        <a:buNone/>
                      </a:pPr>
                      <a:r>
                        <a:rPr lang="en-US" sz="2800" b="1" u="none" strike="noStrike" cap="none">
                          <a:solidFill>
                            <a:srgbClr val="110BF3"/>
                          </a:solidFill>
                          <a:latin typeface="Arial"/>
                          <a:ea typeface="Arial"/>
                          <a:cs typeface="Arial"/>
                          <a:sym typeface="Arial"/>
                        </a:rPr>
                        <a:t>3. Ba Bể</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497175">
                <a:tc>
                  <a:txBody>
                    <a:bodyPr/>
                    <a:lstStyle/>
                    <a:p>
                      <a:pPr marL="0" marR="0" lvl="0" indent="0" algn="just" rtl="0">
                        <a:spcBef>
                          <a:spcPts val="0"/>
                        </a:spcBef>
                        <a:spcAft>
                          <a:spcPts val="0"/>
                        </a:spcAft>
                        <a:buNone/>
                      </a:pP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r h="497175">
                <a:tc>
                  <a:txBody>
                    <a:bodyPr/>
                    <a:lstStyle/>
                    <a:p>
                      <a:pPr marL="0" marR="0" lvl="0" indent="0" algn="just" rtl="0">
                        <a:spcBef>
                          <a:spcPts val="0"/>
                        </a:spcBef>
                        <a:spcAft>
                          <a:spcPts val="0"/>
                        </a:spcAft>
                        <a:buNone/>
                      </a:pPr>
                      <a:r>
                        <a:rPr lang="en-US" sz="2800" b="1" u="none" strike="noStrike" cap="none">
                          <a:solidFill>
                            <a:srgbClr val="110BF3"/>
                          </a:solidFill>
                          <a:latin typeface="Arial"/>
                          <a:ea typeface="Arial"/>
                          <a:cs typeface="Arial"/>
                          <a:sym typeface="Arial"/>
                        </a:rPr>
                        <a:t>4. Vịnh Hạ Long</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7"/>
                  </a:ext>
                </a:extLst>
              </a:tr>
              <a:tr h="259075">
                <a:tc>
                  <a:txBody>
                    <a:bodyPr/>
                    <a:lstStyle/>
                    <a:p>
                      <a:pPr marL="0" marR="0" lvl="0" indent="0" algn="just" rtl="0">
                        <a:spcBef>
                          <a:spcPts val="0"/>
                        </a:spcBef>
                        <a:spcAft>
                          <a:spcPts val="0"/>
                        </a:spcAft>
                        <a:buNone/>
                      </a:pP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8"/>
                  </a:ext>
                </a:extLst>
              </a:tr>
              <a:tr h="259075">
                <a:tc>
                  <a:txBody>
                    <a:bodyPr/>
                    <a:lstStyle/>
                    <a:p>
                      <a:pPr marL="0" marR="0" lvl="0" indent="0" algn="just" rtl="0">
                        <a:spcBef>
                          <a:spcPts val="0"/>
                        </a:spcBef>
                        <a:spcAft>
                          <a:spcPts val="0"/>
                        </a:spcAft>
                        <a:buNone/>
                      </a:pPr>
                      <a:r>
                        <a:rPr lang="en-US" sz="2800" b="1" u="none" strike="noStrike" cap="none">
                          <a:solidFill>
                            <a:srgbClr val="110BF3"/>
                          </a:solidFill>
                          <a:latin typeface="Arial"/>
                          <a:ea typeface="Arial"/>
                          <a:cs typeface="Arial"/>
                          <a:sym typeface="Arial"/>
                        </a:rPr>
                        <a:t>5. Đền Hùng</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9"/>
                  </a:ext>
                </a:extLst>
              </a:tr>
            </a:tbl>
          </a:graphicData>
        </a:graphic>
      </p:graphicFrame>
      <p:graphicFrame>
        <p:nvGraphicFramePr>
          <p:cNvPr id="261" name="Google Shape;261;p23"/>
          <p:cNvGraphicFramePr/>
          <p:nvPr/>
        </p:nvGraphicFramePr>
        <p:xfrm>
          <a:off x="6904233" y="1636476"/>
          <a:ext cx="2700125" cy="5246280"/>
        </p:xfrm>
        <a:graphic>
          <a:graphicData uri="http://schemas.openxmlformats.org/drawingml/2006/table">
            <a:tbl>
              <a:tblPr firstRow="1" bandRow="1">
                <a:noFill/>
                <a:tableStyleId>{FE129401-0183-44AC-9B24-28865FFF21CA}</a:tableStyleId>
              </a:tblPr>
              <a:tblGrid>
                <a:gridCol w="2700125">
                  <a:extLst>
                    <a:ext uri="{9D8B030D-6E8A-4147-A177-3AD203B41FA5}">
                      <a16:colId xmlns:a16="http://schemas.microsoft.com/office/drawing/2014/main" val="20000"/>
                    </a:ext>
                  </a:extLst>
                </a:gridCol>
              </a:tblGrid>
              <a:tr h="582750">
                <a:tc>
                  <a:txBody>
                    <a:bodyPr/>
                    <a:lstStyle/>
                    <a:p>
                      <a:pPr marL="0" marR="0" lvl="0" indent="0" algn="ctr" rtl="0">
                        <a:spcBef>
                          <a:spcPts val="0"/>
                        </a:spcBef>
                        <a:spcAft>
                          <a:spcPts val="0"/>
                        </a:spcAft>
                        <a:buNone/>
                      </a:pPr>
                      <a:r>
                        <a:rPr lang="en-US" sz="2800" b="1" u="none" strike="noStrike" cap="none">
                          <a:latin typeface="Arial"/>
                          <a:ea typeface="Arial"/>
                          <a:cs typeface="Arial"/>
                          <a:sym typeface="Arial"/>
                        </a:rPr>
                        <a:t>TÊN TỈNH</a:t>
                      </a:r>
                      <a:endParaRPr sz="2800" b="1"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492225">
                <a:tc>
                  <a:txBody>
                    <a:bodyPr/>
                    <a:lstStyle/>
                    <a:p>
                      <a:pPr marL="0" marR="0" lvl="0" indent="0" algn="just" rtl="0">
                        <a:spcBef>
                          <a:spcPts val="0"/>
                        </a:spcBef>
                        <a:spcAft>
                          <a:spcPts val="0"/>
                        </a:spcAft>
                        <a:buNone/>
                      </a:pPr>
                      <a:r>
                        <a:rPr lang="en-US" sz="2800" b="1" u="none" strike="noStrike" cap="none">
                          <a:solidFill>
                            <a:srgbClr val="110BF3"/>
                          </a:solidFill>
                          <a:latin typeface="Arial"/>
                          <a:ea typeface="Arial"/>
                          <a:cs typeface="Arial"/>
                          <a:sym typeface="Arial"/>
                        </a:rPr>
                        <a:t>A. Sơn La</a:t>
                      </a:r>
                      <a:endParaRPr/>
                    </a:p>
                  </a:txBody>
                  <a:tcPr marL="91450" marR="91450" marT="45725" marB="45725"/>
                </a:tc>
                <a:extLst>
                  <a:ext uri="{0D108BD9-81ED-4DB2-BD59-A6C34878D82A}">
                    <a16:rowId xmlns:a16="http://schemas.microsoft.com/office/drawing/2014/main" val="10001"/>
                  </a:ext>
                </a:extLst>
              </a:tr>
              <a:tr h="265025">
                <a:tc>
                  <a:txBody>
                    <a:bodyPr/>
                    <a:lstStyle/>
                    <a:p>
                      <a:pPr marL="0" marR="0" lvl="0" indent="0" algn="just" rtl="0">
                        <a:spcBef>
                          <a:spcPts val="0"/>
                        </a:spcBef>
                        <a:spcAft>
                          <a:spcPts val="0"/>
                        </a:spcAft>
                        <a:buNone/>
                      </a:pP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492225">
                <a:tc>
                  <a:txBody>
                    <a:bodyPr/>
                    <a:lstStyle/>
                    <a:p>
                      <a:pPr marL="0" marR="0" lvl="0" indent="0" algn="just" rtl="0">
                        <a:spcBef>
                          <a:spcPts val="0"/>
                        </a:spcBef>
                        <a:spcAft>
                          <a:spcPts val="0"/>
                        </a:spcAft>
                        <a:buNone/>
                      </a:pPr>
                      <a:r>
                        <a:rPr lang="en-US" sz="2800" b="1" u="none" strike="noStrike" cap="none">
                          <a:solidFill>
                            <a:srgbClr val="110BF3"/>
                          </a:solidFill>
                          <a:latin typeface="Arial"/>
                          <a:ea typeface="Arial"/>
                          <a:cs typeface="Arial"/>
                          <a:sym typeface="Arial"/>
                        </a:rPr>
                        <a:t>B. Quảng Ninh</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492225">
                <a:tc>
                  <a:txBody>
                    <a:bodyPr/>
                    <a:lstStyle/>
                    <a:p>
                      <a:pPr marL="0" marR="0" lvl="0" indent="0" algn="just" rtl="0">
                        <a:spcBef>
                          <a:spcPts val="0"/>
                        </a:spcBef>
                        <a:spcAft>
                          <a:spcPts val="0"/>
                        </a:spcAft>
                        <a:buNone/>
                      </a:pP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492225">
                <a:tc>
                  <a:txBody>
                    <a:bodyPr/>
                    <a:lstStyle/>
                    <a:p>
                      <a:pPr marL="0" marR="0" lvl="0" indent="0" algn="just" rtl="0">
                        <a:spcBef>
                          <a:spcPts val="0"/>
                        </a:spcBef>
                        <a:spcAft>
                          <a:spcPts val="0"/>
                        </a:spcAft>
                        <a:buNone/>
                      </a:pPr>
                      <a:r>
                        <a:rPr lang="en-US" sz="2800" b="1" u="none" strike="noStrike" cap="none">
                          <a:solidFill>
                            <a:srgbClr val="110BF3"/>
                          </a:solidFill>
                          <a:latin typeface="Arial"/>
                          <a:ea typeface="Arial"/>
                          <a:cs typeface="Arial"/>
                          <a:sym typeface="Arial"/>
                        </a:rPr>
                        <a:t>C. Phú Thọ</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492225">
                <a:tc>
                  <a:txBody>
                    <a:bodyPr/>
                    <a:lstStyle/>
                    <a:p>
                      <a:pPr marL="0" marR="0" lvl="0" indent="0" algn="just" rtl="0">
                        <a:spcBef>
                          <a:spcPts val="0"/>
                        </a:spcBef>
                        <a:spcAft>
                          <a:spcPts val="0"/>
                        </a:spcAft>
                        <a:buNone/>
                      </a:pP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r h="492225">
                <a:tc>
                  <a:txBody>
                    <a:bodyPr/>
                    <a:lstStyle/>
                    <a:p>
                      <a:pPr marL="0" marR="0" lvl="0" indent="0" algn="just" rtl="0">
                        <a:spcBef>
                          <a:spcPts val="0"/>
                        </a:spcBef>
                        <a:spcAft>
                          <a:spcPts val="0"/>
                        </a:spcAft>
                        <a:buNone/>
                      </a:pPr>
                      <a:r>
                        <a:rPr lang="en-US" sz="2800" b="1" u="none" strike="noStrike" cap="none">
                          <a:solidFill>
                            <a:srgbClr val="110BF3"/>
                          </a:solidFill>
                          <a:latin typeface="Arial"/>
                          <a:ea typeface="Arial"/>
                          <a:cs typeface="Arial"/>
                          <a:sym typeface="Arial"/>
                        </a:rPr>
                        <a:t>D. Lào Cai</a:t>
                      </a:r>
                      <a:endParaRPr/>
                    </a:p>
                  </a:txBody>
                  <a:tcPr marL="91450" marR="91450" marT="45725" marB="45725"/>
                </a:tc>
                <a:extLst>
                  <a:ext uri="{0D108BD9-81ED-4DB2-BD59-A6C34878D82A}">
                    <a16:rowId xmlns:a16="http://schemas.microsoft.com/office/drawing/2014/main" val="10007"/>
                  </a:ext>
                </a:extLst>
              </a:tr>
              <a:tr h="487475">
                <a:tc>
                  <a:txBody>
                    <a:bodyPr/>
                    <a:lstStyle/>
                    <a:p>
                      <a:pPr marL="0" marR="0" lvl="0" indent="0" algn="just" rtl="0">
                        <a:spcBef>
                          <a:spcPts val="0"/>
                        </a:spcBef>
                        <a:spcAft>
                          <a:spcPts val="0"/>
                        </a:spcAft>
                        <a:buNone/>
                      </a:pP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8"/>
                  </a:ext>
                </a:extLst>
              </a:tr>
              <a:tr h="487475">
                <a:tc>
                  <a:txBody>
                    <a:bodyPr/>
                    <a:lstStyle/>
                    <a:p>
                      <a:pPr marL="0" marR="0" lvl="0" indent="0" algn="just" rtl="0">
                        <a:lnSpc>
                          <a:spcPct val="100000"/>
                        </a:lnSpc>
                        <a:spcBef>
                          <a:spcPts val="0"/>
                        </a:spcBef>
                        <a:spcAft>
                          <a:spcPts val="0"/>
                        </a:spcAft>
                        <a:buClr>
                          <a:srgbClr val="110BF3"/>
                        </a:buClr>
                        <a:buSzPts val="2800"/>
                        <a:buFont typeface="Arial"/>
                        <a:buNone/>
                      </a:pPr>
                      <a:r>
                        <a:rPr lang="en-US" sz="2800" b="1" u="none" strike="noStrike" cap="none">
                          <a:solidFill>
                            <a:srgbClr val="110BF3"/>
                          </a:solidFill>
                          <a:latin typeface="Arial"/>
                          <a:ea typeface="Arial"/>
                          <a:cs typeface="Arial"/>
                          <a:sym typeface="Arial"/>
                        </a:rPr>
                        <a:t>E. Bắc Cạn</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9"/>
                  </a:ext>
                </a:extLst>
              </a:tr>
            </a:tbl>
          </a:graphicData>
        </a:graphic>
      </p:graphicFrame>
      <p:graphicFrame>
        <p:nvGraphicFramePr>
          <p:cNvPr id="262" name="Google Shape;262;p23"/>
          <p:cNvGraphicFramePr/>
          <p:nvPr/>
        </p:nvGraphicFramePr>
        <p:xfrm>
          <a:off x="9732830" y="2294942"/>
          <a:ext cx="2155250" cy="3109020"/>
        </p:xfrm>
        <a:graphic>
          <a:graphicData uri="http://schemas.openxmlformats.org/drawingml/2006/table">
            <a:tbl>
              <a:tblPr firstRow="1" bandRow="1">
                <a:noFill/>
                <a:tableStyleId>{AD549AD1-830C-4493-B795-320E6E3D502C}</a:tableStyleId>
              </a:tblPr>
              <a:tblGrid>
                <a:gridCol w="2155250">
                  <a:extLst>
                    <a:ext uri="{9D8B030D-6E8A-4147-A177-3AD203B41FA5}">
                      <a16:colId xmlns:a16="http://schemas.microsoft.com/office/drawing/2014/main" val="20000"/>
                    </a:ext>
                  </a:extLst>
                </a:gridCol>
              </a:tblGrid>
              <a:tr h="474450">
                <a:tc>
                  <a:txBody>
                    <a:bodyPr/>
                    <a:lstStyle/>
                    <a:p>
                      <a:pPr marL="0" marR="0" lvl="0" indent="0" algn="ctr" rtl="0">
                        <a:spcBef>
                          <a:spcPts val="0"/>
                        </a:spcBef>
                        <a:spcAft>
                          <a:spcPts val="0"/>
                        </a:spcAft>
                        <a:buNone/>
                      </a:pPr>
                      <a:r>
                        <a:rPr lang="en-US" sz="2800" b="1" u="none" strike="noStrike" cap="none">
                          <a:solidFill>
                            <a:schemeClr val="lt1"/>
                          </a:solidFill>
                          <a:latin typeface="Arial"/>
                          <a:ea typeface="Arial"/>
                          <a:cs typeface="Arial"/>
                          <a:sym typeface="Arial"/>
                        </a:rPr>
                        <a:t>ĐÁP ÁN</a:t>
                      </a:r>
                      <a:endParaRPr sz="2800" b="1" u="none" strike="noStrike" cap="none">
                        <a:solidFill>
                          <a:schemeClr val="lt1"/>
                        </a:solidFill>
                        <a:latin typeface="Arial"/>
                        <a:ea typeface="Arial"/>
                        <a:cs typeface="Arial"/>
                        <a:sym typeface="Arial"/>
                      </a:endParaRPr>
                    </a:p>
                  </a:txBody>
                  <a:tcPr marL="91450" marR="91450" marT="45725" marB="45725">
                    <a:solidFill>
                      <a:srgbClr val="002060"/>
                    </a:solidFill>
                  </a:tcPr>
                </a:tc>
                <a:extLst>
                  <a:ext uri="{0D108BD9-81ED-4DB2-BD59-A6C34878D82A}">
                    <a16:rowId xmlns:a16="http://schemas.microsoft.com/office/drawing/2014/main" val="10000"/>
                  </a:ext>
                </a:extLst>
              </a:tr>
              <a:tr h="474450">
                <a:tc>
                  <a:txBody>
                    <a:bodyPr/>
                    <a:lstStyle/>
                    <a:p>
                      <a:pPr marL="0" marR="0" lvl="0" indent="0" algn="ctr" rtl="0">
                        <a:spcBef>
                          <a:spcPts val="0"/>
                        </a:spcBef>
                        <a:spcAft>
                          <a:spcPts val="0"/>
                        </a:spcAft>
                        <a:buNone/>
                      </a:pPr>
                      <a:r>
                        <a:rPr lang="en-US" sz="2800" b="1" u="none" strike="noStrike" cap="none">
                          <a:solidFill>
                            <a:srgbClr val="110BF3"/>
                          </a:solidFill>
                          <a:latin typeface="Arial"/>
                          <a:ea typeface="Arial"/>
                          <a:cs typeface="Arial"/>
                          <a:sym typeface="Arial"/>
                        </a:rPr>
                        <a:t>1 -</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474450">
                <a:tc>
                  <a:txBody>
                    <a:bodyPr/>
                    <a:lstStyle/>
                    <a:p>
                      <a:pPr marL="0" marR="0" lvl="0" indent="0" algn="ctr" rtl="0">
                        <a:spcBef>
                          <a:spcPts val="0"/>
                        </a:spcBef>
                        <a:spcAft>
                          <a:spcPts val="0"/>
                        </a:spcAft>
                        <a:buNone/>
                      </a:pPr>
                      <a:r>
                        <a:rPr lang="en-US" sz="2800" b="1" u="none" strike="noStrike" cap="none">
                          <a:solidFill>
                            <a:srgbClr val="110BF3"/>
                          </a:solidFill>
                          <a:latin typeface="Arial"/>
                          <a:ea typeface="Arial"/>
                          <a:cs typeface="Arial"/>
                          <a:sym typeface="Arial"/>
                        </a:rPr>
                        <a:t>2 -</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474450">
                <a:tc>
                  <a:txBody>
                    <a:bodyPr/>
                    <a:lstStyle/>
                    <a:p>
                      <a:pPr marL="0" marR="0" lvl="0" indent="0" algn="ctr" rtl="0">
                        <a:spcBef>
                          <a:spcPts val="0"/>
                        </a:spcBef>
                        <a:spcAft>
                          <a:spcPts val="0"/>
                        </a:spcAft>
                        <a:buNone/>
                      </a:pPr>
                      <a:r>
                        <a:rPr lang="en-US" sz="2800" b="1" u="none" strike="noStrike" cap="none">
                          <a:solidFill>
                            <a:srgbClr val="110BF3"/>
                          </a:solidFill>
                          <a:latin typeface="Arial"/>
                          <a:ea typeface="Arial"/>
                          <a:cs typeface="Arial"/>
                          <a:sym typeface="Arial"/>
                        </a:rPr>
                        <a:t>3 - </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474450">
                <a:tc>
                  <a:txBody>
                    <a:bodyPr/>
                    <a:lstStyle/>
                    <a:p>
                      <a:pPr marL="0" marR="0" lvl="0" indent="0" algn="ctr" rtl="0">
                        <a:spcBef>
                          <a:spcPts val="0"/>
                        </a:spcBef>
                        <a:spcAft>
                          <a:spcPts val="0"/>
                        </a:spcAft>
                        <a:buNone/>
                      </a:pPr>
                      <a:r>
                        <a:rPr lang="en-US" sz="2800" b="1" u="none" strike="noStrike" cap="none">
                          <a:solidFill>
                            <a:srgbClr val="110BF3"/>
                          </a:solidFill>
                          <a:latin typeface="Arial"/>
                          <a:ea typeface="Arial"/>
                          <a:cs typeface="Arial"/>
                          <a:sym typeface="Arial"/>
                        </a:rPr>
                        <a:t>4 -</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474450">
                <a:tc>
                  <a:txBody>
                    <a:bodyPr/>
                    <a:lstStyle/>
                    <a:p>
                      <a:pPr marL="0" marR="0" lvl="0" indent="0" algn="ctr" rtl="0">
                        <a:spcBef>
                          <a:spcPts val="0"/>
                        </a:spcBef>
                        <a:spcAft>
                          <a:spcPts val="0"/>
                        </a:spcAft>
                        <a:buNone/>
                      </a:pPr>
                      <a:r>
                        <a:rPr lang="en-US" sz="2800" b="1" u="none" strike="noStrike" cap="none">
                          <a:solidFill>
                            <a:srgbClr val="110BF3"/>
                          </a:solidFill>
                          <a:latin typeface="Arial"/>
                          <a:ea typeface="Arial"/>
                          <a:cs typeface="Arial"/>
                          <a:sym typeface="Arial"/>
                        </a:rPr>
                        <a:t>5 - </a:t>
                      </a:r>
                      <a:endParaRPr sz="2800" b="1" u="none" strike="noStrike" cap="none">
                        <a:solidFill>
                          <a:srgbClr val="110BF3"/>
                        </a:solidFill>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bl>
          </a:graphicData>
        </a:graphic>
      </p:graphicFrame>
      <p:cxnSp>
        <p:nvCxnSpPr>
          <p:cNvPr id="263" name="Google Shape;263;p23"/>
          <p:cNvCxnSpPr/>
          <p:nvPr/>
        </p:nvCxnSpPr>
        <p:spPr>
          <a:xfrm>
            <a:off x="4136065" y="2445249"/>
            <a:ext cx="2768169" cy="3215812"/>
          </a:xfrm>
          <a:prstGeom prst="straightConnector1">
            <a:avLst/>
          </a:prstGeom>
          <a:noFill/>
          <a:ln w="28575" cap="flat" cmpd="sng">
            <a:solidFill>
              <a:srgbClr val="FF0066"/>
            </a:solidFill>
            <a:prstDash val="solid"/>
            <a:miter lim="800000"/>
            <a:headEnd type="none" w="sm" len="sm"/>
            <a:tailEnd type="triangle" w="med" len="med"/>
          </a:ln>
        </p:spPr>
      </p:cxnSp>
      <p:cxnSp>
        <p:nvCxnSpPr>
          <p:cNvPr id="264" name="Google Shape;264;p23"/>
          <p:cNvCxnSpPr/>
          <p:nvPr/>
        </p:nvCxnSpPr>
        <p:spPr>
          <a:xfrm rot="10800000" flipH="1">
            <a:off x="4174564" y="2410805"/>
            <a:ext cx="2729670" cy="1071519"/>
          </a:xfrm>
          <a:prstGeom prst="straightConnector1">
            <a:avLst/>
          </a:prstGeom>
          <a:noFill/>
          <a:ln w="28575" cap="flat" cmpd="sng">
            <a:solidFill>
              <a:srgbClr val="FF0066"/>
            </a:solidFill>
            <a:prstDash val="solid"/>
            <a:miter lim="800000"/>
            <a:headEnd type="none" w="sm" len="sm"/>
            <a:tailEnd type="triangle" w="med" len="med"/>
          </a:ln>
        </p:spPr>
      </p:cxnSp>
      <p:cxnSp>
        <p:nvCxnSpPr>
          <p:cNvPr id="265" name="Google Shape;265;p23"/>
          <p:cNvCxnSpPr/>
          <p:nvPr/>
        </p:nvCxnSpPr>
        <p:spPr>
          <a:xfrm>
            <a:off x="4101829" y="4500519"/>
            <a:ext cx="2840904" cy="2133231"/>
          </a:xfrm>
          <a:prstGeom prst="straightConnector1">
            <a:avLst/>
          </a:prstGeom>
          <a:noFill/>
          <a:ln w="28575" cap="flat" cmpd="sng">
            <a:solidFill>
              <a:srgbClr val="FF0066"/>
            </a:solidFill>
            <a:prstDash val="solid"/>
            <a:miter lim="800000"/>
            <a:headEnd type="none" w="sm" len="sm"/>
            <a:tailEnd type="triangle" w="med" len="med"/>
          </a:ln>
        </p:spPr>
      </p:cxnSp>
      <p:cxnSp>
        <p:nvCxnSpPr>
          <p:cNvPr id="266" name="Google Shape;266;p23"/>
          <p:cNvCxnSpPr/>
          <p:nvPr/>
        </p:nvCxnSpPr>
        <p:spPr>
          <a:xfrm rot="10800000" flipH="1">
            <a:off x="4153248" y="3429000"/>
            <a:ext cx="2712487" cy="2202520"/>
          </a:xfrm>
          <a:prstGeom prst="straightConnector1">
            <a:avLst/>
          </a:prstGeom>
          <a:noFill/>
          <a:ln w="28575" cap="flat" cmpd="sng">
            <a:solidFill>
              <a:srgbClr val="FF0066"/>
            </a:solidFill>
            <a:prstDash val="solid"/>
            <a:miter lim="800000"/>
            <a:headEnd type="none" w="sm" len="sm"/>
            <a:tailEnd type="triangle" w="med" len="med"/>
          </a:ln>
        </p:spPr>
      </p:cxnSp>
      <p:cxnSp>
        <p:nvCxnSpPr>
          <p:cNvPr id="267" name="Google Shape;267;p23"/>
          <p:cNvCxnSpPr/>
          <p:nvPr/>
        </p:nvCxnSpPr>
        <p:spPr>
          <a:xfrm rot="10800000" flipH="1">
            <a:off x="4101782" y="4475860"/>
            <a:ext cx="2738526" cy="2139411"/>
          </a:xfrm>
          <a:prstGeom prst="straightConnector1">
            <a:avLst/>
          </a:prstGeom>
          <a:noFill/>
          <a:ln w="28575" cap="flat" cmpd="sng">
            <a:solidFill>
              <a:srgbClr val="FF0066"/>
            </a:solidFill>
            <a:prstDash val="solid"/>
            <a:miter lim="800000"/>
            <a:headEnd type="none" w="sm" len="sm"/>
            <a:tailEnd type="triangle" w="med" len="med"/>
          </a:ln>
        </p:spPr>
      </p:cxnSp>
      <p:sp>
        <p:nvSpPr>
          <p:cNvPr id="268" name="Google Shape;268;p23"/>
          <p:cNvSpPr txBox="1"/>
          <p:nvPr/>
        </p:nvSpPr>
        <p:spPr>
          <a:xfrm>
            <a:off x="11147086" y="2825334"/>
            <a:ext cx="5239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10BF3"/>
                </a:solidFill>
                <a:latin typeface="Arial"/>
                <a:ea typeface="Arial"/>
                <a:cs typeface="Arial"/>
                <a:sym typeface="Arial"/>
              </a:rPr>
              <a:t>D</a:t>
            </a:r>
            <a:endParaRPr/>
          </a:p>
        </p:txBody>
      </p:sp>
      <p:sp>
        <p:nvSpPr>
          <p:cNvPr id="269" name="Google Shape;269;p23"/>
          <p:cNvSpPr txBox="1"/>
          <p:nvPr/>
        </p:nvSpPr>
        <p:spPr>
          <a:xfrm>
            <a:off x="11164102" y="3322588"/>
            <a:ext cx="5239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10BF3"/>
                </a:solidFill>
                <a:latin typeface="Arial"/>
                <a:ea typeface="Arial"/>
                <a:cs typeface="Arial"/>
                <a:sym typeface="Arial"/>
              </a:rPr>
              <a:t>A</a:t>
            </a:r>
            <a:endParaRPr/>
          </a:p>
        </p:txBody>
      </p:sp>
      <p:sp>
        <p:nvSpPr>
          <p:cNvPr id="270" name="Google Shape;270;p23"/>
          <p:cNvSpPr txBox="1"/>
          <p:nvPr/>
        </p:nvSpPr>
        <p:spPr>
          <a:xfrm>
            <a:off x="11164102" y="3845027"/>
            <a:ext cx="5239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10BF3"/>
                </a:solidFill>
                <a:latin typeface="Arial"/>
                <a:ea typeface="Arial"/>
                <a:cs typeface="Arial"/>
                <a:sym typeface="Arial"/>
              </a:rPr>
              <a:t>E</a:t>
            </a:r>
            <a:endParaRPr/>
          </a:p>
        </p:txBody>
      </p:sp>
      <p:sp>
        <p:nvSpPr>
          <p:cNvPr id="271" name="Google Shape;271;p23"/>
          <p:cNvSpPr txBox="1"/>
          <p:nvPr/>
        </p:nvSpPr>
        <p:spPr>
          <a:xfrm>
            <a:off x="11164102" y="4367466"/>
            <a:ext cx="5239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10BF3"/>
                </a:solidFill>
                <a:latin typeface="Arial"/>
                <a:ea typeface="Arial"/>
                <a:cs typeface="Arial"/>
                <a:sym typeface="Arial"/>
              </a:rPr>
              <a:t>B</a:t>
            </a:r>
            <a:endParaRPr/>
          </a:p>
        </p:txBody>
      </p:sp>
      <p:sp>
        <p:nvSpPr>
          <p:cNvPr id="272" name="Google Shape;272;p23"/>
          <p:cNvSpPr txBox="1"/>
          <p:nvPr/>
        </p:nvSpPr>
        <p:spPr>
          <a:xfrm>
            <a:off x="11164102" y="4889905"/>
            <a:ext cx="52398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10BF3"/>
                </a:solidFill>
                <a:latin typeface="Arial"/>
                <a:ea typeface="Arial"/>
                <a:cs typeface="Arial"/>
                <a:sym typeface="Arial"/>
              </a:rPr>
              <a:t>C</a:t>
            </a:r>
            <a:endParaRPr/>
          </a:p>
        </p:txBody>
      </p:sp>
      <p:sp>
        <p:nvSpPr>
          <p:cNvPr id="273" name="Google Shape;273;p23"/>
          <p:cNvSpPr txBox="1"/>
          <p:nvPr/>
        </p:nvSpPr>
        <p:spPr>
          <a:xfrm>
            <a:off x="-250371" y="159864"/>
            <a:ext cx="12192000" cy="819150"/>
          </a:xfrm>
          <a:prstGeom prst="rect">
            <a:avLst/>
          </a:prstGeom>
          <a:noFill/>
          <a:ln>
            <a:noFill/>
          </a:ln>
        </p:spPr>
        <p:txBody>
          <a:bodyPr spcFirstLastPara="1" wrap="square" lIns="91425" tIns="91425" rIns="91425" bIns="91425" anchor="t" anchorCtr="0">
            <a:normAutofit fontScale="97500"/>
          </a:bodyPr>
          <a:lstStyle/>
          <a:p>
            <a:pPr marL="0" marR="0" lvl="0" indent="0" algn="ctr" rtl="0">
              <a:lnSpc>
                <a:spcPct val="90000"/>
              </a:lnSpc>
              <a:spcBef>
                <a:spcPts val="0"/>
              </a:spcBef>
              <a:spcAft>
                <a:spcPts val="0"/>
              </a:spcAft>
              <a:buClr>
                <a:srgbClr val="002060"/>
              </a:buClr>
              <a:buSzPct val="81585"/>
              <a:buFont typeface="Arial"/>
              <a:buNone/>
            </a:pPr>
            <a:r>
              <a:rPr lang="en-US" sz="4400" b="1">
                <a:solidFill>
                  <a:srgbClr val="002060"/>
                </a:solidFill>
                <a:latin typeface="Arial"/>
                <a:ea typeface="Arial"/>
                <a:cs typeface="Arial"/>
                <a:sym typeface="Arial"/>
              </a:rPr>
              <a:t>AI NHANH HƠN</a:t>
            </a:r>
            <a:endParaRPr sz="4400" b="1">
              <a:solidFill>
                <a:srgbClr val="00206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500"/>
                                        <p:tgtEl>
                                          <p:spTgt spid="26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8"/>
                                        </p:tgtEl>
                                        <p:attrNameLst>
                                          <p:attrName>style.visibility</p:attrName>
                                        </p:attrNameLst>
                                      </p:cBhvr>
                                      <p:to>
                                        <p:strVal val="visible"/>
                                      </p:to>
                                    </p:set>
                                    <p:animEffect transition="in" filter="fade">
                                      <p:cBhvr>
                                        <p:cTn id="16" dur="500"/>
                                        <p:tgtEl>
                                          <p:spTgt spid="2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4"/>
                                        </p:tgtEl>
                                        <p:attrNameLst>
                                          <p:attrName>style.visibility</p:attrName>
                                        </p:attrNameLst>
                                      </p:cBhvr>
                                      <p:to>
                                        <p:strVal val="visible"/>
                                      </p:to>
                                    </p:set>
                                    <p:animEffect transition="in" filter="fade">
                                      <p:cBhvr>
                                        <p:cTn id="21" dur="500"/>
                                        <p:tgtEl>
                                          <p:spTgt spid="26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69"/>
                                        </p:tgtEl>
                                        <p:attrNameLst>
                                          <p:attrName>style.visibility</p:attrName>
                                        </p:attrNameLst>
                                      </p:cBhvr>
                                      <p:to>
                                        <p:strVal val="visible"/>
                                      </p:to>
                                    </p:set>
                                    <p:animEffect transition="in" filter="fade">
                                      <p:cBhvr>
                                        <p:cTn id="25" dur="500"/>
                                        <p:tgtEl>
                                          <p:spTgt spid="2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5"/>
                                        </p:tgtEl>
                                        <p:attrNameLst>
                                          <p:attrName>style.visibility</p:attrName>
                                        </p:attrNameLst>
                                      </p:cBhvr>
                                      <p:to>
                                        <p:strVal val="visible"/>
                                      </p:to>
                                    </p:set>
                                    <p:animEffect transition="in" filter="fade">
                                      <p:cBhvr>
                                        <p:cTn id="30" dur="500"/>
                                        <p:tgtEl>
                                          <p:spTgt spid="265"/>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70"/>
                                        </p:tgtEl>
                                        <p:attrNameLst>
                                          <p:attrName>style.visibility</p:attrName>
                                        </p:attrNameLst>
                                      </p:cBhvr>
                                      <p:to>
                                        <p:strVal val="visible"/>
                                      </p:to>
                                    </p:set>
                                    <p:animEffect transition="in" filter="fade">
                                      <p:cBhvr>
                                        <p:cTn id="34" dur="500"/>
                                        <p:tgtEl>
                                          <p:spTgt spid="27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6"/>
                                        </p:tgtEl>
                                        <p:attrNameLst>
                                          <p:attrName>style.visibility</p:attrName>
                                        </p:attrNameLst>
                                      </p:cBhvr>
                                      <p:to>
                                        <p:strVal val="visible"/>
                                      </p:to>
                                    </p:set>
                                    <p:animEffect transition="in" filter="fade">
                                      <p:cBhvr>
                                        <p:cTn id="39" dur="500"/>
                                        <p:tgtEl>
                                          <p:spTgt spid="266"/>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71"/>
                                        </p:tgtEl>
                                        <p:attrNameLst>
                                          <p:attrName>style.visibility</p:attrName>
                                        </p:attrNameLst>
                                      </p:cBhvr>
                                      <p:to>
                                        <p:strVal val="visible"/>
                                      </p:to>
                                    </p:set>
                                    <p:animEffect transition="in" filter="fade">
                                      <p:cBhvr>
                                        <p:cTn id="43" dur="500"/>
                                        <p:tgtEl>
                                          <p:spTgt spid="27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7"/>
                                        </p:tgtEl>
                                        <p:attrNameLst>
                                          <p:attrName>style.visibility</p:attrName>
                                        </p:attrNameLst>
                                      </p:cBhvr>
                                      <p:to>
                                        <p:strVal val="visible"/>
                                      </p:to>
                                    </p:set>
                                    <p:animEffect transition="in" filter="fade">
                                      <p:cBhvr>
                                        <p:cTn id="48" dur="500"/>
                                        <p:tgtEl>
                                          <p:spTgt spid="26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72"/>
                                        </p:tgtEl>
                                        <p:attrNameLst>
                                          <p:attrName>style.visibility</p:attrName>
                                        </p:attrNameLst>
                                      </p:cBhvr>
                                      <p:to>
                                        <p:strVal val="visible"/>
                                      </p:to>
                                    </p:set>
                                    <p:animEffect transition="in" filter="fade">
                                      <p:cBhvr>
                                        <p:cTn id="52"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Google Shape;278;p24"/>
          <p:cNvGrpSpPr/>
          <p:nvPr/>
        </p:nvGrpSpPr>
        <p:grpSpPr>
          <a:xfrm rot="-1233200">
            <a:off x="11275977" y="117230"/>
            <a:ext cx="674827" cy="776925"/>
            <a:chOff x="588850" y="618775"/>
            <a:chExt cx="703975" cy="694225"/>
          </a:xfrm>
        </p:grpSpPr>
        <p:sp>
          <p:nvSpPr>
            <p:cNvPr id="279" name="Google Shape;279;p24"/>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0" name="Google Shape;280;p24"/>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281" name="Google Shape;281;p24"/>
          <p:cNvGrpSpPr/>
          <p:nvPr/>
        </p:nvGrpSpPr>
        <p:grpSpPr>
          <a:xfrm>
            <a:off x="11692232" y="2893011"/>
            <a:ext cx="403278" cy="335585"/>
            <a:chOff x="1808250" y="1643825"/>
            <a:chExt cx="175100" cy="143475"/>
          </a:xfrm>
        </p:grpSpPr>
        <p:sp>
          <p:nvSpPr>
            <p:cNvPr id="282" name="Google Shape;282;p24"/>
            <p:cNvSpPr/>
            <p:nvPr/>
          </p:nvSpPr>
          <p:spPr>
            <a:xfrm>
              <a:off x="1808250" y="1651700"/>
              <a:ext cx="175100" cy="135600"/>
            </a:xfrm>
            <a:custGeom>
              <a:avLst/>
              <a:gdLst/>
              <a:ahLst/>
              <a:cxnLst/>
              <a:rect l="l" t="t" r="r" b="b"/>
              <a:pathLst>
                <a:path w="7004" h="5424" extrusionOk="0">
                  <a:moveTo>
                    <a:pt x="3954" y="0"/>
                  </a:moveTo>
                  <a:cubicBezTo>
                    <a:pt x="3625" y="0"/>
                    <a:pt x="3268" y="74"/>
                    <a:pt x="2890" y="240"/>
                  </a:cubicBezTo>
                  <a:cubicBezTo>
                    <a:pt x="2544" y="430"/>
                    <a:pt x="2306" y="704"/>
                    <a:pt x="2151" y="1002"/>
                  </a:cubicBezTo>
                  <a:cubicBezTo>
                    <a:pt x="1" y="2826"/>
                    <a:pt x="817" y="5424"/>
                    <a:pt x="3003" y="5424"/>
                  </a:cubicBezTo>
                  <a:cubicBezTo>
                    <a:pt x="3685" y="5424"/>
                    <a:pt x="4501" y="5171"/>
                    <a:pt x="5402" y="4562"/>
                  </a:cubicBezTo>
                  <a:cubicBezTo>
                    <a:pt x="7004" y="2919"/>
                    <a:pt x="6019" y="0"/>
                    <a:pt x="39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3" name="Google Shape;283;p24"/>
            <p:cNvSpPr/>
            <p:nvPr/>
          </p:nvSpPr>
          <p:spPr>
            <a:xfrm>
              <a:off x="1817675" y="1643825"/>
              <a:ext cx="158675" cy="140325"/>
            </a:xfrm>
            <a:custGeom>
              <a:avLst/>
              <a:gdLst/>
              <a:ahLst/>
              <a:cxnLst/>
              <a:rect l="l" t="t" r="r" b="b"/>
              <a:pathLst>
                <a:path w="6347" h="5613" extrusionOk="0">
                  <a:moveTo>
                    <a:pt x="4203" y="1293"/>
                  </a:moveTo>
                  <a:cubicBezTo>
                    <a:pt x="4227" y="1305"/>
                    <a:pt x="4263" y="1329"/>
                    <a:pt x="4299" y="1329"/>
                  </a:cubicBezTo>
                  <a:cubicBezTo>
                    <a:pt x="4489" y="1340"/>
                    <a:pt x="4846" y="1888"/>
                    <a:pt x="4822" y="2150"/>
                  </a:cubicBezTo>
                  <a:cubicBezTo>
                    <a:pt x="4810" y="2805"/>
                    <a:pt x="4799" y="2769"/>
                    <a:pt x="4739" y="3150"/>
                  </a:cubicBezTo>
                  <a:cubicBezTo>
                    <a:pt x="4715" y="3198"/>
                    <a:pt x="4703" y="3245"/>
                    <a:pt x="4691" y="3281"/>
                  </a:cubicBezTo>
                  <a:cubicBezTo>
                    <a:pt x="4668" y="3317"/>
                    <a:pt x="4656" y="3353"/>
                    <a:pt x="4632" y="3376"/>
                  </a:cubicBezTo>
                  <a:cubicBezTo>
                    <a:pt x="4013" y="4014"/>
                    <a:pt x="3484" y="4247"/>
                    <a:pt x="3179" y="4247"/>
                  </a:cubicBezTo>
                  <a:cubicBezTo>
                    <a:pt x="3085" y="4247"/>
                    <a:pt x="3013" y="4225"/>
                    <a:pt x="2965" y="4186"/>
                  </a:cubicBezTo>
                  <a:cubicBezTo>
                    <a:pt x="2167" y="3650"/>
                    <a:pt x="1941" y="3305"/>
                    <a:pt x="2572" y="2388"/>
                  </a:cubicBezTo>
                  <a:cubicBezTo>
                    <a:pt x="2679" y="2293"/>
                    <a:pt x="3322" y="1674"/>
                    <a:pt x="3477" y="1638"/>
                  </a:cubicBezTo>
                  <a:cubicBezTo>
                    <a:pt x="3882" y="1364"/>
                    <a:pt x="3787" y="1507"/>
                    <a:pt x="4203" y="1293"/>
                  </a:cubicBezTo>
                  <a:close/>
                  <a:moveTo>
                    <a:pt x="3898" y="1"/>
                  </a:moveTo>
                  <a:cubicBezTo>
                    <a:pt x="3839" y="1"/>
                    <a:pt x="3778" y="10"/>
                    <a:pt x="3715" y="31"/>
                  </a:cubicBezTo>
                  <a:cubicBezTo>
                    <a:pt x="2013" y="567"/>
                    <a:pt x="0" y="2603"/>
                    <a:pt x="1239" y="4436"/>
                  </a:cubicBezTo>
                  <a:cubicBezTo>
                    <a:pt x="1700" y="5095"/>
                    <a:pt x="2458" y="5612"/>
                    <a:pt x="3261" y="5612"/>
                  </a:cubicBezTo>
                  <a:cubicBezTo>
                    <a:pt x="3475" y="5612"/>
                    <a:pt x="3691" y="5576"/>
                    <a:pt x="3906" y="5496"/>
                  </a:cubicBezTo>
                  <a:cubicBezTo>
                    <a:pt x="4680" y="5162"/>
                    <a:pt x="5501" y="4650"/>
                    <a:pt x="5906" y="3888"/>
                  </a:cubicBezTo>
                  <a:cubicBezTo>
                    <a:pt x="6334" y="2757"/>
                    <a:pt x="6346" y="1269"/>
                    <a:pt x="5370" y="412"/>
                  </a:cubicBezTo>
                  <a:cubicBezTo>
                    <a:pt x="5133" y="220"/>
                    <a:pt x="4805" y="15"/>
                    <a:pt x="4482" y="15"/>
                  </a:cubicBezTo>
                  <a:cubicBezTo>
                    <a:pt x="4384" y="15"/>
                    <a:pt x="4286" y="34"/>
                    <a:pt x="4191" y="78"/>
                  </a:cubicBezTo>
                  <a:cubicBezTo>
                    <a:pt x="4106" y="32"/>
                    <a:pt x="4006" y="1"/>
                    <a:pt x="3898" y="1"/>
                  </a:cubicBezTo>
                  <a:close/>
                </a:path>
              </a:pathLst>
            </a:custGeom>
            <a:solidFill>
              <a:srgbClr val="00B0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284" name="Google Shape;284;p24"/>
          <p:cNvGrpSpPr/>
          <p:nvPr/>
        </p:nvGrpSpPr>
        <p:grpSpPr>
          <a:xfrm rot="-1233200">
            <a:off x="11105224" y="1571603"/>
            <a:ext cx="674827" cy="776925"/>
            <a:chOff x="588850" y="618775"/>
            <a:chExt cx="703975" cy="694225"/>
          </a:xfrm>
        </p:grpSpPr>
        <p:sp>
          <p:nvSpPr>
            <p:cNvPr id="285" name="Google Shape;285;p24"/>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6" name="Google Shape;286;p24"/>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287" name="Google Shape;287;p24"/>
          <p:cNvGrpSpPr/>
          <p:nvPr/>
        </p:nvGrpSpPr>
        <p:grpSpPr>
          <a:xfrm rot="-1233200">
            <a:off x="114903" y="30111"/>
            <a:ext cx="674827" cy="776925"/>
            <a:chOff x="588850" y="618775"/>
            <a:chExt cx="703975" cy="694225"/>
          </a:xfrm>
        </p:grpSpPr>
        <p:sp>
          <p:nvSpPr>
            <p:cNvPr id="288" name="Google Shape;288;p24"/>
            <p:cNvSpPr/>
            <p:nvPr/>
          </p:nvSpPr>
          <p:spPr>
            <a:xfrm>
              <a:off x="612650" y="684225"/>
              <a:ext cx="625100" cy="608400"/>
            </a:xfrm>
            <a:custGeom>
              <a:avLst/>
              <a:gdLst/>
              <a:ahLst/>
              <a:cxnLst/>
              <a:rect l="l" t="t" r="r" b="b"/>
              <a:pathLst>
                <a:path w="25004" h="24336" extrusionOk="0">
                  <a:moveTo>
                    <a:pt x="10686" y="0"/>
                  </a:moveTo>
                  <a:cubicBezTo>
                    <a:pt x="10158" y="0"/>
                    <a:pt x="9636" y="288"/>
                    <a:pt x="9442" y="826"/>
                  </a:cubicBezTo>
                  <a:cubicBezTo>
                    <a:pt x="9323" y="945"/>
                    <a:pt x="9335" y="1314"/>
                    <a:pt x="9359" y="1659"/>
                  </a:cubicBezTo>
                  <a:cubicBezTo>
                    <a:pt x="9323" y="1743"/>
                    <a:pt x="9299" y="1826"/>
                    <a:pt x="9275" y="1909"/>
                  </a:cubicBezTo>
                  <a:cubicBezTo>
                    <a:pt x="8835" y="4124"/>
                    <a:pt x="8371" y="6338"/>
                    <a:pt x="7894" y="8541"/>
                  </a:cubicBezTo>
                  <a:cubicBezTo>
                    <a:pt x="7263" y="8601"/>
                    <a:pt x="6608" y="8660"/>
                    <a:pt x="5942" y="8743"/>
                  </a:cubicBezTo>
                  <a:cubicBezTo>
                    <a:pt x="5596" y="8779"/>
                    <a:pt x="5263" y="8815"/>
                    <a:pt x="4930" y="8851"/>
                  </a:cubicBezTo>
                  <a:cubicBezTo>
                    <a:pt x="4620" y="8874"/>
                    <a:pt x="4322" y="8934"/>
                    <a:pt x="4025" y="8993"/>
                  </a:cubicBezTo>
                  <a:cubicBezTo>
                    <a:pt x="3144" y="9101"/>
                    <a:pt x="2239" y="9208"/>
                    <a:pt x="1417" y="9565"/>
                  </a:cubicBezTo>
                  <a:cubicBezTo>
                    <a:pt x="905" y="9744"/>
                    <a:pt x="382" y="10113"/>
                    <a:pt x="262" y="10672"/>
                  </a:cubicBezTo>
                  <a:cubicBezTo>
                    <a:pt x="167" y="10982"/>
                    <a:pt x="203" y="11303"/>
                    <a:pt x="334" y="11577"/>
                  </a:cubicBezTo>
                  <a:cubicBezTo>
                    <a:pt x="1" y="12196"/>
                    <a:pt x="239" y="13030"/>
                    <a:pt x="870" y="13387"/>
                  </a:cubicBezTo>
                  <a:cubicBezTo>
                    <a:pt x="3084" y="14089"/>
                    <a:pt x="4501" y="14423"/>
                    <a:pt x="5942" y="15161"/>
                  </a:cubicBezTo>
                  <a:cubicBezTo>
                    <a:pt x="6073" y="15208"/>
                    <a:pt x="6192" y="15268"/>
                    <a:pt x="6311" y="15316"/>
                  </a:cubicBezTo>
                  <a:cubicBezTo>
                    <a:pt x="6180" y="15804"/>
                    <a:pt x="6073" y="16292"/>
                    <a:pt x="5942" y="16780"/>
                  </a:cubicBezTo>
                  <a:cubicBezTo>
                    <a:pt x="5525" y="18268"/>
                    <a:pt x="5025" y="19733"/>
                    <a:pt x="4668" y="21245"/>
                  </a:cubicBezTo>
                  <a:cubicBezTo>
                    <a:pt x="4465" y="21971"/>
                    <a:pt x="4275" y="22769"/>
                    <a:pt x="4644" y="23471"/>
                  </a:cubicBezTo>
                  <a:cubicBezTo>
                    <a:pt x="4842" y="24031"/>
                    <a:pt x="5387" y="24335"/>
                    <a:pt x="5941" y="24335"/>
                  </a:cubicBezTo>
                  <a:cubicBezTo>
                    <a:pt x="6187" y="24335"/>
                    <a:pt x="6436" y="24275"/>
                    <a:pt x="6656" y="24150"/>
                  </a:cubicBezTo>
                  <a:cubicBezTo>
                    <a:pt x="7847" y="23162"/>
                    <a:pt x="7561" y="23174"/>
                    <a:pt x="8609" y="22221"/>
                  </a:cubicBezTo>
                  <a:cubicBezTo>
                    <a:pt x="9907" y="20935"/>
                    <a:pt x="11383" y="19852"/>
                    <a:pt x="12681" y="18566"/>
                  </a:cubicBezTo>
                  <a:cubicBezTo>
                    <a:pt x="12824" y="18435"/>
                    <a:pt x="12966" y="18304"/>
                    <a:pt x="13109" y="18161"/>
                  </a:cubicBezTo>
                  <a:cubicBezTo>
                    <a:pt x="13836" y="18435"/>
                    <a:pt x="15907" y="19745"/>
                    <a:pt x="17348" y="20435"/>
                  </a:cubicBezTo>
                  <a:cubicBezTo>
                    <a:pt x="18200" y="20770"/>
                    <a:pt x="19673" y="21592"/>
                    <a:pt x="20761" y="21592"/>
                  </a:cubicBezTo>
                  <a:cubicBezTo>
                    <a:pt x="21451" y="21592"/>
                    <a:pt x="21986" y="21262"/>
                    <a:pt x="22110" y="20269"/>
                  </a:cubicBezTo>
                  <a:cubicBezTo>
                    <a:pt x="21598" y="18411"/>
                    <a:pt x="20408" y="16768"/>
                    <a:pt x="19574" y="15030"/>
                  </a:cubicBezTo>
                  <a:cubicBezTo>
                    <a:pt x="19217" y="14411"/>
                    <a:pt x="18848" y="13804"/>
                    <a:pt x="18479" y="13196"/>
                  </a:cubicBezTo>
                  <a:cubicBezTo>
                    <a:pt x="18479" y="13184"/>
                    <a:pt x="18479" y="13172"/>
                    <a:pt x="18491" y="13161"/>
                  </a:cubicBezTo>
                  <a:cubicBezTo>
                    <a:pt x="19384" y="12363"/>
                    <a:pt x="20289" y="11577"/>
                    <a:pt x="21229" y="10827"/>
                  </a:cubicBezTo>
                  <a:cubicBezTo>
                    <a:pt x="21944" y="10196"/>
                    <a:pt x="23349" y="9434"/>
                    <a:pt x="24408" y="7958"/>
                  </a:cubicBezTo>
                  <a:cubicBezTo>
                    <a:pt x="25004" y="7029"/>
                    <a:pt x="24361" y="5838"/>
                    <a:pt x="23325" y="5624"/>
                  </a:cubicBezTo>
                  <a:cubicBezTo>
                    <a:pt x="23123" y="5589"/>
                    <a:pt x="22922" y="5573"/>
                    <a:pt x="22720" y="5573"/>
                  </a:cubicBezTo>
                  <a:cubicBezTo>
                    <a:pt x="21696" y="5573"/>
                    <a:pt x="20677" y="5969"/>
                    <a:pt x="19682" y="6148"/>
                  </a:cubicBezTo>
                  <a:cubicBezTo>
                    <a:pt x="19539" y="6184"/>
                    <a:pt x="19396" y="6219"/>
                    <a:pt x="19265" y="6243"/>
                  </a:cubicBezTo>
                  <a:cubicBezTo>
                    <a:pt x="18812" y="6255"/>
                    <a:pt x="18336" y="6350"/>
                    <a:pt x="17919" y="6434"/>
                  </a:cubicBezTo>
                  <a:cubicBezTo>
                    <a:pt x="17110" y="6600"/>
                    <a:pt x="16324" y="6898"/>
                    <a:pt x="15538" y="7184"/>
                  </a:cubicBezTo>
                  <a:cubicBezTo>
                    <a:pt x="15324" y="7243"/>
                    <a:pt x="15098" y="7291"/>
                    <a:pt x="14883" y="7350"/>
                  </a:cubicBezTo>
                  <a:cubicBezTo>
                    <a:pt x="14133" y="6136"/>
                    <a:pt x="13336" y="4957"/>
                    <a:pt x="12669" y="3707"/>
                  </a:cubicBezTo>
                  <a:cubicBezTo>
                    <a:pt x="12490" y="2552"/>
                    <a:pt x="12323" y="1326"/>
                    <a:pt x="11645" y="385"/>
                  </a:cubicBezTo>
                  <a:cubicBezTo>
                    <a:pt x="11385" y="125"/>
                    <a:pt x="11034" y="0"/>
                    <a:pt x="10686"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9" name="Google Shape;289;p24"/>
            <p:cNvSpPr/>
            <p:nvPr/>
          </p:nvSpPr>
          <p:spPr>
            <a:xfrm>
              <a:off x="588850" y="618775"/>
              <a:ext cx="703975" cy="694225"/>
            </a:xfrm>
            <a:custGeom>
              <a:avLst/>
              <a:gdLst/>
              <a:ahLst/>
              <a:cxnLst/>
              <a:rect l="l" t="t" r="r" b="b"/>
              <a:pathLst>
                <a:path w="28159" h="27769" extrusionOk="0">
                  <a:moveTo>
                    <a:pt x="11656" y="1301"/>
                  </a:moveTo>
                  <a:cubicBezTo>
                    <a:pt x="11680" y="1563"/>
                    <a:pt x="11787" y="1860"/>
                    <a:pt x="11894" y="2098"/>
                  </a:cubicBezTo>
                  <a:cubicBezTo>
                    <a:pt x="12132" y="2682"/>
                    <a:pt x="12311" y="3277"/>
                    <a:pt x="12561" y="3860"/>
                  </a:cubicBezTo>
                  <a:cubicBezTo>
                    <a:pt x="13216" y="5444"/>
                    <a:pt x="14157" y="6897"/>
                    <a:pt x="14954" y="8421"/>
                  </a:cubicBezTo>
                  <a:cubicBezTo>
                    <a:pt x="15323" y="9040"/>
                    <a:pt x="15526" y="9766"/>
                    <a:pt x="15966" y="10349"/>
                  </a:cubicBezTo>
                  <a:cubicBezTo>
                    <a:pt x="16143" y="10619"/>
                    <a:pt x="16435" y="10700"/>
                    <a:pt x="16736" y="10700"/>
                  </a:cubicBezTo>
                  <a:cubicBezTo>
                    <a:pt x="16821" y="10700"/>
                    <a:pt x="16906" y="10693"/>
                    <a:pt x="16990" y="10683"/>
                  </a:cubicBezTo>
                  <a:cubicBezTo>
                    <a:pt x="17597" y="10647"/>
                    <a:pt x="18193" y="10552"/>
                    <a:pt x="18800" y="10480"/>
                  </a:cubicBezTo>
                  <a:cubicBezTo>
                    <a:pt x="21253" y="10254"/>
                    <a:pt x="23979" y="9325"/>
                    <a:pt x="26146" y="9123"/>
                  </a:cubicBezTo>
                  <a:lnTo>
                    <a:pt x="26146" y="9123"/>
                  </a:lnTo>
                  <a:cubicBezTo>
                    <a:pt x="25194" y="10230"/>
                    <a:pt x="24063" y="11159"/>
                    <a:pt x="23003" y="12159"/>
                  </a:cubicBezTo>
                  <a:cubicBezTo>
                    <a:pt x="21908" y="13195"/>
                    <a:pt x="20931" y="14338"/>
                    <a:pt x="19943" y="15481"/>
                  </a:cubicBezTo>
                  <a:cubicBezTo>
                    <a:pt x="19681" y="16005"/>
                    <a:pt x="20086" y="16564"/>
                    <a:pt x="20229" y="17064"/>
                  </a:cubicBezTo>
                  <a:cubicBezTo>
                    <a:pt x="20753" y="19077"/>
                    <a:pt x="21562" y="21005"/>
                    <a:pt x="22193" y="22982"/>
                  </a:cubicBezTo>
                  <a:cubicBezTo>
                    <a:pt x="22289" y="23339"/>
                    <a:pt x="22372" y="23625"/>
                    <a:pt x="22443" y="23875"/>
                  </a:cubicBezTo>
                  <a:cubicBezTo>
                    <a:pt x="21634" y="23577"/>
                    <a:pt x="20288" y="22672"/>
                    <a:pt x="19098" y="22208"/>
                  </a:cubicBezTo>
                  <a:cubicBezTo>
                    <a:pt x="17490" y="21636"/>
                    <a:pt x="16478" y="20958"/>
                    <a:pt x="14418" y="20220"/>
                  </a:cubicBezTo>
                  <a:cubicBezTo>
                    <a:pt x="14254" y="20175"/>
                    <a:pt x="14102" y="20155"/>
                    <a:pt x="13959" y="20155"/>
                  </a:cubicBezTo>
                  <a:cubicBezTo>
                    <a:pt x="13378" y="20155"/>
                    <a:pt x="12944" y="20487"/>
                    <a:pt x="12418" y="20851"/>
                  </a:cubicBezTo>
                  <a:cubicBezTo>
                    <a:pt x="11704" y="21327"/>
                    <a:pt x="10989" y="21779"/>
                    <a:pt x="10323" y="22315"/>
                  </a:cubicBezTo>
                  <a:cubicBezTo>
                    <a:pt x="9192" y="23149"/>
                    <a:pt x="7727" y="24613"/>
                    <a:pt x="6679" y="25601"/>
                  </a:cubicBezTo>
                  <a:cubicBezTo>
                    <a:pt x="6727" y="25173"/>
                    <a:pt x="6775" y="24756"/>
                    <a:pt x="6798" y="24327"/>
                  </a:cubicBezTo>
                  <a:cubicBezTo>
                    <a:pt x="7049" y="21982"/>
                    <a:pt x="7370" y="19648"/>
                    <a:pt x="7322" y="17291"/>
                  </a:cubicBezTo>
                  <a:cubicBezTo>
                    <a:pt x="7299" y="16850"/>
                    <a:pt x="7441" y="16255"/>
                    <a:pt x="6977" y="15993"/>
                  </a:cubicBezTo>
                  <a:cubicBezTo>
                    <a:pt x="5525" y="14862"/>
                    <a:pt x="2953" y="13778"/>
                    <a:pt x="1893" y="13016"/>
                  </a:cubicBezTo>
                  <a:cubicBezTo>
                    <a:pt x="1976" y="12993"/>
                    <a:pt x="2048" y="12981"/>
                    <a:pt x="2131" y="12945"/>
                  </a:cubicBezTo>
                  <a:cubicBezTo>
                    <a:pt x="4501" y="12183"/>
                    <a:pt x="7584" y="11457"/>
                    <a:pt x="9501" y="10921"/>
                  </a:cubicBezTo>
                  <a:cubicBezTo>
                    <a:pt x="9977" y="10468"/>
                    <a:pt x="9704" y="10076"/>
                    <a:pt x="9882" y="9671"/>
                  </a:cubicBezTo>
                  <a:cubicBezTo>
                    <a:pt x="10120" y="8301"/>
                    <a:pt x="10382" y="6932"/>
                    <a:pt x="10751" y="5587"/>
                  </a:cubicBezTo>
                  <a:cubicBezTo>
                    <a:pt x="11061" y="4170"/>
                    <a:pt x="11430" y="2741"/>
                    <a:pt x="11656" y="1301"/>
                  </a:cubicBezTo>
                  <a:close/>
                  <a:moveTo>
                    <a:pt x="11368" y="0"/>
                  </a:moveTo>
                  <a:cubicBezTo>
                    <a:pt x="11186" y="0"/>
                    <a:pt x="11004" y="100"/>
                    <a:pt x="10954" y="312"/>
                  </a:cubicBezTo>
                  <a:cubicBezTo>
                    <a:pt x="10525" y="3337"/>
                    <a:pt x="9525" y="6254"/>
                    <a:pt x="9037" y="9278"/>
                  </a:cubicBezTo>
                  <a:cubicBezTo>
                    <a:pt x="9037" y="9433"/>
                    <a:pt x="8930" y="9718"/>
                    <a:pt x="8858" y="9945"/>
                  </a:cubicBezTo>
                  <a:cubicBezTo>
                    <a:pt x="8823" y="9945"/>
                    <a:pt x="8787" y="9956"/>
                    <a:pt x="8727" y="9968"/>
                  </a:cubicBezTo>
                  <a:cubicBezTo>
                    <a:pt x="6358" y="10552"/>
                    <a:pt x="4012" y="11183"/>
                    <a:pt x="1679" y="11861"/>
                  </a:cubicBezTo>
                  <a:cubicBezTo>
                    <a:pt x="1012" y="12016"/>
                    <a:pt x="1131" y="11957"/>
                    <a:pt x="548" y="12028"/>
                  </a:cubicBezTo>
                  <a:cubicBezTo>
                    <a:pt x="0" y="12183"/>
                    <a:pt x="0" y="12838"/>
                    <a:pt x="333" y="13207"/>
                  </a:cubicBezTo>
                  <a:cubicBezTo>
                    <a:pt x="1262" y="14481"/>
                    <a:pt x="2762" y="14957"/>
                    <a:pt x="4346" y="15898"/>
                  </a:cubicBezTo>
                  <a:cubicBezTo>
                    <a:pt x="4703" y="16005"/>
                    <a:pt x="5536" y="16672"/>
                    <a:pt x="5977" y="16969"/>
                  </a:cubicBezTo>
                  <a:cubicBezTo>
                    <a:pt x="6036" y="19708"/>
                    <a:pt x="5596" y="22422"/>
                    <a:pt x="5382" y="25149"/>
                  </a:cubicBezTo>
                  <a:cubicBezTo>
                    <a:pt x="5322" y="25732"/>
                    <a:pt x="5239" y="26316"/>
                    <a:pt x="5215" y="26899"/>
                  </a:cubicBezTo>
                  <a:cubicBezTo>
                    <a:pt x="5167" y="27197"/>
                    <a:pt x="5274" y="27518"/>
                    <a:pt x="5548" y="27673"/>
                  </a:cubicBezTo>
                  <a:cubicBezTo>
                    <a:pt x="5672" y="27740"/>
                    <a:pt x="5794" y="27768"/>
                    <a:pt x="5914" y="27768"/>
                  </a:cubicBezTo>
                  <a:cubicBezTo>
                    <a:pt x="6350" y="27768"/>
                    <a:pt x="6757" y="27391"/>
                    <a:pt x="7084" y="27101"/>
                  </a:cubicBezTo>
                  <a:cubicBezTo>
                    <a:pt x="7691" y="26542"/>
                    <a:pt x="8287" y="25947"/>
                    <a:pt x="8882" y="25363"/>
                  </a:cubicBezTo>
                  <a:cubicBezTo>
                    <a:pt x="10585" y="23708"/>
                    <a:pt x="11859" y="22815"/>
                    <a:pt x="13847" y="21541"/>
                  </a:cubicBezTo>
                  <a:lnTo>
                    <a:pt x="14121" y="21541"/>
                  </a:lnTo>
                  <a:cubicBezTo>
                    <a:pt x="14752" y="21708"/>
                    <a:pt x="15669" y="22244"/>
                    <a:pt x="16669" y="22660"/>
                  </a:cubicBezTo>
                  <a:cubicBezTo>
                    <a:pt x="17859" y="23184"/>
                    <a:pt x="19038" y="23553"/>
                    <a:pt x="20610" y="24494"/>
                  </a:cubicBezTo>
                  <a:cubicBezTo>
                    <a:pt x="21241" y="24851"/>
                    <a:pt x="21896" y="25161"/>
                    <a:pt x="22586" y="25351"/>
                  </a:cubicBezTo>
                  <a:cubicBezTo>
                    <a:pt x="22794" y="25397"/>
                    <a:pt x="23022" y="25478"/>
                    <a:pt x="23241" y="25478"/>
                  </a:cubicBezTo>
                  <a:cubicBezTo>
                    <a:pt x="23360" y="25478"/>
                    <a:pt x="23477" y="25454"/>
                    <a:pt x="23586" y="25387"/>
                  </a:cubicBezTo>
                  <a:cubicBezTo>
                    <a:pt x="24051" y="25089"/>
                    <a:pt x="23943" y="24470"/>
                    <a:pt x="23872" y="23994"/>
                  </a:cubicBezTo>
                  <a:cubicBezTo>
                    <a:pt x="23682" y="23089"/>
                    <a:pt x="23384" y="22220"/>
                    <a:pt x="23074" y="21339"/>
                  </a:cubicBezTo>
                  <a:cubicBezTo>
                    <a:pt x="22408" y="19577"/>
                    <a:pt x="21848" y="17779"/>
                    <a:pt x="21276" y="15981"/>
                  </a:cubicBezTo>
                  <a:cubicBezTo>
                    <a:pt x="22586" y="14528"/>
                    <a:pt x="23896" y="13076"/>
                    <a:pt x="25396" y="11826"/>
                  </a:cubicBezTo>
                  <a:cubicBezTo>
                    <a:pt x="26158" y="11147"/>
                    <a:pt x="26872" y="10433"/>
                    <a:pt x="27492" y="9623"/>
                  </a:cubicBezTo>
                  <a:cubicBezTo>
                    <a:pt x="27730" y="9278"/>
                    <a:pt x="28134" y="9004"/>
                    <a:pt x="28158" y="8563"/>
                  </a:cubicBezTo>
                  <a:cubicBezTo>
                    <a:pt x="28112" y="7906"/>
                    <a:pt x="27507" y="7698"/>
                    <a:pt x="26722" y="7698"/>
                  </a:cubicBezTo>
                  <a:cubicBezTo>
                    <a:pt x="25489" y="7698"/>
                    <a:pt x="23812" y="8210"/>
                    <a:pt x="23158" y="8290"/>
                  </a:cubicBezTo>
                  <a:cubicBezTo>
                    <a:pt x="20776" y="8837"/>
                    <a:pt x="19133" y="9147"/>
                    <a:pt x="16931" y="9325"/>
                  </a:cubicBezTo>
                  <a:cubicBezTo>
                    <a:pt x="16395" y="8325"/>
                    <a:pt x="15240" y="6039"/>
                    <a:pt x="14442" y="4706"/>
                  </a:cubicBezTo>
                  <a:cubicBezTo>
                    <a:pt x="13823" y="3491"/>
                    <a:pt x="13692" y="3039"/>
                    <a:pt x="13228" y="1801"/>
                  </a:cubicBezTo>
                  <a:cubicBezTo>
                    <a:pt x="13045" y="1327"/>
                    <a:pt x="12911" y="571"/>
                    <a:pt x="12332" y="571"/>
                  </a:cubicBezTo>
                  <a:cubicBezTo>
                    <a:pt x="12271" y="571"/>
                    <a:pt x="12204" y="580"/>
                    <a:pt x="12132" y="598"/>
                  </a:cubicBezTo>
                  <a:cubicBezTo>
                    <a:pt x="11894" y="670"/>
                    <a:pt x="11775" y="801"/>
                    <a:pt x="11704" y="955"/>
                  </a:cubicBezTo>
                  <a:cubicBezTo>
                    <a:pt x="11740" y="765"/>
                    <a:pt x="11775" y="562"/>
                    <a:pt x="11799" y="360"/>
                  </a:cubicBezTo>
                  <a:cubicBezTo>
                    <a:pt x="11780" y="127"/>
                    <a:pt x="11574" y="0"/>
                    <a:pt x="1136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290" name="Google Shape;290;p24"/>
          <p:cNvGrpSpPr/>
          <p:nvPr/>
        </p:nvGrpSpPr>
        <p:grpSpPr>
          <a:xfrm>
            <a:off x="1067229" y="4541330"/>
            <a:ext cx="403278" cy="317166"/>
            <a:chOff x="1141700" y="1345000"/>
            <a:chExt cx="193200" cy="171550"/>
          </a:xfrm>
        </p:grpSpPr>
        <p:sp>
          <p:nvSpPr>
            <p:cNvPr id="291" name="Google Shape;291;p24"/>
            <p:cNvSpPr/>
            <p:nvPr/>
          </p:nvSpPr>
          <p:spPr>
            <a:xfrm>
              <a:off x="1157775" y="1362850"/>
              <a:ext cx="149825" cy="136225"/>
            </a:xfrm>
            <a:custGeom>
              <a:avLst/>
              <a:gdLst/>
              <a:ahLst/>
              <a:cxnLst/>
              <a:rect l="l" t="t" r="r" b="b"/>
              <a:pathLst>
                <a:path w="5993" h="5449" extrusionOk="0">
                  <a:moveTo>
                    <a:pt x="2636" y="0"/>
                  </a:moveTo>
                  <a:cubicBezTo>
                    <a:pt x="1842" y="0"/>
                    <a:pt x="1009" y="409"/>
                    <a:pt x="381" y="1400"/>
                  </a:cubicBezTo>
                  <a:cubicBezTo>
                    <a:pt x="36" y="2019"/>
                    <a:pt x="0" y="2697"/>
                    <a:pt x="155" y="3293"/>
                  </a:cubicBezTo>
                  <a:cubicBezTo>
                    <a:pt x="131" y="3543"/>
                    <a:pt x="131" y="3793"/>
                    <a:pt x="203" y="4055"/>
                  </a:cubicBezTo>
                  <a:cubicBezTo>
                    <a:pt x="512" y="5023"/>
                    <a:pt x="1335" y="5448"/>
                    <a:pt x="2210" y="5448"/>
                  </a:cubicBezTo>
                  <a:cubicBezTo>
                    <a:pt x="3120" y="5448"/>
                    <a:pt x="4086" y="4987"/>
                    <a:pt x="4584" y="4198"/>
                  </a:cubicBezTo>
                  <a:cubicBezTo>
                    <a:pt x="5992" y="2056"/>
                    <a:pt x="4416" y="0"/>
                    <a:pt x="2636" y="0"/>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2" name="Google Shape;292;p24"/>
            <p:cNvSpPr/>
            <p:nvPr/>
          </p:nvSpPr>
          <p:spPr>
            <a:xfrm>
              <a:off x="1141700" y="1345000"/>
              <a:ext cx="193200" cy="171550"/>
            </a:xfrm>
            <a:custGeom>
              <a:avLst/>
              <a:gdLst/>
              <a:ahLst/>
              <a:cxnLst/>
              <a:rect l="l" t="t" r="r" b="b"/>
              <a:pathLst>
                <a:path w="7728" h="6862" extrusionOk="0">
                  <a:moveTo>
                    <a:pt x="3786" y="1363"/>
                  </a:moveTo>
                  <a:cubicBezTo>
                    <a:pt x="4298" y="1363"/>
                    <a:pt x="5096" y="1530"/>
                    <a:pt x="5358" y="2268"/>
                  </a:cubicBezTo>
                  <a:cubicBezTo>
                    <a:pt x="5754" y="3705"/>
                    <a:pt x="4574" y="5479"/>
                    <a:pt x="3180" y="5479"/>
                  </a:cubicBezTo>
                  <a:cubicBezTo>
                    <a:pt x="2981" y="5479"/>
                    <a:pt x="2776" y="5443"/>
                    <a:pt x="2572" y="5364"/>
                  </a:cubicBezTo>
                  <a:cubicBezTo>
                    <a:pt x="2048" y="5304"/>
                    <a:pt x="1393" y="4209"/>
                    <a:pt x="1369" y="3376"/>
                  </a:cubicBezTo>
                  <a:cubicBezTo>
                    <a:pt x="1239" y="2923"/>
                    <a:pt x="2251" y="1935"/>
                    <a:pt x="2893" y="1756"/>
                  </a:cubicBezTo>
                  <a:cubicBezTo>
                    <a:pt x="3191" y="1637"/>
                    <a:pt x="3572" y="1613"/>
                    <a:pt x="3786" y="1363"/>
                  </a:cubicBezTo>
                  <a:close/>
                  <a:moveTo>
                    <a:pt x="3862" y="1"/>
                  </a:moveTo>
                  <a:cubicBezTo>
                    <a:pt x="3664" y="1"/>
                    <a:pt x="3465" y="21"/>
                    <a:pt x="3286" y="101"/>
                  </a:cubicBezTo>
                  <a:cubicBezTo>
                    <a:pt x="3203" y="149"/>
                    <a:pt x="3144" y="185"/>
                    <a:pt x="3108" y="209"/>
                  </a:cubicBezTo>
                  <a:cubicBezTo>
                    <a:pt x="3060" y="232"/>
                    <a:pt x="3024" y="268"/>
                    <a:pt x="2989" y="304"/>
                  </a:cubicBezTo>
                  <a:cubicBezTo>
                    <a:pt x="1548" y="673"/>
                    <a:pt x="36" y="1792"/>
                    <a:pt x="0" y="3399"/>
                  </a:cubicBezTo>
                  <a:cubicBezTo>
                    <a:pt x="84" y="5289"/>
                    <a:pt x="1442" y="6861"/>
                    <a:pt x="3134" y="6861"/>
                  </a:cubicBezTo>
                  <a:cubicBezTo>
                    <a:pt x="3618" y="6861"/>
                    <a:pt x="4128" y="6733"/>
                    <a:pt x="4644" y="6447"/>
                  </a:cubicBezTo>
                  <a:cubicBezTo>
                    <a:pt x="7442" y="5090"/>
                    <a:pt x="7727" y="244"/>
                    <a:pt x="4060" y="6"/>
                  </a:cubicBezTo>
                  <a:cubicBezTo>
                    <a:pt x="3995" y="3"/>
                    <a:pt x="3929" y="1"/>
                    <a:pt x="3862" y="1"/>
                  </a:cubicBezTo>
                  <a:close/>
                </a:path>
              </a:pathLst>
            </a:custGeom>
            <a:solidFill>
              <a:srgbClr val="7030A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93" name="Google Shape;293;p24"/>
          <p:cNvSpPr txBox="1"/>
          <p:nvPr/>
        </p:nvSpPr>
        <p:spPr>
          <a:xfrm>
            <a:off x="4905317" y="2412900"/>
            <a:ext cx="716039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a:solidFill>
                  <a:srgbClr val="00B0F0"/>
                </a:solidFill>
                <a:latin typeface="Arial"/>
                <a:ea typeface="Arial"/>
                <a:cs typeface="Arial"/>
                <a:sym typeface="Arial"/>
              </a:rPr>
              <a:t>KHÁM PHÁ</a:t>
            </a:r>
            <a:endParaRPr sz="9600">
              <a:solidFill>
                <a:srgbClr val="00B0F0"/>
              </a:solidFill>
              <a:latin typeface="Arial"/>
              <a:ea typeface="Arial"/>
              <a:cs typeface="Arial"/>
              <a:sym typeface="Arial"/>
            </a:endParaRPr>
          </a:p>
        </p:txBody>
      </p:sp>
      <p:pic>
        <p:nvPicPr>
          <p:cNvPr id="294" name="Google Shape;294;p24"/>
          <p:cNvPicPr preferRelativeResize="0"/>
          <p:nvPr/>
        </p:nvPicPr>
        <p:blipFill rotWithShape="1">
          <a:blip r:embed="rId3">
            <a:alphaModFix/>
          </a:blip>
          <a:srcRect/>
          <a:stretch/>
        </p:blipFill>
        <p:spPr>
          <a:xfrm flipH="1">
            <a:off x="2697248" y="2181036"/>
            <a:ext cx="1967462" cy="3316258"/>
          </a:xfrm>
          <a:prstGeom prst="rect">
            <a:avLst/>
          </a:prstGeom>
          <a:noFill/>
          <a:ln>
            <a:noFill/>
          </a:ln>
        </p:spPr>
      </p:pic>
      <p:pic>
        <p:nvPicPr>
          <p:cNvPr id="295" name="Google Shape;295;p24"/>
          <p:cNvPicPr preferRelativeResize="0"/>
          <p:nvPr/>
        </p:nvPicPr>
        <p:blipFill rotWithShape="1">
          <a:blip r:embed="rId4">
            <a:alphaModFix/>
          </a:blip>
          <a:srcRect/>
          <a:stretch/>
        </p:blipFill>
        <p:spPr>
          <a:xfrm>
            <a:off x="82440" y="1652531"/>
            <a:ext cx="3481712" cy="38504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5"/>
          <p:cNvSpPr txBox="1"/>
          <p:nvPr/>
        </p:nvSpPr>
        <p:spPr>
          <a:xfrm>
            <a:off x="439100" y="96651"/>
            <a:ext cx="4708253" cy="710040"/>
          </a:xfrm>
          <a:prstGeom prst="rect">
            <a:avLst/>
          </a:prstGeom>
          <a:solidFill>
            <a:srgbClr val="FFF2CC"/>
          </a:solidFill>
          <a:ln w="952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marL="0" marR="0" lvl="0" indent="0" algn="l" rtl="0">
              <a:spcBef>
                <a:spcPts val="0"/>
              </a:spcBef>
              <a:spcAft>
                <a:spcPts val="0"/>
              </a:spcAft>
              <a:buClr>
                <a:srgbClr val="3C1ED2"/>
              </a:buClr>
              <a:buSzPts val="3000"/>
              <a:buFont typeface="Arial"/>
              <a:buNone/>
            </a:pPr>
            <a:r>
              <a:rPr lang="en-US" sz="3000">
                <a:solidFill>
                  <a:srgbClr val="3C1ED2"/>
                </a:solidFill>
                <a:latin typeface="Arial"/>
                <a:ea typeface="Arial"/>
                <a:cs typeface="Arial"/>
                <a:sym typeface="Arial"/>
              </a:rPr>
              <a:t>           Đặc điểm tự nhiên</a:t>
            </a:r>
            <a:endParaRPr/>
          </a:p>
        </p:txBody>
      </p:sp>
      <p:sp>
        <p:nvSpPr>
          <p:cNvPr id="301" name="Google Shape;301;p25"/>
          <p:cNvSpPr/>
          <p:nvPr/>
        </p:nvSpPr>
        <p:spPr>
          <a:xfrm>
            <a:off x="0" y="0"/>
            <a:ext cx="1480965" cy="968772"/>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2" name="Google Shape;302;p25"/>
          <p:cNvSpPr txBox="1"/>
          <p:nvPr/>
        </p:nvSpPr>
        <p:spPr>
          <a:xfrm flipH="1">
            <a:off x="312090" y="96651"/>
            <a:ext cx="937800" cy="6348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rgbClr val="00B0F0"/>
              </a:buClr>
              <a:buSzPts val="4400"/>
              <a:buFont typeface="Lilita One"/>
              <a:buNone/>
            </a:pPr>
            <a:r>
              <a:rPr lang="en-US" sz="4400">
                <a:solidFill>
                  <a:srgbClr val="00B0F0"/>
                </a:solidFill>
                <a:latin typeface="Lilita One"/>
                <a:ea typeface="Lilita One"/>
                <a:cs typeface="Lilita One"/>
                <a:sym typeface="Lilita One"/>
              </a:rPr>
              <a:t>02</a:t>
            </a:r>
            <a:endParaRPr sz="4400">
              <a:solidFill>
                <a:srgbClr val="00B0F0"/>
              </a:solidFill>
              <a:latin typeface="Lilita One"/>
              <a:ea typeface="Lilita One"/>
              <a:cs typeface="Lilita One"/>
              <a:sym typeface="Lilita One"/>
            </a:endParaRPr>
          </a:p>
        </p:txBody>
      </p:sp>
      <p:sp>
        <p:nvSpPr>
          <p:cNvPr id="303" name="Google Shape;303;p25"/>
          <p:cNvSpPr txBox="1"/>
          <p:nvPr/>
        </p:nvSpPr>
        <p:spPr>
          <a:xfrm>
            <a:off x="1181912" y="989358"/>
            <a:ext cx="2095544" cy="518088"/>
          </a:xfrm>
          <a:prstGeom prst="rect">
            <a:avLst/>
          </a:prstGeom>
          <a:solidFill>
            <a:srgbClr val="E9F644">
              <a:alpha val="49803"/>
            </a:srgbClr>
          </a:solidFill>
          <a:ln w="952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marL="0" marR="0" lvl="0" indent="0" algn="l" rtl="0">
              <a:spcBef>
                <a:spcPts val="0"/>
              </a:spcBef>
              <a:spcAft>
                <a:spcPts val="0"/>
              </a:spcAft>
              <a:buClr>
                <a:srgbClr val="110BF3"/>
              </a:buClr>
              <a:buSzPts val="3000"/>
              <a:buFont typeface="Arial"/>
              <a:buNone/>
            </a:pPr>
            <a:r>
              <a:rPr lang="en-US" sz="3000">
                <a:solidFill>
                  <a:srgbClr val="110BF3"/>
                </a:solidFill>
                <a:latin typeface="Arial"/>
                <a:ea typeface="Arial"/>
                <a:cs typeface="Arial"/>
                <a:sym typeface="Arial"/>
              </a:rPr>
              <a:t>b. Khí hậu</a:t>
            </a:r>
            <a:endParaRPr sz="3000">
              <a:solidFill>
                <a:srgbClr val="110BF3"/>
              </a:solidFill>
              <a:latin typeface="Arial"/>
              <a:ea typeface="Arial"/>
              <a:cs typeface="Arial"/>
              <a:sym typeface="Arial"/>
            </a:endParaRPr>
          </a:p>
        </p:txBody>
      </p:sp>
      <p:pic>
        <p:nvPicPr>
          <p:cNvPr id="304" name="Google Shape;304;p25"/>
          <p:cNvPicPr preferRelativeResize="0"/>
          <p:nvPr/>
        </p:nvPicPr>
        <p:blipFill rotWithShape="1">
          <a:blip r:embed="rId3">
            <a:alphaModFix/>
          </a:blip>
          <a:srcRect/>
          <a:stretch/>
        </p:blipFill>
        <p:spPr>
          <a:xfrm>
            <a:off x="6714361" y="2176667"/>
            <a:ext cx="5477639" cy="4105848"/>
          </a:xfrm>
          <a:prstGeom prst="rect">
            <a:avLst/>
          </a:prstGeom>
          <a:noFill/>
          <a:ln>
            <a:noFill/>
          </a:ln>
        </p:spPr>
      </p:pic>
      <p:grpSp>
        <p:nvGrpSpPr>
          <p:cNvPr id="305" name="Google Shape;305;p25"/>
          <p:cNvGrpSpPr/>
          <p:nvPr/>
        </p:nvGrpSpPr>
        <p:grpSpPr>
          <a:xfrm>
            <a:off x="205484" y="1899141"/>
            <a:ext cx="6431622" cy="3152700"/>
            <a:chOff x="205484" y="1899141"/>
            <a:chExt cx="6431622" cy="3152700"/>
          </a:xfrm>
        </p:grpSpPr>
        <p:sp>
          <p:nvSpPr>
            <p:cNvPr id="306" name="Google Shape;306;p25"/>
            <p:cNvSpPr/>
            <p:nvPr/>
          </p:nvSpPr>
          <p:spPr>
            <a:xfrm>
              <a:off x="205484" y="2989738"/>
              <a:ext cx="6431622" cy="2062103"/>
            </a:xfrm>
            <a:custGeom>
              <a:avLst/>
              <a:gdLst/>
              <a:ahLst/>
              <a:cxnLst/>
              <a:rect l="l" t="t" r="r" b="b"/>
              <a:pathLst>
                <a:path w="6431622" h="2062103" extrusionOk="0">
                  <a:moveTo>
                    <a:pt x="0" y="0"/>
                  </a:moveTo>
                  <a:cubicBezTo>
                    <a:pt x="154676" y="4484"/>
                    <a:pt x="346354" y="-14727"/>
                    <a:pt x="578846" y="0"/>
                  </a:cubicBezTo>
                  <a:cubicBezTo>
                    <a:pt x="811338" y="14727"/>
                    <a:pt x="892386" y="1211"/>
                    <a:pt x="1029060" y="0"/>
                  </a:cubicBezTo>
                  <a:cubicBezTo>
                    <a:pt x="1165734" y="-1211"/>
                    <a:pt x="1424706" y="31563"/>
                    <a:pt x="1800854" y="0"/>
                  </a:cubicBezTo>
                  <a:cubicBezTo>
                    <a:pt x="2177002" y="-31563"/>
                    <a:pt x="2169046" y="10104"/>
                    <a:pt x="2379700" y="0"/>
                  </a:cubicBezTo>
                  <a:cubicBezTo>
                    <a:pt x="2590354" y="-10104"/>
                    <a:pt x="2782764" y="-476"/>
                    <a:pt x="2958546" y="0"/>
                  </a:cubicBezTo>
                  <a:cubicBezTo>
                    <a:pt x="3134328" y="476"/>
                    <a:pt x="3401221" y="20987"/>
                    <a:pt x="3730341" y="0"/>
                  </a:cubicBezTo>
                  <a:cubicBezTo>
                    <a:pt x="4059461" y="-20987"/>
                    <a:pt x="4093767" y="6647"/>
                    <a:pt x="4244871" y="0"/>
                  </a:cubicBezTo>
                  <a:cubicBezTo>
                    <a:pt x="4395975" y="-6647"/>
                    <a:pt x="4734990" y="-38009"/>
                    <a:pt x="5016665" y="0"/>
                  </a:cubicBezTo>
                  <a:cubicBezTo>
                    <a:pt x="5298340" y="38009"/>
                    <a:pt x="5572208" y="5897"/>
                    <a:pt x="5788460" y="0"/>
                  </a:cubicBezTo>
                  <a:cubicBezTo>
                    <a:pt x="6004712" y="-5897"/>
                    <a:pt x="6170087" y="14455"/>
                    <a:pt x="6431622" y="0"/>
                  </a:cubicBezTo>
                  <a:cubicBezTo>
                    <a:pt x="6410039" y="151525"/>
                    <a:pt x="6400565" y="510535"/>
                    <a:pt x="6431622" y="728610"/>
                  </a:cubicBezTo>
                  <a:cubicBezTo>
                    <a:pt x="6462680" y="946685"/>
                    <a:pt x="6442163" y="1176037"/>
                    <a:pt x="6431622" y="1436598"/>
                  </a:cubicBezTo>
                  <a:cubicBezTo>
                    <a:pt x="6421081" y="1697159"/>
                    <a:pt x="6431193" y="1824586"/>
                    <a:pt x="6431622" y="2062103"/>
                  </a:cubicBezTo>
                  <a:cubicBezTo>
                    <a:pt x="6139000" y="2039142"/>
                    <a:pt x="6049294" y="2056367"/>
                    <a:pt x="5788460" y="2062103"/>
                  </a:cubicBezTo>
                  <a:cubicBezTo>
                    <a:pt x="5527626" y="2067839"/>
                    <a:pt x="5455390" y="2054069"/>
                    <a:pt x="5273930" y="2062103"/>
                  </a:cubicBezTo>
                  <a:cubicBezTo>
                    <a:pt x="5092470" y="2070138"/>
                    <a:pt x="4777459" y="2092846"/>
                    <a:pt x="4630768" y="2062103"/>
                  </a:cubicBezTo>
                  <a:cubicBezTo>
                    <a:pt x="4484077" y="2031360"/>
                    <a:pt x="4087788" y="2051717"/>
                    <a:pt x="3858973" y="2062103"/>
                  </a:cubicBezTo>
                  <a:cubicBezTo>
                    <a:pt x="3630159" y="2072489"/>
                    <a:pt x="3370553" y="2081870"/>
                    <a:pt x="3215811" y="2062103"/>
                  </a:cubicBezTo>
                  <a:cubicBezTo>
                    <a:pt x="3061069" y="2042336"/>
                    <a:pt x="2937770" y="2080628"/>
                    <a:pt x="2765597" y="2062103"/>
                  </a:cubicBezTo>
                  <a:cubicBezTo>
                    <a:pt x="2593424" y="2043578"/>
                    <a:pt x="2490986" y="2044228"/>
                    <a:pt x="2251068" y="2062103"/>
                  </a:cubicBezTo>
                  <a:cubicBezTo>
                    <a:pt x="2011150" y="2079978"/>
                    <a:pt x="1795500" y="2044252"/>
                    <a:pt x="1479273" y="2062103"/>
                  </a:cubicBezTo>
                  <a:cubicBezTo>
                    <a:pt x="1163047" y="2079954"/>
                    <a:pt x="977332" y="2033903"/>
                    <a:pt x="836111" y="2062103"/>
                  </a:cubicBezTo>
                  <a:cubicBezTo>
                    <a:pt x="694890" y="2090303"/>
                    <a:pt x="294199" y="2071924"/>
                    <a:pt x="0" y="2062103"/>
                  </a:cubicBezTo>
                  <a:cubicBezTo>
                    <a:pt x="17378" y="1789586"/>
                    <a:pt x="-24" y="1656652"/>
                    <a:pt x="0" y="1374735"/>
                  </a:cubicBezTo>
                  <a:cubicBezTo>
                    <a:pt x="24" y="1092818"/>
                    <a:pt x="-16617" y="952046"/>
                    <a:pt x="0" y="749231"/>
                  </a:cubicBezTo>
                  <a:cubicBezTo>
                    <a:pt x="16617" y="546416"/>
                    <a:pt x="16333" y="184274"/>
                    <a:pt x="0" y="0"/>
                  </a:cubicBezTo>
                  <a:close/>
                </a:path>
              </a:pathLst>
            </a:custGeom>
            <a:noFill/>
            <a:ln w="952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a:solidFill>
                    <a:srgbClr val="FF0000"/>
                  </a:solidFill>
                  <a:latin typeface="Calibri"/>
                  <a:ea typeface="Calibri"/>
                  <a:cs typeface="Calibri"/>
                  <a:sym typeface="Calibri"/>
                </a:rPr>
                <a:t>Đọc thông tin và quan sát hình 6, em hãy nêu đặc điểm nổi bật của khí hậu vùng Trung du và miền núi Bắc Bộ.</a:t>
              </a:r>
              <a:endParaRPr sz="3200">
                <a:solidFill>
                  <a:srgbClr val="FF0000"/>
                </a:solidFill>
                <a:latin typeface="Calibri"/>
                <a:ea typeface="Calibri"/>
                <a:cs typeface="Calibri"/>
                <a:sym typeface="Calibri"/>
              </a:endParaRPr>
            </a:p>
          </p:txBody>
        </p:sp>
        <p:pic>
          <p:nvPicPr>
            <p:cNvPr id="307" name="Google Shape;307;p25"/>
            <p:cNvPicPr preferRelativeResize="0"/>
            <p:nvPr/>
          </p:nvPicPr>
          <p:blipFill rotWithShape="1">
            <a:blip r:embed="rId4">
              <a:alphaModFix/>
            </a:blip>
            <a:srcRect l="6738"/>
            <a:stretch/>
          </p:blipFill>
          <p:spPr>
            <a:xfrm>
              <a:off x="255582" y="1899141"/>
              <a:ext cx="1407559" cy="1014333"/>
            </a:xfrm>
            <a:prstGeom prst="rect">
              <a:avLst/>
            </a:prstGeom>
            <a:noFill/>
            <a:ln>
              <a:noFill/>
            </a:ln>
          </p:spPr>
        </p:pic>
        <p:sp>
          <p:nvSpPr>
            <p:cNvPr id="308" name="Google Shape;308;p25"/>
            <p:cNvSpPr txBox="1"/>
            <p:nvPr/>
          </p:nvSpPr>
          <p:spPr>
            <a:xfrm>
              <a:off x="1651522" y="2142894"/>
              <a:ext cx="3813505" cy="584735"/>
            </a:xfrm>
            <a:prstGeom prst="rect">
              <a:avLst/>
            </a:prstGeom>
            <a:solidFill>
              <a:srgbClr val="00B050"/>
            </a:soli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AI NHANH HƠN </a:t>
              </a:r>
              <a:endParaRPr sz="3200" b="1"/>
            </a:p>
          </p:txBody>
        </p:sp>
        <p:pic>
          <p:nvPicPr>
            <p:cNvPr id="309" name="Google Shape;309;p25"/>
            <p:cNvPicPr preferRelativeResize="0"/>
            <p:nvPr/>
          </p:nvPicPr>
          <p:blipFill rotWithShape="1">
            <a:blip r:embed="rId5">
              <a:alphaModFix/>
            </a:blip>
            <a:srcRect l="10000" t="28444" r="83037" b="58827"/>
            <a:stretch/>
          </p:blipFill>
          <p:spPr>
            <a:xfrm>
              <a:off x="5465027" y="1984769"/>
              <a:ext cx="977290" cy="100496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500"/>
                                        <p:tgtEl>
                                          <p:spTgt spid="305"/>
                                        </p:tgtEl>
                                      </p:cBhvr>
                                    </p:animEffect>
                                  </p:childTnLst>
                                </p:cTn>
                              </p:par>
                              <p:par>
                                <p:cTn id="8" presetID="10" presetClass="entr" presetSubtype="0" fill="hold" nodeType="withEffect">
                                  <p:stCondLst>
                                    <p:cond delay="0"/>
                                  </p:stCondLst>
                                  <p:childTnLst>
                                    <p:set>
                                      <p:cBhvr>
                                        <p:cTn id="9" dur="1" fill="hold">
                                          <p:stCondLst>
                                            <p:cond delay="0"/>
                                          </p:stCondLst>
                                        </p:cTn>
                                        <p:tgtEl>
                                          <p:spTgt spid="304"/>
                                        </p:tgtEl>
                                        <p:attrNameLst>
                                          <p:attrName>style.visibility</p:attrName>
                                        </p:attrNameLst>
                                      </p:cBhvr>
                                      <p:to>
                                        <p:strVal val="visible"/>
                                      </p:to>
                                    </p:set>
                                    <p:animEffect transition="in" filter="fade">
                                      <p:cBhvr>
                                        <p:cTn id="10"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26" descr="Trung du và miền núi phía Bắc – Wikipedia tiếng Việt"/>
          <p:cNvPicPr preferRelativeResize="0"/>
          <p:nvPr/>
        </p:nvPicPr>
        <p:blipFill rotWithShape="1">
          <a:blip r:embed="rId3">
            <a:alphaModFix/>
          </a:blip>
          <a:srcRect/>
          <a:stretch/>
        </p:blipFill>
        <p:spPr>
          <a:xfrm>
            <a:off x="7231077" y="143838"/>
            <a:ext cx="4856577" cy="6714162"/>
          </a:xfrm>
          <a:prstGeom prst="rect">
            <a:avLst/>
          </a:prstGeom>
          <a:noFill/>
          <a:ln>
            <a:noFill/>
          </a:ln>
        </p:spPr>
      </p:pic>
      <p:sp>
        <p:nvSpPr>
          <p:cNvPr id="316" name="Google Shape;316;p26"/>
          <p:cNvSpPr txBox="1"/>
          <p:nvPr/>
        </p:nvSpPr>
        <p:spPr>
          <a:xfrm>
            <a:off x="143273" y="347352"/>
            <a:ext cx="7417941" cy="95410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110BF3"/>
              </a:buClr>
              <a:buSzPts val="2800"/>
              <a:buFont typeface="Noto Sans Symbols"/>
              <a:buChar char="⮚"/>
            </a:pPr>
            <a:r>
              <a:rPr lang="en-US" sz="2800" b="0" i="0">
                <a:solidFill>
                  <a:srgbClr val="110BF3"/>
                </a:solidFill>
                <a:latin typeface="Arial"/>
                <a:ea typeface="Arial"/>
                <a:cs typeface="Arial"/>
                <a:sym typeface="Arial"/>
              </a:rPr>
              <a:t>Khí hậu nhiệt đới ẩm gió mùa với mùa đông lạnh nhất cả nước.</a:t>
            </a:r>
            <a:endParaRPr sz="2800">
              <a:solidFill>
                <a:srgbClr val="110BF3"/>
              </a:solidFill>
              <a:latin typeface="Arial"/>
              <a:ea typeface="Arial"/>
              <a:cs typeface="Arial"/>
              <a:sym typeface="Arial"/>
            </a:endParaRPr>
          </a:p>
        </p:txBody>
      </p:sp>
      <p:pic>
        <p:nvPicPr>
          <p:cNvPr id="317" name="Google Shape;317;p26" descr="Sa Pa lạnh 11 độ khiến khách du lịch thích thú"/>
          <p:cNvPicPr preferRelativeResize="0"/>
          <p:nvPr/>
        </p:nvPicPr>
        <p:blipFill rotWithShape="1">
          <a:blip r:embed="rId4">
            <a:alphaModFix/>
          </a:blip>
          <a:srcRect/>
          <a:stretch/>
        </p:blipFill>
        <p:spPr>
          <a:xfrm>
            <a:off x="143273" y="1708453"/>
            <a:ext cx="3819434" cy="2700885"/>
          </a:xfrm>
          <a:prstGeom prst="rect">
            <a:avLst/>
          </a:prstGeom>
          <a:noFill/>
          <a:ln>
            <a:noFill/>
          </a:ln>
        </p:spPr>
      </p:pic>
      <p:pic>
        <p:nvPicPr>
          <p:cNvPr id="318" name="Google Shape;318;p26"/>
          <p:cNvPicPr preferRelativeResize="0"/>
          <p:nvPr/>
        </p:nvPicPr>
        <p:blipFill rotWithShape="1">
          <a:blip r:embed="rId5">
            <a:alphaModFix/>
          </a:blip>
          <a:srcRect/>
          <a:stretch/>
        </p:blipFill>
        <p:spPr>
          <a:xfrm>
            <a:off x="3962708" y="1708453"/>
            <a:ext cx="4266584" cy="3198083"/>
          </a:xfrm>
          <a:prstGeom prst="rect">
            <a:avLst/>
          </a:prstGeom>
          <a:noFill/>
          <a:ln>
            <a:noFill/>
          </a:ln>
        </p:spPr>
      </p:pic>
      <p:sp>
        <p:nvSpPr>
          <p:cNvPr id="319" name="Google Shape;319;p26"/>
          <p:cNvSpPr txBox="1"/>
          <p:nvPr/>
        </p:nvSpPr>
        <p:spPr>
          <a:xfrm>
            <a:off x="-102743" y="4773624"/>
            <a:ext cx="8209053" cy="1200329"/>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rgbClr val="110BF3"/>
              </a:buClr>
              <a:buSzPts val="2400"/>
              <a:buFont typeface="Noto Sans Symbols"/>
              <a:buChar char="⮚"/>
            </a:pPr>
            <a:r>
              <a:rPr lang="en-US" sz="2400" b="0" i="0">
                <a:solidFill>
                  <a:srgbClr val="110BF3"/>
                </a:solidFill>
                <a:latin typeface="Arial"/>
                <a:ea typeface="Arial"/>
                <a:cs typeface="Arial"/>
                <a:sym typeface="Arial"/>
              </a:rPr>
              <a:t> Ở các vùng núi cao nhiệt độ hạ thấp, vào các tháng mùa đông đôi khi có tuyết rơi (thị xã Sa Pa - tỉnh Lào Cai, đỉnh núi Mẫu Sơn - tỉnh Lạng Sơn,...).</a:t>
            </a:r>
            <a:endParaRPr sz="2400">
              <a:solidFill>
                <a:srgbClr val="110BF3"/>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par>
                                <p:cTn id="8" presetID="10" presetClass="entr" presetSubtype="0"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500"/>
                                        <p:tgtEl>
                                          <p:spTgt spid="3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fade">
                                      <p:cBhvr>
                                        <p:cTn id="15"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694</Words>
  <Application>Microsoft Office PowerPoint</Application>
  <PresentationFormat>Widescreen</PresentationFormat>
  <Paragraphs>97</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Wingdings</vt:lpstr>
      <vt:lpstr>Great Vibes</vt:lpstr>
      <vt:lpstr>Noto Sans Symbols</vt:lpstr>
      <vt:lpstr>Calibri</vt:lpstr>
      <vt:lpstr>Lilita One</vt:lpstr>
      <vt:lpstr>Times New Roman</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STD_DELL</cp:lastModifiedBy>
  <cp:revision>4</cp:revision>
  <dcterms:modified xsi:type="dcterms:W3CDTF">2024-10-02T08:14:55Z</dcterms:modified>
</cp:coreProperties>
</file>